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 Ana Hyunmyoung, EXD/HRM/TMA" initials="LAHE" lastIdx="1" clrIdx="0">
    <p:extLst>
      <p:ext uri="{19B8F6BF-5375-455C-9EA6-DF929625EA0E}">
        <p15:presenceInfo xmlns:p15="http://schemas.microsoft.com/office/powerpoint/2012/main" userId="S-1-5-21-2146598497-832928401-1254845835-2255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62C"/>
    <a:srgbClr val="83C937"/>
    <a:srgbClr val="002060"/>
    <a:srgbClr val="00B0F0"/>
    <a:srgbClr val="006F96"/>
    <a:srgbClr val="7F7F7F"/>
    <a:srgbClr val="FFFFFF"/>
    <a:srgbClr val="92D050"/>
    <a:srgbClr val="92D051"/>
    <a:srgbClr val="7D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9" autoAdjust="0"/>
    <p:restoredTop sz="93979" autoAdjust="0"/>
  </p:normalViewPr>
  <p:slideViewPr>
    <p:cSldViewPr snapToGrid="0">
      <p:cViewPr varScale="1">
        <p:scale>
          <a:sx n="81" d="100"/>
          <a:sy n="81" d="100"/>
        </p:scale>
        <p:origin x="970" y="48"/>
      </p:cViewPr>
      <p:guideLst>
        <p:guide orient="horz" pos="2160"/>
        <p:guide pos="3840"/>
        <p:guide orient="horz" pos="2069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D03D-D977-4CAC-A12D-F526DE05C88C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11BCC-46AF-44A9-B882-7A91CF972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8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BC4EF2A-851D-4E77-B78C-9ACF8063B57C}" type="datetimeFigureOut">
              <a:rPr lang="fr-FR" smtClean="0"/>
              <a:t>07/12/2020</a:t>
            </a:fld>
            <a:endParaRPr lang="fr-F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3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105955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1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2074B2-C6D4-4388-AA34-2B1CF4F68736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086D315B-3256-4FC1-B85D-8030947C2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5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180196"/>
              </p:ext>
            </p:extLst>
          </p:nvPr>
        </p:nvGraphicFramePr>
        <p:xfrm>
          <a:off x="665850" y="1676027"/>
          <a:ext cx="10899417" cy="3495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9761">
                  <a:extLst>
                    <a:ext uri="{9D8B030D-6E8A-4147-A177-3AD203B41FA5}">
                      <a16:colId xmlns:a16="http://schemas.microsoft.com/office/drawing/2014/main" val="386246907"/>
                    </a:ext>
                  </a:extLst>
                </a:gridCol>
                <a:gridCol w="2074146">
                  <a:extLst>
                    <a:ext uri="{9D8B030D-6E8A-4147-A177-3AD203B41FA5}">
                      <a16:colId xmlns:a16="http://schemas.microsoft.com/office/drawing/2014/main" val="3966038007"/>
                    </a:ext>
                  </a:extLst>
                </a:gridCol>
                <a:gridCol w="6089523">
                  <a:extLst>
                    <a:ext uri="{9D8B030D-6E8A-4147-A177-3AD203B41FA5}">
                      <a16:colId xmlns:a16="http://schemas.microsoft.com/office/drawing/2014/main" val="3752058415"/>
                    </a:ext>
                  </a:extLst>
                </a:gridCol>
                <a:gridCol w="1805987">
                  <a:extLst>
                    <a:ext uri="{9D8B030D-6E8A-4147-A177-3AD203B41FA5}">
                      <a16:colId xmlns:a16="http://schemas.microsoft.com/office/drawing/2014/main" val="914467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Time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Agenda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Programme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ahnschrift SemiBold" panose="020B0502040204020203" pitchFamily="34" charset="0"/>
                        </a:rPr>
                        <a:t>Speakers</a:t>
                      </a:r>
                      <a:endParaRPr lang="en-GB" sz="1400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55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Welcome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Opening remarks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Delegation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24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15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Overview of the OECD </a:t>
                      </a:r>
                    </a:p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and the YAP</a:t>
                      </a:r>
                    </a:p>
                    <a:p>
                      <a:endParaRPr lang="en-GB" sz="1300" dirty="0">
                        <a:solidFill>
                          <a:schemeClr val="tx1"/>
                        </a:solidFill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An overview of the OECD, its mission, work and impact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An introduction to the Young Associate Programme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Work and life at the OECD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7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10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YAP Testimonial</a:t>
                      </a:r>
                    </a:p>
                    <a:p>
                      <a:endParaRPr lang="en-GB" sz="1300" dirty="0">
                        <a:solidFill>
                          <a:schemeClr val="tx1"/>
                        </a:solidFill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Useful tips and experience from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 a current Young Associate 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YA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0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20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Guide to the YAP recruitment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HR advice on the YAP recruitment process from resume submission  to panel interview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Practical advice and insights on preparing your resume and  cover letter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Essential tips for the online assessment, written assessment and panel interview stages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61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6CA62C"/>
                          </a:solidFill>
                          <a:latin typeface="Bahnschrift Light" panose="020B0502040204020203" pitchFamily="34" charset="0"/>
                        </a:rPr>
                        <a:t>15 min</a:t>
                      </a:r>
                    </a:p>
                    <a:p>
                      <a:endParaRPr lang="en-GB" sz="1300" b="1" dirty="0"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Bahnschrift SemiBold" panose="020B0502040204020203" pitchFamily="34" charset="0"/>
                        </a:rPr>
                        <a:t>Q&amp;A and closing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Q&amp;A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Closing remarks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Delegation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</a:rPr>
                        <a:t>- OECD HRM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50772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Young Associate Programme</a:t>
            </a:r>
            <a:br>
              <a:rPr lang="en-GB" sz="3600" b="1" dirty="0">
                <a:solidFill>
                  <a:srgbClr val="6CA62C"/>
                </a:solidFill>
                <a:latin typeface="Bahnschrift SemiBold" panose="020B0502040204020203" pitchFamily="34" charset="0"/>
              </a:rPr>
            </a:br>
            <a:r>
              <a:rPr lang="en-GB" sz="3600" b="1" dirty="0">
                <a:latin typeface="Bahnschrift SemiBold" panose="020B0502040204020203" pitchFamily="34" charset="0"/>
              </a:rPr>
              <a:t>Information Session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665849" y="1318360"/>
            <a:ext cx="520687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Proposed information session agenda – (60 minutes)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849" y="4986328"/>
            <a:ext cx="386355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b="1" dirty="0">
                <a:solidFill>
                  <a:srgbClr val="6CA62C"/>
                </a:solidFill>
                <a:latin typeface="Bahnschrift SemiBold" panose="020B0502040204020203" pitchFamily="34" charset="0"/>
              </a:rPr>
              <a:t>Proposed process and responsibilities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23506"/>
              </p:ext>
            </p:extLst>
          </p:nvPr>
        </p:nvGraphicFramePr>
        <p:xfrm>
          <a:off x="665849" y="5367117"/>
          <a:ext cx="10899418" cy="1493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449709">
                  <a:extLst>
                    <a:ext uri="{9D8B030D-6E8A-4147-A177-3AD203B41FA5}">
                      <a16:colId xmlns:a16="http://schemas.microsoft.com/office/drawing/2014/main" val="104986977"/>
                    </a:ext>
                  </a:extLst>
                </a:gridCol>
                <a:gridCol w="5449709">
                  <a:extLst>
                    <a:ext uri="{9D8B030D-6E8A-4147-A177-3AD203B41FA5}">
                      <a16:colId xmlns:a16="http://schemas.microsoft.com/office/drawing/2014/main" val="3720967728"/>
                    </a:ext>
                  </a:extLst>
                </a:gridCol>
              </a:tblGrid>
              <a:tr h="302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ahnschrift SemiBold" panose="020B0502040204020203" pitchFamily="34" charset="0"/>
                          <a:cs typeface="Calibri Light" panose="020F0302020204030204" pitchFamily="34" charset="0"/>
                        </a:rPr>
                        <a:t>Delegation</a:t>
                      </a:r>
                      <a:endParaRPr lang="en-US" sz="1200" b="1" dirty="0">
                        <a:latin typeface="Bahnschrift SemiBold" panose="020B0502040204020203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Bahnschrift SemiBold" panose="020B0502040204020203" pitchFamily="34" charset="0"/>
                        </a:rPr>
                        <a:t>OECD</a:t>
                      </a:r>
                      <a:r>
                        <a:rPr lang="en-GB" sz="1200" b="1" dirty="0">
                          <a:latin typeface="Bahnschrift SemiBold" panose="020B0502040204020203" pitchFamily="34" charset="0"/>
                        </a:rPr>
                        <a:t> </a:t>
                      </a:r>
                      <a:r>
                        <a:rPr lang="en-GB" sz="1400" b="1" dirty="0">
                          <a:latin typeface="Bahnschrift SemiBold" panose="020B0502040204020203" pitchFamily="34" charset="0"/>
                        </a:rPr>
                        <a:t>HRM</a:t>
                      </a:r>
                      <a:endParaRPr lang="en-GB" sz="1200" b="1" dirty="0">
                        <a:latin typeface="Bahnschrift SemiBold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344170"/>
                  </a:ext>
                </a:extLst>
              </a:tr>
              <a:tr h="786982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Determine and secure appropriate online conferencing platform 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  <a:cs typeface="Calibri Light" panose="020F030202020403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Promote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the session to current and recent Bachelor’s students (e.g. through universities in the Member country, student networks, relevant social media groups/pages and career websites)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Participant registration and confirmation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Moderate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cs typeface="Calibri Light" panose="020F0302020204030204" pitchFamily="34" charset="0"/>
                        </a:rPr>
                        <a:t> the information session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Bahnschrift Light" panose="020B0502040204020203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ea typeface="+mn-ea"/>
                          <a:cs typeface="Calibri Light" panose="020F0302020204030204" pitchFamily="34" charset="0"/>
                        </a:rPr>
                        <a:t>Presentation  on the overview of the OECD, Young Associate Programme and advice on the YAP recruitment and selection process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Bahnschrift Light" panose="020B0502040204020203" pitchFamily="34" charset="0"/>
                          <a:ea typeface="+mn-ea"/>
                          <a:cs typeface="Calibri Light" panose="020F0302020204030204" pitchFamily="34" charset="0"/>
                        </a:rPr>
                        <a:t>Respond to questions from participants during the Q&amp;A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656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221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242</Words>
  <Application>Microsoft Office PowerPoint</Application>
  <PresentationFormat>Širokozaslonsko</PresentationFormat>
  <Paragraphs>42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8" baseType="lpstr">
      <vt:lpstr>Arial</vt:lpstr>
      <vt:lpstr>Bahnschrift Light</vt:lpstr>
      <vt:lpstr>Bahnschrift SemiBold</vt:lpstr>
      <vt:lpstr>Calibri</vt:lpstr>
      <vt:lpstr>Georgia</vt:lpstr>
      <vt:lpstr>Helvetica 65 Medium</vt:lpstr>
      <vt:lpstr>OECD_English_white</vt:lpstr>
      <vt:lpstr>Young Associate Programme Information Session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DEPEIGE Audrey</dc:creator>
  <cp:lastModifiedBy>A S</cp:lastModifiedBy>
  <cp:revision>280</cp:revision>
  <dcterms:created xsi:type="dcterms:W3CDTF">2020-03-23T14:06:55Z</dcterms:created>
  <dcterms:modified xsi:type="dcterms:W3CDTF">2020-12-07T12:59:36Z</dcterms:modified>
</cp:coreProperties>
</file>