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notesMasterIdLst>
    <p:notesMasterId r:id="rId53"/>
  </p:notesMasterIdLst>
  <p:sldIdLst>
    <p:sldId id="256" r:id="rId3"/>
    <p:sldId id="294" r:id="rId4"/>
    <p:sldId id="295" r:id="rId5"/>
    <p:sldId id="290" r:id="rId6"/>
    <p:sldId id="292" r:id="rId7"/>
    <p:sldId id="268" r:id="rId8"/>
    <p:sldId id="257" r:id="rId9"/>
    <p:sldId id="258" r:id="rId10"/>
    <p:sldId id="270" r:id="rId11"/>
    <p:sldId id="271" r:id="rId12"/>
    <p:sldId id="260" r:id="rId13"/>
    <p:sldId id="299" r:id="rId14"/>
    <p:sldId id="296" r:id="rId15"/>
    <p:sldId id="272" r:id="rId16"/>
    <p:sldId id="273" r:id="rId17"/>
    <p:sldId id="301" r:id="rId18"/>
    <p:sldId id="303" r:id="rId19"/>
    <p:sldId id="300" r:id="rId20"/>
    <p:sldId id="308" r:id="rId21"/>
    <p:sldId id="259" r:id="rId22"/>
    <p:sldId id="269" r:id="rId23"/>
    <p:sldId id="261" r:id="rId24"/>
    <p:sldId id="304" r:id="rId25"/>
    <p:sldId id="267" r:id="rId26"/>
    <p:sldId id="284" r:id="rId27"/>
    <p:sldId id="305" r:id="rId28"/>
    <p:sldId id="266" r:id="rId29"/>
    <p:sldId id="265" r:id="rId30"/>
    <p:sldId id="307" r:id="rId31"/>
    <p:sldId id="276" r:id="rId32"/>
    <p:sldId id="306" r:id="rId33"/>
    <p:sldId id="287" r:id="rId34"/>
    <p:sldId id="310" r:id="rId35"/>
    <p:sldId id="309" r:id="rId36"/>
    <p:sldId id="282" r:id="rId37"/>
    <p:sldId id="264" r:id="rId38"/>
    <p:sldId id="311" r:id="rId39"/>
    <p:sldId id="281" r:id="rId40"/>
    <p:sldId id="280" r:id="rId41"/>
    <p:sldId id="263" r:id="rId42"/>
    <p:sldId id="315" r:id="rId43"/>
    <p:sldId id="313" r:id="rId44"/>
    <p:sldId id="262" r:id="rId45"/>
    <p:sldId id="297" r:id="rId46"/>
    <p:sldId id="278" r:id="rId47"/>
    <p:sldId id="317" r:id="rId48"/>
    <p:sldId id="314" r:id="rId49"/>
    <p:sldId id="274" r:id="rId50"/>
    <p:sldId id="318" r:id="rId51"/>
    <p:sldId id="275" r:id="rId52"/>
  </p:sldIdLst>
  <p:sldSz cx="9144000" cy="6858000" type="screen4x3"/>
  <p:notesSz cx="6800850" cy="9931400"/>
  <p:embeddedFontLst>
    <p:embeddedFont>
      <p:font typeface="Republika" panose="020B0604020202020204" charset="-18"/>
      <p:regular r:id="rId54"/>
      <p:bold r:id="rId55"/>
    </p:embeddedFont>
    <p:embeddedFont>
      <p:font typeface="Arial Narrow" panose="020B0606020202030204"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Srednji slog 1 – poudarek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5544" autoAdjust="0"/>
  </p:normalViewPr>
  <p:slideViewPr>
    <p:cSldViewPr snapToGrid="0" snapToObjects="1">
      <p:cViewPr>
        <p:scale>
          <a:sx n="82" d="100"/>
          <a:sy n="82"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EDB84-5D67-49E2-9623-30C8C1CA89C4}" type="doc">
      <dgm:prSet loTypeId="urn:microsoft.com/office/officeart/2009/layout/CircleArrowProcess" loCatId="process" qsTypeId="urn:microsoft.com/office/officeart/2005/8/quickstyle/simple4" qsCatId="simple" csTypeId="urn:microsoft.com/office/officeart/2005/8/colors/accent1_2" csCatId="accent1" phldr="1"/>
      <dgm:spPr/>
      <dgm:t>
        <a:bodyPr/>
        <a:lstStyle/>
        <a:p>
          <a:endParaRPr lang="sl-SI"/>
        </a:p>
      </dgm:t>
    </dgm:pt>
    <dgm:pt modelId="{4ABE0F9B-CB96-4A7A-9F4C-1EF935573F4F}">
      <dgm:prSet phldrT="[besedilo]" custT="1"/>
      <dgm:spPr/>
      <dgm:t>
        <a:bodyPr/>
        <a:lstStyle/>
        <a:p>
          <a:r>
            <a:rPr lang="sl-SI" sz="2000" b="1" smtClean="0"/>
            <a:t>Pristojnost</a:t>
          </a:r>
          <a:endParaRPr lang="sl-SI" sz="2000" b="1" dirty="0"/>
        </a:p>
      </dgm:t>
    </dgm:pt>
    <dgm:pt modelId="{65F3FE9F-A5F6-4A3D-91D4-522B4663F640}" type="parTrans" cxnId="{E061AA2A-520E-4DBF-A6E2-99A7F6536D4F}">
      <dgm:prSet/>
      <dgm:spPr/>
      <dgm:t>
        <a:bodyPr/>
        <a:lstStyle/>
        <a:p>
          <a:endParaRPr lang="sl-SI"/>
        </a:p>
      </dgm:t>
    </dgm:pt>
    <dgm:pt modelId="{1234BCE7-84B3-48A5-AB98-9DB8814FABA5}" type="sibTrans" cxnId="{E061AA2A-520E-4DBF-A6E2-99A7F6536D4F}">
      <dgm:prSet/>
      <dgm:spPr/>
      <dgm:t>
        <a:bodyPr/>
        <a:lstStyle/>
        <a:p>
          <a:endParaRPr lang="sl-SI"/>
        </a:p>
      </dgm:t>
    </dgm:pt>
    <dgm:pt modelId="{D4D25752-9D99-474B-B671-61FDA1FF1F7B}">
      <dgm:prSet phldrT="[besedilo]" custT="1"/>
      <dgm:spPr/>
      <dgm:t>
        <a:bodyPr/>
        <a:lstStyle/>
        <a:p>
          <a:r>
            <a:rPr lang="sl-SI" sz="2000" b="1" smtClean="0"/>
            <a:t>Odgovornost</a:t>
          </a:r>
          <a:endParaRPr lang="sl-SI" sz="2000" b="1" dirty="0"/>
        </a:p>
      </dgm:t>
    </dgm:pt>
    <dgm:pt modelId="{31C80109-30CE-4186-AFDB-13438098CDE7}" type="parTrans" cxnId="{3C13CEB7-FD4F-4AB5-AC05-38540A5705EC}">
      <dgm:prSet/>
      <dgm:spPr/>
      <dgm:t>
        <a:bodyPr/>
        <a:lstStyle/>
        <a:p>
          <a:endParaRPr lang="sl-SI"/>
        </a:p>
      </dgm:t>
    </dgm:pt>
    <dgm:pt modelId="{73EBBD92-120F-43FD-98F5-25CB846D83C6}" type="sibTrans" cxnId="{3C13CEB7-FD4F-4AB5-AC05-38540A5705EC}">
      <dgm:prSet/>
      <dgm:spPr/>
      <dgm:t>
        <a:bodyPr/>
        <a:lstStyle/>
        <a:p>
          <a:endParaRPr lang="sl-SI"/>
        </a:p>
      </dgm:t>
    </dgm:pt>
    <dgm:pt modelId="{1961277E-D80C-452E-B8FB-36BBC9BF3FCD}">
      <dgm:prSet phldrT="[besedilo]" custT="1"/>
      <dgm:spPr/>
      <dgm:t>
        <a:bodyPr/>
        <a:lstStyle/>
        <a:p>
          <a:r>
            <a:rPr lang="sl-SI" sz="2000" b="1" smtClean="0"/>
            <a:t>Kompetentnost</a:t>
          </a:r>
          <a:endParaRPr lang="sl-SI" sz="2000" b="1" dirty="0"/>
        </a:p>
      </dgm:t>
    </dgm:pt>
    <dgm:pt modelId="{3066114B-DC51-418B-8D4B-1388D0A8580F}" type="parTrans" cxnId="{ADAA1255-1804-4F83-8108-8216066464DD}">
      <dgm:prSet/>
      <dgm:spPr/>
      <dgm:t>
        <a:bodyPr/>
        <a:lstStyle/>
        <a:p>
          <a:endParaRPr lang="sl-SI"/>
        </a:p>
      </dgm:t>
    </dgm:pt>
    <dgm:pt modelId="{04DB51CD-D21B-4657-949A-526B2E3A94FF}" type="sibTrans" cxnId="{ADAA1255-1804-4F83-8108-8216066464DD}">
      <dgm:prSet/>
      <dgm:spPr/>
      <dgm:t>
        <a:bodyPr/>
        <a:lstStyle/>
        <a:p>
          <a:endParaRPr lang="sl-SI"/>
        </a:p>
      </dgm:t>
    </dgm:pt>
    <dgm:pt modelId="{C7887CE1-E429-4536-807A-F286FCB9351A}" type="pres">
      <dgm:prSet presAssocID="{060EDB84-5D67-49E2-9623-30C8C1CA89C4}" presName="Name0" presStyleCnt="0">
        <dgm:presLayoutVars>
          <dgm:chMax val="7"/>
          <dgm:chPref val="7"/>
          <dgm:dir/>
          <dgm:animLvl val="lvl"/>
        </dgm:presLayoutVars>
      </dgm:prSet>
      <dgm:spPr/>
      <dgm:t>
        <a:bodyPr/>
        <a:lstStyle/>
        <a:p>
          <a:endParaRPr lang="sl-SI"/>
        </a:p>
      </dgm:t>
    </dgm:pt>
    <dgm:pt modelId="{C0B6277F-3D16-4C42-877B-571C4C4CA2E2}" type="pres">
      <dgm:prSet presAssocID="{4ABE0F9B-CB96-4A7A-9F4C-1EF935573F4F}" presName="Accent1" presStyleCnt="0"/>
      <dgm:spPr/>
    </dgm:pt>
    <dgm:pt modelId="{907D10A4-45E3-49E8-B5E5-FBA8F985EC31}" type="pres">
      <dgm:prSet presAssocID="{4ABE0F9B-CB96-4A7A-9F4C-1EF935573F4F}" presName="Accent" presStyleLbl="node1" presStyleIdx="0" presStyleCnt="3" custScaleX="132096"/>
      <dgm:spPr/>
    </dgm:pt>
    <dgm:pt modelId="{130F90AF-15BC-4E3C-9FB8-B3F699D2DDE2}" type="pres">
      <dgm:prSet presAssocID="{4ABE0F9B-CB96-4A7A-9F4C-1EF935573F4F}" presName="Parent1" presStyleLbl="revTx" presStyleIdx="0" presStyleCnt="3" custScaleX="153261">
        <dgm:presLayoutVars>
          <dgm:chMax val="1"/>
          <dgm:chPref val="1"/>
          <dgm:bulletEnabled val="1"/>
        </dgm:presLayoutVars>
      </dgm:prSet>
      <dgm:spPr/>
      <dgm:t>
        <a:bodyPr/>
        <a:lstStyle/>
        <a:p>
          <a:endParaRPr lang="sl-SI"/>
        </a:p>
      </dgm:t>
    </dgm:pt>
    <dgm:pt modelId="{AAE62D6F-2C1A-4EF6-A224-8C4B166A5F71}" type="pres">
      <dgm:prSet presAssocID="{D4D25752-9D99-474B-B671-61FDA1FF1F7B}" presName="Accent2" presStyleCnt="0"/>
      <dgm:spPr/>
    </dgm:pt>
    <dgm:pt modelId="{57C3C2EA-B1E4-4B78-90A7-8A65F6D9CE89}" type="pres">
      <dgm:prSet presAssocID="{D4D25752-9D99-474B-B671-61FDA1FF1F7B}" presName="Accent" presStyleLbl="node1" presStyleIdx="1" presStyleCnt="3" custScaleX="159054"/>
      <dgm:spPr/>
    </dgm:pt>
    <dgm:pt modelId="{A8C4EC36-9AAB-40CF-9574-5176C01EBA06}" type="pres">
      <dgm:prSet presAssocID="{D4D25752-9D99-474B-B671-61FDA1FF1F7B}" presName="Parent2" presStyleLbl="revTx" presStyleIdx="1" presStyleCnt="3" custScaleX="173433">
        <dgm:presLayoutVars>
          <dgm:chMax val="1"/>
          <dgm:chPref val="1"/>
          <dgm:bulletEnabled val="1"/>
        </dgm:presLayoutVars>
      </dgm:prSet>
      <dgm:spPr/>
      <dgm:t>
        <a:bodyPr/>
        <a:lstStyle/>
        <a:p>
          <a:endParaRPr lang="sl-SI"/>
        </a:p>
      </dgm:t>
    </dgm:pt>
    <dgm:pt modelId="{BB30980A-2732-41A9-86B5-31E5416521BE}" type="pres">
      <dgm:prSet presAssocID="{1961277E-D80C-452E-B8FB-36BBC9BF3FCD}" presName="Accent3" presStyleCnt="0"/>
      <dgm:spPr/>
    </dgm:pt>
    <dgm:pt modelId="{D6FB541B-01F6-4B08-83E6-56F26DFF08AA}" type="pres">
      <dgm:prSet presAssocID="{1961277E-D80C-452E-B8FB-36BBC9BF3FCD}" presName="Accent" presStyleLbl="node1" presStyleIdx="2" presStyleCnt="3" custScaleX="173617"/>
      <dgm:spPr/>
    </dgm:pt>
    <dgm:pt modelId="{D42D6AAE-FEDD-46B8-9A2B-5EEF7782FABE}" type="pres">
      <dgm:prSet presAssocID="{1961277E-D80C-452E-B8FB-36BBC9BF3FCD}" presName="Parent3" presStyleLbl="revTx" presStyleIdx="2" presStyleCnt="3" custScaleX="192127">
        <dgm:presLayoutVars>
          <dgm:chMax val="1"/>
          <dgm:chPref val="1"/>
          <dgm:bulletEnabled val="1"/>
        </dgm:presLayoutVars>
      </dgm:prSet>
      <dgm:spPr/>
      <dgm:t>
        <a:bodyPr/>
        <a:lstStyle/>
        <a:p>
          <a:endParaRPr lang="sl-SI"/>
        </a:p>
      </dgm:t>
    </dgm:pt>
  </dgm:ptLst>
  <dgm:cxnLst>
    <dgm:cxn modelId="{05CF3DC3-C63E-4089-A2EA-C57E101A00B6}" type="presOf" srcId="{060EDB84-5D67-49E2-9623-30C8C1CA89C4}" destId="{C7887CE1-E429-4536-807A-F286FCB9351A}" srcOrd="0" destOrd="0" presId="urn:microsoft.com/office/officeart/2009/layout/CircleArrowProcess"/>
    <dgm:cxn modelId="{3C13CEB7-FD4F-4AB5-AC05-38540A5705EC}" srcId="{060EDB84-5D67-49E2-9623-30C8C1CA89C4}" destId="{D4D25752-9D99-474B-B671-61FDA1FF1F7B}" srcOrd="1" destOrd="0" parTransId="{31C80109-30CE-4186-AFDB-13438098CDE7}" sibTransId="{73EBBD92-120F-43FD-98F5-25CB846D83C6}"/>
    <dgm:cxn modelId="{10620AC7-24EC-4115-A19E-AA5DCCFFA3A6}" type="presOf" srcId="{4ABE0F9B-CB96-4A7A-9F4C-1EF935573F4F}" destId="{130F90AF-15BC-4E3C-9FB8-B3F699D2DDE2}" srcOrd="0" destOrd="0" presId="urn:microsoft.com/office/officeart/2009/layout/CircleArrowProcess"/>
    <dgm:cxn modelId="{34908EE3-99A8-4AF6-A334-B12A4546B85A}" type="presOf" srcId="{1961277E-D80C-452E-B8FB-36BBC9BF3FCD}" destId="{D42D6AAE-FEDD-46B8-9A2B-5EEF7782FABE}" srcOrd="0" destOrd="0" presId="urn:microsoft.com/office/officeart/2009/layout/CircleArrowProcess"/>
    <dgm:cxn modelId="{E061AA2A-520E-4DBF-A6E2-99A7F6536D4F}" srcId="{060EDB84-5D67-49E2-9623-30C8C1CA89C4}" destId="{4ABE0F9B-CB96-4A7A-9F4C-1EF935573F4F}" srcOrd="0" destOrd="0" parTransId="{65F3FE9F-A5F6-4A3D-91D4-522B4663F640}" sibTransId="{1234BCE7-84B3-48A5-AB98-9DB8814FABA5}"/>
    <dgm:cxn modelId="{FB3CC988-B3B7-4FD8-BE13-01EEE122DA35}" type="presOf" srcId="{D4D25752-9D99-474B-B671-61FDA1FF1F7B}" destId="{A8C4EC36-9AAB-40CF-9574-5176C01EBA06}" srcOrd="0" destOrd="0" presId="urn:microsoft.com/office/officeart/2009/layout/CircleArrowProcess"/>
    <dgm:cxn modelId="{ADAA1255-1804-4F83-8108-8216066464DD}" srcId="{060EDB84-5D67-49E2-9623-30C8C1CA89C4}" destId="{1961277E-D80C-452E-B8FB-36BBC9BF3FCD}" srcOrd="2" destOrd="0" parTransId="{3066114B-DC51-418B-8D4B-1388D0A8580F}" sibTransId="{04DB51CD-D21B-4657-949A-526B2E3A94FF}"/>
    <dgm:cxn modelId="{90C4509B-EF8F-4A7C-8278-CF98A554337B}" type="presParOf" srcId="{C7887CE1-E429-4536-807A-F286FCB9351A}" destId="{C0B6277F-3D16-4C42-877B-571C4C4CA2E2}" srcOrd="0" destOrd="0" presId="urn:microsoft.com/office/officeart/2009/layout/CircleArrowProcess"/>
    <dgm:cxn modelId="{FB6A29E6-965C-45BD-BBB0-5C239BC6E946}" type="presParOf" srcId="{C0B6277F-3D16-4C42-877B-571C4C4CA2E2}" destId="{907D10A4-45E3-49E8-B5E5-FBA8F985EC31}" srcOrd="0" destOrd="0" presId="urn:microsoft.com/office/officeart/2009/layout/CircleArrowProcess"/>
    <dgm:cxn modelId="{F079C7E5-1727-4ACF-8047-1C43000966CA}" type="presParOf" srcId="{C7887CE1-E429-4536-807A-F286FCB9351A}" destId="{130F90AF-15BC-4E3C-9FB8-B3F699D2DDE2}" srcOrd="1" destOrd="0" presId="urn:microsoft.com/office/officeart/2009/layout/CircleArrowProcess"/>
    <dgm:cxn modelId="{6543260F-F4DD-403B-898E-70813D2F5720}" type="presParOf" srcId="{C7887CE1-E429-4536-807A-F286FCB9351A}" destId="{AAE62D6F-2C1A-4EF6-A224-8C4B166A5F71}" srcOrd="2" destOrd="0" presId="urn:microsoft.com/office/officeart/2009/layout/CircleArrowProcess"/>
    <dgm:cxn modelId="{47800A86-541F-459E-BD33-0B0A3CABD68A}" type="presParOf" srcId="{AAE62D6F-2C1A-4EF6-A224-8C4B166A5F71}" destId="{57C3C2EA-B1E4-4B78-90A7-8A65F6D9CE89}" srcOrd="0" destOrd="0" presId="urn:microsoft.com/office/officeart/2009/layout/CircleArrowProcess"/>
    <dgm:cxn modelId="{13698192-1481-4A09-BD3D-67BFF5962532}" type="presParOf" srcId="{C7887CE1-E429-4536-807A-F286FCB9351A}" destId="{A8C4EC36-9AAB-40CF-9574-5176C01EBA06}" srcOrd="3" destOrd="0" presId="urn:microsoft.com/office/officeart/2009/layout/CircleArrowProcess"/>
    <dgm:cxn modelId="{1966F5A1-443A-4BDE-809E-74038B0E8B42}" type="presParOf" srcId="{C7887CE1-E429-4536-807A-F286FCB9351A}" destId="{BB30980A-2732-41A9-86B5-31E5416521BE}" srcOrd="4" destOrd="0" presId="urn:microsoft.com/office/officeart/2009/layout/CircleArrowProcess"/>
    <dgm:cxn modelId="{7D5DCFA0-5B02-4CBE-BF6A-64C59C023EFE}" type="presParOf" srcId="{BB30980A-2732-41A9-86B5-31E5416521BE}" destId="{D6FB541B-01F6-4B08-83E6-56F26DFF08AA}" srcOrd="0" destOrd="0" presId="urn:microsoft.com/office/officeart/2009/layout/CircleArrowProcess"/>
    <dgm:cxn modelId="{B8EA4CF9-097F-4B3C-9941-55DA176D575B}" type="presParOf" srcId="{C7887CE1-E429-4536-807A-F286FCB9351A}" destId="{D42D6AAE-FEDD-46B8-9A2B-5EEF7782FAB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704FB-1BA1-4E8E-AB01-D95530B85C84}"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C9BB2C61-8843-425B-BF78-9AD70B545925}">
      <dgm:prSet phldrT="[besedilo]"/>
      <dgm:spPr/>
      <dgm:t>
        <a:bodyPr/>
        <a:lstStyle/>
        <a:p>
          <a:r>
            <a:rPr lang="sl-SI" dirty="0">
              <a:latin typeface="Arial Narrow" pitchFamily="34" charset="0"/>
            </a:rPr>
            <a:t>Timsko delo</a:t>
          </a:r>
          <a:endParaRPr lang="en-US" dirty="0">
            <a:latin typeface="Arial Narrow" pitchFamily="34" charset="0"/>
          </a:endParaRPr>
        </a:p>
      </dgm:t>
    </dgm:pt>
    <dgm:pt modelId="{E7A05212-DE87-4DFA-869C-BAD1C58CBA2E}" type="parTrans" cxnId="{5097F346-2555-40D1-82CC-7C525E026460}">
      <dgm:prSet/>
      <dgm:spPr/>
      <dgm:t>
        <a:bodyPr/>
        <a:lstStyle/>
        <a:p>
          <a:endParaRPr lang="en-US">
            <a:latin typeface="Arial Narrow" pitchFamily="34" charset="0"/>
          </a:endParaRPr>
        </a:p>
      </dgm:t>
    </dgm:pt>
    <dgm:pt modelId="{D34E76D7-5BEE-460A-A7A7-7BC72FFA6D78}" type="sibTrans" cxnId="{5097F346-2555-40D1-82CC-7C525E026460}">
      <dgm:prSet/>
      <dgm:spPr/>
      <dgm:t>
        <a:bodyPr/>
        <a:lstStyle/>
        <a:p>
          <a:endParaRPr lang="en-US">
            <a:latin typeface="Arial Narrow" pitchFamily="34" charset="0"/>
          </a:endParaRPr>
        </a:p>
      </dgm:t>
    </dgm:pt>
    <dgm:pt modelId="{4C766514-F819-459B-AF86-28F01668ED2A}">
      <dgm:prSet phldrT="[besedilo]"/>
      <dgm:spPr/>
      <dgm:t>
        <a:bodyPr/>
        <a:lstStyle/>
        <a:p>
          <a:r>
            <a:rPr lang="sl-SI" dirty="0" err="1">
              <a:latin typeface="Arial Narrow" pitchFamily="34" charset="0"/>
            </a:rPr>
            <a:t>Medpoklicno</a:t>
          </a:r>
          <a:r>
            <a:rPr lang="sl-SI" dirty="0">
              <a:latin typeface="Arial Narrow" pitchFamily="34" charset="0"/>
            </a:rPr>
            <a:t> sodelovanje</a:t>
          </a:r>
          <a:endParaRPr lang="en-US" dirty="0">
            <a:latin typeface="Arial Narrow" pitchFamily="34" charset="0"/>
          </a:endParaRPr>
        </a:p>
      </dgm:t>
    </dgm:pt>
    <dgm:pt modelId="{DD4257B6-A6FD-4CC2-8B88-B3CD3F5A1092}" type="parTrans" cxnId="{095C473B-1B2B-4670-9E1B-0B4D4255FCE1}">
      <dgm:prSet/>
      <dgm:spPr/>
      <dgm:t>
        <a:bodyPr/>
        <a:lstStyle/>
        <a:p>
          <a:endParaRPr lang="en-US">
            <a:latin typeface="Arial Narrow" pitchFamily="34" charset="0"/>
          </a:endParaRPr>
        </a:p>
      </dgm:t>
    </dgm:pt>
    <dgm:pt modelId="{D71748C6-F5A8-473F-A9B9-BC9C2F490842}" type="sibTrans" cxnId="{095C473B-1B2B-4670-9E1B-0B4D4255FCE1}">
      <dgm:prSet/>
      <dgm:spPr/>
      <dgm:t>
        <a:bodyPr/>
        <a:lstStyle/>
        <a:p>
          <a:endParaRPr lang="en-US">
            <a:latin typeface="Arial Narrow" pitchFamily="34" charset="0"/>
          </a:endParaRPr>
        </a:p>
      </dgm:t>
    </dgm:pt>
    <dgm:pt modelId="{4AED6C0E-6CDE-4900-9137-51A8D515198B}">
      <dgm:prSet phldrT="[besedilo]"/>
      <dgm:spPr/>
      <dgm:t>
        <a:bodyPr/>
        <a:lstStyle/>
        <a:p>
          <a:r>
            <a:rPr lang="sl-SI" dirty="0" err="1">
              <a:latin typeface="Arial Narrow" pitchFamily="34" charset="0"/>
            </a:rPr>
            <a:t>Medpoklicno</a:t>
          </a:r>
          <a:r>
            <a:rPr lang="sl-SI" dirty="0">
              <a:latin typeface="Arial Narrow" pitchFamily="34" charset="0"/>
            </a:rPr>
            <a:t> učenje</a:t>
          </a:r>
          <a:endParaRPr lang="en-US" dirty="0">
            <a:latin typeface="Arial Narrow" pitchFamily="34" charset="0"/>
          </a:endParaRPr>
        </a:p>
      </dgm:t>
    </dgm:pt>
    <dgm:pt modelId="{75DB9F47-904F-4B2E-83A0-FD4A2E1B150B}" type="parTrans" cxnId="{DF03FFC4-D5D6-40F5-919E-8CE32B3D82C8}">
      <dgm:prSet/>
      <dgm:spPr/>
      <dgm:t>
        <a:bodyPr/>
        <a:lstStyle/>
        <a:p>
          <a:endParaRPr lang="en-US">
            <a:latin typeface="Arial Narrow" pitchFamily="34" charset="0"/>
          </a:endParaRPr>
        </a:p>
      </dgm:t>
    </dgm:pt>
    <dgm:pt modelId="{E6C772AE-36C3-4F94-93B1-490537EE87B7}" type="sibTrans" cxnId="{DF03FFC4-D5D6-40F5-919E-8CE32B3D82C8}">
      <dgm:prSet/>
      <dgm:spPr/>
      <dgm:t>
        <a:bodyPr/>
        <a:lstStyle/>
        <a:p>
          <a:endParaRPr lang="en-US">
            <a:latin typeface="Arial Narrow" pitchFamily="34" charset="0"/>
          </a:endParaRPr>
        </a:p>
      </dgm:t>
    </dgm:pt>
    <dgm:pt modelId="{9E16CDBE-ECD0-4D00-A52A-659F9A3FB9FD}">
      <dgm:prSet phldrT="[besedilo]"/>
      <dgm:spPr/>
      <dgm:t>
        <a:bodyPr/>
        <a:lstStyle/>
        <a:p>
          <a:r>
            <a:rPr lang="sl-SI" dirty="0">
              <a:latin typeface="Arial Narrow" pitchFamily="34" charset="0"/>
            </a:rPr>
            <a:t>Kultura varnosti</a:t>
          </a:r>
          <a:endParaRPr lang="en-US" dirty="0">
            <a:latin typeface="Arial Narrow" pitchFamily="34" charset="0"/>
          </a:endParaRPr>
        </a:p>
      </dgm:t>
    </dgm:pt>
    <dgm:pt modelId="{BEB0AA78-BF91-48C7-8D0F-1CF248447015}" type="parTrans" cxnId="{DCDF12BC-22AE-463F-B9A7-0FD673737B50}">
      <dgm:prSet/>
      <dgm:spPr/>
      <dgm:t>
        <a:bodyPr/>
        <a:lstStyle/>
        <a:p>
          <a:endParaRPr lang="en-US">
            <a:latin typeface="Arial Narrow" pitchFamily="34" charset="0"/>
          </a:endParaRPr>
        </a:p>
      </dgm:t>
    </dgm:pt>
    <dgm:pt modelId="{FDB5AD47-233D-493D-9998-F695529E8CB1}" type="sibTrans" cxnId="{DCDF12BC-22AE-463F-B9A7-0FD673737B50}">
      <dgm:prSet/>
      <dgm:spPr/>
      <dgm:t>
        <a:bodyPr/>
        <a:lstStyle/>
        <a:p>
          <a:endParaRPr lang="en-US">
            <a:latin typeface="Arial Narrow" pitchFamily="34" charset="0"/>
          </a:endParaRPr>
        </a:p>
      </dgm:t>
    </dgm:pt>
    <dgm:pt modelId="{CCFE7EA2-7BFB-444B-BC45-0577DC1D4C6B}" type="pres">
      <dgm:prSet presAssocID="{D9F704FB-1BA1-4E8E-AB01-D95530B85C84}" presName="diagram" presStyleCnt="0">
        <dgm:presLayoutVars>
          <dgm:dir/>
          <dgm:resizeHandles val="exact"/>
        </dgm:presLayoutVars>
      </dgm:prSet>
      <dgm:spPr/>
      <dgm:t>
        <a:bodyPr/>
        <a:lstStyle/>
        <a:p>
          <a:endParaRPr lang="en-US"/>
        </a:p>
      </dgm:t>
    </dgm:pt>
    <dgm:pt modelId="{3A7E2392-749D-4A5D-AAD4-E39E2C1050DC}" type="pres">
      <dgm:prSet presAssocID="{C9BB2C61-8843-425B-BF78-9AD70B545925}" presName="node" presStyleLbl="node1" presStyleIdx="0" presStyleCnt="4" custLinFactNeighborX="-1676" custLinFactNeighborY="-79">
        <dgm:presLayoutVars>
          <dgm:bulletEnabled val="1"/>
        </dgm:presLayoutVars>
      </dgm:prSet>
      <dgm:spPr/>
      <dgm:t>
        <a:bodyPr/>
        <a:lstStyle/>
        <a:p>
          <a:endParaRPr lang="en-US"/>
        </a:p>
      </dgm:t>
    </dgm:pt>
    <dgm:pt modelId="{A5BA843C-1FD3-42E7-82E4-49388D606FF0}" type="pres">
      <dgm:prSet presAssocID="{D34E76D7-5BEE-460A-A7A7-7BC72FFA6D78}" presName="sibTrans" presStyleLbl="sibTrans2D1" presStyleIdx="0" presStyleCnt="3"/>
      <dgm:spPr/>
      <dgm:t>
        <a:bodyPr/>
        <a:lstStyle/>
        <a:p>
          <a:endParaRPr lang="en-US"/>
        </a:p>
      </dgm:t>
    </dgm:pt>
    <dgm:pt modelId="{49BB44A6-C347-4A5C-B45C-05C65CFD5534}" type="pres">
      <dgm:prSet presAssocID="{D34E76D7-5BEE-460A-A7A7-7BC72FFA6D78}" presName="connectorText" presStyleLbl="sibTrans2D1" presStyleIdx="0" presStyleCnt="3"/>
      <dgm:spPr/>
      <dgm:t>
        <a:bodyPr/>
        <a:lstStyle/>
        <a:p>
          <a:endParaRPr lang="en-US"/>
        </a:p>
      </dgm:t>
    </dgm:pt>
    <dgm:pt modelId="{F93E7E71-5DD2-4984-A100-41DC88CD3937}" type="pres">
      <dgm:prSet presAssocID="{4C766514-F819-459B-AF86-28F01668ED2A}" presName="node" presStyleLbl="node1" presStyleIdx="1" presStyleCnt="4">
        <dgm:presLayoutVars>
          <dgm:bulletEnabled val="1"/>
        </dgm:presLayoutVars>
      </dgm:prSet>
      <dgm:spPr/>
      <dgm:t>
        <a:bodyPr/>
        <a:lstStyle/>
        <a:p>
          <a:endParaRPr lang="en-US"/>
        </a:p>
      </dgm:t>
    </dgm:pt>
    <dgm:pt modelId="{1527C372-FC26-4462-9292-601975B807CA}" type="pres">
      <dgm:prSet presAssocID="{D71748C6-F5A8-473F-A9B9-BC9C2F490842}" presName="sibTrans" presStyleLbl="sibTrans2D1" presStyleIdx="1" presStyleCnt="3"/>
      <dgm:spPr/>
      <dgm:t>
        <a:bodyPr/>
        <a:lstStyle/>
        <a:p>
          <a:endParaRPr lang="en-US"/>
        </a:p>
      </dgm:t>
    </dgm:pt>
    <dgm:pt modelId="{8CE507C7-AE78-4BD4-B16C-80884A76EB56}" type="pres">
      <dgm:prSet presAssocID="{D71748C6-F5A8-473F-A9B9-BC9C2F490842}" presName="connectorText" presStyleLbl="sibTrans2D1" presStyleIdx="1" presStyleCnt="3"/>
      <dgm:spPr/>
      <dgm:t>
        <a:bodyPr/>
        <a:lstStyle/>
        <a:p>
          <a:endParaRPr lang="en-US"/>
        </a:p>
      </dgm:t>
    </dgm:pt>
    <dgm:pt modelId="{D7BD72E8-8D55-4C68-9BC1-D65486C6580A}" type="pres">
      <dgm:prSet presAssocID="{4AED6C0E-6CDE-4900-9137-51A8D515198B}" presName="node" presStyleLbl="node1" presStyleIdx="2" presStyleCnt="4">
        <dgm:presLayoutVars>
          <dgm:bulletEnabled val="1"/>
        </dgm:presLayoutVars>
      </dgm:prSet>
      <dgm:spPr/>
      <dgm:t>
        <a:bodyPr/>
        <a:lstStyle/>
        <a:p>
          <a:endParaRPr lang="en-US"/>
        </a:p>
      </dgm:t>
    </dgm:pt>
    <dgm:pt modelId="{0A33A97F-664C-4310-B37C-74E7A0F8F118}" type="pres">
      <dgm:prSet presAssocID="{E6C772AE-36C3-4F94-93B1-490537EE87B7}" presName="sibTrans" presStyleLbl="sibTrans2D1" presStyleIdx="2" presStyleCnt="3"/>
      <dgm:spPr/>
      <dgm:t>
        <a:bodyPr/>
        <a:lstStyle/>
        <a:p>
          <a:endParaRPr lang="en-US"/>
        </a:p>
      </dgm:t>
    </dgm:pt>
    <dgm:pt modelId="{1BA461AF-9C10-49CA-8668-2F0828914606}" type="pres">
      <dgm:prSet presAssocID="{E6C772AE-36C3-4F94-93B1-490537EE87B7}" presName="connectorText" presStyleLbl="sibTrans2D1" presStyleIdx="2" presStyleCnt="3"/>
      <dgm:spPr/>
      <dgm:t>
        <a:bodyPr/>
        <a:lstStyle/>
        <a:p>
          <a:endParaRPr lang="en-US"/>
        </a:p>
      </dgm:t>
    </dgm:pt>
    <dgm:pt modelId="{81C67443-520D-47CB-B122-D5EEDBEF2563}" type="pres">
      <dgm:prSet presAssocID="{9E16CDBE-ECD0-4D00-A52A-659F9A3FB9FD}" presName="node" presStyleLbl="node1" presStyleIdx="3" presStyleCnt="4" custLinFactNeighborX="4042" custLinFactNeighborY="3552">
        <dgm:presLayoutVars>
          <dgm:bulletEnabled val="1"/>
        </dgm:presLayoutVars>
      </dgm:prSet>
      <dgm:spPr/>
      <dgm:t>
        <a:bodyPr/>
        <a:lstStyle/>
        <a:p>
          <a:endParaRPr lang="en-US"/>
        </a:p>
      </dgm:t>
    </dgm:pt>
  </dgm:ptLst>
  <dgm:cxnLst>
    <dgm:cxn modelId="{DD75B8CE-85A7-405E-87BC-8067860A8018}" type="presOf" srcId="{D71748C6-F5A8-473F-A9B9-BC9C2F490842}" destId="{8CE507C7-AE78-4BD4-B16C-80884A76EB56}" srcOrd="1" destOrd="0" presId="urn:microsoft.com/office/officeart/2005/8/layout/process5"/>
    <dgm:cxn modelId="{09551FE2-C20E-4E45-AA36-AAF6E4DD90C6}" type="presOf" srcId="{C9BB2C61-8843-425B-BF78-9AD70B545925}" destId="{3A7E2392-749D-4A5D-AAD4-E39E2C1050DC}" srcOrd="0" destOrd="0" presId="urn:microsoft.com/office/officeart/2005/8/layout/process5"/>
    <dgm:cxn modelId="{523DAC78-3284-4951-8043-B197AD24F954}" type="presOf" srcId="{D71748C6-F5A8-473F-A9B9-BC9C2F490842}" destId="{1527C372-FC26-4462-9292-601975B807CA}" srcOrd="0" destOrd="0" presId="urn:microsoft.com/office/officeart/2005/8/layout/process5"/>
    <dgm:cxn modelId="{DCDF12BC-22AE-463F-B9A7-0FD673737B50}" srcId="{D9F704FB-1BA1-4E8E-AB01-D95530B85C84}" destId="{9E16CDBE-ECD0-4D00-A52A-659F9A3FB9FD}" srcOrd="3" destOrd="0" parTransId="{BEB0AA78-BF91-48C7-8D0F-1CF248447015}" sibTransId="{FDB5AD47-233D-493D-9998-F695529E8CB1}"/>
    <dgm:cxn modelId="{4C4D9562-B36A-47E0-B1B6-4B03C1FE2587}" type="presOf" srcId="{D9F704FB-1BA1-4E8E-AB01-D95530B85C84}" destId="{CCFE7EA2-7BFB-444B-BC45-0577DC1D4C6B}" srcOrd="0" destOrd="0" presId="urn:microsoft.com/office/officeart/2005/8/layout/process5"/>
    <dgm:cxn modelId="{4E46675E-1A2E-4AA3-9FE3-DEFFCB8AA26B}" type="presOf" srcId="{D34E76D7-5BEE-460A-A7A7-7BC72FFA6D78}" destId="{49BB44A6-C347-4A5C-B45C-05C65CFD5534}" srcOrd="1" destOrd="0" presId="urn:microsoft.com/office/officeart/2005/8/layout/process5"/>
    <dgm:cxn modelId="{8F418303-91AC-49CE-871F-3833EE22737F}" type="presOf" srcId="{E6C772AE-36C3-4F94-93B1-490537EE87B7}" destId="{0A33A97F-664C-4310-B37C-74E7A0F8F118}" srcOrd="0" destOrd="0" presId="urn:microsoft.com/office/officeart/2005/8/layout/process5"/>
    <dgm:cxn modelId="{DF03FFC4-D5D6-40F5-919E-8CE32B3D82C8}" srcId="{D9F704FB-1BA1-4E8E-AB01-D95530B85C84}" destId="{4AED6C0E-6CDE-4900-9137-51A8D515198B}" srcOrd="2" destOrd="0" parTransId="{75DB9F47-904F-4B2E-83A0-FD4A2E1B150B}" sibTransId="{E6C772AE-36C3-4F94-93B1-490537EE87B7}"/>
    <dgm:cxn modelId="{5097F346-2555-40D1-82CC-7C525E026460}" srcId="{D9F704FB-1BA1-4E8E-AB01-D95530B85C84}" destId="{C9BB2C61-8843-425B-BF78-9AD70B545925}" srcOrd="0" destOrd="0" parTransId="{E7A05212-DE87-4DFA-869C-BAD1C58CBA2E}" sibTransId="{D34E76D7-5BEE-460A-A7A7-7BC72FFA6D78}"/>
    <dgm:cxn modelId="{F587F95A-D7A7-402D-B90A-79E2909C42F1}" type="presOf" srcId="{D34E76D7-5BEE-460A-A7A7-7BC72FFA6D78}" destId="{A5BA843C-1FD3-42E7-82E4-49388D606FF0}" srcOrd="0" destOrd="0" presId="urn:microsoft.com/office/officeart/2005/8/layout/process5"/>
    <dgm:cxn modelId="{7CCBE392-37D1-4CE1-8129-AFA99B5C3852}" type="presOf" srcId="{9E16CDBE-ECD0-4D00-A52A-659F9A3FB9FD}" destId="{81C67443-520D-47CB-B122-D5EEDBEF2563}" srcOrd="0" destOrd="0" presId="urn:microsoft.com/office/officeart/2005/8/layout/process5"/>
    <dgm:cxn modelId="{D2324A43-9CC9-45DD-AFFF-ACDF7CD04F8D}" type="presOf" srcId="{4C766514-F819-459B-AF86-28F01668ED2A}" destId="{F93E7E71-5DD2-4984-A100-41DC88CD3937}" srcOrd="0" destOrd="0" presId="urn:microsoft.com/office/officeart/2005/8/layout/process5"/>
    <dgm:cxn modelId="{AEA47188-4D78-442B-8489-493FBA010EFA}" type="presOf" srcId="{E6C772AE-36C3-4F94-93B1-490537EE87B7}" destId="{1BA461AF-9C10-49CA-8668-2F0828914606}" srcOrd="1" destOrd="0" presId="urn:microsoft.com/office/officeart/2005/8/layout/process5"/>
    <dgm:cxn modelId="{74598D75-3B4F-4AAE-95D4-EF7F53F78E05}" type="presOf" srcId="{4AED6C0E-6CDE-4900-9137-51A8D515198B}" destId="{D7BD72E8-8D55-4C68-9BC1-D65486C6580A}" srcOrd="0" destOrd="0" presId="urn:microsoft.com/office/officeart/2005/8/layout/process5"/>
    <dgm:cxn modelId="{095C473B-1B2B-4670-9E1B-0B4D4255FCE1}" srcId="{D9F704FB-1BA1-4E8E-AB01-D95530B85C84}" destId="{4C766514-F819-459B-AF86-28F01668ED2A}" srcOrd="1" destOrd="0" parTransId="{DD4257B6-A6FD-4CC2-8B88-B3CD3F5A1092}" sibTransId="{D71748C6-F5A8-473F-A9B9-BC9C2F490842}"/>
    <dgm:cxn modelId="{9C797417-3C18-4DA1-A06D-87742A92B88E}" type="presParOf" srcId="{CCFE7EA2-7BFB-444B-BC45-0577DC1D4C6B}" destId="{3A7E2392-749D-4A5D-AAD4-E39E2C1050DC}" srcOrd="0" destOrd="0" presId="urn:microsoft.com/office/officeart/2005/8/layout/process5"/>
    <dgm:cxn modelId="{2AA50A3B-5C4C-46BF-8FC8-DB3D0A7809F1}" type="presParOf" srcId="{CCFE7EA2-7BFB-444B-BC45-0577DC1D4C6B}" destId="{A5BA843C-1FD3-42E7-82E4-49388D606FF0}" srcOrd="1" destOrd="0" presId="urn:microsoft.com/office/officeart/2005/8/layout/process5"/>
    <dgm:cxn modelId="{B033A2E0-88AD-4207-A356-B7A03B91409C}" type="presParOf" srcId="{A5BA843C-1FD3-42E7-82E4-49388D606FF0}" destId="{49BB44A6-C347-4A5C-B45C-05C65CFD5534}" srcOrd="0" destOrd="0" presId="urn:microsoft.com/office/officeart/2005/8/layout/process5"/>
    <dgm:cxn modelId="{B2BB8203-BA72-48A2-8C60-4BCD251F8BBB}" type="presParOf" srcId="{CCFE7EA2-7BFB-444B-BC45-0577DC1D4C6B}" destId="{F93E7E71-5DD2-4984-A100-41DC88CD3937}" srcOrd="2" destOrd="0" presId="urn:microsoft.com/office/officeart/2005/8/layout/process5"/>
    <dgm:cxn modelId="{F7883E4B-9394-45AA-ACA9-4BA01403A444}" type="presParOf" srcId="{CCFE7EA2-7BFB-444B-BC45-0577DC1D4C6B}" destId="{1527C372-FC26-4462-9292-601975B807CA}" srcOrd="3" destOrd="0" presId="urn:microsoft.com/office/officeart/2005/8/layout/process5"/>
    <dgm:cxn modelId="{AC3E98F9-B3B1-41A1-8379-69E769B4F8A1}" type="presParOf" srcId="{1527C372-FC26-4462-9292-601975B807CA}" destId="{8CE507C7-AE78-4BD4-B16C-80884A76EB56}" srcOrd="0" destOrd="0" presId="urn:microsoft.com/office/officeart/2005/8/layout/process5"/>
    <dgm:cxn modelId="{93D33CCB-CD49-4CD7-A980-654725382175}" type="presParOf" srcId="{CCFE7EA2-7BFB-444B-BC45-0577DC1D4C6B}" destId="{D7BD72E8-8D55-4C68-9BC1-D65486C6580A}" srcOrd="4" destOrd="0" presId="urn:microsoft.com/office/officeart/2005/8/layout/process5"/>
    <dgm:cxn modelId="{52663A05-7D82-4939-A1B1-87433419FA4E}" type="presParOf" srcId="{CCFE7EA2-7BFB-444B-BC45-0577DC1D4C6B}" destId="{0A33A97F-664C-4310-B37C-74E7A0F8F118}" srcOrd="5" destOrd="0" presId="urn:microsoft.com/office/officeart/2005/8/layout/process5"/>
    <dgm:cxn modelId="{C486634C-A107-447A-A366-56BED37E4BAD}" type="presParOf" srcId="{0A33A97F-664C-4310-B37C-74E7A0F8F118}" destId="{1BA461AF-9C10-49CA-8668-2F0828914606}" srcOrd="0" destOrd="0" presId="urn:microsoft.com/office/officeart/2005/8/layout/process5"/>
    <dgm:cxn modelId="{A0EA6D11-50DF-4967-A9D0-6C616A84E8B6}" type="presParOf" srcId="{CCFE7EA2-7BFB-444B-BC45-0577DC1D4C6B}" destId="{81C67443-520D-47CB-B122-D5EEDBEF2563}"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FB0EB0-4826-4C1A-8604-2E8B2B0011B1}" type="doc">
      <dgm:prSet loTypeId="urn:microsoft.com/office/officeart/2005/8/layout/venn1" loCatId="relationship" qsTypeId="urn:microsoft.com/office/officeart/2005/8/quickstyle/simple1" qsCatId="simple" csTypeId="urn:microsoft.com/office/officeart/2005/8/colors/colorful1" csCatId="colorful" phldr="1"/>
      <dgm:spPr/>
    </dgm:pt>
    <dgm:pt modelId="{8643324C-3C14-455D-878A-0F88E31E12AE}">
      <dgm:prSet phldrT="[besedilo]" custT="1"/>
      <dgm:spPr/>
      <dgm:t>
        <a:bodyPr/>
        <a:lstStyle/>
        <a:p>
          <a:r>
            <a:rPr lang="sl-SI" sz="1200" dirty="0">
              <a:solidFill>
                <a:schemeClr val="tx1">
                  <a:lumMod val="75000"/>
                </a:schemeClr>
              </a:solidFill>
              <a:latin typeface="Arial Narrow" pitchFamily="34" charset="0"/>
            </a:rPr>
            <a:t>Klinična presoja</a:t>
          </a:r>
          <a:endParaRPr lang="en-US" sz="1200" dirty="0">
            <a:solidFill>
              <a:schemeClr val="tx1">
                <a:lumMod val="75000"/>
              </a:schemeClr>
            </a:solidFill>
            <a:latin typeface="Arial Narrow" pitchFamily="34" charset="0"/>
          </a:endParaRPr>
        </a:p>
      </dgm:t>
    </dgm:pt>
    <dgm:pt modelId="{A47B7900-6A4F-4540-AED0-2BD157BF098B}" type="parTrans" cxnId="{933F8869-752B-4E23-94AE-716B6F716807}">
      <dgm:prSet/>
      <dgm:spPr/>
      <dgm:t>
        <a:bodyPr/>
        <a:lstStyle/>
        <a:p>
          <a:endParaRPr lang="en-US" sz="1400">
            <a:solidFill>
              <a:schemeClr val="tx1">
                <a:lumMod val="65000"/>
                <a:lumOff val="35000"/>
              </a:schemeClr>
            </a:solidFill>
            <a:latin typeface="Arial Narrow" pitchFamily="34" charset="0"/>
          </a:endParaRPr>
        </a:p>
      </dgm:t>
    </dgm:pt>
    <dgm:pt modelId="{4C756B73-3F45-44BB-B3BD-C63A43057E4C}" type="sibTrans" cxnId="{933F8869-752B-4E23-94AE-716B6F716807}">
      <dgm:prSet/>
      <dgm:spPr/>
      <dgm:t>
        <a:bodyPr/>
        <a:lstStyle/>
        <a:p>
          <a:endParaRPr lang="en-US" sz="1400">
            <a:solidFill>
              <a:schemeClr val="tx1">
                <a:lumMod val="65000"/>
                <a:lumOff val="35000"/>
              </a:schemeClr>
            </a:solidFill>
            <a:latin typeface="Arial Narrow" pitchFamily="34" charset="0"/>
          </a:endParaRPr>
        </a:p>
      </dgm:t>
    </dgm:pt>
    <dgm:pt modelId="{8B786DFE-A924-4E3A-8255-DCBD40CD72B5}">
      <dgm:prSet phldrT="[besedilo]" custT="1"/>
      <dgm:spPr/>
      <dgm:t>
        <a:bodyPr/>
        <a:lstStyle/>
        <a:p>
          <a:r>
            <a:rPr lang="sl-SI" sz="1200" dirty="0">
              <a:solidFill>
                <a:schemeClr val="tx1">
                  <a:lumMod val="75000"/>
                </a:schemeClr>
              </a:solidFill>
              <a:latin typeface="Arial Narrow" pitchFamily="34" charset="0"/>
            </a:rPr>
            <a:t>Relevantni znanstveni dokazi</a:t>
          </a:r>
          <a:endParaRPr lang="en-US" sz="1200" dirty="0">
            <a:solidFill>
              <a:schemeClr val="tx1">
                <a:lumMod val="75000"/>
              </a:schemeClr>
            </a:solidFill>
            <a:latin typeface="Arial Narrow" pitchFamily="34" charset="0"/>
          </a:endParaRPr>
        </a:p>
      </dgm:t>
    </dgm:pt>
    <dgm:pt modelId="{3B7FA4C2-BF8D-4DA7-8184-6BA946DD800C}" type="parTrans" cxnId="{12A84864-F59B-49A1-8E8A-39482E4C600F}">
      <dgm:prSet/>
      <dgm:spPr/>
      <dgm:t>
        <a:bodyPr/>
        <a:lstStyle/>
        <a:p>
          <a:endParaRPr lang="en-US" sz="1400">
            <a:solidFill>
              <a:schemeClr val="tx1">
                <a:lumMod val="65000"/>
                <a:lumOff val="35000"/>
              </a:schemeClr>
            </a:solidFill>
            <a:latin typeface="Arial Narrow" pitchFamily="34" charset="0"/>
          </a:endParaRPr>
        </a:p>
      </dgm:t>
    </dgm:pt>
    <dgm:pt modelId="{C577F096-0A20-4A2F-B7D3-E0C2702D5C95}" type="sibTrans" cxnId="{12A84864-F59B-49A1-8E8A-39482E4C600F}">
      <dgm:prSet/>
      <dgm:spPr/>
      <dgm:t>
        <a:bodyPr/>
        <a:lstStyle/>
        <a:p>
          <a:endParaRPr lang="en-US" sz="1400">
            <a:solidFill>
              <a:schemeClr val="tx1">
                <a:lumMod val="65000"/>
                <a:lumOff val="35000"/>
              </a:schemeClr>
            </a:solidFill>
            <a:latin typeface="Arial Narrow" pitchFamily="34" charset="0"/>
          </a:endParaRPr>
        </a:p>
      </dgm:t>
    </dgm:pt>
    <dgm:pt modelId="{001B2F6C-7383-4F3A-88C2-935E5C20BCD4}">
      <dgm:prSet phldrT="[besedilo]" custT="1"/>
      <dgm:spPr/>
      <dgm:t>
        <a:bodyPr/>
        <a:lstStyle/>
        <a:p>
          <a:r>
            <a:rPr lang="sl-SI" sz="1400" dirty="0">
              <a:solidFill>
                <a:schemeClr val="tx1">
                  <a:lumMod val="75000"/>
                </a:schemeClr>
              </a:solidFill>
              <a:latin typeface="Arial Narrow" pitchFamily="34" charset="0"/>
            </a:rPr>
            <a:t>Vrednote in preference pacientov</a:t>
          </a:r>
          <a:endParaRPr lang="en-US" sz="1400" dirty="0">
            <a:solidFill>
              <a:schemeClr val="tx1">
                <a:lumMod val="75000"/>
              </a:schemeClr>
            </a:solidFill>
            <a:latin typeface="Arial Narrow" pitchFamily="34" charset="0"/>
          </a:endParaRPr>
        </a:p>
      </dgm:t>
    </dgm:pt>
    <dgm:pt modelId="{A54BFC98-72D3-4A94-941A-65C833A47C37}" type="parTrans" cxnId="{E70B47FB-6C36-4E4D-9CAF-35DD0CA35726}">
      <dgm:prSet/>
      <dgm:spPr/>
      <dgm:t>
        <a:bodyPr/>
        <a:lstStyle/>
        <a:p>
          <a:endParaRPr lang="en-US" sz="1400">
            <a:solidFill>
              <a:schemeClr val="tx1">
                <a:lumMod val="65000"/>
                <a:lumOff val="35000"/>
              </a:schemeClr>
            </a:solidFill>
            <a:latin typeface="Arial Narrow" pitchFamily="34" charset="0"/>
          </a:endParaRPr>
        </a:p>
      </dgm:t>
    </dgm:pt>
    <dgm:pt modelId="{97588C68-F8E1-43FD-9380-F3975C6F94EC}" type="sibTrans" cxnId="{E70B47FB-6C36-4E4D-9CAF-35DD0CA35726}">
      <dgm:prSet/>
      <dgm:spPr/>
      <dgm:t>
        <a:bodyPr/>
        <a:lstStyle/>
        <a:p>
          <a:endParaRPr lang="en-US" sz="1400">
            <a:solidFill>
              <a:schemeClr val="tx1">
                <a:lumMod val="65000"/>
                <a:lumOff val="35000"/>
              </a:schemeClr>
            </a:solidFill>
            <a:latin typeface="Arial Narrow" pitchFamily="34" charset="0"/>
          </a:endParaRPr>
        </a:p>
      </dgm:t>
    </dgm:pt>
    <dgm:pt modelId="{545CC374-F943-474C-8367-24DFDA350DCD}" type="pres">
      <dgm:prSet presAssocID="{F4FB0EB0-4826-4C1A-8604-2E8B2B0011B1}" presName="compositeShape" presStyleCnt="0">
        <dgm:presLayoutVars>
          <dgm:chMax val="7"/>
          <dgm:dir/>
          <dgm:resizeHandles val="exact"/>
        </dgm:presLayoutVars>
      </dgm:prSet>
      <dgm:spPr/>
    </dgm:pt>
    <dgm:pt modelId="{9BE6532C-63EB-4C4B-8A1C-8EB45DA5BA44}" type="pres">
      <dgm:prSet presAssocID="{8643324C-3C14-455D-878A-0F88E31E12AE}" presName="circ1" presStyleLbl="vennNode1" presStyleIdx="0" presStyleCnt="3"/>
      <dgm:spPr/>
      <dgm:t>
        <a:bodyPr/>
        <a:lstStyle/>
        <a:p>
          <a:endParaRPr lang="en-US"/>
        </a:p>
      </dgm:t>
    </dgm:pt>
    <dgm:pt modelId="{96138272-22FF-4D72-8925-13B68664E014}" type="pres">
      <dgm:prSet presAssocID="{8643324C-3C14-455D-878A-0F88E31E12AE}" presName="circ1Tx" presStyleLbl="revTx" presStyleIdx="0" presStyleCnt="0">
        <dgm:presLayoutVars>
          <dgm:chMax val="0"/>
          <dgm:chPref val="0"/>
          <dgm:bulletEnabled val="1"/>
        </dgm:presLayoutVars>
      </dgm:prSet>
      <dgm:spPr/>
      <dgm:t>
        <a:bodyPr/>
        <a:lstStyle/>
        <a:p>
          <a:endParaRPr lang="en-US"/>
        </a:p>
      </dgm:t>
    </dgm:pt>
    <dgm:pt modelId="{30B251C6-A83D-4E0B-99FB-4C8B0E752A7E}" type="pres">
      <dgm:prSet presAssocID="{8B786DFE-A924-4E3A-8255-DCBD40CD72B5}" presName="circ2" presStyleLbl="vennNode1" presStyleIdx="1" presStyleCnt="3"/>
      <dgm:spPr/>
      <dgm:t>
        <a:bodyPr/>
        <a:lstStyle/>
        <a:p>
          <a:endParaRPr lang="en-US"/>
        </a:p>
      </dgm:t>
    </dgm:pt>
    <dgm:pt modelId="{289008D7-2AC3-4E85-BBDE-FD7F415F5203}" type="pres">
      <dgm:prSet presAssocID="{8B786DFE-A924-4E3A-8255-DCBD40CD72B5}" presName="circ2Tx" presStyleLbl="revTx" presStyleIdx="0" presStyleCnt="0">
        <dgm:presLayoutVars>
          <dgm:chMax val="0"/>
          <dgm:chPref val="0"/>
          <dgm:bulletEnabled val="1"/>
        </dgm:presLayoutVars>
      </dgm:prSet>
      <dgm:spPr/>
      <dgm:t>
        <a:bodyPr/>
        <a:lstStyle/>
        <a:p>
          <a:endParaRPr lang="en-US"/>
        </a:p>
      </dgm:t>
    </dgm:pt>
    <dgm:pt modelId="{E48530AE-59F5-4114-BD3D-A51164A6CFF4}" type="pres">
      <dgm:prSet presAssocID="{001B2F6C-7383-4F3A-88C2-935E5C20BCD4}" presName="circ3" presStyleLbl="vennNode1" presStyleIdx="2" presStyleCnt="3"/>
      <dgm:spPr/>
      <dgm:t>
        <a:bodyPr/>
        <a:lstStyle/>
        <a:p>
          <a:endParaRPr lang="en-US"/>
        </a:p>
      </dgm:t>
    </dgm:pt>
    <dgm:pt modelId="{5E455FAC-E7BF-4A33-8C05-24389505127A}" type="pres">
      <dgm:prSet presAssocID="{001B2F6C-7383-4F3A-88C2-935E5C20BCD4}" presName="circ3Tx" presStyleLbl="revTx" presStyleIdx="0" presStyleCnt="0">
        <dgm:presLayoutVars>
          <dgm:chMax val="0"/>
          <dgm:chPref val="0"/>
          <dgm:bulletEnabled val="1"/>
        </dgm:presLayoutVars>
      </dgm:prSet>
      <dgm:spPr/>
      <dgm:t>
        <a:bodyPr/>
        <a:lstStyle/>
        <a:p>
          <a:endParaRPr lang="en-US"/>
        </a:p>
      </dgm:t>
    </dgm:pt>
  </dgm:ptLst>
  <dgm:cxnLst>
    <dgm:cxn modelId="{5EBAC58B-4A80-4AF0-B98F-90E4EDDF52B3}" type="presOf" srcId="{8B786DFE-A924-4E3A-8255-DCBD40CD72B5}" destId="{289008D7-2AC3-4E85-BBDE-FD7F415F5203}" srcOrd="1" destOrd="0" presId="urn:microsoft.com/office/officeart/2005/8/layout/venn1"/>
    <dgm:cxn modelId="{5D06F799-ED26-48E2-BDB7-7C40B8D21F4F}" type="presOf" srcId="{8B786DFE-A924-4E3A-8255-DCBD40CD72B5}" destId="{30B251C6-A83D-4E0B-99FB-4C8B0E752A7E}" srcOrd="0" destOrd="0" presId="urn:microsoft.com/office/officeart/2005/8/layout/venn1"/>
    <dgm:cxn modelId="{E70B47FB-6C36-4E4D-9CAF-35DD0CA35726}" srcId="{F4FB0EB0-4826-4C1A-8604-2E8B2B0011B1}" destId="{001B2F6C-7383-4F3A-88C2-935E5C20BCD4}" srcOrd="2" destOrd="0" parTransId="{A54BFC98-72D3-4A94-941A-65C833A47C37}" sibTransId="{97588C68-F8E1-43FD-9380-F3975C6F94EC}"/>
    <dgm:cxn modelId="{12A84864-F59B-49A1-8E8A-39482E4C600F}" srcId="{F4FB0EB0-4826-4C1A-8604-2E8B2B0011B1}" destId="{8B786DFE-A924-4E3A-8255-DCBD40CD72B5}" srcOrd="1" destOrd="0" parTransId="{3B7FA4C2-BF8D-4DA7-8184-6BA946DD800C}" sibTransId="{C577F096-0A20-4A2F-B7D3-E0C2702D5C95}"/>
    <dgm:cxn modelId="{65E44A77-0F10-43ED-A1D1-432E450711E5}" type="presOf" srcId="{8643324C-3C14-455D-878A-0F88E31E12AE}" destId="{96138272-22FF-4D72-8925-13B68664E014}" srcOrd="1" destOrd="0" presId="urn:microsoft.com/office/officeart/2005/8/layout/venn1"/>
    <dgm:cxn modelId="{A2ED1D10-5986-4368-B3A7-4E21EE7FE080}" type="presOf" srcId="{001B2F6C-7383-4F3A-88C2-935E5C20BCD4}" destId="{E48530AE-59F5-4114-BD3D-A51164A6CFF4}" srcOrd="0" destOrd="0" presId="urn:microsoft.com/office/officeart/2005/8/layout/venn1"/>
    <dgm:cxn modelId="{D7D97D18-7C8B-4A06-BA96-EA42B2FCB611}" type="presOf" srcId="{8643324C-3C14-455D-878A-0F88E31E12AE}" destId="{9BE6532C-63EB-4C4B-8A1C-8EB45DA5BA44}" srcOrd="0" destOrd="0" presId="urn:microsoft.com/office/officeart/2005/8/layout/venn1"/>
    <dgm:cxn modelId="{8585237D-7541-4882-A188-9030E68B46AB}" type="presOf" srcId="{001B2F6C-7383-4F3A-88C2-935E5C20BCD4}" destId="{5E455FAC-E7BF-4A33-8C05-24389505127A}" srcOrd="1" destOrd="0" presId="urn:microsoft.com/office/officeart/2005/8/layout/venn1"/>
    <dgm:cxn modelId="{933F8869-752B-4E23-94AE-716B6F716807}" srcId="{F4FB0EB0-4826-4C1A-8604-2E8B2B0011B1}" destId="{8643324C-3C14-455D-878A-0F88E31E12AE}" srcOrd="0" destOrd="0" parTransId="{A47B7900-6A4F-4540-AED0-2BD157BF098B}" sibTransId="{4C756B73-3F45-44BB-B3BD-C63A43057E4C}"/>
    <dgm:cxn modelId="{BE17CF32-4058-4187-A56A-53888A84BB58}" type="presOf" srcId="{F4FB0EB0-4826-4C1A-8604-2E8B2B0011B1}" destId="{545CC374-F943-474C-8367-24DFDA350DCD}" srcOrd="0" destOrd="0" presId="urn:microsoft.com/office/officeart/2005/8/layout/venn1"/>
    <dgm:cxn modelId="{C5697D82-E5A7-4243-8F1F-314348DC5012}" type="presParOf" srcId="{545CC374-F943-474C-8367-24DFDA350DCD}" destId="{9BE6532C-63EB-4C4B-8A1C-8EB45DA5BA44}" srcOrd="0" destOrd="0" presId="urn:microsoft.com/office/officeart/2005/8/layout/venn1"/>
    <dgm:cxn modelId="{A044D76D-2B15-4340-94C5-C4D6D7533826}" type="presParOf" srcId="{545CC374-F943-474C-8367-24DFDA350DCD}" destId="{96138272-22FF-4D72-8925-13B68664E014}" srcOrd="1" destOrd="0" presId="urn:microsoft.com/office/officeart/2005/8/layout/venn1"/>
    <dgm:cxn modelId="{A828A677-B3AF-4EA8-B90F-4326E2DCADF3}" type="presParOf" srcId="{545CC374-F943-474C-8367-24DFDA350DCD}" destId="{30B251C6-A83D-4E0B-99FB-4C8B0E752A7E}" srcOrd="2" destOrd="0" presId="urn:microsoft.com/office/officeart/2005/8/layout/venn1"/>
    <dgm:cxn modelId="{F4BE186D-CE36-48FD-ADB3-392779211C69}" type="presParOf" srcId="{545CC374-F943-474C-8367-24DFDA350DCD}" destId="{289008D7-2AC3-4E85-BBDE-FD7F415F5203}" srcOrd="3" destOrd="0" presId="urn:microsoft.com/office/officeart/2005/8/layout/venn1"/>
    <dgm:cxn modelId="{BF403C24-8E6B-41F4-AA3E-F90A69D8FC8E}" type="presParOf" srcId="{545CC374-F943-474C-8367-24DFDA350DCD}" destId="{E48530AE-59F5-4114-BD3D-A51164A6CFF4}" srcOrd="4" destOrd="0" presId="urn:microsoft.com/office/officeart/2005/8/layout/venn1"/>
    <dgm:cxn modelId="{8609A370-9126-46F5-9BE6-2FB4E394DF33}" type="presParOf" srcId="{545CC374-F943-474C-8367-24DFDA350DCD}" destId="{5E455FAC-E7BF-4A33-8C05-24389505127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89FC70-0F92-A54D-BAD1-C6482C1C2553}" type="doc">
      <dgm:prSet loTypeId="urn:microsoft.com/office/officeart/2005/8/layout/pyramid4" loCatId="" qsTypeId="urn:microsoft.com/office/officeart/2005/8/quickstyle/simple1" qsCatId="simple" csTypeId="urn:microsoft.com/office/officeart/2005/8/colors/colorful1" csCatId="colorful" phldr="1"/>
      <dgm:spPr/>
      <dgm:t>
        <a:bodyPr/>
        <a:lstStyle/>
        <a:p>
          <a:endParaRPr lang="en-US"/>
        </a:p>
      </dgm:t>
    </dgm:pt>
    <dgm:pt modelId="{18044209-249F-4444-BB4B-458520C90E37}">
      <dgm:prSet phldrT="[Text]" custT="1"/>
      <dgm:spPr/>
      <dgm:t>
        <a:bodyPr/>
        <a:lstStyle/>
        <a:p>
          <a:r>
            <a:rPr lang="en-US" sz="1200" b="0" i="0" dirty="0" err="1">
              <a:latin typeface="Arial Nova Cond Light" panose="020B0306020202020204" pitchFamily="34" charset="0"/>
            </a:rPr>
            <a:t>Najboljši</a:t>
          </a:r>
          <a:r>
            <a:rPr lang="en-US" sz="1200" b="0" i="0" dirty="0">
              <a:latin typeface="Arial Nova Cond Light" panose="020B0306020202020204" pitchFamily="34" charset="0"/>
            </a:rPr>
            <a:t> </a:t>
          </a:r>
          <a:r>
            <a:rPr lang="en-US" sz="1200" b="0" i="0" dirty="0" err="1">
              <a:latin typeface="Arial Nova Cond Light" panose="020B0306020202020204" pitchFamily="34" charset="0"/>
            </a:rPr>
            <a:t>razpoložljivi</a:t>
          </a:r>
          <a:r>
            <a:rPr lang="en-US" sz="1200" b="0" i="0" dirty="0">
              <a:latin typeface="Arial Nova Cond Light" panose="020B0306020202020204" pitchFamily="34" charset="0"/>
            </a:rPr>
            <a:t> </a:t>
          </a:r>
          <a:r>
            <a:rPr lang="en-US" sz="1200" b="0" i="0" dirty="0" err="1">
              <a:latin typeface="Arial Nova Cond Light" panose="020B0306020202020204" pitchFamily="34" charset="0"/>
            </a:rPr>
            <a:t>klinični</a:t>
          </a:r>
          <a:r>
            <a:rPr lang="en-US" sz="1200" b="0" i="0" dirty="0">
              <a:latin typeface="Arial Nova Cond Light" panose="020B0306020202020204" pitchFamily="34" charset="0"/>
            </a:rPr>
            <a:t> </a:t>
          </a:r>
          <a:r>
            <a:rPr lang="en-US" sz="1200" b="0" i="0" dirty="0" err="1">
              <a:latin typeface="Arial Nova Cond Light" panose="020B0306020202020204" pitchFamily="34" charset="0"/>
            </a:rPr>
            <a:t>dokazi</a:t>
          </a:r>
          <a:endParaRPr lang="en-US" sz="1200" b="0" i="0" dirty="0">
            <a:latin typeface="Arial Nova Cond Light" panose="020B0306020202020204" pitchFamily="34" charset="0"/>
          </a:endParaRPr>
        </a:p>
      </dgm:t>
    </dgm:pt>
    <dgm:pt modelId="{34A59D2F-10F4-BB47-A161-C132D8BAEF64}" type="parTrans" cxnId="{886F7071-93F0-1942-8C2E-DD8593E4953A}">
      <dgm:prSet/>
      <dgm:spPr/>
      <dgm:t>
        <a:bodyPr/>
        <a:lstStyle/>
        <a:p>
          <a:endParaRPr lang="en-US" sz="2000" b="0" i="0">
            <a:latin typeface="Arial Nova Cond Light" panose="020B0306020202020204" pitchFamily="34" charset="0"/>
          </a:endParaRPr>
        </a:p>
      </dgm:t>
    </dgm:pt>
    <dgm:pt modelId="{83D282DC-C00F-1E4E-97E3-572D66B30640}" type="sibTrans" cxnId="{886F7071-93F0-1942-8C2E-DD8593E4953A}">
      <dgm:prSet/>
      <dgm:spPr/>
      <dgm:t>
        <a:bodyPr/>
        <a:lstStyle/>
        <a:p>
          <a:endParaRPr lang="en-US" sz="2000" b="0" i="0">
            <a:latin typeface="Arial Nova Cond Light" panose="020B0306020202020204" pitchFamily="34" charset="0"/>
          </a:endParaRPr>
        </a:p>
      </dgm:t>
    </dgm:pt>
    <dgm:pt modelId="{B649F3E1-04D3-3D45-B055-D50499813834}">
      <dgm:prSet phldrT="[Text]" custT="1"/>
      <dgm:spPr/>
      <dgm:t>
        <a:bodyPr/>
        <a:lstStyle/>
        <a:p>
          <a:r>
            <a:rPr lang="en-US" sz="1200" b="0" i="0" dirty="0" err="1">
              <a:latin typeface="Arial Nova Cond Light" panose="020B0306020202020204" pitchFamily="34" charset="0"/>
            </a:rPr>
            <a:t>Klinično</a:t>
          </a:r>
          <a:r>
            <a:rPr lang="en-US" sz="1200" b="0" i="0" dirty="0">
              <a:latin typeface="Arial Nova Cond Light" panose="020B0306020202020204" pitchFamily="34" charset="0"/>
            </a:rPr>
            <a:t> </a:t>
          </a:r>
          <a:r>
            <a:rPr lang="en-US" sz="1200" b="0" i="0" dirty="0" err="1">
              <a:latin typeface="Arial Nova Cond Light" panose="020B0306020202020204" pitchFamily="34" charset="0"/>
            </a:rPr>
            <a:t>znanje</a:t>
          </a:r>
          <a:r>
            <a:rPr lang="en-US" sz="1200" b="0" i="0" dirty="0">
              <a:latin typeface="Arial Nova Cond Light" panose="020B0306020202020204" pitchFamily="34" charset="0"/>
            </a:rPr>
            <a:t> </a:t>
          </a:r>
          <a:r>
            <a:rPr lang="en-US" sz="1200" b="0" i="0" dirty="0" err="1">
              <a:latin typeface="Arial Nova Cond Light" panose="020B0306020202020204" pitchFamily="34" charset="0"/>
            </a:rPr>
            <a:t>posameznika</a:t>
          </a:r>
          <a:endParaRPr lang="en-US" sz="1200" b="0" i="0" dirty="0">
            <a:latin typeface="Arial Nova Cond Light" panose="020B0306020202020204" pitchFamily="34" charset="0"/>
          </a:endParaRPr>
        </a:p>
      </dgm:t>
    </dgm:pt>
    <dgm:pt modelId="{4EA36FAC-FFFE-E64B-823F-13AA8E5B896C}" type="parTrans" cxnId="{7D4FDA57-8901-E54D-9DE1-073606E1FDF4}">
      <dgm:prSet/>
      <dgm:spPr/>
      <dgm:t>
        <a:bodyPr/>
        <a:lstStyle/>
        <a:p>
          <a:endParaRPr lang="en-US" sz="2000" b="0" i="0">
            <a:latin typeface="Arial Nova Cond Light" panose="020B0306020202020204" pitchFamily="34" charset="0"/>
          </a:endParaRPr>
        </a:p>
      </dgm:t>
    </dgm:pt>
    <dgm:pt modelId="{E0FB304B-6768-1141-9A57-33FF93A196F2}" type="sibTrans" cxnId="{7D4FDA57-8901-E54D-9DE1-073606E1FDF4}">
      <dgm:prSet/>
      <dgm:spPr/>
      <dgm:t>
        <a:bodyPr/>
        <a:lstStyle/>
        <a:p>
          <a:endParaRPr lang="en-US" sz="2000" b="0" i="0">
            <a:latin typeface="Arial Nova Cond Light" panose="020B0306020202020204" pitchFamily="34" charset="0"/>
          </a:endParaRPr>
        </a:p>
      </dgm:t>
    </dgm:pt>
    <dgm:pt modelId="{7322B798-17FC-284B-9B7C-C4DEC1FDDDCD}">
      <dgm:prSet phldrT="[Text]" custT="1"/>
      <dgm:spPr/>
      <dgm:t>
        <a:bodyPr/>
        <a:lstStyle/>
        <a:p>
          <a:r>
            <a:rPr lang="en-US" sz="1200" b="0" i="0" dirty="0" err="1">
              <a:latin typeface="Arial Nova Cond Light" panose="020B0306020202020204" pitchFamily="34" charset="0"/>
            </a:rPr>
            <a:t>Izboljšani</a:t>
          </a:r>
          <a:r>
            <a:rPr lang="en-US" sz="1200" b="0" i="0" dirty="0">
              <a:latin typeface="Arial Nova Cond Light" panose="020B0306020202020204" pitchFamily="34" charset="0"/>
            </a:rPr>
            <a:t> </a:t>
          </a:r>
          <a:r>
            <a:rPr lang="en-US" sz="1200" b="0" i="0" dirty="0" err="1">
              <a:latin typeface="Arial Nova Cond Light" panose="020B0306020202020204" pitchFamily="34" charset="0"/>
            </a:rPr>
            <a:t>rezultati</a:t>
          </a:r>
          <a:r>
            <a:rPr lang="en-US" sz="1200" b="0" i="0" dirty="0">
              <a:latin typeface="Arial Nova Cond Light" panose="020B0306020202020204" pitchFamily="34" charset="0"/>
            </a:rPr>
            <a:t> </a:t>
          </a:r>
          <a:r>
            <a:rPr lang="en-US" sz="1200" b="0" i="0" dirty="0" err="1">
              <a:latin typeface="Arial Nova Cond Light" panose="020B0306020202020204" pitchFamily="34" charset="0"/>
            </a:rPr>
            <a:t>zdravljenja</a:t>
          </a:r>
          <a:endParaRPr lang="en-US" sz="1200" b="0" i="0" dirty="0">
            <a:latin typeface="Arial Nova Cond Light" panose="020B0306020202020204" pitchFamily="34" charset="0"/>
          </a:endParaRPr>
        </a:p>
      </dgm:t>
    </dgm:pt>
    <dgm:pt modelId="{198BE97F-7753-A34B-AA19-C7A5ED5EF8AA}" type="parTrans" cxnId="{BF00A8A1-CB3A-1343-B413-666B86C8A4B1}">
      <dgm:prSet/>
      <dgm:spPr/>
      <dgm:t>
        <a:bodyPr/>
        <a:lstStyle/>
        <a:p>
          <a:endParaRPr lang="en-US" sz="2000" b="0" i="0">
            <a:latin typeface="Arial Nova Cond Light" panose="020B0306020202020204" pitchFamily="34" charset="0"/>
          </a:endParaRPr>
        </a:p>
      </dgm:t>
    </dgm:pt>
    <dgm:pt modelId="{4F956655-7085-AA46-983D-9632B47C885C}" type="sibTrans" cxnId="{BF00A8A1-CB3A-1343-B413-666B86C8A4B1}">
      <dgm:prSet/>
      <dgm:spPr/>
      <dgm:t>
        <a:bodyPr/>
        <a:lstStyle/>
        <a:p>
          <a:endParaRPr lang="en-US" sz="2000" b="0" i="0">
            <a:latin typeface="Arial Nova Cond Light" panose="020B0306020202020204" pitchFamily="34" charset="0"/>
          </a:endParaRPr>
        </a:p>
      </dgm:t>
    </dgm:pt>
    <dgm:pt modelId="{9C7833D3-800E-4943-8FB4-4BA0619F1EDB}">
      <dgm:prSet phldrT="[Text]" custT="1"/>
      <dgm:spPr/>
      <dgm:t>
        <a:bodyPr/>
        <a:lstStyle/>
        <a:p>
          <a:r>
            <a:rPr lang="en-US" sz="1200" b="0" i="0" dirty="0" err="1">
              <a:latin typeface="Arial Nova Cond Light" panose="020B0306020202020204" pitchFamily="34" charset="0"/>
            </a:rPr>
            <a:t>Vrednote</a:t>
          </a:r>
          <a:r>
            <a:rPr lang="en-US" sz="1200" b="0" i="0" dirty="0">
              <a:latin typeface="Arial Nova Cond Light" panose="020B0306020202020204" pitchFamily="34" charset="0"/>
            </a:rPr>
            <a:t> in </a:t>
          </a:r>
          <a:r>
            <a:rPr lang="en-US" sz="1200" b="0" i="0" dirty="0" err="1">
              <a:latin typeface="Arial Nova Cond Light" panose="020B0306020202020204" pitchFamily="34" charset="0"/>
            </a:rPr>
            <a:t>norme</a:t>
          </a:r>
          <a:r>
            <a:rPr lang="en-US" sz="1200" b="0" i="0" dirty="0">
              <a:latin typeface="Arial Nova Cond Light" panose="020B0306020202020204" pitchFamily="34" charset="0"/>
            </a:rPr>
            <a:t> </a:t>
          </a:r>
          <a:r>
            <a:rPr lang="en-US" sz="1200" b="0" i="0" dirty="0" err="1">
              <a:latin typeface="Arial Nova Cond Light" panose="020B0306020202020204" pitchFamily="34" charset="0"/>
            </a:rPr>
            <a:t>posameznega</a:t>
          </a:r>
          <a:r>
            <a:rPr lang="en-US" sz="1200" b="0" i="0" dirty="0">
              <a:latin typeface="Arial Nova Cond Light" panose="020B0306020202020204" pitchFamily="34" charset="0"/>
            </a:rPr>
            <a:t> </a:t>
          </a:r>
          <a:r>
            <a:rPr lang="en-US" sz="1200" b="0" i="0" dirty="0" err="1">
              <a:latin typeface="Arial Nova Cond Light" panose="020B0306020202020204" pitchFamily="34" charset="0"/>
            </a:rPr>
            <a:t>pacienta</a:t>
          </a:r>
          <a:endParaRPr lang="en-US" sz="1200" b="0" i="0" dirty="0">
            <a:latin typeface="Arial Nova Cond Light" panose="020B0306020202020204" pitchFamily="34" charset="0"/>
          </a:endParaRPr>
        </a:p>
      </dgm:t>
    </dgm:pt>
    <dgm:pt modelId="{C69171BC-F182-7A44-BB02-AAC59712CC6E}" type="parTrans" cxnId="{79F5E9C1-A15D-654C-B914-84A422A3042D}">
      <dgm:prSet/>
      <dgm:spPr/>
      <dgm:t>
        <a:bodyPr/>
        <a:lstStyle/>
        <a:p>
          <a:endParaRPr lang="en-US" sz="2000" b="0" i="0">
            <a:latin typeface="Arial Nova Cond Light" panose="020B0306020202020204" pitchFamily="34" charset="0"/>
          </a:endParaRPr>
        </a:p>
      </dgm:t>
    </dgm:pt>
    <dgm:pt modelId="{999DF17C-89CF-AC4A-8ECC-249EC281BC20}" type="sibTrans" cxnId="{79F5E9C1-A15D-654C-B914-84A422A3042D}">
      <dgm:prSet/>
      <dgm:spPr/>
      <dgm:t>
        <a:bodyPr/>
        <a:lstStyle/>
        <a:p>
          <a:endParaRPr lang="en-US" sz="2000" b="0" i="0">
            <a:latin typeface="Arial Nova Cond Light" panose="020B0306020202020204" pitchFamily="34" charset="0"/>
          </a:endParaRPr>
        </a:p>
      </dgm:t>
    </dgm:pt>
    <dgm:pt modelId="{46BCA02E-1D34-C146-9FEA-798EB180B756}" type="pres">
      <dgm:prSet presAssocID="{8689FC70-0F92-A54D-BAD1-C6482C1C2553}" presName="compositeShape" presStyleCnt="0">
        <dgm:presLayoutVars>
          <dgm:chMax val="9"/>
          <dgm:dir/>
          <dgm:resizeHandles val="exact"/>
        </dgm:presLayoutVars>
      </dgm:prSet>
      <dgm:spPr/>
      <dgm:t>
        <a:bodyPr/>
        <a:lstStyle/>
        <a:p>
          <a:endParaRPr lang="en-US"/>
        </a:p>
      </dgm:t>
    </dgm:pt>
    <dgm:pt modelId="{5D27EEFD-98C5-2F46-8D3F-E667F950CD0A}" type="pres">
      <dgm:prSet presAssocID="{8689FC70-0F92-A54D-BAD1-C6482C1C2553}" presName="triangle1" presStyleLbl="node1" presStyleIdx="0" presStyleCnt="4" custScaleX="97860" custScaleY="98044" custLinFactNeighborY="-122">
        <dgm:presLayoutVars>
          <dgm:bulletEnabled val="1"/>
        </dgm:presLayoutVars>
      </dgm:prSet>
      <dgm:spPr/>
      <dgm:t>
        <a:bodyPr/>
        <a:lstStyle/>
        <a:p>
          <a:endParaRPr lang="en-US"/>
        </a:p>
      </dgm:t>
    </dgm:pt>
    <dgm:pt modelId="{F4B2E714-3089-CE42-9300-0F075A8D3544}" type="pres">
      <dgm:prSet presAssocID="{8689FC70-0F92-A54D-BAD1-C6482C1C2553}" presName="triangle2" presStyleLbl="node1" presStyleIdx="1" presStyleCnt="4" custScaleX="114936" custScaleY="101467">
        <dgm:presLayoutVars>
          <dgm:bulletEnabled val="1"/>
        </dgm:presLayoutVars>
      </dgm:prSet>
      <dgm:spPr/>
      <dgm:t>
        <a:bodyPr/>
        <a:lstStyle/>
        <a:p>
          <a:endParaRPr lang="en-US"/>
        </a:p>
      </dgm:t>
    </dgm:pt>
    <dgm:pt modelId="{A98ABDA9-59B0-824E-8D25-FAE123C35202}" type="pres">
      <dgm:prSet presAssocID="{8689FC70-0F92-A54D-BAD1-C6482C1C2553}" presName="triangle3" presStyleLbl="node1" presStyleIdx="2" presStyleCnt="4">
        <dgm:presLayoutVars>
          <dgm:bulletEnabled val="1"/>
        </dgm:presLayoutVars>
      </dgm:prSet>
      <dgm:spPr/>
      <dgm:t>
        <a:bodyPr/>
        <a:lstStyle/>
        <a:p>
          <a:endParaRPr lang="en-US"/>
        </a:p>
      </dgm:t>
    </dgm:pt>
    <dgm:pt modelId="{464F1105-44D4-EC40-91DB-A3FAF0F104CA}" type="pres">
      <dgm:prSet presAssocID="{8689FC70-0F92-A54D-BAD1-C6482C1C2553}" presName="triangle4" presStyleLbl="node1" presStyleIdx="3" presStyleCnt="4" custScaleX="108957" custScaleY="100978">
        <dgm:presLayoutVars>
          <dgm:bulletEnabled val="1"/>
        </dgm:presLayoutVars>
      </dgm:prSet>
      <dgm:spPr/>
      <dgm:t>
        <a:bodyPr/>
        <a:lstStyle/>
        <a:p>
          <a:endParaRPr lang="en-US"/>
        </a:p>
      </dgm:t>
    </dgm:pt>
  </dgm:ptLst>
  <dgm:cxnLst>
    <dgm:cxn modelId="{886F7071-93F0-1942-8C2E-DD8593E4953A}" srcId="{8689FC70-0F92-A54D-BAD1-C6482C1C2553}" destId="{18044209-249F-4444-BB4B-458520C90E37}" srcOrd="0" destOrd="0" parTransId="{34A59D2F-10F4-BB47-A161-C132D8BAEF64}" sibTransId="{83D282DC-C00F-1E4E-97E3-572D66B30640}"/>
    <dgm:cxn modelId="{D61AF958-D343-4F37-BDE6-407CD1D892EF}" type="presOf" srcId="{8689FC70-0F92-A54D-BAD1-C6482C1C2553}" destId="{46BCA02E-1D34-C146-9FEA-798EB180B756}" srcOrd="0" destOrd="0" presId="urn:microsoft.com/office/officeart/2005/8/layout/pyramid4"/>
    <dgm:cxn modelId="{79F5E9C1-A15D-654C-B914-84A422A3042D}" srcId="{8689FC70-0F92-A54D-BAD1-C6482C1C2553}" destId="{9C7833D3-800E-4943-8FB4-4BA0619F1EDB}" srcOrd="3" destOrd="0" parTransId="{C69171BC-F182-7A44-BB02-AAC59712CC6E}" sibTransId="{999DF17C-89CF-AC4A-8ECC-249EC281BC20}"/>
    <dgm:cxn modelId="{E5184E01-3168-4F1D-A1FB-90C04744752B}" type="presOf" srcId="{9C7833D3-800E-4943-8FB4-4BA0619F1EDB}" destId="{464F1105-44D4-EC40-91DB-A3FAF0F104CA}" srcOrd="0" destOrd="0" presId="urn:microsoft.com/office/officeart/2005/8/layout/pyramid4"/>
    <dgm:cxn modelId="{BF00A8A1-CB3A-1343-B413-666B86C8A4B1}" srcId="{8689FC70-0F92-A54D-BAD1-C6482C1C2553}" destId="{7322B798-17FC-284B-9B7C-C4DEC1FDDDCD}" srcOrd="2" destOrd="0" parTransId="{198BE97F-7753-A34B-AA19-C7A5ED5EF8AA}" sibTransId="{4F956655-7085-AA46-983D-9632B47C885C}"/>
    <dgm:cxn modelId="{02D0E970-1C0C-4B55-996E-A84401A96927}" type="presOf" srcId="{18044209-249F-4444-BB4B-458520C90E37}" destId="{5D27EEFD-98C5-2F46-8D3F-E667F950CD0A}" srcOrd="0" destOrd="0" presId="urn:microsoft.com/office/officeart/2005/8/layout/pyramid4"/>
    <dgm:cxn modelId="{7D4FDA57-8901-E54D-9DE1-073606E1FDF4}" srcId="{8689FC70-0F92-A54D-BAD1-C6482C1C2553}" destId="{B649F3E1-04D3-3D45-B055-D50499813834}" srcOrd="1" destOrd="0" parTransId="{4EA36FAC-FFFE-E64B-823F-13AA8E5B896C}" sibTransId="{E0FB304B-6768-1141-9A57-33FF93A196F2}"/>
    <dgm:cxn modelId="{4189B780-68C8-4CA8-A4E2-B09164E81842}" type="presOf" srcId="{B649F3E1-04D3-3D45-B055-D50499813834}" destId="{F4B2E714-3089-CE42-9300-0F075A8D3544}" srcOrd="0" destOrd="0" presId="urn:microsoft.com/office/officeart/2005/8/layout/pyramid4"/>
    <dgm:cxn modelId="{814FABF3-530C-425A-93D3-5698CD1DF27B}" type="presOf" srcId="{7322B798-17FC-284B-9B7C-C4DEC1FDDDCD}" destId="{A98ABDA9-59B0-824E-8D25-FAE123C35202}" srcOrd="0" destOrd="0" presId="urn:microsoft.com/office/officeart/2005/8/layout/pyramid4"/>
    <dgm:cxn modelId="{8B0D4E43-0921-4670-BD7A-B19A674F986E}" type="presParOf" srcId="{46BCA02E-1D34-C146-9FEA-798EB180B756}" destId="{5D27EEFD-98C5-2F46-8D3F-E667F950CD0A}" srcOrd="0" destOrd="0" presId="urn:microsoft.com/office/officeart/2005/8/layout/pyramid4"/>
    <dgm:cxn modelId="{B6FAE0E4-459B-4C64-8A57-034AB94E2C5B}" type="presParOf" srcId="{46BCA02E-1D34-C146-9FEA-798EB180B756}" destId="{F4B2E714-3089-CE42-9300-0F075A8D3544}" srcOrd="1" destOrd="0" presId="urn:microsoft.com/office/officeart/2005/8/layout/pyramid4"/>
    <dgm:cxn modelId="{071F469D-3BA1-453A-894A-715937667D07}" type="presParOf" srcId="{46BCA02E-1D34-C146-9FEA-798EB180B756}" destId="{A98ABDA9-59B0-824E-8D25-FAE123C35202}" srcOrd="2" destOrd="0" presId="urn:microsoft.com/office/officeart/2005/8/layout/pyramid4"/>
    <dgm:cxn modelId="{2D11FE9A-2C19-4BDD-88DA-2614E160F9FA}" type="presParOf" srcId="{46BCA02E-1D34-C146-9FEA-798EB180B756}" destId="{464F1105-44D4-EC40-91DB-A3FAF0F104CA}" srcOrd="3" destOrd="0" presId="urn:microsoft.com/office/officeart/2005/8/layout/pyramid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D10A4-45E3-49E8-B5E5-FBA8F985EC31}">
      <dsp:nvSpPr>
        <dsp:cNvPr id="0" name=""/>
        <dsp:cNvSpPr/>
      </dsp:nvSpPr>
      <dsp:spPr>
        <a:xfrm>
          <a:off x="1182697" y="0"/>
          <a:ext cx="3412545" cy="2583776"/>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0F90AF-15BC-4E3C-9FB8-B3F699D2DDE2}">
      <dsp:nvSpPr>
        <dsp:cNvPr id="0" name=""/>
        <dsp:cNvSpPr/>
      </dsp:nvSpPr>
      <dsp:spPr>
        <a:xfrm>
          <a:off x="1786001" y="932821"/>
          <a:ext cx="2200117" cy="7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l-SI" sz="2000" b="1" kern="1200" smtClean="0"/>
            <a:t>Pristojnost</a:t>
          </a:r>
          <a:endParaRPr lang="sl-SI" sz="2000" b="1" kern="1200" dirty="0"/>
        </a:p>
      </dsp:txBody>
      <dsp:txXfrm>
        <a:off x="1786001" y="932821"/>
        <a:ext cx="2200117" cy="717596"/>
      </dsp:txXfrm>
    </dsp:sp>
    <dsp:sp modelId="{57C3C2EA-B1E4-4B78-90A7-8A65F6D9CE89}">
      <dsp:nvSpPr>
        <dsp:cNvPr id="0" name=""/>
        <dsp:cNvSpPr/>
      </dsp:nvSpPr>
      <dsp:spPr>
        <a:xfrm>
          <a:off x="116958" y="1484571"/>
          <a:ext cx="4108974" cy="2583776"/>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C4EC36-9AAB-40CF-9574-5176C01EBA06}">
      <dsp:nvSpPr>
        <dsp:cNvPr id="0" name=""/>
        <dsp:cNvSpPr/>
      </dsp:nvSpPr>
      <dsp:spPr>
        <a:xfrm>
          <a:off x="926598" y="2425980"/>
          <a:ext cx="2489693" cy="7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l-SI" sz="2000" b="1" kern="1200" smtClean="0"/>
            <a:t>Odgovornost</a:t>
          </a:r>
          <a:endParaRPr lang="sl-SI" sz="2000" b="1" kern="1200" dirty="0"/>
        </a:p>
      </dsp:txBody>
      <dsp:txXfrm>
        <a:off x="926598" y="2425980"/>
        <a:ext cx="2489693" cy="717596"/>
      </dsp:txXfrm>
    </dsp:sp>
    <dsp:sp modelId="{D6FB541B-01F6-4B08-83E6-56F26DFF08AA}">
      <dsp:nvSpPr>
        <dsp:cNvPr id="0" name=""/>
        <dsp:cNvSpPr/>
      </dsp:nvSpPr>
      <dsp:spPr>
        <a:xfrm>
          <a:off x="964173" y="3146796"/>
          <a:ext cx="3853475" cy="2220416"/>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2D6AAE-FEDD-46B8-9A2B-5EEF7782FABE}">
      <dsp:nvSpPr>
        <dsp:cNvPr id="0" name=""/>
        <dsp:cNvSpPr/>
      </dsp:nvSpPr>
      <dsp:spPr>
        <a:xfrm>
          <a:off x="1510429" y="3921285"/>
          <a:ext cx="2758052" cy="7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l-SI" sz="2000" b="1" kern="1200" smtClean="0"/>
            <a:t>Kompetentnost</a:t>
          </a:r>
          <a:endParaRPr lang="sl-SI" sz="2000" b="1" kern="1200" dirty="0"/>
        </a:p>
      </dsp:txBody>
      <dsp:txXfrm>
        <a:off x="1510429" y="3921285"/>
        <a:ext cx="2758052" cy="717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2863" y="0"/>
            <a:ext cx="2946400" cy="496888"/>
          </a:xfrm>
          <a:prstGeom prst="rect">
            <a:avLst/>
          </a:prstGeom>
        </p:spPr>
        <p:txBody>
          <a:bodyPr vert="horz" lIns="91440" tIns="45720" rIns="91440" bIns="45720" rtlCol="0"/>
          <a:lstStyle>
            <a:lvl1pPr algn="r">
              <a:defRPr sz="1200"/>
            </a:lvl1pPr>
          </a:lstStyle>
          <a:p>
            <a:fld id="{6CF3CF46-CE86-4558-8D67-8EFDB3D9AEB9}" type="datetimeFigureOut">
              <a:rPr lang="sl-SI" smtClean="0"/>
              <a:t>16.8.2019</a:t>
            </a:fld>
            <a:endParaRPr lang="sl-SI"/>
          </a:p>
        </p:txBody>
      </p:sp>
      <p:sp>
        <p:nvSpPr>
          <p:cNvPr id="4" name="Ograda stranske slike 3"/>
          <p:cNvSpPr>
            <a:spLocks noGrp="1" noRot="1" noChangeAspect="1"/>
          </p:cNvSpPr>
          <p:nvPr>
            <p:ph type="sldImg" idx="2"/>
          </p:nvPr>
        </p:nvSpPr>
        <p:spPr>
          <a:xfrm>
            <a:off x="917575" y="744538"/>
            <a:ext cx="4965700" cy="3724275"/>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450" y="4718050"/>
            <a:ext cx="5441950" cy="4468813"/>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32925"/>
            <a:ext cx="2946400" cy="496888"/>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2863" y="9432925"/>
            <a:ext cx="2946400" cy="496888"/>
          </a:xfrm>
          <a:prstGeom prst="rect">
            <a:avLst/>
          </a:prstGeom>
        </p:spPr>
        <p:txBody>
          <a:bodyPr vert="horz" lIns="91440" tIns="45720" rIns="91440" bIns="45720" rtlCol="0" anchor="b"/>
          <a:lstStyle>
            <a:lvl1pPr algn="r">
              <a:defRPr sz="1200"/>
            </a:lvl1pPr>
          </a:lstStyle>
          <a:p>
            <a:fld id="{EA42290F-CE48-48BF-8B59-CD9740684196}" type="slidenum">
              <a:rPr lang="sl-SI" smtClean="0"/>
              <a:t>‹#›</a:t>
            </a:fld>
            <a:endParaRPr lang="sl-SI"/>
          </a:p>
        </p:txBody>
      </p:sp>
    </p:spTree>
    <p:extLst>
      <p:ext uri="{BB962C8B-B14F-4D97-AF65-F5344CB8AC3E}">
        <p14:creationId xmlns:p14="http://schemas.microsoft.com/office/powerpoint/2010/main" val="365858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EA42290F-CE48-48BF-8B59-CD9740684196}" type="slidenum">
              <a:rPr lang="sl-SI" smtClean="0"/>
              <a:t>9</a:t>
            </a:fld>
            <a:endParaRPr lang="sl-SI"/>
          </a:p>
        </p:txBody>
      </p:sp>
    </p:spTree>
    <p:extLst>
      <p:ext uri="{BB962C8B-B14F-4D97-AF65-F5344CB8AC3E}">
        <p14:creationId xmlns:p14="http://schemas.microsoft.com/office/powerpoint/2010/main" val="155645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FDE07195-0C0A-441E-8642-64CB4389C77E}" type="slidenum">
              <a:rPr lang="en-US" smtClean="0"/>
              <a:t>17</a:t>
            </a:fld>
            <a:endParaRPr lang="en-US"/>
          </a:p>
        </p:txBody>
      </p:sp>
    </p:spTree>
    <p:extLst>
      <p:ext uri="{BB962C8B-B14F-4D97-AF65-F5344CB8AC3E}">
        <p14:creationId xmlns:p14="http://schemas.microsoft.com/office/powerpoint/2010/main" val="201852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E07195-0C0A-441E-8642-64CB4389C77E}" type="slidenum">
              <a:rPr lang="en-US" smtClean="0"/>
              <a:t>23</a:t>
            </a:fld>
            <a:endParaRPr lang="en-US"/>
          </a:p>
        </p:txBody>
      </p:sp>
    </p:spTree>
    <p:extLst>
      <p:ext uri="{BB962C8B-B14F-4D97-AF65-F5344CB8AC3E}">
        <p14:creationId xmlns:p14="http://schemas.microsoft.com/office/powerpoint/2010/main" val="145523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Vesna, </a:t>
            </a:r>
            <a:r>
              <a:rPr lang="en-US" dirty="0" err="1"/>
              <a:t>mogoče</a:t>
            </a:r>
            <a:r>
              <a:rPr lang="en-US" dirty="0"/>
              <a:t> bi ta </a:t>
            </a:r>
            <a:r>
              <a:rPr lang="en-US" dirty="0" err="1"/>
              <a:t>slajd</a:t>
            </a:r>
            <a:r>
              <a:rPr lang="en-US" dirty="0"/>
              <a:t> </a:t>
            </a:r>
            <a:r>
              <a:rPr lang="en-US" dirty="0" err="1"/>
              <a:t>razbile</a:t>
            </a:r>
            <a:r>
              <a:rPr lang="en-US" dirty="0"/>
              <a:t>? </a:t>
            </a:r>
            <a:r>
              <a:rPr lang="en-US" dirty="0" err="1"/>
              <a:t>Osebno</a:t>
            </a:r>
            <a:r>
              <a:rPr lang="en-US" dirty="0"/>
              <a:t> se mi </a:t>
            </a:r>
            <a:r>
              <a:rPr lang="en-US" dirty="0" err="1"/>
              <a:t>zdi</a:t>
            </a:r>
            <a:r>
              <a:rPr lang="en-US" dirty="0"/>
              <a:t> </a:t>
            </a:r>
            <a:r>
              <a:rPr lang="en-US" dirty="0" err="1"/>
              <a:t>zelo</a:t>
            </a:r>
            <a:r>
              <a:rPr lang="en-US" dirty="0"/>
              <a:t> </a:t>
            </a:r>
            <a:r>
              <a:rPr lang="en-US" dirty="0" err="1"/>
              <a:t>pomemben</a:t>
            </a:r>
            <a:r>
              <a:rPr lang="en-US" dirty="0"/>
              <a:t>.</a:t>
            </a:r>
          </a:p>
        </p:txBody>
      </p:sp>
      <p:sp>
        <p:nvSpPr>
          <p:cNvPr id="4" name="Slide Number Placeholder 3"/>
          <p:cNvSpPr>
            <a:spLocks noGrp="1"/>
          </p:cNvSpPr>
          <p:nvPr>
            <p:ph type="sldNum" sz="quarter" idx="5"/>
          </p:nvPr>
        </p:nvSpPr>
        <p:spPr/>
        <p:txBody>
          <a:bodyPr/>
          <a:lstStyle/>
          <a:p>
            <a:fld id="{FDE07195-0C0A-441E-8642-64CB4389C77E}" type="slidenum">
              <a:rPr lang="en-US" smtClean="0"/>
              <a:t>42</a:t>
            </a:fld>
            <a:endParaRPr lang="en-US"/>
          </a:p>
        </p:txBody>
      </p:sp>
    </p:spTree>
    <p:extLst>
      <p:ext uri="{BB962C8B-B14F-4D97-AF65-F5344CB8AC3E}">
        <p14:creationId xmlns:p14="http://schemas.microsoft.com/office/powerpoint/2010/main" val="242234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smtClean="0"/>
              <a:t>Uredite slog naslova matrice</a:t>
            </a:r>
            <a:endParaRPr lang="en-US" dirty="0"/>
          </a:p>
        </p:txBody>
      </p:sp>
      <p:sp>
        <p:nvSpPr>
          <p:cNvPr id="3" name="Date Placeholder 3"/>
          <p:cNvSpPr>
            <a:spLocks noGrp="1"/>
          </p:cNvSpPr>
          <p:nvPr>
            <p:ph type="dt" sz="half" idx="10"/>
          </p:nvPr>
        </p:nvSpPr>
        <p:spPr>
          <a:xfrm>
            <a:off x="971550" y="6356350"/>
            <a:ext cx="1495425" cy="365125"/>
          </a:xfrm>
        </p:spPr>
        <p:txBody>
          <a:bodyPr/>
          <a:lstStyle>
            <a:lvl1pPr>
              <a:defRPr/>
            </a:lvl1pPr>
          </a:lstStyle>
          <a:p>
            <a:pPr>
              <a:defRPr/>
            </a:pPr>
            <a:fld id="{3DF48CA9-6119-4D0F-A36C-4A73E3D08BAE}" type="datetime1">
              <a:rPr lang="sl-SI" smtClean="0"/>
              <a:t>16.8.2019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1331913" cy="365125"/>
          </a:xfrm>
        </p:spPr>
        <p:txBody>
          <a:bodyPr/>
          <a:lstStyle>
            <a:lvl1pPr>
              <a:defRPr/>
            </a:lvl1pPr>
          </a:lstStyle>
          <a:p>
            <a:pPr>
              <a:defRPr/>
            </a:pPr>
            <a:fld id="{BCB270EE-04EB-47E9-99A1-36A01F12BD34}" type="slidenum">
              <a:rPr lang="en-US"/>
              <a:pPr>
                <a:defRPr/>
              </a:pPr>
              <a:t>‹#›</a:t>
            </a:fld>
            <a:endParaRPr lang="en-US"/>
          </a:p>
        </p:txBody>
      </p:sp>
    </p:spTree>
    <p:extLst>
      <p:ext uri="{BB962C8B-B14F-4D97-AF65-F5344CB8AC3E}">
        <p14:creationId xmlns:p14="http://schemas.microsoft.com/office/powerpoint/2010/main" val="284407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53C4E5-15D0-430C-9D50-DF67FA68BC97}" type="datetime1">
              <a:rPr lang="sl-SI" smtClean="0"/>
              <a:t>16.8.2019</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EA684935-36DA-4174-9AC4-F11A45775933}" type="slidenum">
              <a:rPr lang="sl-SI"/>
              <a:pPr>
                <a:defRPr/>
              </a:pPr>
              <a:t>‹#›</a:t>
            </a:fld>
            <a:endParaRPr lang="sl-SI" dirty="0"/>
          </a:p>
        </p:txBody>
      </p:sp>
    </p:spTree>
    <p:extLst>
      <p:ext uri="{BB962C8B-B14F-4D97-AF65-F5344CB8AC3E}">
        <p14:creationId xmlns:p14="http://schemas.microsoft.com/office/powerpoint/2010/main" val="91573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0" y="1547813"/>
            <a:ext cx="7200900" cy="1079500"/>
          </a:xfrm>
          <a:prstGeom prst="rect">
            <a:avLst/>
          </a:prstGeom>
        </p:spPr>
        <p:txBody>
          <a:bodyPr/>
          <a:lstStyle/>
          <a:p>
            <a:r>
              <a:rPr lang="en-US" smtClean="0"/>
              <a:t>Click to edit Master title style</a:t>
            </a:r>
            <a:endParaRPr lang="sl-SI"/>
          </a:p>
        </p:txBody>
      </p:sp>
      <p:sp>
        <p:nvSpPr>
          <p:cNvPr id="13" name="Text Placeholder 11"/>
          <p:cNvSpPr>
            <a:spLocks noGrp="1"/>
          </p:cNvSpPr>
          <p:nvPr>
            <p:ph type="body" sz="quarter" idx="13"/>
          </p:nvPr>
        </p:nvSpPr>
        <p:spPr>
          <a:xfrm>
            <a:off x="971425" y="3240088"/>
            <a:ext cx="7201025" cy="2627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4"/>
          </p:nvPr>
        </p:nvSpPr>
        <p:spPr/>
        <p:txBody>
          <a:bodyPr/>
          <a:lstStyle>
            <a:lvl1pPr>
              <a:defRPr/>
            </a:lvl1pPr>
          </a:lstStyle>
          <a:p>
            <a:pPr>
              <a:defRPr/>
            </a:pPr>
            <a:fld id="{3219CA87-B766-40FC-B5A2-9F57B792CC0E}" type="datetime1">
              <a:rPr lang="sl-SI" smtClean="0"/>
              <a:t>16.8.2019</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DCBE0580-765A-4690-AF96-F6293034AB65}" type="slidenum">
              <a:rPr lang="sl-SI"/>
              <a:pPr>
                <a:defRPr/>
              </a:pPr>
              <a:t>‹#›</a:t>
            </a:fld>
            <a:endParaRPr lang="sl-SI" dirty="0"/>
          </a:p>
        </p:txBody>
      </p:sp>
    </p:spTree>
    <p:extLst>
      <p:ext uri="{BB962C8B-B14F-4D97-AF65-F5344CB8AC3E}">
        <p14:creationId xmlns:p14="http://schemas.microsoft.com/office/powerpoint/2010/main" val="139869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Date Placeholder 2"/>
          <p:cNvSpPr>
            <a:spLocks noGrp="1"/>
          </p:cNvSpPr>
          <p:nvPr>
            <p:ph type="dt" sz="half" idx="10"/>
          </p:nvPr>
        </p:nvSpPr>
        <p:spPr>
          <a:xfrm>
            <a:off x="1008063" y="6356350"/>
            <a:ext cx="1939925" cy="365125"/>
          </a:xfrm>
        </p:spPr>
        <p:txBody>
          <a:bodyPr/>
          <a:lstStyle>
            <a:lvl1pPr>
              <a:defRPr/>
            </a:lvl1pPr>
          </a:lstStyle>
          <a:p>
            <a:pPr>
              <a:defRPr/>
            </a:pPr>
            <a:fld id="{823BCE9E-C703-42AF-80E1-62F393CA1F2F}" type="datetime1">
              <a:rPr lang="sl-SI" smtClean="0"/>
              <a:t>16.8.2019</a:t>
            </a:fld>
            <a:endParaRPr lang="sl-SI"/>
          </a:p>
        </p:txBody>
      </p:sp>
      <p:sp>
        <p:nvSpPr>
          <p:cNvPr id="4" name="Footer Placeholder 3"/>
          <p:cNvSpPr>
            <a:spLocks noGrp="1"/>
          </p:cNvSpPr>
          <p:nvPr>
            <p:ph type="ftr" sz="quarter" idx="11"/>
          </p:nvPr>
        </p:nvSpPr>
        <p:spPr/>
        <p:txBody>
          <a:bodyPr/>
          <a:lstStyle>
            <a:lvl1pPr>
              <a:defRPr/>
            </a:lvl1pPr>
          </a:lstStyle>
          <a:p>
            <a:pPr>
              <a:defRPr/>
            </a:pPr>
            <a:endParaRPr lang="sl-SI"/>
          </a:p>
        </p:txBody>
      </p:sp>
      <p:sp>
        <p:nvSpPr>
          <p:cNvPr id="5" name="Slide Number Placeholder 4"/>
          <p:cNvSpPr>
            <a:spLocks noGrp="1"/>
          </p:cNvSpPr>
          <p:nvPr>
            <p:ph type="sldNum" sz="quarter" idx="12"/>
          </p:nvPr>
        </p:nvSpPr>
        <p:spPr/>
        <p:txBody>
          <a:bodyPr/>
          <a:lstStyle>
            <a:lvl1pPr>
              <a:defRPr/>
            </a:lvl1pPr>
          </a:lstStyle>
          <a:p>
            <a:pPr>
              <a:defRPr/>
            </a:pPr>
            <a:fld id="{5A0AEC5F-2587-4AF3-BA14-AA9F1006A256}" type="slidenum">
              <a:rPr lang="sl-SI"/>
              <a:pPr>
                <a:defRPr/>
              </a:pPr>
              <a:t>‹#›</a:t>
            </a:fld>
            <a:endParaRPr lang="sl-SI"/>
          </a:p>
        </p:txBody>
      </p:sp>
    </p:spTree>
    <p:extLst>
      <p:ext uri="{BB962C8B-B14F-4D97-AF65-F5344CB8AC3E}">
        <p14:creationId xmlns:p14="http://schemas.microsoft.com/office/powerpoint/2010/main" val="110939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smtClean="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AC428DE0-E26A-4B94-AF4F-B7920A2EE325}" type="datetime1">
              <a:rPr lang="sl-SI" smtClean="0"/>
              <a:t>16.8.2019</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53C72C5B-B435-4E72-A974-6064590D5068}" type="slidenum">
              <a:rPr lang="sl-SI"/>
              <a:pPr>
                <a:defRPr/>
              </a:pPr>
              <a:t>‹#›</a:t>
            </a:fld>
            <a:endParaRPr lang="sl-SI" dirty="0"/>
          </a:p>
        </p:txBody>
      </p:sp>
    </p:spTree>
    <p:extLst>
      <p:ext uri="{BB962C8B-B14F-4D97-AF65-F5344CB8AC3E}">
        <p14:creationId xmlns:p14="http://schemas.microsoft.com/office/powerpoint/2010/main" val="373013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4"/>
          </p:nvPr>
        </p:nvSpPr>
        <p:spPr/>
        <p:txBody>
          <a:bodyPr/>
          <a:lstStyle>
            <a:lvl1pPr>
              <a:defRPr/>
            </a:lvl1pPr>
          </a:lstStyle>
          <a:p>
            <a:pPr>
              <a:defRPr/>
            </a:pPr>
            <a:fld id="{2BF81E9E-D0E7-4B50-A58C-10D52EB07C28}" type="datetime1">
              <a:rPr lang="sl-SI" smtClean="0"/>
              <a:t>16.8.2019</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1102D19E-31BA-49AC-9B8F-D11CF8CB4F0B}" type="slidenum">
              <a:rPr lang="sl-SI"/>
              <a:pPr>
                <a:defRPr/>
              </a:pPr>
              <a:t>‹#›</a:t>
            </a:fld>
            <a:endParaRPr lang="sl-SI" dirty="0"/>
          </a:p>
        </p:txBody>
      </p:sp>
    </p:spTree>
    <p:extLst>
      <p:ext uri="{BB962C8B-B14F-4D97-AF65-F5344CB8AC3E}">
        <p14:creationId xmlns:p14="http://schemas.microsoft.com/office/powerpoint/2010/main" val="342142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EE8ABDB3-E8EF-40F3-8F29-7C250C2D4837}" type="datetime1">
              <a:rPr lang="sl-SI" smtClean="0"/>
              <a:t>16.8.2019</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BEAE2B3E-9FCC-4203-A958-F7325CFFDE41}" type="slidenum">
              <a:rPr lang="sl-SI"/>
              <a:pPr>
                <a:defRPr/>
              </a:pPr>
              <a:t>‹#›</a:t>
            </a:fld>
            <a:endParaRPr lang="sl-SI" dirty="0"/>
          </a:p>
        </p:txBody>
      </p:sp>
    </p:spTree>
    <p:extLst>
      <p:ext uri="{BB962C8B-B14F-4D97-AF65-F5344CB8AC3E}">
        <p14:creationId xmlns:p14="http://schemas.microsoft.com/office/powerpoint/2010/main" val="241090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5"/>
          </p:nvPr>
        </p:nvSpPr>
        <p:spPr>
          <a:xfrm>
            <a:off x="1008063" y="6356350"/>
            <a:ext cx="2133600" cy="365125"/>
          </a:xfrm>
        </p:spPr>
        <p:txBody>
          <a:bodyPr/>
          <a:lstStyle>
            <a:lvl1pPr>
              <a:defRPr/>
            </a:lvl1pPr>
          </a:lstStyle>
          <a:p>
            <a:pPr>
              <a:defRPr/>
            </a:pPr>
            <a:fld id="{CD455F1B-BD38-4E9F-8CAD-DA86E0BE154B}" type="datetime1">
              <a:rPr lang="sl-SI" smtClean="0"/>
              <a:t>16.8.2019</a:t>
            </a:fld>
            <a:endParaRPr lang="sl-SI" dirty="0"/>
          </a:p>
        </p:txBody>
      </p:sp>
      <p:sp>
        <p:nvSpPr>
          <p:cNvPr id="6" name="Footer Placeholder 5"/>
          <p:cNvSpPr>
            <a:spLocks noGrp="1"/>
          </p:cNvSpPr>
          <p:nvPr>
            <p:ph type="ftr" sz="quarter" idx="16"/>
          </p:nvPr>
        </p:nvSpPr>
        <p:spPr/>
        <p:txBody>
          <a:bodyPr/>
          <a:lstStyle>
            <a:lvl1pPr>
              <a:defRPr/>
            </a:lvl1pPr>
          </a:lstStyle>
          <a:p>
            <a:pPr>
              <a:defRPr/>
            </a:pPr>
            <a:endParaRPr lang="sl-SI"/>
          </a:p>
        </p:txBody>
      </p:sp>
      <p:sp>
        <p:nvSpPr>
          <p:cNvPr id="7" name="Slide Number Placeholder 6"/>
          <p:cNvSpPr>
            <a:spLocks noGrp="1"/>
          </p:cNvSpPr>
          <p:nvPr>
            <p:ph type="sldNum" sz="quarter" idx="17"/>
          </p:nvPr>
        </p:nvSpPr>
        <p:spPr/>
        <p:txBody>
          <a:bodyPr/>
          <a:lstStyle>
            <a:lvl1pPr>
              <a:defRPr/>
            </a:lvl1pPr>
          </a:lstStyle>
          <a:p>
            <a:pPr>
              <a:defRPr/>
            </a:pPr>
            <a:fld id="{0C136559-3FEC-4727-84BA-6EFB12A40C01}" type="slidenum">
              <a:rPr lang="sl-SI"/>
              <a:pPr>
                <a:defRPr/>
              </a:pPr>
              <a:t>‹#›</a:t>
            </a:fld>
            <a:endParaRPr lang="sl-SI"/>
          </a:p>
        </p:txBody>
      </p:sp>
    </p:spTree>
    <p:extLst>
      <p:ext uri="{BB962C8B-B14F-4D97-AF65-F5344CB8AC3E}">
        <p14:creationId xmlns:p14="http://schemas.microsoft.com/office/powerpoint/2010/main" val="297469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5" name="Date Placeholder 4"/>
          <p:cNvSpPr>
            <a:spLocks noGrp="1"/>
          </p:cNvSpPr>
          <p:nvPr>
            <p:ph type="dt" sz="half" idx="10"/>
          </p:nvPr>
        </p:nvSpPr>
        <p:spPr>
          <a:xfrm>
            <a:off x="1008063" y="6356350"/>
            <a:ext cx="2133600" cy="365125"/>
          </a:xfrm>
        </p:spPr>
        <p:txBody>
          <a:bodyPr/>
          <a:lstStyle>
            <a:lvl1pPr>
              <a:defRPr/>
            </a:lvl1pPr>
          </a:lstStyle>
          <a:p>
            <a:pPr>
              <a:defRPr/>
            </a:pPr>
            <a:fld id="{24CC1639-D163-4486-8182-300708C0C045}" type="datetime1">
              <a:rPr lang="sl-SI" smtClean="0"/>
              <a:t>16.8.2019</a:t>
            </a:fld>
            <a:endParaRPr lang="sl-SI" dirty="0"/>
          </a:p>
        </p:txBody>
      </p:sp>
      <p:sp>
        <p:nvSpPr>
          <p:cNvPr id="6" name="Footer Placeholder 5"/>
          <p:cNvSpPr>
            <a:spLocks noGrp="1"/>
          </p:cNvSpPr>
          <p:nvPr>
            <p:ph type="ftr" sz="quarter" idx="11"/>
          </p:nvPr>
        </p:nvSpPr>
        <p:spPr/>
        <p:txBody>
          <a:bodyPr/>
          <a:lstStyle>
            <a:lvl1pPr>
              <a:defRPr/>
            </a:lvl1pPr>
          </a:lstStyle>
          <a:p>
            <a:pPr>
              <a:defRPr/>
            </a:pPr>
            <a:endParaRPr lang="sl-SI"/>
          </a:p>
        </p:txBody>
      </p:sp>
      <p:sp>
        <p:nvSpPr>
          <p:cNvPr id="7" name="Slide Number Placeholder 6"/>
          <p:cNvSpPr>
            <a:spLocks noGrp="1"/>
          </p:cNvSpPr>
          <p:nvPr>
            <p:ph type="sldNum" sz="quarter" idx="12"/>
          </p:nvPr>
        </p:nvSpPr>
        <p:spPr/>
        <p:txBody>
          <a:bodyPr/>
          <a:lstStyle>
            <a:lvl1pPr>
              <a:defRPr/>
            </a:lvl1pPr>
          </a:lstStyle>
          <a:p>
            <a:pPr>
              <a:defRPr/>
            </a:pPr>
            <a:fld id="{626982E1-C80A-48A8-B80C-1ED36F37F133}" type="slidenum">
              <a:rPr lang="sl-SI"/>
              <a:pPr>
                <a:defRPr/>
              </a:pPr>
              <a:t>‹#›</a:t>
            </a:fld>
            <a:endParaRPr lang="sl-SI"/>
          </a:p>
        </p:txBody>
      </p:sp>
    </p:spTree>
    <p:extLst>
      <p:ext uri="{BB962C8B-B14F-4D97-AF65-F5344CB8AC3E}">
        <p14:creationId xmlns:p14="http://schemas.microsoft.com/office/powerpoint/2010/main" val="398269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4"/>
          </p:nvPr>
        </p:nvSpPr>
        <p:spPr>
          <a:xfrm>
            <a:off x="1008063" y="6356350"/>
            <a:ext cx="2133600" cy="365125"/>
          </a:xfrm>
        </p:spPr>
        <p:txBody>
          <a:bodyPr/>
          <a:lstStyle>
            <a:lvl1pPr>
              <a:defRPr/>
            </a:lvl1pPr>
          </a:lstStyle>
          <a:p>
            <a:pPr>
              <a:defRPr/>
            </a:pPr>
            <a:fld id="{7332ADD4-20E7-434D-9682-00EE43CB997F}" type="datetime1">
              <a:rPr lang="sl-SI" smtClean="0"/>
              <a:t>16.8.2019</a:t>
            </a:fld>
            <a:endParaRPr lang="sl-SI" dirty="0"/>
          </a:p>
        </p:txBody>
      </p:sp>
      <p:sp>
        <p:nvSpPr>
          <p:cNvPr id="6" name="Footer Placeholder 5"/>
          <p:cNvSpPr>
            <a:spLocks noGrp="1"/>
          </p:cNvSpPr>
          <p:nvPr>
            <p:ph type="ftr" sz="quarter" idx="15"/>
          </p:nvPr>
        </p:nvSpPr>
        <p:spPr/>
        <p:txBody>
          <a:bodyPr/>
          <a:lstStyle>
            <a:lvl1pPr>
              <a:defRPr/>
            </a:lvl1pPr>
          </a:lstStyle>
          <a:p>
            <a:pPr>
              <a:defRPr/>
            </a:pPr>
            <a:endParaRPr lang="sl-SI"/>
          </a:p>
        </p:txBody>
      </p:sp>
      <p:sp>
        <p:nvSpPr>
          <p:cNvPr id="7" name="Slide Number Placeholder 6"/>
          <p:cNvSpPr>
            <a:spLocks noGrp="1"/>
          </p:cNvSpPr>
          <p:nvPr>
            <p:ph type="sldNum" sz="quarter" idx="16"/>
          </p:nvPr>
        </p:nvSpPr>
        <p:spPr/>
        <p:txBody>
          <a:bodyPr/>
          <a:lstStyle>
            <a:lvl1pPr>
              <a:defRPr/>
            </a:lvl1pPr>
          </a:lstStyle>
          <a:p>
            <a:pPr>
              <a:defRPr/>
            </a:pPr>
            <a:fld id="{37135657-4654-44A1-98AF-54FE5A090245}" type="slidenum">
              <a:rPr lang="sl-SI"/>
              <a:pPr>
                <a:defRPr/>
              </a:pPr>
              <a:t>‹#›</a:t>
            </a:fld>
            <a:endParaRPr lang="sl-SI"/>
          </a:p>
        </p:txBody>
      </p:sp>
    </p:spTree>
    <p:extLst>
      <p:ext uri="{BB962C8B-B14F-4D97-AF65-F5344CB8AC3E}">
        <p14:creationId xmlns:p14="http://schemas.microsoft.com/office/powerpoint/2010/main" val="190010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wmf"/><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rPr>
              <a:t>REPUBLIKA SLOVENIJA</a:t>
            </a:r>
          </a:p>
          <a:p>
            <a:pPr eaLnBrk="1" hangingPunct="1">
              <a:lnSpc>
                <a:spcPts val="838"/>
              </a:lnSpc>
              <a:defRPr/>
            </a:pPr>
            <a:r>
              <a:rPr lang="en-US" sz="700" b="1" smtClean="0">
                <a:solidFill>
                  <a:schemeClr val="tx2"/>
                </a:solidFill>
                <a:latin typeface="Republika" pitchFamily="2" charset="-18"/>
              </a:rPr>
              <a:t>MINISTRSTVO ZA </a:t>
            </a:r>
            <a:r>
              <a:rPr lang="sl-SI" sz="700" b="1" smtClean="0">
                <a:solidFill>
                  <a:schemeClr val="tx2"/>
                </a:solidFill>
                <a:latin typeface="Republika" pitchFamily="2" charset="-18"/>
              </a:rPr>
              <a:t>ZDRAVJE</a:t>
            </a:r>
            <a:endParaRPr lang="en-US" sz="700" b="1" smtClean="0">
              <a:solidFill>
                <a:schemeClr val="tx2"/>
              </a:solidFill>
              <a:latin typeface="Republika" pitchFamily="2" charset="-18"/>
            </a:endParaRPr>
          </a:p>
        </p:txBody>
      </p:sp>
      <p:pic>
        <p:nvPicPr>
          <p:cNvPr id="1028" name="Picture 8" descr="grb moder za 10 pt.wm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C5560DC-43AF-4B60-851A-8FE4D36DC229}" type="datetime1">
              <a:rPr lang="sl-SI" smtClean="0"/>
              <a:t>16.8.2019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4B8107F-6683-4F7F-8BEA-E4358BEA8D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8" r:id="rId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ltLang="sl-SI" smtClean="0"/>
              <a:t>Click to edit Master title style</a:t>
            </a:r>
            <a:endParaRPr lang="sl-SI" altLang="sl-SI" smtClean="0"/>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endParaRPr lang="sl-SI" altLang="sl-SI" smtClean="0"/>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7E9DDEC-0BE6-40EB-BE41-3F5CA9677BD4}" type="datetime1">
              <a:rPr lang="sl-SI" smtClean="0"/>
              <a:t>16.8.2019</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44D4F9-01AC-4654-BCEC-A239864E3CDD}" type="slidenum">
              <a:rPr lang="sl-SI"/>
              <a:pPr>
                <a:defRPr/>
              </a:pPr>
              <a:t>‹#›</a:t>
            </a:fld>
            <a:endParaRPr lang="sl-SI" dirty="0"/>
          </a:p>
        </p:txBody>
      </p:sp>
      <p:sp>
        <p:nvSpPr>
          <p:cNvPr id="2055" name="TextBox 8"/>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rPr>
              <a:t>REPUBLIKA SLOVENIJA</a:t>
            </a:r>
          </a:p>
          <a:p>
            <a:pPr eaLnBrk="1" hangingPunct="1">
              <a:lnSpc>
                <a:spcPts val="838"/>
              </a:lnSpc>
              <a:defRPr/>
            </a:pPr>
            <a:r>
              <a:rPr lang="en-US" sz="700" b="1" smtClean="0">
                <a:solidFill>
                  <a:schemeClr val="tx2"/>
                </a:solidFill>
                <a:latin typeface="Republika" pitchFamily="2" charset="-18"/>
              </a:rPr>
              <a:t>MINISTRSTVO ZA </a:t>
            </a:r>
            <a:r>
              <a:rPr lang="sl-SI" sz="700" b="1" smtClean="0">
                <a:solidFill>
                  <a:schemeClr val="tx2"/>
                </a:solidFill>
                <a:latin typeface="Republika" pitchFamily="2" charset="-18"/>
              </a:rPr>
              <a:t>ZDRAVJE</a:t>
            </a:r>
            <a:endParaRPr lang="en-US" sz="700" b="1" smtClean="0">
              <a:solidFill>
                <a:schemeClr val="tx2"/>
              </a:solidFill>
              <a:latin typeface="Republika" pitchFamily="2" charset="-18"/>
            </a:endParaRPr>
          </a:p>
        </p:txBody>
      </p:sp>
      <p:pic>
        <p:nvPicPr>
          <p:cNvPr id="2056" name="Picture 9" descr="grb moder za 10 pt.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699" r:id="rId2"/>
    <p:sldLayoutId id="2147483700" r:id="rId3"/>
    <p:sldLayoutId id="2147483701" r:id="rId4"/>
    <p:sldLayoutId id="2147483705" r:id="rId5"/>
    <p:sldLayoutId id="2147483706" r:id="rId6"/>
    <p:sldLayoutId id="2147483707" r:id="rId7"/>
    <p:sldLayoutId id="2147483702" r:id="rId8"/>
  </p:sldLayoutIdLst>
  <p:hf hdr="0" ftr="0" dt="0"/>
  <p:txStyles>
    <p:title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google.si/url?sa=i&amp;rct=j&amp;q=&amp;esrc=s&amp;source=images&amp;cd=&amp;cad=rja&amp;uact=8&amp;ved=2ahUKEwijyMnh3_PaAhXIY1AKHfLbAZYQjRx6BAgBEAU&amp;url=https://twitter.com/lnwh_nhs/status/859681535431254017&amp;psig=AOvVaw0KmQMkbyppqC2Og7WcgL5t&amp;ust=1525787564468502"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12951" y="2154280"/>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sl-SI" altLang="sl-SI" sz="3600" dirty="0" smtClean="0">
                <a:solidFill>
                  <a:srgbClr val="002060"/>
                </a:solidFill>
                <a:latin typeface="Arial" charset="0"/>
                <a:cs typeface="Arial" charset="0"/>
              </a:rPr>
              <a:t>Osnove kakovosti in varnosti </a:t>
            </a:r>
            <a:br>
              <a:rPr lang="sl-SI" altLang="sl-SI" sz="3600" dirty="0" smtClean="0">
                <a:solidFill>
                  <a:srgbClr val="002060"/>
                </a:solidFill>
                <a:latin typeface="Arial" charset="0"/>
                <a:cs typeface="Arial" charset="0"/>
              </a:rPr>
            </a:br>
            <a:r>
              <a:rPr lang="sl-SI" altLang="sl-SI" sz="3600" dirty="0" smtClean="0">
                <a:solidFill>
                  <a:srgbClr val="002060"/>
                </a:solidFill>
                <a:latin typeface="Arial" charset="0"/>
                <a:cs typeface="Arial" charset="0"/>
              </a:rPr>
              <a:t>v zdravstvu</a:t>
            </a:r>
            <a:r>
              <a:rPr lang="sl-SI" altLang="sl-SI" dirty="0" smtClean="0">
                <a:solidFill>
                  <a:srgbClr val="002060"/>
                </a:solidFill>
                <a:latin typeface="Arial" charset="0"/>
                <a:cs typeface="Arial" charset="0"/>
              </a:rPr>
              <a:t/>
            </a:r>
            <a:br>
              <a:rPr lang="sl-SI" altLang="sl-SI" dirty="0" smtClean="0">
                <a:solidFill>
                  <a:srgbClr val="002060"/>
                </a:solidFill>
                <a:latin typeface="Arial" charset="0"/>
                <a:cs typeface="Arial" charset="0"/>
              </a:rPr>
            </a:br>
            <a:r>
              <a:rPr lang="sl-SI" altLang="sl-SI" dirty="0" smtClean="0">
                <a:solidFill>
                  <a:srgbClr val="002060"/>
                </a:solidFill>
                <a:latin typeface="Arial" charset="0"/>
                <a:cs typeface="Arial" charset="0"/>
              </a:rPr>
              <a:t/>
            </a:r>
            <a:br>
              <a:rPr lang="sl-SI" altLang="sl-SI" dirty="0" smtClean="0">
                <a:solidFill>
                  <a:srgbClr val="002060"/>
                </a:solidFill>
                <a:latin typeface="Arial" charset="0"/>
                <a:cs typeface="Arial" charset="0"/>
              </a:rPr>
            </a:br>
            <a:r>
              <a:rPr lang="sl-SI" altLang="sl-SI" sz="3200" b="0" dirty="0" smtClean="0">
                <a:solidFill>
                  <a:schemeClr val="tx1">
                    <a:lumMod val="75000"/>
                  </a:schemeClr>
                </a:solidFill>
                <a:latin typeface="Arial" charset="0"/>
                <a:cs typeface="Arial" charset="0"/>
              </a:rPr>
              <a:t>dr. Vesna Zupančič</a:t>
            </a:r>
            <a:br>
              <a:rPr lang="sl-SI" altLang="sl-SI" sz="3200" b="0" dirty="0" smtClean="0">
                <a:solidFill>
                  <a:schemeClr val="tx1">
                    <a:lumMod val="75000"/>
                  </a:schemeClr>
                </a:solidFill>
                <a:latin typeface="Arial" charset="0"/>
                <a:cs typeface="Arial" charset="0"/>
              </a:rPr>
            </a:br>
            <a:r>
              <a:rPr lang="sl-SI" altLang="sl-SI" sz="3200" b="0" dirty="0">
                <a:solidFill>
                  <a:schemeClr val="tx1">
                    <a:lumMod val="75000"/>
                  </a:schemeClr>
                </a:solidFill>
                <a:latin typeface="Arial" charset="0"/>
                <a:cs typeface="Arial" charset="0"/>
              </a:rPr>
              <a:t/>
            </a:r>
            <a:br>
              <a:rPr lang="sl-SI" altLang="sl-SI" sz="3200" b="0" dirty="0">
                <a:solidFill>
                  <a:schemeClr val="tx1">
                    <a:lumMod val="75000"/>
                  </a:schemeClr>
                </a:solidFill>
                <a:latin typeface="Arial" charset="0"/>
                <a:cs typeface="Arial" charset="0"/>
              </a:rPr>
            </a:br>
            <a:r>
              <a:rPr lang="sl-SI" altLang="sl-SI" sz="3200" b="0" dirty="0" smtClean="0">
                <a:solidFill>
                  <a:schemeClr val="tx1">
                    <a:lumMod val="75000"/>
                  </a:schemeClr>
                </a:solidFill>
                <a:latin typeface="Arial" charset="0"/>
                <a:cs typeface="Arial" charset="0"/>
              </a:rPr>
              <a:t/>
            </a:r>
            <a:br>
              <a:rPr lang="sl-SI" altLang="sl-SI" sz="3200" b="0" dirty="0" smtClean="0">
                <a:solidFill>
                  <a:schemeClr val="tx1">
                    <a:lumMod val="75000"/>
                  </a:schemeClr>
                </a:solidFill>
                <a:latin typeface="Arial" charset="0"/>
                <a:cs typeface="Arial" charset="0"/>
              </a:rPr>
            </a:br>
            <a:r>
              <a:rPr lang="sl-SI" altLang="sl-SI" sz="3200" b="0" dirty="0">
                <a:solidFill>
                  <a:schemeClr val="tx1">
                    <a:lumMod val="75000"/>
                  </a:schemeClr>
                </a:solidFill>
                <a:latin typeface="Arial" charset="0"/>
                <a:cs typeface="Arial" charset="0"/>
              </a:rPr>
              <a:t/>
            </a:r>
            <a:br>
              <a:rPr lang="sl-SI" altLang="sl-SI" sz="3200" b="0" dirty="0">
                <a:solidFill>
                  <a:schemeClr val="tx1">
                    <a:lumMod val="75000"/>
                  </a:schemeClr>
                </a:solidFill>
                <a:latin typeface="Arial" charset="0"/>
                <a:cs typeface="Arial" charset="0"/>
              </a:rPr>
            </a:br>
            <a:r>
              <a:rPr lang="sl-SI" altLang="sl-SI" sz="1600" b="0" dirty="0" smtClean="0">
                <a:solidFill>
                  <a:schemeClr val="tx1">
                    <a:lumMod val="75000"/>
                  </a:schemeClr>
                </a:solidFill>
                <a:latin typeface="Arial" charset="0"/>
                <a:cs typeface="Arial" charset="0"/>
              </a:rPr>
              <a:t>December, 2018</a:t>
            </a:r>
            <a:endParaRPr lang="en-US" altLang="sl-SI" sz="1600" b="0" dirty="0" smtClean="0">
              <a:solidFill>
                <a:schemeClr val="tx1">
                  <a:lumMod val="75000"/>
                </a:schemeClr>
              </a:solidFill>
              <a:latin typeface="Arial" charset="0"/>
              <a:cs typeface="Arial" charset="0"/>
            </a:endParaRPr>
          </a:p>
        </p:txBody>
      </p:sp>
      <p:sp>
        <p:nvSpPr>
          <p:cNvPr id="2" name="PoljeZBesedilom 1"/>
          <p:cNvSpPr txBox="1"/>
          <p:nvPr/>
        </p:nvSpPr>
        <p:spPr>
          <a:xfrm>
            <a:off x="2280212" y="235528"/>
            <a:ext cx="6724891" cy="830997"/>
          </a:xfrm>
          <a:prstGeom prst="rect">
            <a:avLst/>
          </a:prstGeom>
          <a:noFill/>
        </p:spPr>
        <p:txBody>
          <a:bodyPr wrap="square" rtlCol="0">
            <a:spAutoFit/>
          </a:bodyPr>
          <a:lstStyle/>
          <a:p>
            <a:pPr algn="ctr"/>
            <a:r>
              <a:rPr lang="sl-SI" sz="1600" b="1" dirty="0" smtClean="0">
                <a:solidFill>
                  <a:schemeClr val="tx1">
                    <a:lumMod val="75000"/>
                  </a:schemeClr>
                </a:solidFill>
              </a:rPr>
              <a:t>Vsebine za strokovni izpit  v skladu s Pravilnik o pripravništvu in strokovnih izpitih zdravstvenih delavcev in zdravstvenih sodelavcev na področju zdravstvene dejavnosti</a:t>
            </a:r>
            <a:endParaRPr lang="sl-SI" sz="1600" b="1" dirty="0">
              <a:solidFill>
                <a:schemeClr val="tx1">
                  <a:lumMod val="75000"/>
                </a:schemeClr>
              </a:solidFill>
            </a:endParaRPr>
          </a:p>
        </p:txBody>
      </p:sp>
      <p:sp>
        <p:nvSpPr>
          <p:cNvPr id="3" name="Ograda številke diapozitiva 2"/>
          <p:cNvSpPr>
            <a:spLocks noGrp="1"/>
          </p:cNvSpPr>
          <p:nvPr>
            <p:ph type="sldNum" sz="quarter" idx="12"/>
          </p:nvPr>
        </p:nvSpPr>
        <p:spPr/>
        <p:txBody>
          <a:bodyPr/>
          <a:lstStyle/>
          <a:p>
            <a:pPr>
              <a:defRPr/>
            </a:pPr>
            <a:fld id="{BCB270EE-04EB-47E9-99A1-36A01F12BD34}" type="slidenum">
              <a:rPr lang="en-US" smtClean="0"/>
              <a:pPr>
                <a:defRPr/>
              </a:pPr>
              <a:t>1</a:t>
            </a:fld>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43594" y="514541"/>
            <a:ext cx="5007781" cy="738664"/>
          </a:xfrm>
        </p:spPr>
        <p:txBody>
          <a:bodyPr/>
          <a:lstStyle/>
          <a:p>
            <a:pPr algn="ctr"/>
            <a:r>
              <a:rPr lang="sl-SI" sz="2400" b="1" dirty="0" smtClean="0">
                <a:solidFill>
                  <a:srgbClr val="002060"/>
                </a:solidFill>
              </a:rPr>
              <a:t>Kakovost, varnost in učinkovitost </a:t>
            </a:r>
            <a:br>
              <a:rPr lang="sl-SI" sz="2400" b="1" dirty="0" smtClean="0">
                <a:solidFill>
                  <a:srgbClr val="002060"/>
                </a:solidFill>
              </a:rPr>
            </a:br>
            <a:r>
              <a:rPr lang="sl-SI" sz="2400" b="1" dirty="0" smtClean="0">
                <a:solidFill>
                  <a:srgbClr val="002060"/>
                </a:solidFill>
              </a:rPr>
              <a:t>obravnave </a:t>
            </a:r>
            <a:endParaRPr lang="sl-SI" sz="2400" b="1" dirty="0">
              <a:solidFill>
                <a:srgbClr val="002060"/>
              </a:solidFill>
            </a:endParaRPr>
          </a:p>
        </p:txBody>
      </p:sp>
      <p:sp>
        <p:nvSpPr>
          <p:cNvPr id="3" name="Ograda besedila 2"/>
          <p:cNvSpPr>
            <a:spLocks noGrp="1"/>
          </p:cNvSpPr>
          <p:nvPr>
            <p:ph type="body" sz="quarter" idx="13"/>
          </p:nvPr>
        </p:nvSpPr>
        <p:spPr>
          <a:xfrm>
            <a:off x="150471" y="1463039"/>
            <a:ext cx="8912505" cy="4984059"/>
          </a:xfrm>
        </p:spPr>
        <p:txBody>
          <a:bodyPr/>
          <a:lstStyle/>
          <a:p>
            <a:r>
              <a:rPr lang="sl-SI" sz="2400" b="1" dirty="0" smtClean="0">
                <a:solidFill>
                  <a:srgbClr val="002060"/>
                </a:solidFill>
              </a:rPr>
              <a:t>Varnost zdravstvene obravnave </a:t>
            </a:r>
            <a:r>
              <a:rPr lang="sl-SI" sz="2400" dirty="0" smtClean="0"/>
              <a:t>je pomemben element kakovosti zdravstvene obravnave in pomeni odsotnost kakršnih koli posledic za paciente, zaposlene ali druge zaradi varnostnih odklonov. </a:t>
            </a:r>
            <a:r>
              <a:rPr lang="sl-SI" sz="2400" dirty="0"/>
              <a:t>V</a:t>
            </a:r>
            <a:r>
              <a:rPr lang="sl-SI" sz="2400" dirty="0" smtClean="0"/>
              <a:t>ključuje stanje v katerem je varnostno tveganje znižano na minimalno možno raven.</a:t>
            </a:r>
          </a:p>
          <a:p>
            <a:endParaRPr lang="sl-SI" sz="2400" dirty="0"/>
          </a:p>
          <a:p>
            <a:r>
              <a:rPr lang="sl-SI" sz="2400" b="1" dirty="0" smtClean="0">
                <a:solidFill>
                  <a:srgbClr val="002060"/>
                </a:solidFill>
              </a:rPr>
              <a:t>Učinkovitost zdravstvene obravnave </a:t>
            </a:r>
            <a:r>
              <a:rPr lang="sl-SI" sz="2400" dirty="0" smtClean="0">
                <a:solidFill>
                  <a:schemeClr val="tx1">
                    <a:lumMod val="75000"/>
                  </a:schemeClr>
                </a:solidFill>
              </a:rPr>
              <a:t>temelji na </a:t>
            </a:r>
          </a:p>
          <a:p>
            <a:pPr marL="0" indent="0">
              <a:buNone/>
            </a:pPr>
            <a:r>
              <a:rPr lang="sl-SI" sz="2400" dirty="0" smtClean="0">
                <a:solidFill>
                  <a:schemeClr val="tx1">
                    <a:lumMod val="75000"/>
                  </a:schemeClr>
                </a:solidFill>
              </a:rPr>
              <a:t>uspešnem izvajanju </a:t>
            </a:r>
            <a:r>
              <a:rPr lang="sl-SI" sz="2400" b="1" dirty="0" smtClean="0">
                <a:solidFill>
                  <a:schemeClr val="tx1">
                    <a:lumMod val="75000"/>
                  </a:schemeClr>
                </a:solidFill>
              </a:rPr>
              <a:t>pravih,</a:t>
            </a:r>
            <a:r>
              <a:rPr lang="sl-SI" sz="2400" dirty="0" smtClean="0">
                <a:solidFill>
                  <a:schemeClr val="tx1">
                    <a:lumMod val="75000"/>
                  </a:schemeClr>
                </a:solidFill>
              </a:rPr>
              <a:t> </a:t>
            </a:r>
            <a:r>
              <a:rPr lang="sl-SI" sz="2400" b="1" dirty="0" smtClean="0">
                <a:solidFill>
                  <a:schemeClr val="tx1">
                    <a:lumMod val="75000"/>
                  </a:schemeClr>
                </a:solidFill>
              </a:rPr>
              <a:t>kakovostnih</a:t>
            </a:r>
            <a:r>
              <a:rPr lang="sl-SI" sz="2400" dirty="0" smtClean="0">
                <a:solidFill>
                  <a:schemeClr val="tx1">
                    <a:lumMod val="75000"/>
                  </a:schemeClr>
                </a:solidFill>
              </a:rPr>
              <a:t> in </a:t>
            </a:r>
          </a:p>
          <a:p>
            <a:pPr marL="0" indent="0">
              <a:buNone/>
            </a:pPr>
            <a:r>
              <a:rPr lang="sl-SI" sz="2400" dirty="0" smtClean="0">
                <a:solidFill>
                  <a:schemeClr val="tx1">
                    <a:lumMod val="75000"/>
                  </a:schemeClr>
                </a:solidFill>
              </a:rPr>
              <a:t>varnih storitev ob najmanjših možnih stroških</a:t>
            </a:r>
            <a:r>
              <a:rPr lang="sl-SI" sz="2400" dirty="0" smtClean="0">
                <a:solidFill>
                  <a:srgbClr val="002060"/>
                </a:solidFill>
              </a:rPr>
              <a:t>. </a:t>
            </a:r>
          </a:p>
          <a:p>
            <a:pPr marL="0" indent="0">
              <a:buNone/>
            </a:pPr>
            <a:endParaRPr lang="sl-SI" sz="2400" dirty="0">
              <a:solidFill>
                <a:srgbClr val="002060"/>
              </a:solidFill>
            </a:endParaRPr>
          </a:p>
          <a:p>
            <a:pPr marL="0" indent="0">
              <a:buNone/>
            </a:pPr>
            <a:r>
              <a:rPr lang="sl-SI" sz="2000" b="1" dirty="0" smtClean="0">
                <a:solidFill>
                  <a:srgbClr val="002060"/>
                </a:solidFill>
              </a:rPr>
              <a:t>Katere vire/kaj potrebujemo za kakovostno izvajanje zdravstvenih storitev?</a:t>
            </a:r>
          </a:p>
          <a:p>
            <a:pPr marL="0" indent="0">
              <a:buNone/>
            </a:pPr>
            <a:r>
              <a:rPr lang="sl-SI" sz="2000" b="1" dirty="0" smtClean="0">
                <a:solidFill>
                  <a:srgbClr val="002060"/>
                </a:solidFill>
              </a:rPr>
              <a:t>Poznate kakšen primer dobre prakse učinkovite porabe virov ob doseženi kakovosti zdravstvene obravnave?</a:t>
            </a:r>
            <a:endParaRPr lang="sl-SI" sz="2000" b="1" dirty="0">
              <a:solidFill>
                <a:srgbClr val="002060"/>
              </a:solidFill>
            </a:endParaRPr>
          </a:p>
          <a:p>
            <a:pPr marL="0" indent="0">
              <a:buNone/>
            </a:pPr>
            <a:endParaRPr lang="sl-SI" sz="2400" b="1" dirty="0">
              <a:solidFill>
                <a:srgbClr val="002060"/>
              </a:solidFill>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146" t="5319" r="19907"/>
          <a:stretch/>
        </p:blipFill>
        <p:spPr bwMode="auto">
          <a:xfrm>
            <a:off x="7350149" y="3414533"/>
            <a:ext cx="1712827" cy="177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grada številke diapozitiva 4"/>
          <p:cNvSpPr>
            <a:spLocks noGrp="1"/>
          </p:cNvSpPr>
          <p:nvPr>
            <p:ph type="sldNum" sz="quarter" idx="16"/>
          </p:nvPr>
        </p:nvSpPr>
        <p:spPr/>
        <p:txBody>
          <a:bodyPr/>
          <a:lstStyle/>
          <a:p>
            <a:pPr>
              <a:defRPr/>
            </a:pPr>
            <a:fld id="{1102D19E-31BA-49AC-9B8F-D11CF8CB4F0B}" type="slidenum">
              <a:rPr lang="sl-SI" smtClean="0"/>
              <a:pPr>
                <a:defRPr/>
              </a:pPr>
              <a:t>10</a:t>
            </a:fld>
            <a:endParaRPr lang="sl-SI" dirty="0"/>
          </a:p>
        </p:txBody>
      </p:sp>
    </p:spTree>
    <p:extLst>
      <p:ext uri="{BB962C8B-B14F-4D97-AF65-F5344CB8AC3E}">
        <p14:creationId xmlns:p14="http://schemas.microsoft.com/office/powerpoint/2010/main" val="254419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20993" y="178599"/>
            <a:ext cx="4676664" cy="738664"/>
          </a:xfrm>
        </p:spPr>
        <p:txBody>
          <a:bodyPr/>
          <a:lstStyle/>
          <a:p>
            <a:pPr algn="ctr"/>
            <a:r>
              <a:rPr lang="sl-SI" sz="2400" b="1" dirty="0">
                <a:solidFill>
                  <a:srgbClr val="002060"/>
                </a:solidFill>
              </a:rPr>
              <a:t>S</a:t>
            </a:r>
            <a:r>
              <a:rPr lang="sl-SI" sz="2400" b="1" dirty="0" smtClean="0">
                <a:solidFill>
                  <a:srgbClr val="002060"/>
                </a:solidFill>
              </a:rPr>
              <a:t>istem vodenja kakovosti in </a:t>
            </a:r>
            <a:br>
              <a:rPr lang="sl-SI" sz="2400" b="1" dirty="0" smtClean="0">
                <a:solidFill>
                  <a:srgbClr val="002060"/>
                </a:solidFill>
              </a:rPr>
            </a:br>
            <a:r>
              <a:rPr lang="sl-SI" sz="2400" b="1" dirty="0" smtClean="0">
                <a:solidFill>
                  <a:srgbClr val="002060"/>
                </a:solidFill>
              </a:rPr>
              <a:t>varnosti v zdravstvu</a:t>
            </a:r>
            <a:endParaRPr lang="sl-SI" sz="2400" b="1" dirty="0">
              <a:solidFill>
                <a:srgbClr val="002060"/>
              </a:solidFill>
            </a:endParaRPr>
          </a:p>
        </p:txBody>
      </p:sp>
      <p:sp>
        <p:nvSpPr>
          <p:cNvPr id="3" name="Ograda besedila 2"/>
          <p:cNvSpPr>
            <a:spLocks noGrp="1"/>
          </p:cNvSpPr>
          <p:nvPr>
            <p:ph type="body" sz="quarter" idx="13"/>
          </p:nvPr>
        </p:nvSpPr>
        <p:spPr>
          <a:xfrm>
            <a:off x="393539" y="1261641"/>
            <a:ext cx="8634714" cy="3645639"/>
          </a:xfrm>
        </p:spPr>
        <p:txBody>
          <a:bodyPr/>
          <a:lstStyle/>
          <a:p>
            <a:pPr marL="0" indent="0">
              <a:buNone/>
            </a:pPr>
            <a:r>
              <a:rPr lang="sl-SI" sz="2000" dirty="0" smtClean="0"/>
              <a:t>je skupek različnih skrbno načrtovanih, izvajanih in vrednotenih procesov, aktivnosti, ukrepov (voditeljev na različnih ravneh) za doseganje potrebne kakovosti in varnosti v zdravstvu na integriran način.</a:t>
            </a:r>
          </a:p>
          <a:p>
            <a:pPr marL="0" indent="0">
              <a:buNone/>
            </a:pPr>
            <a:endParaRPr lang="sl-SI" sz="800" dirty="0" smtClean="0"/>
          </a:p>
          <a:p>
            <a:pPr marL="0" indent="0">
              <a:buNone/>
            </a:pPr>
            <a:r>
              <a:rPr lang="sl-SI" sz="2000" b="1" dirty="0" smtClean="0">
                <a:solidFill>
                  <a:srgbClr val="002060"/>
                </a:solidFill>
              </a:rPr>
              <a:t>Kaj predstavlja torej integrirani sistem vodenja v zdravstvu?</a:t>
            </a:r>
          </a:p>
          <a:p>
            <a:pPr marL="0" indent="0">
              <a:buNone/>
            </a:pPr>
            <a:endParaRPr lang="sl-SI" sz="2000" b="1" dirty="0" smtClean="0">
              <a:solidFill>
                <a:srgbClr val="002060"/>
              </a:solidFill>
            </a:endParaRPr>
          </a:p>
          <a:p>
            <a:pPr marL="0" indent="0">
              <a:buNone/>
            </a:pPr>
            <a:r>
              <a:rPr lang="sl-SI" sz="2000" b="1" dirty="0" smtClean="0">
                <a:solidFill>
                  <a:srgbClr val="002060"/>
                </a:solidFill>
              </a:rPr>
              <a:t>NACIONALNA RAVEN: </a:t>
            </a:r>
          </a:p>
          <a:p>
            <a:pPr marL="0" indent="0">
              <a:buNone/>
            </a:pPr>
            <a:r>
              <a:rPr lang="sl-SI" sz="2000" b="1" dirty="0" smtClean="0">
                <a:solidFill>
                  <a:schemeClr val="tx1">
                    <a:lumMod val="75000"/>
                  </a:schemeClr>
                </a:solidFill>
              </a:rPr>
              <a:t>VZPOSTAVITEV SISTEMA IN ZAGOTAVLJANJE IZVRŠEVANJA</a:t>
            </a:r>
          </a:p>
          <a:p>
            <a:pPr marL="0" indent="0">
              <a:buNone/>
            </a:pPr>
            <a:endParaRPr lang="sl-SI" sz="2000" b="1" dirty="0" smtClean="0">
              <a:solidFill>
                <a:srgbClr val="002060"/>
              </a:solidFill>
            </a:endParaRPr>
          </a:p>
          <a:p>
            <a:pPr marL="0" indent="0">
              <a:buNone/>
            </a:pPr>
            <a:r>
              <a:rPr lang="sl-SI" sz="2000" b="1" dirty="0" smtClean="0">
                <a:solidFill>
                  <a:srgbClr val="002060"/>
                </a:solidFill>
              </a:rPr>
              <a:t>Odgovornost Ministrstva za zdravje v sodelovanju z izvajalci in :</a:t>
            </a:r>
          </a:p>
          <a:p>
            <a:pPr marL="285750" indent="-285750">
              <a:buFontTx/>
              <a:buChar char="-"/>
            </a:pPr>
            <a:r>
              <a:rPr lang="sl-SI" sz="2000" b="1" dirty="0" smtClean="0">
                <a:solidFill>
                  <a:schemeClr val="tx2">
                    <a:lumMod val="75000"/>
                    <a:lumOff val="25000"/>
                  </a:schemeClr>
                </a:solidFill>
              </a:rPr>
              <a:t>Zavodom za zdravstveno zavarovanje (ZZZS) </a:t>
            </a:r>
          </a:p>
          <a:p>
            <a:pPr marL="285750" indent="-285750">
              <a:buFontTx/>
              <a:buChar char="-"/>
            </a:pPr>
            <a:r>
              <a:rPr lang="sl-SI" sz="2000" b="1" dirty="0" smtClean="0">
                <a:solidFill>
                  <a:schemeClr val="tx2">
                    <a:lumMod val="75000"/>
                    <a:lumOff val="25000"/>
                  </a:schemeClr>
                </a:solidFill>
              </a:rPr>
              <a:t>Nacionalnim inštitutom za javno zdravje (NIJZ)</a:t>
            </a:r>
          </a:p>
          <a:p>
            <a:pPr marL="285750" indent="-285750">
              <a:buFontTx/>
              <a:buChar char="-"/>
            </a:pPr>
            <a:r>
              <a:rPr lang="sl-SI" sz="2000" b="1" dirty="0" smtClean="0">
                <a:solidFill>
                  <a:schemeClr val="tx2">
                    <a:lumMod val="75000"/>
                    <a:lumOff val="25000"/>
                  </a:schemeClr>
                </a:solidFill>
              </a:rPr>
              <a:t>Združenjem zdravstvenih zavodov Slovenije (ZZZ)</a:t>
            </a:r>
          </a:p>
          <a:p>
            <a:pPr marL="285750" indent="-285750">
              <a:buFontTx/>
              <a:buChar char="-"/>
            </a:pPr>
            <a:r>
              <a:rPr lang="sl-SI" sz="2000" b="1" dirty="0" smtClean="0">
                <a:solidFill>
                  <a:schemeClr val="tx2">
                    <a:lumMod val="75000"/>
                    <a:lumOff val="25000"/>
                  </a:schemeClr>
                </a:solidFill>
              </a:rPr>
              <a:t>Zbornicam in strokovnim združenjem</a:t>
            </a:r>
          </a:p>
          <a:p>
            <a:pPr marL="285750" indent="-285750">
              <a:buFontTx/>
              <a:buChar char="-"/>
            </a:pPr>
            <a:r>
              <a:rPr lang="sl-SI" sz="2000" b="1" dirty="0" smtClean="0">
                <a:solidFill>
                  <a:schemeClr val="tx2">
                    <a:lumMod val="75000"/>
                    <a:lumOff val="25000"/>
                  </a:schemeClr>
                </a:solidFill>
              </a:rPr>
              <a:t>Združenjem pacientom (NVO s področja zdravja, Mreža 25 x 25)</a:t>
            </a:r>
          </a:p>
          <a:p>
            <a:pPr marL="0" indent="0">
              <a:buNone/>
            </a:pPr>
            <a:endParaRPr lang="sl-SI" sz="2400" dirty="0" smtClean="0"/>
          </a:p>
        </p:txBody>
      </p:sp>
      <p:pic>
        <p:nvPicPr>
          <p:cNvPr id="4" name="Picture 2" descr="Image result for Zdravstveni delav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935" y="4907280"/>
            <a:ext cx="823788" cy="823788"/>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številke diapozitiva 4"/>
          <p:cNvSpPr>
            <a:spLocks noGrp="1"/>
          </p:cNvSpPr>
          <p:nvPr>
            <p:ph type="sldNum" sz="quarter" idx="16"/>
          </p:nvPr>
        </p:nvSpPr>
        <p:spPr/>
        <p:txBody>
          <a:bodyPr/>
          <a:lstStyle/>
          <a:p>
            <a:pPr>
              <a:defRPr/>
            </a:pPr>
            <a:fld id="{1102D19E-31BA-49AC-9B8F-D11CF8CB4F0B}" type="slidenum">
              <a:rPr lang="sl-SI" smtClean="0"/>
              <a:pPr>
                <a:defRPr/>
              </a:pPr>
              <a:t>11</a:t>
            </a:fld>
            <a:endParaRPr lang="sl-SI" dirty="0"/>
          </a:p>
        </p:txBody>
      </p:sp>
    </p:spTree>
    <p:extLst>
      <p:ext uri="{BB962C8B-B14F-4D97-AF65-F5344CB8AC3E}">
        <p14:creationId xmlns:p14="http://schemas.microsoft.com/office/powerpoint/2010/main" val="317530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07550" y="297748"/>
            <a:ext cx="6189194" cy="738664"/>
          </a:xfrm>
        </p:spPr>
        <p:txBody>
          <a:bodyPr/>
          <a:lstStyle/>
          <a:p>
            <a:pPr algn="ctr"/>
            <a:r>
              <a:rPr lang="sl-SI" sz="2400" b="1" dirty="0" smtClean="0">
                <a:solidFill>
                  <a:srgbClr val="002060"/>
                </a:solidFill>
              </a:rPr>
              <a:t>Kako se zagotavlja kakovost pri izvajalcih </a:t>
            </a:r>
            <a:br>
              <a:rPr lang="sl-SI" sz="2400" b="1" dirty="0" smtClean="0">
                <a:solidFill>
                  <a:srgbClr val="002060"/>
                </a:solidFill>
              </a:rPr>
            </a:br>
            <a:r>
              <a:rPr lang="sl-SI" sz="2400" b="1" dirty="0" smtClean="0">
                <a:solidFill>
                  <a:srgbClr val="002060"/>
                </a:solidFill>
              </a:rPr>
              <a:t>zdravstvene dejavnosti iz makro ravni?</a:t>
            </a:r>
            <a:endParaRPr lang="sl-SI" sz="2400" b="1" dirty="0">
              <a:solidFill>
                <a:srgbClr val="002060"/>
              </a:solidFill>
            </a:endParaRPr>
          </a:p>
        </p:txBody>
      </p:sp>
      <p:sp>
        <p:nvSpPr>
          <p:cNvPr id="3" name="Ograda vsebine 2"/>
          <p:cNvSpPr>
            <a:spLocks noGrp="1"/>
          </p:cNvSpPr>
          <p:nvPr>
            <p:ph idx="1"/>
          </p:nvPr>
        </p:nvSpPr>
        <p:spPr>
          <a:xfrm>
            <a:off x="219919" y="1365448"/>
            <a:ext cx="8679367" cy="3634086"/>
          </a:xfrm>
        </p:spPr>
        <p:txBody>
          <a:bodyPr/>
          <a:lstStyle/>
          <a:p>
            <a:pPr marL="0" indent="0">
              <a:buNone/>
            </a:pPr>
            <a:endParaRPr lang="sl-SI" sz="1800" b="1" dirty="0" smtClean="0">
              <a:solidFill>
                <a:schemeClr val="tx2">
                  <a:lumMod val="75000"/>
                  <a:lumOff val="25000"/>
                </a:schemeClr>
              </a:solidFill>
            </a:endParaRPr>
          </a:p>
          <a:p>
            <a:pPr marL="285750" indent="-285750">
              <a:buFontTx/>
              <a:buChar char="-"/>
            </a:pPr>
            <a:r>
              <a:rPr lang="sl-SI" sz="1800" dirty="0" smtClean="0">
                <a:solidFill>
                  <a:schemeClr val="tx2">
                    <a:lumMod val="75000"/>
                    <a:lumOff val="25000"/>
                  </a:schemeClr>
                </a:solidFill>
              </a:rPr>
              <a:t>priprava in skrb za izvajanje zakonov, pravilnikov, metodologij, navodil,</a:t>
            </a:r>
          </a:p>
          <a:p>
            <a:pPr marL="285750" indent="-285750">
              <a:buFontTx/>
              <a:buChar char="-"/>
            </a:pPr>
            <a:r>
              <a:rPr lang="sl-SI" sz="1800" dirty="0" smtClean="0">
                <a:solidFill>
                  <a:schemeClr val="tx2">
                    <a:lumMod val="75000"/>
                    <a:lumOff val="25000"/>
                  </a:schemeClr>
                </a:solidFill>
              </a:rPr>
              <a:t>zagotavljanje finančnih virov, </a:t>
            </a:r>
          </a:p>
          <a:p>
            <a:pPr marL="285750" indent="-285750">
              <a:buFontTx/>
              <a:buChar char="-"/>
            </a:pPr>
            <a:r>
              <a:rPr lang="sl-SI" sz="1800" dirty="0">
                <a:solidFill>
                  <a:schemeClr val="tx2">
                    <a:lumMod val="75000"/>
                    <a:lumOff val="25000"/>
                  </a:schemeClr>
                </a:solidFill>
              </a:rPr>
              <a:t>m</a:t>
            </a:r>
            <a:r>
              <a:rPr lang="sl-SI" sz="1800" dirty="0" smtClean="0">
                <a:solidFill>
                  <a:schemeClr val="tx2">
                    <a:lumMod val="75000"/>
                    <a:lumOff val="25000"/>
                  </a:schemeClr>
                </a:solidFill>
              </a:rPr>
              <a:t>ednarodno sodelovanje, </a:t>
            </a:r>
          </a:p>
          <a:p>
            <a:pPr marL="0" indent="0">
              <a:buNone/>
            </a:pPr>
            <a:r>
              <a:rPr lang="sl-SI" sz="1800" dirty="0">
                <a:solidFill>
                  <a:schemeClr val="tx2">
                    <a:lumMod val="75000"/>
                    <a:lumOff val="25000"/>
                  </a:schemeClr>
                </a:solidFill>
              </a:rPr>
              <a:t> </a:t>
            </a:r>
            <a:r>
              <a:rPr lang="sl-SI" sz="1800" dirty="0" smtClean="0">
                <a:solidFill>
                  <a:schemeClr val="tx2">
                    <a:lumMod val="75000"/>
                    <a:lumOff val="25000"/>
                  </a:schemeClr>
                </a:solidFill>
              </a:rPr>
              <a:t>   (Evropska komisija, Svetovna zdravstvena organizacija-WHO, itd.),</a:t>
            </a:r>
          </a:p>
          <a:p>
            <a:pPr marL="285750" indent="-285750">
              <a:buFontTx/>
              <a:buChar char="-"/>
            </a:pPr>
            <a:r>
              <a:rPr lang="sl-SI" sz="1800" dirty="0" smtClean="0">
                <a:solidFill>
                  <a:schemeClr val="tx2">
                    <a:lumMod val="75000"/>
                    <a:lumOff val="25000"/>
                  </a:schemeClr>
                </a:solidFill>
              </a:rPr>
              <a:t>podpiranje primerov dobre prakse (dodatno projektno financiranje),</a:t>
            </a:r>
          </a:p>
          <a:p>
            <a:pPr marL="285750" indent="-285750">
              <a:buFontTx/>
              <a:buChar char="-"/>
            </a:pPr>
            <a:r>
              <a:rPr lang="sl-SI" sz="1800" dirty="0" smtClean="0">
                <a:solidFill>
                  <a:schemeClr val="tx2">
                    <a:lumMod val="75000"/>
                    <a:lumOff val="25000"/>
                  </a:schemeClr>
                </a:solidFill>
              </a:rPr>
              <a:t>priprava navodil za zbiranje kazalnikov kakovosti na nacionalni ravni, analiza, objava in ukrepanje,</a:t>
            </a:r>
          </a:p>
          <a:p>
            <a:pPr marL="285750" indent="-285750">
              <a:buFontTx/>
              <a:buChar char="-"/>
            </a:pPr>
            <a:r>
              <a:rPr lang="sl-SI" sz="1800" dirty="0">
                <a:solidFill>
                  <a:schemeClr val="tx2">
                    <a:lumMod val="75000"/>
                    <a:lumOff val="25000"/>
                  </a:schemeClr>
                </a:solidFill>
              </a:rPr>
              <a:t>v</a:t>
            </a:r>
            <a:r>
              <a:rPr lang="sl-SI" sz="1800" dirty="0" smtClean="0">
                <a:solidFill>
                  <a:schemeClr val="tx2">
                    <a:lumMod val="75000"/>
                    <a:lumOff val="25000"/>
                  </a:schemeClr>
                </a:solidFill>
              </a:rPr>
              <a:t>rednotenje na podlagi  pogleda vseh deležnikov in ukrepanje na podlagi zbranih podatkov:</a:t>
            </a:r>
          </a:p>
          <a:p>
            <a:pPr marL="285750" indent="-285750">
              <a:buFontTx/>
              <a:buChar char="-"/>
            </a:pPr>
            <a:endParaRPr lang="sl-SI" sz="1800" dirty="0" smtClean="0">
              <a:solidFill>
                <a:schemeClr val="tx2">
                  <a:lumMod val="75000"/>
                  <a:lumOff val="25000"/>
                </a:schemeClr>
              </a:solidFill>
            </a:endParaRPr>
          </a:p>
          <a:p>
            <a:pPr marL="400050" lvl="1" indent="0">
              <a:lnSpc>
                <a:spcPct val="150000"/>
              </a:lnSpc>
              <a:buNone/>
            </a:pPr>
            <a:r>
              <a:rPr lang="sl-SI" sz="1600" dirty="0" smtClean="0">
                <a:solidFill>
                  <a:srgbClr val="002060"/>
                </a:solidFill>
              </a:rPr>
              <a:t>Državno poročilo o stanju na področju varstva pacientovih pravic </a:t>
            </a:r>
          </a:p>
          <a:p>
            <a:pPr marL="400050" lvl="1" indent="0">
              <a:lnSpc>
                <a:spcPct val="150000"/>
              </a:lnSpc>
              <a:buNone/>
            </a:pPr>
            <a:r>
              <a:rPr lang="sl-SI" sz="1600" dirty="0" smtClean="0">
                <a:solidFill>
                  <a:srgbClr val="002060"/>
                </a:solidFill>
              </a:rPr>
              <a:t>Poročilo izvajanja nadzorov (npr. strokovnih nadzorov s svetovanjem)</a:t>
            </a:r>
          </a:p>
          <a:p>
            <a:pPr marL="400050" lvl="1" indent="0">
              <a:lnSpc>
                <a:spcPct val="150000"/>
              </a:lnSpc>
              <a:buNone/>
            </a:pPr>
            <a:r>
              <a:rPr lang="sl-SI" sz="1600" dirty="0" smtClean="0">
                <a:solidFill>
                  <a:srgbClr val="002060"/>
                </a:solidFill>
              </a:rPr>
              <a:t>Zdravstveni statistični letopis</a:t>
            </a:r>
          </a:p>
          <a:p>
            <a:pPr marL="400050" lvl="1" indent="0">
              <a:lnSpc>
                <a:spcPct val="150000"/>
              </a:lnSpc>
              <a:buNone/>
            </a:pPr>
            <a:r>
              <a:rPr lang="sl-SI" sz="1600" dirty="0" smtClean="0">
                <a:solidFill>
                  <a:srgbClr val="002060"/>
                </a:solidFill>
              </a:rPr>
              <a:t>Poročilo o kazalnikih kakovosti, itd.</a:t>
            </a:r>
            <a:endParaRPr lang="sl-SI" sz="1600" dirty="0">
              <a:solidFill>
                <a:srgbClr val="00206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006" y="4832909"/>
            <a:ext cx="1933994" cy="141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grada številke diapozitiva 6"/>
          <p:cNvSpPr>
            <a:spLocks noGrp="1"/>
          </p:cNvSpPr>
          <p:nvPr>
            <p:ph type="sldNum" sz="quarter" idx="12"/>
          </p:nvPr>
        </p:nvSpPr>
        <p:spPr/>
        <p:txBody>
          <a:bodyPr/>
          <a:lstStyle/>
          <a:p>
            <a:pPr>
              <a:defRPr/>
            </a:pPr>
            <a:fld id="{BEAE2B3E-9FCC-4203-A958-F7325CFFDE41}" type="slidenum">
              <a:rPr lang="sl-SI" smtClean="0"/>
              <a:pPr>
                <a:defRPr/>
              </a:pPr>
              <a:t>12</a:t>
            </a:fld>
            <a:endParaRPr lang="sl-SI" dirty="0"/>
          </a:p>
        </p:txBody>
      </p:sp>
    </p:spTree>
    <p:extLst>
      <p:ext uri="{BB962C8B-B14F-4D97-AF65-F5344CB8AC3E}">
        <p14:creationId xmlns:p14="http://schemas.microsoft.com/office/powerpoint/2010/main" val="235055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flipH="1">
            <a:off x="2963118" y="466496"/>
            <a:ext cx="5838137" cy="615553"/>
          </a:xfrm>
        </p:spPr>
        <p:txBody>
          <a:bodyPr/>
          <a:lstStyle/>
          <a:p>
            <a:r>
              <a:rPr lang="sl-SI" sz="2000" b="1" dirty="0" smtClean="0">
                <a:solidFill>
                  <a:srgbClr val="002060"/>
                </a:solidFill>
              </a:rPr>
              <a:t>Kako se zagotavlja kakovost pri </a:t>
            </a:r>
            <a:br>
              <a:rPr lang="sl-SI" sz="2000" b="1" dirty="0" smtClean="0">
                <a:solidFill>
                  <a:srgbClr val="002060"/>
                </a:solidFill>
              </a:rPr>
            </a:br>
            <a:r>
              <a:rPr lang="sl-SI" sz="2000" b="1" dirty="0" smtClean="0">
                <a:solidFill>
                  <a:srgbClr val="002060"/>
                </a:solidFill>
              </a:rPr>
              <a:t>izvajalcih zdravstvene dejavnosti (</a:t>
            </a:r>
            <a:r>
              <a:rPr lang="sl-SI" sz="2000" b="1" dirty="0" err="1" smtClean="0">
                <a:solidFill>
                  <a:srgbClr val="002060"/>
                </a:solidFill>
              </a:rPr>
              <a:t>mezo</a:t>
            </a:r>
            <a:r>
              <a:rPr lang="sl-SI" sz="2000" b="1" dirty="0" smtClean="0">
                <a:solidFill>
                  <a:srgbClr val="002060"/>
                </a:solidFill>
              </a:rPr>
              <a:t> raven)?</a:t>
            </a:r>
            <a:endParaRPr lang="sl-SI" sz="2000" b="1" dirty="0">
              <a:solidFill>
                <a:srgbClr val="002060"/>
              </a:solidFill>
            </a:endParaRPr>
          </a:p>
        </p:txBody>
      </p:sp>
      <p:sp>
        <p:nvSpPr>
          <p:cNvPr id="3" name="Ograda vsebine 2"/>
          <p:cNvSpPr>
            <a:spLocks noGrp="1"/>
          </p:cNvSpPr>
          <p:nvPr>
            <p:ph idx="1"/>
          </p:nvPr>
        </p:nvSpPr>
        <p:spPr>
          <a:xfrm>
            <a:off x="386366" y="1250930"/>
            <a:ext cx="7646709" cy="4436765"/>
          </a:xfrm>
        </p:spPr>
        <p:txBody>
          <a:bodyPr/>
          <a:lstStyle/>
          <a:p>
            <a:r>
              <a:rPr lang="sl-SI" sz="2400" dirty="0" smtClean="0">
                <a:solidFill>
                  <a:schemeClr val="tx2">
                    <a:lumMod val="85000"/>
                    <a:lumOff val="15000"/>
                  </a:schemeClr>
                </a:solidFill>
              </a:rPr>
              <a:t>Interni akti</a:t>
            </a:r>
          </a:p>
          <a:p>
            <a:r>
              <a:rPr lang="sl-SI" sz="2400" dirty="0" smtClean="0">
                <a:solidFill>
                  <a:schemeClr val="tx2">
                    <a:lumMod val="85000"/>
                    <a:lumOff val="15000"/>
                  </a:schemeClr>
                </a:solidFill>
              </a:rPr>
              <a:t>Služba/ Komisija za kakovost</a:t>
            </a:r>
          </a:p>
          <a:p>
            <a:r>
              <a:rPr lang="sl-SI" sz="2400" dirty="0">
                <a:solidFill>
                  <a:schemeClr val="tx2">
                    <a:lumMod val="85000"/>
                    <a:lumOff val="15000"/>
                  </a:schemeClr>
                </a:solidFill>
              </a:rPr>
              <a:t>p</a:t>
            </a:r>
            <a:r>
              <a:rPr lang="sl-SI" sz="2400" dirty="0" smtClean="0">
                <a:solidFill>
                  <a:schemeClr val="tx2">
                    <a:lumMod val="85000"/>
                    <a:lumOff val="15000"/>
                  </a:schemeClr>
                </a:solidFill>
              </a:rPr>
              <a:t>ooblaščenec za varnost</a:t>
            </a:r>
            <a:endParaRPr lang="sl-SI" sz="2400" dirty="0">
              <a:solidFill>
                <a:schemeClr val="tx2">
                  <a:lumMod val="85000"/>
                  <a:lumOff val="1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32" y="2529546"/>
            <a:ext cx="4421927" cy="333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837127" y="5868000"/>
            <a:ext cx="4018208" cy="369332"/>
          </a:xfrm>
          <a:prstGeom prst="rect">
            <a:avLst/>
          </a:prstGeom>
          <a:noFill/>
        </p:spPr>
        <p:txBody>
          <a:bodyPr wrap="square" rtlCol="0">
            <a:spAutoFit/>
          </a:bodyPr>
          <a:lstStyle/>
          <a:p>
            <a:r>
              <a:rPr lang="sl-SI" dirty="0" smtClean="0"/>
              <a:t>Vir: Splošna bolnišnica Novo mesto</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421" y="1446590"/>
            <a:ext cx="3748526" cy="470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oljeZBesedilom 4"/>
          <p:cNvSpPr txBox="1"/>
          <p:nvPr/>
        </p:nvSpPr>
        <p:spPr>
          <a:xfrm>
            <a:off x="5537915" y="6413679"/>
            <a:ext cx="3451539" cy="369332"/>
          </a:xfrm>
          <a:prstGeom prst="rect">
            <a:avLst/>
          </a:prstGeom>
          <a:noFill/>
        </p:spPr>
        <p:txBody>
          <a:bodyPr wrap="square" rtlCol="0">
            <a:spAutoFit/>
          </a:bodyPr>
          <a:lstStyle/>
          <a:p>
            <a:r>
              <a:rPr lang="sl-SI" dirty="0" smtClean="0"/>
              <a:t>Vir: </a:t>
            </a:r>
            <a:r>
              <a:rPr lang="sl-SI" dirty="0" err="1" smtClean="0"/>
              <a:t>UKC</a:t>
            </a:r>
            <a:r>
              <a:rPr lang="sl-SI" dirty="0" smtClean="0"/>
              <a:t> Ljubljana</a:t>
            </a:r>
            <a:endParaRPr lang="en-GB" dirty="0"/>
          </a:p>
        </p:txBody>
      </p:sp>
      <p:sp>
        <p:nvSpPr>
          <p:cNvPr id="8" name="Leva puščica 7"/>
          <p:cNvSpPr/>
          <p:nvPr/>
        </p:nvSpPr>
        <p:spPr>
          <a:xfrm>
            <a:off x="7530799" y="4578439"/>
            <a:ext cx="1004552" cy="1931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grada številke diapozitiva 5"/>
          <p:cNvSpPr>
            <a:spLocks noGrp="1"/>
          </p:cNvSpPr>
          <p:nvPr>
            <p:ph type="sldNum" sz="quarter" idx="12"/>
          </p:nvPr>
        </p:nvSpPr>
        <p:spPr/>
        <p:txBody>
          <a:bodyPr/>
          <a:lstStyle/>
          <a:p>
            <a:pPr>
              <a:defRPr/>
            </a:pPr>
            <a:fld id="{9A218CBF-1031-45BB-B9CB-5A3EECD08E75}" type="slidenum">
              <a:rPr lang="sl-SI" smtClean="0"/>
              <a:pPr>
                <a:defRPr/>
              </a:pPr>
              <a:t>13</a:t>
            </a:fld>
            <a:endParaRPr lang="sl-SI" dirty="0"/>
          </a:p>
        </p:txBody>
      </p:sp>
    </p:spTree>
    <p:extLst>
      <p:ext uri="{BB962C8B-B14F-4D97-AF65-F5344CB8AC3E}">
        <p14:creationId xmlns:p14="http://schemas.microsoft.com/office/powerpoint/2010/main" val="155710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06444" y="379730"/>
            <a:ext cx="4379404" cy="430887"/>
          </a:xfrm>
        </p:spPr>
        <p:txBody>
          <a:bodyPr/>
          <a:lstStyle/>
          <a:p>
            <a:r>
              <a:rPr lang="sl-SI" sz="2800" b="1" dirty="0">
                <a:solidFill>
                  <a:srgbClr val="002060"/>
                </a:solidFill>
              </a:rPr>
              <a:t>Načela vodenja kakovosti</a:t>
            </a:r>
            <a:endParaRPr lang="en-GB" sz="2800" b="1" dirty="0">
              <a:solidFill>
                <a:srgbClr val="00206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94593" y="1164802"/>
            <a:ext cx="5766779" cy="364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grada številke diapozitiva 3"/>
          <p:cNvSpPr>
            <a:spLocks noGrp="1"/>
          </p:cNvSpPr>
          <p:nvPr>
            <p:ph type="sldNum" sz="quarter" idx="12"/>
          </p:nvPr>
        </p:nvSpPr>
        <p:spPr/>
        <p:txBody>
          <a:bodyPr/>
          <a:lstStyle/>
          <a:p>
            <a:fld id="{685739CC-E68D-4BD8-854E-524712788EAE}" type="slidenum">
              <a:rPr lang="en-GB" smtClean="0"/>
              <a:t>14</a:t>
            </a:fld>
            <a:endParaRPr lang="en-GB"/>
          </a:p>
        </p:txBody>
      </p:sp>
      <p:sp>
        <p:nvSpPr>
          <p:cNvPr id="3" name="Pravokotnik 2"/>
          <p:cNvSpPr/>
          <p:nvPr/>
        </p:nvSpPr>
        <p:spPr>
          <a:xfrm>
            <a:off x="272138" y="5360178"/>
            <a:ext cx="8401223" cy="1138773"/>
          </a:xfrm>
          <a:prstGeom prst="rect">
            <a:avLst/>
          </a:prstGeom>
        </p:spPr>
        <p:txBody>
          <a:bodyPr wrap="square">
            <a:spAutoFit/>
          </a:bodyPr>
          <a:lstStyle/>
          <a:p>
            <a:r>
              <a:rPr lang="sl-SI" dirty="0"/>
              <a:t>Vir: SZKO, </a:t>
            </a:r>
            <a:r>
              <a:rPr lang="sl-SI" dirty="0" smtClean="0"/>
              <a:t>2018                        </a:t>
            </a:r>
          </a:p>
          <a:p>
            <a:endParaRPr lang="sl-SI" sz="1600" dirty="0"/>
          </a:p>
          <a:p>
            <a:r>
              <a:rPr lang="sl-SI" sz="1600" dirty="0" smtClean="0"/>
              <a:t>Več: Pregled modela odličnosti EFQM, Ministrstvo za gospodarski razvoj in tehnologijo, URAD REPUBLIKE SLOVENIJE ZA MEROSLOVJE</a:t>
            </a:r>
            <a:endParaRPr lang="sl-SI" sz="1600" dirty="0"/>
          </a:p>
        </p:txBody>
      </p:sp>
      <p:sp>
        <p:nvSpPr>
          <p:cNvPr id="7" name="PoljeZBesedilom 6"/>
          <p:cNvSpPr txBox="1"/>
          <p:nvPr/>
        </p:nvSpPr>
        <p:spPr>
          <a:xfrm>
            <a:off x="5995686" y="1164802"/>
            <a:ext cx="2974693" cy="4801314"/>
          </a:xfrm>
          <a:prstGeom prst="rect">
            <a:avLst/>
          </a:prstGeom>
          <a:noFill/>
        </p:spPr>
        <p:txBody>
          <a:bodyPr wrap="square" rtlCol="0">
            <a:spAutoFit/>
          </a:bodyPr>
          <a:lstStyle/>
          <a:p>
            <a:pPr algn="ctr"/>
            <a:r>
              <a:rPr lang="sl-SI" b="1" dirty="0" smtClean="0">
                <a:solidFill>
                  <a:srgbClr val="002060"/>
                </a:solidFill>
              </a:rPr>
              <a:t>Kaj upravičeno</a:t>
            </a:r>
          </a:p>
          <a:p>
            <a:pPr algn="ctr"/>
            <a:r>
              <a:rPr lang="sl-SI" b="1" dirty="0">
                <a:solidFill>
                  <a:srgbClr val="002060"/>
                </a:solidFill>
              </a:rPr>
              <a:t>p</a:t>
            </a:r>
            <a:r>
              <a:rPr lang="sl-SI" b="1" dirty="0" smtClean="0">
                <a:solidFill>
                  <a:srgbClr val="002060"/>
                </a:solidFill>
              </a:rPr>
              <a:t>ričakujem od vodstva?</a:t>
            </a:r>
          </a:p>
          <a:p>
            <a:pPr algn="ctr"/>
            <a:endParaRPr lang="sl-SI" b="1" dirty="0">
              <a:solidFill>
                <a:srgbClr val="002060"/>
              </a:solidFill>
            </a:endParaRPr>
          </a:p>
          <a:p>
            <a:pPr algn="ctr"/>
            <a:endParaRPr lang="sl-SI" b="1" dirty="0" smtClean="0">
              <a:solidFill>
                <a:srgbClr val="002060"/>
              </a:solidFill>
            </a:endParaRPr>
          </a:p>
          <a:p>
            <a:pPr algn="ctr"/>
            <a:r>
              <a:rPr lang="sl-SI" b="1" dirty="0">
                <a:solidFill>
                  <a:srgbClr val="002060"/>
                </a:solidFill>
              </a:rPr>
              <a:t> </a:t>
            </a:r>
            <a:r>
              <a:rPr lang="sl-SI" b="1" dirty="0" smtClean="0">
                <a:solidFill>
                  <a:srgbClr val="002060"/>
                </a:solidFill>
              </a:rPr>
              <a:t>Kaj vodstvo upravičeno pričakuje od mene?</a:t>
            </a:r>
          </a:p>
          <a:p>
            <a:pPr algn="ctr"/>
            <a:endParaRPr lang="sl-SI" b="1" dirty="0" smtClean="0">
              <a:solidFill>
                <a:srgbClr val="002060"/>
              </a:solidFill>
            </a:endParaRPr>
          </a:p>
          <a:p>
            <a:pPr algn="ctr"/>
            <a:endParaRPr lang="sl-SI" b="1" dirty="0">
              <a:solidFill>
                <a:srgbClr val="002060"/>
              </a:solidFill>
            </a:endParaRPr>
          </a:p>
          <a:p>
            <a:pPr algn="ctr"/>
            <a:r>
              <a:rPr lang="sl-SI" b="1" dirty="0" smtClean="0">
                <a:solidFill>
                  <a:srgbClr val="002060"/>
                </a:solidFill>
              </a:rPr>
              <a:t>Ali razumem, kaj pomeni osredotočenost na odjemalce </a:t>
            </a:r>
            <a:r>
              <a:rPr lang="sl-SI" b="1" dirty="0" smtClean="0">
                <a:solidFill>
                  <a:schemeClr val="tx1">
                    <a:lumMod val="75000"/>
                  </a:schemeClr>
                </a:solidFill>
              </a:rPr>
              <a:t>(na paciente/uporabnike storitev) </a:t>
            </a:r>
            <a:r>
              <a:rPr lang="sl-SI" b="1" dirty="0" smtClean="0">
                <a:solidFill>
                  <a:srgbClr val="002060"/>
                </a:solidFill>
              </a:rPr>
              <a:t>in zakaj je to pomembno? </a:t>
            </a:r>
            <a:endParaRPr lang="sl-SI" b="1" dirty="0"/>
          </a:p>
          <a:p>
            <a:pPr algn="ctr"/>
            <a:endParaRPr lang="sl-SI" b="1" dirty="0" smtClean="0"/>
          </a:p>
          <a:p>
            <a:pPr algn="ctr"/>
            <a:endParaRPr lang="sl-SI" b="1" dirty="0"/>
          </a:p>
          <a:p>
            <a:pPr algn="ctr"/>
            <a:endParaRPr lang="sl-SI" b="1" dirty="0"/>
          </a:p>
        </p:txBody>
      </p:sp>
    </p:spTree>
    <p:extLst>
      <p:ext uri="{BB962C8B-B14F-4D97-AF65-F5344CB8AC3E}">
        <p14:creationId xmlns:p14="http://schemas.microsoft.com/office/powerpoint/2010/main" val="330091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39752" y="476672"/>
            <a:ext cx="6552728" cy="648072"/>
          </a:xfrm>
        </p:spPr>
        <p:txBody>
          <a:bodyPr>
            <a:normAutofit/>
          </a:bodyPr>
          <a:lstStyle/>
          <a:p>
            <a:r>
              <a:rPr lang="en-GB" sz="2400" b="1" dirty="0" err="1">
                <a:solidFill>
                  <a:srgbClr val="002060"/>
                </a:solidFill>
              </a:rPr>
              <a:t>Demingov</a:t>
            </a:r>
            <a:r>
              <a:rPr lang="en-GB" sz="2400" b="1" dirty="0">
                <a:solidFill>
                  <a:srgbClr val="002060"/>
                </a:solidFill>
              </a:rPr>
              <a:t> </a:t>
            </a:r>
            <a:r>
              <a:rPr lang="en-GB" sz="2400" b="1" dirty="0" err="1">
                <a:solidFill>
                  <a:srgbClr val="002060"/>
                </a:solidFill>
              </a:rPr>
              <a:t>krog</a:t>
            </a:r>
            <a:r>
              <a:rPr lang="en-GB" sz="2400" b="1" dirty="0">
                <a:solidFill>
                  <a:srgbClr val="002060"/>
                </a:solidFill>
              </a:rPr>
              <a:t> </a:t>
            </a:r>
            <a:r>
              <a:rPr lang="en-GB" sz="2400" b="1" dirty="0" err="1">
                <a:solidFill>
                  <a:srgbClr val="002060"/>
                </a:solidFill>
              </a:rPr>
              <a:t>stalnih</a:t>
            </a:r>
            <a:r>
              <a:rPr lang="en-GB" sz="2400" b="1" dirty="0">
                <a:solidFill>
                  <a:srgbClr val="002060"/>
                </a:solidFill>
              </a:rPr>
              <a:t> </a:t>
            </a:r>
            <a:r>
              <a:rPr lang="en-GB" sz="2400" b="1" dirty="0" err="1" smtClean="0">
                <a:solidFill>
                  <a:srgbClr val="002060"/>
                </a:solidFill>
              </a:rPr>
              <a:t>izboljšav</a:t>
            </a:r>
            <a:r>
              <a:rPr lang="sl-SI" sz="2400" b="1" dirty="0" smtClean="0">
                <a:solidFill>
                  <a:srgbClr val="002060"/>
                </a:solidFill>
              </a:rPr>
              <a:t>-</a:t>
            </a:r>
            <a:r>
              <a:rPr lang="en-GB" sz="2400" b="1" dirty="0" smtClean="0">
                <a:solidFill>
                  <a:srgbClr val="002060"/>
                </a:solidFill>
              </a:rPr>
              <a:t> </a:t>
            </a:r>
            <a:r>
              <a:rPr lang="en-GB" sz="2400" b="1" dirty="0">
                <a:solidFill>
                  <a:srgbClr val="002060"/>
                </a:solidFill>
              </a:rPr>
              <a:t>PDCA</a:t>
            </a:r>
            <a:endParaRPr lang="en-GB" sz="2400" dirty="0">
              <a:solidFill>
                <a:srgbClr val="00206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3568" y="1219792"/>
            <a:ext cx="7416824" cy="321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grada številke diapozitiva 3"/>
          <p:cNvSpPr>
            <a:spLocks noGrp="1"/>
          </p:cNvSpPr>
          <p:nvPr>
            <p:ph type="sldNum" sz="quarter" idx="12"/>
          </p:nvPr>
        </p:nvSpPr>
        <p:spPr/>
        <p:txBody>
          <a:bodyPr/>
          <a:lstStyle/>
          <a:p>
            <a:fld id="{685739CC-E68D-4BD8-854E-524712788EAE}" type="slidenum">
              <a:rPr lang="en-GB" smtClean="0"/>
              <a:t>15</a:t>
            </a:fld>
            <a:endParaRPr lang="en-GB" dirty="0"/>
          </a:p>
        </p:txBody>
      </p:sp>
      <p:sp>
        <p:nvSpPr>
          <p:cNvPr id="5" name="PoljeZBesedilom 4"/>
          <p:cNvSpPr txBox="1"/>
          <p:nvPr/>
        </p:nvSpPr>
        <p:spPr>
          <a:xfrm>
            <a:off x="428263" y="5023413"/>
            <a:ext cx="8171727" cy="1323439"/>
          </a:xfrm>
          <a:prstGeom prst="rect">
            <a:avLst/>
          </a:prstGeom>
          <a:noFill/>
        </p:spPr>
        <p:txBody>
          <a:bodyPr wrap="square" rtlCol="0">
            <a:spAutoFit/>
          </a:bodyPr>
          <a:lstStyle/>
          <a:p>
            <a:endParaRPr lang="sl-SI" sz="2000" b="1" dirty="0" smtClean="0">
              <a:solidFill>
                <a:srgbClr val="002060"/>
              </a:solidFill>
            </a:endParaRPr>
          </a:p>
          <a:p>
            <a:endParaRPr lang="sl-SI" sz="2000" b="1" dirty="0">
              <a:solidFill>
                <a:srgbClr val="002060"/>
              </a:solidFill>
            </a:endParaRPr>
          </a:p>
          <a:p>
            <a:r>
              <a:rPr lang="sl-SI" sz="2000" b="1" dirty="0" smtClean="0">
                <a:solidFill>
                  <a:srgbClr val="002060"/>
                </a:solidFill>
              </a:rPr>
              <a:t>Opišite in predstavite namen in pomen uporabe </a:t>
            </a:r>
            <a:r>
              <a:rPr lang="sl-SI" sz="2000" b="1" dirty="0" err="1" smtClean="0">
                <a:solidFill>
                  <a:srgbClr val="002060"/>
                </a:solidFill>
              </a:rPr>
              <a:t>Demingovega</a:t>
            </a:r>
            <a:r>
              <a:rPr lang="sl-SI" sz="2000" b="1" dirty="0" smtClean="0">
                <a:solidFill>
                  <a:srgbClr val="002060"/>
                </a:solidFill>
              </a:rPr>
              <a:t> kroga stalnih izboljšav na primeru iz vaše klinične prakse?</a:t>
            </a:r>
            <a:endParaRPr lang="sl-SI" sz="2000" b="1" dirty="0">
              <a:solidFill>
                <a:srgbClr val="002060"/>
              </a:solidFill>
            </a:endParaRPr>
          </a:p>
        </p:txBody>
      </p:sp>
      <p:sp>
        <p:nvSpPr>
          <p:cNvPr id="6" name="Pravokotnik 5"/>
          <p:cNvSpPr/>
          <p:nvPr/>
        </p:nvSpPr>
        <p:spPr>
          <a:xfrm>
            <a:off x="440499" y="4433104"/>
            <a:ext cx="22860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sl-SI" dirty="0" smtClean="0"/>
              <a:t>Vodstveni procesi</a:t>
            </a:r>
          </a:p>
          <a:p>
            <a:pPr algn="just"/>
            <a:r>
              <a:rPr lang="sl-SI" dirty="0" smtClean="0"/>
              <a:t>Delovni procesi</a:t>
            </a:r>
          </a:p>
          <a:p>
            <a:pPr algn="just"/>
            <a:r>
              <a:rPr lang="sl-SI" dirty="0" smtClean="0"/>
              <a:t>Podporni procesi</a:t>
            </a:r>
            <a:endParaRPr lang="en-US" dirty="0"/>
          </a:p>
        </p:txBody>
      </p:sp>
      <p:sp>
        <p:nvSpPr>
          <p:cNvPr id="8" name="Desna puščica 7"/>
          <p:cNvSpPr/>
          <p:nvPr/>
        </p:nvSpPr>
        <p:spPr>
          <a:xfrm>
            <a:off x="3113590" y="4641448"/>
            <a:ext cx="1585732" cy="520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4965537" y="4578712"/>
            <a:ext cx="343768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l-SI" dirty="0" smtClean="0"/>
              <a:t>Usklajeno in medsebojno povezano delovanje po PDCA</a:t>
            </a:r>
            <a:endParaRPr lang="sl-SI" dirty="0"/>
          </a:p>
        </p:txBody>
      </p:sp>
    </p:spTree>
    <p:extLst>
      <p:ext uri="{BB962C8B-B14F-4D97-AF65-F5344CB8AC3E}">
        <p14:creationId xmlns:p14="http://schemas.microsoft.com/office/powerpoint/2010/main" val="113724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59165" y="390345"/>
            <a:ext cx="5195333" cy="738664"/>
          </a:xfrm>
        </p:spPr>
        <p:txBody>
          <a:bodyPr/>
          <a:lstStyle/>
          <a:p>
            <a:pPr algn="ctr"/>
            <a:r>
              <a:rPr lang="sl-SI" sz="2400" b="1" dirty="0" smtClean="0">
                <a:solidFill>
                  <a:srgbClr val="002060"/>
                </a:solidFill>
              </a:rPr>
              <a:t>Zagotavljanje kakovosti in varnosti </a:t>
            </a:r>
            <a:br>
              <a:rPr lang="sl-SI" sz="2400" b="1" dirty="0" smtClean="0">
                <a:solidFill>
                  <a:srgbClr val="002060"/>
                </a:solidFill>
              </a:rPr>
            </a:br>
            <a:r>
              <a:rPr lang="sl-SI" sz="2400" b="1" dirty="0" smtClean="0">
                <a:solidFill>
                  <a:srgbClr val="002060"/>
                </a:solidFill>
              </a:rPr>
              <a:t>na </a:t>
            </a:r>
            <a:r>
              <a:rPr lang="sl-SI" sz="2400" b="1" dirty="0" err="1" smtClean="0">
                <a:solidFill>
                  <a:srgbClr val="002060"/>
                </a:solidFill>
              </a:rPr>
              <a:t>mikro</a:t>
            </a:r>
            <a:r>
              <a:rPr lang="sl-SI" sz="2400" b="1" dirty="0" smtClean="0">
                <a:solidFill>
                  <a:srgbClr val="002060"/>
                </a:solidFill>
              </a:rPr>
              <a:t> ravni</a:t>
            </a:r>
            <a:endParaRPr lang="sl-SI" sz="2400" b="1" dirty="0">
              <a:solidFill>
                <a:srgbClr val="002060"/>
              </a:solidFill>
            </a:endParaRPr>
          </a:p>
        </p:txBody>
      </p:sp>
      <p:sp>
        <p:nvSpPr>
          <p:cNvPr id="3" name="Ograda vsebine 2"/>
          <p:cNvSpPr>
            <a:spLocks noGrp="1"/>
          </p:cNvSpPr>
          <p:nvPr>
            <p:ph idx="1"/>
          </p:nvPr>
        </p:nvSpPr>
        <p:spPr>
          <a:xfrm>
            <a:off x="219918" y="1273216"/>
            <a:ext cx="8681013" cy="5139160"/>
          </a:xfrm>
        </p:spPr>
        <p:txBody>
          <a:bodyPr/>
          <a:lstStyle/>
          <a:p>
            <a:r>
              <a:rPr lang="sl-SI" sz="2000" dirty="0" smtClean="0"/>
              <a:t>skrb za sebe in za druge,</a:t>
            </a:r>
          </a:p>
          <a:p>
            <a:r>
              <a:rPr lang="sl-SI" sz="2000" dirty="0" smtClean="0"/>
              <a:t>samo - nadzorovanje,</a:t>
            </a:r>
          </a:p>
          <a:p>
            <a:r>
              <a:rPr lang="sl-SI" sz="2000" dirty="0"/>
              <a:t>s</a:t>
            </a:r>
            <a:r>
              <a:rPr lang="sl-SI" sz="2000" dirty="0" smtClean="0"/>
              <a:t>krb za informiranost,</a:t>
            </a:r>
          </a:p>
          <a:p>
            <a:r>
              <a:rPr lang="sl-SI" sz="2000" dirty="0" smtClean="0"/>
              <a:t>vseživljenjsko učenje,</a:t>
            </a:r>
          </a:p>
          <a:p>
            <a:r>
              <a:rPr lang="sl-SI" sz="2000" dirty="0"/>
              <a:t>s</a:t>
            </a:r>
            <a:r>
              <a:rPr lang="sl-SI" sz="2000" dirty="0" smtClean="0"/>
              <a:t>poštljiv odnos do pacienta, njegovih bližnjih, sodelavcev (spoštovanje njihovega dostojanstva),</a:t>
            </a:r>
          </a:p>
          <a:p>
            <a:r>
              <a:rPr lang="sl-SI" sz="2000" dirty="0"/>
              <a:t>k</a:t>
            </a:r>
            <a:r>
              <a:rPr lang="sl-SI" sz="2000" dirty="0" smtClean="0"/>
              <a:t>ompetentno, kakovostno strokovno ravnanje v skladu s smernicami, standardi, protokoli…,</a:t>
            </a:r>
          </a:p>
          <a:p>
            <a:pPr>
              <a:buFont typeface="Arial" panose="020B0604020202020204" pitchFamily="34" charset="0"/>
              <a:buChar char="•"/>
            </a:pPr>
            <a:r>
              <a:rPr lang="sl-SI" sz="2000" dirty="0"/>
              <a:t>p</a:t>
            </a:r>
            <a:r>
              <a:rPr lang="sl-SI" sz="2000" dirty="0" smtClean="0"/>
              <a:t>repoznavanje tveganj za varnost pacienta in preventivno delovanje</a:t>
            </a:r>
          </a:p>
          <a:p>
            <a:pPr>
              <a:buFont typeface="Arial" panose="020B0604020202020204" pitchFamily="34" charset="0"/>
              <a:buChar char="•"/>
            </a:pPr>
            <a:r>
              <a:rPr lang="sl-SI" sz="2000" dirty="0"/>
              <a:t>u</a:t>
            </a:r>
            <a:r>
              <a:rPr lang="sl-SI" sz="2000" dirty="0" smtClean="0"/>
              <a:t>strezno ukrepanje v primeru varnostnega odklona, itd.</a:t>
            </a:r>
          </a:p>
          <a:p>
            <a:pPr>
              <a:buFont typeface="Arial" panose="020B0604020202020204" pitchFamily="34" charset="0"/>
              <a:buChar char="•"/>
            </a:pPr>
            <a:endParaRPr lang="sl-SI" sz="2000" dirty="0"/>
          </a:p>
          <a:p>
            <a:pPr marL="0" indent="0" algn="ctr">
              <a:buNone/>
            </a:pPr>
            <a:r>
              <a:rPr lang="sl-SI" sz="2000" b="1" dirty="0" smtClean="0">
                <a:solidFill>
                  <a:srgbClr val="002060"/>
                </a:solidFill>
              </a:rPr>
              <a:t>Pripravite in predstavite osebni načrt za kakovostno in varno delovanje!</a:t>
            </a:r>
            <a:endParaRPr lang="sl-SI" sz="1600" b="1" dirty="0" smtClean="0">
              <a:solidFill>
                <a:srgbClr val="002060"/>
              </a:solidFill>
            </a:endParaRPr>
          </a:p>
          <a:p>
            <a:pPr marL="0" indent="0" algn="just">
              <a:buNone/>
            </a:pPr>
            <a:r>
              <a:rPr lang="sl-SI" sz="1600" b="1" dirty="0" smtClean="0">
                <a:solidFill>
                  <a:schemeClr val="tx1">
                    <a:lumMod val="50000"/>
                  </a:schemeClr>
                </a:solidFill>
              </a:rPr>
              <a:t>Nekaj konkretnih primerov: </a:t>
            </a:r>
            <a:r>
              <a:rPr lang="sl-SI" sz="1600" dirty="0" smtClean="0">
                <a:solidFill>
                  <a:schemeClr val="tx1">
                    <a:lumMod val="50000"/>
                  </a:schemeClr>
                </a:solidFill>
              </a:rPr>
              <a:t>vpogled in spremljanje registra varnostnih tveganj,  natančna seznanitev s protokoli ravnanja v primeru varnostnega odklona, ravnanje s predhodnim posvetovanjem, premislekom, upoštevanje dogovorjenih pravil, odkrit pogovor z nadrejenimi, prepoznavanje priložnosti za izboljšanje, dosledna higiena rok, natančno dokumentiranje,  medsebojno spoštovanje in sodelovanje,  prizadevanje za celostno obravnavo pacienta…</a:t>
            </a:r>
          </a:p>
          <a:p>
            <a:pPr marL="0" indent="0" algn="ctr">
              <a:buNone/>
            </a:pPr>
            <a:endParaRPr lang="sl-SI" sz="2000" b="1" dirty="0" smtClean="0">
              <a:solidFill>
                <a:srgbClr val="002060"/>
              </a:solidFill>
            </a:endParaRPr>
          </a:p>
          <a:p>
            <a:pPr marL="0" indent="0">
              <a:buNone/>
            </a:pPr>
            <a:endParaRPr lang="sl-SI" sz="2000" b="1" dirty="0" smtClean="0">
              <a:solidFill>
                <a:srgbClr val="002060"/>
              </a:solidFill>
            </a:endParaRPr>
          </a:p>
          <a:p>
            <a:pPr marL="0" indent="0">
              <a:buNone/>
            </a:pPr>
            <a:endParaRPr lang="sl-SI" dirty="0"/>
          </a:p>
        </p:txBody>
      </p:sp>
      <p:pic>
        <p:nvPicPr>
          <p:cNvPr id="30722" name="Picture 2" descr="Image result for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052" y="1044877"/>
            <a:ext cx="779528" cy="1050142"/>
          </a:xfrm>
          <a:prstGeom prst="rect">
            <a:avLst/>
          </a:prstGeom>
          <a:noFill/>
          <a:extLst>
            <a:ext uri="{909E8E84-426E-40DD-AFC4-6F175D3DCCD1}">
              <a14:hiddenFill xmlns:a14="http://schemas.microsoft.com/office/drawing/2010/main">
                <a:solidFill>
                  <a:srgbClr val="FFFFFF"/>
                </a:solidFill>
              </a14:hiddenFill>
            </a:ext>
          </a:extLst>
        </p:spPr>
      </p:pic>
      <p:sp>
        <p:nvSpPr>
          <p:cNvPr id="4" name="Ograda številke diapozitiva 3"/>
          <p:cNvSpPr>
            <a:spLocks noGrp="1"/>
          </p:cNvSpPr>
          <p:nvPr>
            <p:ph type="sldNum" sz="quarter" idx="12"/>
          </p:nvPr>
        </p:nvSpPr>
        <p:spPr/>
        <p:txBody>
          <a:bodyPr/>
          <a:lstStyle/>
          <a:p>
            <a:pPr>
              <a:defRPr/>
            </a:pPr>
            <a:fld id="{BEAE2B3E-9FCC-4203-A958-F7325CFFDE41}" type="slidenum">
              <a:rPr lang="sl-SI" smtClean="0"/>
              <a:pPr>
                <a:defRPr/>
              </a:pPr>
              <a:t>16</a:t>
            </a:fld>
            <a:endParaRPr lang="sl-SI" dirty="0"/>
          </a:p>
        </p:txBody>
      </p:sp>
    </p:spTree>
    <p:extLst>
      <p:ext uri="{BB962C8B-B14F-4D97-AF65-F5344CB8AC3E}">
        <p14:creationId xmlns:p14="http://schemas.microsoft.com/office/powerpoint/2010/main" val="275606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avokotnik 13"/>
          <p:cNvSpPr/>
          <p:nvPr/>
        </p:nvSpPr>
        <p:spPr>
          <a:xfrm>
            <a:off x="1446835" y="1079500"/>
            <a:ext cx="6354502" cy="50838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2421994" y="332656"/>
            <a:ext cx="6151466" cy="746844"/>
          </a:xfrm>
        </p:spPr>
        <p:txBody>
          <a:bodyPr>
            <a:normAutofit/>
          </a:bodyPr>
          <a:lstStyle/>
          <a:p>
            <a:r>
              <a:rPr lang="sl-SI" sz="2800" b="1" dirty="0">
                <a:solidFill>
                  <a:srgbClr val="002060"/>
                </a:solidFill>
                <a:latin typeface="Arial Narrow" pitchFamily="34" charset="0"/>
              </a:rPr>
              <a:t>Medsebojna razmerja med ključnimi pojmi</a:t>
            </a:r>
            <a:endParaRPr lang="en-US" sz="2800" b="1" dirty="0">
              <a:solidFill>
                <a:srgbClr val="002060"/>
              </a:solidFill>
              <a:latin typeface="Arial Narrow" pitchFamily="34" charset="0"/>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4253021217"/>
              </p:ext>
            </p:extLst>
          </p:nvPr>
        </p:nvGraphicFramePr>
        <p:xfrm>
          <a:off x="1313775" y="1250716"/>
          <a:ext cx="7301016" cy="3412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aobljeni pravokotnik 4"/>
          <p:cNvSpPr/>
          <p:nvPr/>
        </p:nvSpPr>
        <p:spPr>
          <a:xfrm>
            <a:off x="1637812" y="4929888"/>
            <a:ext cx="3510252" cy="123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sl-SI" sz="2000" b="1" dirty="0">
                <a:latin typeface="Arial Narrow" pitchFamily="34" charset="0"/>
              </a:rPr>
              <a:t>Učenje iz varnostnih odklonov in tveganja za varnost pacientov v zdravstveni obravnavi</a:t>
            </a:r>
            <a:endParaRPr lang="en-US" sz="2000" b="1" kern="1200" dirty="0">
              <a:latin typeface="Arial Narrow" pitchFamily="34" charset="0"/>
            </a:endParaRPr>
          </a:p>
        </p:txBody>
      </p:sp>
      <p:sp>
        <p:nvSpPr>
          <p:cNvPr id="15" name="Zaobljeni pravokotnik 4"/>
          <p:cNvSpPr/>
          <p:nvPr/>
        </p:nvSpPr>
        <p:spPr>
          <a:xfrm>
            <a:off x="5497727" y="4868284"/>
            <a:ext cx="2098607" cy="1228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sl-SI" sz="2000" b="1" dirty="0">
                <a:latin typeface="Arial Narrow" pitchFamily="34" charset="0"/>
              </a:rPr>
              <a:t>Standardi zdravstvene obravnave</a:t>
            </a:r>
            <a:endParaRPr lang="en-US" sz="2000" b="1" kern="1200" dirty="0">
              <a:latin typeface="Arial Narrow" pitchFamily="34" charset="0"/>
            </a:endParaRPr>
          </a:p>
        </p:txBody>
      </p:sp>
      <p:sp>
        <p:nvSpPr>
          <p:cNvPr id="3" name="Pravokotnik 2"/>
          <p:cNvSpPr/>
          <p:nvPr/>
        </p:nvSpPr>
        <p:spPr>
          <a:xfrm>
            <a:off x="326377" y="1266154"/>
            <a:ext cx="576064" cy="3998669"/>
          </a:xfrm>
          <a:prstGeom prst="rect">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bg1"/>
                </a:solidFill>
                <a:latin typeface="Arial" panose="020B0604020202020204" pitchFamily="34" charset="0"/>
                <a:cs typeface="Arial" panose="020B0604020202020204" pitchFamily="34" charset="0"/>
              </a:rPr>
              <a:t>K</a:t>
            </a:r>
          </a:p>
          <a:p>
            <a:pPr algn="ctr"/>
            <a:r>
              <a:rPr lang="sl-SI" sz="2400" b="1" dirty="0">
                <a:solidFill>
                  <a:schemeClr val="bg1"/>
                </a:solidFill>
                <a:latin typeface="Arial" panose="020B0604020202020204" pitchFamily="34" charset="0"/>
                <a:cs typeface="Arial" panose="020B0604020202020204" pitchFamily="34" charset="0"/>
              </a:rPr>
              <a:t>A</a:t>
            </a:r>
          </a:p>
          <a:p>
            <a:pPr algn="ctr"/>
            <a:r>
              <a:rPr lang="sl-SI" sz="2400" b="1" dirty="0">
                <a:solidFill>
                  <a:schemeClr val="bg1"/>
                </a:solidFill>
                <a:latin typeface="Arial" panose="020B0604020202020204" pitchFamily="34" charset="0"/>
                <a:cs typeface="Arial" panose="020B0604020202020204" pitchFamily="34" charset="0"/>
              </a:rPr>
              <a:t>K</a:t>
            </a:r>
          </a:p>
          <a:p>
            <a:pPr algn="ctr"/>
            <a:r>
              <a:rPr lang="sl-SI" sz="2400" b="1" dirty="0">
                <a:solidFill>
                  <a:schemeClr val="bg1"/>
                </a:solidFill>
                <a:latin typeface="Arial" panose="020B0604020202020204" pitchFamily="34" charset="0"/>
                <a:cs typeface="Arial" panose="020B0604020202020204" pitchFamily="34" charset="0"/>
              </a:rPr>
              <a:t>O</a:t>
            </a:r>
          </a:p>
          <a:p>
            <a:pPr algn="ctr"/>
            <a:r>
              <a:rPr lang="sl-SI" sz="2400" b="1" dirty="0">
                <a:solidFill>
                  <a:schemeClr val="bg1"/>
                </a:solidFill>
                <a:latin typeface="Arial" panose="020B0604020202020204" pitchFamily="34" charset="0"/>
                <a:cs typeface="Arial" panose="020B0604020202020204" pitchFamily="34" charset="0"/>
              </a:rPr>
              <a:t>V</a:t>
            </a:r>
          </a:p>
          <a:p>
            <a:pPr algn="ctr"/>
            <a:r>
              <a:rPr lang="sl-SI" sz="2400" b="1" dirty="0">
                <a:solidFill>
                  <a:schemeClr val="bg1"/>
                </a:solidFill>
                <a:latin typeface="Arial" panose="020B0604020202020204" pitchFamily="34" charset="0"/>
                <a:cs typeface="Arial" panose="020B0604020202020204" pitchFamily="34" charset="0"/>
              </a:rPr>
              <a:t>O</a:t>
            </a:r>
          </a:p>
          <a:p>
            <a:pPr algn="ctr"/>
            <a:r>
              <a:rPr lang="sl-SI" sz="2400" b="1" dirty="0">
                <a:solidFill>
                  <a:schemeClr val="bg1"/>
                </a:solidFill>
                <a:latin typeface="Arial" panose="020B0604020202020204" pitchFamily="34" charset="0"/>
                <a:cs typeface="Arial" panose="020B0604020202020204" pitchFamily="34" charset="0"/>
              </a:rPr>
              <a:t>S</a:t>
            </a:r>
          </a:p>
          <a:p>
            <a:pPr algn="ctr"/>
            <a:r>
              <a:rPr lang="sl-SI" sz="2400" b="1" dirty="0">
                <a:solidFill>
                  <a:schemeClr val="bg1"/>
                </a:solidFill>
                <a:latin typeface="Arial" panose="020B0604020202020204" pitchFamily="34" charset="0"/>
                <a:cs typeface="Arial" panose="020B0604020202020204" pitchFamily="34" charset="0"/>
              </a:rPr>
              <a:t>T</a:t>
            </a:r>
            <a:endParaRPr lang="en-GB" sz="2400" b="1" dirty="0">
              <a:solidFill>
                <a:schemeClr val="bg1"/>
              </a:solidFill>
              <a:latin typeface="Arial" panose="020B0604020202020204" pitchFamily="34" charset="0"/>
              <a:cs typeface="Arial" panose="020B0604020202020204" pitchFamily="34" charset="0"/>
            </a:endParaRPr>
          </a:p>
        </p:txBody>
      </p:sp>
      <p:sp>
        <p:nvSpPr>
          <p:cNvPr id="5" name="Puščica dol 4"/>
          <p:cNvSpPr/>
          <p:nvPr/>
        </p:nvSpPr>
        <p:spPr>
          <a:xfrm rot="5400000">
            <a:off x="1166015" y="2633169"/>
            <a:ext cx="943593" cy="648072"/>
          </a:xfrm>
          <a:prstGeom prst="downArrow">
            <a:avLst/>
          </a:prstGeom>
          <a:solidFill>
            <a:schemeClr val="tx2">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jeZBesedilom 6"/>
          <p:cNvSpPr txBox="1"/>
          <p:nvPr/>
        </p:nvSpPr>
        <p:spPr>
          <a:xfrm>
            <a:off x="971550" y="6350044"/>
            <a:ext cx="7061280" cy="338554"/>
          </a:xfrm>
          <a:prstGeom prst="rect">
            <a:avLst/>
          </a:prstGeom>
          <a:noFill/>
        </p:spPr>
        <p:txBody>
          <a:bodyPr wrap="square" rtlCol="0">
            <a:spAutoFit/>
          </a:bodyPr>
          <a:lstStyle/>
          <a:p>
            <a:r>
              <a:rPr lang="sl-SI" sz="1600" dirty="0" smtClean="0"/>
              <a:t>Vir: Izobraževanje za zdravnike pripravnike ( Prilagojeno po Medved, 2018)</a:t>
            </a:r>
            <a:endParaRPr lang="sl-SI" sz="1600" dirty="0"/>
          </a:p>
        </p:txBody>
      </p:sp>
      <p:pic>
        <p:nvPicPr>
          <p:cNvPr id="20482" name="Picture 2" descr="Image result for pati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332" y="2573424"/>
            <a:ext cx="396080" cy="767560"/>
          </a:xfrm>
          <a:prstGeom prst="rect">
            <a:avLst/>
          </a:prstGeom>
          <a:noFill/>
          <a:extLst>
            <a:ext uri="{909E8E84-426E-40DD-AFC4-6F175D3DCCD1}">
              <a14:hiddenFill xmlns:a14="http://schemas.microsoft.com/office/drawing/2010/main">
                <a:solidFill>
                  <a:srgbClr val="FFFFFF"/>
                </a:solidFill>
              </a14:hiddenFill>
            </a:ext>
          </a:extLst>
        </p:spPr>
      </p:pic>
      <p:sp>
        <p:nvSpPr>
          <p:cNvPr id="8" name="Zaobljeni pravokotnik 7"/>
          <p:cNvSpPr/>
          <p:nvPr/>
        </p:nvSpPr>
        <p:spPr>
          <a:xfrm>
            <a:off x="2554288" y="2730784"/>
            <a:ext cx="2917044" cy="452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dirty="0" smtClean="0"/>
              <a:t>Usmerjenost k pacientu</a:t>
            </a:r>
            <a:endParaRPr lang="sl-SI" dirty="0"/>
          </a:p>
        </p:txBody>
      </p:sp>
      <p:sp>
        <p:nvSpPr>
          <p:cNvPr id="9" name="Ograda številke diapozitiva 8"/>
          <p:cNvSpPr>
            <a:spLocks noGrp="1"/>
          </p:cNvSpPr>
          <p:nvPr>
            <p:ph type="sldNum" sz="quarter" idx="12"/>
          </p:nvPr>
        </p:nvSpPr>
        <p:spPr/>
        <p:txBody>
          <a:bodyPr/>
          <a:lstStyle/>
          <a:p>
            <a:pPr>
              <a:defRPr/>
            </a:pPr>
            <a:fld id="{BEAE2B3E-9FCC-4203-A958-F7325CFFDE41}" type="slidenum">
              <a:rPr lang="sl-SI" smtClean="0"/>
              <a:pPr>
                <a:defRPr/>
              </a:pPr>
              <a:t>17</a:t>
            </a:fld>
            <a:endParaRPr lang="sl-SI" dirty="0"/>
          </a:p>
        </p:txBody>
      </p:sp>
    </p:spTree>
    <p:extLst>
      <p:ext uri="{BB962C8B-B14F-4D97-AF65-F5344CB8AC3E}">
        <p14:creationId xmlns:p14="http://schemas.microsoft.com/office/powerpoint/2010/main" val="55753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26511" y="143243"/>
            <a:ext cx="3298980" cy="677108"/>
          </a:xfrm>
        </p:spPr>
        <p:txBody>
          <a:bodyPr/>
          <a:lstStyle/>
          <a:p>
            <a:r>
              <a:rPr lang="sl-SI" dirty="0" smtClean="0"/>
              <a:t> </a:t>
            </a:r>
            <a:r>
              <a:rPr lang="sl-SI" sz="3200" b="1" dirty="0">
                <a:solidFill>
                  <a:srgbClr val="002060"/>
                </a:solidFill>
              </a:rPr>
              <a:t>K</a:t>
            </a:r>
            <a:r>
              <a:rPr lang="sl-SI" sz="3200" b="1" dirty="0" smtClean="0">
                <a:solidFill>
                  <a:srgbClr val="002060"/>
                </a:solidFill>
              </a:rPr>
              <a:t>ultura varnosti</a:t>
            </a:r>
            <a:endParaRPr lang="sl-SI" sz="3200" b="1" dirty="0">
              <a:solidFill>
                <a:srgbClr val="002060"/>
              </a:solidFill>
            </a:endParaRPr>
          </a:p>
        </p:txBody>
      </p:sp>
      <p:sp>
        <p:nvSpPr>
          <p:cNvPr id="3" name="Ograda vsebine 2"/>
          <p:cNvSpPr>
            <a:spLocks noGrp="1"/>
          </p:cNvSpPr>
          <p:nvPr>
            <p:ph idx="1"/>
          </p:nvPr>
        </p:nvSpPr>
        <p:spPr>
          <a:xfrm>
            <a:off x="335666" y="1006997"/>
            <a:ext cx="7836334" cy="4965175"/>
          </a:xfrm>
        </p:spPr>
        <p:txBody>
          <a:bodyPr/>
          <a:lstStyle/>
          <a:p>
            <a:pPr marL="0" indent="0" algn="just">
              <a:buNone/>
            </a:pPr>
            <a:r>
              <a:rPr lang="sl-SI" sz="1800" b="1" dirty="0" smtClean="0"/>
              <a:t>Gre za produkt individualnih in skupinskih vrednot, odnosov, dojemanj, sposobnosti ter vedenjskih vzorcev, ki določajo</a:t>
            </a:r>
          </a:p>
          <a:p>
            <a:pPr marL="0" indent="0" algn="just">
              <a:buNone/>
            </a:pPr>
            <a:r>
              <a:rPr lang="sl-SI" sz="1800" b="1" dirty="0" smtClean="0"/>
              <a:t> zavzetost, način in strokovnost vodstva in </a:t>
            </a:r>
          </a:p>
          <a:p>
            <a:pPr marL="0" indent="0" algn="just">
              <a:buNone/>
            </a:pPr>
            <a:r>
              <a:rPr lang="sl-SI" sz="1800" b="1" dirty="0" smtClean="0"/>
              <a:t>zaposlenih, z vključevanjem pacientov </a:t>
            </a:r>
          </a:p>
          <a:p>
            <a:pPr marL="0" indent="0" algn="just">
              <a:buNone/>
            </a:pPr>
            <a:r>
              <a:rPr lang="sl-SI" sz="1800" b="1" dirty="0" smtClean="0"/>
              <a:t>in drugih,  pri zagotavljanju varnosti v zavodu.</a:t>
            </a:r>
          </a:p>
          <a:p>
            <a:pPr marL="0" indent="0" algn="just">
              <a:buNone/>
            </a:pPr>
            <a:endParaRPr lang="sl-SI" sz="2000" b="1" dirty="0"/>
          </a:p>
          <a:p>
            <a:pPr marL="0" indent="0" algn="just">
              <a:buNone/>
            </a:pPr>
            <a:r>
              <a:rPr lang="sl-SI" sz="2400" b="1" dirty="0" smtClean="0">
                <a:solidFill>
                  <a:srgbClr val="002060"/>
                </a:solidFill>
              </a:rPr>
              <a:t>Pomembni vidiki so:</a:t>
            </a:r>
          </a:p>
          <a:p>
            <a:pPr lvl="1" algn="just"/>
            <a:r>
              <a:rPr lang="sl-SI" sz="2000" dirty="0" smtClean="0"/>
              <a:t>o</a:t>
            </a:r>
            <a:r>
              <a:rPr lang="en-US" sz="1800" dirty="0" err="1" smtClean="0"/>
              <a:t>dprta</a:t>
            </a:r>
            <a:r>
              <a:rPr lang="en-US" sz="1800" dirty="0" smtClean="0"/>
              <a:t> in </a:t>
            </a:r>
            <a:r>
              <a:rPr lang="en-US" sz="1800" dirty="0" err="1" smtClean="0"/>
              <a:t>dvosmerna</a:t>
            </a:r>
            <a:r>
              <a:rPr lang="en-US" sz="1800" dirty="0" smtClean="0"/>
              <a:t> </a:t>
            </a:r>
            <a:r>
              <a:rPr lang="en-US" sz="1800" dirty="0" err="1" smtClean="0"/>
              <a:t>komunikacija</a:t>
            </a:r>
            <a:r>
              <a:rPr lang="sl-SI" sz="1800" dirty="0" smtClean="0"/>
              <a:t>,</a:t>
            </a:r>
            <a:r>
              <a:rPr lang="en-US" sz="1800" dirty="0" smtClean="0"/>
              <a:t> </a:t>
            </a:r>
            <a:endParaRPr lang="sl-SI" sz="1800" dirty="0" smtClean="0"/>
          </a:p>
          <a:p>
            <a:pPr lvl="1" algn="just"/>
            <a:r>
              <a:rPr lang="en-US" sz="1800" dirty="0" err="1" smtClean="0"/>
              <a:t>vzajemno</a:t>
            </a:r>
            <a:r>
              <a:rPr lang="en-US" sz="1800" dirty="0" smtClean="0"/>
              <a:t> </a:t>
            </a:r>
            <a:r>
              <a:rPr lang="en-US" sz="1800" dirty="0" err="1" smtClean="0"/>
              <a:t>zaupanje</a:t>
            </a:r>
            <a:r>
              <a:rPr lang="en-US" sz="1800" dirty="0" smtClean="0"/>
              <a:t>, </a:t>
            </a:r>
            <a:endParaRPr lang="sl-SI" sz="1800" dirty="0" smtClean="0"/>
          </a:p>
          <a:p>
            <a:pPr lvl="1" algn="just"/>
            <a:r>
              <a:rPr lang="sl-SI" sz="1800" dirty="0"/>
              <a:t>d</a:t>
            </a:r>
            <a:r>
              <a:rPr lang="sl-SI" sz="1800" dirty="0" smtClean="0"/>
              <a:t>a je zagotavljane varnosti je skupni cilj,</a:t>
            </a:r>
          </a:p>
          <a:p>
            <a:pPr lvl="1" algn="just"/>
            <a:r>
              <a:rPr lang="en-US" sz="1800" dirty="0" err="1" smtClean="0"/>
              <a:t>spodbujevalno</a:t>
            </a:r>
            <a:r>
              <a:rPr lang="en-US" sz="1800" dirty="0" smtClean="0"/>
              <a:t> in </a:t>
            </a:r>
            <a:r>
              <a:rPr lang="en-US" sz="1800" dirty="0" err="1" smtClean="0"/>
              <a:t>praktično</a:t>
            </a:r>
            <a:r>
              <a:rPr lang="en-US" sz="1800" dirty="0" smtClean="0"/>
              <a:t> </a:t>
            </a:r>
            <a:r>
              <a:rPr lang="en-US" sz="1800" dirty="0" err="1" smtClean="0"/>
              <a:t>timsko</a:t>
            </a:r>
            <a:r>
              <a:rPr lang="en-US" sz="1800" dirty="0" smtClean="0"/>
              <a:t> </a:t>
            </a:r>
            <a:r>
              <a:rPr lang="en-US" sz="1800" dirty="0" err="1" smtClean="0"/>
              <a:t>delo</a:t>
            </a:r>
            <a:r>
              <a:rPr lang="sl-SI" sz="1800" dirty="0" smtClean="0"/>
              <a:t>,</a:t>
            </a:r>
          </a:p>
          <a:p>
            <a:pPr lvl="1" algn="just"/>
            <a:r>
              <a:rPr lang="en-US" sz="1800" dirty="0" err="1" smtClean="0"/>
              <a:t>uporaba</a:t>
            </a:r>
            <a:r>
              <a:rPr lang="en-US" sz="1800" dirty="0" smtClean="0"/>
              <a:t> </a:t>
            </a:r>
            <a:r>
              <a:rPr lang="en-US" sz="1800" dirty="0" err="1" smtClean="0"/>
              <a:t>sistemov</a:t>
            </a:r>
            <a:r>
              <a:rPr lang="en-US" sz="1800" dirty="0" smtClean="0"/>
              <a:t> </a:t>
            </a:r>
            <a:r>
              <a:rPr lang="sl-SI" sz="1800" dirty="0" smtClean="0"/>
              <a:t>s</a:t>
            </a:r>
            <a:r>
              <a:rPr lang="en-US" sz="1800" dirty="0" err="1" smtClean="0"/>
              <a:t>poročanja</a:t>
            </a:r>
            <a:r>
              <a:rPr lang="sl-SI" sz="1800" dirty="0" smtClean="0"/>
              <a:t>, </a:t>
            </a:r>
            <a:r>
              <a:rPr lang="en-US" sz="1800" dirty="0" err="1" smtClean="0"/>
              <a:t>analiziranja</a:t>
            </a:r>
            <a:r>
              <a:rPr lang="sl-SI" sz="1800" dirty="0" smtClean="0"/>
              <a:t> in učenja iz</a:t>
            </a:r>
            <a:r>
              <a:rPr lang="en-US" sz="1800" dirty="0" smtClean="0"/>
              <a:t> </a:t>
            </a:r>
            <a:r>
              <a:rPr lang="sl-SI" sz="1800" dirty="0" smtClean="0"/>
              <a:t>varnostnih odklonov,</a:t>
            </a:r>
          </a:p>
          <a:p>
            <a:pPr lvl="1" algn="just"/>
            <a:r>
              <a:rPr lang="sl-SI" sz="1800" dirty="0" err="1" smtClean="0"/>
              <a:t>neobtoževalno</a:t>
            </a:r>
            <a:r>
              <a:rPr lang="sl-SI" sz="1800" dirty="0" smtClean="0"/>
              <a:t> okolje z iskanjem sistemskih rešitev in ne krivcev,</a:t>
            </a:r>
          </a:p>
          <a:p>
            <a:pPr lvl="1" algn="just"/>
            <a:r>
              <a:rPr lang="sl-SI" sz="1800" dirty="0" smtClean="0"/>
              <a:t>usmerjenost v preventivno delovanje, uporabo opomnikov, kontrolnikov…</a:t>
            </a:r>
            <a:endParaRPr lang="en-US" sz="1800" dirty="0" smtClean="0"/>
          </a:p>
          <a:p>
            <a:endParaRPr lang="sl-SI" dirty="0" smtClean="0"/>
          </a:p>
          <a:p>
            <a:pPr marL="0" indent="0">
              <a:buNone/>
            </a:pPr>
            <a:endParaRPr lang="sl-SI" dirty="0" smtClean="0"/>
          </a:p>
        </p:txBody>
      </p:sp>
      <p:pic>
        <p:nvPicPr>
          <p:cNvPr id="31746" name="Picture 2" descr="Image result for safety culture in health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089" y="143243"/>
            <a:ext cx="3240911" cy="2310590"/>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5729466" y="2893671"/>
            <a:ext cx="2893671" cy="1477328"/>
          </a:xfrm>
          <a:prstGeom prst="rect">
            <a:avLst/>
          </a:prstGeom>
          <a:noFill/>
        </p:spPr>
        <p:txBody>
          <a:bodyPr wrap="square" rtlCol="0">
            <a:spAutoFit/>
          </a:bodyPr>
          <a:lstStyle/>
          <a:p>
            <a:pPr algn="ctr"/>
            <a:r>
              <a:rPr lang="sl-SI" b="1" dirty="0" smtClean="0">
                <a:solidFill>
                  <a:srgbClr val="002060"/>
                </a:solidFill>
              </a:rPr>
              <a:t>Zakaj je pomemben razvoj kulture varnosti za zaposlene v zdravstvu in kako le-ta poteka?</a:t>
            </a:r>
            <a:endParaRPr lang="sl-SI" b="1" dirty="0">
              <a:solidFill>
                <a:srgbClr val="002060"/>
              </a:solidFill>
            </a:endParaRPr>
          </a:p>
        </p:txBody>
      </p:sp>
      <p:sp>
        <p:nvSpPr>
          <p:cNvPr id="6" name="Ograda številke diapozitiva 5"/>
          <p:cNvSpPr>
            <a:spLocks noGrp="1"/>
          </p:cNvSpPr>
          <p:nvPr>
            <p:ph type="sldNum" sz="quarter" idx="12"/>
          </p:nvPr>
        </p:nvSpPr>
        <p:spPr/>
        <p:txBody>
          <a:bodyPr/>
          <a:lstStyle/>
          <a:p>
            <a:pPr>
              <a:defRPr/>
            </a:pPr>
            <a:fld id="{BEAE2B3E-9FCC-4203-A958-F7325CFFDE41}" type="slidenum">
              <a:rPr lang="sl-SI" smtClean="0"/>
              <a:pPr>
                <a:defRPr/>
              </a:pPr>
              <a:t>18</a:t>
            </a:fld>
            <a:endParaRPr lang="sl-SI" dirty="0"/>
          </a:p>
        </p:txBody>
      </p:sp>
    </p:spTree>
    <p:extLst>
      <p:ext uri="{BB962C8B-B14F-4D97-AF65-F5344CB8AC3E}">
        <p14:creationId xmlns:p14="http://schemas.microsoft.com/office/powerpoint/2010/main" val="133733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304748" y="5062887"/>
            <a:ext cx="8444615" cy="1530417"/>
          </a:xfrm>
        </p:spPr>
        <p:txBody>
          <a:bodyPr/>
          <a:lstStyle/>
          <a:p>
            <a:pPr marL="0" indent="0">
              <a:buNone/>
            </a:pPr>
            <a:r>
              <a:rPr lang="sl-SI" sz="2400" b="1" dirty="0" smtClean="0">
                <a:solidFill>
                  <a:srgbClr val="002060"/>
                </a:solidFill>
              </a:rPr>
              <a:t>Sprememba stopnje varnosti je proces in ne dogodek.</a:t>
            </a:r>
          </a:p>
          <a:p>
            <a:pPr marL="0" indent="0">
              <a:buNone/>
            </a:pPr>
            <a:endParaRPr lang="sl-SI" sz="1800" dirty="0">
              <a:solidFill>
                <a:schemeClr val="bg2">
                  <a:lumMod val="25000"/>
                </a:schemeClr>
              </a:solidFill>
            </a:endParaRPr>
          </a:p>
          <a:p>
            <a:pPr marL="0" indent="0" algn="ctr">
              <a:buNone/>
            </a:pPr>
            <a:r>
              <a:rPr lang="sl-SI" sz="1800" b="1" dirty="0" smtClean="0">
                <a:solidFill>
                  <a:schemeClr val="bg2">
                    <a:lumMod val="25000"/>
                  </a:schemeClr>
                </a:solidFill>
              </a:rPr>
              <a:t>Pri zagotavljanju varnosti v zdravstvu je pomembna realnost v samooceni, odkritost in etika delovanja  - na vseh ravneh, področjih in </a:t>
            </a:r>
          </a:p>
          <a:p>
            <a:pPr marL="0" indent="0" algn="ctr">
              <a:buNone/>
            </a:pPr>
            <a:r>
              <a:rPr lang="sl-SI" sz="1800" b="1" dirty="0" smtClean="0">
                <a:solidFill>
                  <a:schemeClr val="bg2">
                    <a:lumMod val="25000"/>
                  </a:schemeClr>
                </a:solidFill>
              </a:rPr>
              <a:t>pri vseh deležnikih.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538" y="0"/>
            <a:ext cx="6157461" cy="3820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48" y="1714500"/>
            <a:ext cx="2681791" cy="283845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Image result for happy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48" y="0"/>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3185961" y="3994042"/>
            <a:ext cx="5563401" cy="646331"/>
          </a:xfrm>
          <a:prstGeom prst="rect">
            <a:avLst/>
          </a:prstGeom>
          <a:noFill/>
        </p:spPr>
        <p:txBody>
          <a:bodyPr wrap="square" rtlCol="0">
            <a:spAutoFit/>
          </a:bodyPr>
          <a:lstStyle/>
          <a:p>
            <a:pPr algn="ctr"/>
            <a:r>
              <a:rPr lang="sl-SI" dirty="0" smtClean="0">
                <a:solidFill>
                  <a:srgbClr val="002060"/>
                </a:solidFill>
              </a:rPr>
              <a:t>Varnost v zdravstvu je kot ogledalo - nikoli nam ne da več, kot vanjo in za njo vložimo. </a:t>
            </a:r>
            <a:endParaRPr lang="sl-SI" dirty="0">
              <a:solidFill>
                <a:srgbClr val="002060"/>
              </a:solidFill>
            </a:endParaRPr>
          </a:p>
        </p:txBody>
      </p:sp>
    </p:spTree>
    <p:extLst>
      <p:ext uri="{BB962C8B-B14F-4D97-AF65-F5344CB8AC3E}">
        <p14:creationId xmlns:p14="http://schemas.microsoft.com/office/powerpoint/2010/main" val="323560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8851" y="3772892"/>
            <a:ext cx="4060349" cy="220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aobljeni pravokotnik 4"/>
          <p:cNvSpPr/>
          <p:nvPr/>
        </p:nvSpPr>
        <p:spPr>
          <a:xfrm>
            <a:off x="725214" y="1403131"/>
            <a:ext cx="8318773" cy="222389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sl-SI" sz="2400" dirty="0" smtClean="0">
                <a:solidFill>
                  <a:schemeClr val="bg2">
                    <a:lumMod val="25000"/>
                  </a:schemeClr>
                </a:solidFill>
                <a:latin typeface="Arial" charset="0"/>
                <a:cs typeface="Arial" charset="0"/>
              </a:rPr>
              <a:t>Kakovostna </a:t>
            </a:r>
            <a:r>
              <a:rPr lang="sl-SI" sz="2400" dirty="0">
                <a:solidFill>
                  <a:schemeClr val="bg2">
                    <a:lumMod val="25000"/>
                  </a:schemeClr>
                </a:solidFill>
                <a:latin typeface="Arial" charset="0"/>
                <a:cs typeface="Arial" charset="0"/>
              </a:rPr>
              <a:t>zdravstvena oskrba je tista, ki dosledno dosega izide zdravljenja, ki so primerljivi s standardi ali najboljšimi praksami, ob upoštevanju temeljnih načel kakovosti, kot so </a:t>
            </a:r>
            <a:r>
              <a:rPr lang="sl-SI" sz="2400" b="1" dirty="0">
                <a:solidFill>
                  <a:schemeClr val="bg2">
                    <a:lumMod val="25000"/>
                  </a:schemeClr>
                </a:solidFill>
                <a:latin typeface="Arial" charset="0"/>
                <a:cs typeface="Arial" charset="0"/>
              </a:rPr>
              <a:t>uspešnost, varnost, pravočasnost, kontinuiteta, učinkovitost, enakopravnost in osredotočenje na pacienta. </a:t>
            </a:r>
          </a:p>
        </p:txBody>
      </p:sp>
      <p:sp>
        <p:nvSpPr>
          <p:cNvPr id="28677" name="Pravokotnik 6"/>
          <p:cNvSpPr>
            <a:spLocks noChangeArrowheads="1"/>
          </p:cNvSpPr>
          <p:nvPr/>
        </p:nvSpPr>
        <p:spPr bwMode="auto">
          <a:xfrm>
            <a:off x="3220279" y="322263"/>
            <a:ext cx="5565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l-SI" sz="2000" b="1" dirty="0" smtClean="0">
                <a:solidFill>
                  <a:schemeClr val="tx2"/>
                </a:solidFill>
              </a:rPr>
              <a:t>                 </a:t>
            </a:r>
            <a:endParaRPr lang="en-GB" sz="2000" b="1" dirty="0">
              <a:solidFill>
                <a:schemeClr val="tx2"/>
              </a:solidFill>
            </a:endParaRPr>
          </a:p>
        </p:txBody>
      </p:sp>
      <p:sp>
        <p:nvSpPr>
          <p:cNvPr id="8" name="Pravokotnik 7"/>
          <p:cNvSpPr/>
          <p:nvPr/>
        </p:nvSpPr>
        <p:spPr>
          <a:xfrm>
            <a:off x="3220279" y="322263"/>
            <a:ext cx="4750697" cy="89338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000" b="1" dirty="0" err="1">
                <a:solidFill>
                  <a:schemeClr val="bg2">
                    <a:lumMod val="25000"/>
                  </a:schemeClr>
                </a:solidFill>
              </a:rPr>
              <a:t>Zakon</a:t>
            </a:r>
            <a:r>
              <a:rPr lang="en-GB" sz="2000" b="1" dirty="0">
                <a:solidFill>
                  <a:schemeClr val="bg2">
                    <a:lumMod val="25000"/>
                  </a:schemeClr>
                </a:solidFill>
              </a:rPr>
              <a:t> o </a:t>
            </a:r>
            <a:r>
              <a:rPr lang="en-GB" sz="2000" b="1" dirty="0" err="1">
                <a:solidFill>
                  <a:schemeClr val="bg2">
                    <a:lumMod val="25000"/>
                  </a:schemeClr>
                </a:solidFill>
              </a:rPr>
              <a:t>pacientovih</a:t>
            </a:r>
            <a:r>
              <a:rPr lang="en-GB" sz="2000" b="1" dirty="0">
                <a:solidFill>
                  <a:schemeClr val="bg2">
                    <a:lumMod val="25000"/>
                  </a:schemeClr>
                </a:solidFill>
              </a:rPr>
              <a:t> </a:t>
            </a:r>
            <a:r>
              <a:rPr lang="en-GB" sz="2000" b="1" dirty="0" err="1">
                <a:solidFill>
                  <a:schemeClr val="bg2">
                    <a:lumMod val="25000"/>
                  </a:schemeClr>
                </a:solidFill>
              </a:rPr>
              <a:t>pravicah</a:t>
            </a:r>
            <a:r>
              <a:rPr lang="en-GB" b="1" dirty="0">
                <a:solidFill>
                  <a:schemeClr val="bg2">
                    <a:lumMod val="25000"/>
                  </a:schemeClr>
                </a:solidFill>
              </a:rPr>
              <a:t> </a:t>
            </a:r>
            <a:r>
              <a:rPr lang="sl-SI" dirty="0" smtClean="0"/>
              <a:t>11</a:t>
            </a:r>
            <a:r>
              <a:rPr lang="sl-SI" dirty="0"/>
              <a:t>. č</a:t>
            </a:r>
            <a:r>
              <a:rPr lang="sl-SI" dirty="0" smtClean="0"/>
              <a:t>len : </a:t>
            </a:r>
            <a:r>
              <a:rPr lang="sl-SI" dirty="0"/>
              <a:t>Pravice pacientov</a:t>
            </a:r>
            <a:endParaRPr lang="en-GB" dirty="0"/>
          </a:p>
        </p:txBody>
      </p:sp>
      <p:sp>
        <p:nvSpPr>
          <p:cNvPr id="3" name="Zaobljeni pravokotnik 2"/>
          <p:cNvSpPr/>
          <p:nvPr/>
        </p:nvSpPr>
        <p:spPr>
          <a:xfrm>
            <a:off x="5764695" y="3947537"/>
            <a:ext cx="3091069" cy="252453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sl-SI" b="1" dirty="0">
                <a:solidFill>
                  <a:schemeClr val="bg2">
                    <a:lumMod val="25000"/>
                  </a:schemeClr>
                </a:solidFill>
              </a:rPr>
              <a:t>Strokovni standard </a:t>
            </a:r>
            <a:r>
              <a:rPr lang="sl-SI" dirty="0">
                <a:solidFill>
                  <a:schemeClr val="bg2">
                    <a:lumMod val="25000"/>
                  </a:schemeClr>
                </a:solidFill>
              </a:rPr>
              <a:t>je priporočilo, ki ga sprejme pristojni strokovni organ posamezne zdravstvene stroke za doseganje optimalne stopnje urejenosti na določenem področju. </a:t>
            </a:r>
          </a:p>
        </p:txBody>
      </p:sp>
      <p:sp>
        <p:nvSpPr>
          <p:cNvPr id="14" name="Pravokotnik 13"/>
          <p:cNvSpPr/>
          <p:nvPr/>
        </p:nvSpPr>
        <p:spPr>
          <a:xfrm>
            <a:off x="307975" y="5616931"/>
            <a:ext cx="4890052" cy="85514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l-SI" b="1" dirty="0" smtClean="0">
                <a:solidFill>
                  <a:srgbClr val="002060"/>
                </a:solidFill>
              </a:rPr>
              <a:t>KAKOVOST strukture, procesa, izidov</a:t>
            </a:r>
            <a:endParaRPr lang="sl-SI" b="1" dirty="0">
              <a:solidFill>
                <a:srgbClr val="002060"/>
              </a:solidFill>
            </a:endParaRPr>
          </a:p>
        </p:txBody>
      </p:sp>
      <p:sp>
        <p:nvSpPr>
          <p:cNvPr id="2" name="AutoShape 2" descr="Image result for Quality in health c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4" name="Ograda številke diapozitiva 3"/>
          <p:cNvSpPr>
            <a:spLocks noGrp="1"/>
          </p:cNvSpPr>
          <p:nvPr>
            <p:ph type="sldNum" sz="quarter" idx="16"/>
          </p:nvPr>
        </p:nvSpPr>
        <p:spPr/>
        <p:txBody>
          <a:bodyPr/>
          <a:lstStyle/>
          <a:p>
            <a:pPr>
              <a:defRPr/>
            </a:pPr>
            <a:fld id="{DCBE0580-765A-4690-AF96-F6293034AB65}" type="slidenum">
              <a:rPr lang="sl-SI" smtClean="0"/>
              <a:pPr>
                <a:defRPr/>
              </a:pPr>
              <a:t>2</a:t>
            </a:fld>
            <a:endParaRPr lang="sl-SI" dirty="0"/>
          </a:p>
        </p:txBody>
      </p:sp>
    </p:spTree>
    <p:extLst>
      <p:ext uri="{BB962C8B-B14F-4D97-AF65-F5344CB8AC3E}">
        <p14:creationId xmlns:p14="http://schemas.microsoft.com/office/powerpoint/2010/main" val="1634149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03475" y="295170"/>
            <a:ext cx="3935373" cy="861774"/>
          </a:xfrm>
        </p:spPr>
        <p:txBody>
          <a:bodyPr/>
          <a:lstStyle/>
          <a:p>
            <a:pPr algn="ctr"/>
            <a:r>
              <a:rPr lang="pl-PL" sz="2800" b="1" dirty="0">
                <a:solidFill>
                  <a:srgbClr val="002060"/>
                </a:solidFill>
              </a:rPr>
              <a:t>S</a:t>
            </a:r>
            <a:r>
              <a:rPr lang="pl-PL" sz="2800" b="1" dirty="0" smtClean="0">
                <a:solidFill>
                  <a:srgbClr val="002060"/>
                </a:solidFill>
              </a:rPr>
              <a:t>krb za lastno varnost </a:t>
            </a:r>
            <a:br>
              <a:rPr lang="pl-PL" sz="2800" b="1" dirty="0" smtClean="0">
                <a:solidFill>
                  <a:srgbClr val="002060"/>
                </a:solidFill>
              </a:rPr>
            </a:br>
            <a:r>
              <a:rPr lang="pl-PL" sz="2800" b="1" dirty="0" smtClean="0">
                <a:solidFill>
                  <a:srgbClr val="002060"/>
                </a:solidFill>
              </a:rPr>
              <a:t>in varnost drugih</a:t>
            </a:r>
            <a:endParaRPr lang="sl-SI" sz="2800" b="1" dirty="0">
              <a:solidFill>
                <a:srgbClr val="002060"/>
              </a:solidFill>
            </a:endParaRPr>
          </a:p>
        </p:txBody>
      </p:sp>
      <p:sp>
        <p:nvSpPr>
          <p:cNvPr id="3" name="Ograda besedila 2"/>
          <p:cNvSpPr>
            <a:spLocks noGrp="1"/>
          </p:cNvSpPr>
          <p:nvPr>
            <p:ph type="body" sz="quarter" idx="13"/>
          </p:nvPr>
        </p:nvSpPr>
        <p:spPr>
          <a:xfrm>
            <a:off x="601884" y="1458410"/>
            <a:ext cx="7570567" cy="4823518"/>
          </a:xfrm>
        </p:spPr>
        <p:txBody>
          <a:bodyPr/>
          <a:lstStyle/>
          <a:p>
            <a:pPr marL="0" indent="0">
              <a:buNone/>
            </a:pPr>
            <a:r>
              <a:rPr lang="sl-SI" sz="2000" b="1" dirty="0" smtClean="0">
                <a:solidFill>
                  <a:srgbClr val="002060"/>
                </a:solidFill>
              </a:rPr>
              <a:t>Dimenzije osebne odgovornosti:</a:t>
            </a:r>
          </a:p>
          <a:p>
            <a:pPr marL="0" indent="0">
              <a:buNone/>
            </a:pPr>
            <a:r>
              <a:rPr lang="sl-SI" sz="2000" dirty="0" smtClean="0"/>
              <a:t>- skrb za lastno zdravje,</a:t>
            </a:r>
          </a:p>
          <a:p>
            <a:pPr marL="0" indent="0">
              <a:buNone/>
            </a:pPr>
            <a:r>
              <a:rPr lang="sl-SI" sz="2000" dirty="0" smtClean="0"/>
              <a:t>- pripravljenost na delo,</a:t>
            </a:r>
          </a:p>
          <a:p>
            <a:pPr marL="0" indent="0">
              <a:buNone/>
            </a:pPr>
            <a:r>
              <a:rPr lang="sl-SI" sz="2000" dirty="0" smtClean="0"/>
              <a:t>- priprava na DELO, </a:t>
            </a:r>
          </a:p>
          <a:p>
            <a:pPr marL="0" indent="0">
              <a:buNone/>
            </a:pPr>
            <a:r>
              <a:rPr lang="sl-SI" sz="2000" dirty="0" smtClean="0"/>
              <a:t>- varnost pri delu,</a:t>
            </a:r>
          </a:p>
          <a:p>
            <a:pPr marL="0" indent="0">
              <a:buNone/>
            </a:pPr>
            <a:r>
              <a:rPr lang="sl-SI" sz="2000" dirty="0" smtClean="0"/>
              <a:t>- fizična varnost, uporaba osebnih zaščitnih sredstev,</a:t>
            </a:r>
          </a:p>
          <a:p>
            <a:pPr marL="0" indent="0">
              <a:buNone/>
            </a:pPr>
            <a:r>
              <a:rPr lang="sl-SI" sz="2000" dirty="0" smtClean="0"/>
              <a:t>- skrb za delovni prostor, tehnologijo in material,</a:t>
            </a:r>
          </a:p>
          <a:p>
            <a:pPr marL="0" indent="0">
              <a:buNone/>
            </a:pPr>
            <a:r>
              <a:rPr lang="sl-SI" sz="2000" dirty="0" smtClean="0"/>
              <a:t>- skrb za kakovostno in varno delo (usposabljanje…),</a:t>
            </a:r>
          </a:p>
          <a:p>
            <a:pPr marL="0" indent="0">
              <a:buNone/>
            </a:pPr>
            <a:r>
              <a:rPr lang="sl-SI" sz="2000" dirty="0" smtClean="0"/>
              <a:t>- biti vzgled v poklicnem delovanju in vsakdanjem življenju…</a:t>
            </a:r>
            <a:endParaRPr lang="sl-SI" sz="2000" dirty="0"/>
          </a:p>
          <a:p>
            <a:pPr marL="0" indent="0">
              <a:buNone/>
            </a:pPr>
            <a:r>
              <a:rPr lang="sl-SI" sz="2000" dirty="0" smtClean="0"/>
              <a:t> </a:t>
            </a:r>
          </a:p>
          <a:p>
            <a:pPr marL="0" indent="0">
              <a:buNone/>
            </a:pPr>
            <a:r>
              <a:rPr lang="sl-SI" sz="2000" b="1" dirty="0" smtClean="0">
                <a:solidFill>
                  <a:srgbClr val="002060"/>
                </a:solidFill>
              </a:rPr>
              <a:t>Kaj pomeni biti odgovoren in imeti odgovornost iz vidika</a:t>
            </a:r>
          </a:p>
          <a:p>
            <a:pPr marL="0" indent="0" algn="ctr">
              <a:buNone/>
            </a:pPr>
            <a:r>
              <a:rPr lang="sl-SI" sz="2000" b="1" dirty="0" smtClean="0">
                <a:solidFill>
                  <a:srgbClr val="002060"/>
                </a:solidFill>
              </a:rPr>
              <a:t>ETIČNE, STROKOVNE, KAZENSKE IN MATERIALNE ODGOVORNOSTI ?</a:t>
            </a:r>
          </a:p>
          <a:p>
            <a:pPr marL="0" indent="0" algn="ctr">
              <a:buNone/>
            </a:pPr>
            <a:endParaRPr lang="sl-SI" sz="2400" dirty="0" smtClean="0"/>
          </a:p>
          <a:p>
            <a:pPr marL="0" indent="0">
              <a:buNone/>
            </a:pPr>
            <a:r>
              <a:rPr lang="sl-SI" sz="2400" dirty="0" smtClean="0"/>
              <a:t> </a:t>
            </a:r>
          </a:p>
          <a:p>
            <a:pPr>
              <a:buFontTx/>
              <a:buChar char="-"/>
            </a:pPr>
            <a:endParaRPr lang="sl-SI" sz="2400" dirty="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20</a:t>
            </a:fld>
            <a:endParaRPr lang="sl-SI" dirty="0"/>
          </a:p>
        </p:txBody>
      </p:sp>
      <p:pic>
        <p:nvPicPr>
          <p:cNvPr id="32770" name="Picture 2" descr="https://www.lukrsko.si/upload/news_gallery/thumb/news52c1316577f5e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956" y="1242773"/>
            <a:ext cx="2286359" cy="190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9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48577" y="368236"/>
            <a:ext cx="4913204" cy="430887"/>
          </a:xfrm>
        </p:spPr>
        <p:txBody>
          <a:bodyPr/>
          <a:lstStyle/>
          <a:p>
            <a:r>
              <a:rPr lang="sl-SI" sz="2800" b="1" dirty="0" smtClean="0">
                <a:solidFill>
                  <a:srgbClr val="002060"/>
                </a:solidFill>
              </a:rPr>
              <a:t>Sodelovanje in komunikacija</a:t>
            </a:r>
            <a:endParaRPr lang="sl-SI" sz="2800" b="1" dirty="0">
              <a:solidFill>
                <a:srgbClr val="002060"/>
              </a:solidFill>
            </a:endParaRPr>
          </a:p>
        </p:txBody>
      </p:sp>
      <p:sp>
        <p:nvSpPr>
          <p:cNvPr id="3" name="Ograda besedila 2"/>
          <p:cNvSpPr>
            <a:spLocks noGrp="1"/>
          </p:cNvSpPr>
          <p:nvPr>
            <p:ph type="body" sz="quarter" idx="13"/>
          </p:nvPr>
        </p:nvSpPr>
        <p:spPr>
          <a:xfrm>
            <a:off x="347241" y="1041722"/>
            <a:ext cx="8623139" cy="5605966"/>
          </a:xfrm>
        </p:spPr>
        <p:txBody>
          <a:bodyPr/>
          <a:lstStyle/>
          <a:p>
            <a:r>
              <a:rPr lang="sl-SI" sz="2400" dirty="0"/>
              <a:t>s</a:t>
            </a:r>
            <a:r>
              <a:rPr lang="sl-SI" sz="2400" dirty="0" smtClean="0"/>
              <a:t> pacientom in njegovimi svojci, bližnjimi</a:t>
            </a:r>
          </a:p>
          <a:p>
            <a:r>
              <a:rPr lang="sl-SI" sz="2400" dirty="0"/>
              <a:t>m</a:t>
            </a:r>
            <a:r>
              <a:rPr lang="sl-SI" sz="2400" dirty="0" smtClean="0"/>
              <a:t>ed zdravstvenimi delavci, sodelavci in drugimi zaposlenimi</a:t>
            </a:r>
          </a:p>
          <a:p>
            <a:r>
              <a:rPr lang="sl-SI" sz="2400" dirty="0"/>
              <a:t>z</a:t>
            </a:r>
            <a:r>
              <a:rPr lang="sl-SI" sz="2400" dirty="0" smtClean="0"/>
              <a:t> drugimi </a:t>
            </a:r>
          </a:p>
          <a:p>
            <a:pPr marL="0" indent="0">
              <a:buNone/>
            </a:pPr>
            <a:endParaRPr lang="sl-SI" sz="900" dirty="0" smtClean="0"/>
          </a:p>
          <a:p>
            <a:pPr marL="0" indent="0">
              <a:buNone/>
            </a:pPr>
            <a:r>
              <a:rPr lang="sl-SI" sz="2400" b="1" dirty="0" smtClean="0">
                <a:solidFill>
                  <a:srgbClr val="002060"/>
                </a:solidFill>
              </a:rPr>
              <a:t>-  Sodelovanje</a:t>
            </a:r>
          </a:p>
          <a:p>
            <a:pPr marL="0" indent="0">
              <a:buNone/>
            </a:pPr>
            <a:r>
              <a:rPr lang="sl-SI" sz="1800" dirty="0"/>
              <a:t>p</a:t>
            </a:r>
            <a:r>
              <a:rPr lang="sl-SI" sz="1800" dirty="0" smtClean="0"/>
              <a:t>roces v katerem posamezniki ali komponente sistema delujejo skupaj za dosego skupnega cilja in vzajemne koristi. Potrebna osebna lastnost posameznika je kooperativnost (nasprotno od tekmovalnosti). </a:t>
            </a:r>
          </a:p>
          <a:p>
            <a:pPr marL="0" indent="0">
              <a:buNone/>
            </a:pPr>
            <a:r>
              <a:rPr lang="sl-SI" sz="2400" b="1" dirty="0" smtClean="0">
                <a:solidFill>
                  <a:srgbClr val="002060"/>
                </a:solidFill>
              </a:rPr>
              <a:t>- Komunikacija</a:t>
            </a:r>
            <a:endParaRPr lang="sl-SI" sz="2400" b="1" dirty="0">
              <a:solidFill>
                <a:srgbClr val="002060"/>
              </a:solidFill>
            </a:endParaRPr>
          </a:p>
          <a:p>
            <a:pPr marL="0" indent="0">
              <a:buNone/>
            </a:pPr>
            <a:r>
              <a:rPr lang="sl-SI" sz="1800" dirty="0" smtClean="0"/>
              <a:t>proces, v katerem vsi udeleženci sprejemajo, pošiljajo in interpretirajo sporočila oz. simbole, ki so povezani z določenim pomenom. Je vedno dvosmeren proces, saj je povezana s sočasno medsebojno zaznavo in hkratno medsebojno izmenjavo sporočil.</a:t>
            </a:r>
          </a:p>
          <a:p>
            <a:pPr marL="0" indent="0">
              <a:buNone/>
            </a:pPr>
            <a:endParaRPr lang="sl-SI" sz="800" b="1" dirty="0" smtClean="0">
              <a:solidFill>
                <a:srgbClr val="002060"/>
              </a:solidFill>
            </a:endParaRPr>
          </a:p>
          <a:p>
            <a:pPr marL="0" indent="0">
              <a:buNone/>
            </a:pPr>
            <a:r>
              <a:rPr lang="sl-SI" sz="2000" b="1" dirty="0" smtClean="0">
                <a:solidFill>
                  <a:srgbClr val="002060"/>
                </a:solidFill>
              </a:rPr>
              <a:t>Kako boste svojo kooperativnost pokazali</a:t>
            </a:r>
            <a:r>
              <a:rPr lang="sl-SI" sz="2000" b="1" dirty="0">
                <a:solidFill>
                  <a:srgbClr val="002060"/>
                </a:solidFill>
              </a:rPr>
              <a:t> </a:t>
            </a:r>
            <a:r>
              <a:rPr lang="sl-SI" sz="2000" b="1" dirty="0" smtClean="0">
                <a:solidFill>
                  <a:srgbClr val="002060"/>
                </a:solidFill>
              </a:rPr>
              <a:t>in uporabljali pri poklicnem delovanju? </a:t>
            </a:r>
            <a:r>
              <a:rPr lang="sl-SI" sz="2000" dirty="0" smtClean="0"/>
              <a:t>Nekaj situacij: </a:t>
            </a:r>
            <a:r>
              <a:rPr lang="sl-SI" sz="1800" dirty="0" smtClean="0"/>
              <a:t>očesni stik, pozdrav, predstavitev, dovoljenje za izvajanje aktivnosti, upoštevanje bontona, reševanje kompleksnega problema, itd.</a:t>
            </a:r>
          </a:p>
          <a:p>
            <a:pPr marL="0" indent="0">
              <a:buNone/>
            </a:pPr>
            <a:endParaRPr lang="sl-SI" dirty="0"/>
          </a:p>
          <a:p>
            <a:pPr marL="0" indent="0">
              <a:buNone/>
            </a:pPr>
            <a:endParaRPr lang="sl-SI" dirty="0"/>
          </a:p>
        </p:txBody>
      </p:sp>
      <p:sp>
        <p:nvSpPr>
          <p:cNvPr id="5" name="Ograda številke diapozitiva 4"/>
          <p:cNvSpPr>
            <a:spLocks noGrp="1"/>
          </p:cNvSpPr>
          <p:nvPr>
            <p:ph type="sldNum" sz="quarter" idx="16"/>
          </p:nvPr>
        </p:nvSpPr>
        <p:spPr/>
        <p:txBody>
          <a:bodyPr/>
          <a:lstStyle/>
          <a:p>
            <a:pPr>
              <a:defRPr/>
            </a:pPr>
            <a:fld id="{1102D19E-31BA-49AC-9B8F-D11CF8CB4F0B}" type="slidenum">
              <a:rPr lang="sl-SI" smtClean="0"/>
              <a:pPr>
                <a:defRPr/>
              </a:pPr>
              <a:t>21</a:t>
            </a:fld>
            <a:endParaRPr lang="sl-SI" dirty="0"/>
          </a:p>
        </p:txBody>
      </p:sp>
      <p:pic>
        <p:nvPicPr>
          <p:cNvPr id="6" name="Picture 5">
            <a:extLst>
              <a:ext uri="{FF2B5EF4-FFF2-40B4-BE49-F238E27FC236}">
                <a16:creationId xmlns="" xmlns:a16="http://schemas.microsoft.com/office/drawing/2014/main" id="{C7E52A00-7CE8-4A4B-8696-F5EAD54690B1}"/>
              </a:ext>
            </a:extLst>
          </p:cNvPr>
          <p:cNvPicPr>
            <a:picLocks noChangeAspect="1"/>
          </p:cNvPicPr>
          <p:nvPr/>
        </p:nvPicPr>
        <p:blipFill>
          <a:blip r:embed="rId2"/>
          <a:stretch>
            <a:fillRect/>
          </a:stretch>
        </p:blipFill>
        <p:spPr>
          <a:xfrm>
            <a:off x="7400776" y="-12421"/>
            <a:ext cx="1877691" cy="1623089"/>
          </a:xfrm>
          <a:prstGeom prst="rect">
            <a:avLst/>
          </a:prstGeom>
        </p:spPr>
      </p:pic>
    </p:spTree>
    <p:extLst>
      <p:ext uri="{BB962C8B-B14F-4D97-AF65-F5344CB8AC3E}">
        <p14:creationId xmlns:p14="http://schemas.microsoft.com/office/powerpoint/2010/main" val="2637490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38086" y="479122"/>
            <a:ext cx="6064096" cy="430887"/>
          </a:xfrm>
        </p:spPr>
        <p:txBody>
          <a:bodyPr/>
          <a:lstStyle/>
          <a:p>
            <a:r>
              <a:rPr lang="sl-SI" sz="2800" b="1" dirty="0" smtClean="0">
                <a:solidFill>
                  <a:srgbClr val="002060"/>
                </a:solidFill>
              </a:rPr>
              <a:t>Timsko delo in </a:t>
            </a:r>
            <a:r>
              <a:rPr lang="sl-SI" sz="2800" b="1" dirty="0" err="1" smtClean="0">
                <a:solidFill>
                  <a:srgbClr val="002060"/>
                </a:solidFill>
              </a:rPr>
              <a:t>medpoklicno</a:t>
            </a:r>
            <a:r>
              <a:rPr lang="sl-SI" sz="2800" b="1" dirty="0" smtClean="0">
                <a:solidFill>
                  <a:srgbClr val="002060"/>
                </a:solidFill>
              </a:rPr>
              <a:t> učenje</a:t>
            </a:r>
            <a:endParaRPr lang="sl-SI" sz="2800" b="1" dirty="0">
              <a:solidFill>
                <a:srgbClr val="002060"/>
              </a:solidFill>
            </a:endParaRPr>
          </a:p>
        </p:txBody>
      </p:sp>
      <p:sp>
        <p:nvSpPr>
          <p:cNvPr id="3" name="Ograda besedila 2"/>
          <p:cNvSpPr>
            <a:spLocks noGrp="1"/>
          </p:cNvSpPr>
          <p:nvPr>
            <p:ph type="body" sz="quarter" idx="13"/>
          </p:nvPr>
        </p:nvSpPr>
        <p:spPr>
          <a:xfrm>
            <a:off x="462988" y="1215342"/>
            <a:ext cx="8518966" cy="4652058"/>
          </a:xfrm>
        </p:spPr>
        <p:txBody>
          <a:bodyPr/>
          <a:lstStyle/>
          <a:p>
            <a:pPr marL="0" indent="0">
              <a:buNone/>
            </a:pPr>
            <a:r>
              <a:rPr lang="sl-SI" sz="2000" b="1" dirty="0" smtClean="0">
                <a:solidFill>
                  <a:srgbClr val="002060"/>
                </a:solidFill>
              </a:rPr>
              <a:t>- </a:t>
            </a:r>
            <a:r>
              <a:rPr lang="sl-SI" sz="2400" b="1" dirty="0" smtClean="0">
                <a:solidFill>
                  <a:srgbClr val="002060"/>
                </a:solidFill>
              </a:rPr>
              <a:t>Timsko delo </a:t>
            </a:r>
            <a:r>
              <a:rPr lang="sl-SI" sz="1800" dirty="0" smtClean="0">
                <a:solidFill>
                  <a:srgbClr val="002060"/>
                </a:solidFill>
              </a:rPr>
              <a:t>je potrebno, kadar delovne naloge presegajo zmožnosti samo ene stroke ali posameznika v zdravstvenem zavodu. Timsko delo je skupinsko delo samostojnih članov. Vsakdo ima specifično znanje in odgovarja za svoje odločitve, ki pa so podrejene skupnemu cilju v okviru določene delovne naloge. Nihče ni nikomur podrejen ali nadrejen, vsakogar in vse skupaj pa obvezuje delovna naloga.</a:t>
            </a:r>
          </a:p>
          <a:p>
            <a:pPr marL="0" indent="0">
              <a:buNone/>
            </a:pPr>
            <a:endParaRPr lang="sl-SI" sz="2400" dirty="0" smtClean="0">
              <a:solidFill>
                <a:schemeClr val="tx2">
                  <a:lumMod val="65000"/>
                  <a:lumOff val="35000"/>
                </a:schemeClr>
              </a:solidFill>
              <a:latin typeface="Arial Nova Cond Light" panose="020B0306020202020204" pitchFamily="34" charset="0"/>
            </a:endParaRPr>
          </a:p>
          <a:p>
            <a:pPr marL="0" indent="0">
              <a:buNone/>
            </a:pPr>
            <a:r>
              <a:rPr lang="sl-SI" sz="2000" dirty="0" smtClean="0">
                <a:solidFill>
                  <a:schemeClr val="tx2">
                    <a:lumMod val="65000"/>
                    <a:lumOff val="35000"/>
                  </a:schemeClr>
                </a:solidFill>
                <a:latin typeface="Arial Nova Cond Light" panose="020B0306020202020204" pitchFamily="34" charset="0"/>
              </a:rPr>
              <a:t>Primeri  :</a:t>
            </a:r>
          </a:p>
          <a:p>
            <a:pPr marL="0" indent="0">
              <a:buNone/>
            </a:pPr>
            <a:r>
              <a:rPr lang="nn-NO" sz="2000" dirty="0" smtClean="0">
                <a:solidFill>
                  <a:schemeClr val="tx2">
                    <a:lumMod val="65000"/>
                    <a:lumOff val="35000"/>
                  </a:schemeClr>
                </a:solidFill>
                <a:latin typeface="Arial Nova Cond Light" panose="020B0306020202020204" pitchFamily="34" charset="0"/>
              </a:rPr>
              <a:t>Medpoklicno sodelovanje</a:t>
            </a:r>
          </a:p>
          <a:p>
            <a:pPr marL="0" indent="0">
              <a:buNone/>
            </a:pPr>
            <a:r>
              <a:rPr lang="sl-SI" sz="2000" dirty="0">
                <a:solidFill>
                  <a:schemeClr val="tx2">
                    <a:lumMod val="65000"/>
                    <a:lumOff val="35000"/>
                  </a:schemeClr>
                </a:solidFill>
                <a:latin typeface="Arial Nova Cond Light" panose="020B0306020202020204" pitchFamily="34" charset="0"/>
              </a:rPr>
              <a:t>i</a:t>
            </a:r>
            <a:r>
              <a:rPr lang="nn-NO" sz="2000" dirty="0" smtClean="0">
                <a:solidFill>
                  <a:schemeClr val="tx2">
                    <a:lumMod val="65000"/>
                    <a:lumOff val="35000"/>
                  </a:schemeClr>
                </a:solidFill>
                <a:latin typeface="Arial Nova Cond Light" panose="020B0306020202020204" pitchFamily="34" charset="0"/>
              </a:rPr>
              <a:t>ntersektorsko, medsektorsko, </a:t>
            </a:r>
            <a:endParaRPr lang="sl-SI" sz="2000" dirty="0" smtClean="0">
              <a:solidFill>
                <a:schemeClr val="tx2">
                  <a:lumMod val="65000"/>
                  <a:lumOff val="35000"/>
                </a:schemeClr>
              </a:solidFill>
              <a:latin typeface="Arial Nova Cond Light" panose="020B0306020202020204" pitchFamily="34" charset="0"/>
            </a:endParaRPr>
          </a:p>
          <a:p>
            <a:pPr marL="0" indent="0">
              <a:buNone/>
            </a:pPr>
            <a:r>
              <a:rPr lang="nn-NO" sz="2000" dirty="0" smtClean="0">
                <a:solidFill>
                  <a:schemeClr val="tx2">
                    <a:lumMod val="65000"/>
                    <a:lumOff val="35000"/>
                  </a:schemeClr>
                </a:solidFill>
                <a:latin typeface="Arial Nova Cond Light" panose="020B0306020202020204" pitchFamily="34" charset="0"/>
              </a:rPr>
              <a:t>transektorsko sodelovanje</a:t>
            </a:r>
          </a:p>
          <a:p>
            <a:pPr marL="0" indent="0">
              <a:buNone/>
            </a:pPr>
            <a:endParaRPr lang="sl-SI" sz="2000" dirty="0" smtClean="0">
              <a:solidFill>
                <a:schemeClr val="tx2">
                  <a:lumMod val="65000"/>
                  <a:lumOff val="35000"/>
                </a:schemeClr>
              </a:solidFill>
              <a:latin typeface="Arial Nova Cond Light" panose="020B0306020202020204" pitchFamily="34" charset="0"/>
            </a:endParaRPr>
          </a:p>
          <a:p>
            <a:pPr marL="0" indent="0">
              <a:buNone/>
            </a:pPr>
            <a:endParaRPr lang="sl-SI" sz="2000" dirty="0">
              <a:solidFill>
                <a:schemeClr val="tx2">
                  <a:lumMod val="65000"/>
                  <a:lumOff val="35000"/>
                </a:schemeClr>
              </a:solidFill>
              <a:latin typeface="Arial Nova Cond Light" panose="020B0306020202020204" pitchFamily="34" charset="0"/>
            </a:endParaRPr>
          </a:p>
          <a:p>
            <a:pPr marL="0" indent="0" algn="just">
              <a:buNone/>
            </a:pPr>
            <a:r>
              <a:rPr lang="sl-SI" sz="2000" b="1" dirty="0" smtClean="0">
                <a:solidFill>
                  <a:srgbClr val="002060"/>
                </a:solidFill>
                <a:latin typeface="+mn-lt"/>
              </a:rPr>
              <a:t>- </a:t>
            </a:r>
            <a:r>
              <a:rPr lang="sl-SI" sz="2400" b="1" dirty="0" err="1" smtClean="0">
                <a:solidFill>
                  <a:srgbClr val="002060"/>
                </a:solidFill>
                <a:latin typeface="+mn-lt"/>
              </a:rPr>
              <a:t>Medpoklicno</a:t>
            </a:r>
            <a:r>
              <a:rPr lang="sl-SI" sz="2400" b="1" dirty="0" smtClean="0">
                <a:solidFill>
                  <a:srgbClr val="002060"/>
                </a:solidFill>
                <a:latin typeface="+mn-lt"/>
              </a:rPr>
              <a:t> učenje </a:t>
            </a:r>
            <a:r>
              <a:rPr lang="sl-SI" sz="2000" dirty="0" smtClean="0">
                <a:solidFill>
                  <a:schemeClr val="bg2">
                    <a:lumMod val="25000"/>
                  </a:schemeClr>
                </a:solidFill>
                <a:latin typeface="+mn-lt"/>
              </a:rPr>
              <a:t>tvorijo n</a:t>
            </a:r>
            <a:r>
              <a:rPr lang="sl-SI" sz="2000" dirty="0" smtClean="0">
                <a:solidFill>
                  <a:schemeClr val="tx2">
                    <a:lumMod val="65000"/>
                    <a:lumOff val="35000"/>
                  </a:schemeClr>
                </a:solidFill>
                <a:latin typeface="+mn-lt"/>
              </a:rPr>
              <a:t>eformalne in formalne priložnosti za člane dveh ali več poklicnih skupin, da se učijo drug od drugega, z namenom izboljšanja učinkovitosti zdravljenja in izboljševanja sodelovalnih praks.</a:t>
            </a:r>
          </a:p>
          <a:p>
            <a:endParaRPr lang="sl-SI" sz="2000" b="1" dirty="0">
              <a:solidFill>
                <a:srgbClr val="002060"/>
              </a:solidFill>
            </a:endParaRPr>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22</a:t>
            </a:fld>
            <a:endParaRPr lang="sl-SI" dirty="0"/>
          </a:p>
        </p:txBody>
      </p:sp>
      <p:sp>
        <p:nvSpPr>
          <p:cNvPr id="5" name="Zaobljeni pravokotnik 4"/>
          <p:cNvSpPr/>
          <p:nvPr/>
        </p:nvSpPr>
        <p:spPr>
          <a:xfrm>
            <a:off x="3703899" y="3090440"/>
            <a:ext cx="5278055" cy="22223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sl-SI" b="1" dirty="0" smtClean="0">
                <a:solidFill>
                  <a:srgbClr val="002060"/>
                </a:solidFill>
              </a:rPr>
              <a:t>Predstavite namen povezovanja, sodelovanja in timskega dela iz vidika zagotavljanja kakovosti in varnosti zdravstvene obravnave? Obrazložite na primeru iz svoje klinične prakse! </a:t>
            </a:r>
          </a:p>
          <a:p>
            <a:pPr marL="0" indent="0" algn="ctr">
              <a:buNone/>
            </a:pPr>
            <a:r>
              <a:rPr lang="sl-SI" dirty="0" smtClean="0">
                <a:solidFill>
                  <a:schemeClr val="tx1">
                    <a:lumMod val="75000"/>
                  </a:schemeClr>
                </a:solidFill>
              </a:rPr>
              <a:t>Nekaj primerov: sestanek, kolegij, predaja službe, vizita, konzilij, </a:t>
            </a:r>
            <a:r>
              <a:rPr lang="sl-SI" dirty="0" err="1" smtClean="0">
                <a:solidFill>
                  <a:schemeClr val="tx1">
                    <a:lumMod val="75000"/>
                  </a:schemeClr>
                </a:solidFill>
              </a:rPr>
              <a:t>multidisciplinarni</a:t>
            </a:r>
            <a:r>
              <a:rPr lang="sl-SI" dirty="0" smtClean="0">
                <a:solidFill>
                  <a:schemeClr val="tx1">
                    <a:lumMod val="75000"/>
                  </a:schemeClr>
                </a:solidFill>
              </a:rPr>
              <a:t> tim, </a:t>
            </a:r>
            <a:r>
              <a:rPr lang="sl-SI" sz="1600" dirty="0" smtClean="0">
                <a:solidFill>
                  <a:schemeClr val="tx1">
                    <a:lumMod val="75000"/>
                  </a:schemeClr>
                </a:solidFill>
              </a:rPr>
              <a:t>itd.</a:t>
            </a:r>
            <a:endParaRPr lang="sl-SI" sz="1600" dirty="0">
              <a:solidFill>
                <a:schemeClr val="tx1">
                  <a:lumMod val="75000"/>
                </a:schemeClr>
              </a:solidFill>
            </a:endParaRPr>
          </a:p>
        </p:txBody>
      </p:sp>
    </p:spTree>
    <p:extLst>
      <p:ext uri="{BB962C8B-B14F-4D97-AF65-F5344CB8AC3E}">
        <p14:creationId xmlns:p14="http://schemas.microsoft.com/office/powerpoint/2010/main" val="194485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43BC1155-71B6-9946-8D72-CE127DF5D890}"/>
              </a:ext>
            </a:extLst>
          </p:cNvPr>
          <p:cNvSpPr>
            <a:spLocks noGrp="1"/>
          </p:cNvSpPr>
          <p:nvPr>
            <p:ph type="title"/>
          </p:nvPr>
        </p:nvSpPr>
        <p:spPr>
          <a:xfrm>
            <a:off x="2730902" y="547234"/>
            <a:ext cx="5015797" cy="430887"/>
          </a:xfrm>
        </p:spPr>
        <p:txBody>
          <a:bodyPr/>
          <a:lstStyle/>
          <a:p>
            <a:r>
              <a:rPr lang="en-US" sz="2800" b="1" dirty="0" err="1">
                <a:solidFill>
                  <a:srgbClr val="002060"/>
                </a:solidFill>
              </a:rPr>
              <a:t>Lastnosti</a:t>
            </a:r>
            <a:r>
              <a:rPr lang="en-US" sz="2800" b="1" dirty="0">
                <a:solidFill>
                  <a:srgbClr val="002060"/>
                </a:solidFill>
              </a:rPr>
              <a:t> </a:t>
            </a:r>
            <a:r>
              <a:rPr lang="en-US" sz="2800" b="1" dirty="0" err="1">
                <a:solidFill>
                  <a:srgbClr val="002060"/>
                </a:solidFill>
              </a:rPr>
              <a:t>zmagovalnega</a:t>
            </a:r>
            <a:r>
              <a:rPr lang="en-US" sz="2800" b="1" dirty="0">
                <a:solidFill>
                  <a:srgbClr val="002060"/>
                </a:solidFill>
              </a:rPr>
              <a:t> </a:t>
            </a:r>
            <a:r>
              <a:rPr lang="en-US" sz="2800" b="1" dirty="0" err="1">
                <a:solidFill>
                  <a:srgbClr val="002060"/>
                </a:solidFill>
              </a:rPr>
              <a:t>tima</a:t>
            </a:r>
            <a:endParaRPr lang="en-US" sz="2800" b="1" dirty="0">
              <a:solidFill>
                <a:srgbClr val="002060"/>
              </a:solidFill>
            </a:endParaRPr>
          </a:p>
        </p:txBody>
      </p:sp>
      <p:sp>
        <p:nvSpPr>
          <p:cNvPr id="3" name="Ograda vsebine 2"/>
          <p:cNvSpPr>
            <a:spLocks noGrp="1"/>
          </p:cNvSpPr>
          <p:nvPr>
            <p:ph idx="1"/>
          </p:nvPr>
        </p:nvSpPr>
        <p:spPr>
          <a:xfrm>
            <a:off x="509286" y="1539433"/>
            <a:ext cx="5286850" cy="3408934"/>
          </a:xfrm>
        </p:spPr>
        <p:txBody>
          <a:bodyPr/>
          <a:lstStyle/>
          <a:p>
            <a:r>
              <a:rPr lang="sl-SI" sz="2400" dirty="0" err="1">
                <a:solidFill>
                  <a:schemeClr val="tx1">
                    <a:lumMod val="75000"/>
                  </a:schemeClr>
                </a:solidFill>
              </a:rPr>
              <a:t>s</a:t>
            </a:r>
            <a:r>
              <a:rPr lang="en-US" sz="2400" dirty="0" err="1" smtClean="0">
                <a:solidFill>
                  <a:schemeClr val="tx1">
                    <a:lumMod val="75000"/>
                  </a:schemeClr>
                </a:solidFill>
              </a:rPr>
              <a:t>kupne</a:t>
            </a:r>
            <a:r>
              <a:rPr lang="en-US" sz="2400" dirty="0" smtClean="0">
                <a:solidFill>
                  <a:schemeClr val="tx1">
                    <a:lumMod val="75000"/>
                  </a:schemeClr>
                </a:solidFill>
              </a:rPr>
              <a:t> </a:t>
            </a:r>
            <a:r>
              <a:rPr lang="en-US" sz="2400" dirty="0" err="1">
                <a:solidFill>
                  <a:schemeClr val="tx1">
                    <a:lumMod val="75000"/>
                  </a:schemeClr>
                </a:solidFill>
              </a:rPr>
              <a:t>vrednote</a:t>
            </a:r>
            <a:r>
              <a:rPr lang="en-US" sz="2400" dirty="0">
                <a:solidFill>
                  <a:schemeClr val="tx1">
                    <a:lumMod val="75000"/>
                  </a:schemeClr>
                </a:solidFill>
              </a:rPr>
              <a:t>, </a:t>
            </a:r>
            <a:r>
              <a:rPr lang="en-US" sz="2400" dirty="0" err="1" smtClean="0">
                <a:solidFill>
                  <a:schemeClr val="tx1">
                    <a:lumMod val="75000"/>
                  </a:schemeClr>
                </a:solidFill>
              </a:rPr>
              <a:t>cilji</a:t>
            </a:r>
            <a:r>
              <a:rPr lang="sl-SI" sz="2400" dirty="0" smtClean="0">
                <a:solidFill>
                  <a:schemeClr val="tx1">
                    <a:lumMod val="75000"/>
                  </a:schemeClr>
                </a:solidFill>
              </a:rPr>
              <a:t>,</a:t>
            </a:r>
            <a:endParaRPr lang="en-US" sz="2400" dirty="0">
              <a:solidFill>
                <a:schemeClr val="tx1">
                  <a:lumMod val="75000"/>
                </a:schemeClr>
              </a:solidFill>
            </a:endParaRPr>
          </a:p>
          <a:p>
            <a:r>
              <a:rPr lang="sl-SI" sz="2400" dirty="0" err="1">
                <a:solidFill>
                  <a:schemeClr val="tx1">
                    <a:lumMod val="75000"/>
                  </a:schemeClr>
                </a:solidFill>
              </a:rPr>
              <a:t>o</a:t>
            </a:r>
            <a:r>
              <a:rPr lang="en-US" sz="2400" dirty="0" err="1" smtClean="0">
                <a:solidFill>
                  <a:schemeClr val="tx1">
                    <a:lumMod val="75000"/>
                  </a:schemeClr>
                </a:solidFill>
              </a:rPr>
              <a:t>bčutek</a:t>
            </a:r>
            <a:r>
              <a:rPr lang="en-US" sz="2400" dirty="0" smtClean="0">
                <a:solidFill>
                  <a:schemeClr val="tx1">
                    <a:lumMod val="75000"/>
                  </a:schemeClr>
                </a:solidFill>
              </a:rPr>
              <a:t> </a:t>
            </a:r>
            <a:r>
              <a:rPr lang="en-US" sz="2400" dirty="0" err="1">
                <a:solidFill>
                  <a:schemeClr val="tx1">
                    <a:lumMod val="75000"/>
                  </a:schemeClr>
                </a:solidFill>
              </a:rPr>
              <a:t>pripadnosti</a:t>
            </a:r>
            <a:r>
              <a:rPr lang="en-US" sz="2400" dirty="0">
                <a:solidFill>
                  <a:schemeClr val="tx1">
                    <a:lumMod val="75000"/>
                  </a:schemeClr>
                </a:solidFill>
              </a:rPr>
              <a:t> </a:t>
            </a:r>
            <a:r>
              <a:rPr lang="en-US" sz="2400" dirty="0" err="1" smtClean="0">
                <a:solidFill>
                  <a:schemeClr val="tx1">
                    <a:lumMod val="75000"/>
                  </a:schemeClr>
                </a:solidFill>
              </a:rPr>
              <a:t>članov</a:t>
            </a:r>
            <a:r>
              <a:rPr lang="sl-SI" sz="2400" dirty="0" smtClean="0">
                <a:solidFill>
                  <a:schemeClr val="tx1">
                    <a:lumMod val="75000"/>
                  </a:schemeClr>
                </a:solidFill>
              </a:rPr>
              <a:t>,</a:t>
            </a:r>
            <a:endParaRPr lang="en-US" sz="2400" dirty="0">
              <a:solidFill>
                <a:schemeClr val="tx1">
                  <a:lumMod val="75000"/>
                </a:schemeClr>
              </a:solidFill>
            </a:endParaRPr>
          </a:p>
          <a:p>
            <a:r>
              <a:rPr lang="sl-SI" sz="2400" dirty="0" err="1">
                <a:solidFill>
                  <a:schemeClr val="tx1">
                    <a:lumMod val="75000"/>
                  </a:schemeClr>
                </a:solidFill>
              </a:rPr>
              <a:t>s</a:t>
            </a:r>
            <a:r>
              <a:rPr lang="en-US" sz="2400" dirty="0" err="1" smtClean="0">
                <a:solidFill>
                  <a:schemeClr val="tx1">
                    <a:lumMod val="75000"/>
                  </a:schemeClr>
                </a:solidFill>
              </a:rPr>
              <a:t>kupni</a:t>
            </a:r>
            <a:r>
              <a:rPr lang="en-US" sz="2400" dirty="0" smtClean="0">
                <a:solidFill>
                  <a:schemeClr val="tx1">
                    <a:lumMod val="75000"/>
                  </a:schemeClr>
                </a:solidFill>
              </a:rPr>
              <a:t> </a:t>
            </a:r>
            <a:r>
              <a:rPr lang="en-US" sz="2400" dirty="0" err="1">
                <a:solidFill>
                  <a:schemeClr val="tx1">
                    <a:lumMod val="75000"/>
                  </a:schemeClr>
                </a:solidFill>
              </a:rPr>
              <a:t>cilj</a:t>
            </a:r>
            <a:r>
              <a:rPr lang="en-US" sz="2400" dirty="0">
                <a:solidFill>
                  <a:schemeClr val="tx1">
                    <a:lumMod val="75000"/>
                  </a:schemeClr>
                </a:solidFill>
              </a:rPr>
              <a:t>, </a:t>
            </a:r>
            <a:r>
              <a:rPr lang="en-US" sz="2400" dirty="0" err="1">
                <a:solidFill>
                  <a:schemeClr val="tx1">
                    <a:lumMod val="75000"/>
                  </a:schemeClr>
                </a:solidFill>
              </a:rPr>
              <a:t>ki</a:t>
            </a:r>
            <a:r>
              <a:rPr lang="en-US" sz="2400" dirty="0">
                <a:solidFill>
                  <a:schemeClr val="tx1">
                    <a:lumMod val="75000"/>
                  </a:schemeClr>
                </a:solidFill>
              </a:rPr>
              <a:t> </a:t>
            </a:r>
            <a:r>
              <a:rPr lang="en-US" sz="2400" dirty="0" err="1">
                <a:solidFill>
                  <a:schemeClr val="tx1">
                    <a:lumMod val="75000"/>
                  </a:schemeClr>
                </a:solidFill>
              </a:rPr>
              <a:t>si</a:t>
            </a:r>
            <a:r>
              <a:rPr lang="en-US" sz="2400" dirty="0">
                <a:solidFill>
                  <a:schemeClr val="tx1">
                    <a:lumMod val="75000"/>
                  </a:schemeClr>
                </a:solidFill>
              </a:rPr>
              <a:t> </a:t>
            </a:r>
            <a:r>
              <a:rPr lang="en-US" sz="2400" dirty="0" err="1">
                <a:solidFill>
                  <a:schemeClr val="tx1">
                    <a:lumMod val="75000"/>
                  </a:schemeClr>
                </a:solidFill>
              </a:rPr>
              <a:t>ga</a:t>
            </a:r>
            <a:r>
              <a:rPr lang="en-US" sz="2400" dirty="0">
                <a:solidFill>
                  <a:schemeClr val="tx1">
                    <a:lumMod val="75000"/>
                  </a:schemeClr>
                </a:solidFill>
              </a:rPr>
              <a:t> </a:t>
            </a:r>
            <a:r>
              <a:rPr lang="en-US" sz="2400" dirty="0" err="1">
                <a:solidFill>
                  <a:schemeClr val="tx1">
                    <a:lumMod val="75000"/>
                  </a:schemeClr>
                </a:solidFill>
              </a:rPr>
              <a:t>vsi</a:t>
            </a:r>
            <a:r>
              <a:rPr lang="en-US" sz="2400" dirty="0">
                <a:solidFill>
                  <a:schemeClr val="tx1">
                    <a:lumMod val="75000"/>
                  </a:schemeClr>
                </a:solidFill>
              </a:rPr>
              <a:t> </a:t>
            </a:r>
            <a:r>
              <a:rPr lang="en-US" sz="2400" dirty="0" err="1">
                <a:solidFill>
                  <a:schemeClr val="tx1">
                    <a:lumMod val="75000"/>
                  </a:schemeClr>
                </a:solidFill>
              </a:rPr>
              <a:t>vpleteni</a:t>
            </a:r>
            <a:r>
              <a:rPr lang="en-US" sz="2400" dirty="0">
                <a:solidFill>
                  <a:schemeClr val="tx1">
                    <a:lumMod val="75000"/>
                  </a:schemeClr>
                </a:solidFill>
              </a:rPr>
              <a:t> </a:t>
            </a:r>
            <a:r>
              <a:rPr lang="en-US" sz="2400" dirty="0" err="1" smtClean="0">
                <a:solidFill>
                  <a:schemeClr val="tx1">
                    <a:lumMod val="75000"/>
                  </a:schemeClr>
                </a:solidFill>
              </a:rPr>
              <a:t>delijo</a:t>
            </a:r>
            <a:r>
              <a:rPr lang="sl-SI" sz="2400" dirty="0" smtClean="0">
                <a:solidFill>
                  <a:schemeClr val="tx1">
                    <a:lumMod val="75000"/>
                  </a:schemeClr>
                </a:solidFill>
              </a:rPr>
              <a:t>,</a:t>
            </a:r>
            <a:endParaRPr lang="en-US" sz="2400" dirty="0">
              <a:solidFill>
                <a:schemeClr val="tx1">
                  <a:lumMod val="75000"/>
                </a:schemeClr>
              </a:solidFill>
            </a:endParaRPr>
          </a:p>
          <a:p>
            <a:r>
              <a:rPr lang="sl-SI" sz="2400" dirty="0" err="1">
                <a:solidFill>
                  <a:schemeClr val="tx1">
                    <a:lumMod val="75000"/>
                  </a:schemeClr>
                </a:solidFill>
              </a:rPr>
              <a:t>d</a:t>
            </a:r>
            <a:r>
              <a:rPr lang="en-US" sz="2400" dirty="0" err="1" smtClean="0">
                <a:solidFill>
                  <a:schemeClr val="tx1">
                    <a:lumMod val="75000"/>
                  </a:schemeClr>
                </a:solidFill>
              </a:rPr>
              <a:t>elitev</a:t>
            </a:r>
            <a:r>
              <a:rPr lang="en-US" sz="2400" dirty="0" smtClean="0">
                <a:solidFill>
                  <a:schemeClr val="tx1">
                    <a:lumMod val="75000"/>
                  </a:schemeClr>
                </a:solidFill>
              </a:rPr>
              <a:t> </a:t>
            </a:r>
            <a:r>
              <a:rPr lang="en-US" sz="2400" dirty="0" err="1" smtClean="0">
                <a:solidFill>
                  <a:schemeClr val="tx1">
                    <a:lumMod val="75000"/>
                  </a:schemeClr>
                </a:solidFill>
              </a:rPr>
              <a:t>nalog</a:t>
            </a:r>
            <a:r>
              <a:rPr lang="sl-SI" sz="2400" dirty="0" smtClean="0">
                <a:solidFill>
                  <a:schemeClr val="tx1">
                    <a:lumMod val="75000"/>
                  </a:schemeClr>
                </a:solidFill>
              </a:rPr>
              <a:t>,</a:t>
            </a:r>
            <a:endParaRPr lang="en-US" sz="2400" dirty="0">
              <a:solidFill>
                <a:schemeClr val="tx1">
                  <a:lumMod val="75000"/>
                </a:schemeClr>
              </a:solidFill>
            </a:endParaRPr>
          </a:p>
          <a:p>
            <a:r>
              <a:rPr lang="sl-SI" sz="2400" dirty="0" err="1">
                <a:solidFill>
                  <a:schemeClr val="tx1">
                    <a:lumMod val="75000"/>
                  </a:schemeClr>
                </a:solidFill>
              </a:rPr>
              <a:t>p</a:t>
            </a:r>
            <a:r>
              <a:rPr lang="en-US" sz="2400" dirty="0" err="1" smtClean="0">
                <a:solidFill>
                  <a:schemeClr val="tx1">
                    <a:lumMod val="75000"/>
                  </a:schemeClr>
                </a:solidFill>
              </a:rPr>
              <a:t>oudarek</a:t>
            </a:r>
            <a:r>
              <a:rPr lang="en-US" sz="2400" dirty="0" smtClean="0">
                <a:solidFill>
                  <a:schemeClr val="tx1">
                    <a:lumMod val="75000"/>
                  </a:schemeClr>
                </a:solidFill>
              </a:rPr>
              <a:t> </a:t>
            </a:r>
            <a:r>
              <a:rPr lang="en-US" sz="2400" dirty="0" err="1">
                <a:solidFill>
                  <a:schemeClr val="tx1">
                    <a:lumMod val="75000"/>
                  </a:schemeClr>
                </a:solidFill>
              </a:rPr>
              <a:t>na</a:t>
            </a:r>
            <a:r>
              <a:rPr lang="en-US" sz="2400" dirty="0">
                <a:solidFill>
                  <a:schemeClr val="tx1">
                    <a:lumMod val="75000"/>
                  </a:schemeClr>
                </a:solidFill>
              </a:rPr>
              <a:t> </a:t>
            </a:r>
            <a:r>
              <a:rPr lang="en-US" sz="2400" dirty="0" err="1">
                <a:solidFill>
                  <a:schemeClr val="tx1">
                    <a:lumMod val="75000"/>
                  </a:schemeClr>
                </a:solidFill>
              </a:rPr>
              <a:t>enakomerni</a:t>
            </a:r>
            <a:r>
              <a:rPr lang="en-US" sz="2400" dirty="0">
                <a:solidFill>
                  <a:schemeClr val="tx1">
                    <a:lumMod val="75000"/>
                  </a:schemeClr>
                </a:solidFill>
              </a:rPr>
              <a:t> </a:t>
            </a:r>
            <a:r>
              <a:rPr lang="en-US" sz="2400" dirty="0" err="1">
                <a:solidFill>
                  <a:schemeClr val="tx1">
                    <a:lumMod val="75000"/>
                  </a:schemeClr>
                </a:solidFill>
              </a:rPr>
              <a:t>obremenitvi</a:t>
            </a:r>
            <a:r>
              <a:rPr lang="en-US" sz="2400" dirty="0">
                <a:solidFill>
                  <a:schemeClr val="tx1">
                    <a:lumMod val="75000"/>
                  </a:schemeClr>
                </a:solidFill>
              </a:rPr>
              <a:t> in </a:t>
            </a:r>
            <a:r>
              <a:rPr lang="en-US" sz="2400" dirty="0" smtClean="0">
                <a:solidFill>
                  <a:schemeClr val="tx1">
                    <a:lumMod val="75000"/>
                  </a:schemeClr>
                </a:solidFill>
              </a:rPr>
              <a:t>k</a:t>
            </a:r>
            <a:r>
              <a:rPr lang="sl-SI" sz="2400" dirty="0" err="1" smtClean="0">
                <a:solidFill>
                  <a:schemeClr val="tx1">
                    <a:lumMod val="75000"/>
                  </a:schemeClr>
                </a:solidFill>
              </a:rPr>
              <a:t>akovostno</a:t>
            </a:r>
            <a:r>
              <a:rPr lang="en-US" sz="2400" dirty="0" smtClean="0">
                <a:solidFill>
                  <a:schemeClr val="tx1">
                    <a:lumMod val="75000"/>
                  </a:schemeClr>
                </a:solidFill>
              </a:rPr>
              <a:t> </a:t>
            </a:r>
            <a:r>
              <a:rPr lang="en-US" sz="2400" dirty="0" err="1">
                <a:solidFill>
                  <a:schemeClr val="tx1">
                    <a:lumMod val="75000"/>
                  </a:schemeClr>
                </a:solidFill>
              </a:rPr>
              <a:t>opravljeni</a:t>
            </a:r>
            <a:r>
              <a:rPr lang="en-US" sz="2400" dirty="0">
                <a:solidFill>
                  <a:schemeClr val="tx1">
                    <a:lumMod val="75000"/>
                  </a:schemeClr>
                </a:solidFill>
              </a:rPr>
              <a:t> </a:t>
            </a:r>
            <a:r>
              <a:rPr lang="en-US" sz="2400" dirty="0" err="1" smtClean="0">
                <a:solidFill>
                  <a:schemeClr val="tx1">
                    <a:lumMod val="75000"/>
                  </a:schemeClr>
                </a:solidFill>
              </a:rPr>
              <a:t>nal</a:t>
            </a:r>
            <a:r>
              <a:rPr lang="sl-SI" sz="2400" dirty="0" err="1" smtClean="0">
                <a:solidFill>
                  <a:schemeClr val="tx1">
                    <a:lumMod val="75000"/>
                  </a:schemeClr>
                </a:solidFill>
              </a:rPr>
              <a:t>ogi</a:t>
            </a:r>
            <a:r>
              <a:rPr lang="sl-SI" sz="2400" dirty="0" smtClean="0">
                <a:solidFill>
                  <a:schemeClr val="tx1">
                    <a:lumMod val="75000"/>
                  </a:schemeClr>
                </a:solidFill>
              </a:rPr>
              <a:t>, itd.</a:t>
            </a:r>
          </a:p>
          <a:p>
            <a:endParaRPr lang="sl-SI" sz="2400" dirty="0" smtClean="0">
              <a:solidFill>
                <a:schemeClr val="tx1">
                  <a:lumMod val="75000"/>
                </a:schemeClr>
              </a:solidFill>
            </a:endParaRPr>
          </a:p>
          <a:p>
            <a:pPr marL="0" indent="0">
              <a:buNone/>
            </a:pPr>
            <a:r>
              <a:rPr lang="sl-SI" sz="1800" dirty="0" smtClean="0">
                <a:solidFill>
                  <a:schemeClr val="tx1">
                    <a:lumMod val="75000"/>
                  </a:schemeClr>
                </a:solidFill>
              </a:rPr>
              <a:t>Vir: Izobraževanje za zdravnike pripravnike (Medved, 2018)</a:t>
            </a:r>
          </a:p>
          <a:p>
            <a:pPr marL="0" indent="0">
              <a:buNone/>
            </a:pPr>
            <a:endParaRPr lang="sl-SI" sz="1800" dirty="0">
              <a:solidFill>
                <a:schemeClr val="tx1">
                  <a:lumMod val="75000"/>
                </a:schemeClr>
              </a:solidFill>
            </a:endParaRPr>
          </a:p>
          <a:p>
            <a:pPr marL="0" indent="0">
              <a:buNone/>
            </a:pPr>
            <a:r>
              <a:rPr lang="sl-SI" sz="2000" b="1" dirty="0" smtClean="0">
                <a:solidFill>
                  <a:srgbClr val="002060"/>
                </a:solidFill>
              </a:rPr>
              <a:t>Kaj je pomembno za uspešno delo tima?</a:t>
            </a:r>
            <a:endParaRPr lang="en-US" sz="2000" b="1" dirty="0">
              <a:solidFill>
                <a:srgbClr val="002060"/>
              </a:solidFill>
            </a:endParaRPr>
          </a:p>
          <a:p>
            <a:pPr marL="0" indent="0">
              <a:buNone/>
            </a:pPr>
            <a:endParaRPr lang="en-US" sz="2800" dirty="0"/>
          </a:p>
        </p:txBody>
      </p:sp>
      <p:sp>
        <p:nvSpPr>
          <p:cNvPr id="4" name="Ograda datuma 3"/>
          <p:cNvSpPr>
            <a:spLocks noGrp="1"/>
          </p:cNvSpPr>
          <p:nvPr>
            <p:ph type="dt" sz="half" idx="10"/>
          </p:nvPr>
        </p:nvSpPr>
        <p:spPr/>
        <p:txBody>
          <a:bodyPr/>
          <a:lstStyle/>
          <a:p>
            <a:fld id="{F7086E21-A24A-4A66-AE3A-698EF2D6C63A}" type="datetime1">
              <a:rPr lang="sl-SI" smtClean="0"/>
              <a:pPr/>
              <a:t>16.8.2019</a:t>
            </a:fld>
            <a:endParaRPr lang="sl-SI"/>
          </a:p>
        </p:txBody>
      </p:sp>
      <p:sp>
        <p:nvSpPr>
          <p:cNvPr id="5" name="Ograda številke diapozitiva 4"/>
          <p:cNvSpPr>
            <a:spLocks noGrp="1"/>
          </p:cNvSpPr>
          <p:nvPr>
            <p:ph type="sldNum" sz="quarter" idx="12"/>
          </p:nvPr>
        </p:nvSpPr>
        <p:spPr/>
        <p:txBody>
          <a:bodyPr/>
          <a:lstStyle/>
          <a:p>
            <a:fld id="{27BE3B0D-94A8-4B86-87F1-72BED25E46DF}" type="slidenum">
              <a:rPr lang="sl-SI" smtClean="0"/>
              <a:pPr/>
              <a:t>23</a:t>
            </a:fld>
            <a:endParaRPr lang="sl-SI"/>
          </a:p>
        </p:txBody>
      </p:sp>
      <p:pic>
        <p:nvPicPr>
          <p:cNvPr id="2" name="Picture 1">
            <a:extLst>
              <a:ext uri="{FF2B5EF4-FFF2-40B4-BE49-F238E27FC236}">
                <a16:creationId xmlns="" xmlns:a16="http://schemas.microsoft.com/office/drawing/2014/main" id="{6AB8B71F-61AD-BE42-BE2C-44CE1FCC0E3C}"/>
              </a:ext>
            </a:extLst>
          </p:cNvPr>
          <p:cNvPicPr>
            <a:picLocks noChangeAspect="1"/>
          </p:cNvPicPr>
          <p:nvPr/>
        </p:nvPicPr>
        <p:blipFill>
          <a:blip r:embed="rId3"/>
          <a:stretch>
            <a:fillRect/>
          </a:stretch>
        </p:blipFill>
        <p:spPr>
          <a:xfrm>
            <a:off x="5854700" y="1340548"/>
            <a:ext cx="3289300" cy="2463800"/>
          </a:xfrm>
          <a:prstGeom prst="rect">
            <a:avLst/>
          </a:prstGeom>
        </p:spPr>
      </p:pic>
      <p:sp>
        <p:nvSpPr>
          <p:cNvPr id="6" name="PoljeZBesedilom 5"/>
          <p:cNvSpPr txBox="1"/>
          <p:nvPr/>
        </p:nvSpPr>
        <p:spPr>
          <a:xfrm>
            <a:off x="5994641" y="4071204"/>
            <a:ext cx="3009418" cy="1754326"/>
          </a:xfrm>
          <a:prstGeom prst="rect">
            <a:avLst/>
          </a:prstGeom>
          <a:noFill/>
        </p:spPr>
        <p:txBody>
          <a:bodyPr wrap="square" rtlCol="0">
            <a:spAutoFit/>
          </a:bodyPr>
          <a:lstStyle/>
          <a:p>
            <a:pPr algn="ctr"/>
            <a:r>
              <a:rPr lang="sl-SI" dirty="0" smtClean="0"/>
              <a:t>Zmagovalni tim je vsak tim, ki kakovostno opravi nalogo ob učinkovitem upravljanju virov (tudi kadrovskih) in zadovoljstvu vseh ključnih deležnikov.</a:t>
            </a:r>
            <a:endParaRPr lang="sl-SI" dirty="0"/>
          </a:p>
        </p:txBody>
      </p:sp>
    </p:spTree>
    <p:extLst>
      <p:ext uri="{BB962C8B-B14F-4D97-AF65-F5344CB8AC3E}">
        <p14:creationId xmlns:p14="http://schemas.microsoft.com/office/powerpoint/2010/main" val="3424827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41660" y="0"/>
            <a:ext cx="4225516" cy="1046440"/>
          </a:xfrm>
        </p:spPr>
        <p:txBody>
          <a:bodyPr/>
          <a:lstStyle/>
          <a:p>
            <a:pPr algn="ctr"/>
            <a:r>
              <a:rPr lang="sl-SI" dirty="0" smtClean="0"/>
              <a:t> </a:t>
            </a:r>
            <a:r>
              <a:rPr lang="sl-SI" sz="2400" b="1" dirty="0" smtClean="0">
                <a:solidFill>
                  <a:srgbClr val="002060"/>
                </a:solidFill>
              </a:rPr>
              <a:t>Pomen uporabe standardov</a:t>
            </a:r>
            <a:br>
              <a:rPr lang="sl-SI" sz="2400" b="1" dirty="0" smtClean="0">
                <a:solidFill>
                  <a:srgbClr val="002060"/>
                </a:solidFill>
              </a:rPr>
            </a:br>
            <a:r>
              <a:rPr lang="sl-SI" sz="2400" b="1" dirty="0" smtClean="0">
                <a:solidFill>
                  <a:srgbClr val="002060"/>
                </a:solidFill>
              </a:rPr>
              <a:t> zdravstvene obravnave </a:t>
            </a:r>
            <a:endParaRPr lang="sl-SI" sz="2400" b="1" dirty="0">
              <a:solidFill>
                <a:srgbClr val="002060"/>
              </a:solidFill>
            </a:endParaRPr>
          </a:p>
        </p:txBody>
      </p:sp>
      <p:sp>
        <p:nvSpPr>
          <p:cNvPr id="3" name="Ograda besedila 2"/>
          <p:cNvSpPr>
            <a:spLocks noGrp="1"/>
          </p:cNvSpPr>
          <p:nvPr>
            <p:ph type="body" sz="quarter" idx="13"/>
          </p:nvPr>
        </p:nvSpPr>
        <p:spPr>
          <a:xfrm>
            <a:off x="462986" y="1205616"/>
            <a:ext cx="8437945" cy="5391954"/>
          </a:xfrm>
        </p:spPr>
        <p:txBody>
          <a:bodyPr/>
          <a:lstStyle/>
          <a:p>
            <a:pPr marL="0" indent="0">
              <a:buNone/>
            </a:pPr>
            <a:r>
              <a:rPr lang="sl-SI" sz="2000" b="1" dirty="0" smtClean="0">
                <a:solidFill>
                  <a:srgbClr val="002060"/>
                </a:solidFill>
              </a:rPr>
              <a:t>Klinične smernice </a:t>
            </a:r>
            <a:r>
              <a:rPr lang="sl-SI" sz="2000" dirty="0" smtClean="0">
                <a:solidFill>
                  <a:schemeClr val="tx1">
                    <a:lumMod val="75000"/>
                  </a:schemeClr>
                </a:solidFill>
              </a:rPr>
              <a:t>ponudijo odgovor na - </a:t>
            </a:r>
            <a:r>
              <a:rPr lang="sl-SI" sz="2000" b="1" dirty="0" smtClean="0">
                <a:solidFill>
                  <a:schemeClr val="tx1">
                    <a:lumMod val="75000"/>
                  </a:schemeClr>
                </a:solidFill>
              </a:rPr>
              <a:t>KAJ IN ZAKAJ</a:t>
            </a:r>
            <a:r>
              <a:rPr lang="sl-SI" sz="2000" dirty="0" smtClean="0">
                <a:solidFill>
                  <a:schemeClr val="tx1">
                    <a:lumMod val="75000"/>
                  </a:schemeClr>
                </a:solidFill>
              </a:rPr>
              <a:t> in </a:t>
            </a:r>
          </a:p>
          <a:p>
            <a:pPr marL="0" indent="0">
              <a:buNone/>
            </a:pPr>
            <a:r>
              <a:rPr lang="sl-SI" sz="1800" dirty="0" smtClean="0">
                <a:solidFill>
                  <a:schemeClr val="tx1">
                    <a:lumMod val="75000"/>
                  </a:schemeClr>
                </a:solidFill>
              </a:rPr>
              <a:t>-  so sistematično oblikovana stališča, ki zdravniku in drugem zdravstvenim delavcem, pa tudi pacientom, pomagajo pri odločitvah glede primernega zdravstvenega varstva v specifičnih kliničnih okoliščinah.</a:t>
            </a:r>
            <a:endParaRPr lang="sl-SI" sz="1800" dirty="0">
              <a:solidFill>
                <a:schemeClr val="tx1">
                  <a:lumMod val="75000"/>
                </a:schemeClr>
              </a:solidFill>
            </a:endParaRPr>
          </a:p>
          <a:p>
            <a:pPr marL="0" indent="0">
              <a:buNone/>
            </a:pPr>
            <a:r>
              <a:rPr lang="sl-SI" sz="2000" dirty="0" smtClean="0">
                <a:solidFill>
                  <a:schemeClr val="tx1">
                    <a:lumMod val="75000"/>
                  </a:schemeClr>
                </a:solidFill>
              </a:rPr>
              <a:t>- so podlaga za razvoj standardov obravnave (</a:t>
            </a:r>
            <a:r>
              <a:rPr lang="sl-SI" sz="1800" dirty="0" smtClean="0">
                <a:solidFill>
                  <a:schemeClr val="tx1">
                    <a:lumMod val="75000"/>
                  </a:schemeClr>
                </a:solidFill>
              </a:rPr>
              <a:t>npr. Slovenske smernice za klinično obravnavo sladkorne bolezni tipa 2, Klinične smernice za rehabilitacijo poškodovancev po zlomu kolka). Pripravljajo se nacionalno v okviru zbornic in strokovnih združenj.</a:t>
            </a:r>
          </a:p>
          <a:p>
            <a:pPr marL="0" indent="0">
              <a:buNone/>
            </a:pPr>
            <a:endParaRPr lang="sl-SI" sz="800" dirty="0" smtClean="0">
              <a:solidFill>
                <a:schemeClr val="tx1">
                  <a:lumMod val="75000"/>
                </a:schemeClr>
              </a:solidFill>
            </a:endParaRPr>
          </a:p>
          <a:p>
            <a:pPr marL="0" indent="0">
              <a:buNone/>
            </a:pPr>
            <a:endParaRPr lang="sl-SI" sz="800" dirty="0" smtClean="0">
              <a:solidFill>
                <a:schemeClr val="tx1">
                  <a:lumMod val="75000"/>
                </a:schemeClr>
              </a:solidFill>
            </a:endParaRPr>
          </a:p>
          <a:p>
            <a:pPr marL="0" indent="0">
              <a:buNone/>
            </a:pPr>
            <a:r>
              <a:rPr lang="sl-SI" sz="2000" b="1" dirty="0" smtClean="0">
                <a:solidFill>
                  <a:srgbClr val="002060"/>
                </a:solidFill>
              </a:rPr>
              <a:t>Standard/ protokol obravnave </a:t>
            </a:r>
            <a:r>
              <a:rPr lang="sl-SI" sz="2000" dirty="0" smtClean="0">
                <a:solidFill>
                  <a:schemeClr val="tx1">
                    <a:lumMod val="75000"/>
                  </a:schemeClr>
                </a:solidFill>
              </a:rPr>
              <a:t>ponudi odgovor na - </a:t>
            </a:r>
            <a:r>
              <a:rPr lang="sl-SI" sz="2000" b="1" dirty="0" smtClean="0">
                <a:solidFill>
                  <a:schemeClr val="tx1">
                    <a:lumMod val="75000"/>
                  </a:schemeClr>
                </a:solidFill>
              </a:rPr>
              <a:t>KAJ in KAKO</a:t>
            </a:r>
          </a:p>
          <a:p>
            <a:pPr marL="0" indent="0">
              <a:buNone/>
            </a:pPr>
            <a:r>
              <a:rPr lang="sl-SI" sz="1800" dirty="0" smtClean="0">
                <a:solidFill>
                  <a:schemeClr val="tx1">
                    <a:lumMod val="75000"/>
                  </a:schemeClr>
                </a:solidFill>
              </a:rPr>
              <a:t>(npr. Protokol vodenja bolnikov z osteoporozo, protokol prepoznave in obravnave nasilja v družini, itd. ).</a:t>
            </a:r>
          </a:p>
          <a:p>
            <a:pPr marL="0" indent="0">
              <a:buNone/>
            </a:pPr>
            <a:endParaRPr lang="sl-SI" sz="1800" dirty="0">
              <a:solidFill>
                <a:schemeClr val="tx1">
                  <a:lumMod val="75000"/>
                </a:schemeClr>
              </a:solidFill>
            </a:endParaRPr>
          </a:p>
          <a:p>
            <a:pPr marL="0" indent="0">
              <a:buNone/>
            </a:pPr>
            <a:r>
              <a:rPr lang="sl-SI" sz="1800" b="1" dirty="0" smtClean="0">
                <a:solidFill>
                  <a:srgbClr val="002060"/>
                </a:solidFill>
              </a:rPr>
              <a:t>Normativi</a:t>
            </a:r>
            <a:r>
              <a:rPr lang="sl-SI" sz="1800" dirty="0" smtClean="0">
                <a:solidFill>
                  <a:schemeClr val="tx1">
                    <a:lumMod val="75000"/>
                  </a:schemeClr>
                </a:solidFill>
              </a:rPr>
              <a:t> ponudijo odgovor na KDO in KOLIKO (Modra knjiga)</a:t>
            </a:r>
          </a:p>
          <a:p>
            <a:pPr marL="0" indent="0">
              <a:buNone/>
            </a:pPr>
            <a:endParaRPr lang="sl-SI" sz="800" dirty="0">
              <a:solidFill>
                <a:schemeClr val="tx1">
                  <a:lumMod val="75000"/>
                </a:schemeClr>
              </a:solidFill>
            </a:endParaRPr>
          </a:p>
          <a:p>
            <a:pPr marL="0" indent="0">
              <a:buNone/>
            </a:pPr>
            <a:r>
              <a:rPr lang="sl-SI" sz="1800" dirty="0" smtClean="0">
                <a:solidFill>
                  <a:schemeClr val="tx1">
                    <a:lumMod val="75000"/>
                  </a:schemeClr>
                </a:solidFill>
              </a:rPr>
              <a:t>Pripravljajo jih zbornice in strokovna združenja, s pregledom </a:t>
            </a:r>
          </a:p>
          <a:p>
            <a:pPr marL="0" indent="0">
              <a:buNone/>
            </a:pPr>
            <a:r>
              <a:rPr lang="sl-SI" sz="1800" dirty="0" smtClean="0">
                <a:solidFill>
                  <a:schemeClr val="tx1">
                    <a:lumMod val="75000"/>
                  </a:schemeClr>
                </a:solidFill>
              </a:rPr>
              <a:t>in upoštevanjem vseh obstoječih znanstvenih dokazov za na dokazih </a:t>
            </a:r>
          </a:p>
          <a:p>
            <a:pPr marL="0" indent="0">
              <a:buNone/>
            </a:pPr>
            <a:r>
              <a:rPr lang="sl-SI" sz="1800" dirty="0" smtClean="0">
                <a:solidFill>
                  <a:schemeClr val="tx1">
                    <a:lumMod val="75000"/>
                  </a:schemeClr>
                </a:solidFill>
              </a:rPr>
              <a:t>temelječe delovanje.</a:t>
            </a:r>
          </a:p>
          <a:p>
            <a:pPr marL="0" indent="0">
              <a:buNone/>
            </a:pPr>
            <a:endParaRPr lang="sl-SI" sz="800" dirty="0" smtClean="0">
              <a:solidFill>
                <a:schemeClr val="tx1">
                  <a:lumMod val="75000"/>
                </a:schemeClr>
              </a:solidFill>
            </a:endParaRPr>
          </a:p>
          <a:p>
            <a:pPr marL="0" indent="0">
              <a:buNone/>
            </a:pPr>
            <a:endParaRPr lang="sl-SI" sz="2000" dirty="0">
              <a:solidFill>
                <a:srgbClr val="002060"/>
              </a:solidFill>
            </a:endParaRPr>
          </a:p>
          <a:p>
            <a:pPr marL="0" indent="0">
              <a:buNone/>
            </a:pPr>
            <a:endParaRPr lang="sl-SI" sz="2000" dirty="0" smtClean="0">
              <a:solidFill>
                <a:srgbClr val="002060"/>
              </a:solidFill>
            </a:endParaRPr>
          </a:p>
          <a:p>
            <a:pPr marL="0" indent="0">
              <a:buNone/>
            </a:pPr>
            <a:r>
              <a:rPr lang="sl-SI" sz="2000" dirty="0" smtClean="0">
                <a:solidFill>
                  <a:schemeClr val="tx1">
                    <a:lumMod val="75000"/>
                  </a:schemeClr>
                </a:solidFill>
              </a:rPr>
              <a:t> </a:t>
            </a:r>
            <a:endParaRPr lang="sl-SI" sz="2000" dirty="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24</a:t>
            </a:fld>
            <a:endParaRPr lang="sl-SI"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088" y="304927"/>
            <a:ext cx="2102700" cy="841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626" y="4684840"/>
            <a:ext cx="797940" cy="113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84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47241" y="1446835"/>
            <a:ext cx="8599989" cy="4189672"/>
          </a:xfrm>
        </p:spPr>
        <p:txBody>
          <a:bodyPr/>
          <a:lstStyle/>
          <a:p>
            <a:pPr marL="0" lvl="0" indent="0">
              <a:buNone/>
            </a:pPr>
            <a:r>
              <a:rPr lang="sl-SI" sz="2000" b="1" dirty="0" smtClean="0">
                <a:solidFill>
                  <a:srgbClr val="002060"/>
                </a:solidFill>
              </a:rPr>
              <a:t>Klinična </a:t>
            </a:r>
            <a:r>
              <a:rPr lang="sl-SI" sz="2000" b="1" dirty="0">
                <a:solidFill>
                  <a:srgbClr val="002060"/>
                </a:solidFill>
              </a:rPr>
              <a:t>pot </a:t>
            </a:r>
            <a:r>
              <a:rPr lang="sl-SI" sz="2000" dirty="0">
                <a:solidFill>
                  <a:srgbClr val="999999">
                    <a:lumMod val="75000"/>
                  </a:srgbClr>
                </a:solidFill>
              </a:rPr>
              <a:t>ponudi odgovor na: </a:t>
            </a:r>
            <a:r>
              <a:rPr lang="sl-SI" sz="2000" b="1" dirty="0">
                <a:solidFill>
                  <a:srgbClr val="999999">
                    <a:lumMod val="75000"/>
                  </a:srgbClr>
                </a:solidFill>
              </a:rPr>
              <a:t>KAJ, KDO in KDAJ </a:t>
            </a:r>
            <a:r>
              <a:rPr lang="sl-SI" sz="2000" dirty="0">
                <a:solidFill>
                  <a:srgbClr val="999999">
                    <a:lumMod val="75000"/>
                  </a:srgbClr>
                </a:solidFill>
              </a:rPr>
              <a:t>in</a:t>
            </a:r>
          </a:p>
          <a:p>
            <a:r>
              <a:rPr lang="sl-SI" sz="2000" dirty="0" smtClean="0">
                <a:solidFill>
                  <a:schemeClr val="tx1">
                    <a:lumMod val="75000"/>
                  </a:schemeClr>
                </a:solidFill>
              </a:rPr>
              <a:t>je </a:t>
            </a:r>
            <a:r>
              <a:rPr lang="sl-SI" sz="2000" dirty="0">
                <a:solidFill>
                  <a:schemeClr val="tx1">
                    <a:lumMod val="75000"/>
                  </a:schemeClr>
                </a:solidFill>
              </a:rPr>
              <a:t>zapis načrta in poti izvedbe standarda v okviru procesa </a:t>
            </a:r>
            <a:r>
              <a:rPr lang="sl-SI" sz="2000" dirty="0" smtClean="0">
                <a:solidFill>
                  <a:schemeClr val="tx1">
                    <a:lumMod val="75000"/>
                  </a:schemeClr>
                </a:solidFill>
              </a:rPr>
              <a:t>obravnave. </a:t>
            </a:r>
          </a:p>
          <a:p>
            <a:r>
              <a:rPr lang="sl-SI" sz="2000" dirty="0" smtClean="0">
                <a:solidFill>
                  <a:schemeClr val="tx1">
                    <a:lumMod val="75000"/>
                  </a:schemeClr>
                </a:solidFill>
              </a:rPr>
              <a:t>je strukturiran pripomoček, ki vodi v optimalno </a:t>
            </a:r>
            <a:r>
              <a:rPr lang="sl-SI" sz="2000" dirty="0" err="1" smtClean="0">
                <a:solidFill>
                  <a:schemeClr val="tx1">
                    <a:lumMod val="75000"/>
                  </a:schemeClr>
                </a:solidFill>
              </a:rPr>
              <a:t>meddisciplinarno</a:t>
            </a:r>
            <a:r>
              <a:rPr lang="sl-SI" sz="2000" dirty="0" smtClean="0">
                <a:solidFill>
                  <a:schemeClr val="tx1">
                    <a:lumMod val="75000"/>
                  </a:schemeClr>
                </a:solidFill>
              </a:rPr>
              <a:t> oskrbo pacientov:</a:t>
            </a:r>
          </a:p>
          <a:p>
            <a:pPr lvl="1"/>
            <a:r>
              <a:rPr lang="sl-SI" sz="1800" dirty="0" smtClean="0"/>
              <a:t>je orodje, vodilo za delo,</a:t>
            </a:r>
          </a:p>
          <a:p>
            <a:pPr lvl="1"/>
            <a:r>
              <a:rPr lang="sl-SI" sz="1800" dirty="0" smtClean="0"/>
              <a:t>je zapis „poslovnega procesa“,</a:t>
            </a:r>
          </a:p>
          <a:p>
            <a:pPr lvl="1"/>
            <a:r>
              <a:rPr lang="sl-SI" sz="1800" dirty="0" smtClean="0"/>
              <a:t>lahko pripomore k zagotavljanju zvezne obravnave.</a:t>
            </a:r>
          </a:p>
          <a:p>
            <a:pPr marL="0" indent="0">
              <a:buNone/>
            </a:pPr>
            <a:r>
              <a:rPr lang="sl-SI" sz="2000" dirty="0" smtClean="0"/>
              <a:t>Praksa kliničnih poti vpleta vse zdravstvene poklice. Vključuje vso potrebno dokumentacijo. Presega meje organizacije.</a:t>
            </a:r>
          </a:p>
          <a:p>
            <a:pPr marL="0" indent="0">
              <a:buNone/>
            </a:pPr>
            <a:endParaRPr lang="sl-SI" sz="2000" b="1" dirty="0" smtClean="0">
              <a:solidFill>
                <a:srgbClr val="002060"/>
              </a:solidFill>
            </a:endParaRPr>
          </a:p>
          <a:p>
            <a:pPr marL="0" indent="0">
              <a:buNone/>
            </a:pPr>
            <a:r>
              <a:rPr lang="sl-SI" sz="2000" b="1" dirty="0" smtClean="0">
                <a:solidFill>
                  <a:srgbClr val="002060"/>
                </a:solidFill>
              </a:rPr>
              <a:t>Predstavite primer klinične poti, opišite sestavo, kdo jih pripravlja in zakaj? Kdo in kako jih uporablja?</a:t>
            </a:r>
          </a:p>
          <a:p>
            <a:pPr marL="0" indent="0">
              <a:buNone/>
            </a:pPr>
            <a:endParaRPr lang="sl-SI" sz="2000" b="1" dirty="0">
              <a:solidFill>
                <a:srgbClr val="002060"/>
              </a:solidFill>
            </a:endParaRPr>
          </a:p>
          <a:p>
            <a:pPr marL="0" indent="0">
              <a:buNone/>
            </a:pPr>
            <a:r>
              <a:rPr lang="sl-SI" sz="2000" b="1" dirty="0" smtClean="0">
                <a:solidFill>
                  <a:srgbClr val="002060"/>
                </a:solidFill>
              </a:rPr>
              <a:t>Zakaj je uporaba teh orodij  tako pomembna v prizadevanjih za kakovostno in varno zdravstveno varstvo?</a:t>
            </a:r>
          </a:p>
          <a:p>
            <a:pPr marL="0" indent="0" algn="just">
              <a:buNone/>
            </a:pPr>
            <a:r>
              <a:rPr lang="sl-SI" sz="2000" dirty="0" smtClean="0">
                <a:solidFill>
                  <a:schemeClr val="bg2">
                    <a:lumMod val="50000"/>
                  </a:schemeClr>
                </a:solidFill>
              </a:rPr>
              <a:t>                      </a:t>
            </a:r>
            <a:endParaRPr lang="sl-SI" sz="2000" dirty="0">
              <a:solidFill>
                <a:schemeClr val="bg2">
                  <a:lumMod val="50000"/>
                </a:schemeClr>
              </a:solidFill>
            </a:endParaRPr>
          </a:p>
          <a:p>
            <a:endParaRPr lang="sl-SI" dirty="0" smtClean="0"/>
          </a:p>
          <a:p>
            <a:endParaRPr lang="sl-SI" dirty="0"/>
          </a:p>
        </p:txBody>
      </p:sp>
      <p:sp>
        <p:nvSpPr>
          <p:cNvPr id="4" name="Ograda številke diapozitiva 3"/>
          <p:cNvSpPr>
            <a:spLocks noGrp="1"/>
          </p:cNvSpPr>
          <p:nvPr>
            <p:ph type="sldNum" sz="quarter" idx="12"/>
          </p:nvPr>
        </p:nvSpPr>
        <p:spPr/>
        <p:txBody>
          <a:bodyPr/>
          <a:lstStyle/>
          <a:p>
            <a:pPr>
              <a:defRPr/>
            </a:pPr>
            <a:fld id="{A2494D5C-9C47-4A9C-8770-E7DB8C376EA0}" type="slidenum">
              <a:rPr lang="sl-SI" smtClean="0"/>
              <a:pPr>
                <a:defRPr/>
              </a:pPr>
              <a:t>25</a:t>
            </a:fld>
            <a:endParaRPr lang="sl-SI" dirty="0"/>
          </a:p>
        </p:txBody>
      </p:sp>
      <p:sp>
        <p:nvSpPr>
          <p:cNvPr id="2" name="PoljeZBesedilom 1"/>
          <p:cNvSpPr txBox="1"/>
          <p:nvPr/>
        </p:nvSpPr>
        <p:spPr>
          <a:xfrm>
            <a:off x="2245488" y="202557"/>
            <a:ext cx="6794339" cy="646331"/>
          </a:xfrm>
          <a:prstGeom prst="rect">
            <a:avLst/>
          </a:prstGeom>
          <a:noFill/>
        </p:spPr>
        <p:txBody>
          <a:bodyPr wrap="square" rtlCol="0">
            <a:spAutoFit/>
          </a:bodyPr>
          <a:lstStyle/>
          <a:p>
            <a:pPr algn="ctr"/>
            <a:r>
              <a:rPr lang="sl-SI" b="1" dirty="0" smtClean="0">
                <a:solidFill>
                  <a:srgbClr val="002060"/>
                </a:solidFill>
              </a:rPr>
              <a:t>To so orodja za spodbujanje celovitega, integriranega, na dokazih temelječega pristopa k zdravstveni obravnave. </a:t>
            </a:r>
            <a:endParaRPr lang="sl-SI" b="1" dirty="0">
              <a:solidFill>
                <a:srgbClr val="002060"/>
              </a:solidFill>
            </a:endParaRPr>
          </a:p>
        </p:txBody>
      </p:sp>
    </p:spTree>
    <p:extLst>
      <p:ext uri="{BB962C8B-B14F-4D97-AF65-F5344CB8AC3E}">
        <p14:creationId xmlns:p14="http://schemas.microsoft.com/office/powerpoint/2010/main" val="166407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65630" y="279073"/>
            <a:ext cx="5395708" cy="430887"/>
          </a:xfrm>
        </p:spPr>
        <p:txBody>
          <a:bodyPr/>
          <a:lstStyle/>
          <a:p>
            <a:r>
              <a:rPr lang="sl-SI" sz="2800" b="1" dirty="0" smtClean="0">
                <a:solidFill>
                  <a:srgbClr val="002060"/>
                </a:solidFill>
              </a:rPr>
              <a:t>Na dokazih temelječe delovanje</a:t>
            </a:r>
            <a:endParaRPr lang="sl-SI" sz="2800" b="1" dirty="0">
              <a:solidFill>
                <a:srgbClr val="002060"/>
              </a:solidFill>
            </a:endParaRPr>
          </a:p>
        </p:txBody>
      </p:sp>
      <p:sp>
        <p:nvSpPr>
          <p:cNvPr id="4" name="Ograda številke diapozitiva 3"/>
          <p:cNvSpPr>
            <a:spLocks noGrp="1"/>
          </p:cNvSpPr>
          <p:nvPr>
            <p:ph type="sldNum" sz="quarter" idx="12"/>
          </p:nvPr>
        </p:nvSpPr>
        <p:spPr/>
        <p:txBody>
          <a:bodyPr/>
          <a:lstStyle/>
          <a:p>
            <a:pPr>
              <a:defRPr/>
            </a:pPr>
            <a:fld id="{BEAE2B3E-9FCC-4203-A958-F7325CFFDE41}" type="slidenum">
              <a:rPr lang="sl-SI" smtClean="0"/>
              <a:pPr>
                <a:defRPr/>
              </a:pPr>
              <a:t>26</a:t>
            </a:fld>
            <a:endParaRPr lang="sl-SI" dirty="0"/>
          </a:p>
        </p:txBody>
      </p:sp>
      <p:graphicFrame>
        <p:nvGraphicFramePr>
          <p:cNvPr id="5" name="Ograda vsebine 3"/>
          <p:cNvGraphicFramePr>
            <a:graphicFrameLocks noGrp="1"/>
          </p:cNvGraphicFramePr>
          <p:nvPr>
            <p:ph idx="1"/>
            <p:extLst>
              <p:ext uri="{D42A27DB-BD31-4B8C-83A1-F6EECF244321}">
                <p14:modId xmlns:p14="http://schemas.microsoft.com/office/powerpoint/2010/main" val="2241491107"/>
              </p:ext>
            </p:extLst>
          </p:nvPr>
        </p:nvGraphicFramePr>
        <p:xfrm>
          <a:off x="335666" y="925404"/>
          <a:ext cx="3368233" cy="290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jeZBesedilom 5"/>
          <p:cNvSpPr txBox="1"/>
          <p:nvPr/>
        </p:nvSpPr>
        <p:spPr>
          <a:xfrm>
            <a:off x="3703899" y="1099977"/>
            <a:ext cx="5324354" cy="7571303"/>
          </a:xfrm>
          <a:prstGeom prst="rect">
            <a:avLst/>
          </a:prstGeom>
          <a:noFill/>
        </p:spPr>
        <p:txBody>
          <a:bodyPr wrap="square" rtlCol="0">
            <a:spAutoFit/>
          </a:bodyPr>
          <a:lstStyle/>
          <a:p>
            <a:pPr algn="ctr"/>
            <a:r>
              <a:rPr lang="sl-SI" b="1" dirty="0" smtClean="0">
                <a:solidFill>
                  <a:srgbClr val="002060"/>
                </a:solidFill>
              </a:rPr>
              <a:t>Kakovost zdravstvene obravnave</a:t>
            </a:r>
          </a:p>
          <a:p>
            <a:endParaRPr lang="sl-SI" b="1" dirty="0">
              <a:solidFill>
                <a:srgbClr val="002060"/>
              </a:solidFill>
            </a:endParaRPr>
          </a:p>
          <a:p>
            <a:endParaRPr lang="sl-SI" b="1" dirty="0" smtClean="0">
              <a:solidFill>
                <a:srgbClr val="002060"/>
              </a:solidFill>
            </a:endParaRPr>
          </a:p>
          <a:p>
            <a:endParaRPr lang="sl-SI" b="1" dirty="0">
              <a:solidFill>
                <a:srgbClr val="002060"/>
              </a:solidFill>
            </a:endParaRPr>
          </a:p>
          <a:p>
            <a:pPr algn="ctr"/>
            <a:r>
              <a:rPr lang="sl-SI" b="1" dirty="0">
                <a:solidFill>
                  <a:srgbClr val="002060"/>
                </a:solidFill>
              </a:rPr>
              <a:t>k</a:t>
            </a:r>
            <a:r>
              <a:rPr lang="sl-SI" b="1" dirty="0" smtClean="0">
                <a:solidFill>
                  <a:srgbClr val="002060"/>
                </a:solidFill>
              </a:rPr>
              <a:t>ontinuiran, celovit, integriran, na dokazih temelječ pristop k zdravstveni obravnave pacienta</a:t>
            </a:r>
          </a:p>
          <a:p>
            <a:pPr algn="ctr"/>
            <a:endParaRPr lang="sl-SI" b="1" dirty="0">
              <a:solidFill>
                <a:srgbClr val="002060"/>
              </a:solidFill>
            </a:endParaRPr>
          </a:p>
          <a:p>
            <a:pPr algn="ctr"/>
            <a:r>
              <a:rPr lang="sl-SI" b="1" dirty="0" smtClean="0">
                <a:solidFill>
                  <a:srgbClr val="002060"/>
                </a:solidFill>
              </a:rPr>
              <a:t>Integracija</a:t>
            </a:r>
            <a:r>
              <a:rPr lang="sl-SI" b="1" dirty="0" smtClean="0">
                <a:solidFill>
                  <a:schemeClr val="tx1">
                    <a:lumMod val="75000"/>
                  </a:schemeClr>
                </a:solidFill>
              </a:rPr>
              <a:t> predstavlja proces združevanja obravnave pacienta pri posameznih strokovnjakih v celoto.</a:t>
            </a:r>
          </a:p>
          <a:p>
            <a:pPr algn="ctr"/>
            <a:endParaRPr lang="sl-SI" b="1" dirty="0">
              <a:solidFill>
                <a:schemeClr val="tx1">
                  <a:lumMod val="75000"/>
                </a:schemeClr>
              </a:solidFill>
            </a:endParaRPr>
          </a:p>
          <a:p>
            <a:pPr algn="ctr"/>
            <a:r>
              <a:rPr lang="sl-SI" b="1" dirty="0" smtClean="0">
                <a:solidFill>
                  <a:schemeClr val="tx1">
                    <a:lumMod val="75000"/>
                  </a:schemeClr>
                </a:solidFill>
              </a:rPr>
              <a:t>Procesi horizontalne (</a:t>
            </a:r>
            <a:r>
              <a:rPr lang="sl-SI" sz="1200" b="1" dirty="0" smtClean="0">
                <a:solidFill>
                  <a:schemeClr val="tx1">
                    <a:lumMod val="75000"/>
                  </a:schemeClr>
                </a:solidFill>
              </a:rPr>
              <a:t>med strokovnjaki zdravstvenega in socialnega varstva</a:t>
            </a:r>
            <a:r>
              <a:rPr lang="sl-SI" b="1" dirty="0" smtClean="0">
                <a:solidFill>
                  <a:schemeClr val="tx1">
                    <a:lumMod val="75000"/>
                  </a:schemeClr>
                </a:solidFill>
              </a:rPr>
              <a:t>) in vertikalne integracije (</a:t>
            </a:r>
            <a:r>
              <a:rPr lang="sl-SI" sz="1200" b="1" dirty="0" smtClean="0">
                <a:solidFill>
                  <a:schemeClr val="tx1">
                    <a:lumMod val="75000"/>
                  </a:schemeClr>
                </a:solidFill>
              </a:rPr>
              <a:t>med primarno in sekundarno ravnijo</a:t>
            </a:r>
            <a:r>
              <a:rPr lang="sl-SI" b="1" dirty="0" smtClean="0">
                <a:solidFill>
                  <a:schemeClr val="tx1">
                    <a:lumMod val="75000"/>
                  </a:schemeClr>
                </a:solidFill>
              </a:rPr>
              <a:t>) omogočajo celovito obravnavo pacienta.</a:t>
            </a:r>
          </a:p>
          <a:p>
            <a:pPr algn="ctr"/>
            <a:endParaRPr lang="sl-SI" b="1" dirty="0">
              <a:solidFill>
                <a:schemeClr val="tx1">
                  <a:lumMod val="75000"/>
                </a:schemeClr>
              </a:solidFill>
            </a:endParaRPr>
          </a:p>
          <a:p>
            <a:pPr algn="ctr"/>
            <a:r>
              <a:rPr lang="sl-SI" b="1" dirty="0" smtClean="0">
                <a:solidFill>
                  <a:srgbClr val="002060"/>
                </a:solidFill>
              </a:rPr>
              <a:t>Predstavite pomen celovite (celostne) na dokazih temelječe obravnave pacienta iz vidika kakovosti in varnosti zdravstvene obravnave?</a:t>
            </a:r>
          </a:p>
          <a:p>
            <a:pPr algn="ctr"/>
            <a:endParaRPr lang="sl-SI" b="1" dirty="0">
              <a:solidFill>
                <a:srgbClr val="002060"/>
              </a:solidFill>
            </a:endParaRPr>
          </a:p>
          <a:p>
            <a:pPr algn="ctr"/>
            <a:endParaRPr lang="sl-SI" b="1" dirty="0" smtClean="0">
              <a:solidFill>
                <a:srgbClr val="002060"/>
              </a:solidFill>
            </a:endParaRPr>
          </a:p>
          <a:p>
            <a:pPr algn="ctr"/>
            <a:endParaRPr lang="sl-SI" b="1" dirty="0">
              <a:solidFill>
                <a:srgbClr val="002060"/>
              </a:solidFill>
            </a:endParaRPr>
          </a:p>
          <a:p>
            <a:pPr algn="ctr"/>
            <a:endParaRPr lang="sl-SI" b="1" dirty="0" smtClean="0">
              <a:solidFill>
                <a:srgbClr val="002060"/>
              </a:solidFill>
            </a:endParaRPr>
          </a:p>
          <a:p>
            <a:pPr algn="ctr"/>
            <a:endParaRPr lang="sl-SI" b="1" dirty="0">
              <a:solidFill>
                <a:srgbClr val="002060"/>
              </a:solidFill>
            </a:endParaRPr>
          </a:p>
          <a:p>
            <a:pPr algn="ctr"/>
            <a:endParaRPr lang="sl-SI" dirty="0"/>
          </a:p>
        </p:txBody>
      </p:sp>
      <p:sp>
        <p:nvSpPr>
          <p:cNvPr id="7" name="Puščica dol 6"/>
          <p:cNvSpPr/>
          <p:nvPr/>
        </p:nvSpPr>
        <p:spPr>
          <a:xfrm>
            <a:off x="5989897" y="1561182"/>
            <a:ext cx="682907" cy="379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aphicFrame>
        <p:nvGraphicFramePr>
          <p:cNvPr id="9" name="Diagram 8">
            <a:extLst>
              <a:ext uri="{FF2B5EF4-FFF2-40B4-BE49-F238E27FC236}">
                <a16:creationId xmlns="" xmlns:a16="http://schemas.microsoft.com/office/drawing/2014/main" id="{7CEC02DA-42B5-E848-9E22-A15CC0F02D00}"/>
              </a:ext>
            </a:extLst>
          </p:cNvPr>
          <p:cNvGraphicFramePr/>
          <p:nvPr>
            <p:extLst>
              <p:ext uri="{D42A27DB-BD31-4B8C-83A1-F6EECF244321}">
                <p14:modId xmlns:p14="http://schemas.microsoft.com/office/powerpoint/2010/main" val="186177122"/>
              </p:ext>
            </p:extLst>
          </p:nvPr>
        </p:nvGraphicFramePr>
        <p:xfrm>
          <a:off x="0" y="3434267"/>
          <a:ext cx="3971297" cy="3287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6879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0926" y="178326"/>
            <a:ext cx="6405600" cy="738664"/>
          </a:xfrm>
        </p:spPr>
        <p:txBody>
          <a:bodyPr/>
          <a:lstStyle/>
          <a:p>
            <a:pPr algn="ctr"/>
            <a:r>
              <a:rPr lang="sl-SI" sz="2400" b="1" dirty="0" smtClean="0">
                <a:solidFill>
                  <a:srgbClr val="002060"/>
                </a:solidFill>
              </a:rPr>
              <a:t>Sistem upravljanja z varnostnimi odkloni in </a:t>
            </a:r>
            <a:br>
              <a:rPr lang="sl-SI" sz="2400" b="1" dirty="0" smtClean="0">
                <a:solidFill>
                  <a:srgbClr val="002060"/>
                </a:solidFill>
              </a:rPr>
            </a:br>
            <a:r>
              <a:rPr lang="sl-SI" sz="2400" b="1" dirty="0" smtClean="0">
                <a:solidFill>
                  <a:srgbClr val="002060"/>
                </a:solidFill>
              </a:rPr>
              <a:t> tveganji za varnost pacientov</a:t>
            </a:r>
            <a:endParaRPr lang="sl-SI" sz="2400" b="1" dirty="0">
              <a:solidFill>
                <a:srgbClr val="002060"/>
              </a:solidFill>
            </a:endParaRPr>
          </a:p>
        </p:txBody>
      </p:sp>
      <p:sp>
        <p:nvSpPr>
          <p:cNvPr id="3" name="Ograda besedila 2"/>
          <p:cNvSpPr>
            <a:spLocks noGrp="1"/>
          </p:cNvSpPr>
          <p:nvPr>
            <p:ph type="body" sz="quarter" idx="13"/>
          </p:nvPr>
        </p:nvSpPr>
        <p:spPr>
          <a:xfrm>
            <a:off x="289367" y="1169043"/>
            <a:ext cx="8657863" cy="5552432"/>
          </a:xfrm>
        </p:spPr>
        <p:txBody>
          <a:bodyPr/>
          <a:lstStyle/>
          <a:p>
            <a:pPr marL="0" indent="0">
              <a:buNone/>
            </a:pPr>
            <a:r>
              <a:rPr lang="sl-SI" sz="2000" b="1" dirty="0" smtClean="0">
                <a:solidFill>
                  <a:srgbClr val="002060"/>
                </a:solidFill>
              </a:rPr>
              <a:t>Tveganje</a:t>
            </a:r>
            <a:r>
              <a:rPr lang="sl-SI" sz="2000" dirty="0" smtClean="0"/>
              <a:t> je izpostavljenost nenadzorovanemu (negativnemu) dogodku (morebitnemu varnostnemu odklonu), ki se lahko pojavi v prihodnosti. Predstavlja potencialen problem v prihodnosti. </a:t>
            </a:r>
          </a:p>
          <a:p>
            <a:pPr marL="0" indent="0">
              <a:buNone/>
            </a:pPr>
            <a:endParaRPr lang="sl-SI" sz="2000" dirty="0" smtClean="0"/>
          </a:p>
          <a:p>
            <a:pPr marL="0" indent="0">
              <a:buNone/>
            </a:pPr>
            <a:r>
              <a:rPr lang="sl-SI" sz="2000" b="1" dirty="0" smtClean="0"/>
              <a:t>Sistem upravljanja s tveganji za varnost vključuje naslednje korake:</a:t>
            </a:r>
          </a:p>
          <a:p>
            <a:r>
              <a:rPr lang="sl-SI" sz="2000" dirty="0" smtClean="0"/>
              <a:t>1</a:t>
            </a:r>
            <a:r>
              <a:rPr lang="sl-SI" sz="2000" dirty="0"/>
              <a:t>. prepoznavanje</a:t>
            </a:r>
          </a:p>
          <a:p>
            <a:r>
              <a:rPr lang="sl-SI" sz="2000" dirty="0"/>
              <a:t>2. analiza</a:t>
            </a:r>
          </a:p>
          <a:p>
            <a:r>
              <a:rPr lang="sl-SI" sz="2000" dirty="0"/>
              <a:t>3. </a:t>
            </a:r>
            <a:r>
              <a:rPr lang="sl-SI" sz="2000" dirty="0" err="1"/>
              <a:t>prioritizacija</a:t>
            </a:r>
            <a:endParaRPr lang="sl-SI" sz="2000" dirty="0"/>
          </a:p>
          <a:p>
            <a:r>
              <a:rPr lang="sl-SI" sz="2000" dirty="0"/>
              <a:t>4. odločanje</a:t>
            </a:r>
          </a:p>
          <a:p>
            <a:r>
              <a:rPr lang="sl-SI" sz="2000" dirty="0"/>
              <a:t>5. ukrepanje</a:t>
            </a:r>
            <a:endParaRPr lang="sl-SI" sz="2000" b="1" dirty="0"/>
          </a:p>
          <a:p>
            <a:pPr marL="0" indent="0">
              <a:buNone/>
            </a:pPr>
            <a:endParaRPr lang="sl-SI" sz="2000" b="1" dirty="0" smtClean="0"/>
          </a:p>
          <a:p>
            <a:pPr marL="0" indent="0">
              <a:buNone/>
            </a:pPr>
            <a:r>
              <a:rPr lang="sl-SI" sz="2000" dirty="0" smtClean="0"/>
              <a:t>Preventivni ukrep je vnaprejšnji ukrep, s katerih se obvladuje tveganja.</a:t>
            </a:r>
          </a:p>
          <a:p>
            <a:pPr marL="0" indent="0">
              <a:buNone/>
            </a:pPr>
            <a:r>
              <a:rPr lang="sl-SI" sz="2000" dirty="0" smtClean="0"/>
              <a:t>Ukrep se izvede, preden se je tveganje uresničilo.</a:t>
            </a:r>
          </a:p>
          <a:p>
            <a:pPr marL="0" indent="0">
              <a:buNone/>
            </a:pPr>
            <a:endParaRPr lang="sl-SI" sz="800" dirty="0" smtClean="0"/>
          </a:p>
          <a:p>
            <a:pPr marL="0" indent="0">
              <a:buNone/>
            </a:pPr>
            <a:r>
              <a:rPr lang="sl-SI" sz="2000" b="1" dirty="0" smtClean="0">
                <a:solidFill>
                  <a:srgbClr val="002060"/>
                </a:solidFill>
              </a:rPr>
              <a:t>Pozanimajte se o registru tveganj in preverite, kako je z informiranjem zaposlenih in uporabo preventivnih ukrepov!</a:t>
            </a:r>
          </a:p>
          <a:p>
            <a:pPr marL="0" indent="0">
              <a:buNone/>
            </a:pPr>
            <a:endParaRPr lang="sl-SI" sz="2000" dirty="0" smtClean="0"/>
          </a:p>
          <a:p>
            <a:pPr marL="0" indent="0">
              <a:buNone/>
            </a:pPr>
            <a:endParaRPr lang="sl-SI" sz="2000" b="1" dirty="0"/>
          </a:p>
          <a:p>
            <a:pPr marL="0" indent="0">
              <a:buNone/>
            </a:pPr>
            <a:endParaRPr lang="sl-SI" sz="2000" b="1" dirty="0" smtClean="0"/>
          </a:p>
          <a:p>
            <a:pPr marL="0" indent="0">
              <a:buNone/>
            </a:pPr>
            <a:endParaRPr lang="sl-SI" dirty="0" smtClean="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27</a:t>
            </a:fld>
            <a:endParaRPr lang="sl-SI" dirty="0"/>
          </a:p>
        </p:txBody>
      </p:sp>
      <p:sp>
        <p:nvSpPr>
          <p:cNvPr id="5" name="Zaobljeni pravokotnik 4"/>
          <p:cNvSpPr/>
          <p:nvPr/>
        </p:nvSpPr>
        <p:spPr>
          <a:xfrm>
            <a:off x="3078866" y="2986268"/>
            <a:ext cx="5868364" cy="18635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dirty="0" smtClean="0"/>
              <a:t>Za prepoznavanje tveganj in uporabo preventivnih ukrepov so odgovorni vsi v zavodu. Za zmanjševanje tveganj se uporabljajo različni opomniki/kontrolniki in ocene ogroženosti. </a:t>
            </a:r>
          </a:p>
          <a:p>
            <a:pPr algn="ctr"/>
            <a:r>
              <a:rPr lang="sl-SI" b="1" dirty="0" smtClean="0">
                <a:solidFill>
                  <a:srgbClr val="002060"/>
                </a:solidFill>
              </a:rPr>
              <a:t>Opišite tiste, ki jih uporabljate na vašem poklicnem področju, poznate še kakšne druge?</a:t>
            </a:r>
          </a:p>
        </p:txBody>
      </p:sp>
    </p:spTree>
    <p:extLst>
      <p:ext uri="{BB962C8B-B14F-4D97-AF65-F5344CB8AC3E}">
        <p14:creationId xmlns:p14="http://schemas.microsoft.com/office/powerpoint/2010/main" val="374016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60433" y="310525"/>
            <a:ext cx="5022209" cy="738664"/>
          </a:xfrm>
        </p:spPr>
        <p:txBody>
          <a:bodyPr/>
          <a:lstStyle/>
          <a:p>
            <a:pPr algn="ctr"/>
            <a:r>
              <a:rPr lang="sl-SI" sz="2400" b="1" dirty="0">
                <a:solidFill>
                  <a:srgbClr val="002060"/>
                </a:solidFill>
              </a:rPr>
              <a:t>O</a:t>
            </a:r>
            <a:r>
              <a:rPr lang="sl-SI" sz="2400" b="1" dirty="0" smtClean="0">
                <a:solidFill>
                  <a:srgbClr val="002060"/>
                </a:solidFill>
              </a:rPr>
              <a:t>bvladovanje varnostni odklonov </a:t>
            </a:r>
            <a:br>
              <a:rPr lang="sl-SI" sz="2400" b="1" dirty="0" smtClean="0">
                <a:solidFill>
                  <a:srgbClr val="002060"/>
                </a:solidFill>
              </a:rPr>
            </a:br>
            <a:r>
              <a:rPr lang="sl-SI" sz="2400" b="1" dirty="0" smtClean="0">
                <a:solidFill>
                  <a:srgbClr val="002060"/>
                </a:solidFill>
              </a:rPr>
              <a:t>v zdravstveni obravnavi</a:t>
            </a:r>
            <a:endParaRPr lang="sl-SI" sz="2400" b="1" dirty="0">
              <a:solidFill>
                <a:srgbClr val="002060"/>
              </a:solidFill>
            </a:endParaRPr>
          </a:p>
        </p:txBody>
      </p:sp>
      <p:sp>
        <p:nvSpPr>
          <p:cNvPr id="3" name="Ograda besedila 2"/>
          <p:cNvSpPr>
            <a:spLocks noGrp="1"/>
          </p:cNvSpPr>
          <p:nvPr>
            <p:ph type="body" sz="quarter" idx="13"/>
          </p:nvPr>
        </p:nvSpPr>
        <p:spPr>
          <a:xfrm>
            <a:off x="381965" y="1377387"/>
            <a:ext cx="8299049" cy="4675208"/>
          </a:xfrm>
        </p:spPr>
        <p:txBody>
          <a:bodyPr/>
          <a:lstStyle/>
          <a:p>
            <a:pPr marL="0" indent="0">
              <a:buNone/>
            </a:pPr>
            <a:r>
              <a:rPr lang="sl-SI" sz="2000" b="1" dirty="0" smtClean="0">
                <a:solidFill>
                  <a:srgbClr val="002060"/>
                </a:solidFill>
              </a:rPr>
              <a:t>Varnostni odkloni so odstopanja v zdravstveni obravnavi pacienta in pri izvajalcu zdravstvene dejavnosti, ki bi lahko ali so pri pacientu povzročili negativne posledice na zdravju in funkcioniranju. Storjeni so lahko s storitvijo ali opustitvijo. </a:t>
            </a:r>
            <a:r>
              <a:rPr lang="sl-SI" sz="2000" dirty="0" smtClean="0"/>
              <a:t>Varnostni odklon ni komplikacija zdravstvene obravnave</a:t>
            </a:r>
            <a:r>
              <a:rPr lang="sl-SI" sz="2400" dirty="0" smtClean="0"/>
              <a:t>.</a:t>
            </a:r>
            <a:endParaRPr lang="sl-SI" sz="2400" dirty="0"/>
          </a:p>
          <a:p>
            <a:pPr marL="0" indent="0">
              <a:buNone/>
            </a:pPr>
            <a:endParaRPr lang="sl-SI" sz="2400" dirty="0" smtClean="0"/>
          </a:p>
          <a:p>
            <a:pPr marL="0" indent="0">
              <a:buNone/>
            </a:pPr>
            <a:endParaRPr lang="sl-SI" sz="2000" dirty="0" smtClean="0"/>
          </a:p>
          <a:p>
            <a:pPr marL="0" indent="0">
              <a:buNone/>
            </a:pPr>
            <a:endParaRPr lang="sl-SI" sz="2000" dirty="0" smtClean="0"/>
          </a:p>
          <a:p>
            <a:pPr marL="0" indent="0">
              <a:buNone/>
            </a:pPr>
            <a:r>
              <a:rPr lang="sl-SI" sz="2000" dirty="0" smtClean="0"/>
              <a:t>Sporočanje o varnostnih odklonih v zdravstveni obravnavi je pomemben del varnostnega programa, ki temelji na internih in nacionalnemu sistemu sporočanja, spremljanja in učenja iz odklonov in tveganj v zdravstvu.</a:t>
            </a:r>
          </a:p>
          <a:p>
            <a:pPr marL="0" indent="0">
              <a:buNone/>
            </a:pPr>
            <a:endParaRPr lang="sl-SI" sz="2000" dirty="0"/>
          </a:p>
          <a:p>
            <a:pPr marL="0" indent="0">
              <a:buNone/>
            </a:pPr>
            <a:r>
              <a:rPr lang="sl-SI" sz="2000" b="1" dirty="0" smtClean="0">
                <a:solidFill>
                  <a:srgbClr val="002060"/>
                </a:solidFill>
              </a:rPr>
              <a:t>Kaj bi storili, če ste s svojim ravnanjem nehote povzročili varnostni odklon, ki bi lahko imel posledice za pacienta?</a:t>
            </a:r>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28</a:t>
            </a:fld>
            <a:endParaRPr lang="sl-SI"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573" y="2619054"/>
            <a:ext cx="2841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708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57950" y="405244"/>
            <a:ext cx="6272551" cy="430887"/>
          </a:xfrm>
        </p:spPr>
        <p:txBody>
          <a:bodyPr/>
          <a:lstStyle/>
          <a:p>
            <a:r>
              <a:rPr lang="sl-SI" sz="2800" b="1" dirty="0">
                <a:solidFill>
                  <a:srgbClr val="002060"/>
                </a:solidFill>
              </a:rPr>
              <a:t>Poimenovanje </a:t>
            </a:r>
            <a:r>
              <a:rPr lang="sl-SI" sz="2800" b="1" dirty="0" smtClean="0">
                <a:solidFill>
                  <a:srgbClr val="002060"/>
                </a:solidFill>
              </a:rPr>
              <a:t>varnostnih odklonov</a:t>
            </a:r>
            <a:endParaRPr lang="en-GB" sz="2800" b="1" dirty="0">
              <a:solidFill>
                <a:srgbClr val="002060"/>
              </a:solidFill>
            </a:endParaRPr>
          </a:p>
        </p:txBody>
      </p:sp>
      <p:sp>
        <p:nvSpPr>
          <p:cNvPr id="3" name="Ograda vsebine 2"/>
          <p:cNvSpPr>
            <a:spLocks noGrp="1"/>
          </p:cNvSpPr>
          <p:nvPr>
            <p:ph idx="1"/>
          </p:nvPr>
        </p:nvSpPr>
        <p:spPr>
          <a:xfrm>
            <a:off x="539552" y="1844823"/>
            <a:ext cx="8424936" cy="4680521"/>
          </a:xfrm>
        </p:spPr>
        <p:txBody>
          <a:bodyPr>
            <a:normAutofit/>
          </a:bodyPr>
          <a:lstStyle/>
          <a:p>
            <a:pPr marL="0" indent="0">
              <a:buNone/>
            </a:pPr>
            <a:r>
              <a:rPr lang="sl-SI" sz="2400" b="1" dirty="0">
                <a:solidFill>
                  <a:schemeClr val="tx2"/>
                </a:solidFill>
                <a:latin typeface="Arial" panose="020B0604020202020204" pitchFamily="34" charset="0"/>
                <a:cs typeface="Arial" panose="020B0604020202020204" pitchFamily="34" charset="0"/>
              </a:rPr>
              <a:t>VARNOSTNI ZAPLET</a:t>
            </a:r>
            <a:r>
              <a:rPr lang="sl-SI" sz="2400" b="1" dirty="0">
                <a:latin typeface="Arial" panose="020B0604020202020204" pitchFamily="34" charset="0"/>
                <a:cs typeface="Arial" panose="020B0604020202020204" pitchFamily="34" charset="0"/>
              </a:rPr>
              <a:t>, </a:t>
            </a:r>
            <a:r>
              <a:rPr lang="sl-SI" sz="2400" b="1" dirty="0">
                <a:solidFill>
                  <a:schemeClr val="tx2"/>
                </a:solidFill>
              </a:rPr>
              <a:t>KRITIČNI DOGODEK</a:t>
            </a:r>
          </a:p>
          <a:p>
            <a:pPr marL="0" indent="0">
              <a:buNone/>
            </a:pPr>
            <a:r>
              <a:rPr lang="sl-SI" sz="2400" dirty="0">
                <a:latin typeface="Arial" panose="020B0604020202020204" pitchFamily="34" charset="0"/>
                <a:cs typeface="Arial" panose="020B0604020202020204" pitchFamily="34" charset="0"/>
              </a:rPr>
              <a:t>NELJUBI DOGODEK, </a:t>
            </a:r>
            <a:r>
              <a:rPr lang="sl-SI" sz="2400" dirty="0">
                <a:solidFill>
                  <a:schemeClr val="bg2">
                    <a:lumMod val="50000"/>
                  </a:schemeClr>
                </a:solidFill>
                <a:latin typeface="Arial" panose="020B0604020202020204" pitchFamily="34" charset="0"/>
                <a:cs typeface="Arial" panose="020B0604020202020204" pitchFamily="34" charset="0"/>
              </a:rPr>
              <a:t>NEŽELENI DOGODEK,</a:t>
            </a:r>
          </a:p>
          <a:p>
            <a:pPr marL="0" indent="0">
              <a:buNone/>
            </a:pPr>
            <a:r>
              <a:rPr lang="sl-SI" sz="2000" i="1" dirty="0">
                <a:latin typeface="Arial" panose="020B0604020202020204" pitchFamily="34" charset="0"/>
                <a:cs typeface="Arial" panose="020B0604020202020204" pitchFamily="34" charset="0"/>
              </a:rPr>
              <a:t>ŠKODLJIVI DOGODEK,</a:t>
            </a:r>
          </a:p>
          <a:p>
            <a:pPr marL="0" indent="0">
              <a:buNone/>
            </a:pPr>
            <a:r>
              <a:rPr lang="sl-SI" sz="2400" dirty="0">
                <a:solidFill>
                  <a:schemeClr val="tx2"/>
                </a:solidFill>
                <a:latin typeface="Arial" panose="020B0604020202020204" pitchFamily="34" charset="0"/>
                <a:cs typeface="Arial" panose="020B0604020202020204" pitchFamily="34" charset="0"/>
              </a:rPr>
              <a:t>INCIDENT, </a:t>
            </a:r>
            <a:r>
              <a:rPr lang="sl-SI" sz="2400" b="1" dirty="0">
                <a:solidFill>
                  <a:schemeClr val="bg2">
                    <a:lumMod val="50000"/>
                  </a:schemeClr>
                </a:solidFill>
                <a:latin typeface="Arial" panose="020B0604020202020204" pitchFamily="34" charset="0"/>
                <a:cs typeface="Arial" panose="020B0604020202020204" pitchFamily="34" charset="0"/>
              </a:rPr>
              <a:t>VARNOSTNI INCIDENT </a:t>
            </a:r>
          </a:p>
          <a:p>
            <a:pPr marL="0" indent="0">
              <a:buNone/>
            </a:pPr>
            <a:r>
              <a:rPr lang="sl-SI" sz="2400" i="1" dirty="0">
                <a:latin typeface="Arial" panose="020B0604020202020204" pitchFamily="34" charset="0"/>
                <a:cs typeface="Arial" panose="020B0604020202020204" pitchFamily="34" charset="0"/>
              </a:rPr>
              <a:t>NEPRIČAKOVANA NESREČA, </a:t>
            </a:r>
          </a:p>
          <a:p>
            <a:pPr marL="0" indent="0">
              <a:buNone/>
            </a:pPr>
            <a:r>
              <a:rPr lang="sl-SI" sz="2400" dirty="0">
                <a:solidFill>
                  <a:schemeClr val="tx2"/>
                </a:solidFill>
                <a:latin typeface="Arial" panose="020B0604020202020204" pitchFamily="34" charset="0"/>
                <a:cs typeface="Arial" panose="020B0604020202020204" pitchFamily="34" charset="0"/>
              </a:rPr>
              <a:t>OPOZORILNI NEVARNI IN DRUGI DOGODKI, </a:t>
            </a:r>
          </a:p>
          <a:p>
            <a:pPr marL="0" indent="0">
              <a:buNone/>
            </a:pPr>
            <a:r>
              <a:rPr lang="sl-SI" sz="1800" dirty="0">
                <a:latin typeface="Arial" panose="020B0604020202020204" pitchFamily="34" charset="0"/>
                <a:cs typeface="Arial" panose="020B0604020202020204" pitchFamily="34" charset="0"/>
              </a:rPr>
              <a:t>VARNOSTNI ZAPLET (DOGODEK, KI DOSEŽE PACIENTA), </a:t>
            </a:r>
          </a:p>
          <a:p>
            <a:pPr marL="0" indent="0">
              <a:buNone/>
            </a:pPr>
            <a:r>
              <a:rPr lang="sl-SI" sz="2400" dirty="0">
                <a:solidFill>
                  <a:schemeClr val="tx2"/>
                </a:solidFill>
                <a:latin typeface="Arial" panose="020B0604020202020204" pitchFamily="34" charset="0"/>
                <a:cs typeface="Arial" panose="020B0604020202020204" pitchFamily="34" charset="0"/>
              </a:rPr>
              <a:t>SKORAJŠNJA NAPAKA (DOGODEK, KI NE DOSEŽE PACIENTA) , </a:t>
            </a:r>
            <a:r>
              <a:rPr lang="sl-SI" sz="2400" b="1" i="1" u="sng" dirty="0">
                <a:solidFill>
                  <a:schemeClr val="bg2">
                    <a:lumMod val="50000"/>
                  </a:schemeClr>
                </a:solidFill>
                <a:latin typeface="Arial" panose="020B0604020202020204" pitchFamily="34" charset="0"/>
                <a:cs typeface="Arial" panose="020B0604020202020204" pitchFamily="34" charset="0"/>
              </a:rPr>
              <a:t>STROKOVNA NAPAKA</a:t>
            </a:r>
          </a:p>
          <a:p>
            <a:pPr marL="0" indent="0">
              <a:buNone/>
            </a:pPr>
            <a:endParaRPr lang="sl-SI" sz="2400" dirty="0">
              <a:solidFill>
                <a:schemeClr val="tx2"/>
              </a:solidFill>
              <a:latin typeface="Arial" panose="020B0604020202020204" pitchFamily="34" charset="0"/>
              <a:cs typeface="Arial" panose="020B0604020202020204" pitchFamily="34" charset="0"/>
            </a:endParaRPr>
          </a:p>
          <a:p>
            <a:pPr marL="0" indent="0">
              <a:buNone/>
            </a:pPr>
            <a:r>
              <a:rPr lang="sl-SI" sz="2400" b="1" dirty="0">
                <a:solidFill>
                  <a:schemeClr val="tx2"/>
                </a:solidFill>
                <a:latin typeface="Arial" panose="020B0604020202020204" pitchFamily="34" charset="0"/>
                <a:cs typeface="Arial" panose="020B0604020202020204" pitchFamily="34" charset="0"/>
              </a:rPr>
              <a:t>              </a:t>
            </a:r>
            <a:r>
              <a:rPr lang="sl-SI" sz="2400" b="1" dirty="0">
                <a:solidFill>
                  <a:srgbClr val="002060"/>
                </a:solidFill>
                <a:latin typeface="Arial" panose="020B0604020202020204" pitchFamily="34" charset="0"/>
                <a:cs typeface="Arial" panose="020B0604020202020204" pitchFamily="34" charset="0"/>
              </a:rPr>
              <a:t>KOMPLIKACIJA ≠ VARNOSTNI ODKLON</a:t>
            </a:r>
          </a:p>
          <a:p>
            <a:pPr marL="0" indent="0">
              <a:buNone/>
            </a:pPr>
            <a:endParaRPr lang="sl-SI" sz="2400" dirty="0">
              <a:latin typeface="Arial" panose="020B0604020202020204" pitchFamily="34" charset="0"/>
              <a:cs typeface="Arial" panose="020B0604020202020204" pitchFamily="34" charset="0"/>
            </a:endParaRPr>
          </a:p>
          <a:p>
            <a:endParaRPr lang="en-GB" dirty="0"/>
          </a:p>
        </p:txBody>
      </p:sp>
      <p:sp>
        <p:nvSpPr>
          <p:cNvPr id="4" name="Ograda datuma 3"/>
          <p:cNvSpPr>
            <a:spLocks noGrp="1"/>
          </p:cNvSpPr>
          <p:nvPr>
            <p:ph type="dt" sz="half" idx="10"/>
          </p:nvPr>
        </p:nvSpPr>
        <p:spPr/>
        <p:txBody>
          <a:bodyPr/>
          <a:lstStyle/>
          <a:p>
            <a:fld id="{F7086E21-A24A-4A66-AE3A-698EF2D6C63A}" type="datetime1">
              <a:rPr lang="sl-SI" smtClean="0">
                <a:solidFill>
                  <a:prstClr val="black">
                    <a:tint val="75000"/>
                  </a:prstClr>
                </a:solidFill>
              </a:rPr>
              <a:pPr/>
              <a:t>16.8.2019</a:t>
            </a:fld>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27BE3B0D-94A8-4B86-87F1-72BED25E46DF}" type="slidenum">
              <a:rPr lang="sl-SI" smtClean="0">
                <a:solidFill>
                  <a:prstClr val="black">
                    <a:tint val="75000"/>
                  </a:prstClr>
                </a:solidFill>
              </a:rPr>
              <a:pPr/>
              <a:t>29</a:t>
            </a:fld>
            <a:endParaRPr lang="sl-SI">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20272" y="1844823"/>
            <a:ext cx="1863651" cy="1863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30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številke diapozitiva 1"/>
          <p:cNvSpPr>
            <a:spLocks noGrp="1"/>
          </p:cNvSpPr>
          <p:nvPr>
            <p:ph type="sldNum" sz="quarter" idx="12"/>
          </p:nvPr>
        </p:nvSpPr>
        <p:spPr/>
        <p:txBody>
          <a:bodyPr/>
          <a:lstStyle/>
          <a:p>
            <a:pPr>
              <a:defRPr/>
            </a:pPr>
            <a:fld id="{DCBE0580-765A-4690-AF96-F6293034AB65}" type="slidenum">
              <a:rPr lang="sl-SI" smtClean="0"/>
              <a:pPr>
                <a:defRPr/>
              </a:pPr>
              <a:t>3</a:t>
            </a:fld>
            <a:endParaRPr lang="sl-SI" dirty="0"/>
          </a:p>
        </p:txBody>
      </p:sp>
      <p:sp>
        <p:nvSpPr>
          <p:cNvPr id="4" name="Ograda besedila 3"/>
          <p:cNvSpPr>
            <a:spLocks noGrp="1"/>
          </p:cNvSpPr>
          <p:nvPr>
            <p:ph type="body" sz="quarter" idx="4294967295"/>
          </p:nvPr>
        </p:nvSpPr>
        <p:spPr>
          <a:xfrm>
            <a:off x="4946650" y="657225"/>
            <a:ext cx="3954282" cy="52260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sl-SI" sz="2400" b="1" dirty="0" smtClean="0">
                <a:solidFill>
                  <a:schemeClr val="tx1">
                    <a:lumMod val="50000"/>
                  </a:schemeClr>
                </a:solidFill>
              </a:rPr>
              <a:t>Celovita </a:t>
            </a:r>
            <a:r>
              <a:rPr lang="sl-SI" sz="2400" b="1" dirty="0">
                <a:solidFill>
                  <a:schemeClr val="tx1">
                    <a:lumMod val="50000"/>
                  </a:schemeClr>
                </a:solidFill>
              </a:rPr>
              <a:t>kakovost </a:t>
            </a:r>
            <a:r>
              <a:rPr lang="sl-SI" sz="2400" b="1" dirty="0" smtClean="0">
                <a:solidFill>
                  <a:schemeClr val="tx1">
                    <a:lumMod val="50000"/>
                  </a:schemeClr>
                </a:solidFill>
              </a:rPr>
              <a:t>javnega </a:t>
            </a:r>
            <a:r>
              <a:rPr lang="sl-SI" sz="2400" b="1" dirty="0">
                <a:solidFill>
                  <a:schemeClr val="tx1">
                    <a:lumMod val="50000"/>
                  </a:schemeClr>
                </a:solidFill>
              </a:rPr>
              <a:t>zdravstva </a:t>
            </a:r>
            <a:r>
              <a:rPr lang="sl-SI" sz="2400" b="1" dirty="0" smtClean="0">
                <a:solidFill>
                  <a:schemeClr val="tx1">
                    <a:lumMod val="50000"/>
                  </a:schemeClr>
                </a:solidFill>
              </a:rPr>
              <a:t>temelji:</a:t>
            </a:r>
          </a:p>
          <a:p>
            <a:pPr marL="0" indent="0" algn="ctr">
              <a:buNone/>
            </a:pPr>
            <a:r>
              <a:rPr lang="sl-SI" sz="2400" dirty="0" smtClean="0">
                <a:solidFill>
                  <a:schemeClr val="tx1">
                    <a:lumMod val="50000"/>
                  </a:schemeClr>
                </a:solidFill>
              </a:rPr>
              <a:t>- na </a:t>
            </a:r>
            <a:r>
              <a:rPr lang="sl-SI" sz="2400" dirty="0">
                <a:solidFill>
                  <a:schemeClr val="tx1">
                    <a:lumMod val="50000"/>
                  </a:schemeClr>
                </a:solidFill>
              </a:rPr>
              <a:t>kakovosti sistema zdravstvenega varstva, </a:t>
            </a:r>
            <a:endParaRPr lang="sl-SI" sz="2400" dirty="0" smtClean="0">
              <a:solidFill>
                <a:schemeClr val="tx1">
                  <a:lumMod val="50000"/>
                </a:schemeClr>
              </a:solidFill>
            </a:endParaRPr>
          </a:p>
          <a:p>
            <a:pPr marL="0" indent="0" algn="ctr">
              <a:buNone/>
            </a:pPr>
            <a:r>
              <a:rPr lang="sl-SI" sz="2400" dirty="0" smtClean="0">
                <a:solidFill>
                  <a:schemeClr val="tx1">
                    <a:lumMod val="50000"/>
                  </a:schemeClr>
                </a:solidFill>
              </a:rPr>
              <a:t> -   kakovosti </a:t>
            </a:r>
            <a:r>
              <a:rPr lang="sl-SI" sz="2400" dirty="0">
                <a:solidFill>
                  <a:schemeClr val="tx1">
                    <a:lumMod val="50000"/>
                  </a:schemeClr>
                </a:solidFill>
              </a:rPr>
              <a:t>zdravstvene obravnave </a:t>
            </a:r>
            <a:r>
              <a:rPr lang="sl-SI" sz="2400" dirty="0" smtClean="0">
                <a:solidFill>
                  <a:schemeClr val="tx1">
                    <a:lumMod val="50000"/>
                  </a:schemeClr>
                </a:solidFill>
              </a:rPr>
              <a:t>pacienta in - zadovoljstvu </a:t>
            </a:r>
            <a:r>
              <a:rPr lang="sl-SI" sz="2400" dirty="0">
                <a:solidFill>
                  <a:schemeClr val="tx1">
                    <a:lumMod val="50000"/>
                  </a:schemeClr>
                </a:solidFill>
              </a:rPr>
              <a:t>pacientov z izidi zdravljenja in zdravstveno </a:t>
            </a:r>
            <a:r>
              <a:rPr lang="sl-SI" sz="2400" dirty="0" smtClean="0">
                <a:solidFill>
                  <a:schemeClr val="tx1">
                    <a:lumMod val="50000"/>
                  </a:schemeClr>
                </a:solidFill>
              </a:rPr>
              <a:t>oskrbo,</a:t>
            </a:r>
          </a:p>
          <a:p>
            <a:pPr marL="285750" indent="-285750" algn="ctr">
              <a:buFontTx/>
              <a:buChar char="-"/>
            </a:pPr>
            <a:r>
              <a:rPr lang="sl-SI" sz="2400" dirty="0" smtClean="0">
                <a:solidFill>
                  <a:schemeClr val="tx1">
                    <a:lumMod val="50000"/>
                  </a:schemeClr>
                </a:solidFill>
              </a:rPr>
              <a:t>kakovosti </a:t>
            </a:r>
            <a:r>
              <a:rPr lang="sl-SI" sz="2400" dirty="0">
                <a:solidFill>
                  <a:schemeClr val="tx1">
                    <a:lumMod val="50000"/>
                  </a:schemeClr>
                </a:solidFill>
              </a:rPr>
              <a:t>poslovanja z gospodarno porabo javnih </a:t>
            </a:r>
            <a:r>
              <a:rPr lang="sl-SI" sz="2400" dirty="0" smtClean="0">
                <a:solidFill>
                  <a:schemeClr val="tx1">
                    <a:lumMod val="50000"/>
                  </a:schemeClr>
                </a:solidFill>
              </a:rPr>
              <a:t>virov….</a:t>
            </a:r>
            <a:endParaRPr lang="sl-SI" sz="2400" dirty="0">
              <a:solidFill>
                <a:schemeClr val="tx1">
                  <a:lumMod val="50000"/>
                </a:schemeClr>
              </a:solidFill>
            </a:endParaRPr>
          </a:p>
        </p:txBody>
      </p:sp>
      <p:sp>
        <p:nvSpPr>
          <p:cNvPr id="6" name="PoljeZBesedilom 5"/>
          <p:cNvSpPr txBox="1"/>
          <p:nvPr/>
        </p:nvSpPr>
        <p:spPr>
          <a:xfrm>
            <a:off x="386366" y="4971355"/>
            <a:ext cx="3835114" cy="1384995"/>
          </a:xfrm>
          <a:prstGeom prst="rect">
            <a:avLst/>
          </a:prstGeom>
          <a:noFill/>
        </p:spPr>
        <p:txBody>
          <a:bodyPr wrap="square" rtlCol="0">
            <a:spAutoFit/>
          </a:bodyPr>
          <a:lstStyle/>
          <a:p>
            <a:pPr algn="ctr"/>
            <a:r>
              <a:rPr lang="sl-SI" dirty="0" smtClean="0">
                <a:solidFill>
                  <a:schemeClr val="bg2">
                    <a:lumMod val="25000"/>
                  </a:schemeClr>
                </a:solidFill>
              </a:rPr>
              <a:t>  </a:t>
            </a:r>
            <a:r>
              <a:rPr lang="sl-SI" sz="2800" b="1" dirty="0" smtClean="0">
                <a:solidFill>
                  <a:srgbClr val="002060"/>
                </a:solidFill>
              </a:rPr>
              <a:t>Kakovost je </a:t>
            </a:r>
          </a:p>
          <a:p>
            <a:pPr algn="ctr"/>
            <a:r>
              <a:rPr lang="sl-SI" sz="2800" b="1" dirty="0" smtClean="0">
                <a:solidFill>
                  <a:srgbClr val="002060"/>
                </a:solidFill>
              </a:rPr>
              <a:t>lastnost/značilnost </a:t>
            </a:r>
          </a:p>
          <a:p>
            <a:pPr algn="ctr"/>
            <a:r>
              <a:rPr lang="sl-SI" sz="2800" b="1" dirty="0" smtClean="0">
                <a:solidFill>
                  <a:srgbClr val="002060"/>
                </a:solidFill>
              </a:rPr>
              <a:t>in obvezna posledica</a:t>
            </a:r>
            <a:endParaRPr lang="sl-SI" sz="2800" b="1"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97" y="1834118"/>
            <a:ext cx="4353192" cy="307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jeZBesedilom 2"/>
          <p:cNvSpPr txBox="1"/>
          <p:nvPr/>
        </p:nvSpPr>
        <p:spPr>
          <a:xfrm>
            <a:off x="386366" y="1000191"/>
            <a:ext cx="3335628" cy="646331"/>
          </a:xfrm>
          <a:prstGeom prst="rect">
            <a:avLst/>
          </a:prstGeom>
          <a:noFill/>
        </p:spPr>
        <p:txBody>
          <a:bodyPr wrap="square" rtlCol="0">
            <a:spAutoFit/>
          </a:bodyPr>
          <a:lstStyle/>
          <a:p>
            <a:pPr algn="ctr"/>
            <a:r>
              <a:rPr lang="sl-SI" b="1" dirty="0" smtClean="0">
                <a:solidFill>
                  <a:schemeClr val="tx2">
                    <a:lumMod val="65000"/>
                    <a:lumOff val="35000"/>
                  </a:schemeClr>
                </a:solidFill>
              </a:rPr>
              <a:t>Spletna stran Ministrstva za zdravje</a:t>
            </a:r>
            <a:endParaRPr lang="en-GB" b="1" dirty="0">
              <a:solidFill>
                <a:schemeClr val="tx2">
                  <a:lumMod val="65000"/>
                  <a:lumOff val="35000"/>
                </a:schemeClr>
              </a:solidFill>
            </a:endParaRPr>
          </a:p>
        </p:txBody>
      </p:sp>
    </p:spTree>
    <p:extLst>
      <p:ext uri="{BB962C8B-B14F-4D97-AF65-F5344CB8AC3E}">
        <p14:creationId xmlns:p14="http://schemas.microsoft.com/office/powerpoint/2010/main" val="402167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55775" y="404664"/>
            <a:ext cx="5976665" cy="1079500"/>
          </a:xfrm>
        </p:spPr>
        <p:txBody>
          <a:bodyPr>
            <a:normAutofit/>
          </a:bodyPr>
          <a:lstStyle/>
          <a:p>
            <a:pPr algn="ctr"/>
            <a:r>
              <a:rPr lang="sl-SI" sz="2400" b="1" dirty="0">
                <a:solidFill>
                  <a:srgbClr val="002060"/>
                </a:solidFill>
              </a:rPr>
              <a:t>Princip nastanka varnostnih odklonov </a:t>
            </a:r>
            <a:endParaRPr lang="en-US" sz="2400" b="1" dirty="0">
              <a:solidFill>
                <a:srgbClr val="002060"/>
              </a:solidFill>
            </a:endParaRPr>
          </a:p>
        </p:txBody>
      </p:sp>
      <p:sp>
        <p:nvSpPr>
          <p:cNvPr id="5" name="Ograda številke diapozitiva 4"/>
          <p:cNvSpPr>
            <a:spLocks noGrp="1"/>
          </p:cNvSpPr>
          <p:nvPr>
            <p:ph type="sldNum" sz="quarter" idx="12"/>
          </p:nvPr>
        </p:nvSpPr>
        <p:spPr/>
        <p:txBody>
          <a:bodyPr/>
          <a:lstStyle/>
          <a:p>
            <a:fld id="{27BE3B0D-94A8-4B86-87F1-72BED25E46DF}" type="slidenum">
              <a:rPr lang="sl-SI" smtClean="0">
                <a:solidFill>
                  <a:prstClr val="black">
                    <a:tint val="75000"/>
                  </a:prstClr>
                </a:solidFill>
              </a:rPr>
              <a:pPr/>
              <a:t>30</a:t>
            </a:fld>
            <a:endParaRPr lang="sl-SI">
              <a:solidFill>
                <a:prstClr val="black">
                  <a:tint val="75000"/>
                </a:prstClr>
              </a:solidFill>
            </a:endParaRPr>
          </a:p>
        </p:txBody>
      </p:sp>
      <p:sp>
        <p:nvSpPr>
          <p:cNvPr id="3" name="PoljeZBesedilom 2"/>
          <p:cNvSpPr txBox="1"/>
          <p:nvPr/>
        </p:nvSpPr>
        <p:spPr>
          <a:xfrm>
            <a:off x="1258297" y="5485938"/>
            <a:ext cx="6336704" cy="707886"/>
          </a:xfrm>
          <a:prstGeom prst="rect">
            <a:avLst/>
          </a:prstGeom>
          <a:noFill/>
        </p:spPr>
        <p:txBody>
          <a:bodyPr wrap="square" rtlCol="0">
            <a:spAutoFit/>
          </a:bodyPr>
          <a:lstStyle/>
          <a:p>
            <a:pPr algn="ctr"/>
            <a:r>
              <a:rPr lang="sl-SI" sz="2000" b="1" dirty="0" smtClean="0">
                <a:solidFill>
                  <a:srgbClr val="002060"/>
                </a:solidFill>
                <a:latin typeface="+mn-lt"/>
              </a:rPr>
              <a:t>Kaj so možni vzroki za nastanek varnostnega odklona pri zdravstveni obravnavi pacientov?</a:t>
            </a:r>
            <a:endParaRPr lang="en-GB" sz="2000" b="1" dirty="0">
              <a:solidFill>
                <a:srgbClr val="002060"/>
              </a:solidFill>
              <a:latin typeface="+mn-lt"/>
            </a:endParaRPr>
          </a:p>
        </p:txBody>
      </p:sp>
      <p:pic>
        <p:nvPicPr>
          <p:cNvPr id="18" name="Picture 17">
            <a:extLst>
              <a:ext uri="{FF2B5EF4-FFF2-40B4-BE49-F238E27FC236}">
                <a16:creationId xmlns="" xmlns:a16="http://schemas.microsoft.com/office/drawing/2014/main" id="{BEFD1727-A74E-764B-8DDA-AFCD09BCFFF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050" y="1210358"/>
            <a:ext cx="8089900" cy="3835400"/>
          </a:xfrm>
          <a:prstGeom prst="rect">
            <a:avLst/>
          </a:prstGeom>
        </p:spPr>
      </p:pic>
    </p:spTree>
    <p:extLst>
      <p:ext uri="{BB962C8B-B14F-4D97-AF65-F5344CB8AC3E}">
        <p14:creationId xmlns:p14="http://schemas.microsoft.com/office/powerpoint/2010/main" val="242943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324092" y="925975"/>
            <a:ext cx="8692586" cy="5795499"/>
          </a:xfrm>
        </p:spPr>
        <p:txBody>
          <a:bodyPr/>
          <a:lstStyle/>
          <a:p>
            <a:pPr marL="0" indent="0">
              <a:buNone/>
            </a:pPr>
            <a:r>
              <a:rPr lang="sl-SI" sz="1800" dirty="0" smtClean="0"/>
              <a:t>S sporočanjem  varnostnih odklonov in tveganj pridobimo podatke o:</a:t>
            </a:r>
          </a:p>
          <a:p>
            <a:r>
              <a:rPr lang="sl-SI" sz="1800" dirty="0" smtClean="0"/>
              <a:t>vrsti odklonov in tveganjih za varnost pacientov,</a:t>
            </a:r>
          </a:p>
          <a:p>
            <a:r>
              <a:rPr lang="sl-SI" sz="1800" dirty="0" smtClean="0"/>
              <a:t>pogostosti odklonov in pojavnosti tveganj,</a:t>
            </a:r>
          </a:p>
          <a:p>
            <a:r>
              <a:rPr lang="sl-SI" sz="1800" dirty="0" smtClean="0"/>
              <a:t>resnosti odklonov in posledicah za pacienta,</a:t>
            </a:r>
          </a:p>
          <a:p>
            <a:r>
              <a:rPr lang="sl-SI" sz="1800" dirty="0" smtClean="0"/>
              <a:t>možnih vzrokih za odklone.</a:t>
            </a:r>
          </a:p>
          <a:p>
            <a:pPr marL="0" indent="0">
              <a:buNone/>
            </a:pPr>
            <a:endParaRPr lang="sl-SI" sz="800" dirty="0"/>
          </a:p>
          <a:p>
            <a:pPr marL="0" indent="0">
              <a:buNone/>
            </a:pPr>
            <a:r>
              <a:rPr lang="sl-SI" sz="1800" b="1" dirty="0" smtClean="0">
                <a:solidFill>
                  <a:srgbClr val="002060"/>
                </a:solidFill>
              </a:rPr>
              <a:t>TO NI: </a:t>
            </a:r>
            <a:r>
              <a:rPr lang="sl-SI" sz="1800" dirty="0" smtClean="0"/>
              <a:t>sistem za paniko, za iskanje </a:t>
            </a:r>
          </a:p>
          <a:p>
            <a:pPr marL="0" indent="0">
              <a:buNone/>
            </a:pPr>
            <a:r>
              <a:rPr lang="sl-SI" sz="1800" dirty="0" smtClean="0"/>
              <a:t>krivca in obtoževanje, za kazenski </a:t>
            </a:r>
          </a:p>
          <a:p>
            <a:pPr marL="0" indent="0">
              <a:buNone/>
            </a:pPr>
            <a:r>
              <a:rPr lang="sl-SI" sz="1800" dirty="0" smtClean="0"/>
              <a:t>Pregon</a:t>
            </a:r>
          </a:p>
          <a:p>
            <a:pPr marL="0" indent="0">
              <a:buNone/>
            </a:pPr>
            <a:endParaRPr lang="sl-SI" sz="800" dirty="0" smtClean="0"/>
          </a:p>
          <a:p>
            <a:pPr marL="0" indent="0">
              <a:buNone/>
            </a:pPr>
            <a:r>
              <a:rPr lang="sl-SI" sz="1800" b="1" dirty="0" smtClean="0">
                <a:solidFill>
                  <a:srgbClr val="002060"/>
                </a:solidFill>
              </a:rPr>
              <a:t>TO JE: sistem za učenje, ukrepanje in </a:t>
            </a:r>
          </a:p>
          <a:p>
            <a:pPr marL="0" indent="0">
              <a:buNone/>
            </a:pPr>
            <a:r>
              <a:rPr lang="sl-SI" sz="1800" b="1" dirty="0" smtClean="0">
                <a:solidFill>
                  <a:srgbClr val="002060"/>
                </a:solidFill>
              </a:rPr>
              <a:t>preventivno delovanje z uvajanjem </a:t>
            </a:r>
          </a:p>
          <a:p>
            <a:pPr marL="0" indent="0">
              <a:buNone/>
            </a:pPr>
            <a:r>
              <a:rPr lang="sl-SI" sz="1800" b="1" dirty="0" smtClean="0">
                <a:solidFill>
                  <a:srgbClr val="002060"/>
                </a:solidFill>
              </a:rPr>
              <a:t>novih orodij za zagotavljanje varnosti.</a:t>
            </a:r>
            <a:endParaRPr lang="en-GB" sz="1800" b="1" dirty="0" smtClean="0">
              <a:solidFill>
                <a:srgbClr val="002060"/>
              </a:solidFill>
            </a:endParaRPr>
          </a:p>
          <a:p>
            <a:pPr marL="0" indent="0">
              <a:buNone/>
            </a:pPr>
            <a:endParaRPr lang="sl-SI" sz="200" dirty="0" smtClean="0"/>
          </a:p>
          <a:p>
            <a:pPr marL="0" indent="0" algn="just">
              <a:buNone/>
            </a:pPr>
            <a:r>
              <a:rPr lang="sl-SI" sz="1800" dirty="0" smtClean="0"/>
              <a:t>Vzpostavlja se nov sistem upravljanja z varnostnimi odkloni in tveganji za varnost, ki bo na ravni cele Slovenije vzpostavljen v letu 2021. Za sporočanje bo na voljo spletna aplikacija VAR-NET. V sistem bodo lahko sporočali vsi zdravstveni delavci in sodelavci ter tudi pacienti.</a:t>
            </a:r>
          </a:p>
          <a:p>
            <a:pPr marL="0" indent="0">
              <a:buNone/>
            </a:pPr>
            <a:r>
              <a:rPr lang="sl-SI" sz="1400" dirty="0" smtClean="0"/>
              <a:t>Več informacij na spletni strani Ministrstva za zdravje: http://www.mz.gov.si/si/delovna_podrocja_in_prioritete/zdravstveno_varstvo/kakovost_in_varnost/porocanje_o_zapletih/</a:t>
            </a:r>
            <a:endParaRPr lang="sl-SI" sz="1400" dirty="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31</a:t>
            </a:fld>
            <a:endParaRPr lang="sl-SI"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300" y="2245490"/>
            <a:ext cx="4525700" cy="262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oljeZBesedilom 5"/>
          <p:cNvSpPr txBox="1"/>
          <p:nvPr/>
        </p:nvSpPr>
        <p:spPr>
          <a:xfrm>
            <a:off x="2754775" y="219918"/>
            <a:ext cx="5058136" cy="461665"/>
          </a:xfrm>
          <a:prstGeom prst="rect">
            <a:avLst/>
          </a:prstGeom>
          <a:noFill/>
        </p:spPr>
        <p:txBody>
          <a:bodyPr wrap="square" rtlCol="0">
            <a:spAutoFit/>
          </a:bodyPr>
          <a:lstStyle/>
          <a:p>
            <a:r>
              <a:rPr lang="sl-SI" sz="2400" b="1" dirty="0" smtClean="0">
                <a:solidFill>
                  <a:srgbClr val="002060"/>
                </a:solidFill>
              </a:rPr>
              <a:t>Sporočanje varnostnih odklonov</a:t>
            </a:r>
            <a:endParaRPr lang="sl-SI" sz="2400" b="1" dirty="0">
              <a:solidFill>
                <a:srgbClr val="002060"/>
              </a:solidFill>
            </a:endParaRPr>
          </a:p>
        </p:txBody>
      </p:sp>
    </p:spTree>
    <p:extLst>
      <p:ext uri="{BB962C8B-B14F-4D97-AF65-F5344CB8AC3E}">
        <p14:creationId xmlns:p14="http://schemas.microsoft.com/office/powerpoint/2010/main" val="849802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321169" y="1658470"/>
            <a:ext cx="8473400" cy="3913471"/>
          </a:xfrm>
        </p:spPr>
        <p:txBody>
          <a:bodyPr/>
          <a:lstStyle/>
          <a:p>
            <a:pPr lvl="0">
              <a:buFont typeface="+mj-lt"/>
              <a:buAutoNum type="arabicPeriod"/>
            </a:pPr>
            <a:r>
              <a:rPr lang="sl-SI" sz="1600" dirty="0" smtClean="0">
                <a:solidFill>
                  <a:schemeClr val="tx1">
                    <a:lumMod val="75000"/>
                  </a:schemeClr>
                </a:solidFill>
              </a:rPr>
              <a:t>Poslovno </a:t>
            </a:r>
            <a:r>
              <a:rPr lang="sl-SI" sz="1600" dirty="0">
                <a:solidFill>
                  <a:schemeClr val="tx1">
                    <a:lumMod val="75000"/>
                  </a:schemeClr>
                </a:solidFill>
              </a:rPr>
              <a:t>administrativni postopek/ proces dela in dokumentacija </a:t>
            </a:r>
          </a:p>
          <a:p>
            <a:pPr lvl="0">
              <a:buFont typeface="+mj-lt"/>
              <a:buAutoNum type="arabicPeriod"/>
            </a:pPr>
            <a:r>
              <a:rPr lang="sl-SI" sz="1600" dirty="0">
                <a:solidFill>
                  <a:schemeClr val="tx1">
                    <a:lumMod val="75000"/>
                  </a:schemeClr>
                </a:solidFill>
              </a:rPr>
              <a:t>Zdravljenje in oskrba </a:t>
            </a:r>
          </a:p>
          <a:p>
            <a:pPr lvl="0">
              <a:buFont typeface="+mj-lt"/>
              <a:buAutoNum type="arabicPeriod"/>
            </a:pPr>
            <a:r>
              <a:rPr lang="sl-SI" sz="1600" dirty="0">
                <a:solidFill>
                  <a:schemeClr val="tx1">
                    <a:lumMod val="75000"/>
                  </a:schemeClr>
                </a:solidFill>
              </a:rPr>
              <a:t>Invazivni  posegi in postopki v anesteziji </a:t>
            </a:r>
            <a:endParaRPr lang="sl-SI" sz="1600" dirty="0" smtClean="0">
              <a:solidFill>
                <a:schemeClr val="tx1">
                  <a:lumMod val="75000"/>
                </a:schemeClr>
              </a:solidFill>
            </a:endParaRPr>
          </a:p>
          <a:p>
            <a:pPr lvl="0">
              <a:buFont typeface="+mj-lt"/>
              <a:buAutoNum type="arabicPeriod"/>
            </a:pPr>
            <a:r>
              <a:rPr lang="sl-SI" sz="1600" dirty="0" smtClean="0">
                <a:solidFill>
                  <a:schemeClr val="tx1">
                    <a:lumMod val="75000"/>
                  </a:schemeClr>
                </a:solidFill>
              </a:rPr>
              <a:t>Obravnava bolečine</a:t>
            </a:r>
            <a:endParaRPr lang="sl-SI" sz="1600" dirty="0">
              <a:solidFill>
                <a:schemeClr val="tx1">
                  <a:lumMod val="75000"/>
                </a:schemeClr>
              </a:solidFill>
            </a:endParaRPr>
          </a:p>
          <a:p>
            <a:pPr lvl="0">
              <a:buFont typeface="+mj-lt"/>
              <a:buAutoNum type="arabicPeriod"/>
            </a:pPr>
            <a:r>
              <a:rPr lang="sl-SI" sz="1600" dirty="0">
                <a:solidFill>
                  <a:schemeClr val="tx1">
                    <a:lumMod val="75000"/>
                  </a:schemeClr>
                </a:solidFill>
              </a:rPr>
              <a:t>Vedenje, odnos in komunikacija </a:t>
            </a:r>
          </a:p>
          <a:p>
            <a:pPr lvl="0">
              <a:buFont typeface="+mj-lt"/>
              <a:buAutoNum type="arabicPeriod"/>
            </a:pPr>
            <a:r>
              <a:rPr lang="sl-SI" sz="1600" dirty="0">
                <a:solidFill>
                  <a:schemeClr val="tx1">
                    <a:lumMod val="75000"/>
                  </a:schemeClr>
                </a:solidFill>
              </a:rPr>
              <a:t>Okužbe povezane z zdravstvom</a:t>
            </a:r>
          </a:p>
          <a:p>
            <a:pPr lvl="0">
              <a:buFont typeface="+mj-lt"/>
              <a:buAutoNum type="arabicPeriod"/>
            </a:pPr>
            <a:r>
              <a:rPr lang="sl-SI" sz="1600" dirty="0">
                <a:solidFill>
                  <a:schemeClr val="tx1">
                    <a:lumMod val="75000"/>
                  </a:schemeClr>
                </a:solidFill>
              </a:rPr>
              <a:t>Zdravila in infuzijske tekočine</a:t>
            </a:r>
          </a:p>
          <a:p>
            <a:pPr lvl="0">
              <a:buFont typeface="+mj-lt"/>
              <a:buAutoNum type="arabicPeriod"/>
            </a:pPr>
            <a:r>
              <a:rPr lang="sl-SI" sz="1600" dirty="0" smtClean="0">
                <a:solidFill>
                  <a:schemeClr val="tx1">
                    <a:lumMod val="75000"/>
                  </a:schemeClr>
                </a:solidFill>
              </a:rPr>
              <a:t>Kri </a:t>
            </a:r>
            <a:r>
              <a:rPr lang="sl-SI" sz="1600" dirty="0">
                <a:solidFill>
                  <a:schemeClr val="tx1">
                    <a:lumMod val="75000"/>
                  </a:schemeClr>
                </a:solidFill>
              </a:rPr>
              <a:t>in krvni </a:t>
            </a:r>
            <a:r>
              <a:rPr lang="sl-SI" sz="1600" dirty="0" smtClean="0">
                <a:solidFill>
                  <a:schemeClr val="tx1">
                    <a:lumMod val="75000"/>
                  </a:schemeClr>
                </a:solidFill>
              </a:rPr>
              <a:t>proizvodi , transplantacija</a:t>
            </a:r>
            <a:endParaRPr lang="sl-SI" sz="1600" dirty="0">
              <a:solidFill>
                <a:schemeClr val="tx1">
                  <a:lumMod val="75000"/>
                </a:schemeClr>
              </a:solidFill>
            </a:endParaRPr>
          </a:p>
          <a:p>
            <a:pPr lvl="0">
              <a:buFont typeface="+mj-lt"/>
              <a:buAutoNum type="arabicPeriod"/>
            </a:pPr>
            <a:r>
              <a:rPr lang="sl-SI" sz="1600" dirty="0">
                <a:solidFill>
                  <a:schemeClr val="tx1">
                    <a:lumMod val="75000"/>
                  </a:schemeClr>
                </a:solidFill>
              </a:rPr>
              <a:t>Zrak/plini /hlapi</a:t>
            </a:r>
          </a:p>
          <a:p>
            <a:pPr lvl="0">
              <a:buFont typeface="+mj-lt"/>
              <a:buAutoNum type="arabicPeriod"/>
            </a:pPr>
            <a:r>
              <a:rPr lang="sl-SI" sz="1600" dirty="0">
                <a:solidFill>
                  <a:schemeClr val="tx1">
                    <a:lumMod val="75000"/>
                  </a:schemeClr>
                </a:solidFill>
              </a:rPr>
              <a:t>Medicinska oprema/pripomočki, material/dezinfekcija, sterilizacija</a:t>
            </a:r>
          </a:p>
          <a:p>
            <a:pPr lvl="0">
              <a:buFont typeface="+mj-lt"/>
              <a:buAutoNum type="arabicPeriod"/>
            </a:pPr>
            <a:r>
              <a:rPr lang="sl-SI" sz="1600" dirty="0">
                <a:solidFill>
                  <a:schemeClr val="tx1">
                    <a:lumMod val="75000"/>
                  </a:schemeClr>
                </a:solidFill>
              </a:rPr>
              <a:t>Nesreče/ poškodbe, </a:t>
            </a:r>
            <a:r>
              <a:rPr lang="sl-SI" sz="1600" dirty="0" err="1">
                <a:solidFill>
                  <a:schemeClr val="tx1">
                    <a:lumMod val="75000"/>
                  </a:schemeClr>
                </a:solidFill>
              </a:rPr>
              <a:t>avtoagresija</a:t>
            </a:r>
            <a:r>
              <a:rPr lang="sl-SI" sz="1600" dirty="0">
                <a:solidFill>
                  <a:schemeClr val="tx1">
                    <a:lumMod val="75000"/>
                  </a:schemeClr>
                </a:solidFill>
              </a:rPr>
              <a:t> pri pacientih</a:t>
            </a:r>
          </a:p>
          <a:p>
            <a:pPr lvl="0">
              <a:buFont typeface="+mj-lt"/>
              <a:buAutoNum type="arabicPeriod"/>
            </a:pPr>
            <a:r>
              <a:rPr lang="sl-SI" sz="1600" dirty="0">
                <a:solidFill>
                  <a:schemeClr val="tx1">
                    <a:lumMod val="75000"/>
                  </a:schemeClr>
                </a:solidFill>
              </a:rPr>
              <a:t>Dejavnosti skupnega pomena: prehrana, transport,  pranje, čiščenje, tehnično vzdrževanje </a:t>
            </a:r>
            <a:r>
              <a:rPr lang="sl-SI" sz="1600" dirty="0" smtClean="0">
                <a:solidFill>
                  <a:schemeClr val="tx1">
                    <a:lumMod val="75000"/>
                  </a:schemeClr>
                </a:solidFill>
              </a:rPr>
              <a:t>in </a:t>
            </a:r>
            <a:r>
              <a:rPr lang="sl-SI" sz="1600" dirty="0">
                <a:solidFill>
                  <a:schemeClr val="tx1">
                    <a:lumMod val="75000"/>
                  </a:schemeClr>
                </a:solidFill>
              </a:rPr>
              <a:t>druge </a:t>
            </a:r>
          </a:p>
          <a:p>
            <a:pPr lvl="0">
              <a:buFont typeface="+mj-lt"/>
              <a:buAutoNum type="arabicPeriod"/>
            </a:pPr>
            <a:r>
              <a:rPr lang="sl-SI" sz="1600" dirty="0">
                <a:solidFill>
                  <a:schemeClr val="tx1">
                    <a:lumMod val="75000"/>
                  </a:schemeClr>
                </a:solidFill>
              </a:rPr>
              <a:t>Infrastruktura, prostor, napeljave</a:t>
            </a:r>
          </a:p>
          <a:p>
            <a:pPr lvl="0">
              <a:buFont typeface="+mj-lt"/>
              <a:buAutoNum type="arabicPeriod"/>
            </a:pPr>
            <a:r>
              <a:rPr lang="sl-SI" sz="1600" dirty="0">
                <a:solidFill>
                  <a:schemeClr val="tx1">
                    <a:lumMod val="75000"/>
                  </a:schemeClr>
                </a:solidFill>
              </a:rPr>
              <a:t>Viri, menedžment/ voditeljstvo/razvoj, raziskovanje in izobraževanje</a:t>
            </a:r>
          </a:p>
          <a:p>
            <a:pPr lvl="0">
              <a:buFont typeface="+mj-lt"/>
              <a:buAutoNum type="arabicPeriod"/>
            </a:pPr>
            <a:r>
              <a:rPr lang="sl-SI" sz="1600" dirty="0">
                <a:solidFill>
                  <a:schemeClr val="tx1">
                    <a:lumMod val="75000"/>
                  </a:schemeClr>
                </a:solidFill>
              </a:rPr>
              <a:t>Drugo </a:t>
            </a:r>
          </a:p>
          <a:p>
            <a:endParaRPr lang="sl-SI" sz="2000" dirty="0"/>
          </a:p>
        </p:txBody>
      </p:sp>
      <p:sp>
        <p:nvSpPr>
          <p:cNvPr id="4" name="PoljeZBesedilom 3"/>
          <p:cNvSpPr txBox="1"/>
          <p:nvPr/>
        </p:nvSpPr>
        <p:spPr>
          <a:xfrm>
            <a:off x="2215273" y="260577"/>
            <a:ext cx="6450632" cy="923330"/>
          </a:xfrm>
          <a:prstGeom prst="rect">
            <a:avLst/>
          </a:prstGeom>
          <a:noFill/>
        </p:spPr>
        <p:txBody>
          <a:bodyPr wrap="square" rtlCol="0">
            <a:spAutoFit/>
          </a:bodyPr>
          <a:lstStyle/>
          <a:p>
            <a:r>
              <a:rPr lang="sl-SI" b="1" dirty="0" smtClean="0">
                <a:solidFill>
                  <a:srgbClr val="002060"/>
                </a:solidFill>
              </a:rPr>
              <a:t>Za klasifikacijo varnostnih odklonov se bo uporabljal prilagojen klasifikacijski okvir Svetovne zdravstvene organizacije (ICPS-SL)</a:t>
            </a:r>
            <a:endParaRPr lang="sl-SI" b="1" dirty="0">
              <a:solidFill>
                <a:srgbClr val="002060"/>
              </a:solidFill>
            </a:endParaRPr>
          </a:p>
        </p:txBody>
      </p:sp>
      <p:sp>
        <p:nvSpPr>
          <p:cNvPr id="2" name="Ograda številke diapozitiva 1"/>
          <p:cNvSpPr>
            <a:spLocks noGrp="1"/>
          </p:cNvSpPr>
          <p:nvPr>
            <p:ph type="sldNum" sz="quarter" idx="16"/>
          </p:nvPr>
        </p:nvSpPr>
        <p:spPr/>
        <p:txBody>
          <a:bodyPr/>
          <a:lstStyle/>
          <a:p>
            <a:pPr>
              <a:defRPr/>
            </a:pPr>
            <a:fld id="{1102D19E-31BA-49AC-9B8F-D11CF8CB4F0B}" type="slidenum">
              <a:rPr lang="sl-SI" smtClean="0"/>
              <a:pPr>
                <a:defRPr/>
              </a:pPr>
              <a:t>32</a:t>
            </a:fld>
            <a:endParaRPr lang="sl-SI" dirty="0"/>
          </a:p>
        </p:txBody>
      </p:sp>
      <p:sp>
        <p:nvSpPr>
          <p:cNvPr id="5" name="Zaobljeni pravokotnik 4"/>
          <p:cNvSpPr/>
          <p:nvPr/>
        </p:nvSpPr>
        <p:spPr>
          <a:xfrm>
            <a:off x="4718938" y="2508228"/>
            <a:ext cx="3946967" cy="16783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sz="2000" b="1" dirty="0" smtClean="0">
                <a:solidFill>
                  <a:srgbClr val="002060"/>
                </a:solidFill>
              </a:rPr>
              <a:t>Zakaj je pomembno, da uporabljamo v Sloveniji mednarodni okvir za klasifikacijo varnostnih odklonov?</a:t>
            </a:r>
            <a:endParaRPr lang="sl-SI" sz="2000" b="1" dirty="0">
              <a:solidFill>
                <a:srgbClr val="00206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491" y="808711"/>
            <a:ext cx="1191693" cy="169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440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besedila 2"/>
          <p:cNvSpPr>
            <a:spLocks noGrp="1"/>
          </p:cNvSpPr>
          <p:nvPr>
            <p:ph type="body" sz="quarter" idx="13"/>
          </p:nvPr>
        </p:nvSpPr>
        <p:spPr/>
        <p:txBody>
          <a:bodyPr/>
          <a:lstStyle/>
          <a:p>
            <a:endParaRPr lang="sl-SI"/>
          </a:p>
        </p:txBody>
      </p:sp>
      <p:graphicFrame>
        <p:nvGraphicFramePr>
          <p:cNvPr id="5" name="Tabela 4"/>
          <p:cNvGraphicFramePr>
            <a:graphicFrameLocks noGrp="1"/>
          </p:cNvGraphicFramePr>
          <p:nvPr>
            <p:extLst>
              <p:ext uri="{D42A27DB-BD31-4B8C-83A1-F6EECF244321}">
                <p14:modId xmlns:p14="http://schemas.microsoft.com/office/powerpoint/2010/main" val="3779290878"/>
              </p:ext>
            </p:extLst>
          </p:nvPr>
        </p:nvGraphicFramePr>
        <p:xfrm>
          <a:off x="179511" y="104786"/>
          <a:ext cx="8536225" cy="5789882"/>
        </p:xfrm>
        <a:graphic>
          <a:graphicData uri="http://schemas.openxmlformats.org/drawingml/2006/table">
            <a:tbl>
              <a:tblPr firstRow="1" bandRow="1">
                <a:tableStyleId>{FABFCF23-3B69-468F-B69F-88F6DE6A72F2}</a:tableStyleId>
              </a:tblPr>
              <a:tblGrid>
                <a:gridCol w="2549851">
                  <a:extLst>
                    <a:ext uri="{9D8B030D-6E8A-4147-A177-3AD203B41FA5}">
                      <a16:colId xmlns="" xmlns:a16="http://schemas.microsoft.com/office/drawing/2014/main" val="20000"/>
                    </a:ext>
                  </a:extLst>
                </a:gridCol>
                <a:gridCol w="2369329">
                  <a:extLst>
                    <a:ext uri="{9D8B030D-6E8A-4147-A177-3AD203B41FA5}">
                      <a16:colId xmlns="" xmlns:a16="http://schemas.microsoft.com/office/drawing/2014/main" val="20001"/>
                    </a:ext>
                  </a:extLst>
                </a:gridCol>
                <a:gridCol w="3617045">
                  <a:extLst>
                    <a:ext uri="{9D8B030D-6E8A-4147-A177-3AD203B41FA5}">
                      <a16:colId xmlns="" xmlns:a16="http://schemas.microsoft.com/office/drawing/2014/main" val="20002"/>
                    </a:ext>
                  </a:extLst>
                </a:gridCol>
              </a:tblGrid>
              <a:tr h="350019">
                <a:tc>
                  <a:txBody>
                    <a:bodyPr/>
                    <a:lstStyle/>
                    <a:p>
                      <a:r>
                        <a:rPr lang="sl-SI" dirty="0"/>
                        <a:t>Kriterij</a:t>
                      </a:r>
                    </a:p>
                  </a:txBody>
                  <a:tcPr/>
                </a:tc>
                <a:tc>
                  <a:txBody>
                    <a:bodyPr/>
                    <a:lstStyle/>
                    <a:p>
                      <a:r>
                        <a:rPr lang="sl-SI" dirty="0"/>
                        <a:t>Sedaj</a:t>
                      </a:r>
                    </a:p>
                  </a:txBody>
                  <a:tcPr/>
                </a:tc>
                <a:tc>
                  <a:txBody>
                    <a:bodyPr/>
                    <a:lstStyle/>
                    <a:p>
                      <a:r>
                        <a:rPr lang="sl-SI" dirty="0"/>
                        <a:t>Nov sistem</a:t>
                      </a:r>
                    </a:p>
                  </a:txBody>
                  <a:tcPr/>
                </a:tc>
                <a:extLst>
                  <a:ext uri="{0D108BD9-81ED-4DB2-BD59-A6C34878D82A}">
                    <a16:rowId xmlns="" xmlns:a16="http://schemas.microsoft.com/office/drawing/2014/main" val="10000"/>
                  </a:ext>
                </a:extLst>
              </a:tr>
              <a:tr h="554197">
                <a:tc>
                  <a:txBody>
                    <a:bodyPr/>
                    <a:lstStyle/>
                    <a:p>
                      <a:r>
                        <a:rPr lang="sl-SI" sz="1600" dirty="0">
                          <a:solidFill>
                            <a:schemeClr val="tx1">
                              <a:lumMod val="75000"/>
                            </a:schemeClr>
                          </a:solidFill>
                        </a:rPr>
                        <a:t>Sporočevalci</a:t>
                      </a:r>
                    </a:p>
                  </a:txBody>
                  <a:tcPr/>
                </a:tc>
                <a:tc>
                  <a:txBody>
                    <a:bodyPr/>
                    <a:lstStyle/>
                    <a:p>
                      <a:r>
                        <a:rPr lang="sl-SI" sz="1600" dirty="0">
                          <a:solidFill>
                            <a:schemeClr val="tx1">
                              <a:lumMod val="75000"/>
                            </a:schemeClr>
                          </a:solidFill>
                        </a:rPr>
                        <a:t>bolnišnice</a:t>
                      </a:r>
                    </a:p>
                  </a:txBody>
                  <a:tcPr/>
                </a:tc>
                <a:tc>
                  <a:txBody>
                    <a:bodyPr/>
                    <a:lstStyle/>
                    <a:p>
                      <a:r>
                        <a:rPr lang="sl-SI" sz="1600" dirty="0">
                          <a:solidFill>
                            <a:schemeClr val="tx1">
                              <a:lumMod val="75000"/>
                            </a:schemeClr>
                          </a:solidFill>
                        </a:rPr>
                        <a:t>vsi strokovni delavci in sodelavci, pacienti, osebe s</a:t>
                      </a:r>
                      <a:r>
                        <a:rPr lang="sl-SI" sz="1600" baseline="0" dirty="0">
                          <a:solidFill>
                            <a:schemeClr val="tx1">
                              <a:lumMod val="75000"/>
                            </a:schemeClr>
                          </a:solidFill>
                        </a:rPr>
                        <a:t> </a:t>
                      </a:r>
                      <a:r>
                        <a:rPr lang="sl-SI" sz="1600" dirty="0">
                          <a:solidFill>
                            <a:schemeClr val="tx1">
                              <a:lumMod val="75000"/>
                            </a:schemeClr>
                          </a:solidFill>
                        </a:rPr>
                        <a:t>pooblastili</a:t>
                      </a:r>
                    </a:p>
                  </a:txBody>
                  <a:tcPr/>
                </a:tc>
                <a:extLst>
                  <a:ext uri="{0D108BD9-81ED-4DB2-BD59-A6C34878D82A}">
                    <a16:rowId xmlns="" xmlns:a16="http://schemas.microsoft.com/office/drawing/2014/main" val="10001"/>
                  </a:ext>
                </a:extLst>
              </a:tr>
              <a:tr h="554197">
                <a:tc>
                  <a:txBody>
                    <a:bodyPr/>
                    <a:lstStyle/>
                    <a:p>
                      <a:r>
                        <a:rPr lang="sl-SI" sz="1600" dirty="0">
                          <a:solidFill>
                            <a:schemeClr val="tx1">
                              <a:lumMod val="75000"/>
                            </a:schemeClr>
                          </a:solidFill>
                        </a:rPr>
                        <a:t>Način sporočanja</a:t>
                      </a:r>
                    </a:p>
                  </a:txBody>
                  <a:tcPr/>
                </a:tc>
                <a:tc>
                  <a:txBody>
                    <a:bodyPr/>
                    <a:lstStyle/>
                    <a:p>
                      <a:r>
                        <a:rPr lang="sl-SI" sz="1600" dirty="0">
                          <a:solidFill>
                            <a:schemeClr val="tx1">
                              <a:lumMod val="75000"/>
                            </a:schemeClr>
                          </a:solidFill>
                        </a:rPr>
                        <a:t>preko obrazcev, pošiljanje po pošti</a:t>
                      </a:r>
                    </a:p>
                  </a:txBody>
                  <a:tcPr/>
                </a:tc>
                <a:tc>
                  <a:txBody>
                    <a:bodyPr/>
                    <a:lstStyle/>
                    <a:p>
                      <a:r>
                        <a:rPr lang="sl-SI" sz="1600" dirty="0">
                          <a:solidFill>
                            <a:schemeClr val="tx1">
                              <a:lumMod val="75000"/>
                            </a:schemeClr>
                          </a:solidFill>
                        </a:rPr>
                        <a:t>IT</a:t>
                      </a:r>
                      <a:r>
                        <a:rPr lang="sl-SI" sz="1600" baseline="0" dirty="0">
                          <a:solidFill>
                            <a:schemeClr val="tx1">
                              <a:lumMod val="75000"/>
                            </a:schemeClr>
                          </a:solidFill>
                        </a:rPr>
                        <a:t> podpora sistemu</a:t>
                      </a:r>
                      <a:endParaRPr lang="sl-SI" sz="1600" dirty="0">
                        <a:solidFill>
                          <a:schemeClr val="tx1">
                            <a:lumMod val="75000"/>
                          </a:schemeClr>
                        </a:solidFill>
                      </a:endParaRPr>
                    </a:p>
                  </a:txBody>
                  <a:tcPr/>
                </a:tc>
                <a:extLst>
                  <a:ext uri="{0D108BD9-81ED-4DB2-BD59-A6C34878D82A}">
                    <a16:rowId xmlns="" xmlns:a16="http://schemas.microsoft.com/office/drawing/2014/main" val="10002"/>
                  </a:ext>
                </a:extLst>
              </a:tr>
              <a:tr h="554197">
                <a:tc>
                  <a:txBody>
                    <a:bodyPr/>
                    <a:lstStyle/>
                    <a:p>
                      <a:r>
                        <a:rPr lang="sl-SI" sz="1600" dirty="0">
                          <a:solidFill>
                            <a:schemeClr val="tx1">
                              <a:lumMod val="75000"/>
                            </a:schemeClr>
                          </a:solidFill>
                        </a:rPr>
                        <a:t>Vrsta odklona</a:t>
                      </a:r>
                    </a:p>
                  </a:txBody>
                  <a:tcPr/>
                </a:tc>
                <a:tc>
                  <a:txBody>
                    <a:bodyPr/>
                    <a:lstStyle/>
                    <a:p>
                      <a:r>
                        <a:rPr lang="sl-SI" sz="1600" dirty="0">
                          <a:solidFill>
                            <a:schemeClr val="tx1">
                              <a:lumMod val="75000"/>
                            </a:schemeClr>
                          </a:solidFill>
                        </a:rPr>
                        <a:t>7 opozorilnih</a:t>
                      </a:r>
                      <a:r>
                        <a:rPr lang="sl-SI" sz="1600" baseline="0" dirty="0">
                          <a:solidFill>
                            <a:schemeClr val="tx1">
                              <a:lumMod val="75000"/>
                            </a:schemeClr>
                          </a:solidFill>
                        </a:rPr>
                        <a:t> nevarnih dogodkov</a:t>
                      </a:r>
                      <a:endParaRPr lang="sl-SI" sz="1600" dirty="0">
                        <a:solidFill>
                          <a:schemeClr val="tx1">
                            <a:lumMod val="75000"/>
                          </a:schemeClr>
                        </a:solidFill>
                      </a:endParaRPr>
                    </a:p>
                  </a:txBody>
                  <a:tcPr/>
                </a:tc>
                <a:tc>
                  <a:txBody>
                    <a:bodyPr/>
                    <a:lstStyle/>
                    <a:p>
                      <a:r>
                        <a:rPr lang="sl-SI" sz="1600" dirty="0">
                          <a:solidFill>
                            <a:schemeClr val="tx1">
                              <a:lumMod val="75000"/>
                            </a:schemeClr>
                          </a:solidFill>
                        </a:rPr>
                        <a:t> vsi odkloni  in tudi</a:t>
                      </a:r>
                      <a:r>
                        <a:rPr lang="sl-SI" sz="1600" baseline="0" dirty="0">
                          <a:solidFill>
                            <a:schemeClr val="tx1">
                              <a:lumMod val="75000"/>
                            </a:schemeClr>
                          </a:solidFill>
                        </a:rPr>
                        <a:t>  skorajšnji odkloni</a:t>
                      </a:r>
                      <a:endParaRPr lang="sl-SI" sz="1600" dirty="0">
                        <a:solidFill>
                          <a:schemeClr val="tx1">
                            <a:lumMod val="75000"/>
                          </a:schemeClr>
                        </a:solidFill>
                      </a:endParaRPr>
                    </a:p>
                  </a:txBody>
                  <a:tcPr/>
                </a:tc>
                <a:extLst>
                  <a:ext uri="{0D108BD9-81ED-4DB2-BD59-A6C34878D82A}">
                    <a16:rowId xmlns="" xmlns:a16="http://schemas.microsoft.com/office/drawing/2014/main" val="10003"/>
                  </a:ext>
                </a:extLst>
              </a:tr>
              <a:tr h="554197">
                <a:tc>
                  <a:txBody>
                    <a:bodyPr/>
                    <a:lstStyle/>
                    <a:p>
                      <a:r>
                        <a:rPr lang="sl-SI" sz="1600" dirty="0">
                          <a:solidFill>
                            <a:schemeClr val="tx1">
                              <a:lumMod val="75000"/>
                            </a:schemeClr>
                          </a:solidFill>
                        </a:rPr>
                        <a:t>Varnostna</a:t>
                      </a:r>
                      <a:r>
                        <a:rPr lang="sl-SI" sz="1600" baseline="0" dirty="0">
                          <a:solidFill>
                            <a:schemeClr val="tx1">
                              <a:lumMod val="75000"/>
                            </a:schemeClr>
                          </a:solidFill>
                        </a:rPr>
                        <a:t> tveganja</a:t>
                      </a:r>
                      <a:endParaRPr lang="sl-SI" sz="1600" dirty="0">
                        <a:solidFill>
                          <a:schemeClr val="tx1">
                            <a:lumMod val="75000"/>
                          </a:schemeClr>
                        </a:solidFill>
                      </a:endParaRPr>
                    </a:p>
                  </a:txBody>
                  <a:tcPr/>
                </a:tc>
                <a:tc>
                  <a:txBody>
                    <a:bodyPr/>
                    <a:lstStyle/>
                    <a:p>
                      <a:r>
                        <a:rPr lang="sl-SI" sz="1600" dirty="0">
                          <a:solidFill>
                            <a:schemeClr val="tx1">
                              <a:lumMod val="75000"/>
                            </a:schemeClr>
                          </a:solidFill>
                        </a:rPr>
                        <a:t>se ne spremljajo nacionalno</a:t>
                      </a:r>
                    </a:p>
                  </a:txBody>
                  <a:tcPr/>
                </a:tc>
                <a:tc>
                  <a:txBody>
                    <a:bodyPr/>
                    <a:lstStyle/>
                    <a:p>
                      <a:r>
                        <a:rPr lang="sl-SI" sz="1600" dirty="0">
                          <a:solidFill>
                            <a:schemeClr val="tx1">
                              <a:lumMod val="75000"/>
                            </a:schemeClr>
                          </a:solidFill>
                        </a:rPr>
                        <a:t>vzpostavljen register varnostnih</a:t>
                      </a:r>
                      <a:r>
                        <a:rPr lang="sl-SI" sz="1600" baseline="0" dirty="0">
                          <a:solidFill>
                            <a:schemeClr val="tx1">
                              <a:lumMod val="75000"/>
                            </a:schemeClr>
                          </a:solidFill>
                        </a:rPr>
                        <a:t> tveganj</a:t>
                      </a:r>
                      <a:endParaRPr lang="sl-SI" sz="1600" dirty="0">
                        <a:solidFill>
                          <a:schemeClr val="tx1">
                            <a:lumMod val="75000"/>
                          </a:schemeClr>
                        </a:solidFill>
                      </a:endParaRPr>
                    </a:p>
                  </a:txBody>
                  <a:tcPr/>
                </a:tc>
                <a:extLst>
                  <a:ext uri="{0D108BD9-81ED-4DB2-BD59-A6C34878D82A}">
                    <a16:rowId xmlns="" xmlns:a16="http://schemas.microsoft.com/office/drawing/2014/main" val="10004"/>
                  </a:ext>
                </a:extLst>
              </a:tr>
              <a:tr h="320860">
                <a:tc>
                  <a:txBody>
                    <a:bodyPr/>
                    <a:lstStyle/>
                    <a:p>
                      <a:r>
                        <a:rPr lang="sl-SI" sz="1600" dirty="0">
                          <a:solidFill>
                            <a:schemeClr val="tx1">
                              <a:lumMod val="75000"/>
                            </a:schemeClr>
                          </a:solidFill>
                        </a:rPr>
                        <a:t>Obravnava odklonov</a:t>
                      </a:r>
                    </a:p>
                  </a:txBody>
                  <a:tcPr/>
                </a:tc>
                <a:tc>
                  <a:txBody>
                    <a:bodyPr/>
                    <a:lstStyle/>
                    <a:p>
                      <a:r>
                        <a:rPr lang="sl-SI" sz="1600" dirty="0">
                          <a:solidFill>
                            <a:schemeClr val="tx1">
                              <a:lumMod val="75000"/>
                            </a:schemeClr>
                          </a:solidFill>
                        </a:rPr>
                        <a:t>lokalno</a:t>
                      </a:r>
                    </a:p>
                  </a:txBody>
                  <a:tcPr/>
                </a:tc>
                <a:tc>
                  <a:txBody>
                    <a:bodyPr/>
                    <a:lstStyle/>
                    <a:p>
                      <a:r>
                        <a:rPr lang="sl-SI" sz="1600" dirty="0">
                          <a:solidFill>
                            <a:schemeClr val="tx1">
                              <a:lumMod val="75000"/>
                            </a:schemeClr>
                          </a:solidFill>
                        </a:rPr>
                        <a:t>lokalno</a:t>
                      </a:r>
                      <a:r>
                        <a:rPr lang="sl-SI" sz="1600" baseline="0" dirty="0">
                          <a:solidFill>
                            <a:schemeClr val="tx1">
                              <a:lumMod val="75000"/>
                            </a:schemeClr>
                          </a:solidFill>
                        </a:rPr>
                        <a:t> in nacionalno</a:t>
                      </a:r>
                      <a:endParaRPr lang="sl-SI" sz="1600" dirty="0">
                        <a:solidFill>
                          <a:schemeClr val="tx1">
                            <a:lumMod val="75000"/>
                          </a:schemeClr>
                        </a:solidFill>
                      </a:endParaRPr>
                    </a:p>
                  </a:txBody>
                  <a:tcPr/>
                </a:tc>
                <a:extLst>
                  <a:ext uri="{0D108BD9-81ED-4DB2-BD59-A6C34878D82A}">
                    <a16:rowId xmlns="" xmlns:a16="http://schemas.microsoft.com/office/drawing/2014/main" val="10005"/>
                  </a:ext>
                </a:extLst>
              </a:tr>
              <a:tr h="554197">
                <a:tc>
                  <a:txBody>
                    <a:bodyPr/>
                    <a:lstStyle/>
                    <a:p>
                      <a:r>
                        <a:rPr lang="sl-SI" sz="1600" dirty="0">
                          <a:solidFill>
                            <a:schemeClr val="tx1">
                              <a:lumMod val="75000"/>
                            </a:schemeClr>
                          </a:solidFill>
                        </a:rPr>
                        <a:t>roki za sporočanje/obravnavo</a:t>
                      </a:r>
                    </a:p>
                  </a:txBody>
                  <a:tcPr/>
                </a:tc>
                <a:tc>
                  <a:txBody>
                    <a:bodyPr/>
                    <a:lstStyle/>
                    <a:p>
                      <a:r>
                        <a:rPr lang="sl-SI" sz="1600" dirty="0">
                          <a:solidFill>
                            <a:schemeClr val="tx1">
                              <a:lumMod val="75000"/>
                            </a:schemeClr>
                          </a:solidFill>
                        </a:rPr>
                        <a:t>48 ur/ 45</a:t>
                      </a:r>
                      <a:r>
                        <a:rPr lang="sl-SI" sz="1600" baseline="0" dirty="0">
                          <a:solidFill>
                            <a:schemeClr val="tx1">
                              <a:lumMod val="75000"/>
                            </a:schemeClr>
                          </a:solidFill>
                        </a:rPr>
                        <a:t> dni/ 3 mesece na MZ</a:t>
                      </a:r>
                      <a:endParaRPr lang="sl-SI" sz="1600" dirty="0">
                        <a:solidFill>
                          <a:schemeClr val="tx1">
                            <a:lumMod val="75000"/>
                          </a:schemeClr>
                        </a:solidFill>
                      </a:endParaRPr>
                    </a:p>
                  </a:txBody>
                  <a:tcPr/>
                </a:tc>
                <a:tc>
                  <a:txBody>
                    <a:bodyPr/>
                    <a:lstStyle/>
                    <a:p>
                      <a:r>
                        <a:rPr lang="sl-SI" sz="1600" dirty="0">
                          <a:solidFill>
                            <a:schemeClr val="tx1">
                              <a:lumMod val="75000"/>
                            </a:schemeClr>
                          </a:solidFill>
                        </a:rPr>
                        <a:t>9 dni v LS/ 3 mesece na MZ</a:t>
                      </a:r>
                    </a:p>
                  </a:txBody>
                  <a:tcPr/>
                </a:tc>
                <a:extLst>
                  <a:ext uri="{0D108BD9-81ED-4DB2-BD59-A6C34878D82A}">
                    <a16:rowId xmlns="" xmlns:a16="http://schemas.microsoft.com/office/drawing/2014/main" val="10006"/>
                  </a:ext>
                </a:extLst>
              </a:tr>
              <a:tr h="791162">
                <a:tc>
                  <a:txBody>
                    <a:bodyPr/>
                    <a:lstStyle/>
                    <a:p>
                      <a:r>
                        <a:rPr lang="sl-SI" sz="1600" dirty="0">
                          <a:solidFill>
                            <a:schemeClr val="tx1">
                              <a:lumMod val="75000"/>
                            </a:schemeClr>
                          </a:solidFill>
                        </a:rPr>
                        <a:t>Prejeto število sporočil odklonov in tveganj na nacionalno</a:t>
                      </a:r>
                      <a:r>
                        <a:rPr lang="sl-SI" sz="1600" baseline="0" dirty="0">
                          <a:solidFill>
                            <a:schemeClr val="tx1">
                              <a:lumMod val="75000"/>
                            </a:schemeClr>
                          </a:solidFill>
                        </a:rPr>
                        <a:t> raven</a:t>
                      </a:r>
                      <a:endParaRPr lang="sl-SI" sz="1600" dirty="0">
                        <a:solidFill>
                          <a:schemeClr val="tx1">
                            <a:lumMod val="75000"/>
                          </a:schemeClr>
                        </a:solidFill>
                      </a:endParaRPr>
                    </a:p>
                  </a:txBody>
                  <a:tcPr/>
                </a:tc>
                <a:tc>
                  <a:txBody>
                    <a:bodyPr/>
                    <a:lstStyle/>
                    <a:p>
                      <a:r>
                        <a:rPr lang="sl-SI" sz="1600" baseline="0" dirty="0">
                          <a:solidFill>
                            <a:schemeClr val="tx1">
                              <a:lumMod val="75000"/>
                            </a:schemeClr>
                          </a:solidFill>
                        </a:rPr>
                        <a:t>v povprečju 20 OND letno</a:t>
                      </a:r>
                      <a:endParaRPr lang="sl-SI" sz="1600" dirty="0">
                        <a:solidFill>
                          <a:schemeClr val="tx1">
                            <a:lumMod val="75000"/>
                          </a:schemeClr>
                        </a:solidFill>
                      </a:endParaRPr>
                    </a:p>
                  </a:txBody>
                  <a:tcPr/>
                </a:tc>
                <a:tc>
                  <a:txBody>
                    <a:bodyPr/>
                    <a:lstStyle/>
                    <a:p>
                      <a:r>
                        <a:rPr lang="sl-SI" sz="1600" dirty="0">
                          <a:solidFill>
                            <a:schemeClr val="tx1">
                              <a:lumMod val="75000"/>
                            </a:schemeClr>
                          </a:solidFill>
                        </a:rPr>
                        <a:t>50 000 sporočil odklonov</a:t>
                      </a:r>
                    </a:p>
                    <a:p>
                      <a:r>
                        <a:rPr lang="sl-SI" sz="1600" dirty="0">
                          <a:solidFill>
                            <a:schemeClr val="tx1">
                              <a:lumMod val="75000"/>
                            </a:schemeClr>
                          </a:solidFill>
                        </a:rPr>
                        <a:t>prepoznana tveganja (1500)</a:t>
                      </a:r>
                    </a:p>
                  </a:txBody>
                  <a:tcPr/>
                </a:tc>
                <a:extLst>
                  <a:ext uri="{0D108BD9-81ED-4DB2-BD59-A6C34878D82A}">
                    <a16:rowId xmlns="" xmlns:a16="http://schemas.microsoft.com/office/drawing/2014/main" val="10007"/>
                  </a:ext>
                </a:extLst>
              </a:tr>
              <a:tr h="554197">
                <a:tc>
                  <a:txBody>
                    <a:bodyPr/>
                    <a:lstStyle/>
                    <a:p>
                      <a:r>
                        <a:rPr lang="sl-SI" sz="1600" dirty="0">
                          <a:solidFill>
                            <a:schemeClr val="tx1">
                              <a:lumMod val="75000"/>
                            </a:schemeClr>
                          </a:solidFill>
                        </a:rPr>
                        <a:t>Učenje iz odklonov in tveganj</a:t>
                      </a:r>
                    </a:p>
                  </a:txBody>
                  <a:tcPr/>
                </a:tc>
                <a:tc>
                  <a:txBody>
                    <a:bodyPr/>
                    <a:lstStyle/>
                    <a:p>
                      <a:r>
                        <a:rPr lang="sl-SI" sz="1600" dirty="0">
                          <a:solidFill>
                            <a:schemeClr val="tx1">
                              <a:lumMod val="75000"/>
                            </a:schemeClr>
                          </a:solidFill>
                        </a:rPr>
                        <a:t>vzpostavljeno</a:t>
                      </a:r>
                      <a:r>
                        <a:rPr lang="sl-SI" sz="1600" baseline="0" dirty="0">
                          <a:solidFill>
                            <a:schemeClr val="tx1">
                              <a:lumMod val="75000"/>
                            </a:schemeClr>
                          </a:solidFill>
                        </a:rPr>
                        <a:t> </a:t>
                      </a:r>
                      <a:r>
                        <a:rPr lang="sl-SI" sz="1600" dirty="0">
                          <a:solidFill>
                            <a:schemeClr val="tx1">
                              <a:lumMod val="75000"/>
                            </a:schemeClr>
                          </a:solidFill>
                        </a:rPr>
                        <a:t>znotraj</a:t>
                      </a:r>
                      <a:r>
                        <a:rPr lang="sl-SI" sz="1600" baseline="0" dirty="0">
                          <a:solidFill>
                            <a:schemeClr val="tx1">
                              <a:lumMod val="75000"/>
                            </a:schemeClr>
                          </a:solidFill>
                        </a:rPr>
                        <a:t> bolnišnic </a:t>
                      </a:r>
                      <a:endParaRPr lang="sl-SI" sz="1600" dirty="0">
                        <a:solidFill>
                          <a:schemeClr val="tx1">
                            <a:lumMod val="75000"/>
                          </a:schemeClr>
                        </a:solidFill>
                      </a:endParaRPr>
                    </a:p>
                  </a:txBody>
                  <a:tcPr/>
                </a:tc>
                <a:tc>
                  <a:txBody>
                    <a:bodyPr/>
                    <a:lstStyle/>
                    <a:p>
                      <a:r>
                        <a:rPr lang="sl-SI" sz="1600" dirty="0">
                          <a:solidFill>
                            <a:schemeClr val="tx1">
                              <a:lumMod val="75000"/>
                            </a:schemeClr>
                          </a:solidFill>
                        </a:rPr>
                        <a:t>vzpostavljeno nacionalno učenje</a:t>
                      </a:r>
                      <a:r>
                        <a:rPr lang="sl-SI" sz="1600" baseline="0" dirty="0">
                          <a:solidFill>
                            <a:schemeClr val="tx1">
                              <a:lumMod val="75000"/>
                            </a:schemeClr>
                          </a:solidFill>
                        </a:rPr>
                        <a:t> (učna platforma)</a:t>
                      </a:r>
                      <a:endParaRPr lang="sl-SI" sz="1600" dirty="0">
                        <a:solidFill>
                          <a:schemeClr val="tx1">
                            <a:lumMod val="75000"/>
                          </a:schemeClr>
                        </a:solidFill>
                      </a:endParaRPr>
                    </a:p>
                  </a:txBody>
                  <a:tcPr/>
                </a:tc>
                <a:extLst>
                  <a:ext uri="{0D108BD9-81ED-4DB2-BD59-A6C34878D82A}">
                    <a16:rowId xmlns="" xmlns:a16="http://schemas.microsoft.com/office/drawing/2014/main" val="10008"/>
                  </a:ext>
                </a:extLst>
              </a:tr>
              <a:tr h="791162">
                <a:tc>
                  <a:txBody>
                    <a:bodyPr/>
                    <a:lstStyle/>
                    <a:p>
                      <a:r>
                        <a:rPr lang="sl-SI" sz="1600" dirty="0">
                          <a:solidFill>
                            <a:schemeClr val="tx1">
                              <a:lumMod val="75000"/>
                            </a:schemeClr>
                          </a:solidFill>
                        </a:rPr>
                        <a:t>Varnostna kultura</a:t>
                      </a:r>
                    </a:p>
                  </a:txBody>
                  <a:tcPr/>
                </a:tc>
                <a:tc>
                  <a:txBody>
                    <a:bodyPr/>
                    <a:lstStyle/>
                    <a:p>
                      <a:r>
                        <a:rPr lang="sl-SI" sz="1600" dirty="0">
                          <a:solidFill>
                            <a:schemeClr val="tx1">
                              <a:lumMod val="75000"/>
                            </a:schemeClr>
                          </a:solidFill>
                        </a:rPr>
                        <a:t>skrb izvajalcev zdravstvene dejavnosti</a:t>
                      </a:r>
                    </a:p>
                  </a:txBody>
                  <a:tcPr/>
                </a:tc>
                <a:tc>
                  <a:txBody>
                    <a:bodyPr/>
                    <a:lstStyle/>
                    <a:p>
                      <a:r>
                        <a:rPr lang="sl-SI" sz="1600" dirty="0">
                          <a:solidFill>
                            <a:schemeClr val="tx1">
                              <a:lumMod val="75000"/>
                            </a:schemeClr>
                          </a:solidFill>
                        </a:rPr>
                        <a:t>vzpostavljena tudi nacionalna skrb</a:t>
                      </a:r>
                    </a:p>
                  </a:txBody>
                  <a:tcPr/>
                </a:tc>
                <a:extLst>
                  <a:ext uri="{0D108BD9-81ED-4DB2-BD59-A6C34878D82A}">
                    <a16:rowId xmlns="" xmlns:a16="http://schemas.microsoft.com/office/drawing/2014/main" val="10009"/>
                  </a:ext>
                </a:extLst>
              </a:tr>
            </a:tbl>
          </a:graphicData>
        </a:graphic>
      </p:graphicFrame>
      <p:sp>
        <p:nvSpPr>
          <p:cNvPr id="4" name="PoljeZBesedilom 3"/>
          <p:cNvSpPr txBox="1"/>
          <p:nvPr/>
        </p:nvSpPr>
        <p:spPr>
          <a:xfrm>
            <a:off x="451413" y="6157732"/>
            <a:ext cx="7928658" cy="646331"/>
          </a:xfrm>
          <a:prstGeom prst="rect">
            <a:avLst/>
          </a:prstGeom>
          <a:noFill/>
        </p:spPr>
        <p:txBody>
          <a:bodyPr wrap="square" rtlCol="0">
            <a:spAutoFit/>
          </a:bodyPr>
          <a:lstStyle/>
          <a:p>
            <a:r>
              <a:rPr lang="sl-SI" b="1" dirty="0" smtClean="0">
                <a:solidFill>
                  <a:srgbClr val="002060"/>
                </a:solidFill>
              </a:rPr>
              <a:t>Predstavite ključne značilnosti obstoječega in vzpostavljajočega sistema upravljanja z varnostnimi odkloni in tveganji za varnost?</a:t>
            </a:r>
            <a:endParaRPr lang="sl-SI" b="1" dirty="0">
              <a:solidFill>
                <a:srgbClr val="002060"/>
              </a:solidFill>
            </a:endParaRPr>
          </a:p>
        </p:txBody>
      </p:sp>
    </p:spTree>
    <p:extLst>
      <p:ext uri="{BB962C8B-B14F-4D97-AF65-F5344CB8AC3E}">
        <p14:creationId xmlns:p14="http://schemas.microsoft.com/office/powerpoint/2010/main" val="2647388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405114" y="1134319"/>
            <a:ext cx="8565266" cy="5451676"/>
          </a:xfrm>
        </p:spPr>
        <p:txBody>
          <a:bodyPr/>
          <a:lstStyle/>
          <a:p>
            <a:pPr marL="0" indent="0">
              <a:buNone/>
            </a:pPr>
            <a:r>
              <a:rPr lang="sl-SI" sz="2000" dirty="0" smtClean="0"/>
              <a:t>Neželeni učinki zdravil </a:t>
            </a:r>
            <a:r>
              <a:rPr lang="sl-SI" sz="2000" dirty="0"/>
              <a:t>za uporabo v humani medicine </a:t>
            </a:r>
            <a:r>
              <a:rPr lang="sl-SI" sz="2000" dirty="0" smtClean="0"/>
              <a:t>se sporočajo v </a:t>
            </a:r>
            <a:r>
              <a:rPr lang="sl-SI" sz="2000" b="1" dirty="0">
                <a:solidFill>
                  <a:srgbClr val="002060"/>
                </a:solidFill>
              </a:rPr>
              <a:t>sistem </a:t>
            </a:r>
            <a:r>
              <a:rPr lang="sl-SI" sz="2000" b="1" dirty="0" err="1">
                <a:solidFill>
                  <a:srgbClr val="002060"/>
                </a:solidFill>
              </a:rPr>
              <a:t>farmakovigilance</a:t>
            </a:r>
            <a:r>
              <a:rPr lang="sl-SI" sz="2000" dirty="0"/>
              <a:t>, razen v primeru, če je prišlo do napačne uporabe zdravila ali napačne izvedbe </a:t>
            </a:r>
            <a:r>
              <a:rPr lang="sl-SI" sz="2000" dirty="0" smtClean="0"/>
              <a:t>procesa. </a:t>
            </a:r>
            <a:endParaRPr lang="sl-SI" sz="2000" dirty="0"/>
          </a:p>
          <a:p>
            <a:pPr marL="0" indent="0">
              <a:buNone/>
            </a:pPr>
            <a:r>
              <a:rPr lang="sl-SI" sz="1800" dirty="0" smtClean="0"/>
              <a:t>S sistemom </a:t>
            </a:r>
            <a:r>
              <a:rPr lang="sl-SI" sz="1800" dirty="0" err="1" smtClean="0"/>
              <a:t>farmakovigilance</a:t>
            </a:r>
            <a:r>
              <a:rPr lang="sl-SI" sz="1800" dirty="0" smtClean="0"/>
              <a:t> upravlja Javna agencija Republike Slovenije za zdravila in medicinske pripomočke (JAZMP). Zadolžena je tudi za ugotavljanje, zbiranje </a:t>
            </a:r>
            <a:r>
              <a:rPr lang="sl-SI" sz="1800" dirty="0"/>
              <a:t>in </a:t>
            </a:r>
            <a:r>
              <a:rPr lang="sl-SI" sz="1800" dirty="0" smtClean="0"/>
              <a:t>vrednotenje </a:t>
            </a:r>
            <a:r>
              <a:rPr lang="sl-SI" sz="1800" dirty="0"/>
              <a:t>zapletov z medicinskimi pripomočki, razen v primeru, kjer bi se lahko z drugačnim postopanjem zdravstvenih delavcev lahko preprečilo posledice za </a:t>
            </a:r>
            <a:r>
              <a:rPr lang="sl-SI" sz="1800" dirty="0" smtClean="0"/>
              <a:t>pacienta.</a:t>
            </a:r>
            <a:endParaRPr lang="sl-SI" sz="1800" dirty="0"/>
          </a:p>
          <a:p>
            <a:pPr marL="0" indent="0">
              <a:buNone/>
            </a:pPr>
            <a:endParaRPr lang="sl-SI" sz="800" dirty="0" smtClean="0"/>
          </a:p>
          <a:p>
            <a:pPr marL="0" indent="0">
              <a:buNone/>
            </a:pPr>
            <a:r>
              <a:rPr lang="sl-SI" sz="2000" b="1" dirty="0" err="1" smtClean="0">
                <a:solidFill>
                  <a:srgbClr val="002060"/>
                </a:solidFill>
              </a:rPr>
              <a:t>Hemovigilanca</a:t>
            </a:r>
            <a:r>
              <a:rPr lang="sl-SI" sz="2000" b="1" dirty="0" smtClean="0">
                <a:solidFill>
                  <a:srgbClr val="002060"/>
                </a:solidFill>
              </a:rPr>
              <a:t> – </a:t>
            </a:r>
            <a:r>
              <a:rPr lang="sl-SI" sz="2000" dirty="0" smtClean="0">
                <a:solidFill>
                  <a:schemeClr val="tx1">
                    <a:lumMod val="75000"/>
                  </a:schemeClr>
                </a:solidFill>
              </a:rPr>
              <a:t>sistem sporočanja komplikacij v povezavi z transfuzijo krvi in krvnih komponent. </a:t>
            </a:r>
            <a:r>
              <a:rPr lang="sl-SI" sz="2000" dirty="0" err="1" smtClean="0">
                <a:solidFill>
                  <a:schemeClr val="tx1">
                    <a:lumMod val="75000"/>
                  </a:schemeClr>
                </a:solidFill>
              </a:rPr>
              <a:t>Upravljalec</a:t>
            </a:r>
            <a:r>
              <a:rPr lang="sl-SI" sz="2000" dirty="0" smtClean="0">
                <a:solidFill>
                  <a:schemeClr val="tx1">
                    <a:lumMod val="75000"/>
                  </a:schemeClr>
                </a:solidFill>
              </a:rPr>
              <a:t> je Zavod RS za transfuzijsko medicino</a:t>
            </a:r>
          </a:p>
          <a:p>
            <a:endParaRPr lang="sl-SI" sz="800" dirty="0"/>
          </a:p>
          <a:p>
            <a:pPr marL="0" indent="0">
              <a:buNone/>
            </a:pPr>
            <a:r>
              <a:rPr lang="sl-SI" sz="2000" b="1" dirty="0" err="1" smtClean="0">
                <a:solidFill>
                  <a:srgbClr val="002060"/>
                </a:solidFill>
              </a:rPr>
              <a:t>Organovigilanca</a:t>
            </a:r>
            <a:r>
              <a:rPr lang="sl-SI" sz="2000" b="1" dirty="0" smtClean="0">
                <a:solidFill>
                  <a:srgbClr val="002060"/>
                </a:solidFill>
              </a:rPr>
              <a:t> – </a:t>
            </a:r>
            <a:r>
              <a:rPr lang="sl-SI" sz="2000" dirty="0" smtClean="0">
                <a:solidFill>
                  <a:schemeClr val="tx1">
                    <a:lumMod val="75000"/>
                  </a:schemeClr>
                </a:solidFill>
              </a:rPr>
              <a:t>sistem sporočanja komplikacij v povezavi s transplantacijo organov in tkiv.  </a:t>
            </a:r>
            <a:r>
              <a:rPr lang="sl-SI" sz="2000" dirty="0" err="1" smtClean="0">
                <a:solidFill>
                  <a:schemeClr val="tx1">
                    <a:lumMod val="75000"/>
                  </a:schemeClr>
                </a:solidFill>
              </a:rPr>
              <a:t>Upravljalec</a:t>
            </a:r>
            <a:r>
              <a:rPr lang="sl-SI" sz="2000" dirty="0" smtClean="0">
                <a:solidFill>
                  <a:schemeClr val="tx1">
                    <a:lumMod val="75000"/>
                  </a:schemeClr>
                </a:solidFill>
              </a:rPr>
              <a:t> je Zavod republike Slovenije za presaditve organov in tkiv Slovenija </a:t>
            </a:r>
            <a:r>
              <a:rPr lang="sl-SI" sz="2000" dirty="0" err="1" smtClean="0">
                <a:solidFill>
                  <a:schemeClr val="tx1">
                    <a:lumMod val="75000"/>
                  </a:schemeClr>
                </a:solidFill>
              </a:rPr>
              <a:t>Transplant</a:t>
            </a:r>
            <a:r>
              <a:rPr lang="sl-SI" sz="2000" dirty="0" smtClean="0">
                <a:solidFill>
                  <a:schemeClr val="tx1">
                    <a:lumMod val="75000"/>
                  </a:schemeClr>
                </a:solidFill>
              </a:rPr>
              <a:t>.</a:t>
            </a:r>
            <a:endParaRPr lang="sl-SI" sz="2000" b="1" dirty="0">
              <a:solidFill>
                <a:srgbClr val="002060"/>
              </a:solidFill>
            </a:endParaRPr>
          </a:p>
          <a:p>
            <a:pPr marL="0" indent="0">
              <a:buNone/>
            </a:pPr>
            <a:endParaRPr lang="sl-SI" sz="2000" dirty="0" smtClean="0"/>
          </a:p>
          <a:p>
            <a:pPr marL="0" indent="0">
              <a:buNone/>
            </a:pPr>
            <a:r>
              <a:rPr lang="sl-SI" sz="2000" b="1" dirty="0" smtClean="0">
                <a:solidFill>
                  <a:srgbClr val="002060"/>
                </a:solidFill>
              </a:rPr>
              <a:t>Predstavite kaj so </a:t>
            </a:r>
            <a:r>
              <a:rPr lang="sl-SI" sz="2000" b="1" dirty="0" err="1" smtClean="0">
                <a:solidFill>
                  <a:srgbClr val="002060"/>
                </a:solidFill>
              </a:rPr>
              <a:t>farmakovigilanca</a:t>
            </a:r>
            <a:r>
              <a:rPr lang="sl-SI" sz="2000" b="1" dirty="0" smtClean="0">
                <a:solidFill>
                  <a:srgbClr val="002060"/>
                </a:solidFill>
              </a:rPr>
              <a:t>, </a:t>
            </a:r>
            <a:r>
              <a:rPr lang="sl-SI" sz="2000" b="1" dirty="0" err="1" smtClean="0">
                <a:solidFill>
                  <a:srgbClr val="002060"/>
                </a:solidFill>
              </a:rPr>
              <a:t>hemovigilanca</a:t>
            </a:r>
            <a:r>
              <a:rPr lang="sl-SI" sz="2000" b="1" dirty="0" smtClean="0">
                <a:solidFill>
                  <a:srgbClr val="002060"/>
                </a:solidFill>
              </a:rPr>
              <a:t> in </a:t>
            </a:r>
            <a:r>
              <a:rPr lang="sl-SI" sz="2000" b="1" dirty="0" err="1" smtClean="0">
                <a:solidFill>
                  <a:srgbClr val="002060"/>
                </a:solidFill>
              </a:rPr>
              <a:t>organovigilanca</a:t>
            </a:r>
            <a:r>
              <a:rPr lang="sl-SI" sz="2000" b="1" dirty="0" smtClean="0">
                <a:solidFill>
                  <a:srgbClr val="002060"/>
                </a:solidFill>
              </a:rPr>
              <a:t>? Obrazložite na primeru!</a:t>
            </a:r>
            <a:endParaRPr lang="sl-SI" sz="2000" b="1" dirty="0">
              <a:solidFill>
                <a:srgbClr val="002060"/>
              </a:solidFill>
            </a:endParaRPr>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34</a:t>
            </a:fld>
            <a:endParaRPr lang="sl-SI" dirty="0"/>
          </a:p>
        </p:txBody>
      </p:sp>
      <p:sp>
        <p:nvSpPr>
          <p:cNvPr id="5" name="PoljeZBesedilom 4"/>
          <p:cNvSpPr txBox="1"/>
          <p:nvPr/>
        </p:nvSpPr>
        <p:spPr>
          <a:xfrm>
            <a:off x="2199190" y="358815"/>
            <a:ext cx="6944810" cy="400110"/>
          </a:xfrm>
          <a:prstGeom prst="rect">
            <a:avLst/>
          </a:prstGeom>
          <a:noFill/>
        </p:spPr>
        <p:txBody>
          <a:bodyPr wrap="square" rtlCol="0">
            <a:spAutoFit/>
          </a:bodyPr>
          <a:lstStyle/>
          <a:p>
            <a:r>
              <a:rPr lang="sl-SI" sz="2000" b="1" dirty="0" err="1" smtClean="0">
                <a:solidFill>
                  <a:srgbClr val="002060"/>
                </a:solidFill>
              </a:rPr>
              <a:t>Farmakovigilanca</a:t>
            </a:r>
            <a:r>
              <a:rPr lang="sl-SI" sz="2000" b="1" dirty="0" smtClean="0">
                <a:solidFill>
                  <a:srgbClr val="002060"/>
                </a:solidFill>
              </a:rPr>
              <a:t>, </a:t>
            </a:r>
            <a:r>
              <a:rPr lang="sl-SI" sz="2000" b="1" dirty="0" err="1" smtClean="0">
                <a:solidFill>
                  <a:srgbClr val="002060"/>
                </a:solidFill>
              </a:rPr>
              <a:t>hemovigilanca</a:t>
            </a:r>
            <a:r>
              <a:rPr lang="sl-SI" sz="2000" b="1" dirty="0" smtClean="0">
                <a:solidFill>
                  <a:srgbClr val="002060"/>
                </a:solidFill>
              </a:rPr>
              <a:t>, </a:t>
            </a:r>
            <a:r>
              <a:rPr lang="sl-SI" sz="2000" b="1" dirty="0" err="1" smtClean="0">
                <a:solidFill>
                  <a:srgbClr val="002060"/>
                </a:solidFill>
              </a:rPr>
              <a:t>organiovigilanca</a:t>
            </a:r>
            <a:r>
              <a:rPr lang="sl-SI" sz="2000" b="1" dirty="0" smtClean="0">
                <a:solidFill>
                  <a:srgbClr val="002060"/>
                </a:solidFill>
              </a:rPr>
              <a:t>, itd.</a:t>
            </a:r>
            <a:endParaRPr lang="sl-SI" sz="2000" b="1" dirty="0">
              <a:solidFill>
                <a:srgbClr val="002060"/>
              </a:solidFill>
            </a:endParaRPr>
          </a:p>
        </p:txBody>
      </p:sp>
    </p:spTree>
    <p:extLst>
      <p:ext uri="{BB962C8B-B14F-4D97-AF65-F5344CB8AC3E}">
        <p14:creationId xmlns:p14="http://schemas.microsoft.com/office/powerpoint/2010/main" val="1407478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77387" y="876481"/>
            <a:ext cx="7472186" cy="1292662"/>
          </a:xfrm>
        </p:spPr>
        <p:txBody>
          <a:bodyPr/>
          <a:lstStyle/>
          <a:p>
            <a:pPr algn="ctr"/>
            <a:r>
              <a:rPr lang="sl-SI" sz="2000" b="1" dirty="0" smtClean="0">
                <a:solidFill>
                  <a:schemeClr val="tx1">
                    <a:lumMod val="75000"/>
                  </a:schemeClr>
                </a:solidFill>
              </a:rPr>
              <a:t>SPOROČANJE – OBRAVNAVA – NAČRTOVANJE UKREPOV –</a:t>
            </a:r>
            <a:br>
              <a:rPr lang="sl-SI" sz="2000" b="1" dirty="0" smtClean="0">
                <a:solidFill>
                  <a:schemeClr val="tx1">
                    <a:lumMod val="75000"/>
                  </a:schemeClr>
                </a:solidFill>
              </a:rPr>
            </a:br>
            <a:r>
              <a:rPr lang="sl-SI" sz="2000" b="1" dirty="0" smtClean="0">
                <a:solidFill>
                  <a:schemeClr val="tx1">
                    <a:lumMod val="75000"/>
                  </a:schemeClr>
                </a:solidFill>
              </a:rPr>
              <a:t>UVEDBA SPREMEMB – PREVENTIVNO DELOVANJE</a:t>
            </a:r>
            <a:r>
              <a:rPr lang="sl-SI" b="1" dirty="0" smtClean="0">
                <a:solidFill>
                  <a:srgbClr val="002060"/>
                </a:solidFill>
              </a:rPr>
              <a:t/>
            </a:r>
            <a:br>
              <a:rPr lang="sl-SI" b="1" dirty="0" smtClean="0">
                <a:solidFill>
                  <a:srgbClr val="002060"/>
                </a:solidFill>
              </a:rPr>
            </a:br>
            <a:endParaRPr lang="sl-SI" b="1" dirty="0">
              <a:solidFill>
                <a:srgbClr val="002060"/>
              </a:solidFill>
            </a:endParaRPr>
          </a:p>
        </p:txBody>
      </p:sp>
      <p:sp>
        <p:nvSpPr>
          <p:cNvPr id="3" name="Ograda vsebine 2"/>
          <p:cNvSpPr>
            <a:spLocks noGrp="1"/>
          </p:cNvSpPr>
          <p:nvPr>
            <p:ph idx="1"/>
          </p:nvPr>
        </p:nvSpPr>
        <p:spPr>
          <a:xfrm>
            <a:off x="335666" y="1678329"/>
            <a:ext cx="8669438" cy="4919241"/>
          </a:xfrm>
        </p:spPr>
        <p:txBody>
          <a:bodyPr/>
          <a:lstStyle/>
          <a:p>
            <a:pPr marL="0" indent="0">
              <a:buNone/>
            </a:pPr>
            <a:r>
              <a:rPr lang="sl-SI" sz="1800" b="1" dirty="0" smtClean="0">
                <a:solidFill>
                  <a:srgbClr val="002060"/>
                </a:solidFill>
              </a:rPr>
              <a:t>Sporočanje:</a:t>
            </a:r>
            <a:r>
              <a:rPr lang="sl-SI" sz="1800" dirty="0" smtClean="0"/>
              <a:t> ukrepi za zmanjševanje posledic in sporočilo v interni sistem </a:t>
            </a:r>
          </a:p>
          <a:p>
            <a:pPr marL="0" indent="0">
              <a:buNone/>
            </a:pPr>
            <a:r>
              <a:rPr lang="sl-SI" sz="1800" b="1" dirty="0" smtClean="0">
                <a:solidFill>
                  <a:srgbClr val="002060"/>
                </a:solidFill>
              </a:rPr>
              <a:t>Obravnava:</a:t>
            </a:r>
            <a:r>
              <a:rPr lang="sl-SI" sz="1800" dirty="0" smtClean="0"/>
              <a:t> vzročno posledična analiza: iskanje sistemskih vzrokov</a:t>
            </a:r>
          </a:p>
          <a:p>
            <a:pPr marL="0" indent="0">
              <a:buNone/>
            </a:pPr>
            <a:r>
              <a:rPr lang="sl-SI" sz="1800" b="1" dirty="0" smtClean="0">
                <a:solidFill>
                  <a:srgbClr val="002060"/>
                </a:solidFill>
              </a:rPr>
              <a:t>Načrtovanje ukrepov: </a:t>
            </a:r>
            <a:r>
              <a:rPr lang="sl-SI" sz="1800" dirty="0" smtClean="0">
                <a:solidFill>
                  <a:schemeClr val="bg1">
                    <a:lumMod val="65000"/>
                  </a:schemeClr>
                </a:solidFill>
              </a:rPr>
              <a:t>za preprečevanje ponovitev</a:t>
            </a:r>
          </a:p>
          <a:p>
            <a:pPr marL="0" indent="0">
              <a:buNone/>
            </a:pPr>
            <a:r>
              <a:rPr lang="sl-SI" sz="1800" b="1" dirty="0" smtClean="0">
                <a:solidFill>
                  <a:srgbClr val="002060"/>
                </a:solidFill>
              </a:rPr>
              <a:t>Uvedba ukrepov: </a:t>
            </a:r>
            <a:r>
              <a:rPr lang="sl-SI" sz="1800" dirty="0" smtClean="0"/>
              <a:t>poročilo o realizaciji ukrepov</a:t>
            </a:r>
          </a:p>
          <a:p>
            <a:pPr marL="0" indent="0">
              <a:buNone/>
            </a:pPr>
            <a:r>
              <a:rPr lang="sl-SI" sz="1800" b="1" dirty="0" smtClean="0">
                <a:solidFill>
                  <a:srgbClr val="002060"/>
                </a:solidFill>
              </a:rPr>
              <a:t>Umestitev v register ukrepov: </a:t>
            </a:r>
            <a:r>
              <a:rPr lang="sl-SI" sz="1800" dirty="0" smtClean="0"/>
              <a:t>interno in nacionalno učenje ter</a:t>
            </a:r>
          </a:p>
          <a:p>
            <a:pPr marL="0" indent="0">
              <a:buNone/>
            </a:pPr>
            <a:r>
              <a:rPr lang="sl-SI" sz="1800" b="1" dirty="0">
                <a:solidFill>
                  <a:srgbClr val="002060"/>
                </a:solidFill>
              </a:rPr>
              <a:t>P</a:t>
            </a:r>
            <a:r>
              <a:rPr lang="sl-SI" sz="1800" b="1" dirty="0" smtClean="0">
                <a:solidFill>
                  <a:srgbClr val="002060"/>
                </a:solidFill>
              </a:rPr>
              <a:t>reventivno delovanje: </a:t>
            </a:r>
            <a:r>
              <a:rPr lang="sl-SI" sz="1800" dirty="0" smtClean="0">
                <a:solidFill>
                  <a:schemeClr val="tx1">
                    <a:lumMod val="75000"/>
                  </a:schemeClr>
                </a:solidFill>
              </a:rPr>
              <a:t>na vseh ravneh</a:t>
            </a:r>
          </a:p>
          <a:p>
            <a:pPr marL="0" indent="0">
              <a:buNone/>
            </a:pPr>
            <a:endParaRPr lang="sl-SI" sz="800" dirty="0" smtClean="0"/>
          </a:p>
          <a:p>
            <a:pPr marL="0" indent="0">
              <a:buNone/>
            </a:pPr>
            <a:r>
              <a:rPr lang="sl-SI" sz="2000" b="1" dirty="0" smtClean="0">
                <a:solidFill>
                  <a:srgbClr val="002060"/>
                </a:solidFill>
              </a:rPr>
              <a:t>Krizno komuniciranje:</a:t>
            </a:r>
          </a:p>
          <a:p>
            <a:pPr marL="0" indent="0">
              <a:buNone/>
            </a:pPr>
            <a:r>
              <a:rPr lang="sl-SI" sz="1800" dirty="0" smtClean="0">
                <a:solidFill>
                  <a:schemeClr val="tx1">
                    <a:lumMod val="75000"/>
                  </a:schemeClr>
                </a:solidFill>
              </a:rPr>
              <a:t>Za krizo je značilen časovni pritisk, kar pomeni, da mora vodstvo hitro sprejemati odločitve in obvladovati prenašanje sporočil znotraj ali izven zavoda. V primeru varnostnega odklona s posledicami za pacienta mora biti nadrejeni in vodstvo obveščeno v najkrajšem možnem času. Komuniciranje po krizi obsega po eni strani dajanje dodatnih sporočil in informacij prizadeti javnosti, na drugi strani pa analitično preverjanje tega, kaj se je zgodilo in kako nadaljevati pot. </a:t>
            </a:r>
          </a:p>
          <a:p>
            <a:pPr marL="0" indent="0">
              <a:buNone/>
            </a:pPr>
            <a:endParaRPr lang="sl-SI" sz="1200" dirty="0" smtClean="0">
              <a:solidFill>
                <a:schemeClr val="tx1">
                  <a:lumMod val="75000"/>
                </a:schemeClr>
              </a:solidFill>
            </a:endParaRPr>
          </a:p>
          <a:p>
            <a:pPr marL="0" indent="0">
              <a:buNone/>
            </a:pPr>
            <a:r>
              <a:rPr lang="sl-SI" sz="2000" b="1" dirty="0" smtClean="0">
                <a:solidFill>
                  <a:srgbClr val="002060"/>
                </a:solidFill>
              </a:rPr>
              <a:t>Kdo vse potrebuje podporo, ko se zgodi varnostni odklon v zdravstveni obravnavi, še posebej če nastopijo hujše posledice za pacienta? Zakaj?</a:t>
            </a:r>
            <a:endParaRPr lang="sl-SI" sz="2000" b="1" dirty="0">
              <a:solidFill>
                <a:srgbClr val="002060"/>
              </a:solidFill>
            </a:endParaRPr>
          </a:p>
          <a:p>
            <a:pPr marL="0" indent="0">
              <a:buNone/>
            </a:pPr>
            <a:endParaRPr lang="sl-SI" sz="2000" b="1" dirty="0">
              <a:solidFill>
                <a:srgbClr val="002060"/>
              </a:solidFill>
            </a:endParaRPr>
          </a:p>
        </p:txBody>
      </p:sp>
      <p:sp>
        <p:nvSpPr>
          <p:cNvPr id="4" name="Ograda številke diapozitiva 3"/>
          <p:cNvSpPr>
            <a:spLocks noGrp="1"/>
          </p:cNvSpPr>
          <p:nvPr>
            <p:ph type="sldNum" sz="quarter" idx="12"/>
          </p:nvPr>
        </p:nvSpPr>
        <p:spPr/>
        <p:txBody>
          <a:bodyPr/>
          <a:lstStyle/>
          <a:p>
            <a:pPr>
              <a:defRPr/>
            </a:pPr>
            <a:fld id="{BEAE2B3E-9FCC-4203-A958-F7325CFFDE41}" type="slidenum">
              <a:rPr lang="sl-SI" smtClean="0"/>
              <a:pPr>
                <a:defRPr/>
              </a:pPr>
              <a:t>35</a:t>
            </a:fld>
            <a:endParaRPr lang="sl-SI" dirty="0"/>
          </a:p>
        </p:txBody>
      </p:sp>
      <p:sp>
        <p:nvSpPr>
          <p:cNvPr id="5" name="PoljeZBesedilom 4"/>
          <p:cNvSpPr txBox="1"/>
          <p:nvPr/>
        </p:nvSpPr>
        <p:spPr>
          <a:xfrm>
            <a:off x="2384385" y="290028"/>
            <a:ext cx="6319777" cy="461665"/>
          </a:xfrm>
          <a:prstGeom prst="rect">
            <a:avLst/>
          </a:prstGeom>
          <a:noFill/>
        </p:spPr>
        <p:txBody>
          <a:bodyPr wrap="square" rtlCol="0">
            <a:spAutoFit/>
          </a:bodyPr>
          <a:lstStyle/>
          <a:p>
            <a:r>
              <a:rPr lang="sl-SI" sz="2400" b="1" dirty="0" smtClean="0">
                <a:solidFill>
                  <a:srgbClr val="002060"/>
                </a:solidFill>
              </a:rPr>
              <a:t>Proces obravnave varnostnih odklonov</a:t>
            </a:r>
            <a:endParaRPr lang="sl-SI" sz="2400" b="1" dirty="0">
              <a:solidFill>
                <a:srgbClr val="002060"/>
              </a:solidFill>
            </a:endParaRPr>
          </a:p>
        </p:txBody>
      </p:sp>
      <p:sp>
        <p:nvSpPr>
          <p:cNvPr id="6" name="AutoShape 2" descr="Image result for Krizno komuniciranj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5844" name="Picture 4" descr="Image result for Krizno komunicira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851" y="2611251"/>
            <a:ext cx="2020510" cy="114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57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87702" y="538401"/>
            <a:ext cx="6698950" cy="369332"/>
          </a:xfrm>
        </p:spPr>
        <p:txBody>
          <a:bodyPr/>
          <a:lstStyle/>
          <a:p>
            <a:r>
              <a:rPr lang="sl-SI" sz="2400" b="1" dirty="0">
                <a:solidFill>
                  <a:srgbClr val="002060"/>
                </a:solidFill>
              </a:rPr>
              <a:t>O</a:t>
            </a:r>
            <a:r>
              <a:rPr lang="sl-SI" sz="2400" b="1" dirty="0" smtClean="0">
                <a:solidFill>
                  <a:srgbClr val="002060"/>
                </a:solidFill>
              </a:rPr>
              <a:t>bvladovanje z zdravstvom povezanih okužb </a:t>
            </a:r>
            <a:endParaRPr lang="sl-SI" sz="2400" b="1" dirty="0">
              <a:solidFill>
                <a:srgbClr val="002060"/>
              </a:solidFill>
            </a:endParaRPr>
          </a:p>
        </p:txBody>
      </p:sp>
      <p:sp>
        <p:nvSpPr>
          <p:cNvPr id="3" name="Ograda besedila 2"/>
          <p:cNvSpPr>
            <a:spLocks noGrp="1"/>
          </p:cNvSpPr>
          <p:nvPr>
            <p:ph type="body" sz="quarter" idx="13"/>
          </p:nvPr>
        </p:nvSpPr>
        <p:spPr>
          <a:xfrm>
            <a:off x="266217" y="1122745"/>
            <a:ext cx="8762035" cy="5370652"/>
          </a:xfrm>
        </p:spPr>
        <p:txBody>
          <a:bodyPr/>
          <a:lstStyle/>
          <a:p>
            <a:pPr marL="0" indent="0">
              <a:buNone/>
            </a:pPr>
            <a:r>
              <a:rPr lang="sl-SI" sz="2400" dirty="0" smtClean="0"/>
              <a:t>- </a:t>
            </a:r>
            <a:r>
              <a:rPr lang="sl-SI" sz="2000" dirty="0" smtClean="0">
                <a:solidFill>
                  <a:schemeClr val="tx1">
                    <a:lumMod val="75000"/>
                  </a:schemeClr>
                </a:solidFill>
              </a:rPr>
              <a:t>poznavanje možnih poti prenosa okužb v zdravstvenih zavodih,</a:t>
            </a:r>
          </a:p>
          <a:p>
            <a:pPr marL="0" indent="0">
              <a:buNone/>
            </a:pPr>
            <a:r>
              <a:rPr lang="sl-SI" sz="2000" dirty="0" smtClean="0">
                <a:solidFill>
                  <a:schemeClr val="tx1">
                    <a:lumMod val="75000"/>
                  </a:schemeClr>
                </a:solidFill>
              </a:rPr>
              <a:t>- poznavanje in upoštevanje 5 trenutkov za higieno rok,</a:t>
            </a:r>
          </a:p>
          <a:p>
            <a:pPr marL="0" indent="0">
              <a:buNone/>
            </a:pPr>
            <a:r>
              <a:rPr lang="sl-SI" sz="2000" dirty="0">
                <a:solidFill>
                  <a:schemeClr val="tx1">
                    <a:lumMod val="75000"/>
                  </a:schemeClr>
                </a:solidFill>
              </a:rPr>
              <a:t> </a:t>
            </a:r>
            <a:r>
              <a:rPr lang="sl-SI" sz="2000" dirty="0" smtClean="0">
                <a:solidFill>
                  <a:schemeClr val="tx1">
                    <a:lumMod val="75000"/>
                  </a:schemeClr>
                </a:solidFill>
              </a:rPr>
              <a:t>      </a:t>
            </a:r>
            <a:r>
              <a:rPr lang="sl-SI" sz="2000" b="1" dirty="0" smtClean="0">
                <a:solidFill>
                  <a:schemeClr val="tx1">
                    <a:lumMod val="75000"/>
                  </a:schemeClr>
                </a:solidFill>
              </a:rPr>
              <a:t>NADZOR izvajajo šolani opazovalci higiene rok!</a:t>
            </a:r>
            <a:endParaRPr lang="sl-SI" sz="2000" b="1" dirty="0">
              <a:solidFill>
                <a:schemeClr val="tx1">
                  <a:lumMod val="75000"/>
                </a:schemeClr>
              </a:solidFill>
            </a:endParaRPr>
          </a:p>
          <a:p>
            <a:pPr marL="0" indent="0">
              <a:buNone/>
            </a:pPr>
            <a:r>
              <a:rPr lang="sl-SI" sz="2000" dirty="0" smtClean="0">
                <a:solidFill>
                  <a:schemeClr val="tx1">
                    <a:lumMod val="75000"/>
                  </a:schemeClr>
                </a:solidFill>
              </a:rPr>
              <a:t>- dosledna in namenska uporaba osebne varovalne opreme,</a:t>
            </a:r>
          </a:p>
          <a:p>
            <a:pPr marL="0" indent="0">
              <a:buNone/>
            </a:pPr>
            <a:r>
              <a:rPr lang="sl-SI" sz="2000" dirty="0" smtClean="0">
                <a:solidFill>
                  <a:schemeClr val="tx1">
                    <a:lumMod val="75000"/>
                  </a:schemeClr>
                </a:solidFill>
              </a:rPr>
              <a:t>- dosledno upoštevanje pravil ob izolaciji pacienta, </a:t>
            </a:r>
          </a:p>
          <a:p>
            <a:pPr marL="0" indent="0">
              <a:buNone/>
            </a:pPr>
            <a:r>
              <a:rPr lang="sl-SI" sz="2000" dirty="0" smtClean="0">
                <a:solidFill>
                  <a:schemeClr val="tx1">
                    <a:lumMod val="75000"/>
                  </a:schemeClr>
                </a:solidFill>
              </a:rPr>
              <a:t>- poznavanje in upoštevanje čistih in nečistih poti,</a:t>
            </a:r>
          </a:p>
          <a:p>
            <a:pPr marL="0" indent="0">
              <a:buNone/>
            </a:pPr>
            <a:r>
              <a:rPr lang="sl-SI" sz="2000" dirty="0" smtClean="0">
                <a:solidFill>
                  <a:schemeClr val="tx1">
                    <a:lumMod val="75000"/>
                  </a:schemeClr>
                </a:solidFill>
              </a:rPr>
              <a:t>- poznavanje in upoštevanje ravnanja z odpadki</a:t>
            </a:r>
          </a:p>
          <a:p>
            <a:pPr marL="0" indent="0">
              <a:buNone/>
            </a:pPr>
            <a:r>
              <a:rPr lang="sl-SI" sz="2000" b="1" dirty="0" smtClean="0">
                <a:solidFill>
                  <a:schemeClr val="tx1">
                    <a:lumMod val="75000"/>
                  </a:schemeClr>
                </a:solidFill>
              </a:rPr>
              <a:t>  </a:t>
            </a:r>
            <a:r>
              <a:rPr lang="sl-SI" sz="2000" dirty="0" smtClean="0">
                <a:solidFill>
                  <a:schemeClr val="tx1">
                    <a:lumMod val="75000"/>
                  </a:schemeClr>
                </a:solidFill>
              </a:rPr>
              <a:t>(vrste odpadkov, ločevanje, odvoz),</a:t>
            </a:r>
          </a:p>
          <a:p>
            <a:pPr marL="0" indent="0">
              <a:buNone/>
            </a:pPr>
            <a:r>
              <a:rPr lang="sl-SI" sz="2000" dirty="0" smtClean="0">
                <a:solidFill>
                  <a:schemeClr val="tx1">
                    <a:lumMod val="75000"/>
                  </a:schemeClr>
                </a:solidFill>
              </a:rPr>
              <a:t>-  </a:t>
            </a:r>
            <a:r>
              <a:rPr lang="pl-PL" sz="2000" dirty="0" smtClean="0">
                <a:solidFill>
                  <a:schemeClr val="tx1">
                    <a:lumMod val="75000"/>
                  </a:schemeClr>
                </a:solidFill>
              </a:rPr>
              <a:t>ukrepi ob poškodbi z ostrim infektivnim predmetom...</a:t>
            </a:r>
            <a:endParaRPr lang="sl-SI" sz="2000" dirty="0" smtClean="0">
              <a:solidFill>
                <a:schemeClr val="tx1">
                  <a:lumMod val="75000"/>
                </a:schemeClr>
              </a:solidFill>
            </a:endParaRPr>
          </a:p>
          <a:p>
            <a:pPr marL="0" indent="0">
              <a:buNone/>
            </a:pPr>
            <a:endParaRPr lang="sl-SI" sz="2400" b="1" dirty="0">
              <a:solidFill>
                <a:srgbClr val="002060"/>
              </a:solidFill>
            </a:endParaRPr>
          </a:p>
          <a:p>
            <a:pPr marL="0" indent="0">
              <a:buNone/>
            </a:pPr>
            <a:r>
              <a:rPr lang="sl-SI" sz="2000" b="1" dirty="0" smtClean="0">
                <a:solidFill>
                  <a:srgbClr val="002060"/>
                </a:solidFill>
              </a:rPr>
              <a:t>Pravilnik o pogojih za pripravo in izvajanje programa preprečevanja in obvladovanja bolnišničnih okužb</a:t>
            </a:r>
          </a:p>
          <a:p>
            <a:pPr marL="0" indent="0">
              <a:buNone/>
            </a:pPr>
            <a:endParaRPr lang="sl-SI" sz="2000" b="1" dirty="0">
              <a:solidFill>
                <a:srgbClr val="002060"/>
              </a:solidFill>
            </a:endParaRPr>
          </a:p>
          <a:p>
            <a:pPr marL="0" indent="0">
              <a:buNone/>
            </a:pPr>
            <a:r>
              <a:rPr lang="sl-SI" sz="2000" b="1" dirty="0" smtClean="0">
                <a:solidFill>
                  <a:srgbClr val="002060"/>
                </a:solidFill>
              </a:rPr>
              <a:t>Naštejte in opišite ukrepe za obvladovanje okužb v zdravstvu za kakovost in varnost zdravstvene obravnave?</a:t>
            </a:r>
          </a:p>
          <a:p>
            <a:pPr marL="0" indent="0">
              <a:buNone/>
            </a:pPr>
            <a:endParaRPr lang="sl-SI" sz="2000" b="1" dirty="0" smtClean="0"/>
          </a:p>
          <a:p>
            <a:pPr marL="0" indent="0">
              <a:buNone/>
            </a:pPr>
            <a:endParaRPr lang="sl-SI" sz="2000" b="1" dirty="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36</a:t>
            </a:fld>
            <a:endParaRPr lang="sl-SI" dirty="0"/>
          </a:p>
        </p:txBody>
      </p:sp>
      <p:sp>
        <p:nvSpPr>
          <p:cNvPr id="5" name="Zaobljeni pravokotnik 4"/>
          <p:cNvSpPr/>
          <p:nvPr/>
        </p:nvSpPr>
        <p:spPr>
          <a:xfrm>
            <a:off x="6308203" y="2893670"/>
            <a:ext cx="2578449" cy="13079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b="1" dirty="0" smtClean="0">
                <a:solidFill>
                  <a:srgbClr val="002060"/>
                </a:solidFill>
              </a:rPr>
              <a:t>Kaj pomenijo kratice MRSA, ESBL, VRE?</a:t>
            </a:r>
            <a:endParaRPr lang="sl-SI" b="1" dirty="0">
              <a:solidFill>
                <a:srgbClr val="002060"/>
              </a:solidFill>
            </a:endParaRPr>
          </a:p>
        </p:txBody>
      </p:sp>
      <p:pic>
        <p:nvPicPr>
          <p:cNvPr id="368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427" y="1416612"/>
            <a:ext cx="933450" cy="122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99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35074" y="401920"/>
            <a:ext cx="5514330" cy="615553"/>
          </a:xfrm>
        </p:spPr>
        <p:txBody>
          <a:bodyPr/>
          <a:lstStyle/>
          <a:p>
            <a:pPr algn="ctr"/>
            <a:r>
              <a:rPr lang="sl-SI" sz="2000" b="1" dirty="0" smtClean="0">
                <a:solidFill>
                  <a:srgbClr val="002060"/>
                </a:solidFill>
              </a:rPr>
              <a:t>Nacionalna komisija za obvladovanje in </a:t>
            </a:r>
            <a:br>
              <a:rPr lang="sl-SI" sz="2000" b="1" dirty="0" smtClean="0">
                <a:solidFill>
                  <a:srgbClr val="002060"/>
                </a:solidFill>
              </a:rPr>
            </a:br>
            <a:r>
              <a:rPr lang="sl-SI" sz="2000" b="1" dirty="0" smtClean="0">
                <a:solidFill>
                  <a:srgbClr val="002060"/>
                </a:solidFill>
              </a:rPr>
              <a:t>preprečevanje bolnišničnih okužb (NAKOBO</a:t>
            </a:r>
            <a:r>
              <a:rPr lang="sl-SI" sz="2000" dirty="0" smtClean="0"/>
              <a:t>)</a:t>
            </a:r>
            <a:endParaRPr lang="sl-SI" dirty="0"/>
          </a:p>
        </p:txBody>
      </p:sp>
      <p:sp>
        <p:nvSpPr>
          <p:cNvPr id="3" name="Ograda besedila 2"/>
          <p:cNvSpPr>
            <a:spLocks noGrp="1"/>
          </p:cNvSpPr>
          <p:nvPr>
            <p:ph type="body" sz="quarter" idx="13"/>
          </p:nvPr>
        </p:nvSpPr>
        <p:spPr>
          <a:xfrm>
            <a:off x="266218" y="1273215"/>
            <a:ext cx="8634714" cy="5324355"/>
          </a:xfrm>
        </p:spPr>
        <p:txBody>
          <a:bodyPr/>
          <a:lstStyle/>
          <a:p>
            <a:pPr marL="0" indent="0">
              <a:buNone/>
            </a:pPr>
            <a:r>
              <a:rPr lang="sl-SI" sz="2000" dirty="0"/>
              <a:t>Naloge komisije so naslednje:</a:t>
            </a:r>
          </a:p>
          <a:p>
            <a:r>
              <a:rPr lang="sl-SI" sz="2000" dirty="0" smtClean="0"/>
              <a:t>povezuje </a:t>
            </a:r>
            <a:r>
              <a:rPr lang="sl-SI" sz="2000" dirty="0"/>
              <a:t>delo komisij za obvladovanje in preprečevanje bolnišničnih okužb </a:t>
            </a:r>
            <a:r>
              <a:rPr lang="sl-SI" sz="2000" dirty="0" smtClean="0"/>
              <a:t>v </a:t>
            </a:r>
            <a:r>
              <a:rPr lang="sv-SE" sz="2000" dirty="0" smtClean="0"/>
              <a:t>zdravstvenih </a:t>
            </a:r>
            <a:r>
              <a:rPr lang="sv-SE" sz="2000" dirty="0"/>
              <a:t>zavodih in pripravlja navodila strokovnim direktorjem in </a:t>
            </a:r>
            <a:r>
              <a:rPr lang="sv-SE" sz="2000" dirty="0" smtClean="0"/>
              <a:t>vodjem</a:t>
            </a:r>
            <a:r>
              <a:rPr lang="sl-SI" sz="2000" dirty="0" smtClean="0"/>
              <a:t> komisij </a:t>
            </a:r>
            <a:r>
              <a:rPr lang="sl-SI" sz="2000" dirty="0"/>
              <a:t>za obvladovanje in preprečevanje bolnišničnih </a:t>
            </a:r>
            <a:r>
              <a:rPr lang="sl-SI" sz="2000" dirty="0" smtClean="0"/>
              <a:t>okužb,</a:t>
            </a:r>
            <a:endParaRPr lang="sl-SI" sz="2000" dirty="0"/>
          </a:p>
          <a:p>
            <a:r>
              <a:rPr lang="sl-SI" sz="2000" dirty="0"/>
              <a:t>p</a:t>
            </a:r>
            <a:r>
              <a:rPr lang="sl-SI" sz="2000" dirty="0" smtClean="0"/>
              <a:t>reverja izvajanje </a:t>
            </a:r>
            <a:r>
              <a:rPr lang="sl-SI" sz="2000" dirty="0"/>
              <a:t>programa preprečevanja in obvladovanja bolnišničnih </a:t>
            </a:r>
            <a:r>
              <a:rPr lang="sl-SI" sz="2000" dirty="0" smtClean="0"/>
              <a:t>okužb v okviru strokovnih nadzorov s svetovanjem, </a:t>
            </a:r>
          </a:p>
          <a:p>
            <a:r>
              <a:rPr lang="sl-SI" sz="2000" dirty="0"/>
              <a:t>p</a:t>
            </a:r>
            <a:r>
              <a:rPr lang="sl-SI" sz="2000" dirty="0" smtClean="0"/>
              <a:t>redlaga ukrepe za </a:t>
            </a:r>
            <a:r>
              <a:rPr lang="sl-SI" sz="2000" dirty="0"/>
              <a:t>izboljšanje stanja na področju bolnišničnih </a:t>
            </a:r>
            <a:r>
              <a:rPr lang="sl-SI" sz="2000" dirty="0" smtClean="0"/>
              <a:t>okužb, </a:t>
            </a:r>
            <a:endParaRPr lang="sl-SI" sz="2000" dirty="0"/>
          </a:p>
          <a:p>
            <a:r>
              <a:rPr lang="sl-SI" sz="2000" dirty="0" smtClean="0"/>
              <a:t>objavi </a:t>
            </a:r>
            <a:r>
              <a:rPr lang="sl-SI" sz="2000" dirty="0"/>
              <a:t>Smernice za obvladovanje in preprečevanje okužb, ki so povezane </a:t>
            </a:r>
            <a:r>
              <a:rPr lang="sl-SI" sz="2000" dirty="0" smtClean="0"/>
              <a:t>z </a:t>
            </a:r>
            <a:r>
              <a:rPr lang="pl-PL" sz="2000" dirty="0" smtClean="0"/>
              <a:t>zdravstvom </a:t>
            </a:r>
            <a:r>
              <a:rPr lang="pl-PL" sz="2000" dirty="0"/>
              <a:t>oziroma zdravstveno oskrbo v elektronski obliki na spletni </a:t>
            </a:r>
            <a:r>
              <a:rPr lang="pl-PL" sz="2000" dirty="0" smtClean="0"/>
              <a:t>strani </a:t>
            </a:r>
            <a:r>
              <a:rPr lang="sl-SI" sz="2000" dirty="0" smtClean="0"/>
              <a:t>ministrstva</a:t>
            </a:r>
            <a:r>
              <a:rPr lang="sl-SI" sz="2000" dirty="0"/>
              <a:t>;</a:t>
            </a:r>
          </a:p>
          <a:p>
            <a:r>
              <a:rPr lang="pl-PL" sz="2000" dirty="0" smtClean="0"/>
              <a:t>se </a:t>
            </a:r>
            <a:r>
              <a:rPr lang="pl-PL" sz="2000" dirty="0"/>
              <a:t>povezuje z domačimi, tujimi in mednarodnimi institucijami in posamezniki </a:t>
            </a:r>
            <a:r>
              <a:rPr lang="pl-PL" sz="2000" dirty="0" smtClean="0"/>
              <a:t>v </a:t>
            </a:r>
            <a:r>
              <a:rPr lang="sl-SI" sz="2000" dirty="0" smtClean="0"/>
              <a:t>smislu </a:t>
            </a:r>
            <a:r>
              <a:rPr lang="sl-SI" sz="2000" dirty="0"/>
              <a:t>izboljšanja kakovosti </a:t>
            </a:r>
            <a:r>
              <a:rPr lang="sl-SI" sz="2000" dirty="0" smtClean="0"/>
              <a:t>dela, itd.</a:t>
            </a:r>
          </a:p>
          <a:p>
            <a:endParaRPr lang="sl-SI" sz="2000" dirty="0"/>
          </a:p>
          <a:p>
            <a:pPr marL="0" indent="0">
              <a:buNone/>
            </a:pPr>
            <a:r>
              <a:rPr lang="sl-SI" sz="2000" b="1" dirty="0" smtClean="0">
                <a:solidFill>
                  <a:srgbClr val="002060"/>
                </a:solidFill>
              </a:rPr>
              <a:t>V kakšnem primeru bi se obrnili po pomoč na vodje komisij za obvladovanje in preprečevanje okužb v zavodih in kdaj na NAKOBO?</a:t>
            </a:r>
          </a:p>
          <a:p>
            <a:endParaRPr lang="sl-SI" sz="2000" b="1" dirty="0" smtClean="0">
              <a:solidFill>
                <a:srgbClr val="002060"/>
              </a:solidFill>
            </a:endParaRPr>
          </a:p>
          <a:p>
            <a:endParaRPr lang="sl-SI" sz="2000" dirty="0"/>
          </a:p>
          <a:p>
            <a:endParaRPr lang="sl-SI" sz="2000" dirty="0" smtClean="0"/>
          </a:p>
          <a:p>
            <a:endParaRPr lang="sl-SI" sz="2000" dirty="0"/>
          </a:p>
          <a:p>
            <a:endParaRPr lang="sl-SI" sz="2000" dirty="0" smtClean="0"/>
          </a:p>
          <a:p>
            <a:endParaRPr lang="sl-SI" sz="2000" dirty="0"/>
          </a:p>
          <a:p>
            <a:endParaRPr lang="sl-SI" sz="2000" dirty="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37</a:t>
            </a:fld>
            <a:endParaRPr lang="sl-SI" dirty="0"/>
          </a:p>
        </p:txBody>
      </p:sp>
    </p:spTree>
    <p:extLst>
      <p:ext uri="{BB962C8B-B14F-4D97-AF65-F5344CB8AC3E}">
        <p14:creationId xmlns:p14="http://schemas.microsoft.com/office/powerpoint/2010/main" val="3285963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07415" y="242855"/>
            <a:ext cx="3829575" cy="738664"/>
          </a:xfrm>
        </p:spPr>
        <p:txBody>
          <a:bodyPr/>
          <a:lstStyle/>
          <a:p>
            <a:pPr marL="0" indent="0" algn="ctr">
              <a:buNone/>
            </a:pPr>
            <a:r>
              <a:rPr lang="sl-SI" sz="2400" b="1" dirty="0" smtClean="0">
                <a:solidFill>
                  <a:srgbClr val="002060"/>
                </a:solidFill>
              </a:rPr>
              <a:t>Program za smotrno rabo </a:t>
            </a:r>
            <a:br>
              <a:rPr lang="sl-SI" sz="2400" b="1" dirty="0" smtClean="0">
                <a:solidFill>
                  <a:srgbClr val="002060"/>
                </a:solidFill>
              </a:rPr>
            </a:br>
            <a:r>
              <a:rPr lang="sl-SI" sz="2400" b="1" dirty="0" smtClean="0">
                <a:solidFill>
                  <a:srgbClr val="002060"/>
                </a:solidFill>
              </a:rPr>
              <a:t>protimikrobnih zdravil</a:t>
            </a:r>
          </a:p>
        </p:txBody>
      </p:sp>
      <p:sp>
        <p:nvSpPr>
          <p:cNvPr id="3" name="Ograda besedila 2"/>
          <p:cNvSpPr>
            <a:spLocks noGrp="1"/>
          </p:cNvSpPr>
          <p:nvPr>
            <p:ph type="body" sz="quarter" idx="13"/>
          </p:nvPr>
        </p:nvSpPr>
        <p:spPr>
          <a:xfrm>
            <a:off x="347242" y="1192191"/>
            <a:ext cx="8669436" cy="5393803"/>
          </a:xfrm>
        </p:spPr>
        <p:txBody>
          <a:bodyPr/>
          <a:lstStyle/>
          <a:p>
            <a:pPr marL="0" indent="0">
              <a:buNone/>
            </a:pPr>
            <a:r>
              <a:rPr lang="sl-SI" sz="2000" b="1" dirty="0" smtClean="0">
                <a:solidFill>
                  <a:srgbClr val="002060"/>
                </a:solidFill>
              </a:rPr>
              <a:t>Nacionalna  </a:t>
            </a:r>
            <a:r>
              <a:rPr lang="sl-SI" sz="2000" b="1" dirty="0">
                <a:solidFill>
                  <a:srgbClr val="002060"/>
                </a:solidFill>
              </a:rPr>
              <a:t>komisije za smotrno rabo protimikrobnih zdravil v </a:t>
            </a:r>
            <a:r>
              <a:rPr lang="sl-SI" sz="2000" b="1" dirty="0" smtClean="0">
                <a:solidFill>
                  <a:srgbClr val="002060"/>
                </a:solidFill>
              </a:rPr>
              <a:t>Sloveniji (AMR) </a:t>
            </a:r>
            <a:r>
              <a:rPr lang="sl-SI" sz="2000" dirty="0" smtClean="0"/>
              <a:t>je imenovana  z namenom določanja politike za smotrno rabo protimikrobnih zdravil v Sloveniji, načrtovanja ukrepov in merjenja učinkov na tem področju ter mednarodnih povezav. </a:t>
            </a:r>
            <a:endParaRPr lang="sl-SI" sz="2000" dirty="0"/>
          </a:p>
          <a:p>
            <a:pPr marL="0" indent="0">
              <a:buNone/>
            </a:pPr>
            <a:endParaRPr lang="sl-SI" sz="1200" dirty="0" smtClean="0"/>
          </a:p>
          <a:p>
            <a:pPr marL="0" indent="0">
              <a:buNone/>
            </a:pPr>
            <a:r>
              <a:rPr lang="sl-SI" sz="2000" dirty="0" smtClean="0"/>
              <a:t>Sodeluje in preverja izpolnjevanje zahtev iz Pravilnika o strokovnem nadzoru izvajanja programa </a:t>
            </a:r>
            <a:r>
              <a:rPr lang="pl-PL" sz="2000" dirty="0" smtClean="0"/>
              <a:t>za smotrno rabo protimikrobnih zdravil. Izvaja strokovne nadzore s svetovanjem. </a:t>
            </a:r>
            <a:r>
              <a:rPr lang="sl-SI" sz="2000" dirty="0"/>
              <a:t>S</a:t>
            </a:r>
            <a:r>
              <a:rPr lang="sl-SI" sz="2000" dirty="0" smtClean="0"/>
              <a:t>vetuje glede izvajanja ukrepov za izboljšanje stanja na področju smotrne rabe protimikrobnih zdravil, pripravlja strategijo z akcijskim načrtom.</a:t>
            </a:r>
          </a:p>
          <a:p>
            <a:pPr marL="0" indent="0">
              <a:buNone/>
            </a:pPr>
            <a:endParaRPr lang="sl-SI" sz="2000" dirty="0"/>
          </a:p>
          <a:p>
            <a:pPr marL="0" indent="0">
              <a:buNone/>
            </a:pPr>
            <a:r>
              <a:rPr lang="sl-SI" sz="2000" b="1" dirty="0" smtClean="0">
                <a:solidFill>
                  <a:srgbClr val="002060"/>
                </a:solidFill>
              </a:rPr>
              <a:t>V kakšnem primeru bi se obrnili po pomoč na realizacijo programa za smotrno rabo protimikrobnih zdravil v zavodih in kdaj na AMR?</a:t>
            </a:r>
          </a:p>
          <a:p>
            <a:pPr marL="0" indent="0">
              <a:buNone/>
            </a:pPr>
            <a:endParaRPr lang="sl-SI" sz="800" b="1" dirty="0">
              <a:solidFill>
                <a:srgbClr val="002060"/>
              </a:solidFill>
            </a:endParaRPr>
          </a:p>
          <a:p>
            <a:pPr marL="0" indent="0">
              <a:buNone/>
            </a:pPr>
            <a:r>
              <a:rPr lang="sl-SI" sz="2000" b="1" dirty="0" smtClean="0">
                <a:solidFill>
                  <a:srgbClr val="002060"/>
                </a:solidFill>
              </a:rPr>
              <a:t>Kako lahko prispevate k smotrni rabi protimikrobnih zdravil iz vaše poklicne vloge?</a:t>
            </a:r>
          </a:p>
          <a:p>
            <a:pPr marL="0" indent="0">
              <a:buNone/>
            </a:pPr>
            <a:endParaRPr lang="sl-SI" sz="2400" dirty="0" smtClean="0"/>
          </a:p>
          <a:p>
            <a:endParaRPr lang="sl-SI" dirty="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38</a:t>
            </a:fld>
            <a:endParaRPr lang="sl-SI" dirty="0"/>
          </a:p>
        </p:txBody>
      </p:sp>
      <p:sp>
        <p:nvSpPr>
          <p:cNvPr id="5" name="AutoShape 2" descr="Image result for antibiot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AutoShape 4" descr="Image result for antibioti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40966" name="Picture 6" descr="5 Fakta Seputar Antibiotik yang Perlu Anda Ta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315" y="160337"/>
            <a:ext cx="1350642" cy="99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02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75116" y="240221"/>
            <a:ext cx="5525552" cy="738664"/>
          </a:xfrm>
        </p:spPr>
        <p:txBody>
          <a:bodyPr/>
          <a:lstStyle/>
          <a:p>
            <a:pPr algn="ctr"/>
            <a:r>
              <a:rPr lang="sl-SI" sz="2400" b="1" dirty="0">
                <a:solidFill>
                  <a:srgbClr val="002060"/>
                </a:solidFill>
              </a:rPr>
              <a:t>O</a:t>
            </a:r>
            <a:r>
              <a:rPr lang="sl-SI" sz="2400" b="1" dirty="0" smtClean="0">
                <a:solidFill>
                  <a:srgbClr val="002060"/>
                </a:solidFill>
              </a:rPr>
              <a:t>bvladovanje dokumentacije in</a:t>
            </a:r>
            <a:br>
              <a:rPr lang="sl-SI" sz="2400" b="1" dirty="0" smtClean="0">
                <a:solidFill>
                  <a:srgbClr val="002060"/>
                </a:solidFill>
              </a:rPr>
            </a:br>
            <a:r>
              <a:rPr lang="sl-SI" sz="2400" b="1" dirty="0" smtClean="0">
                <a:solidFill>
                  <a:srgbClr val="002060"/>
                </a:solidFill>
              </a:rPr>
              <a:t> informacijskega sistema v zdravstvu </a:t>
            </a:r>
            <a:endParaRPr lang="sl-SI" sz="2400" b="1" dirty="0">
              <a:solidFill>
                <a:srgbClr val="002060"/>
              </a:solidFill>
            </a:endParaRPr>
          </a:p>
        </p:txBody>
      </p:sp>
      <p:sp>
        <p:nvSpPr>
          <p:cNvPr id="3" name="Ograda besedila 2"/>
          <p:cNvSpPr>
            <a:spLocks noGrp="1"/>
          </p:cNvSpPr>
          <p:nvPr>
            <p:ph type="body" sz="quarter" idx="13"/>
          </p:nvPr>
        </p:nvSpPr>
        <p:spPr>
          <a:xfrm>
            <a:off x="393539" y="1134320"/>
            <a:ext cx="8229600" cy="5497974"/>
          </a:xfrm>
        </p:spPr>
        <p:txBody>
          <a:bodyPr/>
          <a:lstStyle/>
          <a:p>
            <a:pPr marL="0" indent="0">
              <a:buNone/>
            </a:pPr>
            <a:r>
              <a:rPr lang="sl-SI" sz="2000" b="1" dirty="0" smtClean="0">
                <a:solidFill>
                  <a:srgbClr val="002060"/>
                </a:solidFill>
              </a:rPr>
              <a:t>Značilnosti in ukrepanja:</a:t>
            </a:r>
          </a:p>
          <a:p>
            <a:r>
              <a:rPr lang="sl-SI" sz="2000" dirty="0" smtClean="0">
                <a:solidFill>
                  <a:schemeClr val="tx1">
                    <a:lumMod val="75000"/>
                  </a:schemeClr>
                </a:solidFill>
              </a:rPr>
              <a:t>Ogromne količine stalno nastajajočih podatkov, ki vsebujejo osebne podatke o pacientih</a:t>
            </a:r>
          </a:p>
          <a:p>
            <a:pPr marL="0" indent="0" algn="ctr">
              <a:buNone/>
            </a:pPr>
            <a:r>
              <a:rPr lang="sl-SI" sz="2000" b="1" dirty="0" smtClean="0">
                <a:solidFill>
                  <a:srgbClr val="002060"/>
                </a:solidFill>
              </a:rPr>
              <a:t>Varstvo osebnih podatkov! </a:t>
            </a:r>
          </a:p>
          <a:p>
            <a:pPr marL="0" indent="0" algn="ctr">
              <a:buNone/>
            </a:pPr>
            <a:r>
              <a:rPr lang="sl-SI" sz="2000" b="1" dirty="0" smtClean="0">
                <a:solidFill>
                  <a:srgbClr val="002060"/>
                </a:solidFill>
              </a:rPr>
              <a:t>Dosledno evidentiranje opravljenih storitev in opažanj!</a:t>
            </a:r>
          </a:p>
          <a:p>
            <a:pPr marL="0" indent="0" algn="ctr">
              <a:buNone/>
            </a:pPr>
            <a:endParaRPr lang="sl-SI" sz="800" b="1" dirty="0" smtClean="0">
              <a:solidFill>
                <a:srgbClr val="002060"/>
              </a:solidFill>
            </a:endParaRPr>
          </a:p>
          <a:p>
            <a:r>
              <a:rPr lang="sl-SI" sz="2000" dirty="0" smtClean="0">
                <a:solidFill>
                  <a:schemeClr val="tx1">
                    <a:lumMod val="75000"/>
                  </a:schemeClr>
                </a:solidFill>
              </a:rPr>
              <a:t>Stalne novosti pri informatizaciji dokumentacije v zdravstvu</a:t>
            </a:r>
            <a:endParaRPr lang="sl-SI" sz="2000" dirty="0">
              <a:solidFill>
                <a:schemeClr val="tx1">
                  <a:lumMod val="75000"/>
                </a:schemeClr>
              </a:solidFill>
            </a:endParaRPr>
          </a:p>
          <a:p>
            <a:pPr marL="0" indent="0" algn="ctr">
              <a:buNone/>
            </a:pPr>
            <a:r>
              <a:rPr lang="sl-SI" sz="2000" dirty="0">
                <a:solidFill>
                  <a:schemeClr val="tx1">
                    <a:lumMod val="75000"/>
                  </a:schemeClr>
                </a:solidFill>
              </a:rPr>
              <a:t> </a:t>
            </a:r>
            <a:r>
              <a:rPr lang="sl-SI" sz="2000" b="1" dirty="0" smtClean="0">
                <a:solidFill>
                  <a:srgbClr val="002060"/>
                </a:solidFill>
              </a:rPr>
              <a:t>Spremljanje in uporaba novosti v okviru E-zdravja!</a:t>
            </a:r>
          </a:p>
          <a:p>
            <a:pPr marL="0" indent="0" algn="ctr">
              <a:buNone/>
            </a:pPr>
            <a:r>
              <a:rPr lang="sl-SI" sz="2000" dirty="0" smtClean="0">
                <a:solidFill>
                  <a:schemeClr val="tx1">
                    <a:lumMod val="75000"/>
                  </a:schemeClr>
                </a:solidFill>
              </a:rPr>
              <a:t>   </a:t>
            </a:r>
            <a:r>
              <a:rPr lang="sl-SI" sz="2000" b="1" dirty="0" smtClean="0">
                <a:solidFill>
                  <a:srgbClr val="002060"/>
                </a:solidFill>
              </a:rPr>
              <a:t>Spremljanje in upoštevanje navodil! </a:t>
            </a:r>
          </a:p>
          <a:p>
            <a:pPr marL="0" indent="0" algn="ctr">
              <a:buNone/>
            </a:pPr>
            <a:r>
              <a:rPr lang="sl-SI" sz="2000" b="1" dirty="0" smtClean="0">
                <a:solidFill>
                  <a:srgbClr val="002060"/>
                </a:solidFill>
              </a:rPr>
              <a:t>Podpora zaposlenim, ki ne obvladujejo informacijskega sistema!</a:t>
            </a:r>
          </a:p>
          <a:p>
            <a:pPr marL="0" indent="0" algn="ctr">
              <a:buNone/>
            </a:pPr>
            <a:endParaRPr lang="sl-SI" sz="800" b="1" dirty="0" smtClean="0">
              <a:solidFill>
                <a:srgbClr val="002060"/>
              </a:solidFill>
            </a:endParaRPr>
          </a:p>
          <a:p>
            <a:r>
              <a:rPr lang="sl-SI" sz="2000" dirty="0" smtClean="0">
                <a:solidFill>
                  <a:schemeClr val="tx1">
                    <a:lumMod val="75000"/>
                  </a:schemeClr>
                </a:solidFill>
              </a:rPr>
              <a:t>Posebna skrb za pravilno identifikacijo pacienta, upravljanje z  dokumentacijo za posameznega pacienta</a:t>
            </a:r>
          </a:p>
          <a:p>
            <a:endParaRPr lang="sl-SI" sz="2000" dirty="0" smtClean="0">
              <a:solidFill>
                <a:schemeClr val="tx1">
                  <a:lumMod val="75000"/>
                </a:schemeClr>
              </a:solidFill>
            </a:endParaRPr>
          </a:p>
          <a:p>
            <a:pPr marL="0" indent="0">
              <a:buNone/>
            </a:pPr>
            <a:r>
              <a:rPr lang="sl-SI" sz="2000" b="1" dirty="0" smtClean="0">
                <a:solidFill>
                  <a:srgbClr val="002060"/>
                </a:solidFill>
              </a:rPr>
              <a:t>DEJSTVO: dokumentiranje je potreben proces za kakovostno in varno  obravnavo pacienta in naj se izvaja s posebno skrbnostjo ter integrirano v obravnavi pacienta.  Obrazložite zakaj?</a:t>
            </a:r>
            <a:endParaRPr lang="sl-SI" sz="2000" b="1" dirty="0">
              <a:solidFill>
                <a:srgbClr val="002060"/>
              </a:solidFill>
            </a:endParaRPr>
          </a:p>
          <a:p>
            <a:pPr marL="0" indent="0">
              <a:buNone/>
            </a:pPr>
            <a:endParaRPr lang="sl-SI" dirty="0">
              <a:solidFill>
                <a:srgbClr val="002060"/>
              </a:solidFill>
            </a:endParaRPr>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39</a:t>
            </a:fld>
            <a:endParaRPr lang="sl-SI" dirty="0"/>
          </a:p>
        </p:txBody>
      </p:sp>
    </p:spTree>
    <p:extLst>
      <p:ext uri="{BB962C8B-B14F-4D97-AF65-F5344CB8AC3E}">
        <p14:creationId xmlns:p14="http://schemas.microsoft.com/office/powerpoint/2010/main" val="87572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98722" y="609195"/>
            <a:ext cx="4802597" cy="492443"/>
          </a:xfrm>
        </p:spPr>
        <p:txBody>
          <a:bodyPr/>
          <a:lstStyle/>
          <a:p>
            <a:r>
              <a:rPr lang="sl-SI" sz="3200" b="1" dirty="0" smtClean="0">
                <a:solidFill>
                  <a:srgbClr val="002060"/>
                </a:solidFill>
              </a:rPr>
              <a:t>Kakovost v zdravstvu je:</a:t>
            </a:r>
            <a:endParaRPr lang="sl-SI" sz="3200" b="1" dirty="0">
              <a:solidFill>
                <a:srgbClr val="002060"/>
              </a:solidFill>
            </a:endParaRPr>
          </a:p>
        </p:txBody>
      </p:sp>
      <p:sp>
        <p:nvSpPr>
          <p:cNvPr id="3" name="Ograda besedila 2"/>
          <p:cNvSpPr>
            <a:spLocks noGrp="1"/>
          </p:cNvSpPr>
          <p:nvPr>
            <p:ph type="body" sz="quarter" idx="13"/>
          </p:nvPr>
        </p:nvSpPr>
        <p:spPr>
          <a:xfrm>
            <a:off x="409903" y="1355834"/>
            <a:ext cx="8229600" cy="5312980"/>
          </a:xfrm>
        </p:spPr>
        <p:txBody>
          <a:bodyPr/>
          <a:lstStyle/>
          <a:p>
            <a:pPr algn="ctr"/>
            <a:r>
              <a:rPr lang="sl-SI" sz="2400" b="1" dirty="0" smtClean="0"/>
              <a:t>Značilnost/lastnost</a:t>
            </a:r>
            <a:r>
              <a:rPr lang="sl-SI" sz="2400" dirty="0" smtClean="0"/>
              <a:t> sistema zdravstvenega varstva, delovanja izvajalcev zdravstvene dejavnosti, zdravstvene obravnave in posameznih storitev.</a:t>
            </a:r>
          </a:p>
          <a:p>
            <a:pPr algn="ctr"/>
            <a:endParaRPr lang="sl-SI" sz="800" dirty="0" smtClean="0"/>
          </a:p>
          <a:p>
            <a:pPr algn="ctr"/>
            <a:r>
              <a:rPr lang="sl-SI" sz="2400" b="1" dirty="0" smtClean="0"/>
              <a:t>Cilj prizadevanj in ukrepanj  </a:t>
            </a:r>
            <a:r>
              <a:rPr lang="sl-SI" sz="2400" dirty="0" smtClean="0"/>
              <a:t>na področju:</a:t>
            </a:r>
          </a:p>
          <a:p>
            <a:pPr algn="ctr">
              <a:buFontTx/>
              <a:buChar char="-"/>
            </a:pPr>
            <a:r>
              <a:rPr lang="sl-SI" sz="2400" b="1" dirty="0" smtClean="0"/>
              <a:t>strukture </a:t>
            </a:r>
            <a:r>
              <a:rPr lang="sl-SI" sz="2400" dirty="0" smtClean="0"/>
              <a:t>(mreža, prostor, kadri, tehnologija, material) </a:t>
            </a:r>
            <a:r>
              <a:rPr lang="sl-SI" sz="2400" b="1" dirty="0" smtClean="0"/>
              <a:t>in </a:t>
            </a:r>
          </a:p>
          <a:p>
            <a:pPr algn="ctr">
              <a:buFontTx/>
              <a:buChar char="-"/>
            </a:pPr>
            <a:r>
              <a:rPr lang="sl-SI" sz="2400" b="1" dirty="0"/>
              <a:t>p</a:t>
            </a:r>
            <a:r>
              <a:rPr lang="sl-SI" sz="2400" b="1" dirty="0" smtClean="0"/>
              <a:t>rocesov </a:t>
            </a:r>
            <a:r>
              <a:rPr lang="sl-SI" sz="2400" dirty="0" smtClean="0"/>
              <a:t>(kakovost izvajanja storitev)</a:t>
            </a:r>
            <a:r>
              <a:rPr lang="sl-SI" sz="2400" b="1" dirty="0" smtClean="0"/>
              <a:t>  </a:t>
            </a:r>
            <a:r>
              <a:rPr lang="sl-SI" sz="2400" dirty="0" smtClean="0"/>
              <a:t>v zdravstvu na različnih ravneh in področjih.</a:t>
            </a:r>
          </a:p>
          <a:p>
            <a:pPr algn="ctr"/>
            <a:endParaRPr lang="sl-SI" sz="800" dirty="0" smtClean="0"/>
          </a:p>
          <a:p>
            <a:pPr algn="ctr"/>
            <a:r>
              <a:rPr lang="sl-SI" sz="2400" b="1" dirty="0" smtClean="0"/>
              <a:t>Obvezni izid/ rezultat delovanja </a:t>
            </a:r>
            <a:r>
              <a:rPr lang="sl-SI" sz="2400" dirty="0" smtClean="0"/>
              <a:t>vseh deležnikov v zdravstvu.</a:t>
            </a:r>
          </a:p>
          <a:p>
            <a:pPr marL="0" indent="0" algn="ctr">
              <a:buNone/>
            </a:pPr>
            <a:endParaRPr lang="sl-SI" sz="800" dirty="0" smtClean="0"/>
          </a:p>
          <a:p>
            <a:pPr marL="0" indent="0" algn="ctr">
              <a:buNone/>
            </a:pPr>
            <a:endParaRPr lang="sl-SI" sz="1800" b="1" dirty="0" smtClean="0"/>
          </a:p>
          <a:p>
            <a:pPr marL="0" indent="0" algn="ctr">
              <a:buNone/>
            </a:pPr>
            <a:r>
              <a:rPr lang="sl-SI" sz="2800" b="1" dirty="0" smtClean="0">
                <a:solidFill>
                  <a:srgbClr val="002060"/>
                </a:solidFill>
              </a:rPr>
              <a:t>Kdo so ključni deležniki v sistemu zdravstvenega varstva?</a:t>
            </a:r>
          </a:p>
          <a:p>
            <a:pPr marL="0" indent="0">
              <a:buNone/>
            </a:pPr>
            <a:endParaRPr lang="sl-SI" dirty="0"/>
          </a:p>
        </p:txBody>
      </p:sp>
      <p:sp>
        <p:nvSpPr>
          <p:cNvPr id="5" name="Ograda številke diapozitiva 4"/>
          <p:cNvSpPr>
            <a:spLocks noGrp="1"/>
          </p:cNvSpPr>
          <p:nvPr>
            <p:ph type="sldNum" sz="quarter" idx="16"/>
          </p:nvPr>
        </p:nvSpPr>
        <p:spPr/>
        <p:txBody>
          <a:bodyPr/>
          <a:lstStyle/>
          <a:p>
            <a:pPr>
              <a:defRPr/>
            </a:pPr>
            <a:fld id="{1102D19E-31BA-49AC-9B8F-D11CF8CB4F0B}" type="slidenum">
              <a:rPr lang="sl-SI" smtClean="0"/>
              <a:pPr>
                <a:defRPr/>
              </a:pPr>
              <a:t>4</a:t>
            </a:fld>
            <a:endParaRPr lang="sl-SI" dirty="0"/>
          </a:p>
        </p:txBody>
      </p:sp>
    </p:spTree>
    <p:extLst>
      <p:ext uri="{BB962C8B-B14F-4D97-AF65-F5344CB8AC3E}">
        <p14:creationId xmlns:p14="http://schemas.microsoft.com/office/powerpoint/2010/main" val="963170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66569" y="203759"/>
            <a:ext cx="6636432" cy="738664"/>
          </a:xfrm>
        </p:spPr>
        <p:txBody>
          <a:bodyPr/>
          <a:lstStyle/>
          <a:p>
            <a:pPr algn="ctr"/>
            <a:r>
              <a:rPr lang="sl-SI" sz="2400" b="1" dirty="0" smtClean="0">
                <a:solidFill>
                  <a:srgbClr val="002060"/>
                </a:solidFill>
              </a:rPr>
              <a:t>Orodja in metode za doseganje</a:t>
            </a:r>
            <a:br>
              <a:rPr lang="sl-SI" sz="2400" b="1" dirty="0" smtClean="0">
                <a:solidFill>
                  <a:srgbClr val="002060"/>
                </a:solidFill>
              </a:rPr>
            </a:br>
            <a:r>
              <a:rPr lang="sl-SI" sz="2400" b="1" dirty="0" smtClean="0">
                <a:solidFill>
                  <a:srgbClr val="002060"/>
                </a:solidFill>
              </a:rPr>
              <a:t>kakovosti in varnosti zdravstvene obravnave </a:t>
            </a:r>
            <a:endParaRPr lang="sl-SI" sz="2400" b="1" dirty="0">
              <a:solidFill>
                <a:srgbClr val="002060"/>
              </a:solidFill>
            </a:endParaRPr>
          </a:p>
        </p:txBody>
      </p:sp>
      <p:sp>
        <p:nvSpPr>
          <p:cNvPr id="3" name="Ograda besedila 2"/>
          <p:cNvSpPr>
            <a:spLocks noGrp="1"/>
          </p:cNvSpPr>
          <p:nvPr>
            <p:ph type="body" sz="quarter" idx="13"/>
          </p:nvPr>
        </p:nvSpPr>
        <p:spPr>
          <a:xfrm>
            <a:off x="252562" y="1203767"/>
            <a:ext cx="8764116" cy="5517708"/>
          </a:xfrm>
        </p:spPr>
        <p:txBody>
          <a:bodyPr/>
          <a:lstStyle/>
          <a:p>
            <a:pPr marL="0" indent="0">
              <a:buNone/>
            </a:pPr>
            <a:r>
              <a:rPr lang="sl-SI" sz="2000" dirty="0" smtClean="0"/>
              <a:t>-   </a:t>
            </a:r>
            <a:r>
              <a:rPr lang="sl-SI" sz="1800" b="1" dirty="0" err="1" smtClean="0">
                <a:solidFill>
                  <a:srgbClr val="002060"/>
                </a:solidFill>
              </a:rPr>
              <a:t>Opolnomočenje</a:t>
            </a:r>
            <a:r>
              <a:rPr lang="sl-SI" sz="1800" b="1" dirty="0" smtClean="0">
                <a:solidFill>
                  <a:srgbClr val="002060"/>
                </a:solidFill>
              </a:rPr>
              <a:t> pacientov in zaposlenih</a:t>
            </a:r>
          </a:p>
          <a:p>
            <a:pPr marL="0" indent="0">
              <a:buNone/>
            </a:pPr>
            <a:r>
              <a:rPr lang="sl-SI" sz="1800" dirty="0" smtClean="0">
                <a:solidFill>
                  <a:schemeClr val="tx1">
                    <a:lumMod val="75000"/>
                  </a:schemeClr>
                </a:solidFill>
              </a:rPr>
              <a:t>učinkovito partnerstvo med pacienti in zdravstvenimi delavci za</a:t>
            </a:r>
          </a:p>
          <a:p>
            <a:pPr marL="0" indent="0">
              <a:buNone/>
            </a:pPr>
            <a:r>
              <a:rPr lang="sl-SI" sz="1800" dirty="0" err="1" smtClean="0">
                <a:solidFill>
                  <a:schemeClr val="tx1">
                    <a:lumMod val="75000"/>
                  </a:schemeClr>
                </a:solidFill>
              </a:rPr>
              <a:t>opolnomočenje</a:t>
            </a:r>
            <a:r>
              <a:rPr lang="sl-SI" sz="1800" dirty="0" smtClean="0">
                <a:solidFill>
                  <a:schemeClr val="tx1">
                    <a:lumMod val="75000"/>
                  </a:schemeClr>
                </a:solidFill>
              </a:rPr>
              <a:t> pacientov, izobraževanje in vzgajanje  </a:t>
            </a:r>
          </a:p>
          <a:p>
            <a:pPr>
              <a:buFontTx/>
              <a:buChar char="-"/>
            </a:pPr>
            <a:r>
              <a:rPr lang="sl-SI" sz="1800" b="1" dirty="0" smtClean="0">
                <a:solidFill>
                  <a:srgbClr val="002060"/>
                </a:solidFill>
              </a:rPr>
              <a:t>Nenehna skrb vseh zaposlenih za preventivno delovanje in izboljšave   </a:t>
            </a:r>
          </a:p>
          <a:p>
            <a:pPr marL="0" indent="0">
              <a:buNone/>
            </a:pPr>
            <a:r>
              <a:rPr lang="sl-SI" sz="1800" dirty="0" smtClean="0">
                <a:solidFill>
                  <a:schemeClr val="tx1">
                    <a:lumMod val="75000"/>
                  </a:schemeClr>
                </a:solidFill>
              </a:rPr>
              <a:t>Učinkovito vertikalno in horizontalno sodelovanje za uvajanje inovacij in preprečevanje varnostnih odklonov </a:t>
            </a:r>
          </a:p>
          <a:p>
            <a:pPr marL="0" indent="0">
              <a:buNone/>
            </a:pPr>
            <a:r>
              <a:rPr lang="sl-SI" sz="1800" b="1" dirty="0" smtClean="0">
                <a:solidFill>
                  <a:srgbClr val="002060"/>
                </a:solidFill>
              </a:rPr>
              <a:t>-    Uporaba orodij za prepoznavanje vzroka za varnostne odklone</a:t>
            </a:r>
          </a:p>
          <a:p>
            <a:pPr marL="0" indent="0">
              <a:buNone/>
            </a:pPr>
            <a:r>
              <a:rPr lang="sl-SI" sz="1800" dirty="0" smtClean="0">
                <a:solidFill>
                  <a:schemeClr val="tx1">
                    <a:lumMod val="75000"/>
                  </a:schemeClr>
                </a:solidFill>
              </a:rPr>
              <a:t>Varnostni pogovori/ vizite, MM konference (</a:t>
            </a:r>
            <a:r>
              <a:rPr lang="sl-SI" sz="1800" dirty="0" err="1" smtClean="0">
                <a:solidFill>
                  <a:schemeClr val="tx1">
                    <a:lumMod val="75000"/>
                  </a:schemeClr>
                </a:solidFill>
              </a:rPr>
              <a:t>morbiditetna</a:t>
            </a:r>
            <a:r>
              <a:rPr lang="sl-SI" sz="1800" dirty="0" smtClean="0">
                <a:solidFill>
                  <a:schemeClr val="tx1">
                    <a:lumMod val="75000"/>
                  </a:schemeClr>
                </a:solidFill>
              </a:rPr>
              <a:t> in </a:t>
            </a:r>
            <a:r>
              <a:rPr lang="sl-SI" sz="1800" dirty="0" err="1" smtClean="0">
                <a:solidFill>
                  <a:schemeClr val="tx1">
                    <a:lumMod val="75000"/>
                  </a:schemeClr>
                </a:solidFill>
              </a:rPr>
              <a:t>mortalitetna</a:t>
            </a:r>
            <a:r>
              <a:rPr lang="sl-SI" sz="1800" dirty="0" smtClean="0">
                <a:solidFill>
                  <a:schemeClr val="tx1">
                    <a:lumMod val="75000"/>
                  </a:schemeClr>
                </a:solidFill>
              </a:rPr>
              <a:t> konferenca, itd. </a:t>
            </a:r>
          </a:p>
          <a:p>
            <a:pPr>
              <a:buFontTx/>
              <a:buChar char="-"/>
            </a:pPr>
            <a:r>
              <a:rPr lang="sl-SI" sz="1800" b="1" dirty="0" smtClean="0">
                <a:solidFill>
                  <a:srgbClr val="002060"/>
                </a:solidFill>
              </a:rPr>
              <a:t>Predaja službe/pacienta </a:t>
            </a:r>
          </a:p>
          <a:p>
            <a:pPr marL="0" indent="0">
              <a:buNone/>
            </a:pPr>
            <a:r>
              <a:rPr lang="sl-SI" sz="1800" dirty="0" smtClean="0">
                <a:solidFill>
                  <a:schemeClr val="tx1">
                    <a:lumMod val="75000"/>
                  </a:schemeClr>
                </a:solidFill>
              </a:rPr>
              <a:t>Doslednost - za zagotavljanje kontinuitete obravnave, evidentiran prispevek vseh poklicnih skupin, ki so sodelovali pri obravnavi pacienta</a:t>
            </a:r>
            <a:endParaRPr lang="sl-SI" sz="1800" dirty="0">
              <a:solidFill>
                <a:schemeClr val="tx1">
                  <a:lumMod val="75000"/>
                </a:schemeClr>
              </a:solidFill>
            </a:endParaRPr>
          </a:p>
          <a:p>
            <a:pPr>
              <a:buFontTx/>
              <a:buChar char="-"/>
            </a:pPr>
            <a:r>
              <a:rPr lang="sl-SI" sz="1800" b="1" dirty="0" err="1" smtClean="0">
                <a:solidFill>
                  <a:srgbClr val="002060"/>
                </a:solidFill>
              </a:rPr>
              <a:t>Obeležitev</a:t>
            </a:r>
            <a:r>
              <a:rPr lang="sl-SI" sz="1800" b="1" dirty="0" smtClean="0">
                <a:solidFill>
                  <a:srgbClr val="002060"/>
                </a:solidFill>
              </a:rPr>
              <a:t> dneva, tedna kakovosti </a:t>
            </a:r>
            <a:r>
              <a:rPr lang="sl-SI" sz="1800" b="1" dirty="0" smtClean="0">
                <a:solidFill>
                  <a:schemeClr val="tx1">
                    <a:lumMod val="75000"/>
                  </a:schemeClr>
                </a:solidFill>
              </a:rPr>
              <a:t>(</a:t>
            </a:r>
            <a:r>
              <a:rPr lang="sl-SI" sz="1800" dirty="0" smtClean="0">
                <a:solidFill>
                  <a:schemeClr val="tx1">
                    <a:lumMod val="75000"/>
                  </a:schemeClr>
                </a:solidFill>
              </a:rPr>
              <a:t>17. september: mednarodni dan varnosti pacientov)</a:t>
            </a:r>
          </a:p>
          <a:p>
            <a:pPr marL="0" indent="0">
              <a:buNone/>
            </a:pPr>
            <a:r>
              <a:rPr lang="sl-SI" sz="1800" dirty="0" smtClean="0">
                <a:solidFill>
                  <a:srgbClr val="002060"/>
                </a:solidFill>
              </a:rPr>
              <a:t>POMEMBEN SISTEMSKI UKREP: </a:t>
            </a:r>
          </a:p>
          <a:p>
            <a:pPr marL="0" indent="0">
              <a:buNone/>
            </a:pPr>
            <a:r>
              <a:rPr lang="sl-SI" sz="2000" b="1" dirty="0" smtClean="0">
                <a:solidFill>
                  <a:srgbClr val="002060"/>
                </a:solidFill>
              </a:rPr>
              <a:t>Licenciranje</a:t>
            </a:r>
            <a:r>
              <a:rPr lang="sl-SI" sz="2000" dirty="0" smtClean="0"/>
              <a:t> je izdaja dovoljenj za delo </a:t>
            </a:r>
          </a:p>
          <a:p>
            <a:pPr marL="0" indent="0">
              <a:buNone/>
            </a:pPr>
            <a:r>
              <a:rPr lang="sl-SI" sz="2000" dirty="0" smtClean="0"/>
              <a:t>posameznemu izvajalcu zdravstvene dejavnosti</a:t>
            </a:r>
          </a:p>
          <a:p>
            <a:pPr marL="0" indent="0">
              <a:buNone/>
            </a:pPr>
            <a:r>
              <a:rPr lang="sl-SI" sz="2000" dirty="0" smtClean="0"/>
              <a:t> ali posameznemu zdravstvenemu delavcu </a:t>
            </a:r>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40</a:t>
            </a:fld>
            <a:endParaRPr lang="sl-SI" dirty="0"/>
          </a:p>
        </p:txBody>
      </p:sp>
      <p:pic>
        <p:nvPicPr>
          <p:cNvPr id="43010" name="Picture 2" descr="Image result for quality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776" y="5301595"/>
            <a:ext cx="2012227" cy="105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925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8343" y="1192192"/>
            <a:ext cx="8472127" cy="5799075"/>
          </a:xfrm>
        </p:spPr>
        <p:txBody>
          <a:bodyPr/>
          <a:lstStyle/>
          <a:p>
            <a:r>
              <a:rPr lang="sl-SI" sz="1800" b="1" dirty="0" smtClean="0">
                <a:solidFill>
                  <a:srgbClr val="002060"/>
                </a:solidFill>
              </a:rPr>
              <a:t>Akreditacija </a:t>
            </a:r>
            <a:r>
              <a:rPr lang="sl-SI" sz="1800" dirty="0" smtClean="0">
                <a:solidFill>
                  <a:schemeClr val="tx1">
                    <a:lumMod val="75000"/>
                  </a:schemeClr>
                </a:solidFill>
              </a:rPr>
              <a:t>je</a:t>
            </a:r>
            <a:r>
              <a:rPr lang="sl-SI" sz="1800" b="1" dirty="0" smtClean="0">
                <a:solidFill>
                  <a:schemeClr val="tx1">
                    <a:lumMod val="75000"/>
                  </a:schemeClr>
                </a:solidFill>
              </a:rPr>
              <a:t> </a:t>
            </a:r>
            <a:r>
              <a:rPr lang="sl-SI" sz="1800" dirty="0">
                <a:solidFill>
                  <a:schemeClr val="tx1">
                    <a:lumMod val="75000"/>
                  </a:schemeClr>
                </a:solidFill>
              </a:rPr>
              <a:t>j</a:t>
            </a:r>
            <a:r>
              <a:rPr lang="sl-SI" sz="1800" dirty="0" smtClean="0">
                <a:solidFill>
                  <a:schemeClr val="tx1">
                    <a:lumMod val="75000"/>
                  </a:schemeClr>
                </a:solidFill>
              </a:rPr>
              <a:t>avno priznanje zdravstveni organizaciji s </a:t>
            </a:r>
            <a:br>
              <a:rPr lang="sl-SI" sz="1800" dirty="0" smtClean="0">
                <a:solidFill>
                  <a:schemeClr val="tx1">
                    <a:lumMod val="75000"/>
                  </a:schemeClr>
                </a:solidFill>
              </a:rPr>
            </a:br>
            <a:r>
              <a:rPr lang="sl-SI" sz="1800" dirty="0" smtClean="0">
                <a:solidFill>
                  <a:schemeClr val="tx1">
                    <a:lumMod val="75000"/>
                  </a:schemeClr>
                </a:solidFill>
              </a:rPr>
              <a:t>strani zdravstvenega </a:t>
            </a:r>
            <a:r>
              <a:rPr lang="sl-SI" sz="1800" dirty="0" err="1" smtClean="0">
                <a:solidFill>
                  <a:schemeClr val="tx1">
                    <a:lumMod val="75000"/>
                  </a:schemeClr>
                </a:solidFill>
              </a:rPr>
              <a:t>akreditacijskega</a:t>
            </a:r>
            <a:r>
              <a:rPr lang="sl-SI" sz="1800" dirty="0" smtClean="0">
                <a:solidFill>
                  <a:schemeClr val="tx1">
                    <a:lumMod val="75000"/>
                  </a:schemeClr>
                </a:solidFill>
              </a:rPr>
              <a:t> organa o dosegu </a:t>
            </a:r>
            <a:br>
              <a:rPr lang="sl-SI" sz="1800" dirty="0" smtClean="0">
                <a:solidFill>
                  <a:schemeClr val="tx1">
                    <a:lumMod val="75000"/>
                  </a:schemeClr>
                </a:solidFill>
              </a:rPr>
            </a:br>
            <a:r>
              <a:rPr lang="sl-SI" sz="1800" dirty="0" err="1" smtClean="0">
                <a:solidFill>
                  <a:schemeClr val="tx1">
                    <a:lumMod val="75000"/>
                  </a:schemeClr>
                </a:solidFill>
              </a:rPr>
              <a:t>akreditacijskih</a:t>
            </a:r>
            <a:r>
              <a:rPr lang="sl-SI" sz="1800" dirty="0" smtClean="0">
                <a:solidFill>
                  <a:schemeClr val="tx1">
                    <a:lumMod val="75000"/>
                  </a:schemeClr>
                </a:solidFill>
              </a:rPr>
              <a:t> standardov  preko nazornega prikaza</a:t>
            </a:r>
            <a:br>
              <a:rPr lang="sl-SI" sz="1800" dirty="0" smtClean="0">
                <a:solidFill>
                  <a:schemeClr val="tx1">
                    <a:lumMod val="75000"/>
                  </a:schemeClr>
                </a:solidFill>
              </a:rPr>
            </a:br>
            <a:r>
              <a:rPr lang="sl-SI" sz="1800" dirty="0" smtClean="0">
                <a:solidFill>
                  <a:schemeClr val="tx1">
                    <a:lumMod val="75000"/>
                  </a:schemeClr>
                </a:solidFill>
              </a:rPr>
              <a:t> ravni izpolnjevanja standardov v organizaciji s pomočjo </a:t>
            </a:r>
            <a:br>
              <a:rPr lang="sl-SI" sz="1800" dirty="0" smtClean="0">
                <a:solidFill>
                  <a:schemeClr val="tx1">
                    <a:lumMod val="75000"/>
                  </a:schemeClr>
                </a:solidFill>
              </a:rPr>
            </a:br>
            <a:r>
              <a:rPr lang="sl-SI" sz="1800" dirty="0" smtClean="0">
                <a:solidFill>
                  <a:schemeClr val="tx1">
                    <a:lumMod val="75000"/>
                  </a:schemeClr>
                </a:solidFill>
              </a:rPr>
              <a:t>neodvisne presoje.“ (</a:t>
            </a:r>
            <a:r>
              <a:rPr lang="sl-SI" sz="1800" dirty="0" err="1" smtClean="0">
                <a:solidFill>
                  <a:schemeClr val="tx1">
                    <a:lumMod val="75000"/>
                  </a:schemeClr>
                </a:solidFill>
              </a:rPr>
              <a:t>ISQua</a:t>
            </a:r>
            <a:r>
              <a:rPr lang="sl-SI" sz="1800" dirty="0" smtClean="0">
                <a:solidFill>
                  <a:schemeClr val="tx1">
                    <a:lumMod val="75000"/>
                  </a:schemeClr>
                </a:solidFill>
              </a:rPr>
              <a:t>, 2016). </a:t>
            </a:r>
            <a:br>
              <a:rPr lang="sl-SI" sz="1800" dirty="0" smtClean="0">
                <a:solidFill>
                  <a:schemeClr val="tx1">
                    <a:lumMod val="75000"/>
                  </a:schemeClr>
                </a:solidFill>
              </a:rPr>
            </a:br>
            <a:r>
              <a:rPr lang="sl-SI" sz="1800" dirty="0" smtClean="0">
                <a:solidFill>
                  <a:schemeClr val="tx1">
                    <a:lumMod val="75000"/>
                  </a:schemeClr>
                </a:solidFill>
              </a:rPr>
              <a:t>Obnavljati jih je potrebno na tri leta.</a:t>
            </a:r>
            <a:br>
              <a:rPr lang="sl-SI" sz="1800" dirty="0" smtClean="0">
                <a:solidFill>
                  <a:schemeClr val="tx1">
                    <a:lumMod val="75000"/>
                  </a:schemeClr>
                </a:solidFill>
              </a:rPr>
            </a:br>
            <a:r>
              <a:rPr lang="sl-SI" sz="1800" dirty="0" smtClean="0"/>
              <a:t/>
            </a:r>
            <a:br>
              <a:rPr lang="sl-SI" sz="1800" dirty="0" smtClean="0"/>
            </a:br>
            <a:r>
              <a:rPr lang="sl-SI" sz="1800" b="1" dirty="0" smtClean="0">
                <a:solidFill>
                  <a:srgbClr val="002060"/>
                </a:solidFill>
              </a:rPr>
              <a:t>Certificiranje</a:t>
            </a:r>
            <a:r>
              <a:rPr lang="sl-SI" sz="1800" dirty="0" smtClean="0"/>
              <a:t> </a:t>
            </a:r>
            <a:r>
              <a:rPr lang="sl-SI" sz="1800" dirty="0" smtClean="0">
                <a:solidFill>
                  <a:schemeClr val="tx1">
                    <a:lumMod val="75000"/>
                  </a:schemeClr>
                </a:solidFill>
              </a:rPr>
              <a:t>pomeni pridobivanje certifikata </a:t>
            </a:r>
            <a:r>
              <a:rPr lang="sl-SI" sz="1800" b="1" dirty="0" smtClean="0">
                <a:solidFill>
                  <a:schemeClr val="tx1">
                    <a:lumMod val="75000"/>
                  </a:schemeClr>
                </a:solidFill>
              </a:rPr>
              <a:t>za sisteme </a:t>
            </a:r>
            <a:br>
              <a:rPr lang="sl-SI" sz="1800" b="1" dirty="0" smtClean="0">
                <a:solidFill>
                  <a:schemeClr val="tx1">
                    <a:lumMod val="75000"/>
                  </a:schemeClr>
                </a:solidFill>
              </a:rPr>
            </a:br>
            <a:r>
              <a:rPr lang="sl-SI" sz="1800" b="1" dirty="0" smtClean="0">
                <a:solidFill>
                  <a:schemeClr val="tx1">
                    <a:lumMod val="75000"/>
                  </a:schemeClr>
                </a:solidFill>
              </a:rPr>
              <a:t>vodenja po standardu </a:t>
            </a:r>
            <a:r>
              <a:rPr lang="sl-SI" sz="1800" dirty="0" smtClean="0">
                <a:solidFill>
                  <a:schemeClr val="tx1">
                    <a:lumMod val="75000"/>
                  </a:schemeClr>
                </a:solidFill>
              </a:rPr>
              <a:t>ISO 9001 oziroma drugega </a:t>
            </a:r>
            <a:br>
              <a:rPr lang="sl-SI" sz="1800" dirty="0" smtClean="0">
                <a:solidFill>
                  <a:schemeClr val="tx1">
                    <a:lumMod val="75000"/>
                  </a:schemeClr>
                </a:solidFill>
              </a:rPr>
            </a:br>
            <a:r>
              <a:rPr lang="sl-SI" sz="1800" dirty="0" smtClean="0">
                <a:solidFill>
                  <a:schemeClr val="tx1">
                    <a:lumMod val="75000"/>
                  </a:schemeClr>
                </a:solidFill>
              </a:rPr>
              <a:t>ISO standarda in ne zajema standardov klinične kakovosti. </a:t>
            </a:r>
            <a:br>
              <a:rPr lang="sl-SI" sz="1800" dirty="0" smtClean="0">
                <a:solidFill>
                  <a:schemeClr val="tx1">
                    <a:lumMod val="75000"/>
                  </a:schemeClr>
                </a:solidFill>
              </a:rPr>
            </a:br>
            <a:r>
              <a:rPr lang="sl-SI" sz="1800" dirty="0" smtClean="0">
                <a:solidFill>
                  <a:schemeClr val="tx1">
                    <a:lumMod val="75000"/>
                  </a:schemeClr>
                </a:solidFill>
              </a:rPr>
              <a:t>Obnavljati jih je potrebno na 5 let.</a:t>
            </a:r>
            <a:br>
              <a:rPr lang="sl-SI" sz="1800" dirty="0" smtClean="0">
                <a:solidFill>
                  <a:schemeClr val="tx1">
                    <a:lumMod val="75000"/>
                  </a:schemeClr>
                </a:solidFill>
              </a:rPr>
            </a:br>
            <a:r>
              <a:rPr lang="sl-SI" sz="1800" dirty="0"/>
              <a:t/>
            </a:r>
            <a:br>
              <a:rPr lang="sl-SI" sz="1800" dirty="0"/>
            </a:br>
            <a:r>
              <a:rPr lang="sl-SI" sz="1800" b="1" dirty="0" smtClean="0">
                <a:solidFill>
                  <a:srgbClr val="002060"/>
                </a:solidFill>
              </a:rPr>
              <a:t>Nagrada za kakovost </a:t>
            </a:r>
            <a:r>
              <a:rPr lang="sl-SI" sz="1800" dirty="0">
                <a:solidFill>
                  <a:schemeClr val="tx1">
                    <a:lumMod val="75000"/>
                  </a:schemeClr>
                </a:solidFill>
              </a:rPr>
              <a:t>j</a:t>
            </a:r>
            <a:r>
              <a:rPr lang="sl-SI" sz="1800" dirty="0" smtClean="0">
                <a:solidFill>
                  <a:schemeClr val="tx1">
                    <a:lumMod val="75000"/>
                  </a:schemeClr>
                </a:solidFill>
              </a:rPr>
              <a:t>e najvišje državno priznanje v okviru nacionalnega</a:t>
            </a:r>
            <a:br>
              <a:rPr lang="sl-SI" sz="1800" dirty="0" smtClean="0">
                <a:solidFill>
                  <a:schemeClr val="tx1">
                    <a:lumMod val="75000"/>
                  </a:schemeClr>
                </a:solidFill>
              </a:rPr>
            </a:br>
            <a:r>
              <a:rPr lang="sl-SI" sz="1800" dirty="0" smtClean="0">
                <a:solidFill>
                  <a:schemeClr val="tx1">
                    <a:lumMod val="75000"/>
                  </a:schemeClr>
                </a:solidFill>
              </a:rPr>
              <a:t> programa  kakovosti RS za dosežke na področju kakovosti proizvodov</a:t>
            </a:r>
            <a:br>
              <a:rPr lang="sl-SI" sz="1800" dirty="0" smtClean="0">
                <a:solidFill>
                  <a:schemeClr val="tx1">
                    <a:lumMod val="75000"/>
                  </a:schemeClr>
                </a:solidFill>
              </a:rPr>
            </a:br>
            <a:r>
              <a:rPr lang="sl-SI" sz="1800" dirty="0" smtClean="0">
                <a:solidFill>
                  <a:schemeClr val="tx1">
                    <a:lumMod val="75000"/>
                  </a:schemeClr>
                </a:solidFill>
              </a:rPr>
              <a:t> in storitev ter kakovosti poslovanja kot rezultata razvoja znanja in inovativnosti</a:t>
            </a:r>
            <a:r>
              <a:rPr lang="sl-SI" sz="2000" dirty="0" smtClean="0">
                <a:solidFill>
                  <a:schemeClr val="tx1">
                    <a:lumMod val="75000"/>
                  </a:schemeClr>
                </a:solidFill>
              </a:rPr>
              <a:t>.</a:t>
            </a:r>
            <a:br>
              <a:rPr lang="sl-SI" sz="2000" dirty="0" smtClean="0">
                <a:solidFill>
                  <a:schemeClr val="tx1">
                    <a:lumMod val="75000"/>
                  </a:schemeClr>
                </a:solidFill>
              </a:rPr>
            </a:br>
            <a:r>
              <a:rPr lang="sl-SI" sz="2000" dirty="0" smtClean="0">
                <a:solidFill>
                  <a:schemeClr val="tx1">
                    <a:lumMod val="75000"/>
                  </a:schemeClr>
                </a:solidFill>
              </a:rPr>
              <a:t/>
            </a:r>
            <a:br>
              <a:rPr lang="sl-SI" sz="2000" dirty="0" smtClean="0">
                <a:solidFill>
                  <a:schemeClr val="tx1">
                    <a:lumMod val="75000"/>
                  </a:schemeClr>
                </a:solidFill>
              </a:rPr>
            </a:br>
            <a:r>
              <a:rPr lang="sl-SI" sz="2000" b="1" dirty="0" smtClean="0">
                <a:solidFill>
                  <a:srgbClr val="002060"/>
                </a:solidFill>
              </a:rPr>
              <a:t>Kaj je bistvo postopkov zunanje presoje npr. za namene akreditiranja </a:t>
            </a:r>
            <a:br>
              <a:rPr lang="sl-SI" sz="2000" b="1" dirty="0" smtClean="0">
                <a:solidFill>
                  <a:srgbClr val="002060"/>
                </a:solidFill>
              </a:rPr>
            </a:br>
            <a:r>
              <a:rPr lang="sl-SI" sz="2000" b="1" dirty="0" smtClean="0">
                <a:solidFill>
                  <a:srgbClr val="002060"/>
                </a:solidFill>
              </a:rPr>
              <a:t>in certificiranja in kdaj dejansko predstavljajo orodje za izboljševanje </a:t>
            </a:r>
            <a:br>
              <a:rPr lang="sl-SI" sz="2000" b="1" dirty="0" smtClean="0">
                <a:solidFill>
                  <a:srgbClr val="002060"/>
                </a:solidFill>
              </a:rPr>
            </a:br>
            <a:r>
              <a:rPr lang="sl-SI" sz="2000" b="1" dirty="0" smtClean="0">
                <a:solidFill>
                  <a:srgbClr val="002060"/>
                </a:solidFill>
              </a:rPr>
              <a:t>kakovosti?  </a:t>
            </a:r>
            <a:r>
              <a:rPr lang="sl-SI" sz="1800" dirty="0" smtClean="0">
                <a:solidFill>
                  <a:schemeClr val="tx1">
                    <a:lumMod val="75000"/>
                  </a:schemeClr>
                </a:solidFill>
              </a:rPr>
              <a:t>(npr. iz vidika zaposlenega ali pacienta)</a:t>
            </a:r>
            <a:br>
              <a:rPr lang="sl-SI" sz="1800" dirty="0" smtClean="0">
                <a:solidFill>
                  <a:schemeClr val="tx1">
                    <a:lumMod val="75000"/>
                  </a:schemeClr>
                </a:solidFill>
              </a:rPr>
            </a:br>
            <a:r>
              <a:rPr lang="sl-SI" sz="1800" dirty="0" smtClean="0">
                <a:solidFill>
                  <a:schemeClr val="tx1">
                    <a:lumMod val="75000"/>
                  </a:schemeClr>
                </a:solidFill>
              </a:rPr>
              <a:t/>
            </a:r>
            <a:br>
              <a:rPr lang="sl-SI" sz="1800" dirty="0" smtClean="0">
                <a:solidFill>
                  <a:schemeClr val="tx1">
                    <a:lumMod val="75000"/>
                  </a:schemeClr>
                </a:solidFill>
              </a:rPr>
            </a:br>
            <a:endParaRPr lang="sl-SI" sz="1800" dirty="0">
              <a:solidFill>
                <a:schemeClr val="tx1">
                  <a:lumMod val="75000"/>
                </a:schemeClr>
              </a:solidFill>
            </a:endParaRPr>
          </a:p>
        </p:txBody>
      </p:sp>
      <p:sp>
        <p:nvSpPr>
          <p:cNvPr id="5" name="Zaobljeni pravokotnik 4"/>
          <p:cNvSpPr/>
          <p:nvPr/>
        </p:nvSpPr>
        <p:spPr>
          <a:xfrm>
            <a:off x="6411833" y="1006997"/>
            <a:ext cx="2268637" cy="33103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sl-SI" sz="1400" dirty="0" smtClean="0">
                <a:solidFill>
                  <a:schemeClr val="tx1">
                    <a:lumMod val="75000"/>
                  </a:schemeClr>
                </a:solidFill>
              </a:rPr>
              <a:t>„</a:t>
            </a:r>
            <a:r>
              <a:rPr lang="en-GB" sz="1400" dirty="0" smtClean="0">
                <a:solidFill>
                  <a:schemeClr val="tx1">
                    <a:lumMod val="75000"/>
                  </a:schemeClr>
                </a:solidFill>
              </a:rPr>
              <a:t>Nova </a:t>
            </a:r>
            <a:r>
              <a:rPr lang="en-GB" sz="1400" dirty="0" err="1" smtClean="0">
                <a:solidFill>
                  <a:schemeClr val="tx1">
                    <a:lumMod val="75000"/>
                  </a:schemeClr>
                </a:solidFill>
              </a:rPr>
              <a:t>medalja</a:t>
            </a:r>
            <a:r>
              <a:rPr lang="en-GB" sz="1400" dirty="0" smtClean="0">
                <a:solidFill>
                  <a:schemeClr val="tx1">
                    <a:lumMod val="75000"/>
                  </a:schemeClr>
                </a:solidFill>
              </a:rPr>
              <a:t> </a:t>
            </a:r>
            <a:r>
              <a:rPr lang="en-GB" sz="1400" dirty="0" err="1" smtClean="0">
                <a:solidFill>
                  <a:schemeClr val="tx1">
                    <a:lumMod val="75000"/>
                  </a:schemeClr>
                </a:solidFill>
              </a:rPr>
              <a:t>na</a:t>
            </a:r>
            <a:r>
              <a:rPr lang="en-GB" sz="1400" dirty="0" smtClean="0">
                <a:solidFill>
                  <a:schemeClr val="tx1">
                    <a:lumMod val="75000"/>
                  </a:schemeClr>
                </a:solidFill>
              </a:rPr>
              <a:t> </a:t>
            </a:r>
            <a:r>
              <a:rPr lang="en-GB" sz="1400" dirty="0" err="1" smtClean="0">
                <a:solidFill>
                  <a:schemeClr val="tx1">
                    <a:lumMod val="75000"/>
                  </a:schemeClr>
                </a:solidFill>
              </a:rPr>
              <a:t>steni</a:t>
            </a:r>
            <a:r>
              <a:rPr lang="en-GB" sz="1400" dirty="0" smtClean="0">
                <a:solidFill>
                  <a:schemeClr val="tx1">
                    <a:lumMod val="75000"/>
                  </a:schemeClr>
                </a:solidFill>
              </a:rPr>
              <a:t> </a:t>
            </a:r>
            <a:r>
              <a:rPr lang="en-GB" sz="1400" dirty="0" err="1" smtClean="0">
                <a:solidFill>
                  <a:schemeClr val="tx1">
                    <a:lumMod val="75000"/>
                  </a:schemeClr>
                </a:solidFill>
              </a:rPr>
              <a:t>ni</a:t>
            </a:r>
            <a:r>
              <a:rPr lang="en-GB" sz="1400" dirty="0" smtClean="0">
                <a:solidFill>
                  <a:schemeClr val="tx1">
                    <a:lumMod val="75000"/>
                  </a:schemeClr>
                </a:solidFill>
              </a:rPr>
              <a:t> </a:t>
            </a:r>
            <a:r>
              <a:rPr lang="en-GB" sz="1400" dirty="0" err="1" smtClean="0">
                <a:solidFill>
                  <a:schemeClr val="tx1">
                    <a:lumMod val="75000"/>
                  </a:schemeClr>
                </a:solidFill>
              </a:rPr>
              <a:t>čarobna</a:t>
            </a:r>
            <a:r>
              <a:rPr lang="en-GB" sz="1400" dirty="0" smtClean="0">
                <a:solidFill>
                  <a:schemeClr val="tx1">
                    <a:lumMod val="75000"/>
                  </a:schemeClr>
                </a:solidFill>
              </a:rPr>
              <a:t> </a:t>
            </a:r>
            <a:r>
              <a:rPr lang="en-GB" sz="1400" dirty="0" err="1" smtClean="0">
                <a:solidFill>
                  <a:schemeClr val="tx1">
                    <a:lumMod val="75000"/>
                  </a:schemeClr>
                </a:solidFill>
              </a:rPr>
              <a:t>palčka</a:t>
            </a:r>
            <a:r>
              <a:rPr lang="en-GB" sz="1400" dirty="0" smtClean="0">
                <a:solidFill>
                  <a:schemeClr val="tx1">
                    <a:lumMod val="75000"/>
                  </a:schemeClr>
                </a:solidFill>
              </a:rPr>
              <a:t>, </a:t>
            </a:r>
            <a:r>
              <a:rPr lang="en-GB" sz="1400" dirty="0" err="1" smtClean="0">
                <a:solidFill>
                  <a:schemeClr val="tx1">
                    <a:lumMod val="75000"/>
                  </a:schemeClr>
                </a:solidFill>
              </a:rPr>
              <a:t>ki</a:t>
            </a:r>
            <a:r>
              <a:rPr lang="en-GB" sz="1400" dirty="0" smtClean="0">
                <a:solidFill>
                  <a:schemeClr val="tx1">
                    <a:lumMod val="75000"/>
                  </a:schemeClr>
                </a:solidFill>
              </a:rPr>
              <a:t> </a:t>
            </a:r>
            <a:r>
              <a:rPr lang="en-GB" sz="1400" dirty="0" err="1" smtClean="0">
                <a:solidFill>
                  <a:schemeClr val="tx1">
                    <a:lumMod val="75000"/>
                  </a:schemeClr>
                </a:solidFill>
              </a:rPr>
              <a:t>povzroča</a:t>
            </a:r>
            <a:r>
              <a:rPr lang="en-GB" sz="1400" dirty="0" smtClean="0">
                <a:solidFill>
                  <a:schemeClr val="tx1">
                    <a:lumMod val="75000"/>
                  </a:schemeClr>
                </a:solidFill>
              </a:rPr>
              <a:t> </a:t>
            </a:r>
            <a:r>
              <a:rPr lang="en-GB" sz="1400" dirty="0" err="1" smtClean="0">
                <a:solidFill>
                  <a:schemeClr val="tx1">
                    <a:lumMod val="75000"/>
                  </a:schemeClr>
                </a:solidFill>
              </a:rPr>
              <a:t>spremembe</a:t>
            </a:r>
            <a:r>
              <a:rPr lang="en-GB" sz="1400" dirty="0" smtClean="0">
                <a:solidFill>
                  <a:schemeClr val="tx1">
                    <a:lumMod val="75000"/>
                  </a:schemeClr>
                </a:solidFill>
              </a:rPr>
              <a:t>. </a:t>
            </a:r>
            <a:r>
              <a:rPr lang="en-GB" sz="1400" dirty="0" err="1" smtClean="0">
                <a:solidFill>
                  <a:schemeClr val="tx1">
                    <a:lumMod val="75000"/>
                  </a:schemeClr>
                </a:solidFill>
              </a:rPr>
              <a:t>Ravno</a:t>
            </a:r>
            <a:r>
              <a:rPr lang="en-GB" sz="1400" dirty="0" smtClean="0">
                <a:solidFill>
                  <a:schemeClr val="tx1">
                    <a:lumMod val="75000"/>
                  </a:schemeClr>
                </a:solidFill>
              </a:rPr>
              <a:t> </a:t>
            </a:r>
            <a:r>
              <a:rPr lang="en-GB" sz="1400" dirty="0" err="1" smtClean="0">
                <a:solidFill>
                  <a:schemeClr val="tx1">
                    <a:lumMod val="75000"/>
                  </a:schemeClr>
                </a:solidFill>
              </a:rPr>
              <a:t>tako</a:t>
            </a:r>
            <a:r>
              <a:rPr lang="en-GB" sz="1400" dirty="0" smtClean="0">
                <a:solidFill>
                  <a:schemeClr val="tx1">
                    <a:lumMod val="75000"/>
                  </a:schemeClr>
                </a:solidFill>
              </a:rPr>
              <a:t> </a:t>
            </a:r>
            <a:r>
              <a:rPr lang="en-GB" sz="1400" dirty="0" err="1" smtClean="0">
                <a:solidFill>
                  <a:schemeClr val="tx1">
                    <a:lumMod val="75000"/>
                  </a:schemeClr>
                </a:solidFill>
              </a:rPr>
              <a:t>ni</a:t>
            </a:r>
            <a:r>
              <a:rPr lang="en-GB" sz="1400" dirty="0" smtClean="0">
                <a:solidFill>
                  <a:schemeClr val="tx1">
                    <a:lumMod val="75000"/>
                  </a:schemeClr>
                </a:solidFill>
              </a:rPr>
              <a:t> </a:t>
            </a:r>
            <a:r>
              <a:rPr lang="en-GB" sz="1400" dirty="0" err="1" smtClean="0">
                <a:solidFill>
                  <a:schemeClr val="tx1">
                    <a:lumMod val="75000"/>
                  </a:schemeClr>
                </a:solidFill>
              </a:rPr>
              <a:t>potrdilo</a:t>
            </a:r>
            <a:r>
              <a:rPr lang="en-GB" sz="1400" dirty="0" smtClean="0">
                <a:solidFill>
                  <a:schemeClr val="tx1">
                    <a:lumMod val="75000"/>
                  </a:schemeClr>
                </a:solidFill>
              </a:rPr>
              <a:t>, da se v </a:t>
            </a:r>
            <a:r>
              <a:rPr lang="sl-SI" sz="1400" dirty="0" smtClean="0">
                <a:solidFill>
                  <a:schemeClr val="tx1">
                    <a:lumMod val="75000"/>
                  </a:schemeClr>
                </a:solidFill>
              </a:rPr>
              <a:t>zdravstvenem zavodu </a:t>
            </a:r>
            <a:r>
              <a:rPr lang="en-GB" sz="1400" dirty="0" smtClean="0">
                <a:solidFill>
                  <a:schemeClr val="tx1">
                    <a:lumMod val="75000"/>
                  </a:schemeClr>
                </a:solidFill>
              </a:rPr>
              <a:t>ne more </a:t>
            </a:r>
            <a:r>
              <a:rPr lang="en-GB" sz="1400" dirty="0" err="1" smtClean="0">
                <a:solidFill>
                  <a:schemeClr val="tx1">
                    <a:lumMod val="75000"/>
                  </a:schemeClr>
                </a:solidFill>
              </a:rPr>
              <a:t>zgodi</a:t>
            </a:r>
            <a:r>
              <a:rPr lang="sl-SI" sz="1400" dirty="0" smtClean="0">
                <a:solidFill>
                  <a:schemeClr val="tx1">
                    <a:lumMod val="75000"/>
                  </a:schemeClr>
                </a:solidFill>
              </a:rPr>
              <a:t>t</a:t>
            </a:r>
            <a:r>
              <a:rPr lang="en-GB" sz="1400" dirty="0" err="1" smtClean="0">
                <a:solidFill>
                  <a:schemeClr val="tx1">
                    <a:lumMod val="75000"/>
                  </a:schemeClr>
                </a:solidFill>
              </a:rPr>
              <a:t>i</a:t>
            </a:r>
            <a:r>
              <a:rPr lang="en-GB" sz="1400" dirty="0" smtClean="0">
                <a:solidFill>
                  <a:schemeClr val="tx1">
                    <a:lumMod val="75000"/>
                  </a:schemeClr>
                </a:solidFill>
              </a:rPr>
              <a:t> </a:t>
            </a:r>
            <a:r>
              <a:rPr lang="sl-SI" sz="1400" dirty="0" smtClean="0">
                <a:solidFill>
                  <a:schemeClr val="tx1">
                    <a:lumMod val="75000"/>
                  </a:schemeClr>
                </a:solidFill>
              </a:rPr>
              <a:t>varnostni odklon</a:t>
            </a:r>
            <a:r>
              <a:rPr lang="en-GB" sz="1400" dirty="0" smtClean="0">
                <a:solidFill>
                  <a:schemeClr val="tx1">
                    <a:lumMod val="75000"/>
                  </a:schemeClr>
                </a:solidFill>
              </a:rPr>
              <a:t>. Mora pa </a:t>
            </a:r>
            <a:r>
              <a:rPr lang="en-GB" sz="1400" dirty="0" err="1" smtClean="0">
                <a:solidFill>
                  <a:schemeClr val="tx1">
                    <a:lumMod val="75000"/>
                  </a:schemeClr>
                </a:solidFill>
              </a:rPr>
              <a:t>biti</a:t>
            </a:r>
            <a:r>
              <a:rPr lang="en-GB" sz="1400" dirty="0" smtClean="0">
                <a:solidFill>
                  <a:schemeClr val="tx1">
                    <a:lumMod val="75000"/>
                  </a:schemeClr>
                </a:solidFill>
              </a:rPr>
              <a:t> </a:t>
            </a:r>
            <a:r>
              <a:rPr lang="en-GB" sz="1400" dirty="0" err="1" smtClean="0">
                <a:solidFill>
                  <a:schemeClr val="tx1">
                    <a:lumMod val="75000"/>
                  </a:schemeClr>
                </a:solidFill>
              </a:rPr>
              <a:t>zagotovilo</a:t>
            </a:r>
            <a:r>
              <a:rPr lang="en-GB" sz="1400" dirty="0" smtClean="0">
                <a:solidFill>
                  <a:schemeClr val="tx1">
                    <a:lumMod val="75000"/>
                  </a:schemeClr>
                </a:solidFill>
              </a:rPr>
              <a:t>, da se </a:t>
            </a:r>
            <a:r>
              <a:rPr lang="en-GB" sz="1400" dirty="0" err="1" smtClean="0">
                <a:solidFill>
                  <a:schemeClr val="tx1">
                    <a:lumMod val="75000"/>
                  </a:schemeClr>
                </a:solidFill>
              </a:rPr>
              <a:t>enak</a:t>
            </a:r>
            <a:r>
              <a:rPr lang="en-GB" sz="1400" dirty="0" smtClean="0">
                <a:solidFill>
                  <a:schemeClr val="tx1">
                    <a:lumMod val="75000"/>
                  </a:schemeClr>
                </a:solidFill>
              </a:rPr>
              <a:t> </a:t>
            </a:r>
            <a:r>
              <a:rPr lang="sl-SI" sz="1400" dirty="0" smtClean="0">
                <a:solidFill>
                  <a:schemeClr val="tx1">
                    <a:lumMod val="75000"/>
                  </a:schemeClr>
                </a:solidFill>
              </a:rPr>
              <a:t>odklon</a:t>
            </a:r>
            <a:r>
              <a:rPr lang="en-GB" sz="1400" dirty="0" smtClean="0">
                <a:solidFill>
                  <a:schemeClr val="tx1">
                    <a:lumMod val="75000"/>
                  </a:schemeClr>
                </a:solidFill>
              </a:rPr>
              <a:t> ne </a:t>
            </a:r>
            <a:r>
              <a:rPr lang="en-GB" sz="1400" dirty="0" err="1" smtClean="0">
                <a:solidFill>
                  <a:schemeClr val="tx1">
                    <a:lumMod val="75000"/>
                  </a:schemeClr>
                </a:solidFill>
              </a:rPr>
              <a:t>bo</a:t>
            </a:r>
            <a:r>
              <a:rPr lang="en-GB" sz="1400" dirty="0" smtClean="0">
                <a:solidFill>
                  <a:schemeClr val="tx1">
                    <a:lumMod val="75000"/>
                  </a:schemeClr>
                </a:solidFill>
              </a:rPr>
              <a:t> </a:t>
            </a:r>
            <a:r>
              <a:rPr lang="en-GB" sz="1400" dirty="0" err="1" smtClean="0">
                <a:solidFill>
                  <a:schemeClr val="tx1">
                    <a:lumMod val="75000"/>
                  </a:schemeClr>
                </a:solidFill>
              </a:rPr>
              <a:t>ponovil</a:t>
            </a:r>
            <a:r>
              <a:rPr lang="en-GB" sz="1400" dirty="0" smtClean="0">
                <a:solidFill>
                  <a:schemeClr val="tx1">
                    <a:lumMod val="75000"/>
                  </a:schemeClr>
                </a:solidFill>
              </a:rPr>
              <a:t>.</a:t>
            </a:r>
            <a:r>
              <a:rPr lang="sl-SI" sz="1400" dirty="0" smtClean="0">
                <a:solidFill>
                  <a:schemeClr val="tx1">
                    <a:lumMod val="75000"/>
                  </a:schemeClr>
                </a:solidFill>
              </a:rPr>
              <a:t>“</a:t>
            </a:r>
          </a:p>
          <a:p>
            <a:pPr marL="0" indent="0" algn="ctr">
              <a:buNone/>
            </a:pPr>
            <a:r>
              <a:rPr lang="sl-SI" sz="1400" dirty="0" smtClean="0">
                <a:solidFill>
                  <a:schemeClr val="tx1">
                    <a:lumMod val="75000"/>
                  </a:schemeClr>
                </a:solidFill>
              </a:rPr>
              <a:t>                  (Rems, </a:t>
            </a:r>
            <a:r>
              <a:rPr lang="sl-SI" sz="1400" dirty="0" err="1" smtClean="0">
                <a:solidFill>
                  <a:schemeClr val="tx1">
                    <a:lumMod val="75000"/>
                  </a:schemeClr>
                </a:solidFill>
              </a:rPr>
              <a:t>bd</a:t>
            </a:r>
            <a:r>
              <a:rPr lang="sl-SI" sz="1400" dirty="0" smtClean="0">
                <a:solidFill>
                  <a:schemeClr val="tx1">
                    <a:lumMod val="75000"/>
                  </a:schemeClr>
                </a:solidFill>
              </a:rPr>
              <a:t>.</a:t>
            </a:r>
            <a:r>
              <a:rPr lang="sl-SI" sz="1200" dirty="0" smtClean="0"/>
              <a:t>)  </a:t>
            </a:r>
            <a:endParaRPr lang="en-US" sz="1200" dirty="0"/>
          </a:p>
        </p:txBody>
      </p:sp>
      <p:sp>
        <p:nvSpPr>
          <p:cNvPr id="6" name="PoljeZBesedilom 5"/>
          <p:cNvSpPr txBox="1"/>
          <p:nvPr/>
        </p:nvSpPr>
        <p:spPr>
          <a:xfrm>
            <a:off x="2280214" y="185195"/>
            <a:ext cx="6326262" cy="707886"/>
          </a:xfrm>
          <a:prstGeom prst="rect">
            <a:avLst/>
          </a:prstGeom>
          <a:noFill/>
        </p:spPr>
        <p:txBody>
          <a:bodyPr wrap="square" rtlCol="0">
            <a:spAutoFit/>
          </a:bodyPr>
          <a:lstStyle/>
          <a:p>
            <a:r>
              <a:rPr lang="sl-SI" sz="2000" b="1" dirty="0">
                <a:solidFill>
                  <a:srgbClr val="002060"/>
                </a:solidFill>
              </a:rPr>
              <a:t>M</a:t>
            </a:r>
            <a:r>
              <a:rPr lang="sl-SI" sz="2000" b="1" dirty="0" smtClean="0">
                <a:solidFill>
                  <a:srgbClr val="002060"/>
                </a:solidFill>
              </a:rPr>
              <a:t>ehanizmi/orodje za izboljšanje zdravstvenih storitev, h katerim zavodi pristopijo prostovoljno</a:t>
            </a:r>
            <a:endParaRPr lang="sl-SI" sz="2000" b="1" dirty="0">
              <a:solidFill>
                <a:srgbClr val="002060"/>
              </a:solidFill>
            </a:endParaRPr>
          </a:p>
        </p:txBody>
      </p:sp>
    </p:spTree>
    <p:extLst>
      <p:ext uri="{BB962C8B-B14F-4D97-AF65-F5344CB8AC3E}">
        <p14:creationId xmlns:p14="http://schemas.microsoft.com/office/powerpoint/2010/main" val="2773910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31840" y="476672"/>
            <a:ext cx="3936975" cy="430887"/>
          </a:xfrm>
        </p:spPr>
        <p:txBody>
          <a:bodyPr/>
          <a:lstStyle/>
          <a:p>
            <a:r>
              <a:rPr lang="sl-SI" sz="2800" b="1" dirty="0">
                <a:solidFill>
                  <a:srgbClr val="002060"/>
                </a:solidFill>
              </a:rPr>
              <a:t>Nadzor nad kakovostjo</a:t>
            </a:r>
            <a:endParaRPr lang="en-GB" sz="2800" b="1" dirty="0">
              <a:solidFill>
                <a:srgbClr val="002060"/>
              </a:solidFill>
            </a:endParaRPr>
          </a:p>
        </p:txBody>
      </p:sp>
      <p:sp>
        <p:nvSpPr>
          <p:cNvPr id="3" name="Ograda vsebine 2"/>
          <p:cNvSpPr>
            <a:spLocks noGrp="1"/>
          </p:cNvSpPr>
          <p:nvPr>
            <p:ph idx="1"/>
          </p:nvPr>
        </p:nvSpPr>
        <p:spPr>
          <a:xfrm>
            <a:off x="395536" y="1196752"/>
            <a:ext cx="8568952" cy="5007278"/>
          </a:xfrm>
        </p:spPr>
        <p:txBody>
          <a:bodyPr>
            <a:normAutofit fontScale="70000" lnSpcReduction="20000"/>
          </a:bodyPr>
          <a:lstStyle/>
          <a:p>
            <a:pPr marL="0" indent="0">
              <a:buNone/>
            </a:pPr>
            <a:r>
              <a:rPr lang="pl-PL" b="1" dirty="0" smtClean="0">
                <a:solidFill>
                  <a:srgbClr val="002060"/>
                </a:solidFill>
              </a:rPr>
              <a:t>Vrste </a:t>
            </a:r>
            <a:r>
              <a:rPr lang="pl-PL" b="1" dirty="0">
                <a:solidFill>
                  <a:srgbClr val="002060"/>
                </a:solidFill>
              </a:rPr>
              <a:t>nadzorov:</a:t>
            </a:r>
          </a:p>
          <a:p>
            <a:r>
              <a:rPr lang="pl-PL" dirty="0" smtClean="0"/>
              <a:t>interni </a:t>
            </a:r>
            <a:r>
              <a:rPr lang="pl-PL" dirty="0"/>
              <a:t>strokovni nadzor s svetovanjem (redni in izredni) </a:t>
            </a:r>
          </a:p>
          <a:p>
            <a:r>
              <a:rPr lang="pl-PL" dirty="0"/>
              <a:t>zunanji strokovni nadzor s svetovanjem (redni in izredni)</a:t>
            </a:r>
          </a:p>
          <a:p>
            <a:pPr marL="0" indent="0">
              <a:buNone/>
            </a:pPr>
            <a:r>
              <a:rPr lang="pl-PL" dirty="0"/>
              <a:t>              nad poklicnim področjem ali posameznim izvajalcem</a:t>
            </a:r>
          </a:p>
          <a:p>
            <a:r>
              <a:rPr lang="pl-PL" dirty="0"/>
              <a:t>zunanji strokovni nadzor s svetovanjem </a:t>
            </a:r>
          </a:p>
          <a:p>
            <a:r>
              <a:rPr lang="en-GB" b="1" dirty="0" err="1" smtClean="0"/>
              <a:t>sistemski</a:t>
            </a:r>
            <a:r>
              <a:rPr lang="en-GB" b="1" dirty="0" smtClean="0"/>
              <a:t> </a:t>
            </a:r>
            <a:r>
              <a:rPr lang="en-GB" b="1" dirty="0" err="1"/>
              <a:t>nadzor</a:t>
            </a:r>
            <a:r>
              <a:rPr lang="en-GB" b="1" dirty="0"/>
              <a:t> </a:t>
            </a:r>
            <a:r>
              <a:rPr lang="en-GB" b="1" dirty="0" err="1"/>
              <a:t>nad</a:t>
            </a:r>
            <a:r>
              <a:rPr lang="en-GB" b="1" dirty="0"/>
              <a:t> </a:t>
            </a:r>
            <a:r>
              <a:rPr lang="en-GB" b="1" dirty="0" err="1"/>
              <a:t>kakovostjo</a:t>
            </a:r>
            <a:r>
              <a:rPr lang="en-GB" b="1" dirty="0"/>
              <a:t> in </a:t>
            </a:r>
            <a:r>
              <a:rPr lang="en-GB" b="1" dirty="0" err="1"/>
              <a:t>varnostjo</a:t>
            </a:r>
            <a:r>
              <a:rPr lang="en-GB" b="1" dirty="0"/>
              <a:t> </a:t>
            </a:r>
            <a:r>
              <a:rPr lang="en-GB" b="1" dirty="0" err="1"/>
              <a:t>zdravstvene</a:t>
            </a:r>
            <a:r>
              <a:rPr lang="en-GB" b="1" dirty="0"/>
              <a:t> </a:t>
            </a:r>
            <a:r>
              <a:rPr lang="en-GB" b="1" dirty="0" err="1"/>
              <a:t>dejavnosti</a:t>
            </a:r>
            <a:r>
              <a:rPr lang="en-GB" b="1" dirty="0"/>
              <a:t> </a:t>
            </a:r>
            <a:r>
              <a:rPr lang="en-GB" b="1" dirty="0" err="1"/>
              <a:t>pri</a:t>
            </a:r>
            <a:r>
              <a:rPr lang="en-GB" b="1" dirty="0"/>
              <a:t> </a:t>
            </a:r>
            <a:r>
              <a:rPr lang="en-GB" b="1" dirty="0" err="1"/>
              <a:t>izvajalcih</a:t>
            </a:r>
            <a:r>
              <a:rPr lang="en-GB" b="1" dirty="0"/>
              <a:t> </a:t>
            </a:r>
            <a:r>
              <a:rPr lang="en-GB" b="1" dirty="0" err="1"/>
              <a:t>zdravstvene</a:t>
            </a:r>
            <a:r>
              <a:rPr lang="en-GB" b="1" dirty="0"/>
              <a:t> </a:t>
            </a:r>
            <a:r>
              <a:rPr lang="en-GB" b="1" dirty="0" err="1"/>
              <a:t>dejavnosti</a:t>
            </a:r>
            <a:r>
              <a:rPr lang="en-GB" b="1" dirty="0"/>
              <a:t> </a:t>
            </a:r>
            <a:endParaRPr lang="sl-SI" dirty="0"/>
          </a:p>
          <a:p>
            <a:r>
              <a:rPr lang="sl-SI" dirty="0"/>
              <a:t>upravni nadzor</a:t>
            </a:r>
          </a:p>
          <a:p>
            <a:r>
              <a:rPr lang="en-GB" dirty="0" err="1"/>
              <a:t>inšpekcijski</a:t>
            </a:r>
            <a:r>
              <a:rPr lang="en-GB" dirty="0"/>
              <a:t> </a:t>
            </a:r>
            <a:r>
              <a:rPr lang="en-GB" dirty="0" err="1"/>
              <a:t>nadzor</a:t>
            </a:r>
            <a:r>
              <a:rPr lang="sl-SI" dirty="0"/>
              <a:t> različnih inšpektoratov</a:t>
            </a:r>
          </a:p>
          <a:p>
            <a:r>
              <a:rPr lang="en-GB" dirty="0" err="1"/>
              <a:t>finančno</a:t>
            </a:r>
            <a:r>
              <a:rPr lang="en-GB" dirty="0"/>
              <a:t> </a:t>
            </a:r>
            <a:r>
              <a:rPr lang="en-GB" dirty="0" err="1"/>
              <a:t>medicinski</a:t>
            </a:r>
            <a:r>
              <a:rPr lang="en-GB" dirty="0"/>
              <a:t> </a:t>
            </a:r>
            <a:r>
              <a:rPr lang="en-GB" dirty="0" err="1"/>
              <a:t>nadzor</a:t>
            </a:r>
            <a:r>
              <a:rPr lang="en-GB" dirty="0"/>
              <a:t> </a:t>
            </a:r>
            <a:r>
              <a:rPr lang="en-GB" dirty="0" smtClean="0"/>
              <a:t>ZZZS</a:t>
            </a:r>
            <a:endParaRPr lang="en-GB" dirty="0"/>
          </a:p>
          <a:p>
            <a:pPr marL="0" indent="0">
              <a:buNone/>
            </a:pPr>
            <a:endParaRPr lang="sl-SI" dirty="0" smtClean="0">
              <a:solidFill>
                <a:schemeClr val="tx1"/>
              </a:solidFill>
            </a:endParaRPr>
          </a:p>
          <a:p>
            <a:pPr marL="0" indent="0">
              <a:buNone/>
            </a:pPr>
            <a:r>
              <a:rPr lang="sl-SI" dirty="0" smtClean="0"/>
              <a:t>Več v Zakonu o zdravstveni dejavnosti (76. člen).</a:t>
            </a:r>
          </a:p>
          <a:p>
            <a:pPr marL="0" indent="0">
              <a:buNone/>
            </a:pPr>
            <a:endParaRPr lang="sl-SI" dirty="0">
              <a:solidFill>
                <a:schemeClr val="tx1"/>
              </a:solidFill>
            </a:endParaRPr>
          </a:p>
          <a:p>
            <a:pPr marL="0" indent="0">
              <a:buNone/>
            </a:pPr>
            <a:r>
              <a:rPr lang="sl-SI" b="1" dirty="0" smtClean="0">
                <a:solidFill>
                  <a:srgbClr val="002060"/>
                </a:solidFill>
              </a:rPr>
              <a:t>Naštejte in opišite posamezne vrste nadzorov!</a:t>
            </a:r>
          </a:p>
          <a:p>
            <a:pPr marL="0" indent="0">
              <a:buNone/>
            </a:pPr>
            <a:r>
              <a:rPr lang="sl-SI" b="1" dirty="0" smtClean="0">
                <a:solidFill>
                  <a:srgbClr val="002060"/>
                </a:solidFill>
              </a:rPr>
              <a:t>Nadzor je priložnost za izboljšanje. Zakaj?</a:t>
            </a:r>
            <a:endParaRPr lang="en-GB" b="1" dirty="0">
              <a:solidFill>
                <a:srgbClr val="002060"/>
              </a:solidFill>
            </a:endParaRPr>
          </a:p>
        </p:txBody>
      </p:sp>
      <p:sp>
        <p:nvSpPr>
          <p:cNvPr id="5" name="Ograda številke diapozitiva 4"/>
          <p:cNvSpPr>
            <a:spLocks noGrp="1"/>
          </p:cNvSpPr>
          <p:nvPr>
            <p:ph type="sldNum" sz="quarter" idx="12"/>
          </p:nvPr>
        </p:nvSpPr>
        <p:spPr/>
        <p:txBody>
          <a:bodyPr/>
          <a:lstStyle/>
          <a:p>
            <a:fld id="{27BE3B0D-94A8-4B86-87F1-72BED25E46DF}" type="slidenum">
              <a:rPr lang="sl-SI" smtClean="0">
                <a:solidFill>
                  <a:prstClr val="black">
                    <a:tint val="75000"/>
                  </a:prstClr>
                </a:solidFill>
              </a:rPr>
              <a:pPr/>
              <a:t>42</a:t>
            </a:fld>
            <a:endParaRPr lang="sl-SI">
              <a:solidFill>
                <a:prstClr val="black">
                  <a:tint val="75000"/>
                </a:prstClr>
              </a:solidFill>
            </a:endParaRPr>
          </a:p>
        </p:txBody>
      </p:sp>
      <p:sp>
        <p:nvSpPr>
          <p:cNvPr id="7" name="AutoShape 2" descr="Image result for nadz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7892" name="Picture 4" descr="Image result for nadz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249" y="4027990"/>
            <a:ext cx="1440646" cy="131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13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31909" y="280583"/>
            <a:ext cx="5235408" cy="430887"/>
          </a:xfrm>
        </p:spPr>
        <p:txBody>
          <a:bodyPr/>
          <a:lstStyle/>
          <a:p>
            <a:r>
              <a:rPr lang="sl-SI" sz="2800" b="1" dirty="0">
                <a:solidFill>
                  <a:srgbClr val="002060"/>
                </a:solidFill>
              </a:rPr>
              <a:t>M</a:t>
            </a:r>
            <a:r>
              <a:rPr lang="sl-SI" sz="2800" b="1" dirty="0" smtClean="0">
                <a:solidFill>
                  <a:srgbClr val="002060"/>
                </a:solidFill>
              </a:rPr>
              <a:t>erjenje kakovosti in varnosti </a:t>
            </a:r>
            <a:endParaRPr lang="sl-SI" sz="2800" b="1" dirty="0">
              <a:solidFill>
                <a:srgbClr val="002060"/>
              </a:solidFill>
            </a:endParaRPr>
          </a:p>
        </p:txBody>
      </p:sp>
      <p:sp>
        <p:nvSpPr>
          <p:cNvPr id="3" name="Ograda besedila 2"/>
          <p:cNvSpPr>
            <a:spLocks noGrp="1"/>
          </p:cNvSpPr>
          <p:nvPr>
            <p:ph type="body" sz="quarter" idx="13"/>
          </p:nvPr>
        </p:nvSpPr>
        <p:spPr>
          <a:xfrm>
            <a:off x="162046" y="1088020"/>
            <a:ext cx="8981954" cy="5268330"/>
          </a:xfrm>
        </p:spPr>
        <p:txBody>
          <a:bodyPr/>
          <a:lstStyle/>
          <a:p>
            <a:pPr marL="0" indent="0">
              <a:buNone/>
            </a:pPr>
            <a:r>
              <a:rPr lang="sl-SI" sz="2000" b="1" dirty="0" smtClean="0">
                <a:solidFill>
                  <a:srgbClr val="002060"/>
                </a:solidFill>
              </a:rPr>
              <a:t>Različne tehnike:</a:t>
            </a:r>
          </a:p>
          <a:p>
            <a:pPr>
              <a:buFontTx/>
              <a:buChar char="-"/>
            </a:pPr>
            <a:r>
              <a:rPr lang="sl-SI" sz="1800" dirty="0" smtClean="0"/>
              <a:t>samoocenjevanje,</a:t>
            </a:r>
          </a:p>
          <a:p>
            <a:pPr>
              <a:buFontTx/>
              <a:buChar char="-"/>
            </a:pPr>
            <a:r>
              <a:rPr lang="sl-SI" sz="1800" dirty="0" smtClean="0"/>
              <a:t>s ciljanim zbiranjem različnih podatkov (statistični podatki), </a:t>
            </a:r>
          </a:p>
          <a:p>
            <a:pPr>
              <a:buFontTx/>
              <a:buChar char="-"/>
            </a:pPr>
            <a:r>
              <a:rPr lang="sl-SI" sz="1800" dirty="0"/>
              <a:t>s</a:t>
            </a:r>
            <a:r>
              <a:rPr lang="sl-SI" sz="1800" dirty="0" smtClean="0"/>
              <a:t> ciljanim sporočanjem podatkov (kazalniki kakovosti),</a:t>
            </a:r>
          </a:p>
          <a:p>
            <a:pPr marL="0" indent="0">
              <a:buNone/>
            </a:pPr>
            <a:r>
              <a:rPr lang="sl-SI" sz="1800" dirty="0" smtClean="0">
                <a:solidFill>
                  <a:schemeClr val="tx1">
                    <a:lumMod val="75000"/>
                  </a:schemeClr>
                </a:solidFill>
              </a:rPr>
              <a:t>-    z usmerjenim pogovorom z različnimi deležniki,</a:t>
            </a:r>
          </a:p>
          <a:p>
            <a:pPr marL="0" indent="0">
              <a:buNone/>
            </a:pPr>
            <a:r>
              <a:rPr lang="sl-SI" sz="1800" dirty="0" smtClean="0">
                <a:solidFill>
                  <a:schemeClr val="tx1">
                    <a:lumMod val="75000"/>
                  </a:schemeClr>
                </a:solidFill>
              </a:rPr>
              <a:t>-    </a:t>
            </a:r>
            <a:r>
              <a:rPr lang="sl-SI" sz="1800" dirty="0">
                <a:solidFill>
                  <a:schemeClr val="tx1">
                    <a:lumMod val="75000"/>
                  </a:schemeClr>
                </a:solidFill>
              </a:rPr>
              <a:t>z</a:t>
            </a:r>
            <a:r>
              <a:rPr lang="sl-SI" sz="1800" dirty="0" smtClean="0">
                <a:solidFill>
                  <a:schemeClr val="tx1">
                    <a:lumMod val="75000"/>
                  </a:schemeClr>
                </a:solidFill>
              </a:rPr>
              <a:t> vprašalniki (kontinuirano ali obdobno anketiranje),</a:t>
            </a:r>
          </a:p>
          <a:p>
            <a:pPr>
              <a:buFontTx/>
              <a:buChar char="-"/>
            </a:pPr>
            <a:r>
              <a:rPr lang="sl-SI" sz="1800" dirty="0" smtClean="0">
                <a:solidFill>
                  <a:schemeClr val="tx1">
                    <a:lumMod val="75000"/>
                  </a:schemeClr>
                </a:solidFill>
              </a:rPr>
              <a:t>z raziskavo (pregled dokumentacije, individualni intervjuji, </a:t>
            </a:r>
            <a:r>
              <a:rPr lang="sl-SI" sz="1800" dirty="0" err="1" smtClean="0">
                <a:solidFill>
                  <a:schemeClr val="tx1">
                    <a:lumMod val="75000"/>
                  </a:schemeClr>
                </a:solidFill>
              </a:rPr>
              <a:t>fokusne</a:t>
            </a:r>
            <a:endParaRPr lang="sl-SI" sz="1800" dirty="0" smtClean="0">
              <a:solidFill>
                <a:schemeClr val="tx1">
                  <a:lumMod val="75000"/>
                </a:schemeClr>
              </a:solidFill>
            </a:endParaRPr>
          </a:p>
          <a:p>
            <a:pPr marL="0" indent="0">
              <a:buNone/>
            </a:pPr>
            <a:r>
              <a:rPr lang="sl-SI" sz="1800" dirty="0">
                <a:solidFill>
                  <a:schemeClr val="tx1">
                    <a:lumMod val="75000"/>
                  </a:schemeClr>
                </a:solidFill>
              </a:rPr>
              <a:t> </a:t>
            </a:r>
            <a:r>
              <a:rPr lang="sl-SI" sz="1800" dirty="0" smtClean="0">
                <a:solidFill>
                  <a:schemeClr val="tx1">
                    <a:lumMod val="75000"/>
                  </a:schemeClr>
                </a:solidFill>
              </a:rPr>
              <a:t>    skupine, refleksije, kombiniranje različnih metod).</a:t>
            </a:r>
          </a:p>
          <a:p>
            <a:pPr marL="0" indent="0">
              <a:buNone/>
            </a:pPr>
            <a:endParaRPr lang="sl-SI" sz="800" dirty="0" smtClean="0"/>
          </a:p>
          <a:p>
            <a:pPr marL="0" indent="0">
              <a:buNone/>
            </a:pPr>
            <a:r>
              <a:rPr lang="sl-SI" sz="1800" dirty="0" smtClean="0"/>
              <a:t>Ključna je skrb za kakovost podatkov, da so le ti odraz dejanskega stanja.</a:t>
            </a:r>
            <a:endParaRPr lang="sl-SI" sz="1800" dirty="0"/>
          </a:p>
          <a:p>
            <a:pPr marL="0" indent="0">
              <a:buNone/>
            </a:pPr>
            <a:r>
              <a:rPr lang="sl-SI" sz="1800" dirty="0" smtClean="0"/>
              <a:t>Vrednotenje je bolj objektivno, če primerjamo podatke, ki so pridobljeni za posamezni indikator s strani različnih deležnikov ali na različne načine. </a:t>
            </a:r>
          </a:p>
          <a:p>
            <a:pPr marL="0" indent="0">
              <a:buNone/>
            </a:pPr>
            <a:r>
              <a:rPr lang="sl-SI" sz="1800" dirty="0" smtClean="0"/>
              <a:t>Ni dovolj le zbiranje podatkov, potrebno je ustrezno ukrepati na podlagi zbranih podatkov.</a:t>
            </a:r>
          </a:p>
          <a:p>
            <a:pPr marL="0" indent="0">
              <a:buNone/>
            </a:pPr>
            <a:endParaRPr lang="sl-SI" sz="800" dirty="0" smtClean="0"/>
          </a:p>
          <a:p>
            <a:pPr marL="0" indent="0">
              <a:buNone/>
            </a:pPr>
            <a:r>
              <a:rPr lang="sl-SI" sz="2000" b="1" dirty="0" smtClean="0">
                <a:solidFill>
                  <a:srgbClr val="002060"/>
                </a:solidFill>
              </a:rPr>
              <a:t>Zakaj je potrebno merjenje kakovosti in varnosti zdravstvene obravnave? Na kakšen način le-to poteka? </a:t>
            </a:r>
            <a:r>
              <a:rPr lang="sl-SI" sz="1800" dirty="0" smtClean="0">
                <a:solidFill>
                  <a:schemeClr val="tx1">
                    <a:lumMod val="75000"/>
                  </a:schemeClr>
                </a:solidFill>
              </a:rPr>
              <a:t>(glej spletno stran Ministrstva za zdravje: </a:t>
            </a:r>
          </a:p>
          <a:p>
            <a:pPr marL="0" indent="0">
              <a:buNone/>
            </a:pPr>
            <a:r>
              <a:rPr lang="sl-SI" sz="1800" dirty="0">
                <a:solidFill>
                  <a:schemeClr val="tx1">
                    <a:lumMod val="75000"/>
                  </a:schemeClr>
                </a:solidFill>
              </a:rPr>
              <a:t> </a:t>
            </a:r>
            <a:r>
              <a:rPr lang="sl-SI" sz="1800" dirty="0" smtClean="0">
                <a:solidFill>
                  <a:schemeClr val="tx1">
                    <a:lumMod val="75000"/>
                  </a:schemeClr>
                </a:solidFill>
              </a:rPr>
              <a:t>                                                                                         kazalniki kakovosti)</a:t>
            </a:r>
            <a:endParaRPr lang="sl-SI" sz="1800" dirty="0">
              <a:solidFill>
                <a:schemeClr val="tx1">
                  <a:lumMod val="75000"/>
                </a:schemeClr>
              </a:solidFill>
            </a:endParaRPr>
          </a:p>
          <a:p>
            <a:pPr marL="0" indent="0">
              <a:buNone/>
            </a:pPr>
            <a:endParaRPr lang="sl-SI" dirty="0" smtClean="0"/>
          </a:p>
          <a:p>
            <a:pPr marL="0" indent="0">
              <a:buNone/>
            </a:pPr>
            <a:endParaRPr lang="sl-SI" dirty="0"/>
          </a:p>
          <a:p>
            <a:pPr marL="0" indent="0">
              <a:buNone/>
            </a:pPr>
            <a:endParaRPr lang="sl-SI" dirty="0" smtClean="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43</a:t>
            </a:fld>
            <a:endParaRPr lang="sl-SI" dirty="0"/>
          </a:p>
        </p:txBody>
      </p:sp>
      <p:pic>
        <p:nvPicPr>
          <p:cNvPr id="38914" name="Picture 2" descr="Image result for 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470" y="868377"/>
            <a:ext cx="2119895" cy="736385"/>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Image result for eval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605" y="1604762"/>
            <a:ext cx="1884212" cy="152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58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99215" y="272804"/>
            <a:ext cx="3318216" cy="430887"/>
          </a:xfrm>
        </p:spPr>
        <p:txBody>
          <a:bodyPr/>
          <a:lstStyle/>
          <a:p>
            <a:r>
              <a:rPr lang="sl-SI" sz="2800" b="1" dirty="0" smtClean="0">
                <a:solidFill>
                  <a:srgbClr val="002060"/>
                </a:solidFill>
              </a:rPr>
              <a:t>Kazalniki kakovosti</a:t>
            </a:r>
            <a:endParaRPr lang="en-GB" sz="2800" b="1" dirty="0">
              <a:solidFill>
                <a:srgbClr val="00206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059" y="902826"/>
            <a:ext cx="2794161" cy="215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avokotnik 4"/>
          <p:cNvSpPr/>
          <p:nvPr/>
        </p:nvSpPr>
        <p:spPr>
          <a:xfrm>
            <a:off x="254643" y="1001038"/>
            <a:ext cx="4282633" cy="5632311"/>
          </a:xfrm>
          <a:prstGeom prst="rect">
            <a:avLst/>
          </a:prstGeom>
        </p:spPr>
        <p:txBody>
          <a:bodyPr wrap="square">
            <a:spAutoFit/>
          </a:bodyPr>
          <a:lstStyle/>
          <a:p>
            <a:r>
              <a:rPr lang="sl-SI" b="1" dirty="0" smtClean="0">
                <a:solidFill>
                  <a:srgbClr val="002060"/>
                </a:solidFill>
              </a:rPr>
              <a:t>Kazalniki kakovosti: </a:t>
            </a:r>
          </a:p>
          <a:p>
            <a:pPr marL="285750" indent="-285750">
              <a:buFontTx/>
              <a:buChar char="-"/>
            </a:pPr>
            <a:r>
              <a:rPr lang="sl-SI" dirty="0" smtClean="0">
                <a:solidFill>
                  <a:schemeClr val="tx1">
                    <a:lumMod val="75000"/>
                  </a:schemeClr>
                </a:solidFill>
              </a:rPr>
              <a:t>predstavljajo mero kakovosti zdravstvenega varstva,</a:t>
            </a:r>
          </a:p>
          <a:p>
            <a:pPr marL="285750" indent="-285750">
              <a:buFontTx/>
              <a:buChar char="-"/>
            </a:pPr>
            <a:r>
              <a:rPr lang="sl-SI" dirty="0" smtClean="0">
                <a:solidFill>
                  <a:schemeClr val="tx1">
                    <a:lumMod val="75000"/>
                  </a:schemeClr>
                </a:solidFill>
              </a:rPr>
              <a:t>so vrednosti, izračunane na podlagi zbranih podatkov o posamezni zdravstveni storitvi ali o določenemu vidiku zdravstvenega sistema, </a:t>
            </a:r>
          </a:p>
          <a:p>
            <a:pPr marL="285750" indent="-285750">
              <a:buFontTx/>
              <a:buChar char="-"/>
            </a:pPr>
            <a:r>
              <a:rPr lang="sl-SI" dirty="0">
                <a:solidFill>
                  <a:schemeClr val="tx1">
                    <a:lumMod val="75000"/>
                  </a:schemeClr>
                </a:solidFill>
              </a:rPr>
              <a:t>n</a:t>
            </a:r>
            <a:r>
              <a:rPr lang="sl-SI" dirty="0" smtClean="0">
                <a:solidFill>
                  <a:schemeClr val="tx1">
                    <a:lumMod val="75000"/>
                  </a:schemeClr>
                </a:solidFill>
              </a:rPr>
              <a:t>jihova vrednost je razvidna šele na podlagi interpretacije.</a:t>
            </a:r>
          </a:p>
          <a:p>
            <a:endParaRPr lang="sl-SI" dirty="0">
              <a:solidFill>
                <a:srgbClr val="002060"/>
              </a:solidFill>
            </a:endParaRPr>
          </a:p>
          <a:p>
            <a:r>
              <a:rPr lang="sl-SI" b="1" dirty="0" smtClean="0">
                <a:solidFill>
                  <a:srgbClr val="002060"/>
                </a:solidFill>
              </a:rPr>
              <a:t>Različne vrste kazalnikov:</a:t>
            </a:r>
            <a:endParaRPr lang="sl-SI" b="1" dirty="0">
              <a:solidFill>
                <a:srgbClr val="002060"/>
              </a:solidFill>
            </a:endParaRPr>
          </a:p>
          <a:p>
            <a:r>
              <a:rPr lang="sl-SI" dirty="0" smtClean="0">
                <a:solidFill>
                  <a:schemeClr val="tx1">
                    <a:lumMod val="75000"/>
                  </a:schemeClr>
                </a:solidFill>
              </a:rPr>
              <a:t>-</a:t>
            </a:r>
            <a:r>
              <a:rPr lang="sl-SI" dirty="0" smtClean="0">
                <a:solidFill>
                  <a:srgbClr val="002060"/>
                </a:solidFill>
              </a:rPr>
              <a:t> </a:t>
            </a:r>
            <a:r>
              <a:rPr lang="sl-SI" dirty="0" smtClean="0">
                <a:solidFill>
                  <a:schemeClr val="tx1">
                    <a:lumMod val="75000"/>
                  </a:schemeClr>
                </a:solidFill>
              </a:rPr>
              <a:t>procesni kazalniki,</a:t>
            </a:r>
            <a:endParaRPr lang="sl-SI" dirty="0">
              <a:solidFill>
                <a:schemeClr val="tx1">
                  <a:lumMod val="75000"/>
                </a:schemeClr>
              </a:solidFill>
            </a:endParaRPr>
          </a:p>
          <a:p>
            <a:r>
              <a:rPr lang="sl-SI" dirty="0" smtClean="0">
                <a:solidFill>
                  <a:schemeClr val="tx1">
                    <a:lumMod val="75000"/>
                  </a:schemeClr>
                </a:solidFill>
              </a:rPr>
              <a:t>- kazalniki </a:t>
            </a:r>
            <a:r>
              <a:rPr lang="sl-SI" dirty="0">
                <a:solidFill>
                  <a:schemeClr val="tx1">
                    <a:lumMod val="75000"/>
                  </a:schemeClr>
                </a:solidFill>
              </a:rPr>
              <a:t>zadovoljstva </a:t>
            </a:r>
            <a:r>
              <a:rPr lang="sl-SI" dirty="0" smtClean="0">
                <a:solidFill>
                  <a:schemeClr val="tx1">
                    <a:lumMod val="75000"/>
                  </a:schemeClr>
                </a:solidFill>
              </a:rPr>
              <a:t>pacientov,</a:t>
            </a:r>
            <a:endParaRPr lang="sl-SI" dirty="0">
              <a:solidFill>
                <a:schemeClr val="tx1">
                  <a:lumMod val="75000"/>
                </a:schemeClr>
              </a:solidFill>
            </a:endParaRPr>
          </a:p>
          <a:p>
            <a:r>
              <a:rPr lang="sl-SI" dirty="0" smtClean="0">
                <a:solidFill>
                  <a:schemeClr val="tx1">
                    <a:lumMod val="75000"/>
                  </a:schemeClr>
                </a:solidFill>
              </a:rPr>
              <a:t>- kazalniki </a:t>
            </a:r>
            <a:r>
              <a:rPr lang="sl-SI" dirty="0">
                <a:solidFill>
                  <a:schemeClr val="tx1">
                    <a:lumMod val="75000"/>
                  </a:schemeClr>
                </a:solidFill>
              </a:rPr>
              <a:t>razvoja </a:t>
            </a:r>
            <a:r>
              <a:rPr lang="sl-SI" dirty="0" smtClean="0">
                <a:solidFill>
                  <a:schemeClr val="tx1">
                    <a:lumMod val="75000"/>
                  </a:schemeClr>
                </a:solidFill>
              </a:rPr>
              <a:t>zaposlenih,</a:t>
            </a:r>
            <a:endParaRPr lang="sl-SI" dirty="0">
              <a:solidFill>
                <a:schemeClr val="tx1">
                  <a:lumMod val="75000"/>
                </a:schemeClr>
              </a:solidFill>
            </a:endParaRPr>
          </a:p>
          <a:p>
            <a:r>
              <a:rPr lang="sl-SI" dirty="0" smtClean="0">
                <a:solidFill>
                  <a:schemeClr val="tx1">
                    <a:lumMod val="75000"/>
                  </a:schemeClr>
                </a:solidFill>
              </a:rPr>
              <a:t>- finančni kazalniki…</a:t>
            </a:r>
          </a:p>
          <a:p>
            <a:endParaRPr lang="sl-SI" dirty="0" smtClean="0">
              <a:solidFill>
                <a:schemeClr val="tx1">
                  <a:lumMod val="75000"/>
                </a:schemeClr>
              </a:solidFill>
            </a:endParaRPr>
          </a:p>
          <a:p>
            <a:pPr algn="ctr"/>
            <a:r>
              <a:rPr lang="en-GB" dirty="0" err="1" smtClean="0">
                <a:solidFill>
                  <a:schemeClr val="tx1">
                    <a:lumMod val="75000"/>
                  </a:schemeClr>
                </a:solidFill>
              </a:rPr>
              <a:t>Nabor</a:t>
            </a:r>
            <a:r>
              <a:rPr lang="en-GB" dirty="0" smtClean="0">
                <a:solidFill>
                  <a:schemeClr val="tx1">
                    <a:lumMod val="75000"/>
                  </a:schemeClr>
                </a:solidFill>
              </a:rPr>
              <a:t> </a:t>
            </a:r>
            <a:r>
              <a:rPr lang="en-GB" dirty="0" err="1">
                <a:solidFill>
                  <a:schemeClr val="tx1">
                    <a:lumMod val="75000"/>
                  </a:schemeClr>
                </a:solidFill>
              </a:rPr>
              <a:t>kazalnikov</a:t>
            </a:r>
            <a:r>
              <a:rPr lang="en-GB" dirty="0">
                <a:solidFill>
                  <a:schemeClr val="tx1">
                    <a:lumMod val="75000"/>
                  </a:schemeClr>
                </a:solidFill>
              </a:rPr>
              <a:t> </a:t>
            </a:r>
            <a:r>
              <a:rPr lang="en-GB" dirty="0" err="1">
                <a:solidFill>
                  <a:schemeClr val="tx1">
                    <a:lumMod val="75000"/>
                  </a:schemeClr>
                </a:solidFill>
              </a:rPr>
              <a:t>na</a:t>
            </a:r>
            <a:r>
              <a:rPr lang="en-GB" dirty="0">
                <a:solidFill>
                  <a:schemeClr val="tx1">
                    <a:lumMod val="75000"/>
                  </a:schemeClr>
                </a:solidFill>
              </a:rPr>
              <a:t> </a:t>
            </a:r>
            <a:r>
              <a:rPr lang="en-GB" dirty="0" err="1">
                <a:solidFill>
                  <a:schemeClr val="tx1">
                    <a:lumMod val="75000"/>
                  </a:schemeClr>
                </a:solidFill>
              </a:rPr>
              <a:t>nacionalni</a:t>
            </a:r>
            <a:r>
              <a:rPr lang="en-GB" dirty="0">
                <a:solidFill>
                  <a:schemeClr val="tx1">
                    <a:lumMod val="75000"/>
                  </a:schemeClr>
                </a:solidFill>
              </a:rPr>
              <a:t> </a:t>
            </a:r>
            <a:r>
              <a:rPr lang="en-GB" dirty="0" err="1">
                <a:solidFill>
                  <a:schemeClr val="tx1">
                    <a:lumMod val="75000"/>
                  </a:schemeClr>
                </a:solidFill>
              </a:rPr>
              <a:t>ravni</a:t>
            </a:r>
            <a:r>
              <a:rPr lang="en-GB" dirty="0">
                <a:solidFill>
                  <a:schemeClr val="tx1">
                    <a:lumMod val="75000"/>
                  </a:schemeClr>
                </a:solidFill>
              </a:rPr>
              <a:t> in </a:t>
            </a:r>
            <a:r>
              <a:rPr lang="en-GB" dirty="0" err="1">
                <a:solidFill>
                  <a:schemeClr val="tx1">
                    <a:lumMod val="75000"/>
                  </a:schemeClr>
                </a:solidFill>
              </a:rPr>
              <a:t>metodologijo</a:t>
            </a:r>
            <a:r>
              <a:rPr lang="en-GB" dirty="0">
                <a:solidFill>
                  <a:schemeClr val="tx1">
                    <a:lumMod val="75000"/>
                  </a:schemeClr>
                </a:solidFill>
              </a:rPr>
              <a:t> </a:t>
            </a:r>
            <a:r>
              <a:rPr lang="en-GB" dirty="0" err="1">
                <a:solidFill>
                  <a:schemeClr val="tx1">
                    <a:lumMod val="75000"/>
                  </a:schemeClr>
                </a:solidFill>
              </a:rPr>
              <a:t>njihovega</a:t>
            </a:r>
            <a:r>
              <a:rPr lang="en-GB" dirty="0">
                <a:solidFill>
                  <a:schemeClr val="tx1">
                    <a:lumMod val="75000"/>
                  </a:schemeClr>
                </a:solidFill>
              </a:rPr>
              <a:t> </a:t>
            </a:r>
            <a:r>
              <a:rPr lang="en-GB" dirty="0" err="1" smtClean="0">
                <a:solidFill>
                  <a:schemeClr val="tx1">
                    <a:lumMod val="75000"/>
                  </a:schemeClr>
                </a:solidFill>
              </a:rPr>
              <a:t>spremljanja</a:t>
            </a:r>
            <a:r>
              <a:rPr lang="sl-SI" dirty="0">
                <a:solidFill>
                  <a:schemeClr val="tx1">
                    <a:lumMod val="75000"/>
                  </a:schemeClr>
                </a:solidFill>
              </a:rPr>
              <a:t> </a:t>
            </a:r>
            <a:r>
              <a:rPr lang="sl-SI" dirty="0" smtClean="0">
                <a:solidFill>
                  <a:schemeClr val="tx1">
                    <a:lumMod val="75000"/>
                  </a:schemeClr>
                </a:solidFill>
              </a:rPr>
              <a:t>se</a:t>
            </a:r>
            <a:r>
              <a:rPr lang="en-GB" dirty="0" smtClean="0">
                <a:solidFill>
                  <a:schemeClr val="tx1">
                    <a:lumMod val="75000"/>
                  </a:schemeClr>
                </a:solidFill>
              </a:rPr>
              <a:t> </a:t>
            </a:r>
            <a:r>
              <a:rPr lang="en-GB" dirty="0" err="1" smtClean="0">
                <a:solidFill>
                  <a:schemeClr val="tx1">
                    <a:lumMod val="75000"/>
                  </a:schemeClr>
                </a:solidFill>
              </a:rPr>
              <a:t>prilagaja</a:t>
            </a:r>
            <a:r>
              <a:rPr lang="en-GB" dirty="0" smtClean="0">
                <a:solidFill>
                  <a:schemeClr val="tx1">
                    <a:lumMod val="75000"/>
                  </a:schemeClr>
                </a:solidFill>
              </a:rPr>
              <a:t> </a:t>
            </a:r>
            <a:r>
              <a:rPr lang="en-GB" dirty="0" err="1">
                <a:solidFill>
                  <a:schemeClr val="tx1">
                    <a:lumMod val="75000"/>
                  </a:schemeClr>
                </a:solidFill>
              </a:rPr>
              <a:t>potrebam</a:t>
            </a:r>
            <a:r>
              <a:rPr lang="en-GB" dirty="0">
                <a:solidFill>
                  <a:schemeClr val="tx1">
                    <a:lumMod val="75000"/>
                  </a:schemeClr>
                </a:solidFill>
              </a:rPr>
              <a:t> in </a:t>
            </a:r>
            <a:r>
              <a:rPr lang="en-GB" dirty="0" err="1">
                <a:solidFill>
                  <a:schemeClr val="tx1">
                    <a:lumMod val="75000"/>
                  </a:schemeClr>
                </a:solidFill>
              </a:rPr>
              <a:t>novim</a:t>
            </a:r>
            <a:r>
              <a:rPr lang="en-GB" dirty="0">
                <a:solidFill>
                  <a:schemeClr val="tx1">
                    <a:lumMod val="75000"/>
                  </a:schemeClr>
                </a:solidFill>
              </a:rPr>
              <a:t> </a:t>
            </a:r>
            <a:r>
              <a:rPr lang="en-GB" dirty="0" err="1">
                <a:solidFill>
                  <a:schemeClr val="tx1">
                    <a:lumMod val="75000"/>
                  </a:schemeClr>
                </a:solidFill>
              </a:rPr>
              <a:t>spoznanjem</a:t>
            </a:r>
            <a:r>
              <a:rPr lang="en-GB" dirty="0">
                <a:solidFill>
                  <a:schemeClr val="tx1">
                    <a:lumMod val="75000"/>
                  </a:schemeClr>
                </a:solidFill>
              </a:rPr>
              <a:t> stroke.</a:t>
            </a:r>
            <a:endParaRPr lang="en-US" dirty="0">
              <a:solidFill>
                <a:schemeClr val="tx1">
                  <a:lumMod val="75000"/>
                </a:schemeClr>
              </a:solidFill>
            </a:endParaRPr>
          </a:p>
        </p:txBody>
      </p:sp>
      <p:sp>
        <p:nvSpPr>
          <p:cNvPr id="6" name="Ograda številke diapozitiva 5"/>
          <p:cNvSpPr>
            <a:spLocks noGrp="1"/>
          </p:cNvSpPr>
          <p:nvPr>
            <p:ph type="sldNum" sz="quarter" idx="12"/>
          </p:nvPr>
        </p:nvSpPr>
        <p:spPr/>
        <p:txBody>
          <a:bodyPr/>
          <a:lstStyle/>
          <a:p>
            <a:pPr>
              <a:defRPr/>
            </a:pPr>
            <a:fld id="{9A218CBF-1031-45BB-B9CB-5A3EECD08E75}" type="slidenum">
              <a:rPr lang="sl-SI" smtClean="0"/>
              <a:pPr>
                <a:defRPr/>
              </a:pPr>
              <a:t>44</a:t>
            </a:fld>
            <a:endParaRPr lang="sl-SI" dirty="0"/>
          </a:p>
        </p:txBody>
      </p:sp>
      <p:sp>
        <p:nvSpPr>
          <p:cNvPr id="8" name="PoljeZBesedilom 7"/>
          <p:cNvSpPr txBox="1"/>
          <p:nvPr/>
        </p:nvSpPr>
        <p:spPr>
          <a:xfrm>
            <a:off x="4537276" y="3296333"/>
            <a:ext cx="4490977" cy="4062651"/>
          </a:xfrm>
          <a:prstGeom prst="rect">
            <a:avLst/>
          </a:prstGeom>
          <a:noFill/>
        </p:spPr>
        <p:txBody>
          <a:bodyPr wrap="square" rtlCol="0">
            <a:spAutoFit/>
          </a:bodyPr>
          <a:lstStyle/>
          <a:p>
            <a:r>
              <a:rPr lang="sl-SI" b="1" dirty="0" smtClean="0">
                <a:solidFill>
                  <a:srgbClr val="002060"/>
                </a:solidFill>
              </a:rPr>
              <a:t>Proces:</a:t>
            </a:r>
          </a:p>
          <a:p>
            <a:pPr marL="285750" indent="-285750">
              <a:buFontTx/>
              <a:buChar char="-"/>
            </a:pPr>
            <a:r>
              <a:rPr lang="sl-SI" dirty="0"/>
              <a:t>d</a:t>
            </a:r>
            <a:r>
              <a:rPr lang="sl-SI" dirty="0" smtClean="0"/>
              <a:t>ogovor o indikatorjih za vrednotenje kakovosti na posameznem področju, </a:t>
            </a:r>
          </a:p>
          <a:p>
            <a:pPr marL="285750" indent="-285750">
              <a:buFontTx/>
              <a:buChar char="-"/>
            </a:pPr>
            <a:r>
              <a:rPr lang="sl-SI" dirty="0"/>
              <a:t>s</a:t>
            </a:r>
            <a:r>
              <a:rPr lang="sl-SI" dirty="0" smtClean="0"/>
              <a:t>oglasje o kazalnikih kakovosti in metodologiji zbiranja,</a:t>
            </a:r>
          </a:p>
          <a:p>
            <a:pPr marL="285750" indent="-285750">
              <a:buFontTx/>
              <a:buChar char="-"/>
            </a:pPr>
            <a:r>
              <a:rPr lang="sl-SI" dirty="0"/>
              <a:t>a</a:t>
            </a:r>
            <a:r>
              <a:rPr lang="sl-SI" dirty="0" smtClean="0"/>
              <a:t>naliza podatkov in interpretacija</a:t>
            </a:r>
          </a:p>
          <a:p>
            <a:pPr marL="285750" indent="-285750">
              <a:buFontTx/>
              <a:buChar char="-"/>
            </a:pPr>
            <a:r>
              <a:rPr lang="sl-SI" dirty="0"/>
              <a:t>j</a:t>
            </a:r>
            <a:r>
              <a:rPr lang="sl-SI" dirty="0" smtClean="0"/>
              <a:t>avna objava ugotovitev,</a:t>
            </a:r>
          </a:p>
          <a:p>
            <a:pPr marL="285750" indent="-285750">
              <a:buFontTx/>
              <a:buChar char="-"/>
            </a:pPr>
            <a:r>
              <a:rPr lang="sl-SI" dirty="0"/>
              <a:t>s</a:t>
            </a:r>
            <a:r>
              <a:rPr lang="sl-SI" dirty="0" smtClean="0"/>
              <a:t>prejem potrebnih ukrepov.</a:t>
            </a:r>
          </a:p>
          <a:p>
            <a:pPr marL="285750" indent="-285750">
              <a:buFontTx/>
              <a:buChar char="-"/>
            </a:pPr>
            <a:endParaRPr lang="sl-SI" sz="900" dirty="0"/>
          </a:p>
          <a:p>
            <a:r>
              <a:rPr lang="sl-SI" sz="2000" b="1" dirty="0" smtClean="0">
                <a:solidFill>
                  <a:srgbClr val="002060"/>
                </a:solidFill>
              </a:rPr>
              <a:t>Lahko predstavite kakšen kazalnik kakovosti, ki je specifičen za vaše profesionalno področje?</a:t>
            </a:r>
          </a:p>
          <a:p>
            <a:pPr marL="285750" indent="-285750">
              <a:buFontTx/>
              <a:buChar char="-"/>
            </a:pPr>
            <a:endParaRPr lang="sl-SI" dirty="0" smtClean="0"/>
          </a:p>
          <a:p>
            <a:pPr marL="285750" indent="-285750">
              <a:buFontTx/>
              <a:buChar char="-"/>
            </a:pPr>
            <a:endParaRPr lang="sl-SI" dirty="0"/>
          </a:p>
        </p:txBody>
      </p:sp>
    </p:spTree>
    <p:extLst>
      <p:ext uri="{BB962C8B-B14F-4D97-AF65-F5344CB8AC3E}">
        <p14:creationId xmlns:p14="http://schemas.microsoft.com/office/powerpoint/2010/main" val="1900656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20374" y="200073"/>
            <a:ext cx="4701608" cy="369332"/>
          </a:xfrm>
        </p:spPr>
        <p:txBody>
          <a:bodyPr/>
          <a:lstStyle/>
          <a:p>
            <a:r>
              <a:rPr lang="sl-SI" sz="2400" b="1" dirty="0" smtClean="0">
                <a:solidFill>
                  <a:srgbClr val="002060"/>
                </a:solidFill>
              </a:rPr>
              <a:t>Merjenje zadovoljstva pacientov</a:t>
            </a:r>
            <a:endParaRPr lang="sl-SI" sz="2400" b="1" dirty="0">
              <a:solidFill>
                <a:srgbClr val="002060"/>
              </a:solidFill>
            </a:endParaRPr>
          </a:p>
        </p:txBody>
      </p:sp>
      <p:sp>
        <p:nvSpPr>
          <p:cNvPr id="3" name="Ograda besedila 2"/>
          <p:cNvSpPr>
            <a:spLocks noGrp="1"/>
          </p:cNvSpPr>
          <p:nvPr>
            <p:ph type="body" sz="quarter" idx="13"/>
          </p:nvPr>
        </p:nvSpPr>
        <p:spPr>
          <a:xfrm>
            <a:off x="231494" y="1006997"/>
            <a:ext cx="8808334" cy="5613722"/>
          </a:xfrm>
        </p:spPr>
        <p:txBody>
          <a:bodyPr/>
          <a:lstStyle/>
          <a:p>
            <a:pPr>
              <a:buFont typeface="Arial" panose="020B0604020202020204" pitchFamily="34" charset="0"/>
              <a:buChar char="•"/>
            </a:pPr>
            <a:r>
              <a:rPr lang="sl-SI" sz="2000" dirty="0" smtClean="0">
                <a:solidFill>
                  <a:srgbClr val="002060"/>
                </a:solidFill>
              </a:rPr>
              <a:t>Kakovosti oskrbe ni enostavno opredeliti in posledično </a:t>
            </a:r>
          </a:p>
          <a:p>
            <a:pPr marL="0" indent="0">
              <a:buNone/>
            </a:pPr>
            <a:r>
              <a:rPr lang="sl-SI" sz="2000" dirty="0">
                <a:solidFill>
                  <a:srgbClr val="002060"/>
                </a:solidFill>
              </a:rPr>
              <a:t> </a:t>
            </a:r>
            <a:r>
              <a:rPr lang="sl-SI" sz="2000" dirty="0" smtClean="0">
                <a:solidFill>
                  <a:srgbClr val="002060"/>
                </a:solidFill>
              </a:rPr>
              <a:t>    zato težje meriti.</a:t>
            </a:r>
          </a:p>
          <a:p>
            <a:pPr marL="0" lvl="0" indent="0">
              <a:buNone/>
            </a:pPr>
            <a:endParaRPr lang="en-US" sz="2000" dirty="0" smtClean="0">
              <a:solidFill>
                <a:srgbClr val="002060"/>
              </a:solidFill>
            </a:endParaRPr>
          </a:p>
          <a:p>
            <a:pPr lvl="0"/>
            <a:r>
              <a:rPr lang="sl-SI" sz="2000" dirty="0" smtClean="0">
                <a:solidFill>
                  <a:srgbClr val="002060"/>
                </a:solidFill>
              </a:rPr>
              <a:t>Merjenje "zadovoljstva" in "izkušenj" pacientov se pogosto uporabljajo izmenično. </a:t>
            </a:r>
          </a:p>
          <a:p>
            <a:pPr marL="0" lvl="0" indent="0" algn="ctr">
              <a:buNone/>
            </a:pPr>
            <a:r>
              <a:rPr lang="sl-SI" sz="2000" dirty="0" smtClean="0">
                <a:solidFill>
                  <a:srgbClr val="002060"/>
                </a:solidFill>
              </a:rPr>
              <a:t>Pomembno pa je razumeti dinamiko med rezultati merjenja </a:t>
            </a:r>
          </a:p>
          <a:p>
            <a:pPr marL="0" lvl="0" indent="0" algn="ctr">
              <a:buNone/>
            </a:pPr>
            <a:r>
              <a:rPr lang="sl-SI" sz="2000" b="1" dirty="0" smtClean="0">
                <a:solidFill>
                  <a:srgbClr val="002060"/>
                </a:solidFill>
              </a:rPr>
              <a:t>zadovoljstva bolnikov in celotno izkušnjo pacientov.</a:t>
            </a:r>
          </a:p>
          <a:p>
            <a:pPr marL="0" lvl="0" indent="0" algn="ctr">
              <a:buNone/>
            </a:pPr>
            <a:endParaRPr lang="sl-SI" sz="2000" b="1" dirty="0" smtClean="0">
              <a:solidFill>
                <a:srgbClr val="002060"/>
              </a:solidFill>
            </a:endParaRPr>
          </a:p>
          <a:p>
            <a:pPr lvl="0"/>
            <a:r>
              <a:rPr lang="sl-SI" sz="2000" dirty="0" smtClean="0">
                <a:solidFill>
                  <a:srgbClr val="002060"/>
                </a:solidFill>
              </a:rPr>
              <a:t>metodologija oziroma uporabljenimi instrumenti morajo biti preverjeni iz vidika </a:t>
            </a:r>
            <a:r>
              <a:rPr lang="sl-SI" sz="2000" b="1" dirty="0" smtClean="0">
                <a:solidFill>
                  <a:srgbClr val="0070C0"/>
                </a:solidFill>
              </a:rPr>
              <a:t>veljavnosti</a:t>
            </a:r>
            <a:r>
              <a:rPr lang="sl-SI" sz="2000" dirty="0" smtClean="0">
                <a:solidFill>
                  <a:srgbClr val="002060"/>
                </a:solidFill>
              </a:rPr>
              <a:t>, </a:t>
            </a:r>
            <a:r>
              <a:rPr lang="sl-SI" sz="2000" b="1" dirty="0" smtClean="0">
                <a:solidFill>
                  <a:srgbClr val="0070C0"/>
                </a:solidFill>
              </a:rPr>
              <a:t>zanesljivosti</a:t>
            </a:r>
            <a:r>
              <a:rPr lang="sl-SI" sz="2000" dirty="0" smtClean="0">
                <a:solidFill>
                  <a:srgbClr val="002060"/>
                </a:solidFill>
              </a:rPr>
              <a:t>, </a:t>
            </a:r>
          </a:p>
          <a:p>
            <a:pPr marL="0" lvl="0" indent="0">
              <a:buNone/>
            </a:pPr>
            <a:r>
              <a:rPr lang="sl-SI" sz="2000" dirty="0" smtClean="0">
                <a:solidFill>
                  <a:srgbClr val="002060"/>
                </a:solidFill>
              </a:rPr>
              <a:t>                   </a:t>
            </a:r>
            <a:r>
              <a:rPr lang="sl-SI" sz="2000" b="1" dirty="0" smtClean="0">
                <a:solidFill>
                  <a:srgbClr val="0070C0"/>
                </a:solidFill>
              </a:rPr>
              <a:t>stroškovne učinkovitosti </a:t>
            </a:r>
            <a:r>
              <a:rPr lang="sl-SI" sz="2000" dirty="0" smtClean="0">
                <a:solidFill>
                  <a:srgbClr val="0070C0"/>
                </a:solidFill>
              </a:rPr>
              <a:t>(izvedba)</a:t>
            </a:r>
            <a:r>
              <a:rPr lang="sl-SI" sz="2000" dirty="0" smtClean="0">
                <a:solidFill>
                  <a:srgbClr val="002060"/>
                </a:solidFill>
              </a:rPr>
              <a:t>, </a:t>
            </a:r>
          </a:p>
          <a:p>
            <a:pPr marL="0" lvl="0" indent="0">
              <a:buNone/>
            </a:pPr>
            <a:r>
              <a:rPr lang="sl-SI" sz="2000" dirty="0" smtClean="0">
                <a:solidFill>
                  <a:srgbClr val="002060"/>
                </a:solidFill>
              </a:rPr>
              <a:t>             </a:t>
            </a:r>
            <a:r>
              <a:rPr lang="sl-SI" sz="2000" b="1" dirty="0" smtClean="0">
                <a:solidFill>
                  <a:srgbClr val="0070C0"/>
                </a:solidFill>
              </a:rPr>
              <a:t>sprejemljivosti za ciljno skupino pacientov </a:t>
            </a:r>
            <a:r>
              <a:rPr lang="sl-SI" sz="2000" dirty="0" smtClean="0">
                <a:solidFill>
                  <a:srgbClr val="002060"/>
                </a:solidFill>
              </a:rPr>
              <a:t>in </a:t>
            </a:r>
          </a:p>
          <a:p>
            <a:pPr marL="0" lvl="0" indent="0">
              <a:buNone/>
            </a:pPr>
            <a:r>
              <a:rPr lang="sl-SI" sz="2000" b="1" dirty="0" smtClean="0">
                <a:solidFill>
                  <a:srgbClr val="0070C0"/>
                </a:solidFill>
              </a:rPr>
              <a:t>                        stroškovnega učinka </a:t>
            </a:r>
            <a:r>
              <a:rPr lang="sl-SI" sz="2000" dirty="0" smtClean="0">
                <a:solidFill>
                  <a:srgbClr val="0070C0"/>
                </a:solidFill>
              </a:rPr>
              <a:t>(uporaba in implementacija ugotovitev). </a:t>
            </a:r>
          </a:p>
          <a:p>
            <a:pPr marL="0" indent="0">
              <a:buNone/>
            </a:pPr>
            <a:endParaRPr lang="sl-SI" sz="2000" dirty="0" smtClean="0"/>
          </a:p>
          <a:p>
            <a:pPr marL="0" indent="0">
              <a:buNone/>
            </a:pPr>
            <a:r>
              <a:rPr lang="sl-SI" sz="2000" b="1" dirty="0" smtClean="0">
                <a:solidFill>
                  <a:srgbClr val="002060"/>
                </a:solidFill>
              </a:rPr>
              <a:t>Kako se spremlja zadovoljstvo oziroma izkušnje pacientov v povezavi z njihovo zdravstveno obravnavo in sistemom zdravstvenega varstva?</a:t>
            </a:r>
          </a:p>
          <a:p>
            <a:pPr>
              <a:buFontTx/>
              <a:buChar char="-"/>
            </a:pPr>
            <a:endParaRPr lang="sl-SI" sz="2000" b="1" dirty="0">
              <a:solidFill>
                <a:srgbClr val="002060"/>
              </a:solidFill>
            </a:endParaRPr>
          </a:p>
          <a:p>
            <a:pPr>
              <a:buFontTx/>
              <a:buChar char="-"/>
            </a:pPr>
            <a:endParaRPr lang="sl-SI" sz="2000" dirty="0" smtClean="0"/>
          </a:p>
          <a:p>
            <a:pPr>
              <a:buFontTx/>
              <a:buChar char="-"/>
            </a:pPr>
            <a:endParaRPr lang="sl-SI" sz="2000" dirty="0"/>
          </a:p>
          <a:p>
            <a:pPr>
              <a:buFontTx/>
              <a:buChar char="-"/>
            </a:pPr>
            <a:endParaRPr lang="sl-SI" sz="2000" dirty="0" smtClean="0"/>
          </a:p>
          <a:p>
            <a:pPr>
              <a:buFontTx/>
              <a:buChar char="-"/>
            </a:pPr>
            <a:endParaRPr lang="sl-SI" sz="2000" dirty="0"/>
          </a:p>
          <a:p>
            <a:pPr>
              <a:buFontTx/>
              <a:buChar char="-"/>
            </a:pPr>
            <a:endParaRPr lang="sl-SI" sz="2000" dirty="0" smtClean="0"/>
          </a:p>
        </p:txBody>
      </p:sp>
      <p:sp>
        <p:nvSpPr>
          <p:cNvPr id="5" name="AutoShape 2" descr="Image result for patient satisfa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AutoShape 4" descr="Image result for patient satisfac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9942" name="Picture 6" descr="shutterstock_132875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293" y="675190"/>
            <a:ext cx="1400535" cy="93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575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555584" y="1179794"/>
            <a:ext cx="8391646" cy="1493958"/>
          </a:xfrm>
        </p:spPr>
        <p:txBody>
          <a:bodyPr/>
          <a:lstStyle/>
          <a:p>
            <a:pPr>
              <a:buFontTx/>
              <a:buChar char="-"/>
            </a:pPr>
            <a:r>
              <a:rPr lang="sl-SI" sz="2000" dirty="0" smtClean="0">
                <a:solidFill>
                  <a:srgbClr val="002060"/>
                </a:solidFill>
              </a:rPr>
              <a:t>Vprašalnik za ugotavljanje kakovosti poslovanja z </a:t>
            </a:r>
          </a:p>
          <a:p>
            <a:pPr marL="0" indent="0">
              <a:buNone/>
            </a:pPr>
            <a:r>
              <a:rPr lang="sl-SI" sz="2000" dirty="0" smtClean="0">
                <a:solidFill>
                  <a:srgbClr val="002060"/>
                </a:solidFill>
              </a:rPr>
              <a:t>      uporabniki v javnem zdravstvu </a:t>
            </a:r>
            <a:r>
              <a:rPr lang="sl-SI" sz="2000" dirty="0" smtClean="0"/>
              <a:t>(„Vprašalnik Šilih“) </a:t>
            </a:r>
          </a:p>
          <a:p>
            <a:pPr marL="0" indent="0">
              <a:buNone/>
            </a:pPr>
            <a:r>
              <a:rPr lang="sl-SI" sz="2000" dirty="0" smtClean="0"/>
              <a:t>                                                                 </a:t>
            </a:r>
            <a:r>
              <a:rPr lang="sl-SI" sz="1600" dirty="0" smtClean="0"/>
              <a:t>dostop do vprašalnika  na portalu Zvem</a:t>
            </a:r>
          </a:p>
          <a:p>
            <a:pPr marL="0" indent="0">
              <a:buNone/>
            </a:pPr>
            <a:r>
              <a:rPr lang="sl-SI" sz="2000" dirty="0" smtClean="0"/>
              <a:t> -    </a:t>
            </a:r>
            <a:r>
              <a:rPr lang="sl-SI" sz="2000" dirty="0" smtClean="0">
                <a:solidFill>
                  <a:srgbClr val="002060"/>
                </a:solidFill>
              </a:rPr>
              <a:t>Vprašalnik o izkušnjah pacientov z zdravstveno obravnavo (</a:t>
            </a:r>
            <a:r>
              <a:rPr lang="sl-SI" sz="2000" dirty="0" err="1" smtClean="0">
                <a:solidFill>
                  <a:srgbClr val="002060"/>
                </a:solidFill>
              </a:rPr>
              <a:t>PREMs</a:t>
            </a:r>
            <a:r>
              <a:rPr lang="sl-SI" sz="2000" dirty="0" smtClean="0">
                <a:solidFill>
                  <a:srgbClr val="002060"/>
                </a:solidFill>
              </a:rPr>
              <a:t>)</a:t>
            </a:r>
          </a:p>
          <a:p>
            <a:pPr marL="0" indent="0">
              <a:buNone/>
            </a:pPr>
            <a:r>
              <a:rPr lang="sl-SI" sz="2000" dirty="0" smtClean="0"/>
              <a:t>-</a:t>
            </a:r>
            <a:endParaRPr lang="sl-SI" sz="1050" b="1" dirty="0" smtClean="0">
              <a:solidFill>
                <a:srgbClr val="002060"/>
              </a:solidFill>
            </a:endParaRPr>
          </a:p>
          <a:p>
            <a:endParaRPr lang="sl-SI" dirty="0" smtClean="0">
              <a:effectLst/>
              <a:latin typeface="Calibri"/>
              <a:ea typeface="Calibri"/>
              <a:cs typeface="Times New Roman"/>
            </a:endParaRPr>
          </a:p>
          <a:p>
            <a:endParaRPr lang="sl-SI" dirty="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46</a:t>
            </a:fld>
            <a:endParaRPr lang="sl-SI"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811" y="258482"/>
            <a:ext cx="1886149" cy="140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64" y="2641922"/>
            <a:ext cx="6053560" cy="348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oljeZBesedilom 5"/>
          <p:cNvSpPr txBox="1"/>
          <p:nvPr/>
        </p:nvSpPr>
        <p:spPr>
          <a:xfrm>
            <a:off x="6553200" y="2847372"/>
            <a:ext cx="2220410" cy="2246769"/>
          </a:xfrm>
          <a:prstGeom prst="rect">
            <a:avLst/>
          </a:prstGeom>
          <a:noFill/>
        </p:spPr>
        <p:txBody>
          <a:bodyPr wrap="square" rtlCol="0">
            <a:spAutoFit/>
          </a:bodyPr>
          <a:lstStyle/>
          <a:p>
            <a:pPr marL="0" lvl="0" indent="0" algn="ctr">
              <a:buNone/>
            </a:pPr>
            <a:r>
              <a:rPr lang="sl-SI" sz="2000" b="1" dirty="0" smtClean="0">
                <a:solidFill>
                  <a:srgbClr val="002060"/>
                </a:solidFill>
              </a:rPr>
              <a:t>Zakaj je potrebno vrednotenje kakovosti zdravstvenih storitev iz vidika pacientov?</a:t>
            </a:r>
          </a:p>
        </p:txBody>
      </p:sp>
      <p:sp>
        <p:nvSpPr>
          <p:cNvPr id="7" name="PoljeZBesedilom 6"/>
          <p:cNvSpPr txBox="1"/>
          <p:nvPr/>
        </p:nvSpPr>
        <p:spPr>
          <a:xfrm>
            <a:off x="2326511" y="381965"/>
            <a:ext cx="4595150" cy="400110"/>
          </a:xfrm>
          <a:prstGeom prst="rect">
            <a:avLst/>
          </a:prstGeom>
          <a:noFill/>
        </p:spPr>
        <p:txBody>
          <a:bodyPr wrap="square" rtlCol="0">
            <a:spAutoFit/>
          </a:bodyPr>
          <a:lstStyle/>
          <a:p>
            <a:r>
              <a:rPr lang="sl-SI" sz="2000" b="1" dirty="0" smtClean="0">
                <a:solidFill>
                  <a:srgbClr val="002060"/>
                </a:solidFill>
              </a:rPr>
              <a:t>Prizadevanja na nacionalni ravni</a:t>
            </a:r>
            <a:endParaRPr lang="sl-SI" sz="2000" b="1" dirty="0">
              <a:solidFill>
                <a:srgbClr val="002060"/>
              </a:solidFill>
            </a:endParaRPr>
          </a:p>
        </p:txBody>
      </p:sp>
      <p:sp>
        <p:nvSpPr>
          <p:cNvPr id="8" name="Pravokotnik 7"/>
          <p:cNvSpPr/>
          <p:nvPr/>
        </p:nvSpPr>
        <p:spPr>
          <a:xfrm>
            <a:off x="314444" y="6297178"/>
            <a:ext cx="6238756" cy="369332"/>
          </a:xfrm>
          <a:prstGeom prst="rect">
            <a:avLst/>
          </a:prstGeom>
        </p:spPr>
        <p:txBody>
          <a:bodyPr wrap="square">
            <a:spAutoFit/>
          </a:bodyPr>
          <a:lstStyle/>
          <a:p>
            <a:pPr marL="0" indent="0">
              <a:buNone/>
            </a:pPr>
            <a:r>
              <a:rPr lang="sl-SI" dirty="0" smtClean="0"/>
              <a:t>-     </a:t>
            </a:r>
            <a:r>
              <a:rPr lang="sl-SI" dirty="0" smtClean="0">
                <a:solidFill>
                  <a:srgbClr val="002060"/>
                </a:solidFill>
              </a:rPr>
              <a:t>Vprašalnik o izidih zdravstvene obravnave (</a:t>
            </a:r>
            <a:r>
              <a:rPr lang="sl-SI" dirty="0" err="1" smtClean="0">
                <a:solidFill>
                  <a:srgbClr val="002060"/>
                </a:solidFill>
              </a:rPr>
              <a:t>PROMs</a:t>
            </a:r>
            <a:r>
              <a:rPr lang="sl-SI" dirty="0" smtClean="0">
                <a:solidFill>
                  <a:srgbClr val="002060"/>
                </a:solidFill>
              </a:rPr>
              <a:t>)</a:t>
            </a:r>
          </a:p>
        </p:txBody>
      </p:sp>
      <p:sp>
        <p:nvSpPr>
          <p:cNvPr id="9" name="PoljeZBesedilom 8"/>
          <p:cNvSpPr txBox="1"/>
          <p:nvPr/>
        </p:nvSpPr>
        <p:spPr>
          <a:xfrm>
            <a:off x="6553201" y="5463251"/>
            <a:ext cx="2394030" cy="1077218"/>
          </a:xfrm>
          <a:prstGeom prst="rect">
            <a:avLst/>
          </a:prstGeom>
          <a:noFill/>
        </p:spPr>
        <p:txBody>
          <a:bodyPr wrap="square" rtlCol="0">
            <a:spAutoFit/>
          </a:bodyPr>
          <a:lstStyle/>
          <a:p>
            <a:pPr algn="ctr"/>
            <a:r>
              <a:rPr lang="sl-SI" sz="1600" b="1" dirty="0" smtClean="0">
                <a:solidFill>
                  <a:schemeClr val="tx1">
                    <a:lumMod val="75000"/>
                  </a:schemeClr>
                </a:solidFill>
              </a:rPr>
              <a:t>Različne aktivnosti pri izvajalcih zdravstvene dejavnosti: </a:t>
            </a:r>
            <a:r>
              <a:rPr lang="sl-SI" sz="1600" dirty="0" smtClean="0">
                <a:solidFill>
                  <a:schemeClr val="tx1">
                    <a:lumMod val="75000"/>
                  </a:schemeClr>
                </a:solidFill>
              </a:rPr>
              <a:t>npr. sms ankete</a:t>
            </a:r>
            <a:endParaRPr lang="sl-SI" sz="1600" dirty="0">
              <a:solidFill>
                <a:schemeClr val="tx1">
                  <a:lumMod val="75000"/>
                </a:schemeClr>
              </a:solidFill>
            </a:endParaRPr>
          </a:p>
        </p:txBody>
      </p:sp>
    </p:spTree>
    <p:extLst>
      <p:ext uri="{BB962C8B-B14F-4D97-AF65-F5344CB8AC3E}">
        <p14:creationId xmlns:p14="http://schemas.microsoft.com/office/powerpoint/2010/main" val="1227027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486138" y="1157469"/>
            <a:ext cx="8183300" cy="4709932"/>
          </a:xfrm>
        </p:spPr>
        <p:txBody>
          <a:bodyPr/>
          <a:lstStyle/>
          <a:p>
            <a:pPr marL="0" lvl="0" indent="0">
              <a:buNone/>
            </a:pPr>
            <a:r>
              <a:rPr lang="sl-SI" sz="1800" b="1" dirty="0">
                <a:solidFill>
                  <a:srgbClr val="002060"/>
                </a:solidFill>
              </a:rPr>
              <a:t>Pacienti imajo tudi druge  možnosti podajanja svoje ocene, mnenja</a:t>
            </a:r>
            <a:r>
              <a:rPr lang="sl-SI" sz="1800" b="1" dirty="0" smtClean="0">
                <a:solidFill>
                  <a:srgbClr val="002060"/>
                </a:solidFill>
              </a:rPr>
              <a:t>:</a:t>
            </a:r>
          </a:p>
          <a:p>
            <a:pPr marL="0" lvl="0" indent="0">
              <a:buNone/>
            </a:pPr>
            <a:endParaRPr lang="sl-SI" sz="1800" b="1" dirty="0">
              <a:solidFill>
                <a:srgbClr val="002060"/>
              </a:solidFill>
            </a:endParaRPr>
          </a:p>
          <a:p>
            <a:pPr lvl="0"/>
            <a:r>
              <a:rPr lang="sl-SI" sz="1800" dirty="0">
                <a:solidFill>
                  <a:srgbClr val="999999"/>
                </a:solidFill>
              </a:rPr>
              <a:t>KNJIGA ali nabiralnik za PRITOŽBE IN POHVALE,</a:t>
            </a:r>
          </a:p>
          <a:p>
            <a:pPr lvl="0"/>
            <a:r>
              <a:rPr lang="sl-SI" sz="1800" dirty="0">
                <a:solidFill>
                  <a:srgbClr val="999999"/>
                </a:solidFill>
              </a:rPr>
              <a:t>IZPOLNJEVANJE različnih vprašalnikov o izkušnjah na različnih področjih,</a:t>
            </a:r>
          </a:p>
          <a:p>
            <a:pPr lvl="0"/>
            <a:r>
              <a:rPr lang="sl-SI" sz="1800" dirty="0">
                <a:solidFill>
                  <a:srgbClr val="999999"/>
                </a:solidFill>
              </a:rPr>
              <a:t>SPOROČILO varnostnega odklona in tveganja za varnost (sistem se še vzpostavlja),</a:t>
            </a:r>
          </a:p>
          <a:p>
            <a:pPr lvl="0"/>
            <a:r>
              <a:rPr lang="sl-SI" sz="1800" dirty="0">
                <a:solidFill>
                  <a:srgbClr val="999999"/>
                </a:solidFill>
              </a:rPr>
              <a:t>PRITOŽBA v zavodu po Zakonu o pacientovih pravicah,</a:t>
            </a:r>
          </a:p>
          <a:p>
            <a:pPr lvl="0"/>
            <a:r>
              <a:rPr lang="sl-SI" sz="1800" dirty="0">
                <a:solidFill>
                  <a:srgbClr val="999999"/>
                </a:solidFill>
              </a:rPr>
              <a:t>PRITOŽBA pri zastopniku pacientovih pravic (na Komisijo za pacientove pravice) po Zakonu o pacientovih pravicah,</a:t>
            </a:r>
          </a:p>
          <a:p>
            <a:pPr lvl="0"/>
            <a:r>
              <a:rPr lang="sl-SI" sz="1800" dirty="0">
                <a:solidFill>
                  <a:srgbClr val="999999"/>
                </a:solidFill>
              </a:rPr>
              <a:t>PRITOŽBA kršitve pri zastopniku pravic na področju duševnega zdravja,</a:t>
            </a:r>
          </a:p>
          <a:p>
            <a:pPr lvl="0"/>
            <a:r>
              <a:rPr lang="sl-SI" sz="1800" dirty="0">
                <a:solidFill>
                  <a:srgbClr val="999999"/>
                </a:solidFill>
              </a:rPr>
              <a:t>PRITOŽBA/POBUDA informacijskemu pooblaščencu,</a:t>
            </a:r>
          </a:p>
          <a:p>
            <a:pPr lvl="0"/>
            <a:r>
              <a:rPr lang="sl-SI" sz="1800" dirty="0">
                <a:solidFill>
                  <a:srgbClr val="999999"/>
                </a:solidFill>
              </a:rPr>
              <a:t>PRITOŽBA/POBUDA varuhu človekovih pravic in drugim institutom.</a:t>
            </a:r>
          </a:p>
          <a:p>
            <a:pPr marL="0" lvl="0" indent="0">
              <a:buNone/>
            </a:pPr>
            <a:endParaRPr lang="sl-SI" sz="1800" b="1" dirty="0">
              <a:solidFill>
                <a:srgbClr val="002060"/>
              </a:solidFill>
            </a:endParaRPr>
          </a:p>
          <a:p>
            <a:pPr marL="0" lvl="0" indent="0">
              <a:buNone/>
            </a:pPr>
            <a:r>
              <a:rPr lang="sl-SI" sz="1800" b="1" dirty="0" smtClean="0">
                <a:solidFill>
                  <a:srgbClr val="002060"/>
                </a:solidFill>
              </a:rPr>
              <a:t>Kako poteka vključevanje pacientov v procese vrednotenja kakovosti zdravstvene obravnave? </a:t>
            </a:r>
          </a:p>
          <a:p>
            <a:pPr marL="0" lvl="0" indent="0">
              <a:buNone/>
            </a:pPr>
            <a:r>
              <a:rPr lang="sl-SI" sz="1800" b="1" dirty="0" smtClean="0">
                <a:solidFill>
                  <a:srgbClr val="002060"/>
                </a:solidFill>
              </a:rPr>
              <a:t>Kaj </a:t>
            </a:r>
            <a:r>
              <a:rPr lang="sl-SI" sz="1800" b="1" dirty="0">
                <a:solidFill>
                  <a:srgbClr val="002060"/>
                </a:solidFill>
              </a:rPr>
              <a:t>je potrebno upoštevati pri interpretaciji in uporabi podatkov? </a:t>
            </a:r>
            <a:endParaRPr lang="sl-SI" sz="1800" dirty="0">
              <a:solidFill>
                <a:srgbClr val="999999"/>
              </a:solidFill>
            </a:endParaRPr>
          </a:p>
          <a:p>
            <a:endParaRPr lang="sl-SI" dirty="0"/>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47</a:t>
            </a:fld>
            <a:endParaRPr lang="sl-SI" dirty="0"/>
          </a:p>
        </p:txBody>
      </p:sp>
    </p:spTree>
    <p:extLst>
      <p:ext uri="{BB962C8B-B14F-4D97-AF65-F5344CB8AC3E}">
        <p14:creationId xmlns:p14="http://schemas.microsoft.com/office/powerpoint/2010/main" val="13333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1081" y="636607"/>
            <a:ext cx="4853893" cy="369332"/>
          </a:xfrm>
        </p:spPr>
        <p:txBody>
          <a:bodyPr/>
          <a:lstStyle/>
          <a:p>
            <a:r>
              <a:rPr lang="sl-SI" sz="2400" b="1" dirty="0" smtClean="0">
                <a:solidFill>
                  <a:srgbClr val="002060"/>
                </a:solidFill>
              </a:rPr>
              <a:t>Merjenje zadovoljstva zaposlenih</a:t>
            </a:r>
            <a:endParaRPr lang="sl-SI" sz="2400" b="1" dirty="0">
              <a:solidFill>
                <a:srgbClr val="002060"/>
              </a:solidFill>
            </a:endParaRPr>
          </a:p>
        </p:txBody>
      </p:sp>
      <p:sp>
        <p:nvSpPr>
          <p:cNvPr id="3" name="Ograda besedila 2"/>
          <p:cNvSpPr>
            <a:spLocks noGrp="1"/>
          </p:cNvSpPr>
          <p:nvPr>
            <p:ph type="body" sz="quarter" idx="13"/>
          </p:nvPr>
        </p:nvSpPr>
        <p:spPr>
          <a:xfrm>
            <a:off x="393538" y="1216152"/>
            <a:ext cx="8495819" cy="5641848"/>
          </a:xfrm>
        </p:spPr>
        <p:txBody>
          <a:bodyPr/>
          <a:lstStyle/>
          <a:p>
            <a:pPr marL="0" indent="0">
              <a:buNone/>
            </a:pPr>
            <a:r>
              <a:rPr lang="sl-SI" sz="2000" dirty="0" smtClean="0"/>
              <a:t>Dejavniki zadovoljstva:</a:t>
            </a:r>
          </a:p>
          <a:p>
            <a:pPr>
              <a:buFontTx/>
              <a:buChar char="-"/>
            </a:pPr>
            <a:r>
              <a:rPr lang="sl-SI" sz="1800" dirty="0"/>
              <a:t>v</a:t>
            </a:r>
            <a:r>
              <a:rPr lang="sl-SI" sz="1800" dirty="0" smtClean="0"/>
              <a:t>sebina dela,</a:t>
            </a:r>
          </a:p>
          <a:p>
            <a:pPr>
              <a:buFontTx/>
              <a:buChar char="-"/>
            </a:pPr>
            <a:r>
              <a:rPr lang="sl-SI" sz="1800" dirty="0"/>
              <a:t>s</a:t>
            </a:r>
            <a:r>
              <a:rPr lang="sl-SI" sz="1800" dirty="0" smtClean="0"/>
              <a:t>amostojnost pri delu,</a:t>
            </a:r>
          </a:p>
          <a:p>
            <a:pPr>
              <a:buFontTx/>
              <a:buChar char="-"/>
            </a:pPr>
            <a:r>
              <a:rPr lang="sl-SI" sz="1800" dirty="0"/>
              <a:t>n</a:t>
            </a:r>
            <a:r>
              <a:rPr lang="sl-SI" sz="1800" dirty="0" smtClean="0"/>
              <a:t>agrajevanje in ugodnosti,</a:t>
            </a:r>
          </a:p>
          <a:p>
            <a:pPr>
              <a:buFontTx/>
              <a:buChar char="-"/>
            </a:pPr>
            <a:r>
              <a:rPr lang="sl-SI" sz="1800" dirty="0"/>
              <a:t>v</a:t>
            </a:r>
            <a:r>
              <a:rPr lang="sl-SI" sz="1800" dirty="0" smtClean="0"/>
              <a:t>odenje in organizacija,</a:t>
            </a:r>
          </a:p>
          <a:p>
            <a:pPr>
              <a:buFontTx/>
              <a:buChar char="-"/>
            </a:pPr>
            <a:r>
              <a:rPr lang="sl-SI" sz="1800" dirty="0"/>
              <a:t>o</a:t>
            </a:r>
            <a:r>
              <a:rPr lang="sl-SI" sz="1800" dirty="0" smtClean="0"/>
              <a:t>dnosi s sodelavci,</a:t>
            </a:r>
          </a:p>
          <a:p>
            <a:pPr>
              <a:buFontTx/>
              <a:buChar char="-"/>
            </a:pPr>
            <a:r>
              <a:rPr lang="sl-SI" sz="1800" dirty="0"/>
              <a:t>d</a:t>
            </a:r>
            <a:r>
              <a:rPr lang="sl-SI" sz="1800" dirty="0" smtClean="0"/>
              <a:t>elovni pogoji, itd.</a:t>
            </a:r>
          </a:p>
          <a:p>
            <a:pPr marL="0" indent="0">
              <a:buNone/>
            </a:pPr>
            <a:endParaRPr lang="sl-SI" sz="800" dirty="0" smtClean="0"/>
          </a:p>
          <a:p>
            <a:pPr marL="0" indent="0">
              <a:buNone/>
            </a:pPr>
            <a:r>
              <a:rPr lang="sl-SI" sz="2000" dirty="0" smtClean="0"/>
              <a:t>Aktualno je npr:</a:t>
            </a:r>
          </a:p>
          <a:p>
            <a:r>
              <a:rPr lang="sl-SI" sz="2000" dirty="0" smtClean="0"/>
              <a:t>merjenje organizacijske klime</a:t>
            </a:r>
          </a:p>
          <a:p>
            <a:r>
              <a:rPr lang="sl-SI" sz="2000" dirty="0"/>
              <a:t>m</a:t>
            </a:r>
            <a:r>
              <a:rPr lang="sl-SI" sz="2000" dirty="0" smtClean="0"/>
              <a:t>erjenje varnostne kulture (vključuje npr. dejavnike kot so: vodenje, organizacijsko učenje, človeški dejavniki, timsko delo in komunikacija ter sodelovanje pacientov in svojcev) </a:t>
            </a:r>
          </a:p>
          <a:p>
            <a:pPr marL="0" indent="0">
              <a:buNone/>
            </a:pPr>
            <a:endParaRPr lang="sl-SI" sz="800" dirty="0"/>
          </a:p>
          <a:p>
            <a:pPr marL="0" indent="0">
              <a:buNone/>
            </a:pPr>
            <a:r>
              <a:rPr lang="sl-SI" sz="1800" dirty="0" smtClean="0"/>
              <a:t>MOTIVACIJA             ANGAŽIRANOST               KAKOVOST DELOVANJA </a:t>
            </a:r>
          </a:p>
          <a:p>
            <a:pPr marL="0" indent="0">
              <a:buNone/>
            </a:pPr>
            <a:endParaRPr lang="sl-SI" sz="800" b="1" dirty="0" smtClean="0">
              <a:solidFill>
                <a:srgbClr val="002060"/>
              </a:solidFill>
            </a:endParaRPr>
          </a:p>
          <a:p>
            <a:pPr marL="0" indent="0">
              <a:buNone/>
            </a:pPr>
            <a:r>
              <a:rPr lang="sl-SI" sz="2000" b="1" dirty="0" smtClean="0">
                <a:solidFill>
                  <a:srgbClr val="002060"/>
                </a:solidFill>
              </a:rPr>
              <a:t>Kaj vpliva na vašo motivacijo in angažiranost za kakovostno delo v zdravstvu? </a:t>
            </a:r>
            <a:r>
              <a:rPr lang="sl-SI" sz="1800" dirty="0" smtClean="0">
                <a:solidFill>
                  <a:schemeClr val="tx1">
                    <a:lumMod val="75000"/>
                  </a:schemeClr>
                </a:solidFill>
              </a:rPr>
              <a:t>Npr. motivatorji ali higieniki</a:t>
            </a:r>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48</a:t>
            </a:fld>
            <a:endParaRPr lang="sl-SI" dirty="0"/>
          </a:p>
        </p:txBody>
      </p:sp>
      <p:sp>
        <p:nvSpPr>
          <p:cNvPr id="5" name="Zaobljeni pravokotnik 4"/>
          <p:cNvSpPr/>
          <p:nvPr/>
        </p:nvSpPr>
        <p:spPr>
          <a:xfrm>
            <a:off x="3912243" y="1216153"/>
            <a:ext cx="4768769" cy="26382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dirty="0" smtClean="0"/>
              <a:t>Zadovoljstvo pri delu lahko opredelimo kot občutek, na osnovi katerega posameznik z veseljem opravi delo, se veseli novih delovnih izzivov, se rad vrača med sodelavce, se dobro počuti pri opravljanju dela, prav tako ima optimističen pogled na lastno karierno prihodnost (Musek, 2008)</a:t>
            </a:r>
            <a:endParaRPr lang="sl-SI" dirty="0"/>
          </a:p>
        </p:txBody>
      </p:sp>
      <p:sp>
        <p:nvSpPr>
          <p:cNvPr id="6" name="Desna puščica 5"/>
          <p:cNvSpPr/>
          <p:nvPr/>
        </p:nvSpPr>
        <p:spPr>
          <a:xfrm>
            <a:off x="1851949" y="5615570"/>
            <a:ext cx="601884" cy="102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Desna puščica 6"/>
          <p:cNvSpPr/>
          <p:nvPr/>
        </p:nvSpPr>
        <p:spPr>
          <a:xfrm>
            <a:off x="4433104" y="5615570"/>
            <a:ext cx="706055" cy="183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75069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971425" y="1296365"/>
            <a:ext cx="7201025" cy="4571035"/>
          </a:xfrm>
        </p:spPr>
        <p:txBody>
          <a:bodyPr/>
          <a:lstStyle/>
          <a:p>
            <a:pPr marL="0" indent="0" algn="ctr">
              <a:buNone/>
            </a:pPr>
            <a:r>
              <a:rPr lang="sl-SI" b="1" dirty="0" smtClean="0">
                <a:solidFill>
                  <a:srgbClr val="002060"/>
                </a:solidFill>
              </a:rPr>
              <a:t>Kakovost in varnost v zdravstvu je rezultat naših skupnih prizadevanj! </a:t>
            </a:r>
            <a:endParaRPr lang="sl-SI" b="1" dirty="0">
              <a:solidFill>
                <a:srgbClr val="002060"/>
              </a:solidFill>
            </a:endParaRPr>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49</a:t>
            </a:fld>
            <a:endParaRPr lang="sl-SI" dirty="0"/>
          </a:p>
        </p:txBody>
      </p:sp>
      <p:pic>
        <p:nvPicPr>
          <p:cNvPr id="5" name="Picture 2" descr="Rezultat iskanja slik za teamwork in healthcare">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1856" y="2913148"/>
            <a:ext cx="5340989" cy="218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6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91030" y="1361769"/>
            <a:ext cx="2369238" cy="4250756"/>
          </a:xfrm>
        </p:spPr>
        <p:txBody>
          <a:bodyPr/>
          <a:lstStyle/>
          <a:p>
            <a:r>
              <a:rPr lang="sl-SI" sz="3200" dirty="0" smtClean="0"/>
              <a:t>Atraktivna </a:t>
            </a:r>
            <a:br>
              <a:rPr lang="sl-SI" sz="3200" dirty="0" smtClean="0"/>
            </a:br>
            <a:r>
              <a:rPr lang="sl-SI" sz="3200" dirty="0" smtClean="0"/>
              <a:t>kakovost</a:t>
            </a:r>
            <a:br>
              <a:rPr lang="sl-SI" sz="3200" dirty="0" smtClean="0"/>
            </a:br>
            <a:r>
              <a:rPr lang="sl-SI" sz="3200" dirty="0" smtClean="0"/>
              <a:t/>
            </a:r>
            <a:br>
              <a:rPr lang="sl-SI" sz="3200" dirty="0" smtClean="0"/>
            </a:br>
            <a:r>
              <a:rPr lang="sl-SI" sz="3200" dirty="0" smtClean="0"/>
              <a:t>Pričakovana </a:t>
            </a:r>
            <a:br>
              <a:rPr lang="sl-SI" sz="3200" dirty="0" smtClean="0"/>
            </a:br>
            <a:r>
              <a:rPr lang="sl-SI" sz="3200" dirty="0" smtClean="0"/>
              <a:t>kakovost</a:t>
            </a:r>
            <a:br>
              <a:rPr lang="sl-SI" sz="3200" dirty="0" smtClean="0"/>
            </a:br>
            <a:r>
              <a:rPr lang="sl-SI" sz="3200" dirty="0"/>
              <a:t/>
            </a:r>
            <a:br>
              <a:rPr lang="sl-SI" sz="3200" dirty="0"/>
            </a:br>
            <a:r>
              <a:rPr lang="sl-SI" sz="3200" dirty="0" smtClean="0"/>
              <a:t>Standardna </a:t>
            </a:r>
            <a:br>
              <a:rPr lang="sl-SI" sz="3200" dirty="0" smtClean="0"/>
            </a:br>
            <a:r>
              <a:rPr lang="sl-SI" sz="3200" dirty="0" smtClean="0"/>
              <a:t>kakovost</a:t>
            </a:r>
            <a:br>
              <a:rPr lang="sl-SI" sz="3200" dirty="0" smtClean="0"/>
            </a:br>
            <a:r>
              <a:rPr lang="sl-SI" dirty="0"/>
              <a:t/>
            </a:r>
            <a:br>
              <a:rPr lang="sl-SI" dirty="0"/>
            </a:br>
            <a:endParaRPr lang="sl-SI"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55" y="1141050"/>
            <a:ext cx="5437790" cy="4138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PoljeZBesedilom 3"/>
          <p:cNvSpPr txBox="1"/>
          <p:nvPr/>
        </p:nvSpPr>
        <p:spPr>
          <a:xfrm>
            <a:off x="614855" y="5612526"/>
            <a:ext cx="7677807" cy="830997"/>
          </a:xfrm>
          <a:prstGeom prst="rect">
            <a:avLst/>
          </a:prstGeom>
          <a:noFill/>
        </p:spPr>
        <p:txBody>
          <a:bodyPr wrap="square" rtlCol="0">
            <a:spAutoFit/>
          </a:bodyPr>
          <a:lstStyle/>
          <a:p>
            <a:pPr algn="ctr"/>
            <a:r>
              <a:rPr lang="sl-SI" sz="2400" b="1" dirty="0" smtClean="0">
                <a:solidFill>
                  <a:srgbClr val="002060"/>
                </a:solidFill>
              </a:rPr>
              <a:t>Kako vidite vašo vlogo pri zagotavljanju kakovosti zdravstvene obravnave/ v zdravstvu?</a:t>
            </a:r>
            <a:endParaRPr lang="sl-SI" sz="2400" b="1" dirty="0">
              <a:solidFill>
                <a:srgbClr val="002060"/>
              </a:solidFill>
            </a:endParaRPr>
          </a:p>
        </p:txBody>
      </p:sp>
      <p:sp>
        <p:nvSpPr>
          <p:cNvPr id="5" name="PoljeZBesedilom 4"/>
          <p:cNvSpPr txBox="1"/>
          <p:nvPr/>
        </p:nvSpPr>
        <p:spPr>
          <a:xfrm>
            <a:off x="2511706" y="300941"/>
            <a:ext cx="5278056" cy="461665"/>
          </a:xfrm>
          <a:prstGeom prst="rect">
            <a:avLst/>
          </a:prstGeom>
          <a:noFill/>
        </p:spPr>
        <p:txBody>
          <a:bodyPr wrap="square" rtlCol="0">
            <a:spAutoFit/>
          </a:bodyPr>
          <a:lstStyle/>
          <a:p>
            <a:pPr algn="ctr"/>
            <a:r>
              <a:rPr lang="sl-SI" sz="2400" b="1" dirty="0" smtClean="0">
                <a:solidFill>
                  <a:srgbClr val="002060"/>
                </a:solidFill>
              </a:rPr>
              <a:t>Kultura kakovosti</a:t>
            </a:r>
            <a:endParaRPr lang="sl-SI" sz="2400" b="1" dirty="0">
              <a:solidFill>
                <a:srgbClr val="002060"/>
              </a:solidFill>
            </a:endParaRPr>
          </a:p>
        </p:txBody>
      </p:sp>
      <p:sp>
        <p:nvSpPr>
          <p:cNvPr id="6" name="Ograda številke diapozitiva 5"/>
          <p:cNvSpPr>
            <a:spLocks noGrp="1"/>
          </p:cNvSpPr>
          <p:nvPr>
            <p:ph type="sldNum" sz="quarter" idx="16"/>
          </p:nvPr>
        </p:nvSpPr>
        <p:spPr/>
        <p:txBody>
          <a:bodyPr/>
          <a:lstStyle/>
          <a:p>
            <a:pPr>
              <a:defRPr/>
            </a:pPr>
            <a:fld id="{1102D19E-31BA-49AC-9B8F-D11CF8CB4F0B}" type="slidenum">
              <a:rPr lang="sl-SI" smtClean="0"/>
              <a:pPr>
                <a:defRPr/>
              </a:pPr>
              <a:t>5</a:t>
            </a:fld>
            <a:endParaRPr lang="sl-SI" dirty="0"/>
          </a:p>
        </p:txBody>
      </p:sp>
    </p:spTree>
    <p:extLst>
      <p:ext uri="{BB962C8B-B14F-4D97-AF65-F5344CB8AC3E}">
        <p14:creationId xmlns:p14="http://schemas.microsoft.com/office/powerpoint/2010/main" val="3553226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4555" y="731032"/>
            <a:ext cx="7648032" cy="738664"/>
          </a:xfrm>
        </p:spPr>
        <p:txBody>
          <a:bodyPr/>
          <a:lstStyle/>
          <a:p>
            <a:pPr algn="ctr"/>
            <a:r>
              <a:rPr lang="sl-SI" sz="2400" b="1" dirty="0">
                <a:solidFill>
                  <a:srgbClr val="002060"/>
                </a:solidFill>
              </a:rPr>
              <a:t>Dostop do ključnih informacij, </a:t>
            </a:r>
            <a:r>
              <a:rPr lang="sl-SI" sz="2400" b="1" dirty="0" smtClean="0">
                <a:solidFill>
                  <a:srgbClr val="002060"/>
                </a:solidFill>
              </a:rPr>
              <a:t/>
            </a:r>
            <a:br>
              <a:rPr lang="sl-SI" sz="2400" b="1" dirty="0" smtClean="0">
                <a:solidFill>
                  <a:srgbClr val="002060"/>
                </a:solidFill>
              </a:rPr>
            </a:br>
            <a:r>
              <a:rPr lang="sl-SI" sz="2400" b="1" dirty="0" smtClean="0">
                <a:solidFill>
                  <a:srgbClr val="002060"/>
                </a:solidFill>
              </a:rPr>
              <a:t>virov </a:t>
            </a:r>
            <a:r>
              <a:rPr lang="sl-SI" sz="2400" b="1" dirty="0">
                <a:solidFill>
                  <a:srgbClr val="002060"/>
                </a:solidFill>
              </a:rPr>
              <a:t>in </a:t>
            </a:r>
            <a:r>
              <a:rPr lang="sl-SI" sz="2400" b="1" dirty="0" smtClean="0">
                <a:solidFill>
                  <a:srgbClr val="002060"/>
                </a:solidFill>
              </a:rPr>
              <a:t>literature</a:t>
            </a:r>
            <a:r>
              <a:rPr lang="sl-SI" sz="1800" dirty="0" smtClean="0">
                <a:solidFill>
                  <a:srgbClr val="002060"/>
                </a:solidFill>
              </a:rPr>
              <a:t>  </a:t>
            </a:r>
            <a:r>
              <a:rPr lang="sl-SI" sz="2400" b="1" dirty="0" smtClean="0">
                <a:solidFill>
                  <a:srgbClr val="002060"/>
                </a:solidFill>
              </a:rPr>
              <a:t>za pripravo na izpit</a:t>
            </a:r>
            <a:endParaRPr lang="sl-SI" sz="2400" b="1" dirty="0">
              <a:solidFill>
                <a:srgbClr val="002060"/>
              </a:solidFill>
            </a:endParaRPr>
          </a:p>
        </p:txBody>
      </p:sp>
      <p:sp>
        <p:nvSpPr>
          <p:cNvPr id="3" name="Ograda vsebine 2"/>
          <p:cNvSpPr>
            <a:spLocks noGrp="1"/>
          </p:cNvSpPr>
          <p:nvPr>
            <p:ph idx="1"/>
          </p:nvPr>
        </p:nvSpPr>
        <p:spPr>
          <a:xfrm>
            <a:off x="683567" y="1770927"/>
            <a:ext cx="7893273" cy="4757195"/>
          </a:xfrm>
        </p:spPr>
        <p:txBody>
          <a:bodyPr/>
          <a:lstStyle/>
          <a:p>
            <a:r>
              <a:rPr lang="sl-SI" sz="2000" dirty="0"/>
              <a:t>spletne strani Ministrstva za </a:t>
            </a:r>
            <a:r>
              <a:rPr lang="sl-SI" sz="2000" dirty="0" smtClean="0"/>
              <a:t>zdravje,</a:t>
            </a:r>
            <a:endParaRPr lang="sl-SI" sz="2000" dirty="0"/>
          </a:p>
          <a:p>
            <a:r>
              <a:rPr lang="sl-SI" sz="2000" dirty="0"/>
              <a:t>bibliografsko-</a:t>
            </a:r>
            <a:r>
              <a:rPr lang="sl-SI" sz="2000" dirty="0" err="1"/>
              <a:t>kataložna</a:t>
            </a:r>
            <a:r>
              <a:rPr lang="sl-SI" sz="2000" dirty="0"/>
              <a:t> baza podatkov </a:t>
            </a:r>
            <a:r>
              <a:rPr lang="sl-SI" sz="2000" dirty="0" err="1" smtClean="0"/>
              <a:t>COBIB.si</a:t>
            </a:r>
            <a:r>
              <a:rPr lang="sl-SI" sz="2000" dirty="0" smtClean="0"/>
              <a:t>, </a:t>
            </a:r>
            <a:endParaRPr lang="sl-SI" sz="2000" dirty="0"/>
          </a:p>
          <a:p>
            <a:r>
              <a:rPr lang="sl-SI" sz="2000" dirty="0"/>
              <a:t>spletne strani izvajalcev zdravstvene dejavnosti, podjetij, </a:t>
            </a:r>
            <a:r>
              <a:rPr lang="sl-SI" sz="2000" dirty="0" smtClean="0"/>
              <a:t>združenj,</a:t>
            </a:r>
            <a:endParaRPr lang="sl-SI" sz="2000" dirty="0"/>
          </a:p>
          <a:p>
            <a:r>
              <a:rPr lang="sl-SI" sz="2000" dirty="0"/>
              <a:t>spletne strani Evropske komisije, OECD, </a:t>
            </a:r>
            <a:r>
              <a:rPr lang="sl-SI" sz="2000" dirty="0" smtClean="0"/>
              <a:t>WHO, </a:t>
            </a:r>
            <a:r>
              <a:rPr lang="sl-SI" sz="2000" dirty="0"/>
              <a:t>itd.</a:t>
            </a:r>
          </a:p>
          <a:p>
            <a:r>
              <a:rPr lang="sl-SI" sz="2000" dirty="0"/>
              <a:t>mednarodne baze </a:t>
            </a:r>
            <a:r>
              <a:rPr lang="sl-SI" sz="2000" dirty="0" smtClean="0"/>
              <a:t>podatkov… </a:t>
            </a:r>
            <a:endParaRPr lang="sl-SI" sz="2000" dirty="0"/>
          </a:p>
          <a:p>
            <a:pPr marL="0" indent="0" algn="ctr">
              <a:buNone/>
            </a:pPr>
            <a:endParaRPr lang="sl-SI" sz="2000" b="1" i="1" dirty="0" smtClean="0">
              <a:solidFill>
                <a:srgbClr val="002060"/>
              </a:solidFill>
            </a:endParaRPr>
          </a:p>
          <a:p>
            <a:pPr marL="0" indent="0">
              <a:buNone/>
            </a:pPr>
            <a:r>
              <a:rPr lang="sl-SI" sz="2000" b="1" i="1" dirty="0" smtClean="0">
                <a:solidFill>
                  <a:srgbClr val="002060"/>
                </a:solidFill>
              </a:rPr>
              <a:t>Kakovost ni dejanje, to je navada.” </a:t>
            </a:r>
          </a:p>
          <a:p>
            <a:pPr marL="0" indent="0">
              <a:buNone/>
            </a:pPr>
            <a:r>
              <a:rPr lang="sl-SI" sz="2000" b="1" i="1" dirty="0" smtClean="0">
                <a:solidFill>
                  <a:srgbClr val="002060"/>
                </a:solidFill>
              </a:rPr>
              <a:t>Aristotel</a:t>
            </a:r>
          </a:p>
          <a:p>
            <a:pPr marL="0" indent="0">
              <a:buNone/>
            </a:pPr>
            <a:endParaRPr lang="sl-SI" sz="2000" dirty="0" smtClean="0"/>
          </a:p>
          <a:p>
            <a:pPr marL="0" indent="0">
              <a:buNone/>
            </a:pPr>
            <a:r>
              <a:rPr lang="sl-SI" sz="2000" dirty="0" smtClean="0"/>
              <a:t>"</a:t>
            </a:r>
            <a:r>
              <a:rPr lang="sl-SI" sz="1800" b="1" i="1" dirty="0" smtClean="0">
                <a:solidFill>
                  <a:srgbClr val="002060"/>
                </a:solidFill>
              </a:rPr>
              <a:t>Največja nagrada za človekov trud ni tisto,</a:t>
            </a:r>
          </a:p>
          <a:p>
            <a:pPr marL="0" indent="0">
              <a:buNone/>
            </a:pPr>
            <a:r>
              <a:rPr lang="sl-SI" sz="1800" b="1" i="1" dirty="0" smtClean="0">
                <a:solidFill>
                  <a:srgbClr val="002060"/>
                </a:solidFill>
              </a:rPr>
              <a:t> kar bo zanj dobil, temveč tisto, kar bo postal.„</a:t>
            </a:r>
          </a:p>
          <a:p>
            <a:pPr marL="0" indent="0">
              <a:buNone/>
            </a:pPr>
            <a:r>
              <a:rPr lang="sl-SI" sz="1800" b="1" i="1" dirty="0" smtClean="0">
                <a:solidFill>
                  <a:srgbClr val="002060"/>
                </a:solidFill>
              </a:rPr>
              <a:t> John </a:t>
            </a:r>
            <a:r>
              <a:rPr lang="sl-SI" sz="1800" b="1" i="1" dirty="0" err="1" smtClean="0">
                <a:solidFill>
                  <a:srgbClr val="002060"/>
                </a:solidFill>
              </a:rPr>
              <a:t>Ruskin</a:t>
            </a:r>
            <a:endParaRPr lang="sl-SI" sz="1800" b="1" i="1" dirty="0" smtClean="0">
              <a:solidFill>
                <a:srgbClr val="002060"/>
              </a:solidFill>
            </a:endParaRPr>
          </a:p>
          <a:p>
            <a:endParaRPr lang="sl-SI" sz="2000" dirty="0">
              <a:solidFill>
                <a:srgbClr val="002060"/>
              </a:solidFill>
            </a:endParaRPr>
          </a:p>
          <a:p>
            <a:pPr marL="0" indent="0">
              <a:buNone/>
            </a:pPr>
            <a:r>
              <a:rPr lang="pl-PL" sz="2000" i="1" dirty="0" smtClean="0"/>
              <a:t>“</a:t>
            </a:r>
            <a:endParaRPr lang="sl-SI" sz="2000" dirty="0"/>
          </a:p>
          <a:p>
            <a:endParaRPr lang="sl-SI" sz="2000" dirty="0"/>
          </a:p>
          <a:p>
            <a:pPr marL="0" indent="0">
              <a:buNone/>
            </a:pPr>
            <a:endParaRPr lang="sl-SI" sz="2000" dirty="0"/>
          </a:p>
        </p:txBody>
      </p:sp>
      <p:sp>
        <p:nvSpPr>
          <p:cNvPr id="4" name="Ograda številke diapozitiva 3"/>
          <p:cNvSpPr>
            <a:spLocks noGrp="1"/>
          </p:cNvSpPr>
          <p:nvPr>
            <p:ph type="sldNum" sz="quarter" idx="12"/>
          </p:nvPr>
        </p:nvSpPr>
        <p:spPr/>
        <p:txBody>
          <a:bodyPr/>
          <a:lstStyle/>
          <a:p>
            <a:pPr>
              <a:defRPr/>
            </a:pPr>
            <a:fld id="{BEAE2B3E-9FCC-4203-A958-F7325CFFDE41}" type="slidenum">
              <a:rPr lang="sl-SI" smtClean="0"/>
              <a:pPr>
                <a:defRPr/>
              </a:pPr>
              <a:t>50</a:t>
            </a:fld>
            <a:endParaRPr lang="sl-SI" dirty="0"/>
          </a:p>
        </p:txBody>
      </p:sp>
      <p:sp>
        <p:nvSpPr>
          <p:cNvPr id="5" name="AutoShape 2" descr="Image result for trigla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828" y="3473214"/>
            <a:ext cx="2752759" cy="206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00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457201" y="943221"/>
            <a:ext cx="8211312" cy="4392708"/>
          </a:xfrm>
        </p:spPr>
        <p:txBody>
          <a:bodyPr/>
          <a:lstStyle/>
          <a:p>
            <a:pPr marL="0" indent="0" algn="ctr">
              <a:buNone/>
            </a:pPr>
            <a:r>
              <a:rPr lang="sl-SI" sz="2400" b="1" dirty="0" smtClean="0">
                <a:solidFill>
                  <a:srgbClr val="002060"/>
                </a:solidFill>
              </a:rPr>
              <a:t>VLOGA različnih poklicev </a:t>
            </a:r>
          </a:p>
          <a:p>
            <a:pPr marL="0" indent="0" algn="ctr">
              <a:buNone/>
            </a:pPr>
            <a:r>
              <a:rPr lang="sl-SI" sz="2400" b="1" dirty="0" smtClean="0">
                <a:solidFill>
                  <a:srgbClr val="002060"/>
                </a:solidFill>
              </a:rPr>
              <a:t>v zdravstveni dejavnosti</a:t>
            </a:r>
          </a:p>
          <a:p>
            <a:pPr marL="0" indent="0" algn="ctr">
              <a:buNone/>
            </a:pPr>
            <a:endParaRPr lang="sl-SI" sz="2400" b="1" dirty="0" smtClean="0"/>
          </a:p>
          <a:p>
            <a:pPr marL="0" indent="0" algn="ctr">
              <a:lnSpc>
                <a:spcPct val="150000"/>
              </a:lnSpc>
              <a:buNone/>
            </a:pPr>
            <a:r>
              <a:rPr lang="sl-SI" sz="2000" dirty="0"/>
              <a:t>d</a:t>
            </a:r>
            <a:r>
              <a:rPr lang="sl-SI" sz="2000" dirty="0" smtClean="0"/>
              <a:t>ietetik, defektolog/specialni pedagog, logoped, psiholog, </a:t>
            </a:r>
            <a:r>
              <a:rPr lang="sl-SI" sz="2000" dirty="0" err="1" smtClean="0"/>
              <a:t>ortoik</a:t>
            </a:r>
            <a:r>
              <a:rPr lang="sl-SI" sz="2000" dirty="0" smtClean="0"/>
              <a:t> in protetik, zobni protetik, delovni terapevt, radiološki inženir, fizioterapevt, sanitarni inženir, ustni higienik, socialni delavec, tehnik zdravstvene nege, bolničar negovalec, zobotehnik, medicinski fizik, </a:t>
            </a:r>
          </a:p>
          <a:p>
            <a:pPr marL="0" indent="0" algn="ctr">
              <a:lnSpc>
                <a:spcPct val="150000"/>
              </a:lnSpc>
              <a:buNone/>
            </a:pPr>
            <a:r>
              <a:rPr lang="sl-SI" sz="2000" dirty="0" smtClean="0"/>
              <a:t>doktor dentalne medicine </a:t>
            </a:r>
          </a:p>
          <a:p>
            <a:pPr marL="0" indent="0" algn="ctr">
              <a:lnSpc>
                <a:spcPct val="150000"/>
              </a:lnSpc>
              <a:buNone/>
            </a:pPr>
            <a:r>
              <a:rPr lang="sl-SI" sz="2000" dirty="0"/>
              <a:t>z</a:t>
            </a:r>
            <a:r>
              <a:rPr lang="sl-SI" sz="2000" dirty="0" smtClean="0"/>
              <a:t>dravnik, diplomirana medicinska sestra</a:t>
            </a:r>
          </a:p>
          <a:p>
            <a:pPr marL="0" indent="0" algn="ctr">
              <a:buNone/>
            </a:pPr>
            <a:endParaRPr lang="sl-SI" sz="2400" b="1" dirty="0" smtClean="0">
              <a:solidFill>
                <a:srgbClr val="002060"/>
              </a:solidFill>
            </a:endParaRPr>
          </a:p>
          <a:p>
            <a:pPr marL="0" indent="0" algn="ctr">
              <a:buNone/>
            </a:pPr>
            <a:r>
              <a:rPr lang="sl-SI" sz="2400" b="1" dirty="0" smtClean="0">
                <a:solidFill>
                  <a:srgbClr val="002060"/>
                </a:solidFill>
              </a:rPr>
              <a:t>Ali poznate  svojo in vlogo ostalih poklicev v zdravstveni obravnavi pacienta?</a:t>
            </a:r>
            <a:endParaRPr lang="sl-SI" sz="2400" b="1" dirty="0">
              <a:solidFill>
                <a:srgbClr val="002060"/>
              </a:solidFill>
            </a:endParaRPr>
          </a:p>
        </p:txBody>
      </p:sp>
      <p:pic>
        <p:nvPicPr>
          <p:cNvPr id="4" name="Picture 8" descr="Image result for QUALITY IN HEALTH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688" y="486134"/>
            <a:ext cx="1641079" cy="1643605"/>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številke diapozitiva 4"/>
          <p:cNvSpPr>
            <a:spLocks noGrp="1"/>
          </p:cNvSpPr>
          <p:nvPr>
            <p:ph type="sldNum" sz="quarter" idx="16"/>
          </p:nvPr>
        </p:nvSpPr>
        <p:spPr/>
        <p:txBody>
          <a:bodyPr/>
          <a:lstStyle/>
          <a:p>
            <a:pPr>
              <a:defRPr/>
            </a:pPr>
            <a:fld id="{1102D19E-31BA-49AC-9B8F-D11CF8CB4F0B}" type="slidenum">
              <a:rPr lang="sl-SI" smtClean="0"/>
              <a:pPr>
                <a:defRPr/>
              </a:pPr>
              <a:t>6</a:t>
            </a:fld>
            <a:endParaRPr lang="sl-SI" dirty="0"/>
          </a:p>
        </p:txBody>
      </p:sp>
    </p:spTree>
    <p:extLst>
      <p:ext uri="{BB962C8B-B14F-4D97-AF65-F5344CB8AC3E}">
        <p14:creationId xmlns:p14="http://schemas.microsoft.com/office/powerpoint/2010/main" val="70839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3383674" y="408912"/>
            <a:ext cx="4392228" cy="738664"/>
          </a:xfrm>
        </p:spPr>
        <p:txBody>
          <a:bodyPr/>
          <a:lstStyle/>
          <a:p>
            <a:pPr algn="ctr" eaLnBrk="1" hangingPunct="1"/>
            <a:r>
              <a:rPr lang="sl-SI" altLang="sl-SI" sz="2400" b="1" dirty="0" smtClean="0">
                <a:solidFill>
                  <a:srgbClr val="002060"/>
                </a:solidFill>
                <a:latin typeface="Arial" charset="0"/>
              </a:rPr>
              <a:t>Osnovna izhodišča kakovosti </a:t>
            </a:r>
            <a:br>
              <a:rPr lang="sl-SI" altLang="sl-SI" sz="2400" b="1" dirty="0" smtClean="0">
                <a:solidFill>
                  <a:srgbClr val="002060"/>
                </a:solidFill>
                <a:latin typeface="Arial" charset="0"/>
              </a:rPr>
            </a:br>
            <a:r>
              <a:rPr lang="sl-SI" altLang="sl-SI" sz="2400" b="1" dirty="0" smtClean="0">
                <a:solidFill>
                  <a:srgbClr val="002060"/>
                </a:solidFill>
                <a:latin typeface="Arial" charset="0"/>
              </a:rPr>
              <a:t>in varnosti v zdravstvu</a:t>
            </a:r>
          </a:p>
        </p:txBody>
      </p:sp>
      <p:sp>
        <p:nvSpPr>
          <p:cNvPr id="9219" name="Content Placeholder 20"/>
          <p:cNvSpPr>
            <a:spLocks noGrp="1"/>
          </p:cNvSpPr>
          <p:nvPr>
            <p:ph idx="4294967295"/>
          </p:nvPr>
        </p:nvSpPr>
        <p:spPr>
          <a:xfrm>
            <a:off x="475488" y="1911096"/>
            <a:ext cx="7696962" cy="3956304"/>
          </a:xfrm>
        </p:spPr>
        <p:txBody>
          <a:bodyPr/>
          <a:lstStyle/>
          <a:p>
            <a:pPr marL="0" indent="0" eaLnBrk="1" hangingPunct="1">
              <a:buNone/>
            </a:pPr>
            <a:endParaRPr lang="sl-SI" altLang="sl-SI" dirty="0" smtClean="0">
              <a:latin typeface="Arial" charset="0"/>
              <a:cs typeface="Arial" charset="0"/>
            </a:endParaRPr>
          </a:p>
          <a:p>
            <a:pPr marL="0" indent="0" eaLnBrk="1" hangingPunct="1">
              <a:buNone/>
            </a:pPr>
            <a:endParaRPr lang="sl-SI" altLang="sl-SI" dirty="0">
              <a:latin typeface="Arial" charset="0"/>
              <a:cs typeface="Arial" charset="0"/>
            </a:endParaRPr>
          </a:p>
          <a:p>
            <a:pPr marL="0" indent="0" eaLnBrk="1" hangingPunct="1">
              <a:buNone/>
            </a:pPr>
            <a:endParaRPr lang="sl-SI" altLang="sl-SI" dirty="0">
              <a:latin typeface="Arial" charset="0"/>
              <a:cs typeface="Arial" charset="0"/>
            </a:endParaRPr>
          </a:p>
          <a:p>
            <a:pPr marL="0" indent="0" eaLnBrk="1" hangingPunct="1">
              <a:buNone/>
            </a:pPr>
            <a:endParaRPr lang="sl-SI" altLang="sl-SI" dirty="0" smtClean="0">
              <a:latin typeface="Arial" charset="0"/>
              <a:cs typeface="Arial" charset="0"/>
            </a:endParaRPr>
          </a:p>
          <a:p>
            <a:pPr marL="0" indent="0" eaLnBrk="1" hangingPunct="1">
              <a:buNone/>
            </a:pPr>
            <a:endParaRPr lang="sl-SI" altLang="sl-SI" dirty="0" smtClean="0">
              <a:latin typeface="Arial" charset="0"/>
              <a:cs typeface="Arial"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404572142"/>
              </p:ext>
            </p:extLst>
          </p:nvPr>
        </p:nvGraphicFramePr>
        <p:xfrm>
          <a:off x="475488" y="1529255"/>
          <a:ext cx="8019288" cy="4907780"/>
        </p:xfrm>
        <a:graphic>
          <a:graphicData uri="http://schemas.openxmlformats.org/drawingml/2006/table">
            <a:tbl>
              <a:tblPr firstRow="1" bandRow="1">
                <a:tableStyleId>{5C22544A-7EE6-4342-B048-85BDC9FD1C3A}</a:tableStyleId>
              </a:tblPr>
              <a:tblGrid>
                <a:gridCol w="4009644"/>
                <a:gridCol w="4009644"/>
              </a:tblGrid>
              <a:tr h="730845">
                <a:tc>
                  <a:txBody>
                    <a:bodyPr/>
                    <a:lstStyle/>
                    <a:p>
                      <a:pPr algn="ctr"/>
                      <a:r>
                        <a:rPr lang="sl-SI" sz="2400" dirty="0" smtClean="0"/>
                        <a:t>Etična načela</a:t>
                      </a:r>
                    </a:p>
                    <a:p>
                      <a:pPr algn="ctr"/>
                      <a:endParaRPr lang="sl-SI" dirty="0"/>
                    </a:p>
                  </a:txBody>
                  <a:tcPr/>
                </a:tc>
                <a:tc>
                  <a:txBody>
                    <a:bodyPr/>
                    <a:lstStyle/>
                    <a:p>
                      <a:pPr algn="ctr"/>
                      <a:r>
                        <a:rPr lang="sl-SI" sz="2400" dirty="0" smtClean="0"/>
                        <a:t>Načela kakovosti</a:t>
                      </a:r>
                    </a:p>
                    <a:p>
                      <a:pPr algn="ctr"/>
                      <a:endParaRPr lang="sl-SI" dirty="0"/>
                    </a:p>
                  </a:txBody>
                  <a:tcPr/>
                </a:tc>
              </a:tr>
              <a:tr h="4176260">
                <a:tc>
                  <a:txBody>
                    <a:bodyPr/>
                    <a:lstStyle/>
                    <a:p>
                      <a:pPr algn="ctr"/>
                      <a:r>
                        <a:rPr lang="sl-SI" sz="2000" b="1" dirty="0" smtClean="0">
                          <a:solidFill>
                            <a:srgbClr val="002060"/>
                          </a:solidFill>
                        </a:rPr>
                        <a:t>Nujno je poznavanje in upoštevanje lastnega profesionalnega</a:t>
                      </a:r>
                      <a:r>
                        <a:rPr lang="sl-SI" sz="2000" b="1" baseline="0" dirty="0" smtClean="0">
                          <a:solidFill>
                            <a:srgbClr val="002060"/>
                          </a:solidFill>
                        </a:rPr>
                        <a:t> kodeksa etike.</a:t>
                      </a:r>
                    </a:p>
                    <a:p>
                      <a:pPr algn="ctr"/>
                      <a:endParaRPr lang="sl-SI" baseline="0" dirty="0" smtClean="0">
                        <a:solidFill>
                          <a:schemeClr val="tx1">
                            <a:lumMod val="75000"/>
                          </a:schemeClr>
                        </a:solidFill>
                      </a:endParaRPr>
                    </a:p>
                    <a:p>
                      <a:pPr marL="0" indent="0">
                        <a:buFontTx/>
                        <a:buNone/>
                      </a:pPr>
                      <a:r>
                        <a:rPr lang="sl-SI" b="1" dirty="0" smtClean="0">
                          <a:solidFill>
                            <a:schemeClr val="tx1">
                              <a:lumMod val="75000"/>
                            </a:schemeClr>
                          </a:solidFill>
                        </a:rPr>
                        <a:t>Odnos in</a:t>
                      </a:r>
                      <a:r>
                        <a:rPr lang="sl-SI" b="1" baseline="0" dirty="0" smtClean="0">
                          <a:solidFill>
                            <a:schemeClr val="tx1">
                              <a:lumMod val="75000"/>
                            </a:schemeClr>
                          </a:solidFill>
                        </a:rPr>
                        <a:t> delovanje</a:t>
                      </a:r>
                      <a:r>
                        <a:rPr lang="sl-SI" b="1" dirty="0" smtClean="0">
                          <a:solidFill>
                            <a:schemeClr val="tx1">
                              <a:lumMod val="75000"/>
                            </a:schemeClr>
                          </a:solidFill>
                        </a:rPr>
                        <a:t>:</a:t>
                      </a:r>
                    </a:p>
                    <a:p>
                      <a:pPr marL="285750" indent="-285750">
                        <a:buFontTx/>
                        <a:buChar char="-"/>
                      </a:pPr>
                      <a:r>
                        <a:rPr lang="sl-SI" sz="1800" dirty="0" smtClean="0">
                          <a:solidFill>
                            <a:schemeClr val="tx1">
                              <a:lumMod val="75000"/>
                            </a:schemeClr>
                          </a:solidFill>
                        </a:rPr>
                        <a:t>do samega sebe</a:t>
                      </a:r>
                    </a:p>
                    <a:p>
                      <a:pPr marL="285750" indent="-285750">
                        <a:buFontTx/>
                        <a:buChar char="-"/>
                      </a:pPr>
                      <a:r>
                        <a:rPr lang="sl-SI" sz="1800" dirty="0" smtClean="0">
                          <a:solidFill>
                            <a:schemeClr val="tx1">
                              <a:lumMod val="75000"/>
                            </a:schemeClr>
                          </a:solidFill>
                        </a:rPr>
                        <a:t>do pacienta in bližnjih</a:t>
                      </a:r>
                    </a:p>
                    <a:p>
                      <a:pPr marL="285750" indent="-285750">
                        <a:buFontTx/>
                        <a:buChar char="-"/>
                      </a:pPr>
                      <a:r>
                        <a:rPr lang="sl-SI" sz="1800" dirty="0" smtClean="0">
                          <a:solidFill>
                            <a:schemeClr val="tx1">
                              <a:lumMod val="75000"/>
                            </a:schemeClr>
                          </a:solidFill>
                        </a:rPr>
                        <a:t>do sodelavcev</a:t>
                      </a:r>
                    </a:p>
                    <a:p>
                      <a:pPr marL="285750" indent="-285750">
                        <a:buFontTx/>
                        <a:buChar char="-"/>
                      </a:pPr>
                      <a:r>
                        <a:rPr lang="sl-SI" sz="1800" dirty="0" smtClean="0">
                          <a:solidFill>
                            <a:schemeClr val="tx1">
                              <a:lumMod val="75000"/>
                            </a:schemeClr>
                          </a:solidFill>
                        </a:rPr>
                        <a:t>do</a:t>
                      </a:r>
                      <a:r>
                        <a:rPr lang="sl-SI" sz="1800" baseline="0" dirty="0" smtClean="0">
                          <a:solidFill>
                            <a:schemeClr val="tx1">
                              <a:lumMod val="75000"/>
                            </a:schemeClr>
                          </a:solidFill>
                        </a:rPr>
                        <a:t> zavoda in drugih izvajalcev zdravstvene dejavnosti</a:t>
                      </a:r>
                      <a:endParaRPr lang="sl-SI" sz="1800" dirty="0" smtClean="0">
                        <a:solidFill>
                          <a:schemeClr val="tx1">
                            <a:lumMod val="75000"/>
                          </a:schemeClr>
                        </a:solidFill>
                      </a:endParaRPr>
                    </a:p>
                    <a:p>
                      <a:pPr marL="285750" indent="-285750">
                        <a:buFontTx/>
                        <a:buChar char="-"/>
                      </a:pPr>
                      <a:r>
                        <a:rPr lang="sl-SI" sz="1800" dirty="0" smtClean="0">
                          <a:solidFill>
                            <a:schemeClr val="tx1">
                              <a:lumMod val="75000"/>
                            </a:schemeClr>
                          </a:solidFill>
                        </a:rPr>
                        <a:t>do stroke/ </a:t>
                      </a:r>
                      <a:r>
                        <a:rPr lang="sl-SI" sz="1800" dirty="0" err="1" smtClean="0">
                          <a:solidFill>
                            <a:schemeClr val="tx1">
                              <a:lumMod val="75000"/>
                            </a:schemeClr>
                          </a:solidFill>
                        </a:rPr>
                        <a:t>profesije</a:t>
                      </a:r>
                      <a:r>
                        <a:rPr lang="sl-SI" sz="1800" dirty="0" smtClean="0">
                          <a:solidFill>
                            <a:schemeClr val="tx1">
                              <a:lumMod val="75000"/>
                            </a:schemeClr>
                          </a:solidFill>
                        </a:rPr>
                        <a:t> (lastne in drugih)</a:t>
                      </a:r>
                    </a:p>
                    <a:p>
                      <a:pPr marL="285750" indent="-285750">
                        <a:buFontTx/>
                        <a:buChar char="-"/>
                      </a:pPr>
                      <a:r>
                        <a:rPr lang="sl-SI" sz="1800" dirty="0" smtClean="0">
                          <a:solidFill>
                            <a:schemeClr val="tx1">
                              <a:lumMod val="75000"/>
                            </a:schemeClr>
                          </a:solidFill>
                        </a:rPr>
                        <a:t>do družbe/ javnosti</a:t>
                      </a:r>
                    </a:p>
                  </a:txBody>
                  <a:tcPr/>
                </a:tc>
                <a:tc>
                  <a:txBody>
                    <a:bodyPr/>
                    <a:lstStyle/>
                    <a:p>
                      <a:r>
                        <a:rPr lang="sl-SI" dirty="0" smtClean="0">
                          <a:solidFill>
                            <a:schemeClr val="tx1">
                              <a:lumMod val="75000"/>
                            </a:schemeClr>
                          </a:solidFill>
                        </a:rPr>
                        <a:t>Uspešnost</a:t>
                      </a:r>
                    </a:p>
                    <a:p>
                      <a:r>
                        <a:rPr lang="sl-SI" dirty="0" smtClean="0">
                          <a:solidFill>
                            <a:schemeClr val="tx1">
                              <a:lumMod val="75000"/>
                            </a:schemeClr>
                          </a:solidFill>
                        </a:rPr>
                        <a:t>Varnost</a:t>
                      </a:r>
                    </a:p>
                    <a:p>
                      <a:r>
                        <a:rPr lang="sl-SI" dirty="0" smtClean="0">
                          <a:solidFill>
                            <a:schemeClr val="tx1">
                              <a:lumMod val="75000"/>
                            </a:schemeClr>
                          </a:solidFill>
                        </a:rPr>
                        <a:t>Pravočasnost</a:t>
                      </a:r>
                    </a:p>
                    <a:p>
                      <a:r>
                        <a:rPr lang="sl-SI" dirty="0" smtClean="0">
                          <a:solidFill>
                            <a:schemeClr val="tx1">
                              <a:lumMod val="75000"/>
                            </a:schemeClr>
                          </a:solidFill>
                        </a:rPr>
                        <a:t>Kontinuiteta</a:t>
                      </a:r>
                    </a:p>
                    <a:p>
                      <a:r>
                        <a:rPr lang="sl-SI" dirty="0" smtClean="0">
                          <a:solidFill>
                            <a:schemeClr val="tx1">
                              <a:lumMod val="75000"/>
                            </a:schemeClr>
                          </a:solidFill>
                        </a:rPr>
                        <a:t>Učinkovitost</a:t>
                      </a:r>
                    </a:p>
                    <a:p>
                      <a:r>
                        <a:rPr lang="sl-SI" dirty="0" smtClean="0">
                          <a:solidFill>
                            <a:schemeClr val="tx1">
                              <a:lumMod val="75000"/>
                            </a:schemeClr>
                          </a:solidFill>
                        </a:rPr>
                        <a:t>Enakopravnost</a:t>
                      </a:r>
                    </a:p>
                    <a:p>
                      <a:r>
                        <a:rPr lang="sl-SI" dirty="0" smtClean="0">
                          <a:solidFill>
                            <a:schemeClr val="tx1">
                              <a:lumMod val="75000"/>
                            </a:schemeClr>
                          </a:solidFill>
                        </a:rPr>
                        <a:t>Osredotočenje</a:t>
                      </a:r>
                      <a:r>
                        <a:rPr lang="sl-SI" baseline="0" dirty="0" smtClean="0">
                          <a:solidFill>
                            <a:schemeClr val="tx1">
                              <a:lumMod val="75000"/>
                            </a:schemeClr>
                          </a:solidFill>
                        </a:rPr>
                        <a:t> na paciente</a:t>
                      </a:r>
                    </a:p>
                    <a:p>
                      <a:endParaRPr lang="sl-SI" baseline="0" dirty="0" smtClean="0"/>
                    </a:p>
                    <a:p>
                      <a:r>
                        <a:rPr lang="sl-SI" b="1" baseline="0" dirty="0" smtClean="0">
                          <a:solidFill>
                            <a:srgbClr val="002060"/>
                          </a:solidFill>
                        </a:rPr>
                        <a:t>Kaj pomenijo?</a:t>
                      </a:r>
                    </a:p>
                    <a:p>
                      <a:endParaRPr lang="sl-SI" b="1" baseline="0" dirty="0" smtClean="0">
                        <a:solidFill>
                          <a:srgbClr val="002060"/>
                        </a:solidFill>
                      </a:endParaRPr>
                    </a:p>
                    <a:p>
                      <a:r>
                        <a:rPr lang="sl-SI" b="1" baseline="0" dirty="0" smtClean="0">
                          <a:solidFill>
                            <a:srgbClr val="002060"/>
                          </a:solidFill>
                        </a:rPr>
                        <a:t>Njihovo upoštevanje obrazložite na primeru!</a:t>
                      </a:r>
                      <a:endParaRPr lang="sl-SI" b="1" dirty="0">
                        <a:solidFill>
                          <a:srgbClr val="002060"/>
                        </a:solidFill>
                      </a:endParaRPr>
                    </a:p>
                  </a:txBody>
                  <a:tcPr/>
                </a:tc>
              </a:tr>
            </a:tbl>
          </a:graphicData>
        </a:graphic>
      </p:graphicFrame>
      <p:sp>
        <p:nvSpPr>
          <p:cNvPr id="3" name="Ograda številke diapozitiva 2"/>
          <p:cNvSpPr>
            <a:spLocks noGrp="1"/>
          </p:cNvSpPr>
          <p:nvPr>
            <p:ph type="sldNum" sz="quarter" idx="16"/>
          </p:nvPr>
        </p:nvSpPr>
        <p:spPr/>
        <p:txBody>
          <a:bodyPr/>
          <a:lstStyle/>
          <a:p>
            <a:pPr>
              <a:defRPr/>
            </a:pPr>
            <a:fld id="{1102D19E-31BA-49AC-9B8F-D11CF8CB4F0B}" type="slidenum">
              <a:rPr lang="sl-SI" smtClean="0"/>
              <a:pPr>
                <a:defRPr/>
              </a:pPr>
              <a:t>7</a:t>
            </a:fld>
            <a:endParaRPr lang="sl-S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466344" y="1024759"/>
            <a:ext cx="8302751" cy="5494913"/>
          </a:xfrm>
        </p:spPr>
        <p:txBody>
          <a:bodyPr/>
          <a:lstStyle/>
          <a:p>
            <a:r>
              <a:rPr lang="sl-SI" sz="2000" b="1" dirty="0" smtClean="0">
                <a:solidFill>
                  <a:srgbClr val="002060"/>
                </a:solidFill>
              </a:rPr>
              <a:t>Pristojnost</a:t>
            </a:r>
            <a:r>
              <a:rPr lang="sl-SI" sz="2000" dirty="0" smtClean="0"/>
              <a:t> pomeni pridobitev/posedovanje pooblastila in dolžnost za izvedbo določenih nalog </a:t>
            </a:r>
          </a:p>
          <a:p>
            <a:pPr marL="0" indent="0">
              <a:buNone/>
            </a:pPr>
            <a:r>
              <a:rPr lang="sl-SI" sz="1800" b="1" dirty="0" smtClean="0">
                <a:solidFill>
                  <a:srgbClr val="002060"/>
                </a:solidFill>
              </a:rPr>
              <a:t>Ali poznam svoje pristojnosti/dolžnosti in pristojnosti ključnih oseb v zavodu? Tudi za področje kakovosti in varnosti v zdravstvu?</a:t>
            </a:r>
          </a:p>
          <a:p>
            <a:pPr marL="0" indent="0">
              <a:buNone/>
            </a:pPr>
            <a:endParaRPr lang="sl-SI" sz="1800" b="1" dirty="0" smtClean="0"/>
          </a:p>
          <a:p>
            <a:r>
              <a:rPr lang="sl-SI" sz="2000" b="1" dirty="0" smtClean="0">
                <a:solidFill>
                  <a:srgbClr val="002060"/>
                </a:solidFill>
              </a:rPr>
              <a:t>Odgovornost</a:t>
            </a:r>
            <a:r>
              <a:rPr lang="sl-SI" sz="2000" b="1" dirty="0" smtClean="0"/>
              <a:t> </a:t>
            </a:r>
            <a:r>
              <a:rPr lang="sl-SI" sz="2000" dirty="0" smtClean="0"/>
              <a:t>je lastnost, značilnost človeka, ki si prizadeva zadovoljevati norme, izpolnjevati zahteve, dolžnosti in zna prevzemati odgovornost za lastne odločitve in dejanja.</a:t>
            </a:r>
          </a:p>
          <a:p>
            <a:pPr marL="0" indent="0">
              <a:buNone/>
            </a:pPr>
            <a:r>
              <a:rPr lang="sl-SI" sz="1800" b="1" dirty="0" smtClean="0">
                <a:solidFill>
                  <a:srgbClr val="002060"/>
                </a:solidFill>
              </a:rPr>
              <a:t>Kakšne so moje osebne in profesionalne vrednote? Kaj pa pravice in dolžnosti različnih deležnikov?</a:t>
            </a:r>
          </a:p>
          <a:p>
            <a:pPr marL="0" indent="0">
              <a:buNone/>
            </a:pPr>
            <a:endParaRPr lang="sl-SI" sz="2000" b="1" dirty="0" smtClean="0">
              <a:solidFill>
                <a:srgbClr val="002060"/>
              </a:solidFill>
            </a:endParaRPr>
          </a:p>
          <a:p>
            <a:r>
              <a:rPr lang="sl-SI" sz="2000" b="1" dirty="0" smtClean="0">
                <a:solidFill>
                  <a:srgbClr val="002060"/>
                </a:solidFill>
              </a:rPr>
              <a:t>Kompetentnost</a:t>
            </a:r>
            <a:r>
              <a:rPr lang="sl-SI" sz="2000" b="1" dirty="0" smtClean="0"/>
              <a:t> </a:t>
            </a:r>
            <a:r>
              <a:rPr lang="sl-SI" sz="2000" dirty="0" smtClean="0"/>
              <a:t>je lastnost posameznika, ki se nanaša na zmožnost uspešno opraviti določene naloge oziroma vloge v organizaciji, v kateri oz. za katero dela. Ločimo npr. temeljne, generične in delovno specifične kompetence.</a:t>
            </a:r>
          </a:p>
          <a:p>
            <a:pPr marL="0" indent="0">
              <a:buNone/>
            </a:pPr>
            <a:r>
              <a:rPr lang="sl-SI" sz="1800" b="1" dirty="0" smtClean="0">
                <a:solidFill>
                  <a:srgbClr val="002060"/>
                </a:solidFill>
              </a:rPr>
              <a:t>Kako pridobimo, vzdržujemo in izboljšujemo svojo kompetentnost?</a:t>
            </a:r>
          </a:p>
        </p:txBody>
      </p:sp>
      <p:sp>
        <p:nvSpPr>
          <p:cNvPr id="4" name="Ograda številke diapozitiva 3"/>
          <p:cNvSpPr>
            <a:spLocks noGrp="1"/>
          </p:cNvSpPr>
          <p:nvPr>
            <p:ph type="sldNum" sz="quarter" idx="16"/>
          </p:nvPr>
        </p:nvSpPr>
        <p:spPr/>
        <p:txBody>
          <a:bodyPr/>
          <a:lstStyle/>
          <a:p>
            <a:pPr>
              <a:defRPr/>
            </a:pPr>
            <a:fld id="{1102D19E-31BA-49AC-9B8F-D11CF8CB4F0B}" type="slidenum">
              <a:rPr lang="sl-SI" smtClean="0"/>
              <a:pPr>
                <a:defRPr/>
              </a:pPr>
              <a:t>8</a:t>
            </a:fld>
            <a:endParaRPr lang="sl-SI" dirty="0"/>
          </a:p>
        </p:txBody>
      </p:sp>
    </p:spTree>
    <p:extLst>
      <p:ext uri="{BB962C8B-B14F-4D97-AF65-F5344CB8AC3E}">
        <p14:creationId xmlns:p14="http://schemas.microsoft.com/office/powerpoint/2010/main" val="52752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5138927" y="583324"/>
            <a:ext cx="3574161" cy="5735180"/>
          </a:xfrm>
        </p:spPr>
        <p:txBody>
          <a:bodyPr/>
          <a:lstStyle/>
          <a:p>
            <a:pPr marL="0" indent="0">
              <a:buNone/>
            </a:pPr>
            <a:r>
              <a:rPr lang="sl-SI" sz="2400" b="1" dirty="0" smtClean="0">
                <a:solidFill>
                  <a:srgbClr val="002060"/>
                </a:solidFill>
              </a:rPr>
              <a:t>Kako so ti pojmi medsebojno povezani v delovanju</a:t>
            </a:r>
            <a:r>
              <a:rPr lang="sl-SI" sz="2400" b="1" dirty="0" smtClean="0"/>
              <a:t>:</a:t>
            </a:r>
          </a:p>
          <a:p>
            <a:pPr>
              <a:buFontTx/>
              <a:buChar char="-"/>
            </a:pPr>
            <a:r>
              <a:rPr lang="sl-SI" sz="2000" dirty="0" smtClean="0"/>
              <a:t>v vlogi/nalogi vodij (nadrejenih v zavodih)</a:t>
            </a:r>
          </a:p>
          <a:p>
            <a:pPr>
              <a:buFontTx/>
              <a:buChar char="-"/>
            </a:pPr>
            <a:r>
              <a:rPr lang="sl-SI" sz="2000" dirty="0" smtClean="0"/>
              <a:t>v vaši vlogi/nalogi</a:t>
            </a:r>
          </a:p>
          <a:p>
            <a:pPr>
              <a:buFontTx/>
              <a:buChar char="-"/>
            </a:pPr>
            <a:endParaRPr lang="sl-SI" sz="2000" dirty="0"/>
          </a:p>
          <a:p>
            <a:pPr marL="0" indent="0">
              <a:buNone/>
            </a:pPr>
            <a:r>
              <a:rPr lang="sl-SI" sz="2000" b="1" dirty="0" smtClean="0">
                <a:solidFill>
                  <a:srgbClr val="002060"/>
                </a:solidFill>
              </a:rPr>
              <a:t>Kaj pa iz vidika </a:t>
            </a:r>
            <a:r>
              <a:rPr lang="sl-SI" sz="2000" b="1" dirty="0" err="1" smtClean="0">
                <a:solidFill>
                  <a:srgbClr val="002060"/>
                </a:solidFill>
              </a:rPr>
              <a:t>mikro</a:t>
            </a:r>
            <a:r>
              <a:rPr lang="sl-SI" sz="2000" b="1" dirty="0" smtClean="0">
                <a:solidFill>
                  <a:srgbClr val="002060"/>
                </a:solidFill>
              </a:rPr>
              <a:t>, </a:t>
            </a:r>
            <a:r>
              <a:rPr lang="sl-SI" sz="2000" b="1" dirty="0" err="1" smtClean="0">
                <a:solidFill>
                  <a:srgbClr val="002060"/>
                </a:solidFill>
              </a:rPr>
              <a:t>mezo</a:t>
            </a:r>
            <a:r>
              <a:rPr lang="sl-SI" sz="2000" b="1" dirty="0" smtClean="0">
                <a:solidFill>
                  <a:srgbClr val="002060"/>
                </a:solidFill>
              </a:rPr>
              <a:t> in makro ravni?</a:t>
            </a:r>
          </a:p>
          <a:p>
            <a:pPr>
              <a:buFontTx/>
              <a:buChar char="-"/>
            </a:pPr>
            <a:r>
              <a:rPr lang="sl-SI" sz="2000" b="1" dirty="0" err="1" smtClean="0"/>
              <a:t>Mikro</a:t>
            </a:r>
            <a:r>
              <a:rPr lang="sl-SI" sz="2000" b="1" dirty="0" smtClean="0"/>
              <a:t> raven: </a:t>
            </a:r>
            <a:r>
              <a:rPr lang="sl-SI" sz="2000" dirty="0" smtClean="0"/>
              <a:t>neposredno delo s pacientom ali za pacienta</a:t>
            </a:r>
          </a:p>
          <a:p>
            <a:pPr>
              <a:buFontTx/>
              <a:buChar char="-"/>
            </a:pPr>
            <a:r>
              <a:rPr lang="sl-SI" sz="2000" b="1" dirty="0" err="1" smtClean="0"/>
              <a:t>Mezo</a:t>
            </a:r>
            <a:r>
              <a:rPr lang="sl-SI" sz="2000" b="1" dirty="0" smtClean="0"/>
              <a:t> raven: </a:t>
            </a:r>
            <a:r>
              <a:rPr lang="sl-SI" sz="2000" dirty="0" smtClean="0"/>
              <a:t>na ravni zavoda (vodstvo, interni sistemi) ali lokalne skupnosti</a:t>
            </a:r>
          </a:p>
          <a:p>
            <a:pPr>
              <a:buFontTx/>
              <a:buChar char="-"/>
            </a:pPr>
            <a:r>
              <a:rPr lang="sl-SI" sz="2000" b="1" dirty="0" smtClean="0"/>
              <a:t>Makro raven = </a:t>
            </a:r>
            <a:r>
              <a:rPr lang="sl-SI" sz="2000" dirty="0" smtClean="0"/>
              <a:t>nacionalna raven, nacionalni sistem</a:t>
            </a:r>
          </a:p>
          <a:p>
            <a:pPr>
              <a:buFontTx/>
              <a:buChar char="-"/>
            </a:pPr>
            <a:endParaRPr lang="sl-SI" sz="2000" dirty="0"/>
          </a:p>
          <a:p>
            <a:pPr marL="0" indent="0">
              <a:buNone/>
            </a:pPr>
            <a:endParaRPr lang="sl-SI" sz="2000" dirty="0"/>
          </a:p>
        </p:txBody>
      </p:sp>
      <p:graphicFrame>
        <p:nvGraphicFramePr>
          <p:cNvPr id="4" name="Diagram 3"/>
          <p:cNvGraphicFramePr/>
          <p:nvPr>
            <p:extLst>
              <p:ext uri="{D42A27DB-BD31-4B8C-83A1-F6EECF244321}">
                <p14:modId xmlns:p14="http://schemas.microsoft.com/office/powerpoint/2010/main" val="3724626020"/>
              </p:ext>
            </p:extLst>
          </p:nvPr>
        </p:nvGraphicFramePr>
        <p:xfrm>
          <a:off x="0" y="1207007"/>
          <a:ext cx="4934607" cy="536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grada številke diapozitiva 4"/>
          <p:cNvSpPr>
            <a:spLocks noGrp="1"/>
          </p:cNvSpPr>
          <p:nvPr>
            <p:ph type="sldNum" sz="quarter" idx="16"/>
          </p:nvPr>
        </p:nvSpPr>
        <p:spPr/>
        <p:txBody>
          <a:bodyPr/>
          <a:lstStyle/>
          <a:p>
            <a:pPr>
              <a:defRPr/>
            </a:pPr>
            <a:fld id="{1102D19E-31BA-49AC-9B8F-D11CF8CB4F0B}" type="slidenum">
              <a:rPr lang="sl-SI" smtClean="0"/>
              <a:pPr>
                <a:defRPr/>
              </a:pPr>
              <a:t>9</a:t>
            </a:fld>
            <a:endParaRPr lang="sl-SI" dirty="0"/>
          </a:p>
        </p:txBody>
      </p:sp>
    </p:spTree>
    <p:extLst>
      <p:ext uri="{BB962C8B-B14F-4D97-AF65-F5344CB8AC3E}">
        <p14:creationId xmlns:p14="http://schemas.microsoft.com/office/powerpoint/2010/main" val="2782858980"/>
      </p:ext>
    </p:extLst>
  </p:cSld>
  <p:clrMapOvr>
    <a:masterClrMapping/>
  </p:clrMapOvr>
</p:sld>
</file>

<file path=ppt/theme/theme1.xml><?xml version="1.0" encoding="utf-8"?>
<a:theme xmlns:a="http://schemas.openxmlformats.org/drawingml/2006/main" name="MZ">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MZ</Template>
  <TotalTime>4984</TotalTime>
  <Words>4795</Words>
  <Application>Microsoft Office PowerPoint</Application>
  <PresentationFormat>Diaprojekcija na zaslonu (4:3)</PresentationFormat>
  <Paragraphs>675</Paragraphs>
  <Slides>50</Slides>
  <Notes>4</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50</vt:i4>
      </vt:variant>
    </vt:vector>
  </HeadingPairs>
  <TitlesOfParts>
    <vt:vector size="58" baseType="lpstr">
      <vt:lpstr>Arial</vt:lpstr>
      <vt:lpstr>Republika</vt:lpstr>
      <vt:lpstr>Times New Roman</vt:lpstr>
      <vt:lpstr>Arial Narrow</vt:lpstr>
      <vt:lpstr>Calibri</vt:lpstr>
      <vt:lpstr>Arial Nova Cond Light</vt:lpstr>
      <vt:lpstr>MZ</vt:lpstr>
      <vt:lpstr>Custom Design</vt:lpstr>
      <vt:lpstr>Osnove kakovosti in varnosti  v zdravstvu  dr. Vesna Zupančič    December, 2018</vt:lpstr>
      <vt:lpstr>PowerPointova predstavitev</vt:lpstr>
      <vt:lpstr>PowerPointova predstavitev</vt:lpstr>
      <vt:lpstr>Kakovost v zdravstvu je:</vt:lpstr>
      <vt:lpstr>Atraktivna  kakovost  Pričakovana  kakovost  Standardna  kakovost  </vt:lpstr>
      <vt:lpstr>PowerPointova predstavitev</vt:lpstr>
      <vt:lpstr>Osnovna izhodišča kakovosti  in varnosti v zdravstvu</vt:lpstr>
      <vt:lpstr>PowerPointova predstavitev</vt:lpstr>
      <vt:lpstr>PowerPointova predstavitev</vt:lpstr>
      <vt:lpstr>Kakovost, varnost in učinkovitost  obravnave </vt:lpstr>
      <vt:lpstr>Sistem vodenja kakovosti in  varnosti v zdravstvu</vt:lpstr>
      <vt:lpstr>Kako se zagotavlja kakovost pri izvajalcih  zdravstvene dejavnosti iz makro ravni?</vt:lpstr>
      <vt:lpstr>Kako se zagotavlja kakovost pri  izvajalcih zdravstvene dejavnosti (mezo raven)?</vt:lpstr>
      <vt:lpstr>Načela vodenja kakovosti</vt:lpstr>
      <vt:lpstr>Demingov krog stalnih izboljšav- PDCA</vt:lpstr>
      <vt:lpstr>Zagotavljanje kakovosti in varnosti  na mikro ravni</vt:lpstr>
      <vt:lpstr>Medsebojna razmerja med ključnimi pojmi</vt:lpstr>
      <vt:lpstr> Kultura varnosti</vt:lpstr>
      <vt:lpstr>PowerPointova predstavitev</vt:lpstr>
      <vt:lpstr>Skrb za lastno varnost  in varnost drugih</vt:lpstr>
      <vt:lpstr>Sodelovanje in komunikacija</vt:lpstr>
      <vt:lpstr>Timsko delo in medpoklicno učenje</vt:lpstr>
      <vt:lpstr>Lastnosti zmagovalnega tima</vt:lpstr>
      <vt:lpstr> Pomen uporabe standardov  zdravstvene obravnave </vt:lpstr>
      <vt:lpstr>PowerPointova predstavitev</vt:lpstr>
      <vt:lpstr>Na dokazih temelječe delovanje</vt:lpstr>
      <vt:lpstr>Sistem upravljanja z varnostnimi odkloni in   tveganji za varnost pacientov</vt:lpstr>
      <vt:lpstr>Obvladovanje varnostni odklonov  v zdravstveni obravnavi</vt:lpstr>
      <vt:lpstr>Poimenovanje varnostnih odklonov</vt:lpstr>
      <vt:lpstr>Princip nastanka varnostnih odklonov </vt:lpstr>
      <vt:lpstr>PowerPointova predstavitev</vt:lpstr>
      <vt:lpstr>PowerPointova predstavitev</vt:lpstr>
      <vt:lpstr>PowerPointova predstavitev</vt:lpstr>
      <vt:lpstr>PowerPointova predstavitev</vt:lpstr>
      <vt:lpstr>SPOROČANJE – OBRAVNAVA – NAČRTOVANJE UKREPOV – UVEDBA SPREMEMB – PREVENTIVNO DELOVANJE </vt:lpstr>
      <vt:lpstr>Obvladovanje z zdravstvom povezanih okužb </vt:lpstr>
      <vt:lpstr>Nacionalna komisija za obvladovanje in  preprečevanje bolnišničnih okužb (NAKOBO)</vt:lpstr>
      <vt:lpstr>Program za smotrno rabo  protimikrobnih zdravil</vt:lpstr>
      <vt:lpstr>Obvladovanje dokumentacije in  informacijskega sistema v zdravstvu </vt:lpstr>
      <vt:lpstr>Orodja in metode za doseganje kakovosti in varnosti zdravstvene obravnave </vt:lpstr>
      <vt:lpstr>Akreditacija je javno priznanje zdravstveni organizaciji s  strani zdravstvenega akreditacijskega organa o dosegu  akreditacijskih standardov  preko nazornega prikaza  ravni izpolnjevanja standardov v organizaciji s pomočjo  neodvisne presoje.“ (ISQua, 2016).  Obnavljati jih je potrebno na tri leta.  Certificiranje pomeni pridobivanje certifikata za sisteme  vodenja po standardu ISO 9001 oziroma drugega  ISO standarda in ne zajema standardov klinične kakovosti.  Obnavljati jih je potrebno na 5 let.  Nagrada za kakovost je najvišje državno priznanje v okviru nacionalnega  programa  kakovosti RS za dosežke na področju kakovosti proizvodov  in storitev ter kakovosti poslovanja kot rezultata razvoja znanja in inovativnosti.  Kaj je bistvo postopkov zunanje presoje npr. za namene akreditiranja  in certificiranja in kdaj dejansko predstavljajo orodje za izboljševanje  kakovosti?  (npr. iz vidika zaposlenega ali pacienta)  </vt:lpstr>
      <vt:lpstr>Nadzor nad kakovostjo</vt:lpstr>
      <vt:lpstr>Merjenje kakovosti in varnosti </vt:lpstr>
      <vt:lpstr>Kazalniki kakovosti</vt:lpstr>
      <vt:lpstr>Merjenje zadovoljstva pacientov</vt:lpstr>
      <vt:lpstr>PowerPointova predstavitev</vt:lpstr>
      <vt:lpstr>PowerPointova predstavitev</vt:lpstr>
      <vt:lpstr>Merjenje zadovoljstva zaposlenih</vt:lpstr>
      <vt:lpstr>PowerPointova predstavitev</vt:lpstr>
      <vt:lpstr>Dostop do ključnih informacij,  virov in literature  za pripravo na izpit</vt:lpstr>
    </vt:vector>
  </TitlesOfParts>
  <Company>Ministrstvo za zdravje 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Osnove kakovosti in varnosti v zdravstvu</dc:title>
  <dc:creator>Vesna ZUPANČIČ</dc:creator>
  <cp:lastModifiedBy>Simona MEHLE</cp:lastModifiedBy>
  <cp:revision>117</cp:revision>
  <dcterms:created xsi:type="dcterms:W3CDTF">2018-12-23T19:53:04Z</dcterms:created>
  <dcterms:modified xsi:type="dcterms:W3CDTF">2019-08-16T12:50:54Z</dcterms:modified>
</cp:coreProperties>
</file>