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8">
  <p:sldMasterIdLst>
    <p:sldMasterId id="2147483650" r:id="rId4"/>
  </p:sldMasterIdLst>
  <p:notesMasterIdLst>
    <p:notesMasterId r:id="rId17"/>
  </p:notesMasterIdLst>
  <p:handoutMasterIdLst>
    <p:handoutMasterId r:id="rId18"/>
  </p:handoutMasterIdLst>
  <p:sldIdLst>
    <p:sldId id="329" r:id="rId5"/>
    <p:sldId id="360" r:id="rId6"/>
    <p:sldId id="359" r:id="rId7"/>
    <p:sldId id="344" r:id="rId8"/>
    <p:sldId id="262" r:id="rId9"/>
    <p:sldId id="365" r:id="rId10"/>
    <p:sldId id="363" r:id="rId11"/>
    <p:sldId id="358" r:id="rId12"/>
    <p:sldId id="364" r:id="rId13"/>
    <p:sldId id="353" r:id="rId14"/>
    <p:sldId id="350" r:id="rId15"/>
    <p:sldId id="361" r:id="rId16"/>
  </p:sldIdLst>
  <p:sldSz cx="9144000" cy="6858000" type="screen4x3"/>
  <p:notesSz cx="6797675" cy="9926638"/>
  <p:embeddedFontLst>
    <p:embeddedFont>
      <p:font typeface="Calibri" panose="020F0502020204030204" pitchFamily="34" charset="0"/>
      <p:regular r:id="rId19"/>
      <p:bold r:id="rId20"/>
      <p:italic r:id="rId21"/>
      <p:boldItalic r:id="rId22"/>
    </p:embeddedFont>
    <p:embeddedFont>
      <p:font typeface="Republika" panose="02000506040000020004" pitchFamily="2" charset="-18"/>
      <p:regular r:id="rId23"/>
      <p:bold r:id="rId24"/>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jca Vnučec Špacapan" initials="MVŠ" lastIdx="1" clrIdx="0">
    <p:extLst>
      <p:ext uri="{19B8F6BF-5375-455C-9EA6-DF929625EA0E}">
        <p15:presenceInfo xmlns:p15="http://schemas.microsoft.com/office/powerpoint/2012/main" userId="S::Mojca.Vnucec-Spacapan@gov.si::6430b12b-b910-49f0-9b5b-1e0f867dfae2" providerId="AD"/>
      </p:ext>
    </p:extLst>
  </p:cmAuthor>
  <p:cmAuthor id="2" name="Klavdija Kobal Straus" initials="KKS" lastIdx="8" clrIdx="1">
    <p:extLst>
      <p:ext uri="{19B8F6BF-5375-455C-9EA6-DF929625EA0E}">
        <p15:presenceInfo xmlns:p15="http://schemas.microsoft.com/office/powerpoint/2012/main" userId="S::Klavdija.Kobal-Straus@gov.si::ee05d4ca-8677-4188-b274-59e6b8b9ba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29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3" y="2"/>
            <a:ext cx="2945024" cy="496651"/>
          </a:xfrm>
          <a:prstGeom prst="rect">
            <a:avLst/>
          </a:prstGeom>
        </p:spPr>
        <p:txBody>
          <a:bodyPr vert="horz" lIns="91394" tIns="45697" rIns="91394" bIns="45697" rtlCol="0"/>
          <a:lstStyle>
            <a:lvl1pPr algn="l">
              <a:defRPr sz="1200"/>
            </a:lvl1pPr>
          </a:lstStyle>
          <a:p>
            <a:endParaRPr lang="sl-SI"/>
          </a:p>
        </p:txBody>
      </p:sp>
      <p:sp>
        <p:nvSpPr>
          <p:cNvPr id="3" name="Ograda datuma 2"/>
          <p:cNvSpPr>
            <a:spLocks noGrp="1"/>
          </p:cNvSpPr>
          <p:nvPr>
            <p:ph type="dt" sz="quarter" idx="1"/>
          </p:nvPr>
        </p:nvSpPr>
        <p:spPr>
          <a:xfrm>
            <a:off x="3851067" y="2"/>
            <a:ext cx="2945024" cy="496651"/>
          </a:xfrm>
          <a:prstGeom prst="rect">
            <a:avLst/>
          </a:prstGeom>
        </p:spPr>
        <p:txBody>
          <a:bodyPr vert="horz" lIns="91394" tIns="45697" rIns="91394" bIns="45697" rtlCol="0"/>
          <a:lstStyle>
            <a:lvl1pPr algn="r">
              <a:defRPr sz="1200"/>
            </a:lvl1pPr>
          </a:lstStyle>
          <a:p>
            <a:fld id="{B6BFF29F-4219-4552-B3A7-86238E429AEB}" type="datetimeFigureOut">
              <a:rPr lang="sl-SI" smtClean="0"/>
              <a:t>18. 06. 2021</a:t>
            </a:fld>
            <a:endParaRPr lang="sl-SI"/>
          </a:p>
        </p:txBody>
      </p:sp>
      <p:sp>
        <p:nvSpPr>
          <p:cNvPr id="4" name="Ograda noge 3"/>
          <p:cNvSpPr>
            <a:spLocks noGrp="1"/>
          </p:cNvSpPr>
          <p:nvPr>
            <p:ph type="ftr" sz="quarter" idx="2"/>
          </p:nvPr>
        </p:nvSpPr>
        <p:spPr>
          <a:xfrm>
            <a:off x="3" y="9428403"/>
            <a:ext cx="2945024" cy="496651"/>
          </a:xfrm>
          <a:prstGeom prst="rect">
            <a:avLst/>
          </a:prstGeom>
        </p:spPr>
        <p:txBody>
          <a:bodyPr vert="horz" lIns="91394" tIns="45697" rIns="91394" bIns="45697" rtlCol="0" anchor="b"/>
          <a:lstStyle>
            <a:lvl1pPr algn="l">
              <a:defRPr sz="1200"/>
            </a:lvl1pPr>
          </a:lstStyle>
          <a:p>
            <a:endParaRPr lang="sl-SI"/>
          </a:p>
        </p:txBody>
      </p:sp>
      <p:sp>
        <p:nvSpPr>
          <p:cNvPr id="5" name="Ograda številke diapozitiva 4"/>
          <p:cNvSpPr>
            <a:spLocks noGrp="1"/>
          </p:cNvSpPr>
          <p:nvPr>
            <p:ph type="sldNum" sz="quarter" idx="3"/>
          </p:nvPr>
        </p:nvSpPr>
        <p:spPr>
          <a:xfrm>
            <a:off x="3851067" y="9428403"/>
            <a:ext cx="2945024" cy="496651"/>
          </a:xfrm>
          <a:prstGeom prst="rect">
            <a:avLst/>
          </a:prstGeom>
        </p:spPr>
        <p:txBody>
          <a:bodyPr vert="horz" lIns="91394" tIns="45697" rIns="91394" bIns="45697" rtlCol="0" anchor="b"/>
          <a:lstStyle>
            <a:lvl1pPr algn="r">
              <a:defRPr sz="1200"/>
            </a:lvl1pPr>
          </a:lstStyle>
          <a:p>
            <a:fld id="{4F46C883-EDB8-49E6-B1F7-17506918E104}" type="slidenum">
              <a:rPr lang="sl-SI" smtClean="0"/>
              <a:t>‹#›</a:t>
            </a:fld>
            <a:endParaRPr lang="sl-SI"/>
          </a:p>
        </p:txBody>
      </p:sp>
    </p:spTree>
    <p:extLst>
      <p:ext uri="{BB962C8B-B14F-4D97-AF65-F5344CB8AC3E}">
        <p14:creationId xmlns:p14="http://schemas.microsoft.com/office/powerpoint/2010/main" val="3403815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3" y="2"/>
            <a:ext cx="2945024" cy="496651"/>
          </a:xfrm>
          <a:prstGeom prst="rect">
            <a:avLst/>
          </a:prstGeom>
        </p:spPr>
        <p:txBody>
          <a:bodyPr vert="horz" lIns="91394" tIns="45697" rIns="91394" bIns="45697" rtlCol="0"/>
          <a:lstStyle>
            <a:lvl1pPr algn="l">
              <a:defRPr sz="1200"/>
            </a:lvl1pPr>
          </a:lstStyle>
          <a:p>
            <a:endParaRPr lang=""/>
          </a:p>
        </p:txBody>
      </p:sp>
      <p:sp>
        <p:nvSpPr>
          <p:cNvPr id="3" name="Ograda datuma 2"/>
          <p:cNvSpPr>
            <a:spLocks noGrp="1"/>
          </p:cNvSpPr>
          <p:nvPr>
            <p:ph type="dt" idx="1"/>
          </p:nvPr>
        </p:nvSpPr>
        <p:spPr>
          <a:xfrm>
            <a:off x="3851067" y="2"/>
            <a:ext cx="2945024" cy="496651"/>
          </a:xfrm>
          <a:prstGeom prst="rect">
            <a:avLst/>
          </a:prstGeom>
        </p:spPr>
        <p:txBody>
          <a:bodyPr vert="horz" lIns="91394" tIns="45697" rIns="91394" bIns="45697" rtlCol="0"/>
          <a:lstStyle>
            <a:lvl1pPr algn="r">
              <a:defRPr sz="1200"/>
            </a:lvl1pPr>
          </a:lstStyle>
          <a:p>
            <a:fld id="{2E7054EF-B650-4829-AEF4-247F7ACCFA74}" type="datetimeFigureOut">
              <a:rPr lang="" smtClean="0"/>
              <a:t>06/18/2021</a:t>
            </a:fld>
            <a:endParaRPr lang=""/>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94" tIns="45697" rIns="91394" bIns="45697" rtlCol="0" anchor="ctr"/>
          <a:lstStyle/>
          <a:p>
            <a:endParaRPr lang=""/>
          </a:p>
        </p:txBody>
      </p:sp>
      <p:sp>
        <p:nvSpPr>
          <p:cNvPr id="5" name="Ograda opomb 4"/>
          <p:cNvSpPr>
            <a:spLocks noGrp="1"/>
          </p:cNvSpPr>
          <p:nvPr>
            <p:ph type="body" sz="quarter" idx="3"/>
          </p:nvPr>
        </p:nvSpPr>
        <p:spPr>
          <a:xfrm>
            <a:off x="679135" y="4715791"/>
            <a:ext cx="5439409" cy="4466671"/>
          </a:xfrm>
          <a:prstGeom prst="rect">
            <a:avLst/>
          </a:prstGeom>
        </p:spPr>
        <p:txBody>
          <a:bodyPr vert="horz" lIns="91394" tIns="45697" rIns="91394" bIns="45697"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
          </a:p>
        </p:txBody>
      </p:sp>
      <p:sp>
        <p:nvSpPr>
          <p:cNvPr id="6" name="Ograda noge 5"/>
          <p:cNvSpPr>
            <a:spLocks noGrp="1"/>
          </p:cNvSpPr>
          <p:nvPr>
            <p:ph type="ftr" sz="quarter" idx="4"/>
          </p:nvPr>
        </p:nvSpPr>
        <p:spPr>
          <a:xfrm>
            <a:off x="3" y="9428403"/>
            <a:ext cx="2945024" cy="496651"/>
          </a:xfrm>
          <a:prstGeom prst="rect">
            <a:avLst/>
          </a:prstGeom>
        </p:spPr>
        <p:txBody>
          <a:bodyPr vert="horz" lIns="91394" tIns="45697" rIns="91394" bIns="45697" rtlCol="0" anchor="b"/>
          <a:lstStyle>
            <a:lvl1pPr algn="l">
              <a:defRPr sz="1200"/>
            </a:lvl1pPr>
          </a:lstStyle>
          <a:p>
            <a:endParaRPr lang=""/>
          </a:p>
        </p:txBody>
      </p:sp>
      <p:sp>
        <p:nvSpPr>
          <p:cNvPr id="7" name="Ograda številke diapozitiva 6"/>
          <p:cNvSpPr>
            <a:spLocks noGrp="1"/>
          </p:cNvSpPr>
          <p:nvPr>
            <p:ph type="sldNum" sz="quarter" idx="5"/>
          </p:nvPr>
        </p:nvSpPr>
        <p:spPr>
          <a:xfrm>
            <a:off x="3851067" y="9428403"/>
            <a:ext cx="2945024" cy="496651"/>
          </a:xfrm>
          <a:prstGeom prst="rect">
            <a:avLst/>
          </a:prstGeom>
        </p:spPr>
        <p:txBody>
          <a:bodyPr vert="horz" lIns="91394" tIns="45697" rIns="91394" bIns="45697" rtlCol="0" anchor="b"/>
          <a:lstStyle>
            <a:lvl1pPr algn="r">
              <a:defRPr sz="1200"/>
            </a:lvl1pPr>
          </a:lstStyle>
          <a:p>
            <a:fld id="{0E25A673-C753-40B2-A75A-86730EBFE748}" type="slidenum">
              <a:rPr lang="" smtClean="0"/>
              <a:t>‹#›</a:t>
            </a:fld>
            <a:endParaRPr lang=""/>
          </a:p>
        </p:txBody>
      </p:sp>
    </p:spTree>
    <p:extLst>
      <p:ext uri="{BB962C8B-B14F-4D97-AF65-F5344CB8AC3E}">
        <p14:creationId xmlns:p14="http://schemas.microsoft.com/office/powerpoint/2010/main" val="3818144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0E25A673-C753-40B2-A75A-86730EBFE748}" type="slidenum">
              <a:rPr lang="" smtClean="0"/>
              <a:t>1</a:t>
            </a:fld>
            <a:endParaRPr lang=""/>
          </a:p>
        </p:txBody>
      </p:sp>
    </p:spTree>
    <p:extLst>
      <p:ext uri="{BB962C8B-B14F-4D97-AF65-F5344CB8AC3E}">
        <p14:creationId xmlns:p14="http://schemas.microsoft.com/office/powerpoint/2010/main" val="278032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V povezavi z nadzorom: načrtovano je, da se služba za nadzor nad DO ustanovi na MZ (ne glede na morebitno deljeno pristojnost), saj bo le tako možen pregled nad kakovostjo, varnostjo in transparentnostjo izvajanja DO in zdravstvene obravnave, ki jo bodo izvajali izvajalci DO</a:t>
            </a:r>
          </a:p>
        </p:txBody>
      </p:sp>
      <p:sp>
        <p:nvSpPr>
          <p:cNvPr id="4" name="Označba mesta številke diapozitiva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E25A673-C753-40B2-A75A-86730EBFE748}" type="slidenum">
              <a:rPr kumimoji="0" lang=""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10034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aseline="0"/>
          </a:p>
        </p:txBody>
      </p:sp>
      <p:sp>
        <p:nvSpPr>
          <p:cNvPr id="4" name="Označba mesta številke diapozitiva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541117E-80BE-439B-96E7-CA5EE37B0704}" type="slidenum">
              <a:rPr kumimoji="0" lang="sl-SI" altLang="sl-SI"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sl-SI" altLang="sl-SI"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3285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V povezavi z nadzorom: načrtovano je, da se služba za nadzor nad DO ustanovi na MZ (ne glede na morebitno deljeno pristojnost), saj bo le tako možen pregled nad kakovostjo, varnostjo in transparentnostjo izvajanja DO in zdravstvene obravnave, ki jo bodo izvajali izvajalci DO</a:t>
            </a:r>
          </a:p>
        </p:txBody>
      </p:sp>
      <p:sp>
        <p:nvSpPr>
          <p:cNvPr id="4" name="Označba mesta številke diapozitiva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E25A673-C753-40B2-A75A-86730EBFE748}" type="slidenum">
              <a:rPr kumimoji="0" lang=""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0166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a:xfrm>
            <a:off x="1008063" y="6356350"/>
            <a:ext cx="1939925" cy="365125"/>
          </a:xfrm>
        </p:spPr>
        <p:txBody>
          <a:bodyPr/>
          <a:lstStyle>
            <a:lvl1pPr>
              <a:defRPr/>
            </a:lvl1pPr>
          </a:lstStyle>
          <a:p>
            <a:pPr>
              <a:defRPr/>
            </a:pPr>
            <a:fld id="{6186E647-6C39-495F-9094-17F3683BCFE0}" type="datetimeFigureOut">
              <a:rPr lang="sl-SI"/>
              <a:pPr>
                <a:defRPr/>
              </a:pPr>
              <a:t>18. 06. 2021</a:t>
            </a:fld>
            <a:endParaRPr lang="sl-SI"/>
          </a:p>
        </p:txBody>
      </p:sp>
      <p:sp>
        <p:nvSpPr>
          <p:cNvPr id="4" name="Footer Placeholder 3"/>
          <p:cNvSpPr>
            <a:spLocks noGrp="1"/>
          </p:cNvSpPr>
          <p:nvPr>
            <p:ph type="ftr" sz="quarter" idx="11"/>
          </p:nvPr>
        </p:nvSpPr>
        <p:spPr/>
        <p:txBody>
          <a:bodyPr/>
          <a:lstStyle>
            <a:lvl1pPr>
              <a:defRPr/>
            </a:lvl1pPr>
          </a:lstStyle>
          <a:p>
            <a:pPr>
              <a:defRPr/>
            </a:pPr>
            <a:endParaRPr lang="sl-SI"/>
          </a:p>
        </p:txBody>
      </p:sp>
      <p:sp>
        <p:nvSpPr>
          <p:cNvPr id="5" name="Slide Number Placeholder 4"/>
          <p:cNvSpPr>
            <a:spLocks noGrp="1"/>
          </p:cNvSpPr>
          <p:nvPr>
            <p:ph type="sldNum" sz="quarter" idx="12"/>
          </p:nvPr>
        </p:nvSpPr>
        <p:spPr/>
        <p:txBody>
          <a:bodyPr/>
          <a:lstStyle>
            <a:lvl1pPr>
              <a:defRPr/>
            </a:lvl1pPr>
          </a:lstStyle>
          <a:p>
            <a:pPr>
              <a:defRPr/>
            </a:pPr>
            <a:fld id="{43CF441A-03DF-4712-95E5-BF886393DAED}" type="slidenum">
              <a:rPr lang="sl-SI"/>
              <a:pPr>
                <a:defRPr/>
              </a:pPr>
              <a:t>‹#›</a:t>
            </a:fld>
            <a:endParaRPr lang="sl-SI"/>
          </a:p>
        </p:txBody>
      </p:sp>
    </p:spTree>
    <p:extLst>
      <p:ext uri="{BB962C8B-B14F-4D97-AF65-F5344CB8AC3E}">
        <p14:creationId xmlns:p14="http://schemas.microsoft.com/office/powerpoint/2010/main" val="214396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a:t>Click to edit Master title style</a:t>
            </a:r>
            <a:endParaRPr lang="sl-SI"/>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l-SI"/>
          </a:p>
        </p:txBody>
      </p:sp>
      <p:sp>
        <p:nvSpPr>
          <p:cNvPr id="4" name="Date Placeholder 3"/>
          <p:cNvSpPr>
            <a:spLocks noGrp="1"/>
          </p:cNvSpPr>
          <p:nvPr>
            <p:ph type="dt" sz="half" idx="10"/>
          </p:nvPr>
        </p:nvSpPr>
        <p:spPr/>
        <p:txBody>
          <a:bodyPr/>
          <a:lstStyle>
            <a:lvl1pPr>
              <a:defRPr/>
            </a:lvl1pPr>
          </a:lstStyle>
          <a:p>
            <a:pPr>
              <a:defRPr/>
            </a:pPr>
            <a:fld id="{9E205A36-8E59-4F54-BB58-39811B92E834}" type="datetimeFigureOut">
              <a:rPr lang="sl-SI"/>
              <a:pPr>
                <a:defRPr/>
              </a:pPr>
              <a:t>18. 06. 2021</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314C276B-FC28-4E53-BA50-0F4A091652D1}" type="slidenum">
              <a:rPr lang="sl-SI"/>
              <a:pPr>
                <a:defRPr/>
              </a:pPr>
              <a:t>‹#›</a:t>
            </a:fld>
            <a:endParaRPr lang="sl-SI"/>
          </a:p>
        </p:txBody>
      </p:sp>
    </p:spTree>
    <p:extLst>
      <p:ext uri="{BB962C8B-B14F-4D97-AF65-F5344CB8AC3E}">
        <p14:creationId xmlns:p14="http://schemas.microsoft.com/office/powerpoint/2010/main" val="14703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4"/>
          </p:nvPr>
        </p:nvSpPr>
        <p:spPr/>
        <p:txBody>
          <a:bodyPr/>
          <a:lstStyle>
            <a:lvl1pPr>
              <a:defRPr/>
            </a:lvl1pPr>
          </a:lstStyle>
          <a:p>
            <a:pPr>
              <a:defRPr/>
            </a:pPr>
            <a:fld id="{106C0FD9-D33E-44DA-B500-68D0D1A59134}" type="datetimeFigureOut">
              <a:rPr lang="sl-SI"/>
              <a:pPr>
                <a:defRPr/>
              </a:pPr>
              <a:t>18. 06. 2021</a:t>
            </a:fld>
            <a:endParaRPr lang="sl-SI"/>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32DA38A3-A8BD-4F06-8B1F-05373DD3F83A}" type="slidenum">
              <a:rPr lang="sl-SI"/>
              <a:pPr>
                <a:defRPr/>
              </a:pPr>
              <a:t>‹#›</a:t>
            </a:fld>
            <a:endParaRPr lang="sl-SI"/>
          </a:p>
        </p:txBody>
      </p:sp>
    </p:spTree>
    <p:extLst>
      <p:ext uri="{BB962C8B-B14F-4D97-AF65-F5344CB8AC3E}">
        <p14:creationId xmlns:p14="http://schemas.microsoft.com/office/powerpoint/2010/main" val="246839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lvl1pPr>
              <a:defRPr/>
            </a:lvl1pPr>
          </a:lstStyle>
          <a:p>
            <a:pPr>
              <a:defRPr/>
            </a:pPr>
            <a:fld id="{B364E031-F270-44FF-BEC5-6F1386E4E422}" type="datetimeFigureOut">
              <a:rPr lang="sl-SI"/>
              <a:pPr>
                <a:defRPr/>
              </a:pPr>
              <a:t>18. 06. 2021</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96555AC8-5C73-42EE-81C4-583F6926B1B1}" type="slidenum">
              <a:rPr lang="sl-SI"/>
              <a:pPr>
                <a:defRPr/>
              </a:pPr>
              <a:t>‹#›</a:t>
            </a:fld>
            <a:endParaRPr lang="sl-SI"/>
          </a:p>
        </p:txBody>
      </p:sp>
    </p:spTree>
    <p:extLst>
      <p:ext uri="{BB962C8B-B14F-4D97-AF65-F5344CB8AC3E}">
        <p14:creationId xmlns:p14="http://schemas.microsoft.com/office/powerpoint/2010/main" val="135021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14" name="Text Placeholder 12"/>
          <p:cNvSpPr>
            <a:spLocks noGrp="1"/>
          </p:cNvSpPr>
          <p:nvPr>
            <p:ph type="body" sz="quarter" idx="13"/>
          </p:nvPr>
        </p:nvSpPr>
        <p:spPr>
          <a:xfrm>
            <a:off x="971550" y="3240088"/>
            <a:ext cx="3313113"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18" name="Text Placeholder 15"/>
          <p:cNvSpPr>
            <a:spLocks noGrp="1"/>
          </p:cNvSpPr>
          <p:nvPr>
            <p:ph type="body" sz="quarter" idx="14"/>
          </p:nvPr>
        </p:nvSpPr>
        <p:spPr>
          <a:xfrm>
            <a:off x="4848225" y="3240088"/>
            <a:ext cx="3312000"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5"/>
          </p:nvPr>
        </p:nvSpPr>
        <p:spPr>
          <a:xfrm>
            <a:off x="1008063" y="6356350"/>
            <a:ext cx="2133600" cy="365125"/>
          </a:xfrm>
        </p:spPr>
        <p:txBody>
          <a:bodyPr/>
          <a:lstStyle>
            <a:lvl1pPr>
              <a:defRPr/>
            </a:lvl1pPr>
          </a:lstStyle>
          <a:p>
            <a:pPr>
              <a:defRPr/>
            </a:pPr>
            <a:fld id="{5BCBD196-BA6D-4A9F-9DEE-B1216C96351C}" type="datetimeFigureOut">
              <a:rPr lang="sl-SI"/>
              <a:pPr>
                <a:defRPr/>
              </a:pPr>
              <a:t>18. 06. 2021</a:t>
            </a:fld>
            <a:endParaRPr lang="sl-SI"/>
          </a:p>
        </p:txBody>
      </p:sp>
      <p:sp>
        <p:nvSpPr>
          <p:cNvPr id="6" name="Footer Placeholder 5"/>
          <p:cNvSpPr>
            <a:spLocks noGrp="1"/>
          </p:cNvSpPr>
          <p:nvPr>
            <p:ph type="ftr" sz="quarter" idx="16"/>
          </p:nvPr>
        </p:nvSpPr>
        <p:spPr/>
        <p:txBody>
          <a:bodyPr/>
          <a:lstStyle>
            <a:lvl1pPr>
              <a:defRPr/>
            </a:lvl1pPr>
          </a:lstStyle>
          <a:p>
            <a:pPr>
              <a:defRPr/>
            </a:pPr>
            <a:endParaRPr lang="sl-SI"/>
          </a:p>
        </p:txBody>
      </p:sp>
      <p:sp>
        <p:nvSpPr>
          <p:cNvPr id="7" name="Slide Number Placeholder 6"/>
          <p:cNvSpPr>
            <a:spLocks noGrp="1"/>
          </p:cNvSpPr>
          <p:nvPr>
            <p:ph type="sldNum" sz="quarter" idx="17"/>
          </p:nvPr>
        </p:nvSpPr>
        <p:spPr/>
        <p:txBody>
          <a:bodyPr/>
          <a:lstStyle>
            <a:lvl1pPr>
              <a:defRPr/>
            </a:lvl1pPr>
          </a:lstStyle>
          <a:p>
            <a:pPr>
              <a:defRPr/>
            </a:pPr>
            <a:fld id="{CDBCA203-47B9-4069-A176-75BF2F2F9F4A}" type="slidenum">
              <a:rPr lang="sl-SI"/>
              <a:pPr>
                <a:defRPr/>
              </a:pPr>
              <a:t>‹#›</a:t>
            </a:fld>
            <a:endParaRPr lang="sl-SI"/>
          </a:p>
        </p:txBody>
      </p:sp>
    </p:spTree>
    <p:extLst>
      <p:ext uri="{BB962C8B-B14F-4D97-AF65-F5344CB8AC3E}">
        <p14:creationId xmlns:p14="http://schemas.microsoft.com/office/powerpoint/2010/main" val="87541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a:xfrm>
            <a:off x="1008063" y="6356350"/>
            <a:ext cx="2133600" cy="365125"/>
          </a:xfrm>
        </p:spPr>
        <p:txBody>
          <a:bodyPr/>
          <a:lstStyle>
            <a:lvl1pPr>
              <a:defRPr/>
            </a:lvl1pPr>
          </a:lstStyle>
          <a:p>
            <a:pPr>
              <a:defRPr/>
            </a:pPr>
            <a:fld id="{03951AAA-729A-45FD-88EA-AC9D0AFDAB5D}" type="datetimeFigureOut">
              <a:rPr lang="sl-SI"/>
              <a:pPr>
                <a:defRPr/>
              </a:pPr>
              <a:t>18. 06. 2021</a:t>
            </a:fld>
            <a:endParaRPr lang="sl-SI"/>
          </a:p>
        </p:txBody>
      </p:sp>
      <p:sp>
        <p:nvSpPr>
          <p:cNvPr id="6" name="Footer Placeholder 5"/>
          <p:cNvSpPr>
            <a:spLocks noGrp="1"/>
          </p:cNvSpPr>
          <p:nvPr>
            <p:ph type="ftr" sz="quarter" idx="11"/>
          </p:nvPr>
        </p:nvSpPr>
        <p:spPr/>
        <p:txBody>
          <a:bodyPr/>
          <a:lstStyle>
            <a:lvl1pPr>
              <a:defRPr/>
            </a:lvl1pPr>
          </a:lstStyle>
          <a:p>
            <a:pPr>
              <a:defRPr/>
            </a:pPr>
            <a:endParaRPr lang="sl-SI"/>
          </a:p>
        </p:txBody>
      </p:sp>
      <p:sp>
        <p:nvSpPr>
          <p:cNvPr id="7" name="Slide Number Placeholder 6"/>
          <p:cNvSpPr>
            <a:spLocks noGrp="1"/>
          </p:cNvSpPr>
          <p:nvPr>
            <p:ph type="sldNum" sz="quarter" idx="12"/>
          </p:nvPr>
        </p:nvSpPr>
        <p:spPr/>
        <p:txBody>
          <a:bodyPr/>
          <a:lstStyle>
            <a:lvl1pPr>
              <a:defRPr/>
            </a:lvl1pPr>
          </a:lstStyle>
          <a:p>
            <a:pPr>
              <a:defRPr/>
            </a:pPr>
            <a:fld id="{426B4A2C-92A5-4547-BECF-EB91701A5418}" type="slidenum">
              <a:rPr lang="sl-SI"/>
              <a:pPr>
                <a:defRPr/>
              </a:pPr>
              <a:t>‹#›</a:t>
            </a:fld>
            <a:endParaRPr lang="sl-SI"/>
          </a:p>
        </p:txBody>
      </p:sp>
    </p:spTree>
    <p:extLst>
      <p:ext uri="{BB962C8B-B14F-4D97-AF65-F5344CB8AC3E}">
        <p14:creationId xmlns:p14="http://schemas.microsoft.com/office/powerpoint/2010/main" val="294419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10" name="Text Placeholder 8"/>
          <p:cNvSpPr>
            <a:spLocks noGrp="1"/>
          </p:cNvSpPr>
          <p:nvPr>
            <p:ph type="body" sz="quarter" idx="13"/>
          </p:nvPr>
        </p:nvSpPr>
        <p:spPr>
          <a:xfrm>
            <a:off x="971550" y="3240088"/>
            <a:ext cx="3313113" cy="2627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4"/>
          </p:nvPr>
        </p:nvSpPr>
        <p:spPr>
          <a:xfrm>
            <a:off x="1008063" y="6356350"/>
            <a:ext cx="2133600" cy="365125"/>
          </a:xfrm>
        </p:spPr>
        <p:txBody>
          <a:bodyPr/>
          <a:lstStyle>
            <a:lvl1pPr>
              <a:defRPr/>
            </a:lvl1pPr>
          </a:lstStyle>
          <a:p>
            <a:pPr>
              <a:defRPr/>
            </a:pPr>
            <a:fld id="{ECD5AB1C-1445-46F5-9BCD-46DF188D6B4E}" type="datetimeFigureOut">
              <a:rPr lang="sl-SI"/>
              <a:pPr>
                <a:defRPr/>
              </a:pPr>
              <a:t>18. 06. 2021</a:t>
            </a:fld>
            <a:endParaRPr lang="sl-SI"/>
          </a:p>
        </p:txBody>
      </p:sp>
      <p:sp>
        <p:nvSpPr>
          <p:cNvPr id="6" name="Footer Placeholder 5"/>
          <p:cNvSpPr>
            <a:spLocks noGrp="1"/>
          </p:cNvSpPr>
          <p:nvPr>
            <p:ph type="ftr" sz="quarter" idx="15"/>
          </p:nvPr>
        </p:nvSpPr>
        <p:spPr/>
        <p:txBody>
          <a:bodyPr/>
          <a:lstStyle>
            <a:lvl1pPr>
              <a:defRPr/>
            </a:lvl1pPr>
          </a:lstStyle>
          <a:p>
            <a:pPr>
              <a:defRPr/>
            </a:pPr>
            <a:endParaRPr lang="sl-SI"/>
          </a:p>
        </p:txBody>
      </p:sp>
      <p:sp>
        <p:nvSpPr>
          <p:cNvPr id="7" name="Slide Number Placeholder 6"/>
          <p:cNvSpPr>
            <a:spLocks noGrp="1"/>
          </p:cNvSpPr>
          <p:nvPr>
            <p:ph type="sldNum" sz="quarter" idx="16"/>
          </p:nvPr>
        </p:nvSpPr>
        <p:spPr/>
        <p:txBody>
          <a:bodyPr/>
          <a:lstStyle>
            <a:lvl1pPr>
              <a:defRPr/>
            </a:lvl1pPr>
          </a:lstStyle>
          <a:p>
            <a:pPr>
              <a:defRPr/>
            </a:pPr>
            <a:fld id="{0293C4A3-B88D-41F8-B2EC-C690E4238BB5}" type="slidenum">
              <a:rPr lang="sl-SI"/>
              <a:pPr>
                <a:defRPr/>
              </a:pPr>
              <a:t>‹#›</a:t>
            </a:fld>
            <a:endParaRPr lang="sl-SI"/>
          </a:p>
        </p:txBody>
      </p:sp>
    </p:spTree>
    <p:extLst>
      <p:ext uri="{BB962C8B-B14F-4D97-AF65-F5344CB8AC3E}">
        <p14:creationId xmlns:p14="http://schemas.microsoft.com/office/powerpoint/2010/main" val="99222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1CEB90-7C94-4C95-8097-0248B9C21A87}" type="datetimeFigureOut">
              <a:rPr lang="sl-SI"/>
              <a:pPr>
                <a:defRPr/>
              </a:pPr>
              <a:t>18. 06. 2021</a:t>
            </a:fld>
            <a:endParaRPr lang="sl-SI"/>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2794F130-F344-4C6C-A976-9915AC8D846B}" type="slidenum">
              <a:rPr lang="sl-SI"/>
              <a:pPr>
                <a:defRPr/>
              </a:pPr>
              <a:t>‹#›</a:t>
            </a:fld>
            <a:endParaRPr lang="sl-SI"/>
          </a:p>
        </p:txBody>
      </p:sp>
    </p:spTree>
    <p:extLst>
      <p:ext uri="{BB962C8B-B14F-4D97-AF65-F5344CB8AC3E}">
        <p14:creationId xmlns:p14="http://schemas.microsoft.com/office/powerpoint/2010/main" val="341338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altLang=""/>
              <a:t>Click to edit Master title style</a:t>
            </a:r>
            <a:endParaRPr lang="sl-SI" altLang=""/>
          </a:p>
        </p:txBody>
      </p:sp>
      <p:sp>
        <p:nvSpPr>
          <p:cNvPr id="2051" name="Text Placeholder 2"/>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
              <a:t>Click to edit Master text styles</a:t>
            </a:r>
          </a:p>
          <a:p>
            <a:pPr lvl="1"/>
            <a:r>
              <a:rPr lang="en-US" altLang=""/>
              <a:t>Second level</a:t>
            </a:r>
          </a:p>
          <a:p>
            <a:pPr lvl="2"/>
            <a:r>
              <a:rPr lang="en-US" altLang=""/>
              <a:t>Third level</a:t>
            </a:r>
          </a:p>
          <a:p>
            <a:pPr lvl="3"/>
            <a:r>
              <a:rPr lang="en-US" altLang=""/>
              <a:t>Fourth level</a:t>
            </a:r>
          </a:p>
          <a:p>
            <a:pPr lvl="4"/>
            <a:r>
              <a:rPr lang="en-US" altLang=""/>
              <a:t>Fifth level</a:t>
            </a:r>
            <a:endParaRPr lang="sl-SI" altLang=""/>
          </a:p>
        </p:txBody>
      </p:sp>
      <p:sp>
        <p:nvSpPr>
          <p:cNvPr id="4" name="Date Placeholder 3"/>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BF4F3DA-371B-4F50-9564-BD85B0E54C55}" type="datetimeFigureOut">
              <a:rPr lang="sl-SI"/>
              <a:pPr>
                <a:defRPr/>
              </a:pPr>
              <a:t>18. 06. 2021</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6553200" y="6356350"/>
            <a:ext cx="1608138"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9AA3744-AE18-41A1-891F-1634C55552BA}" type="slidenum">
              <a:rPr lang="sl-SI"/>
              <a:pPr>
                <a:defRPr/>
              </a:pPr>
              <a:t>‹#›</a:t>
            </a:fld>
            <a:endParaRPr lang="sl-SI"/>
          </a:p>
        </p:txBody>
      </p:sp>
      <p:sp>
        <p:nvSpPr>
          <p:cNvPr id="2055" name="TextBox 8"/>
          <p:cNvSpPr txBox="1">
            <a:spLocks noChangeArrowheads="1"/>
          </p:cNvSpPr>
          <p:nvPr/>
        </p:nvSpPr>
        <p:spPr bwMode="auto">
          <a:xfrm>
            <a:off x="962025" y="708025"/>
            <a:ext cx="1204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a:solidFill>
                  <a:schemeClr val="tx2"/>
                </a:solidFill>
                <a:latin typeface="Republika" pitchFamily="2" charset="-18"/>
              </a:rPr>
              <a:t>REPUBLIKA SLOVENIJA</a:t>
            </a:r>
          </a:p>
          <a:p>
            <a:pPr eaLnBrk="1" hangingPunct="1">
              <a:lnSpc>
                <a:spcPts val="838"/>
              </a:lnSpc>
              <a:defRPr/>
            </a:pPr>
            <a:r>
              <a:rPr lang="en-US" sz="700" b="1">
                <a:solidFill>
                  <a:schemeClr val="tx2"/>
                </a:solidFill>
                <a:latin typeface="Republika" pitchFamily="2" charset="-18"/>
              </a:rPr>
              <a:t>MINISTRSTVO ZA </a:t>
            </a:r>
            <a:r>
              <a:rPr lang="sl-SI" sz="700" b="1">
                <a:solidFill>
                  <a:schemeClr val="tx2"/>
                </a:solidFill>
                <a:latin typeface="Republika" pitchFamily="2" charset="-18"/>
              </a:rPr>
              <a:t>ZDRAVJE</a:t>
            </a:r>
            <a:endParaRPr lang="en-US" sz="700" b="1">
              <a:solidFill>
                <a:schemeClr val="tx2"/>
              </a:solidFill>
              <a:latin typeface="Republika" pitchFamily="2" charset="-18"/>
            </a:endParaRPr>
          </a:p>
        </p:txBody>
      </p:sp>
      <p:pic>
        <p:nvPicPr>
          <p:cNvPr id="2056" name="Picture 9" descr="grb moder za 10 pt.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4" r:id="rId1"/>
    <p:sldLayoutId id="2147483699" r:id="rId2"/>
    <p:sldLayoutId id="2147483700" r:id="rId3"/>
    <p:sldLayoutId id="2147483701" r:id="rId4"/>
    <p:sldLayoutId id="2147483705" r:id="rId5"/>
    <p:sldLayoutId id="2147483706" r:id="rId6"/>
    <p:sldLayoutId id="2147483707" r:id="rId7"/>
    <p:sldLayoutId id="2147483702" r:id="rId8"/>
  </p:sldLayoutIdLst>
  <p:txStyles>
    <p:title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B5A7671D-8E4B-4CFA-85E3-815344E18B3F}"/>
              </a:ext>
            </a:extLst>
          </p:cNvPr>
          <p:cNvSpPr txBox="1"/>
          <p:nvPr/>
        </p:nvSpPr>
        <p:spPr>
          <a:xfrm>
            <a:off x="442858" y="1599686"/>
            <a:ext cx="8258284" cy="3170099"/>
          </a:xfrm>
          <a:prstGeom prst="rect">
            <a:avLst/>
          </a:prstGeom>
          <a:noFill/>
        </p:spPr>
        <p:txBody>
          <a:bodyPr wrap="square" rtlCol="0">
            <a:spAutoFit/>
          </a:bodyPr>
          <a:lstStyle/>
          <a:p>
            <a:pPr algn="ctr"/>
            <a:r>
              <a:rPr lang="sl-SI" sz="3200" b="1" dirty="0">
                <a:solidFill>
                  <a:schemeClr val="tx2"/>
                </a:solidFill>
              </a:rPr>
              <a:t>Predlog Zakona o dolgotrajni</a:t>
            </a:r>
            <a:br>
              <a:rPr lang="sl-SI" sz="3200" b="1" dirty="0">
                <a:solidFill>
                  <a:schemeClr val="tx2"/>
                </a:solidFill>
              </a:rPr>
            </a:br>
            <a:r>
              <a:rPr lang="sl-SI" sz="3200" b="1" dirty="0">
                <a:solidFill>
                  <a:schemeClr val="tx2"/>
                </a:solidFill>
              </a:rPr>
              <a:t>oskrbi</a:t>
            </a:r>
          </a:p>
          <a:p>
            <a:pPr algn="ctr"/>
            <a:endParaRPr lang="sl-SI" sz="3200" dirty="0">
              <a:solidFill>
                <a:schemeClr val="tx2"/>
              </a:solidFill>
            </a:endParaRPr>
          </a:p>
          <a:p>
            <a:pPr algn="ctr"/>
            <a:r>
              <a:rPr lang="sl-SI" sz="3200" dirty="0">
                <a:solidFill>
                  <a:schemeClr val="tx2"/>
                </a:solidFill>
              </a:rPr>
              <a:t>Ministrstvo za zdravje</a:t>
            </a:r>
          </a:p>
          <a:p>
            <a:pPr algn="ctr"/>
            <a:endParaRPr lang="sl-SI" sz="4000" b="1" dirty="0">
              <a:solidFill>
                <a:schemeClr val="tx2"/>
              </a:solidFill>
            </a:endParaRPr>
          </a:p>
          <a:p>
            <a:pPr algn="ctr"/>
            <a:endParaRPr lang="sl-SI" sz="3200" b="1" dirty="0">
              <a:solidFill>
                <a:schemeClr val="tx2"/>
              </a:solidFill>
            </a:endParaRPr>
          </a:p>
        </p:txBody>
      </p:sp>
      <p:sp>
        <p:nvSpPr>
          <p:cNvPr id="6" name="AutoShape 4" descr="Mangus Finance: Solutions for Long Term Care">
            <a:extLst>
              <a:ext uri="{FF2B5EF4-FFF2-40B4-BE49-F238E27FC236}">
                <a16:creationId xmlns:a16="http://schemas.microsoft.com/office/drawing/2014/main" id="{EF2A8A82-E16F-4186-96A9-BFBA83E597E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2" name="PoljeZBesedilom 1">
            <a:extLst>
              <a:ext uri="{FF2B5EF4-FFF2-40B4-BE49-F238E27FC236}">
                <a16:creationId xmlns:a16="http://schemas.microsoft.com/office/drawing/2014/main" id="{6B18B403-D803-4C9A-9A7A-D4798613DCB6}"/>
              </a:ext>
            </a:extLst>
          </p:cNvPr>
          <p:cNvSpPr txBox="1"/>
          <p:nvPr/>
        </p:nvSpPr>
        <p:spPr>
          <a:xfrm>
            <a:off x="2621280" y="6085606"/>
            <a:ext cx="3396345" cy="369332"/>
          </a:xfrm>
          <a:prstGeom prst="rect">
            <a:avLst/>
          </a:prstGeom>
          <a:noFill/>
        </p:spPr>
        <p:txBody>
          <a:bodyPr wrap="square" rtlCol="0">
            <a:spAutoFit/>
          </a:bodyPr>
          <a:lstStyle/>
          <a:p>
            <a:pPr algn="ctr"/>
            <a:r>
              <a:rPr lang="sl-SI" dirty="0">
                <a:solidFill>
                  <a:schemeClr val="tx2"/>
                </a:solidFill>
              </a:rPr>
              <a:t>Ljubljana, 18. 6. 2021</a:t>
            </a:r>
          </a:p>
        </p:txBody>
      </p:sp>
    </p:spTree>
    <p:extLst>
      <p:ext uri="{BB962C8B-B14F-4D97-AF65-F5344CB8AC3E}">
        <p14:creationId xmlns:p14="http://schemas.microsoft.com/office/powerpoint/2010/main" val="252813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F1396D4B-E799-4D70-91C7-FD61F2E85D40}"/>
              </a:ext>
            </a:extLst>
          </p:cNvPr>
          <p:cNvSpPr txBox="1">
            <a:spLocks/>
          </p:cNvSpPr>
          <p:nvPr/>
        </p:nvSpPr>
        <p:spPr bwMode="auto">
          <a:xfrm>
            <a:off x="2477643" y="540636"/>
            <a:ext cx="6570578" cy="7295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rmAutofit/>
          </a:bodyPr>
          <a:lst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defTabSz="914400"/>
            <a:r>
              <a:rPr lang="sl-SI" altLang="sl-SI" sz="2800" b="1" dirty="0">
                <a:solidFill>
                  <a:schemeClr val="tx2"/>
                </a:solidFill>
              </a:rPr>
              <a:t>Predvideno število upravičencev</a:t>
            </a:r>
          </a:p>
        </p:txBody>
      </p:sp>
      <p:graphicFrame>
        <p:nvGraphicFramePr>
          <p:cNvPr id="4" name="Tabela 3">
            <a:extLst>
              <a:ext uri="{FF2B5EF4-FFF2-40B4-BE49-F238E27FC236}">
                <a16:creationId xmlns:a16="http://schemas.microsoft.com/office/drawing/2014/main" id="{DF318632-0492-427A-8DCA-1117DBC977CA}"/>
              </a:ext>
            </a:extLst>
          </p:cNvPr>
          <p:cNvGraphicFramePr>
            <a:graphicFrameLocks noGrp="1"/>
          </p:cNvGraphicFramePr>
          <p:nvPr>
            <p:extLst>
              <p:ext uri="{D42A27DB-BD31-4B8C-83A1-F6EECF244321}">
                <p14:modId xmlns:p14="http://schemas.microsoft.com/office/powerpoint/2010/main" val="1904292591"/>
              </p:ext>
            </p:extLst>
          </p:nvPr>
        </p:nvGraphicFramePr>
        <p:xfrm>
          <a:off x="512638" y="1727365"/>
          <a:ext cx="8308204" cy="3414056"/>
        </p:xfrm>
        <a:graphic>
          <a:graphicData uri="http://schemas.openxmlformats.org/drawingml/2006/table">
            <a:tbl>
              <a:tblPr/>
              <a:tblGrid>
                <a:gridCol w="3838166">
                  <a:extLst>
                    <a:ext uri="{9D8B030D-6E8A-4147-A177-3AD203B41FA5}">
                      <a16:colId xmlns:a16="http://schemas.microsoft.com/office/drawing/2014/main" val="3761697861"/>
                    </a:ext>
                  </a:extLst>
                </a:gridCol>
                <a:gridCol w="1224068">
                  <a:extLst>
                    <a:ext uri="{9D8B030D-6E8A-4147-A177-3AD203B41FA5}">
                      <a16:colId xmlns:a16="http://schemas.microsoft.com/office/drawing/2014/main" val="3223892023"/>
                    </a:ext>
                  </a:extLst>
                </a:gridCol>
                <a:gridCol w="1081990">
                  <a:extLst>
                    <a:ext uri="{9D8B030D-6E8A-4147-A177-3AD203B41FA5}">
                      <a16:colId xmlns:a16="http://schemas.microsoft.com/office/drawing/2014/main" val="3023027172"/>
                    </a:ext>
                  </a:extLst>
                </a:gridCol>
                <a:gridCol w="1081990">
                  <a:extLst>
                    <a:ext uri="{9D8B030D-6E8A-4147-A177-3AD203B41FA5}">
                      <a16:colId xmlns:a16="http://schemas.microsoft.com/office/drawing/2014/main" val="1789958243"/>
                    </a:ext>
                  </a:extLst>
                </a:gridCol>
                <a:gridCol w="1081990">
                  <a:extLst>
                    <a:ext uri="{9D8B030D-6E8A-4147-A177-3AD203B41FA5}">
                      <a16:colId xmlns:a16="http://schemas.microsoft.com/office/drawing/2014/main" val="3799123130"/>
                    </a:ext>
                  </a:extLst>
                </a:gridCol>
              </a:tblGrid>
              <a:tr h="349616">
                <a:tc>
                  <a:txBody>
                    <a:bodyPr/>
                    <a:lstStyle/>
                    <a:p>
                      <a:pPr algn="l" fontAlgn="b"/>
                      <a:r>
                        <a:rPr lang="sl-SI" sz="2000" b="1" i="0" u="none" strike="noStrike" dirty="0">
                          <a:solidFill>
                            <a:srgbClr val="000000"/>
                          </a:solidFill>
                          <a:effectLst/>
                          <a:latin typeface="Calibri" panose="020F0502020204030204" pitchFamily="34" charset="0"/>
                        </a:rPr>
                        <a:t>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l-SI" sz="2000" b="1" i="0" u="none" strike="noStrike" dirty="0">
                          <a:solidFill>
                            <a:srgbClr val="000000"/>
                          </a:solidFill>
                          <a:effectLst/>
                          <a:latin typeface="Calibri" panose="020F0502020204030204" pitchFamily="34" charset="0"/>
                        </a:rPr>
                        <a:t>2022</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l-SI" sz="2000" b="1" i="0" u="none" strike="noStrike" dirty="0">
                          <a:solidFill>
                            <a:srgbClr val="000000"/>
                          </a:solidFill>
                          <a:effectLst/>
                          <a:latin typeface="Calibri" panose="020F0502020204030204" pitchFamily="34" charset="0"/>
                        </a:rPr>
                        <a:t>2023</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l-SI" sz="2000" b="1" i="0" u="none" strike="noStrike" dirty="0">
                          <a:solidFill>
                            <a:srgbClr val="000000"/>
                          </a:solidFill>
                          <a:effectLst/>
                          <a:latin typeface="Calibri" panose="020F0502020204030204" pitchFamily="34" charset="0"/>
                        </a:rPr>
                        <a:t>2024</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sl-SI" sz="2000" b="1" i="0" u="none" strike="noStrike" dirty="0">
                          <a:solidFill>
                            <a:srgbClr val="000000"/>
                          </a:solidFill>
                          <a:effectLst/>
                          <a:latin typeface="Calibri" panose="020F0502020204030204" pitchFamily="34" charset="0"/>
                        </a:rPr>
                        <a:t>2025</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65180606"/>
                  </a:ext>
                </a:extLst>
              </a:tr>
              <a:tr h="215596">
                <a:tc>
                  <a:txBody>
                    <a:bodyPr/>
                    <a:lstStyle/>
                    <a:p>
                      <a:pPr algn="l" fontAlgn="b"/>
                      <a:r>
                        <a:rPr lang="sl-SI" sz="2400" b="0" i="0" u="none" strike="noStrike" dirty="0">
                          <a:solidFill>
                            <a:srgbClr val="000000"/>
                          </a:solidFill>
                          <a:effectLst/>
                          <a:latin typeface="Calibri" panose="020F0502020204030204" pitchFamily="34" charset="0"/>
                        </a:rPr>
                        <a:t>DO v instituciji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                             26.511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                        27.306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                        28.126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                        28.969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521186"/>
                  </a:ext>
                </a:extLst>
              </a:tr>
              <a:tr h="215596">
                <a:tc>
                  <a:txBody>
                    <a:bodyPr/>
                    <a:lstStyle/>
                    <a:p>
                      <a:pPr algn="l" fontAlgn="b"/>
                      <a:r>
                        <a:rPr lang="sl-SI" sz="2400" b="0" i="0" u="none" strike="noStrike" dirty="0">
                          <a:solidFill>
                            <a:srgbClr val="000000"/>
                          </a:solidFill>
                          <a:effectLst/>
                          <a:latin typeface="Calibri" panose="020F0502020204030204" pitchFamily="34" charset="0"/>
                        </a:rPr>
                        <a:t>DO na domu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                             23.750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                        24.463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                        25.196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                        25.952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924834"/>
                  </a:ext>
                </a:extLst>
              </a:tr>
              <a:tr h="215596">
                <a:tc>
                  <a:txBody>
                    <a:bodyPr/>
                    <a:lstStyle/>
                    <a:p>
                      <a:pPr algn="l" fontAlgn="b"/>
                      <a:r>
                        <a:rPr lang="sl-SI" sz="2400" b="0" i="0" u="none" strike="noStrike" dirty="0">
                          <a:solidFill>
                            <a:srgbClr val="000000"/>
                          </a:solidFill>
                          <a:effectLst/>
                          <a:latin typeface="Calibri" panose="020F0502020204030204" pitchFamily="34" charset="0"/>
                        </a:rPr>
                        <a:t>Denarni prejemek</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a:solidFill>
                            <a:srgbClr val="000000"/>
                          </a:solidFill>
                          <a:effectLst/>
                          <a:latin typeface="Calibri" panose="020F0502020204030204" pitchFamily="34" charset="0"/>
                        </a:rPr>
                        <a:t>                             12.300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                        12.670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                        13.050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sl-SI" sz="2000" b="0" i="0" u="none" strike="noStrike" dirty="0">
                          <a:solidFill>
                            <a:srgbClr val="000000"/>
                          </a:solidFill>
                          <a:effectLst/>
                          <a:latin typeface="Calibri" panose="020F0502020204030204" pitchFamily="34" charset="0"/>
                        </a:rPr>
                        <a:t>                        13.442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0651973"/>
                  </a:ext>
                </a:extLst>
              </a:tr>
              <a:tr h="215596">
                <a:tc>
                  <a:txBody>
                    <a:bodyPr/>
                    <a:lstStyle/>
                    <a:p>
                      <a:pPr algn="l" fontAlgn="b"/>
                      <a:r>
                        <a:rPr lang="sl-SI" sz="2400" b="0" i="0" u="none" strike="noStrike" dirty="0">
                          <a:solidFill>
                            <a:srgbClr val="000000"/>
                          </a:solidFill>
                          <a:effectLst/>
                          <a:latin typeface="Calibri" panose="020F0502020204030204" pitchFamily="34" charset="0"/>
                        </a:rPr>
                        <a:t>Oskrbovalec družinskega člana</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sl-SI" sz="2000" b="0" i="0" u="none" strike="noStrike">
                          <a:solidFill>
                            <a:srgbClr val="000000"/>
                          </a:solidFill>
                          <a:effectLst/>
                          <a:latin typeface="Calibri" panose="020F0502020204030204" pitchFamily="34" charset="0"/>
                        </a:rPr>
                        <a:t>                                  856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sl-SI" sz="2000" b="0" i="0" u="none" strike="noStrike">
                          <a:solidFill>
                            <a:srgbClr val="000000"/>
                          </a:solidFill>
                          <a:effectLst/>
                          <a:latin typeface="Calibri" panose="020F0502020204030204" pitchFamily="34" charset="0"/>
                        </a:rPr>
                        <a:t>                             881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sl-SI" sz="2000" b="0" i="0" u="none" strike="noStrike" dirty="0">
                          <a:solidFill>
                            <a:srgbClr val="000000"/>
                          </a:solidFill>
                          <a:effectLst/>
                          <a:latin typeface="Calibri" panose="020F0502020204030204" pitchFamily="34" charset="0"/>
                        </a:rPr>
                        <a:t>                             907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sl-SI" sz="2000" b="0" i="0" u="none" strike="noStrike" dirty="0">
                          <a:solidFill>
                            <a:srgbClr val="000000"/>
                          </a:solidFill>
                          <a:effectLst/>
                          <a:latin typeface="Calibri" panose="020F0502020204030204" pitchFamily="34" charset="0"/>
                        </a:rPr>
                        <a:t>                             934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09324745"/>
                  </a:ext>
                </a:extLst>
              </a:tr>
              <a:tr h="168980">
                <a:tc>
                  <a:txBody>
                    <a:bodyPr/>
                    <a:lstStyle/>
                    <a:p>
                      <a:pPr algn="l" fontAlgn="b"/>
                      <a:r>
                        <a:rPr lang="sl-SI" sz="2000" b="1" i="0" u="none" strike="noStrike">
                          <a:solidFill>
                            <a:srgbClr val="000000"/>
                          </a:solidFill>
                          <a:effectLst/>
                          <a:latin typeface="Calibri" panose="020F0502020204030204" pitchFamily="34" charset="0"/>
                        </a:rPr>
                        <a:t>SKUPAJ ZDO</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sl-SI" sz="2000" b="1" i="0" u="none" strike="noStrike" dirty="0">
                          <a:solidFill>
                            <a:srgbClr val="000000"/>
                          </a:solidFill>
                          <a:effectLst/>
                          <a:latin typeface="Calibri" panose="020F0502020204030204" pitchFamily="34" charset="0"/>
                        </a:rPr>
                        <a:t>                             63.417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sl-SI" sz="2000" b="1" i="0" u="none" strike="noStrike" dirty="0">
                          <a:solidFill>
                            <a:srgbClr val="000000"/>
                          </a:solidFill>
                          <a:effectLst/>
                          <a:latin typeface="Calibri" panose="020F0502020204030204" pitchFamily="34" charset="0"/>
                        </a:rPr>
                        <a:t>                        65.320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sl-SI" sz="2000" b="1" i="0" u="none" strike="noStrike" dirty="0">
                          <a:solidFill>
                            <a:srgbClr val="000000"/>
                          </a:solidFill>
                          <a:effectLst/>
                          <a:latin typeface="Calibri" panose="020F0502020204030204" pitchFamily="34" charset="0"/>
                        </a:rPr>
                        <a:t>                        67.279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sl-SI" sz="2000" b="1" i="0" u="none" strike="noStrike" dirty="0">
                          <a:solidFill>
                            <a:srgbClr val="000000"/>
                          </a:solidFill>
                          <a:effectLst/>
                          <a:latin typeface="Calibri" panose="020F0502020204030204" pitchFamily="34" charset="0"/>
                        </a:rPr>
                        <a:t>                        69.297 </a:t>
                      </a:r>
                    </a:p>
                  </a:txBody>
                  <a:tcPr marL="3288" marR="3288" marT="3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9275624"/>
                  </a:ext>
                </a:extLst>
              </a:tr>
            </a:tbl>
          </a:graphicData>
        </a:graphic>
      </p:graphicFrame>
    </p:spTree>
    <p:extLst>
      <p:ext uri="{BB962C8B-B14F-4D97-AF65-F5344CB8AC3E}">
        <p14:creationId xmlns:p14="http://schemas.microsoft.com/office/powerpoint/2010/main" val="321676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F1396D4B-E799-4D70-91C7-FD61F2E85D40}"/>
              </a:ext>
            </a:extLst>
          </p:cNvPr>
          <p:cNvSpPr txBox="1">
            <a:spLocks/>
          </p:cNvSpPr>
          <p:nvPr/>
        </p:nvSpPr>
        <p:spPr bwMode="auto">
          <a:xfrm>
            <a:off x="2496840" y="527662"/>
            <a:ext cx="6570578" cy="7295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rmAutofit/>
          </a:bodyPr>
          <a:lst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defTabSz="914400"/>
            <a:r>
              <a:rPr lang="sl-SI" altLang="sl-SI" sz="2800" b="1" dirty="0">
                <a:solidFill>
                  <a:schemeClr val="tx2"/>
                </a:solidFill>
              </a:rPr>
              <a:t>Financiranje</a:t>
            </a:r>
            <a:endParaRPr lang="en-US" altLang="sl-SI" sz="2800" b="1" dirty="0">
              <a:solidFill>
                <a:schemeClr val="tx2"/>
              </a:solidFill>
            </a:endParaRPr>
          </a:p>
        </p:txBody>
      </p:sp>
      <p:graphicFrame>
        <p:nvGraphicFramePr>
          <p:cNvPr id="6" name="Tabela 5">
            <a:extLst>
              <a:ext uri="{FF2B5EF4-FFF2-40B4-BE49-F238E27FC236}">
                <a16:creationId xmlns:a16="http://schemas.microsoft.com/office/drawing/2014/main" id="{E3E30059-C8C5-48BE-AEA8-9A0E20EF2DE9}"/>
              </a:ext>
            </a:extLst>
          </p:cNvPr>
          <p:cNvGraphicFramePr>
            <a:graphicFrameLocks noGrp="1"/>
          </p:cNvGraphicFramePr>
          <p:nvPr>
            <p:extLst>
              <p:ext uri="{D42A27DB-BD31-4B8C-83A1-F6EECF244321}">
                <p14:modId xmlns:p14="http://schemas.microsoft.com/office/powerpoint/2010/main" val="2666998158"/>
              </p:ext>
            </p:extLst>
          </p:nvPr>
        </p:nvGraphicFramePr>
        <p:xfrm>
          <a:off x="372282" y="1898881"/>
          <a:ext cx="8116591" cy="2818280"/>
        </p:xfrm>
        <a:graphic>
          <a:graphicData uri="http://schemas.openxmlformats.org/drawingml/2006/table">
            <a:tbl>
              <a:tblPr/>
              <a:tblGrid>
                <a:gridCol w="2932392">
                  <a:extLst>
                    <a:ext uri="{9D8B030D-6E8A-4147-A177-3AD203B41FA5}">
                      <a16:colId xmlns:a16="http://schemas.microsoft.com/office/drawing/2014/main" val="1832341036"/>
                    </a:ext>
                  </a:extLst>
                </a:gridCol>
                <a:gridCol w="858718">
                  <a:extLst>
                    <a:ext uri="{9D8B030D-6E8A-4147-A177-3AD203B41FA5}">
                      <a16:colId xmlns:a16="http://schemas.microsoft.com/office/drawing/2014/main" val="3794089663"/>
                    </a:ext>
                  </a:extLst>
                </a:gridCol>
                <a:gridCol w="1112718">
                  <a:extLst>
                    <a:ext uri="{9D8B030D-6E8A-4147-A177-3AD203B41FA5}">
                      <a16:colId xmlns:a16="http://schemas.microsoft.com/office/drawing/2014/main" val="2475567628"/>
                    </a:ext>
                  </a:extLst>
                </a:gridCol>
                <a:gridCol w="1112718">
                  <a:extLst>
                    <a:ext uri="{9D8B030D-6E8A-4147-A177-3AD203B41FA5}">
                      <a16:colId xmlns:a16="http://schemas.microsoft.com/office/drawing/2014/main" val="229754380"/>
                    </a:ext>
                  </a:extLst>
                </a:gridCol>
                <a:gridCol w="1112718">
                  <a:extLst>
                    <a:ext uri="{9D8B030D-6E8A-4147-A177-3AD203B41FA5}">
                      <a16:colId xmlns:a16="http://schemas.microsoft.com/office/drawing/2014/main" val="3343933525"/>
                    </a:ext>
                  </a:extLst>
                </a:gridCol>
                <a:gridCol w="987327">
                  <a:extLst>
                    <a:ext uri="{9D8B030D-6E8A-4147-A177-3AD203B41FA5}">
                      <a16:colId xmlns:a16="http://schemas.microsoft.com/office/drawing/2014/main" val="1024000327"/>
                    </a:ext>
                  </a:extLst>
                </a:gridCol>
              </a:tblGrid>
              <a:tr h="424544">
                <a:tc>
                  <a:txBody>
                    <a:bodyPr/>
                    <a:lstStyle/>
                    <a:p>
                      <a:pPr algn="l" fontAlgn="b"/>
                      <a:r>
                        <a:rPr lang="sl-SI" sz="1800" b="0" i="0" u="none" strike="noStrike" dirty="0">
                          <a:solidFill>
                            <a:srgbClr val="000000"/>
                          </a:solidFill>
                          <a:effectLst/>
                          <a:latin typeface="Arial" panose="020B0604020202020204" pitchFamily="34" charset="0"/>
                        </a:rPr>
                        <a:t> </a:t>
                      </a:r>
                    </a:p>
                  </a:txBody>
                  <a:tcPr marL="3909" marR="3909" marT="39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sl-SI" sz="1800" b="1" i="0" u="none" strike="noStrike" dirty="0">
                          <a:solidFill>
                            <a:srgbClr val="000000"/>
                          </a:solidFill>
                          <a:effectLst/>
                          <a:latin typeface="Arial" panose="020B0604020202020204" pitchFamily="34" charset="0"/>
                        </a:rPr>
                        <a:t>2021 </a:t>
                      </a:r>
                    </a:p>
                  </a:txBody>
                  <a:tcPr marL="3909" marR="3909" marT="3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sl-SI" sz="1800" b="1" i="0" u="none" strike="noStrike" dirty="0">
                          <a:solidFill>
                            <a:srgbClr val="000000"/>
                          </a:solidFill>
                          <a:effectLst/>
                          <a:latin typeface="Arial" panose="020B0604020202020204" pitchFamily="34" charset="0"/>
                        </a:rPr>
                        <a:t>2022 </a:t>
                      </a:r>
                    </a:p>
                  </a:txBody>
                  <a:tcPr marL="3909" marR="3909" marT="3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sl-SI" sz="1800" b="1" i="0" u="none" strike="noStrike" dirty="0">
                          <a:solidFill>
                            <a:srgbClr val="000000"/>
                          </a:solidFill>
                          <a:effectLst/>
                          <a:latin typeface="Arial" panose="020B0604020202020204" pitchFamily="34" charset="0"/>
                        </a:rPr>
                        <a:t>2023 </a:t>
                      </a:r>
                    </a:p>
                  </a:txBody>
                  <a:tcPr marL="3909" marR="3909" marT="3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sl-SI" sz="1800" b="1" i="0" u="none" strike="noStrike">
                          <a:solidFill>
                            <a:srgbClr val="000000"/>
                          </a:solidFill>
                          <a:effectLst/>
                          <a:latin typeface="Arial" panose="020B0604020202020204" pitchFamily="34" charset="0"/>
                        </a:rPr>
                        <a:t>2024 </a:t>
                      </a:r>
                    </a:p>
                  </a:txBody>
                  <a:tcPr marL="3909" marR="3909" marT="3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sl-SI" sz="1800" b="1" i="0" u="none" strike="noStrike">
                          <a:solidFill>
                            <a:srgbClr val="000000"/>
                          </a:solidFill>
                          <a:effectLst/>
                          <a:latin typeface="Arial" panose="020B0604020202020204" pitchFamily="34" charset="0"/>
                        </a:rPr>
                        <a:t>2025 </a:t>
                      </a:r>
                    </a:p>
                  </a:txBody>
                  <a:tcPr marL="3909" marR="3909" marT="3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225230767"/>
                  </a:ext>
                </a:extLst>
              </a:tr>
              <a:tr h="513956">
                <a:tc>
                  <a:txBody>
                    <a:bodyPr/>
                    <a:lstStyle/>
                    <a:p>
                      <a:pPr algn="l" fontAlgn="b"/>
                      <a:r>
                        <a:rPr lang="pl-PL" sz="1800" b="1" i="0" u="none" strike="noStrike" dirty="0">
                          <a:solidFill>
                            <a:srgbClr val="000000"/>
                          </a:solidFill>
                          <a:effectLst/>
                          <a:latin typeface="Arial" panose="020B0604020202020204" pitchFamily="34" charset="0"/>
                        </a:rPr>
                        <a:t>cena potrebnih sredstev</a:t>
                      </a:r>
                    </a:p>
                  </a:txBody>
                  <a:tcPr marL="3909" marR="3909" marT="3909"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sl-SI" sz="1800" b="1" i="0" u="none" strike="noStrike" dirty="0">
                          <a:solidFill>
                            <a:srgbClr val="000000"/>
                          </a:solidFill>
                          <a:effectLst/>
                          <a:latin typeface="Arial" panose="020B0604020202020204" pitchFamily="34" charset="0"/>
                        </a:rPr>
                        <a:t>5,5 mio</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ctr"/>
                      <a:r>
                        <a:rPr lang="sl-SI" sz="1800" b="1" i="0" u="none" strike="noStrike" dirty="0">
                          <a:solidFill>
                            <a:srgbClr val="000000"/>
                          </a:solidFill>
                          <a:effectLst/>
                          <a:latin typeface="Arial" panose="020B0604020202020204" pitchFamily="34" charset="0"/>
                        </a:rPr>
                        <a:t>  205 mio </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ctr"/>
                      <a:r>
                        <a:rPr lang="sl-SI" sz="1800" b="1" i="0" u="none" strike="noStrike" dirty="0">
                          <a:solidFill>
                            <a:srgbClr val="000000"/>
                          </a:solidFill>
                          <a:effectLst/>
                          <a:latin typeface="Arial" panose="020B0604020202020204" pitchFamily="34" charset="0"/>
                        </a:rPr>
                        <a:t>  374 mio </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ctr"/>
                      <a:r>
                        <a:rPr lang="sl-SI" sz="1800" b="1" i="0" u="none" strike="noStrike" dirty="0">
                          <a:solidFill>
                            <a:srgbClr val="000000"/>
                          </a:solidFill>
                          <a:effectLst/>
                          <a:latin typeface="Arial" panose="020B0604020202020204" pitchFamily="34" charset="0"/>
                        </a:rPr>
                        <a:t>  559 mio </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ctr"/>
                      <a:r>
                        <a:rPr lang="sl-SI" sz="1800" b="1" i="0" u="none" strike="noStrike" dirty="0">
                          <a:solidFill>
                            <a:srgbClr val="000000"/>
                          </a:solidFill>
                          <a:effectLst/>
                          <a:latin typeface="Arial" panose="020B0604020202020204" pitchFamily="34" charset="0"/>
                        </a:rPr>
                        <a:t>  744 mio </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970508220"/>
                  </a:ext>
                </a:extLst>
              </a:tr>
              <a:tr h="400444">
                <a:tc>
                  <a:txBody>
                    <a:bodyPr/>
                    <a:lstStyle/>
                    <a:p>
                      <a:pPr algn="l" fontAlgn="b"/>
                      <a:r>
                        <a:rPr lang="sl-SI" sz="1800" b="0" i="0" u="none" strike="noStrike" dirty="0">
                          <a:solidFill>
                            <a:srgbClr val="000000"/>
                          </a:solidFill>
                          <a:effectLst/>
                          <a:latin typeface="Arial" panose="020B0604020202020204" pitchFamily="34" charset="0"/>
                        </a:rPr>
                        <a:t>Zakon o obveznem zavarovanju za DO</a:t>
                      </a:r>
                    </a:p>
                  </a:txBody>
                  <a:tcPr marL="3909" marR="3909" marT="3909"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 </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 </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 </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 </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222 mio</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850336486"/>
                  </a:ext>
                </a:extLst>
              </a:tr>
              <a:tr h="446314">
                <a:tc>
                  <a:txBody>
                    <a:bodyPr/>
                    <a:lstStyle/>
                    <a:p>
                      <a:pPr algn="l" fontAlgn="b"/>
                      <a:r>
                        <a:rPr lang="pl-PL" sz="1800" b="0" i="0" u="none" strike="noStrike" dirty="0">
                          <a:solidFill>
                            <a:srgbClr val="000000"/>
                          </a:solidFill>
                          <a:effectLst/>
                          <a:latin typeface="Arial" panose="020B0604020202020204" pitchFamily="34" charset="0"/>
                        </a:rPr>
                        <a:t>Prenos obstoječih sredstev (ZPIZ, OZZ, občinski in državni proračuni)</a:t>
                      </a:r>
                    </a:p>
                  </a:txBody>
                  <a:tcPr marL="3909" marR="3909" marT="3909"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 </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99 mio</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210 mio</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273 mio</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300 mio</a:t>
                      </a:r>
                    </a:p>
                  </a:txBody>
                  <a:tcPr marL="3909" marR="3909" marT="3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198310067"/>
                  </a:ext>
                </a:extLst>
              </a:tr>
              <a:tr h="500362">
                <a:tc>
                  <a:txBody>
                    <a:bodyPr/>
                    <a:lstStyle/>
                    <a:p>
                      <a:pPr algn="l" fontAlgn="b"/>
                      <a:r>
                        <a:rPr lang="sl-SI" sz="1800" b="0" i="0" u="none" strike="noStrike" dirty="0">
                          <a:solidFill>
                            <a:srgbClr val="000000"/>
                          </a:solidFill>
                          <a:effectLst/>
                          <a:latin typeface="Arial" panose="020B0604020202020204" pitchFamily="34" charset="0"/>
                        </a:rPr>
                        <a:t>Državni proračun</a:t>
                      </a:r>
                    </a:p>
                  </a:txBody>
                  <a:tcPr marL="3909" marR="3909" marT="39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5,5 mio</a:t>
                      </a:r>
                    </a:p>
                  </a:txBody>
                  <a:tcPr marL="3909" marR="3909" marT="3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106 mio</a:t>
                      </a:r>
                    </a:p>
                  </a:txBody>
                  <a:tcPr marL="3909" marR="3909" marT="3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164 mio</a:t>
                      </a:r>
                    </a:p>
                  </a:txBody>
                  <a:tcPr marL="3909" marR="3909" marT="3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285 mio</a:t>
                      </a:r>
                    </a:p>
                  </a:txBody>
                  <a:tcPr marL="3909" marR="3909" marT="3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r>
                        <a:rPr lang="sl-SI" sz="1800" b="0" i="0" u="none" strike="noStrike" dirty="0">
                          <a:solidFill>
                            <a:srgbClr val="000000"/>
                          </a:solidFill>
                          <a:effectLst/>
                          <a:latin typeface="Arial" panose="020B0604020202020204" pitchFamily="34" charset="0"/>
                        </a:rPr>
                        <a:t>222 mio</a:t>
                      </a:r>
                    </a:p>
                  </a:txBody>
                  <a:tcPr marL="3909" marR="3909" marT="39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26877043"/>
                  </a:ext>
                </a:extLst>
              </a:tr>
            </a:tbl>
          </a:graphicData>
        </a:graphic>
      </p:graphicFrame>
      <p:sp>
        <p:nvSpPr>
          <p:cNvPr id="2" name="PoljeZBesedilom 1">
            <a:extLst>
              <a:ext uri="{FF2B5EF4-FFF2-40B4-BE49-F238E27FC236}">
                <a16:creationId xmlns:a16="http://schemas.microsoft.com/office/drawing/2014/main" id="{611EBFEA-25BE-47CC-9C26-9F3F6DD44FA8}"/>
              </a:ext>
            </a:extLst>
          </p:cNvPr>
          <p:cNvSpPr txBox="1"/>
          <p:nvPr/>
        </p:nvSpPr>
        <p:spPr>
          <a:xfrm>
            <a:off x="283029" y="4735286"/>
            <a:ext cx="9067800" cy="1569660"/>
          </a:xfrm>
          <a:prstGeom prst="rect">
            <a:avLst/>
          </a:prstGeom>
          <a:noFill/>
        </p:spPr>
        <p:txBody>
          <a:bodyPr wrap="square" rtlCol="0">
            <a:spAutoFit/>
          </a:bodyPr>
          <a:lstStyle/>
          <a:p>
            <a:endParaRPr lang="sl-SI" sz="2400" dirty="0">
              <a:solidFill>
                <a:schemeClr val="tx2"/>
              </a:solidFill>
            </a:endParaRPr>
          </a:p>
          <a:p>
            <a:r>
              <a:rPr lang="sl-SI" sz="2400" dirty="0">
                <a:solidFill>
                  <a:schemeClr val="tx2"/>
                </a:solidFill>
              </a:rPr>
              <a:t>Dokler v letu 2025 ne bo </a:t>
            </a:r>
            <a:r>
              <a:rPr lang="sl-SI" sz="2400" b="1" dirty="0">
                <a:solidFill>
                  <a:schemeClr val="tx2"/>
                </a:solidFill>
              </a:rPr>
              <a:t>uveljavljen Zakon o obveznem zavarovanju za dolgotrajno oskrbo</a:t>
            </a:r>
            <a:r>
              <a:rPr lang="sl-SI" sz="2400" dirty="0">
                <a:solidFill>
                  <a:schemeClr val="tx2"/>
                </a:solidFill>
              </a:rPr>
              <a:t>, bo razliko od obstoječih virov sredstev in potrebnih sredstev pokrival državni proračun.</a:t>
            </a:r>
          </a:p>
        </p:txBody>
      </p:sp>
      <p:sp>
        <p:nvSpPr>
          <p:cNvPr id="3" name="PoljeZBesedilom 2">
            <a:extLst>
              <a:ext uri="{FF2B5EF4-FFF2-40B4-BE49-F238E27FC236}">
                <a16:creationId xmlns:a16="http://schemas.microsoft.com/office/drawing/2014/main" id="{8432C86C-A02E-44C6-BBED-1D24360344E5}"/>
              </a:ext>
            </a:extLst>
          </p:cNvPr>
          <p:cNvSpPr txBox="1"/>
          <p:nvPr/>
        </p:nvSpPr>
        <p:spPr>
          <a:xfrm>
            <a:off x="7630885" y="1393370"/>
            <a:ext cx="1099457" cy="369332"/>
          </a:xfrm>
          <a:prstGeom prst="rect">
            <a:avLst/>
          </a:prstGeom>
          <a:noFill/>
        </p:spPr>
        <p:txBody>
          <a:bodyPr wrap="square" rtlCol="0">
            <a:spAutoFit/>
          </a:bodyPr>
          <a:lstStyle/>
          <a:p>
            <a:r>
              <a:rPr lang="sl-SI" dirty="0">
                <a:solidFill>
                  <a:schemeClr val="tx2"/>
                </a:solidFill>
              </a:rPr>
              <a:t> v EUR</a:t>
            </a:r>
          </a:p>
        </p:txBody>
      </p:sp>
    </p:spTree>
    <p:extLst>
      <p:ext uri="{BB962C8B-B14F-4D97-AF65-F5344CB8AC3E}">
        <p14:creationId xmlns:p14="http://schemas.microsoft.com/office/powerpoint/2010/main" val="2711059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02D6F5C4-5E6E-4E65-87B8-21AC6DDC56CC}"/>
              </a:ext>
            </a:extLst>
          </p:cNvPr>
          <p:cNvSpPr>
            <a:spLocks noGrp="1"/>
          </p:cNvSpPr>
          <p:nvPr>
            <p:ph type="subTitle" idx="1"/>
          </p:nvPr>
        </p:nvSpPr>
        <p:spPr>
          <a:xfrm>
            <a:off x="2509083" y="563636"/>
            <a:ext cx="3426498" cy="538114"/>
          </a:xfrm>
        </p:spPr>
        <p:txBody>
          <a:bodyPr/>
          <a:lstStyle/>
          <a:p>
            <a:r>
              <a:rPr lang="sl-SI" sz="2800" b="1" dirty="0">
                <a:solidFill>
                  <a:schemeClr val="tx2"/>
                </a:solidFill>
              </a:rPr>
              <a:t>Povzetek</a:t>
            </a:r>
          </a:p>
        </p:txBody>
      </p:sp>
      <p:sp>
        <p:nvSpPr>
          <p:cNvPr id="4" name="PoljeZBesedilom 3">
            <a:extLst>
              <a:ext uri="{FF2B5EF4-FFF2-40B4-BE49-F238E27FC236}">
                <a16:creationId xmlns:a16="http://schemas.microsoft.com/office/drawing/2014/main" id="{5EE81641-A3A5-48A2-8102-8E63E1C31806}"/>
              </a:ext>
            </a:extLst>
          </p:cNvPr>
          <p:cNvSpPr txBox="1"/>
          <p:nvPr/>
        </p:nvSpPr>
        <p:spPr>
          <a:xfrm>
            <a:off x="223156" y="1218627"/>
            <a:ext cx="8920844" cy="5016758"/>
          </a:xfrm>
          <a:prstGeom prst="rect">
            <a:avLst/>
          </a:prstGeom>
          <a:noFill/>
        </p:spPr>
        <p:txBody>
          <a:bodyPr wrap="square" rtlCol="0">
            <a:spAutoFit/>
          </a:bodyPr>
          <a:lstStyle/>
          <a:p>
            <a:r>
              <a:rPr lang="sl-SI" sz="2000" dirty="0">
                <a:solidFill>
                  <a:schemeClr val="tx2"/>
                </a:solidFill>
              </a:rPr>
              <a:t>Vse delo in trud, ki so ga različni deležniki v poskuse ureditve tega področja vložili v zadnjih desetletjih, sta pomembno prispevala k vsebini predloga </a:t>
            </a:r>
          </a:p>
          <a:p>
            <a:r>
              <a:rPr lang="sl-SI" sz="2000" dirty="0">
                <a:solidFill>
                  <a:schemeClr val="tx2"/>
                </a:solidFill>
              </a:rPr>
              <a:t>Zakona o dolgotrajni oskrbi, v katerem predlagamo:</a:t>
            </a:r>
          </a:p>
          <a:p>
            <a:pPr marL="342900" indent="-342900">
              <a:buFont typeface="Arial" panose="020B0604020202020204" pitchFamily="34" charset="0"/>
              <a:buChar char="•"/>
            </a:pPr>
            <a:r>
              <a:rPr lang="sl-SI" sz="2000" dirty="0">
                <a:solidFill>
                  <a:schemeClr val="tx2"/>
                </a:solidFill>
              </a:rPr>
              <a:t>upravičenci s primerljivimi potrebami naj prosto dostopajo do primerljivih pravic, </a:t>
            </a:r>
          </a:p>
          <a:p>
            <a:pPr marL="342900" indent="-342900">
              <a:buFont typeface="Arial" panose="020B0604020202020204" pitchFamily="34" charset="0"/>
              <a:buChar char="•"/>
            </a:pPr>
            <a:r>
              <a:rPr lang="sl-SI" sz="2000" dirty="0">
                <a:solidFill>
                  <a:schemeClr val="tx2"/>
                </a:solidFill>
              </a:rPr>
              <a:t>upravičenci naj izbirajo med različnimi pravicami in oblikami storitev in okolju, kjer jih želijo koristiti, </a:t>
            </a:r>
          </a:p>
          <a:p>
            <a:pPr marL="342900" indent="-342900">
              <a:buFont typeface="Arial" panose="020B0604020202020204" pitchFamily="34" charset="0"/>
              <a:buChar char="•"/>
            </a:pPr>
            <a:r>
              <a:rPr lang="sl-SI" sz="2000" dirty="0">
                <a:solidFill>
                  <a:schemeClr val="tx2"/>
                </a:solidFill>
              </a:rPr>
              <a:t>upravičenci naj dostopajo do novih storitev, tudi storitev za krepitev in ohranjanje samostojnosti in to tudi na njihovem domu, </a:t>
            </a:r>
          </a:p>
          <a:p>
            <a:pPr marL="342900" indent="-342900">
              <a:buFont typeface="Arial" panose="020B0604020202020204" pitchFamily="34" charset="0"/>
              <a:buChar char="•"/>
            </a:pPr>
            <a:r>
              <a:rPr lang="sl-SI" sz="2000" dirty="0">
                <a:solidFill>
                  <a:schemeClr val="tx2"/>
                </a:solidFill>
              </a:rPr>
              <a:t>sofinanciranje storitev e-oskrbe,</a:t>
            </a:r>
          </a:p>
          <a:p>
            <a:pPr marL="342900" indent="-342900">
              <a:buFont typeface="Arial" panose="020B0604020202020204" pitchFamily="34" charset="0"/>
              <a:buChar char="•"/>
            </a:pPr>
            <a:r>
              <a:rPr lang="sl-SI" sz="2000" dirty="0">
                <a:solidFill>
                  <a:schemeClr val="tx2"/>
                </a:solidFill>
              </a:rPr>
              <a:t>zboljšamo status današnjih družinskih pomočnikov, </a:t>
            </a:r>
          </a:p>
          <a:p>
            <a:pPr marL="342900" indent="-342900" defTabSz="914400" eaLnBrk="1" fontAlgn="auto" hangingPunct="1">
              <a:spcAft>
                <a:spcPts val="0"/>
              </a:spcAft>
              <a:buFont typeface="Arial" panose="020B0604020202020204" pitchFamily="34" charset="0"/>
              <a:buChar char="•"/>
            </a:pPr>
            <a:r>
              <a:rPr lang="sl-SI" sz="2000" dirty="0">
                <a:solidFill>
                  <a:schemeClr val="tx2"/>
                </a:solidFill>
              </a:rPr>
              <a:t>sistemsko ureditev, izboljšanje pogojev dela in usposabljanje zaposlenih na področju dolgotrajne oskrbe,</a:t>
            </a:r>
          </a:p>
          <a:p>
            <a:pPr marL="342900" indent="-342900">
              <a:buFont typeface="Arial" panose="020B0604020202020204" pitchFamily="34" charset="0"/>
              <a:buChar char="•"/>
            </a:pPr>
            <a:r>
              <a:rPr lang="sl-SI" sz="2000" dirty="0">
                <a:solidFill>
                  <a:schemeClr val="tx2"/>
                </a:solidFill>
              </a:rPr>
              <a:t>učinkovit nadzor nad kakovostjo ter varnostjo storitev, ki jih uporabniki prejemajo in</a:t>
            </a:r>
          </a:p>
          <a:p>
            <a:pPr marL="342900" indent="-342900">
              <a:buFont typeface="Arial" panose="020B0604020202020204" pitchFamily="34" charset="0"/>
              <a:buChar char="•"/>
            </a:pPr>
            <a:r>
              <a:rPr lang="sl-SI" sz="2000" dirty="0">
                <a:solidFill>
                  <a:schemeClr val="tx2"/>
                </a:solidFill>
              </a:rPr>
              <a:t>višja transparentnost porabe javnih virov.</a:t>
            </a:r>
            <a:endParaRPr lang="sl-SI" sz="1050" dirty="0">
              <a:solidFill>
                <a:schemeClr val="tx2"/>
              </a:solidFill>
            </a:endParaRPr>
          </a:p>
        </p:txBody>
      </p:sp>
    </p:spTree>
    <p:extLst>
      <p:ext uri="{BB962C8B-B14F-4D97-AF65-F5344CB8AC3E}">
        <p14:creationId xmlns:p14="http://schemas.microsoft.com/office/powerpoint/2010/main" val="357510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91DA97-77F9-4380-9999-37E0EEC714B2}"/>
              </a:ext>
            </a:extLst>
          </p:cNvPr>
          <p:cNvSpPr>
            <a:spLocks noGrp="1"/>
          </p:cNvSpPr>
          <p:nvPr>
            <p:ph type="ctrTitle"/>
          </p:nvPr>
        </p:nvSpPr>
        <p:spPr>
          <a:xfrm>
            <a:off x="2531969" y="533931"/>
            <a:ext cx="5751575" cy="430887"/>
          </a:xfrm>
        </p:spPr>
        <p:txBody>
          <a:bodyPr/>
          <a:lstStyle/>
          <a:p>
            <a:r>
              <a:rPr lang="sl-SI" sz="2800" b="1" dirty="0">
                <a:solidFill>
                  <a:schemeClr val="tx2"/>
                </a:solidFill>
              </a:rPr>
              <a:t>Zakaj Zakon o dolgotrajni oskrbi?</a:t>
            </a:r>
          </a:p>
        </p:txBody>
      </p:sp>
      <p:sp>
        <p:nvSpPr>
          <p:cNvPr id="3" name="Podnaslov 2">
            <a:extLst>
              <a:ext uri="{FF2B5EF4-FFF2-40B4-BE49-F238E27FC236}">
                <a16:creationId xmlns:a16="http://schemas.microsoft.com/office/drawing/2014/main" id="{39B131BC-51FF-4196-B824-49EC0468DA51}"/>
              </a:ext>
            </a:extLst>
          </p:cNvPr>
          <p:cNvSpPr>
            <a:spLocks noGrp="1"/>
          </p:cNvSpPr>
          <p:nvPr>
            <p:ph type="subTitle" idx="1"/>
          </p:nvPr>
        </p:nvSpPr>
        <p:spPr>
          <a:xfrm>
            <a:off x="217714" y="1338239"/>
            <a:ext cx="8926286" cy="4554943"/>
          </a:xfrm>
        </p:spPr>
        <p:txBody>
          <a:bodyPr/>
          <a:lstStyle/>
          <a:p>
            <a:r>
              <a:rPr lang="pl-PL" sz="2400" dirty="0">
                <a:solidFill>
                  <a:schemeClr val="tx2"/>
                </a:solidFill>
              </a:rPr>
              <a:t>Področje dolgotrajne oskrbe v okviru socialnih politik gospodarsko razvitih držav zavzema vse vidnejše mesto in temu sledimo tudi v Sloveniji. </a:t>
            </a:r>
          </a:p>
          <a:p>
            <a:r>
              <a:rPr lang="pl-PL" sz="1600" dirty="0">
                <a:solidFill>
                  <a:schemeClr val="tx2"/>
                </a:solidFill>
              </a:rPr>
              <a:t> </a:t>
            </a:r>
          </a:p>
          <a:p>
            <a:r>
              <a:rPr lang="pl-PL" sz="2400" dirty="0">
                <a:solidFill>
                  <a:schemeClr val="tx2"/>
                </a:solidFill>
              </a:rPr>
              <a:t>Sprejem Zakona o dolgotrajni oskrbi je eden izmed ukrepov, ki so predvideni v Resoluciji o nacionalnem planu zdravstvenega varstva 2016-2025, ki jo je sprejel Državni zbor.</a:t>
            </a:r>
          </a:p>
          <a:p>
            <a:r>
              <a:rPr lang="sl-SI" sz="1600" dirty="0">
                <a:solidFill>
                  <a:schemeClr val="tx2"/>
                </a:solidFill>
              </a:rPr>
              <a:t> </a:t>
            </a:r>
          </a:p>
          <a:p>
            <a:r>
              <a:rPr lang="sl-SI" sz="2400" dirty="0">
                <a:solidFill>
                  <a:schemeClr val="tx2"/>
                </a:solidFill>
              </a:rPr>
              <a:t>Na nujnost enotne sistemske ureditve in dolgoročno finančno vzdržnost področja dolgotrajne oskrbe nas:</a:t>
            </a:r>
          </a:p>
          <a:p>
            <a:pPr marL="457200" indent="-457200">
              <a:buFont typeface="Arial" panose="020B0604020202020204" pitchFamily="34" charset="0"/>
              <a:buChar char="•"/>
            </a:pPr>
            <a:r>
              <a:rPr lang="sl-SI" sz="2400" dirty="0">
                <a:solidFill>
                  <a:schemeClr val="tx2"/>
                </a:solidFill>
              </a:rPr>
              <a:t>že od leta nas 2013 v svojih priporočilih redno opozarja EK,</a:t>
            </a:r>
          </a:p>
          <a:p>
            <a:pPr marL="457200" indent="-457200">
              <a:buFont typeface="Arial" panose="020B0604020202020204" pitchFamily="34" charset="0"/>
              <a:buChar char="•"/>
            </a:pPr>
            <a:r>
              <a:rPr lang="sl-SI" sz="2400" dirty="0">
                <a:solidFill>
                  <a:schemeClr val="tx2"/>
                </a:solidFill>
              </a:rPr>
              <a:t>strokovna in laična javnost ter</a:t>
            </a:r>
          </a:p>
          <a:p>
            <a:pPr marL="457200" indent="-457200">
              <a:buFont typeface="Arial" panose="020B0604020202020204" pitchFamily="34" charset="0"/>
              <a:buChar char="•"/>
            </a:pPr>
            <a:r>
              <a:rPr lang="sl-SI" sz="2400" dirty="0">
                <a:solidFill>
                  <a:schemeClr val="tx2"/>
                </a:solidFill>
              </a:rPr>
              <a:t>je opozorila epidemija nalezljive bolezni covid-19.</a:t>
            </a:r>
          </a:p>
          <a:p>
            <a:endParaRPr lang="sl-SI" dirty="0"/>
          </a:p>
        </p:txBody>
      </p:sp>
    </p:spTree>
    <p:extLst>
      <p:ext uri="{BB962C8B-B14F-4D97-AF65-F5344CB8AC3E}">
        <p14:creationId xmlns:p14="http://schemas.microsoft.com/office/powerpoint/2010/main" val="265476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91DA97-77F9-4380-9999-37E0EEC714B2}"/>
              </a:ext>
            </a:extLst>
          </p:cNvPr>
          <p:cNvSpPr>
            <a:spLocks noGrp="1"/>
          </p:cNvSpPr>
          <p:nvPr>
            <p:ph type="ctrTitle"/>
          </p:nvPr>
        </p:nvSpPr>
        <p:spPr>
          <a:xfrm>
            <a:off x="2526481" y="547371"/>
            <a:ext cx="1199046" cy="430887"/>
          </a:xfrm>
        </p:spPr>
        <p:txBody>
          <a:bodyPr/>
          <a:lstStyle/>
          <a:p>
            <a:r>
              <a:rPr lang="sl-SI" sz="2800" b="1" dirty="0">
                <a:solidFill>
                  <a:schemeClr val="tx2"/>
                </a:solidFill>
              </a:rPr>
              <a:t>Namen</a:t>
            </a:r>
          </a:p>
        </p:txBody>
      </p:sp>
      <p:sp>
        <p:nvSpPr>
          <p:cNvPr id="4" name="PoljeZBesedilom 3">
            <a:extLst>
              <a:ext uri="{FF2B5EF4-FFF2-40B4-BE49-F238E27FC236}">
                <a16:creationId xmlns:a16="http://schemas.microsoft.com/office/drawing/2014/main" id="{E7448B3D-6872-41B0-8264-777C4AB94890}"/>
              </a:ext>
            </a:extLst>
          </p:cNvPr>
          <p:cNvSpPr txBox="1"/>
          <p:nvPr/>
        </p:nvSpPr>
        <p:spPr>
          <a:xfrm>
            <a:off x="922421" y="1850031"/>
            <a:ext cx="8221579" cy="3046988"/>
          </a:xfrm>
          <a:prstGeom prst="rect">
            <a:avLst/>
          </a:prstGeom>
          <a:noFill/>
        </p:spPr>
        <p:txBody>
          <a:bodyPr wrap="square" rtlCol="0">
            <a:spAutoFit/>
          </a:bodyPr>
          <a:lstStyle/>
          <a:p>
            <a:pPr marL="342900" indent="-342900">
              <a:buFont typeface="Arial" panose="020B0604020202020204" pitchFamily="34" charset="0"/>
              <a:buChar char="•"/>
            </a:pPr>
            <a:r>
              <a:rPr lang="sl-SI" sz="2400" dirty="0">
                <a:solidFill>
                  <a:schemeClr val="tx2"/>
                </a:solidFill>
              </a:rPr>
              <a:t>celovito in sistematično urediti področje dolgotrajne oskrbe,</a:t>
            </a:r>
          </a:p>
          <a:p>
            <a:pPr marL="342900" indent="-342900">
              <a:buFont typeface="Arial" panose="020B0604020202020204" pitchFamily="34" charset="0"/>
              <a:buChar char="•"/>
            </a:pPr>
            <a:endParaRPr lang="sl-SI" sz="2400" dirty="0">
              <a:solidFill>
                <a:schemeClr val="tx2"/>
              </a:solidFill>
            </a:endParaRPr>
          </a:p>
          <a:p>
            <a:pPr marL="342900" indent="-342900">
              <a:buFont typeface="Arial" panose="020B0604020202020204" pitchFamily="34" charset="0"/>
              <a:buChar char="•"/>
            </a:pPr>
            <a:r>
              <a:rPr lang="sl-SI" sz="2400" dirty="0">
                <a:solidFill>
                  <a:schemeClr val="tx2"/>
                </a:solidFill>
              </a:rPr>
              <a:t>ustvariti pogoje, da bo dolgotrajna oskrba dostopna, kakovostna, varna in finančno vzdržna.</a:t>
            </a:r>
          </a:p>
          <a:p>
            <a:pPr marL="342900" indent="-342900">
              <a:buFont typeface="Arial" panose="020B0604020202020204" pitchFamily="34" charset="0"/>
              <a:buChar char="•"/>
            </a:pPr>
            <a:endParaRPr lang="sl-SI" sz="2400" dirty="0">
              <a:solidFill>
                <a:schemeClr val="tx2"/>
              </a:solidFill>
            </a:endParaRPr>
          </a:p>
          <a:p>
            <a:pPr marL="342900" indent="-342900">
              <a:buFont typeface="Arial" panose="020B0604020202020204" pitchFamily="34" charset="0"/>
              <a:buChar char="•"/>
            </a:pPr>
            <a:endParaRPr lang="sl-SI" sz="2400" dirty="0">
              <a:solidFill>
                <a:schemeClr val="tx2"/>
              </a:solidFill>
            </a:endParaRPr>
          </a:p>
          <a:p>
            <a:pPr marL="342900" indent="-342900">
              <a:buFont typeface="Arial" panose="020B0604020202020204" pitchFamily="34" charset="0"/>
              <a:buChar char="•"/>
            </a:pPr>
            <a:endParaRPr lang="sl-SI" sz="2400" dirty="0"/>
          </a:p>
        </p:txBody>
      </p:sp>
    </p:spTree>
    <p:extLst>
      <p:ext uri="{BB962C8B-B14F-4D97-AF65-F5344CB8AC3E}">
        <p14:creationId xmlns:p14="http://schemas.microsoft.com/office/powerpoint/2010/main" val="19879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slov 2">
            <a:extLst>
              <a:ext uri="{FF2B5EF4-FFF2-40B4-BE49-F238E27FC236}">
                <a16:creationId xmlns:a16="http://schemas.microsoft.com/office/drawing/2014/main" id="{FFE1839E-A1A8-4C23-B280-7EE73F4E6B40}"/>
              </a:ext>
            </a:extLst>
          </p:cNvPr>
          <p:cNvSpPr>
            <a:spLocks noGrp="1"/>
          </p:cNvSpPr>
          <p:nvPr>
            <p:ph type="subTitle" idx="1"/>
          </p:nvPr>
        </p:nvSpPr>
        <p:spPr>
          <a:xfrm>
            <a:off x="358426" y="1031758"/>
            <a:ext cx="8785574" cy="4794484"/>
          </a:xfrm>
          <a:solidFill>
            <a:schemeClr val="bg1"/>
          </a:solidFill>
        </p:spPr>
        <p:txBody>
          <a:bodyPr/>
          <a:lstStyle/>
          <a:p>
            <a:r>
              <a:rPr lang="sl-SI" sz="2400" dirty="0">
                <a:solidFill>
                  <a:schemeClr val="tx2"/>
                </a:solidFill>
              </a:rPr>
              <a:t>Predlog Zakona o dolgotrajni oskrbi postavlja temelje za:</a:t>
            </a:r>
          </a:p>
          <a:p>
            <a:pPr marL="342900" indent="-342900" defTabSz="914400" eaLnBrk="1" fontAlgn="auto" hangingPunct="1">
              <a:spcAft>
                <a:spcPts val="0"/>
              </a:spcAft>
              <a:buFont typeface="Arial" panose="020B0604020202020204" pitchFamily="34" charset="0"/>
              <a:buChar char="•"/>
            </a:pPr>
            <a:r>
              <a:rPr lang="sl-SI" altLang="sl-SI" sz="2400" dirty="0">
                <a:solidFill>
                  <a:schemeClr val="tx2"/>
                </a:solidFill>
              </a:rPr>
              <a:t>enotno oceno upravičenosti,</a:t>
            </a:r>
          </a:p>
          <a:p>
            <a:pPr marL="342900" indent="-342900" defTabSz="914400" eaLnBrk="1" fontAlgn="auto" hangingPunct="1">
              <a:spcAft>
                <a:spcPts val="0"/>
              </a:spcAft>
              <a:buFont typeface="Arial" panose="020B0604020202020204" pitchFamily="34" charset="0"/>
              <a:buChar char="•"/>
            </a:pPr>
            <a:r>
              <a:rPr lang="sl-SI" altLang="sl-SI" sz="2400" dirty="0">
                <a:solidFill>
                  <a:schemeClr val="tx2"/>
                </a:solidFill>
              </a:rPr>
              <a:t>primerljive pravice za primerljive potrebe, </a:t>
            </a:r>
          </a:p>
          <a:p>
            <a:pPr marL="342900" indent="-342900" defTabSz="914400" eaLnBrk="1" fontAlgn="auto" hangingPunct="1">
              <a:spcAft>
                <a:spcPts val="0"/>
              </a:spcAft>
              <a:buFont typeface="Arial" panose="020B0604020202020204" pitchFamily="34" charset="0"/>
              <a:buChar char="•"/>
            </a:pPr>
            <a:r>
              <a:rPr lang="sl-SI" altLang="sl-SI" sz="2400" dirty="0">
                <a:solidFill>
                  <a:schemeClr val="tx2"/>
                </a:solidFill>
              </a:rPr>
              <a:t>možnost izbire načina koriščenja pravice,</a:t>
            </a:r>
          </a:p>
          <a:p>
            <a:pPr marL="342900" indent="-342900" defTabSz="914400" eaLnBrk="1" fontAlgn="auto" hangingPunct="1">
              <a:spcAft>
                <a:spcPts val="0"/>
              </a:spcAft>
              <a:buFont typeface="Arial" panose="020B0604020202020204" pitchFamily="34" charset="0"/>
              <a:buChar char="•"/>
            </a:pPr>
            <a:r>
              <a:rPr lang="sl-SI" altLang="sl-SI" sz="2400" dirty="0">
                <a:solidFill>
                  <a:schemeClr val="tx2"/>
                </a:solidFill>
              </a:rPr>
              <a:t>nove storitve: storitve za krepitev in ohranjanje samostojnosti, e-oskrbe in </a:t>
            </a:r>
            <a:r>
              <a:rPr lang="sl-SI" altLang="sl-SI" sz="2400" dirty="0">
                <a:solidFill>
                  <a:schemeClr val="tx2"/>
                </a:solidFill>
                <a:latin typeface="Arial"/>
                <a:cs typeface="Arial"/>
              </a:rPr>
              <a:t>zdravstvene nege na domu,</a:t>
            </a:r>
          </a:p>
          <a:p>
            <a:pPr marL="342900" indent="-342900" defTabSz="914400" eaLnBrk="1" fontAlgn="auto" hangingPunct="1">
              <a:spcAft>
                <a:spcPts val="0"/>
              </a:spcAft>
              <a:buFont typeface="Arial" panose="020B0604020202020204" pitchFamily="34" charset="0"/>
              <a:buChar char="•"/>
            </a:pPr>
            <a:r>
              <a:rPr lang="sl-SI" altLang="sl-SI" sz="2400" dirty="0">
                <a:solidFill>
                  <a:schemeClr val="tx2"/>
                </a:solidFill>
              </a:rPr>
              <a:t>koordinirano izvajanje, </a:t>
            </a:r>
          </a:p>
          <a:p>
            <a:pPr marL="342900" indent="-342900" defTabSz="914400" eaLnBrk="1" fontAlgn="auto" hangingPunct="1">
              <a:spcAft>
                <a:spcPts val="0"/>
              </a:spcAft>
              <a:buFont typeface="Arial" panose="020B0604020202020204" pitchFamily="34" charset="0"/>
              <a:buChar char="•"/>
            </a:pPr>
            <a:r>
              <a:rPr lang="sl-SI" altLang="sl-SI" sz="2400" dirty="0">
                <a:solidFill>
                  <a:schemeClr val="tx2"/>
                </a:solidFill>
              </a:rPr>
              <a:t>izboljšanje statusa družinskih pomočnikov (nadomestilo za izpadli dohodek in možnost 21 dni nadomestne oskrbe),</a:t>
            </a:r>
          </a:p>
          <a:p>
            <a:pPr marL="342900" indent="-342900" defTabSz="914400" eaLnBrk="1" fontAlgn="auto" hangingPunct="1">
              <a:spcAft>
                <a:spcPts val="0"/>
              </a:spcAft>
              <a:buFont typeface="Arial" panose="020B0604020202020204" pitchFamily="34" charset="0"/>
              <a:buChar char="•"/>
            </a:pPr>
            <a:r>
              <a:rPr lang="sl-SI" sz="2400" dirty="0">
                <a:solidFill>
                  <a:schemeClr val="tx2"/>
                </a:solidFill>
              </a:rPr>
              <a:t>sistemsko ureditev, izboljšanje pogojev dela in usposabljanje zaposlenih na področju dolgotrajne oskrbe,</a:t>
            </a:r>
          </a:p>
          <a:p>
            <a:pPr marL="342900" indent="-342900">
              <a:buFont typeface="Arial" panose="020B0604020202020204" pitchFamily="34" charset="0"/>
              <a:buChar char="•"/>
            </a:pPr>
            <a:r>
              <a:rPr lang="sl-SI" sz="2400" dirty="0">
                <a:solidFill>
                  <a:schemeClr val="tx2"/>
                </a:solidFill>
              </a:rPr>
              <a:t>učinkovit nadzor nad kakovostjo ter varnostjo storitev, ki jih uporabniki prejemajo in</a:t>
            </a:r>
          </a:p>
          <a:p>
            <a:pPr marL="342900" indent="-342900">
              <a:buFont typeface="Arial" panose="020B0604020202020204" pitchFamily="34" charset="0"/>
              <a:buChar char="•"/>
            </a:pPr>
            <a:r>
              <a:rPr lang="sl-SI" sz="2400" dirty="0">
                <a:solidFill>
                  <a:schemeClr val="tx2"/>
                </a:solidFill>
              </a:rPr>
              <a:t>višja transparentnost porabe javnih virov.  </a:t>
            </a:r>
          </a:p>
          <a:p>
            <a:pPr marL="342900" indent="-342900" defTabSz="914400" eaLnBrk="1" fontAlgn="auto" hangingPunct="1">
              <a:spcAft>
                <a:spcPts val="0"/>
              </a:spcAft>
              <a:buFont typeface="Arial" panose="020B0604020202020204" pitchFamily="34" charset="0"/>
              <a:buChar char="•"/>
            </a:pPr>
            <a:endParaRPr lang="sl-SI" sz="2400" dirty="0">
              <a:solidFill>
                <a:schemeClr val="tx2"/>
              </a:solidFill>
            </a:endParaRPr>
          </a:p>
        </p:txBody>
      </p:sp>
      <p:sp>
        <p:nvSpPr>
          <p:cNvPr id="5" name="Naslov 1">
            <a:extLst>
              <a:ext uri="{FF2B5EF4-FFF2-40B4-BE49-F238E27FC236}">
                <a16:creationId xmlns:a16="http://schemas.microsoft.com/office/drawing/2014/main" id="{E5967739-85D3-4AD4-B498-9E0667E68D23}"/>
              </a:ext>
            </a:extLst>
          </p:cNvPr>
          <p:cNvSpPr>
            <a:spLocks noGrp="1"/>
          </p:cNvSpPr>
          <p:nvPr>
            <p:ph type="ctrTitle"/>
          </p:nvPr>
        </p:nvSpPr>
        <p:spPr>
          <a:xfrm>
            <a:off x="2545991" y="542214"/>
            <a:ext cx="1210844" cy="430887"/>
          </a:xfrm>
        </p:spPr>
        <p:txBody>
          <a:bodyPr/>
          <a:lstStyle/>
          <a:p>
            <a:r>
              <a:rPr lang="sl-SI" sz="2800" b="1" dirty="0">
                <a:solidFill>
                  <a:schemeClr val="tx2"/>
                </a:solidFill>
              </a:rPr>
              <a:t>Temelji</a:t>
            </a:r>
          </a:p>
        </p:txBody>
      </p:sp>
    </p:spTree>
    <p:extLst>
      <p:ext uri="{BB962C8B-B14F-4D97-AF65-F5344CB8AC3E}">
        <p14:creationId xmlns:p14="http://schemas.microsoft.com/office/powerpoint/2010/main" val="244508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a:spLocks noGrp="1"/>
          </p:cNvSpPr>
          <p:nvPr>
            <p:ph type="title"/>
          </p:nvPr>
        </p:nvSpPr>
        <p:spPr>
          <a:xfrm>
            <a:off x="2421724" y="517058"/>
            <a:ext cx="5902097" cy="553998"/>
          </a:xfrm>
          <a:solidFill>
            <a:schemeClr val="bg1"/>
          </a:solidFill>
        </p:spPr>
        <p:txBody>
          <a:bodyPr>
            <a:normAutofit/>
          </a:bodyPr>
          <a:lstStyle/>
          <a:p>
            <a:pPr algn="l"/>
            <a:r>
              <a:rPr lang="sl-SI" altLang="sl-SI" sz="2800" b="1" dirty="0">
                <a:solidFill>
                  <a:schemeClr val="tx2"/>
                </a:solidFill>
              </a:rPr>
              <a:t>Načini koriščenja pravic iz DO</a:t>
            </a:r>
            <a:endParaRPr lang="en-US" altLang="sl-SI" sz="2800" b="1" dirty="0">
              <a:solidFill>
                <a:schemeClr val="tx2"/>
              </a:solidFill>
            </a:endParaRPr>
          </a:p>
        </p:txBody>
      </p:sp>
      <p:sp>
        <p:nvSpPr>
          <p:cNvPr id="6" name="PoljeZBesedilom 5"/>
          <p:cNvSpPr txBox="1"/>
          <p:nvPr/>
        </p:nvSpPr>
        <p:spPr>
          <a:xfrm>
            <a:off x="2421724" y="1660628"/>
            <a:ext cx="1773194" cy="113877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sl-SI" sz="1800" b="0" i="0" u="none" strike="noStrike" kern="1200" cap="none" spc="0" normalizeH="0" baseline="0" noProof="0">
                <a:ln>
                  <a:noFill/>
                </a:ln>
                <a:solidFill>
                  <a:srgbClr val="000000"/>
                </a:solidFill>
                <a:effectLst/>
                <a:uLnTx/>
                <a:uFillTx/>
                <a:latin typeface="Arial"/>
                <a:ea typeface="+mn-ea"/>
                <a:cs typeface="+mn-cs"/>
              </a:rPr>
              <a:t>Formalna oskrba na domu</a:t>
            </a: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v I. do V. </a:t>
            </a:r>
            <a:r>
              <a:rPr kumimoji="0" lang="en-GB" sz="1400" b="0" i="0" u="none" strike="noStrike" kern="1200" cap="none" spc="0" normalizeH="0" baseline="0" noProof="0" err="1">
                <a:ln>
                  <a:noFill/>
                </a:ln>
                <a:solidFill>
                  <a:srgbClr val="000000"/>
                </a:solidFill>
                <a:effectLst/>
                <a:uLnTx/>
                <a:uFillTx/>
                <a:latin typeface="Arial"/>
                <a:ea typeface="+mn-ea"/>
                <a:cs typeface="+mn-cs"/>
              </a:rPr>
              <a:t>kategorij</a:t>
            </a:r>
            <a:r>
              <a:rPr kumimoji="0" lang="sl-SI" sz="1400" b="0" i="0" u="none" strike="noStrike" kern="1200" cap="none" spc="0" normalizeH="0" baseline="0" noProof="0">
                <a:ln>
                  <a:noFill/>
                </a:ln>
                <a:solidFill>
                  <a:srgbClr val="000000"/>
                </a:solidFill>
                <a:effectLst/>
                <a:uLnTx/>
                <a:uFillTx/>
                <a:latin typeface="Arial"/>
                <a:ea typeface="+mn-ea"/>
                <a:cs typeface="+mn-cs"/>
              </a:rPr>
              <a:t>i</a:t>
            </a:r>
          </a:p>
        </p:txBody>
      </p:sp>
      <p:sp>
        <p:nvSpPr>
          <p:cNvPr id="8" name="PoljeZBesedilom 7"/>
          <p:cNvSpPr txBox="1"/>
          <p:nvPr/>
        </p:nvSpPr>
        <p:spPr>
          <a:xfrm>
            <a:off x="263483" y="1678319"/>
            <a:ext cx="1758383" cy="113877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sl-SI" sz="1800" b="0" i="0" u="none" strike="noStrike" kern="1200" cap="none" spc="0" normalizeH="0" baseline="0" noProof="0">
                <a:ln>
                  <a:noFill/>
                </a:ln>
                <a:solidFill>
                  <a:srgbClr val="000000"/>
                </a:solidFill>
                <a:effectLst/>
                <a:uLnTx/>
                <a:uFillTx/>
                <a:latin typeface="Arial"/>
                <a:ea typeface="+mn-ea"/>
                <a:cs typeface="+mn-cs"/>
              </a:rPr>
              <a:t>Formalna oskrba v instituciji</a:t>
            </a: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v I. do V. </a:t>
            </a:r>
            <a:r>
              <a:rPr kumimoji="0" lang="en-GB" sz="1400" b="0" i="0" u="none" strike="noStrike" kern="1200" cap="none" spc="0" normalizeH="0" baseline="0" noProof="0" err="1">
                <a:ln>
                  <a:noFill/>
                </a:ln>
                <a:solidFill>
                  <a:srgbClr val="000000"/>
                </a:solidFill>
                <a:effectLst/>
                <a:uLnTx/>
                <a:uFillTx/>
                <a:latin typeface="Arial"/>
                <a:ea typeface="+mn-ea"/>
                <a:cs typeface="+mn-cs"/>
              </a:rPr>
              <a:t>kategoriji</a:t>
            </a:r>
            <a:endParaRPr kumimoji="0" lang="sl-SI" sz="1400" b="0" i="0" u="none" strike="noStrike" kern="1200" cap="none" spc="0" normalizeH="0" baseline="0" noProof="0">
              <a:ln>
                <a:noFill/>
              </a:ln>
              <a:solidFill>
                <a:srgbClr val="000000"/>
              </a:solidFill>
              <a:effectLst/>
              <a:uLnTx/>
              <a:uFillTx/>
              <a:latin typeface="Arial"/>
              <a:ea typeface="+mn-ea"/>
              <a:cs typeface="+mn-cs"/>
            </a:endParaRPr>
          </a:p>
        </p:txBody>
      </p:sp>
      <p:sp>
        <p:nvSpPr>
          <p:cNvPr id="10" name="PoljeZBesedilom 9"/>
          <p:cNvSpPr txBox="1"/>
          <p:nvPr/>
        </p:nvSpPr>
        <p:spPr>
          <a:xfrm>
            <a:off x="2056221" y="2082264"/>
            <a:ext cx="447261" cy="37768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l-SI" sz="1800" b="0" i="0" u="none" strike="noStrike" kern="1200" cap="none" spc="0" normalizeH="0" baseline="0" noProof="0">
                <a:ln>
                  <a:noFill/>
                </a:ln>
                <a:solidFill>
                  <a:srgbClr val="000000"/>
                </a:solidFill>
                <a:effectLst/>
                <a:uLnTx/>
                <a:uFillTx/>
                <a:latin typeface="Arial" charset="0"/>
                <a:ea typeface="+mn-ea"/>
                <a:cs typeface="+mn-cs"/>
              </a:rPr>
              <a:t>ali</a:t>
            </a:r>
          </a:p>
        </p:txBody>
      </p:sp>
      <p:sp>
        <p:nvSpPr>
          <p:cNvPr id="13" name="PoljeZBesedilom 12"/>
          <p:cNvSpPr txBox="1"/>
          <p:nvPr/>
        </p:nvSpPr>
        <p:spPr>
          <a:xfrm>
            <a:off x="6849586" y="1645147"/>
            <a:ext cx="1879628" cy="113877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sl-SI" sz="1800" b="0" i="0" u="none" strike="noStrike" kern="1200" cap="none" spc="0" normalizeH="0" baseline="0" noProof="0">
                <a:ln>
                  <a:noFill/>
                </a:ln>
                <a:solidFill>
                  <a:srgbClr val="000000"/>
                </a:solidFill>
                <a:effectLst/>
                <a:uLnTx/>
                <a:uFillTx/>
                <a:latin typeface="Arial"/>
                <a:ea typeface="+mn-ea"/>
                <a:cs typeface="+mn-cs"/>
              </a:rPr>
              <a:t>Oskrbovalec družinskega člana</a:t>
            </a: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v IV. In V. </a:t>
            </a:r>
            <a:r>
              <a:rPr kumimoji="0" lang="en-GB" sz="1400" b="0" i="0" u="none" strike="noStrike" kern="1200" cap="none" spc="0" normalizeH="0" baseline="0" noProof="0" err="1">
                <a:ln>
                  <a:noFill/>
                </a:ln>
                <a:solidFill>
                  <a:srgbClr val="000000"/>
                </a:solidFill>
                <a:effectLst/>
                <a:uLnTx/>
                <a:uFillTx/>
                <a:latin typeface="Arial"/>
                <a:ea typeface="+mn-ea"/>
                <a:cs typeface="+mn-cs"/>
              </a:rPr>
              <a:t>kategoriji</a:t>
            </a:r>
            <a:endParaRPr kumimoji="0" lang="sl-SI" sz="1400" b="0" i="0" u="none" strike="noStrike" kern="1200" cap="none" spc="0" normalizeH="0" baseline="0" noProof="0">
              <a:ln>
                <a:noFill/>
              </a:ln>
              <a:solidFill>
                <a:srgbClr val="000000"/>
              </a:solidFill>
              <a:effectLst/>
              <a:uLnTx/>
              <a:uFillTx/>
              <a:latin typeface="Arial"/>
              <a:ea typeface="+mn-ea"/>
              <a:cs typeface="+mn-cs"/>
            </a:endParaRPr>
          </a:p>
        </p:txBody>
      </p:sp>
      <p:sp>
        <p:nvSpPr>
          <p:cNvPr id="14" name="PoljeZBesedilom 13"/>
          <p:cNvSpPr txBox="1"/>
          <p:nvPr/>
        </p:nvSpPr>
        <p:spPr>
          <a:xfrm>
            <a:off x="6404894" y="2098073"/>
            <a:ext cx="444692"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l-SI" sz="1800" b="0" i="0" u="none" strike="noStrike" kern="1200" cap="none" spc="0" normalizeH="0" baseline="0" noProof="0">
                <a:ln>
                  <a:noFill/>
                </a:ln>
                <a:solidFill>
                  <a:srgbClr val="000000"/>
                </a:solidFill>
                <a:effectLst/>
                <a:uLnTx/>
                <a:uFillTx/>
                <a:latin typeface="Arial" charset="0"/>
                <a:ea typeface="+mn-ea"/>
                <a:cs typeface="+mn-cs"/>
              </a:rPr>
              <a:t>ali</a:t>
            </a:r>
          </a:p>
        </p:txBody>
      </p:sp>
      <p:sp>
        <p:nvSpPr>
          <p:cNvPr id="21" name="Desni zaviti oklepaj 20"/>
          <p:cNvSpPr/>
          <p:nvPr/>
        </p:nvSpPr>
        <p:spPr>
          <a:xfrm rot="5400000">
            <a:off x="7687307" y="2599678"/>
            <a:ext cx="329251" cy="1143223"/>
          </a:xfrm>
          <a:prstGeom prst="rightBrace">
            <a:avLst>
              <a:gd name="adj1" fmla="val 8333"/>
              <a:gd name="adj2" fmla="val 51095"/>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999999"/>
              </a:solidFill>
              <a:effectLst/>
              <a:uLnTx/>
              <a:uFillTx/>
              <a:latin typeface="Arial"/>
              <a:ea typeface="+mn-ea"/>
              <a:cs typeface="+mn-cs"/>
            </a:endParaRPr>
          </a:p>
        </p:txBody>
      </p:sp>
      <p:sp>
        <p:nvSpPr>
          <p:cNvPr id="22" name="PoljeZBesedilom 21"/>
          <p:cNvSpPr txBox="1"/>
          <p:nvPr/>
        </p:nvSpPr>
        <p:spPr>
          <a:xfrm>
            <a:off x="746897" y="5351381"/>
            <a:ext cx="7894983" cy="646331"/>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sl-SI" sz="1800" b="1" i="0" u="none" strike="noStrike" kern="1200" cap="none" spc="0" normalizeH="0" baseline="0" noProof="0">
                <a:ln>
                  <a:noFill/>
                </a:ln>
                <a:solidFill>
                  <a:srgbClr val="000000"/>
                </a:solidFill>
                <a:effectLst/>
                <a:uLnTx/>
                <a:uFillTx/>
                <a:latin typeface="Arial"/>
                <a:ea typeface="+mn-ea"/>
                <a:cs typeface="+mn-cs"/>
              </a:rPr>
              <a:t> </a:t>
            </a:r>
            <a:r>
              <a:rPr kumimoji="0" lang="sl-SI" sz="1800" b="1" i="0" u="none" strike="noStrike" kern="1200" cap="none" spc="0" normalizeH="0" baseline="0" noProof="0">
                <a:ln>
                  <a:noFill/>
                </a:ln>
                <a:solidFill>
                  <a:srgbClr val="FF0000"/>
                </a:solidFill>
                <a:effectLst/>
                <a:uLnTx/>
                <a:uFillTx/>
                <a:latin typeface="Arial"/>
                <a:ea typeface="+mn-ea"/>
                <a:cs typeface="+mn-cs"/>
              </a:rPr>
              <a:t>+ </a:t>
            </a:r>
            <a:r>
              <a:rPr kumimoji="0" lang="sl-SI" sz="1800" b="0" i="0" u="none" strike="noStrike" kern="1200" cap="none" spc="0" normalizeH="0" baseline="0" noProof="0">
                <a:ln>
                  <a:noFill/>
                </a:ln>
                <a:solidFill>
                  <a:srgbClr val="000000"/>
                </a:solidFill>
                <a:effectLst/>
                <a:uLnTx/>
                <a:uFillTx/>
                <a:latin typeface="Arial"/>
                <a:ea typeface="+mn-ea"/>
                <a:cs typeface="+mn-cs"/>
              </a:rPr>
              <a:t>storitve v podporo ohranjanja samostojnosti in preprečevanja poslabšanja stanja</a:t>
            </a:r>
          </a:p>
        </p:txBody>
      </p:sp>
      <p:sp>
        <p:nvSpPr>
          <p:cNvPr id="23" name="Desni zaviti oklepaj 22"/>
          <p:cNvSpPr/>
          <p:nvPr/>
        </p:nvSpPr>
        <p:spPr>
          <a:xfrm rot="5400000">
            <a:off x="4283696" y="853530"/>
            <a:ext cx="647628" cy="7762461"/>
          </a:xfrm>
          <a:prstGeom prst="righ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999999"/>
              </a:solidFill>
              <a:effectLst/>
              <a:uLnTx/>
              <a:uFillTx/>
              <a:latin typeface="Arial"/>
              <a:ea typeface="+mn-ea"/>
              <a:cs typeface="+mn-cs"/>
            </a:endParaRPr>
          </a:p>
        </p:txBody>
      </p:sp>
      <p:sp>
        <p:nvSpPr>
          <p:cNvPr id="24" name="PoljeZBesedilom 23"/>
          <p:cNvSpPr txBox="1"/>
          <p:nvPr/>
        </p:nvSpPr>
        <p:spPr>
          <a:xfrm>
            <a:off x="7048138" y="3378104"/>
            <a:ext cx="1814737" cy="553998"/>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sl-SI" sz="1800" b="1" i="0" u="none" strike="noStrike" kern="1200" cap="none" spc="0" normalizeH="0" baseline="0" noProof="0" dirty="0">
                <a:ln>
                  <a:noFill/>
                </a:ln>
                <a:solidFill>
                  <a:srgbClr val="000000"/>
                </a:solidFill>
                <a:effectLst/>
                <a:uLnTx/>
                <a:uFillTx/>
                <a:latin typeface="Arial"/>
                <a:ea typeface="+mn-ea"/>
                <a:cs typeface="+mn-cs"/>
              </a:rPr>
              <a:t> </a:t>
            </a:r>
            <a:r>
              <a:rPr kumimoji="0" lang="sl-SI" sz="1200" b="1" i="0" u="none" strike="noStrike" kern="1200" cap="none" spc="0" normalizeH="0" baseline="0" noProof="0" dirty="0">
                <a:ln>
                  <a:noFill/>
                </a:ln>
                <a:solidFill>
                  <a:srgbClr val="FF0000"/>
                </a:solidFill>
                <a:effectLst/>
                <a:uLnTx/>
                <a:uFillTx/>
                <a:latin typeface="Arial"/>
                <a:ea typeface="+mn-ea"/>
                <a:cs typeface="+mn-cs"/>
              </a:rPr>
              <a:t>+ </a:t>
            </a:r>
            <a:r>
              <a:rPr kumimoji="0" lang="sl-SI" sz="1200" b="0" i="0" u="none" strike="noStrike" kern="1200" cap="none" spc="0" normalizeH="0" baseline="0" noProof="0" dirty="0">
                <a:ln>
                  <a:noFill/>
                </a:ln>
                <a:solidFill>
                  <a:srgbClr val="000000"/>
                </a:solidFill>
                <a:effectLst/>
                <a:uLnTx/>
                <a:uFillTx/>
                <a:latin typeface="Arial"/>
                <a:ea typeface="+mn-ea"/>
                <a:cs typeface="+mn-cs"/>
              </a:rPr>
              <a:t>nadomestna oskrba </a:t>
            </a:r>
            <a:r>
              <a:rPr lang="sl-SI" sz="1200" dirty="0">
                <a:solidFill>
                  <a:srgbClr val="000000"/>
                </a:solidFill>
                <a:latin typeface="Arial"/>
              </a:rPr>
              <a:t>2</a:t>
            </a:r>
            <a:r>
              <a:rPr kumimoji="0" lang="sl-SI" sz="1200" b="0" i="0" u="none" strike="noStrike" kern="1200" cap="none" spc="0" normalizeH="0" baseline="0" noProof="0" dirty="0">
                <a:ln>
                  <a:noFill/>
                </a:ln>
                <a:solidFill>
                  <a:srgbClr val="000000"/>
                </a:solidFill>
                <a:effectLst/>
                <a:uLnTx/>
                <a:uFillTx/>
                <a:latin typeface="Arial"/>
                <a:ea typeface="+mn-ea"/>
                <a:cs typeface="+mn-cs"/>
              </a:rPr>
              <a:t>1 dni na leto</a:t>
            </a:r>
          </a:p>
        </p:txBody>
      </p:sp>
      <p:sp>
        <p:nvSpPr>
          <p:cNvPr id="16" name="Desni zaviti oklepaj 15">
            <a:extLst>
              <a:ext uri="{FF2B5EF4-FFF2-40B4-BE49-F238E27FC236}">
                <a16:creationId xmlns:a16="http://schemas.microsoft.com/office/drawing/2014/main" id="{9D437C0D-0E47-4F3D-9497-DACEFB1095F5}"/>
              </a:ext>
            </a:extLst>
          </p:cNvPr>
          <p:cNvSpPr/>
          <p:nvPr/>
        </p:nvSpPr>
        <p:spPr>
          <a:xfrm rot="5400000">
            <a:off x="4845718" y="1663296"/>
            <a:ext cx="849749" cy="3487245"/>
          </a:xfrm>
          <a:prstGeom prst="rightBrace">
            <a:avLst>
              <a:gd name="adj1" fmla="val 8333"/>
              <a:gd name="adj2" fmla="val 5109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sl-SI" sz="1800" b="0" i="0" u="none" strike="noStrike" kern="1200" cap="none" spc="0" normalizeH="0" baseline="0" noProof="0">
              <a:ln>
                <a:noFill/>
              </a:ln>
              <a:solidFill>
                <a:srgbClr val="999999"/>
              </a:solidFill>
              <a:effectLst/>
              <a:uLnTx/>
              <a:uFillTx/>
              <a:latin typeface="Arial"/>
              <a:ea typeface="+mn-ea"/>
              <a:cs typeface="+mn-cs"/>
            </a:endParaRPr>
          </a:p>
        </p:txBody>
      </p:sp>
      <p:sp>
        <p:nvSpPr>
          <p:cNvPr id="19" name="PoljeZBesedilom 18">
            <a:extLst>
              <a:ext uri="{FF2B5EF4-FFF2-40B4-BE49-F238E27FC236}">
                <a16:creationId xmlns:a16="http://schemas.microsoft.com/office/drawing/2014/main" id="{3C1E352F-93FA-47F4-A51B-D619E0A82076}"/>
              </a:ext>
            </a:extLst>
          </p:cNvPr>
          <p:cNvSpPr txBox="1"/>
          <p:nvPr/>
        </p:nvSpPr>
        <p:spPr>
          <a:xfrm>
            <a:off x="3293014" y="4002383"/>
            <a:ext cx="4057355" cy="36933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sl-SI" sz="1800" b="1" i="0" u="none" strike="noStrike" kern="1200" cap="none" spc="0" normalizeH="0" baseline="0" noProof="0">
                <a:ln>
                  <a:noFill/>
                </a:ln>
                <a:solidFill>
                  <a:srgbClr val="000000"/>
                </a:solidFill>
                <a:effectLst/>
                <a:uLnTx/>
                <a:uFillTx/>
                <a:latin typeface="Arial"/>
                <a:ea typeface="+mn-ea"/>
                <a:cs typeface="+mn-cs"/>
              </a:rPr>
              <a:t> </a:t>
            </a:r>
            <a:r>
              <a:rPr kumimoji="0" lang="sl-SI" sz="1800" b="1" i="0" u="none" strike="noStrike" kern="1200" cap="none" spc="0" normalizeH="0" baseline="0" noProof="0">
                <a:ln>
                  <a:noFill/>
                </a:ln>
                <a:solidFill>
                  <a:srgbClr val="FF0000"/>
                </a:solidFill>
                <a:effectLst/>
                <a:uLnTx/>
                <a:uFillTx/>
                <a:latin typeface="Arial"/>
                <a:ea typeface="+mn-ea"/>
                <a:cs typeface="+mn-cs"/>
              </a:rPr>
              <a:t>+ </a:t>
            </a:r>
            <a:r>
              <a:rPr kumimoji="0" lang="sl-SI" sz="1800" b="0" i="0" u="none" strike="noStrike" kern="1200" cap="none" spc="0" normalizeH="0" baseline="0" noProof="0">
                <a:ln>
                  <a:noFill/>
                </a:ln>
                <a:solidFill>
                  <a:srgbClr val="000000"/>
                </a:solidFill>
                <a:effectLst/>
                <a:uLnTx/>
                <a:uFillTx/>
                <a:latin typeface="Arial"/>
                <a:ea typeface="+mn-ea"/>
                <a:cs typeface="+mn-cs"/>
              </a:rPr>
              <a:t>sofinanciranje e-oskrbe</a:t>
            </a:r>
            <a:endParaRPr kumimoji="0" lang="sl-SI" sz="1800" b="0" i="0" u="none" strike="noStrike" kern="1200" cap="none" spc="0" normalizeH="0" baseline="0" noProof="0">
              <a:ln>
                <a:noFill/>
              </a:ln>
              <a:solidFill>
                <a:srgbClr val="999999"/>
              </a:solidFill>
              <a:effectLst/>
              <a:uLnTx/>
              <a:uFillTx/>
              <a:latin typeface="Arial"/>
              <a:ea typeface="+mn-ea"/>
              <a:cs typeface="+mn-cs"/>
            </a:endParaRPr>
          </a:p>
        </p:txBody>
      </p:sp>
      <p:sp>
        <p:nvSpPr>
          <p:cNvPr id="17" name="PoljeZBesedilom 16">
            <a:extLst>
              <a:ext uri="{FF2B5EF4-FFF2-40B4-BE49-F238E27FC236}">
                <a16:creationId xmlns:a16="http://schemas.microsoft.com/office/drawing/2014/main" id="{15CBF4CC-FAFF-4B3C-953C-6CA028E08D4E}"/>
              </a:ext>
            </a:extLst>
          </p:cNvPr>
          <p:cNvSpPr txBox="1"/>
          <p:nvPr/>
        </p:nvSpPr>
        <p:spPr>
          <a:xfrm>
            <a:off x="4177518" y="2082264"/>
            <a:ext cx="444692"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l-SI" sz="1800" b="0" i="0" u="none" strike="noStrike" kern="1200" cap="none" spc="0" normalizeH="0" baseline="0" noProof="0">
                <a:ln>
                  <a:noFill/>
                </a:ln>
                <a:solidFill>
                  <a:srgbClr val="000000"/>
                </a:solidFill>
                <a:effectLst/>
                <a:uLnTx/>
                <a:uFillTx/>
                <a:latin typeface="Arial" charset="0"/>
                <a:ea typeface="+mn-ea"/>
                <a:cs typeface="+mn-cs"/>
              </a:rPr>
              <a:t>ali</a:t>
            </a:r>
          </a:p>
        </p:txBody>
      </p:sp>
      <p:sp>
        <p:nvSpPr>
          <p:cNvPr id="18" name="PoljeZBesedilom 17">
            <a:extLst>
              <a:ext uri="{FF2B5EF4-FFF2-40B4-BE49-F238E27FC236}">
                <a16:creationId xmlns:a16="http://schemas.microsoft.com/office/drawing/2014/main" id="{18F89EFB-711C-4F4B-8DAC-6807AA72BC5F}"/>
              </a:ext>
            </a:extLst>
          </p:cNvPr>
          <p:cNvSpPr txBox="1"/>
          <p:nvPr/>
        </p:nvSpPr>
        <p:spPr>
          <a:xfrm>
            <a:off x="4631700" y="1691352"/>
            <a:ext cx="1773194"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sl-SI" sz="1800" b="0" i="0" u="none" strike="noStrike" kern="1200" cap="none" spc="0" normalizeH="0" baseline="0" noProof="0">
                <a:ln>
                  <a:noFill/>
                </a:ln>
                <a:solidFill>
                  <a:srgbClr val="000000"/>
                </a:solidFill>
                <a:effectLst/>
                <a:uLnTx/>
                <a:uFillTx/>
                <a:latin typeface="Arial"/>
                <a:ea typeface="+mn-ea"/>
                <a:cs typeface="+mn-cs"/>
              </a:rPr>
              <a:t>Denarni prejemek</a:t>
            </a:r>
            <a:endParaRPr kumimoji="0" lang="en-GB" sz="18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v I. do V. </a:t>
            </a:r>
            <a:r>
              <a:rPr kumimoji="0" lang="en-GB" sz="1400" b="0" i="0" u="none" strike="noStrike" kern="1200" cap="none" spc="0" normalizeH="0" baseline="0" noProof="0" err="1">
                <a:ln>
                  <a:noFill/>
                </a:ln>
                <a:solidFill>
                  <a:srgbClr val="000000"/>
                </a:solidFill>
                <a:effectLst/>
                <a:uLnTx/>
                <a:uFillTx/>
                <a:latin typeface="Arial"/>
                <a:ea typeface="+mn-ea"/>
                <a:cs typeface="+mn-cs"/>
              </a:rPr>
              <a:t>kategorij</a:t>
            </a:r>
            <a:r>
              <a:rPr kumimoji="0" lang="sl-SI" sz="1400" b="0" i="0" u="none" strike="noStrike" kern="1200" cap="none" spc="0" normalizeH="0" baseline="0" noProof="0">
                <a:ln>
                  <a:noFill/>
                </a:ln>
                <a:solidFill>
                  <a:srgbClr val="000000"/>
                </a:solidFill>
                <a:effectLst/>
                <a:uLnTx/>
                <a:uFillTx/>
                <a:latin typeface="Arial"/>
                <a:ea typeface="+mn-ea"/>
                <a:cs typeface="+mn-cs"/>
              </a:rPr>
              <a:t>i</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sl-SI"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4394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slov 2">
            <a:extLst>
              <a:ext uri="{FF2B5EF4-FFF2-40B4-BE49-F238E27FC236}">
                <a16:creationId xmlns:a16="http://schemas.microsoft.com/office/drawing/2014/main" id="{FFE1839E-A1A8-4C23-B280-7EE73F4E6B40}"/>
              </a:ext>
            </a:extLst>
          </p:cNvPr>
          <p:cNvSpPr>
            <a:spLocks noGrp="1"/>
          </p:cNvSpPr>
          <p:nvPr>
            <p:ph type="subTitle" idx="1"/>
          </p:nvPr>
        </p:nvSpPr>
        <p:spPr>
          <a:xfrm>
            <a:off x="712613" y="1779342"/>
            <a:ext cx="7718774" cy="2953080"/>
          </a:xfrm>
          <a:solidFill>
            <a:schemeClr val="bg1"/>
          </a:solidFill>
        </p:spPr>
        <p:txBody>
          <a:bodyPr/>
          <a:lstStyle/>
          <a:p>
            <a:pPr marL="342900" indent="-342900">
              <a:buFont typeface="Arial" panose="020B0604020202020204" pitchFamily="34" charset="0"/>
              <a:buChar char="•"/>
            </a:pPr>
            <a:r>
              <a:rPr lang="sl-SI" sz="2400" dirty="0">
                <a:solidFill>
                  <a:schemeClr val="tx2"/>
                </a:solidFill>
              </a:rPr>
              <a:t>pomoč pri osnovnih dnevnih opravilih,</a:t>
            </a:r>
          </a:p>
          <a:p>
            <a:pPr marL="342900" indent="-342900">
              <a:buFont typeface="Arial" panose="020B0604020202020204" pitchFamily="34" charset="0"/>
              <a:buChar char="•"/>
            </a:pPr>
            <a:r>
              <a:rPr lang="sl-SI" sz="2400" dirty="0">
                <a:solidFill>
                  <a:schemeClr val="tx2"/>
                </a:solidFill>
              </a:rPr>
              <a:t>zdravstvena nega, vezana na osnovna dnevna opravila,</a:t>
            </a:r>
          </a:p>
          <a:p>
            <a:pPr marL="342900" indent="-342900">
              <a:buFont typeface="Arial" panose="020B0604020202020204" pitchFamily="34" charset="0"/>
              <a:buChar char="•"/>
            </a:pPr>
            <a:r>
              <a:rPr lang="sl-SI" sz="2400" dirty="0">
                <a:solidFill>
                  <a:schemeClr val="tx2"/>
                </a:solidFill>
              </a:rPr>
              <a:t>pomoč pri podpornih dnevnih opravilih,</a:t>
            </a:r>
          </a:p>
          <a:p>
            <a:endParaRPr lang="sl-SI" sz="2400" dirty="0">
              <a:solidFill>
                <a:schemeClr val="tx2"/>
              </a:solidFill>
            </a:endParaRPr>
          </a:p>
          <a:p>
            <a:r>
              <a:rPr lang="sl-SI" sz="2400" dirty="0">
                <a:solidFill>
                  <a:schemeClr val="tx2"/>
                </a:solidFill>
              </a:rPr>
              <a:t>Dodatne storitve:</a:t>
            </a:r>
          </a:p>
          <a:p>
            <a:pPr marL="342900" indent="-342900">
              <a:buFont typeface="Arial" panose="020B0604020202020204" pitchFamily="34" charset="0"/>
              <a:buChar char="•"/>
            </a:pPr>
            <a:r>
              <a:rPr lang="sl-SI" sz="2400" dirty="0">
                <a:solidFill>
                  <a:schemeClr val="tx2"/>
                </a:solidFill>
              </a:rPr>
              <a:t>storitve za krepitev in ohranjanje samostojnosti,</a:t>
            </a:r>
          </a:p>
          <a:p>
            <a:pPr marL="342900" indent="-342900">
              <a:buFont typeface="Arial" panose="020B0604020202020204" pitchFamily="34" charset="0"/>
              <a:buChar char="•"/>
            </a:pPr>
            <a:r>
              <a:rPr lang="sl-SI" sz="2400" dirty="0">
                <a:solidFill>
                  <a:schemeClr val="tx2"/>
                </a:solidFill>
              </a:rPr>
              <a:t>e- oskrba.</a:t>
            </a:r>
          </a:p>
          <a:p>
            <a:endParaRPr lang="sl-SI" sz="2400" dirty="0">
              <a:solidFill>
                <a:schemeClr val="tx2"/>
              </a:solidFill>
            </a:endParaRPr>
          </a:p>
        </p:txBody>
      </p:sp>
      <p:sp>
        <p:nvSpPr>
          <p:cNvPr id="5" name="Naslov 1">
            <a:extLst>
              <a:ext uri="{FF2B5EF4-FFF2-40B4-BE49-F238E27FC236}">
                <a16:creationId xmlns:a16="http://schemas.microsoft.com/office/drawing/2014/main" id="{E5967739-85D3-4AD4-B498-9E0667E68D23}"/>
              </a:ext>
            </a:extLst>
          </p:cNvPr>
          <p:cNvSpPr>
            <a:spLocks noGrp="1"/>
          </p:cNvSpPr>
          <p:nvPr>
            <p:ph type="ctrTitle"/>
          </p:nvPr>
        </p:nvSpPr>
        <p:spPr>
          <a:xfrm>
            <a:off x="2545991" y="542214"/>
            <a:ext cx="2916889" cy="430887"/>
          </a:xfrm>
        </p:spPr>
        <p:txBody>
          <a:bodyPr/>
          <a:lstStyle/>
          <a:p>
            <a:r>
              <a:rPr lang="sl-SI" sz="2800" b="1" dirty="0">
                <a:solidFill>
                  <a:schemeClr val="tx2"/>
                </a:solidFill>
              </a:rPr>
              <a:t>Vrste storitev DO</a:t>
            </a:r>
          </a:p>
        </p:txBody>
      </p:sp>
    </p:spTree>
    <p:extLst>
      <p:ext uri="{BB962C8B-B14F-4D97-AF65-F5344CB8AC3E}">
        <p14:creationId xmlns:p14="http://schemas.microsoft.com/office/powerpoint/2010/main" val="293037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F1396D4B-E799-4D70-91C7-FD61F2E85D40}"/>
              </a:ext>
            </a:extLst>
          </p:cNvPr>
          <p:cNvSpPr txBox="1">
            <a:spLocks/>
          </p:cNvSpPr>
          <p:nvPr/>
        </p:nvSpPr>
        <p:spPr bwMode="auto">
          <a:xfrm>
            <a:off x="2494129" y="515427"/>
            <a:ext cx="6570578" cy="7295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rmAutofit/>
          </a:bodyPr>
          <a:lst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defTabSz="914400"/>
            <a:r>
              <a:rPr lang="sl-SI" altLang="sl-SI" sz="2800" b="1" dirty="0">
                <a:solidFill>
                  <a:schemeClr val="tx2"/>
                </a:solidFill>
              </a:rPr>
              <a:t>Postopno uvajanje storitev DO</a:t>
            </a:r>
          </a:p>
        </p:txBody>
      </p:sp>
      <p:graphicFrame>
        <p:nvGraphicFramePr>
          <p:cNvPr id="2" name="Tabela 1">
            <a:extLst>
              <a:ext uri="{FF2B5EF4-FFF2-40B4-BE49-F238E27FC236}">
                <a16:creationId xmlns:a16="http://schemas.microsoft.com/office/drawing/2014/main" id="{EAF2FFAF-B045-4350-BE88-0641D0803A2F}"/>
              </a:ext>
            </a:extLst>
          </p:cNvPr>
          <p:cNvGraphicFramePr>
            <a:graphicFrameLocks noGrp="1"/>
          </p:cNvGraphicFramePr>
          <p:nvPr>
            <p:extLst>
              <p:ext uri="{D42A27DB-BD31-4B8C-83A1-F6EECF244321}">
                <p14:modId xmlns:p14="http://schemas.microsoft.com/office/powerpoint/2010/main" val="2954861373"/>
              </p:ext>
            </p:extLst>
          </p:nvPr>
        </p:nvGraphicFramePr>
        <p:xfrm>
          <a:off x="585118" y="1741534"/>
          <a:ext cx="7560923" cy="2056610"/>
        </p:xfrm>
        <a:graphic>
          <a:graphicData uri="http://schemas.openxmlformats.org/drawingml/2006/table">
            <a:tbl>
              <a:tblPr/>
              <a:tblGrid>
                <a:gridCol w="3870867">
                  <a:extLst>
                    <a:ext uri="{9D8B030D-6E8A-4147-A177-3AD203B41FA5}">
                      <a16:colId xmlns:a16="http://schemas.microsoft.com/office/drawing/2014/main" val="2114733233"/>
                    </a:ext>
                  </a:extLst>
                </a:gridCol>
                <a:gridCol w="997548">
                  <a:extLst>
                    <a:ext uri="{9D8B030D-6E8A-4147-A177-3AD203B41FA5}">
                      <a16:colId xmlns:a16="http://schemas.microsoft.com/office/drawing/2014/main" val="2006559426"/>
                    </a:ext>
                  </a:extLst>
                </a:gridCol>
                <a:gridCol w="1059206">
                  <a:extLst>
                    <a:ext uri="{9D8B030D-6E8A-4147-A177-3AD203B41FA5}">
                      <a16:colId xmlns:a16="http://schemas.microsoft.com/office/drawing/2014/main" val="3085669608"/>
                    </a:ext>
                  </a:extLst>
                </a:gridCol>
                <a:gridCol w="1633302">
                  <a:extLst>
                    <a:ext uri="{9D8B030D-6E8A-4147-A177-3AD203B41FA5}">
                      <a16:colId xmlns:a16="http://schemas.microsoft.com/office/drawing/2014/main" val="3080607953"/>
                    </a:ext>
                  </a:extLst>
                </a:gridCol>
              </a:tblGrid>
              <a:tr h="451216">
                <a:tc>
                  <a:txBody>
                    <a:bodyPr/>
                    <a:lstStyle/>
                    <a:p>
                      <a:pPr algn="l" fontAlgn="b"/>
                      <a:r>
                        <a:rPr lang="sl-SI" sz="2000" b="0" i="0" u="none" strike="noStrike" dirty="0">
                          <a:solidFill>
                            <a:srgbClr val="000000"/>
                          </a:solidFill>
                          <a:effectLst/>
                          <a:latin typeface="Arial" panose="020B0604020202020204" pitchFamily="34" charset="0"/>
                        </a:rPr>
                        <a:t> </a:t>
                      </a:r>
                    </a:p>
                  </a:txBody>
                  <a:tcPr marL="2652" marR="2652" marT="2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sl-SI" sz="2000" b="1" i="0" u="none" strike="noStrike">
                          <a:solidFill>
                            <a:srgbClr val="000000"/>
                          </a:solidFill>
                          <a:effectLst/>
                          <a:latin typeface="Arial" panose="020B0604020202020204" pitchFamily="34" charset="0"/>
                        </a:rPr>
                        <a:t>2022 </a:t>
                      </a:r>
                    </a:p>
                  </a:txBody>
                  <a:tcPr marL="2652" marR="2652" marT="2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sl-SI" sz="2000" b="1" i="0" u="none" strike="noStrike">
                          <a:solidFill>
                            <a:srgbClr val="000000"/>
                          </a:solidFill>
                          <a:effectLst/>
                          <a:latin typeface="Arial" panose="020B0604020202020204" pitchFamily="34" charset="0"/>
                        </a:rPr>
                        <a:t>2023 </a:t>
                      </a:r>
                    </a:p>
                  </a:txBody>
                  <a:tcPr marL="2652" marR="2652" marT="2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sl-SI" sz="2000" b="1" i="0" u="none" strike="noStrike" dirty="0">
                          <a:solidFill>
                            <a:srgbClr val="000000"/>
                          </a:solidFill>
                          <a:effectLst/>
                          <a:latin typeface="Arial" panose="020B0604020202020204" pitchFamily="34" charset="0"/>
                        </a:rPr>
                        <a:t>2024 dalje</a:t>
                      </a:r>
                    </a:p>
                  </a:txBody>
                  <a:tcPr marL="2652" marR="2652" marT="2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02889322"/>
                  </a:ext>
                </a:extLst>
              </a:tr>
              <a:tr h="392575">
                <a:tc>
                  <a:txBody>
                    <a:bodyPr/>
                    <a:lstStyle/>
                    <a:p>
                      <a:pPr algn="l" fontAlgn="b"/>
                      <a:r>
                        <a:rPr lang="sl-SI" sz="2000" b="1" i="0" u="none" strike="noStrike" dirty="0">
                          <a:solidFill>
                            <a:srgbClr val="000000"/>
                          </a:solidFill>
                          <a:effectLst/>
                          <a:latin typeface="Arial" panose="020B0604020202020204" pitchFamily="34" charset="0"/>
                        </a:rPr>
                        <a:t>DO v instituciji </a:t>
                      </a:r>
                    </a:p>
                  </a:txBody>
                  <a:tcPr marL="2652" marR="2652" marT="2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sl-SI" sz="2000" b="1" i="0" u="none" strike="noStrike" dirty="0">
                        <a:solidFill>
                          <a:srgbClr val="000000"/>
                        </a:solidFill>
                        <a:effectLst/>
                        <a:latin typeface="Arial" panose="020B0604020202020204" pitchFamily="34" charset="0"/>
                      </a:endParaRPr>
                    </a:p>
                  </a:txBody>
                  <a:tcPr marL="2652" marR="2652" marT="2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endParaRPr lang="sl-SI" sz="2000" b="1" i="0" u="none" strike="noStrike" dirty="0">
                        <a:solidFill>
                          <a:srgbClr val="000000"/>
                        </a:solidFill>
                        <a:effectLst/>
                        <a:latin typeface="Arial" panose="020B0604020202020204" pitchFamily="34" charset="0"/>
                      </a:endParaRPr>
                    </a:p>
                  </a:txBody>
                  <a:tcPr marL="2652" marR="2652" marT="2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endParaRPr lang="sl-SI" sz="2000" b="1" i="0" u="none" strike="noStrike" dirty="0">
                        <a:solidFill>
                          <a:srgbClr val="000000"/>
                        </a:solidFill>
                        <a:effectLst/>
                        <a:latin typeface="Arial" panose="020B0604020202020204" pitchFamily="34" charset="0"/>
                      </a:endParaRPr>
                    </a:p>
                  </a:txBody>
                  <a:tcPr marL="2652" marR="2652" marT="2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17225726"/>
                  </a:ext>
                </a:extLst>
              </a:tr>
              <a:tr h="404273">
                <a:tc>
                  <a:txBody>
                    <a:bodyPr/>
                    <a:lstStyle/>
                    <a:p>
                      <a:pPr algn="l" fontAlgn="b"/>
                      <a:r>
                        <a:rPr lang="sl-SI" sz="2000" b="1" i="0" u="none" strike="noStrike" dirty="0">
                          <a:solidFill>
                            <a:srgbClr val="000000"/>
                          </a:solidFill>
                          <a:effectLst/>
                          <a:latin typeface="Arial" panose="020B0604020202020204" pitchFamily="34" charset="0"/>
                        </a:rPr>
                        <a:t>Oskrbovalec družinskega člana</a:t>
                      </a:r>
                    </a:p>
                  </a:txBody>
                  <a:tcPr marL="2652" marR="2652" marT="2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sl-SI" sz="2000" b="1" i="0" u="none" strike="noStrike" dirty="0">
                        <a:solidFill>
                          <a:srgbClr val="000000"/>
                        </a:solidFill>
                        <a:effectLst/>
                        <a:latin typeface="Arial" panose="020B0604020202020204" pitchFamily="34" charset="0"/>
                      </a:endParaRPr>
                    </a:p>
                  </a:txBody>
                  <a:tcPr marL="2652" marR="2652" marT="2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endParaRPr lang="sl-SI" sz="2000" b="1" i="0" u="none" strike="noStrike" dirty="0">
                        <a:solidFill>
                          <a:srgbClr val="000000"/>
                        </a:solidFill>
                        <a:effectLst/>
                        <a:latin typeface="Arial" panose="020B0604020202020204" pitchFamily="34" charset="0"/>
                      </a:endParaRPr>
                    </a:p>
                  </a:txBody>
                  <a:tcPr marL="2652" marR="2652" marT="2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r" fontAlgn="ctr"/>
                      <a:endParaRPr lang="sl-SI" sz="2000" b="1" i="0" u="none" strike="noStrike" dirty="0">
                        <a:solidFill>
                          <a:srgbClr val="000000"/>
                        </a:solidFill>
                        <a:effectLst/>
                        <a:latin typeface="Arial" panose="020B0604020202020204" pitchFamily="34" charset="0"/>
                      </a:endParaRPr>
                    </a:p>
                  </a:txBody>
                  <a:tcPr marL="2652" marR="2652" marT="2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41233917"/>
                  </a:ext>
                </a:extLst>
              </a:tr>
              <a:tr h="404273">
                <a:tc>
                  <a:txBody>
                    <a:bodyPr/>
                    <a:lstStyle/>
                    <a:p>
                      <a:pPr algn="l" fontAlgn="b"/>
                      <a:r>
                        <a:rPr lang="sl-SI" sz="2000" b="1" i="0" u="none" strike="noStrike" dirty="0">
                          <a:solidFill>
                            <a:srgbClr val="000000"/>
                          </a:solidFill>
                          <a:effectLst/>
                          <a:latin typeface="Arial" panose="020B0604020202020204" pitchFamily="34" charset="0"/>
                        </a:rPr>
                        <a:t>DO na domu </a:t>
                      </a:r>
                    </a:p>
                  </a:txBody>
                  <a:tcPr marL="2652" marR="2652" marT="2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sl-SI" sz="2000" b="1" i="0" u="none" strike="noStrike" dirty="0">
                        <a:solidFill>
                          <a:srgbClr val="FF0000"/>
                        </a:solidFill>
                        <a:effectLst/>
                        <a:latin typeface="Arial" panose="020B0604020202020204" pitchFamily="34" charset="0"/>
                      </a:endParaRPr>
                    </a:p>
                  </a:txBody>
                  <a:tcPr marL="2652" marR="2652" marT="2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sl-SI" sz="2000" b="1" i="0" u="none" strike="noStrike" dirty="0">
                        <a:solidFill>
                          <a:srgbClr val="000000"/>
                        </a:solidFill>
                        <a:effectLst/>
                        <a:latin typeface="Arial" panose="020B0604020202020204" pitchFamily="34" charset="0"/>
                      </a:endParaRPr>
                    </a:p>
                  </a:txBody>
                  <a:tcPr marL="2652" marR="2652" marT="2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sl-SI" sz="2000" b="1" i="0" u="none" strike="noStrike" dirty="0">
                        <a:solidFill>
                          <a:srgbClr val="000000"/>
                        </a:solidFill>
                        <a:effectLst/>
                        <a:latin typeface="Arial" panose="020B0604020202020204" pitchFamily="34" charset="0"/>
                      </a:endParaRPr>
                    </a:p>
                  </a:txBody>
                  <a:tcPr marL="2652" marR="2652" marT="26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86760886"/>
                  </a:ext>
                </a:extLst>
              </a:tr>
              <a:tr h="404273">
                <a:tc>
                  <a:txBody>
                    <a:bodyPr/>
                    <a:lstStyle/>
                    <a:p>
                      <a:pPr algn="l" fontAlgn="b"/>
                      <a:r>
                        <a:rPr lang="sl-SI" sz="2000" b="1" i="0" u="none" strike="noStrike" dirty="0">
                          <a:solidFill>
                            <a:srgbClr val="000000"/>
                          </a:solidFill>
                          <a:effectLst/>
                          <a:latin typeface="Arial" panose="020B0604020202020204" pitchFamily="34" charset="0"/>
                        </a:rPr>
                        <a:t>Denarni prejemek</a:t>
                      </a:r>
                    </a:p>
                  </a:txBody>
                  <a:tcPr marL="2652" marR="2652" marT="2652"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sl-SI" sz="2000" b="1" i="0" u="none" strike="noStrike" dirty="0">
                        <a:solidFill>
                          <a:srgbClr val="000000"/>
                        </a:solidFill>
                        <a:effectLst/>
                        <a:latin typeface="Arial" panose="020B0604020202020204" pitchFamily="34" charset="0"/>
                      </a:endParaRPr>
                    </a:p>
                  </a:txBody>
                  <a:tcPr marL="2652" marR="2652" marT="2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sl-SI" sz="2000" b="1" i="0" u="none" strike="noStrike" dirty="0">
                        <a:solidFill>
                          <a:srgbClr val="000000"/>
                        </a:solidFill>
                        <a:effectLst/>
                        <a:latin typeface="Arial" panose="020B0604020202020204" pitchFamily="34" charset="0"/>
                      </a:endParaRPr>
                    </a:p>
                  </a:txBody>
                  <a:tcPr marL="2652" marR="2652" marT="2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sl-SI" sz="2000" b="1" i="0" u="none" strike="noStrike" dirty="0">
                        <a:solidFill>
                          <a:srgbClr val="000000"/>
                        </a:solidFill>
                        <a:effectLst/>
                        <a:latin typeface="Arial" panose="020B0604020202020204" pitchFamily="34" charset="0"/>
                      </a:endParaRPr>
                    </a:p>
                  </a:txBody>
                  <a:tcPr marL="2652" marR="2652" marT="2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44223375"/>
                  </a:ext>
                </a:extLst>
              </a:tr>
            </a:tbl>
          </a:graphicData>
        </a:graphic>
      </p:graphicFrame>
    </p:spTree>
    <p:extLst>
      <p:ext uri="{BB962C8B-B14F-4D97-AF65-F5344CB8AC3E}">
        <p14:creationId xmlns:p14="http://schemas.microsoft.com/office/powerpoint/2010/main" val="328668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F1396D4B-E799-4D70-91C7-FD61F2E85D40}"/>
              </a:ext>
            </a:extLst>
          </p:cNvPr>
          <p:cNvSpPr txBox="1">
            <a:spLocks/>
          </p:cNvSpPr>
          <p:nvPr/>
        </p:nvSpPr>
        <p:spPr bwMode="auto">
          <a:xfrm>
            <a:off x="2494423" y="553876"/>
            <a:ext cx="6570578" cy="7295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rmAutofit/>
          </a:bodyPr>
          <a:lst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l-SI" altLang="sl-SI" sz="2800" b="1" i="0" u="none" strike="noStrike" kern="1200" cap="none" spc="0" normalizeH="0" baseline="0" noProof="0" dirty="0">
                <a:ln>
                  <a:noFill/>
                </a:ln>
                <a:solidFill>
                  <a:srgbClr val="000000"/>
                </a:solidFill>
                <a:effectLst/>
                <a:uLnTx/>
                <a:uFillTx/>
                <a:latin typeface="Arial" pitchFamily="34" charset="0"/>
                <a:ea typeface="+mj-ea"/>
                <a:cs typeface="+mj-cs"/>
              </a:rPr>
              <a:t>Izvajalci DO</a:t>
            </a:r>
            <a:endParaRPr kumimoji="0" lang="en-US" altLang="sl-SI" sz="2800" b="1" i="0" u="none" strike="noStrike" kern="1200" cap="none" spc="0" normalizeH="0" baseline="0" noProof="0" dirty="0">
              <a:ln>
                <a:noFill/>
              </a:ln>
              <a:solidFill>
                <a:srgbClr val="000000"/>
              </a:solidFill>
              <a:effectLst/>
              <a:uLnTx/>
              <a:uFillTx/>
              <a:latin typeface="Arial" pitchFamily="34" charset="0"/>
              <a:ea typeface="+mj-ea"/>
              <a:cs typeface="+mj-cs"/>
            </a:endParaRPr>
          </a:p>
        </p:txBody>
      </p:sp>
      <p:sp>
        <p:nvSpPr>
          <p:cNvPr id="3" name="Rectangle 1">
            <a:extLst>
              <a:ext uri="{FF2B5EF4-FFF2-40B4-BE49-F238E27FC236}">
                <a16:creationId xmlns:a16="http://schemas.microsoft.com/office/drawing/2014/main" id="{E4C31548-155B-4966-A0DA-DFEEFDC68A95}"/>
              </a:ext>
            </a:extLst>
          </p:cNvPr>
          <p:cNvSpPr>
            <a:spLocks noChangeArrowheads="1"/>
          </p:cNvSpPr>
          <p:nvPr/>
        </p:nvSpPr>
        <p:spPr bwMode="auto">
          <a:xfrm>
            <a:off x="513901" y="1582340"/>
            <a:ext cx="818092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1727200" algn="l"/>
                <a:tab pos="2447925" algn="l"/>
              </a:tabLst>
              <a:defRPr>
                <a:solidFill>
                  <a:schemeClr val="tx1"/>
                </a:solidFill>
                <a:latin typeface="Arial" panose="020B0604020202020204" pitchFamily="34" charset="0"/>
              </a:defRPr>
            </a:lvl1pPr>
            <a:lvl2pPr eaLnBrk="0" hangingPunct="0">
              <a:tabLst>
                <a:tab pos="1727200" algn="l"/>
                <a:tab pos="2447925" algn="l"/>
              </a:tabLst>
              <a:defRPr>
                <a:solidFill>
                  <a:schemeClr val="tx1"/>
                </a:solidFill>
                <a:latin typeface="Arial" panose="020B0604020202020204" pitchFamily="34" charset="0"/>
              </a:defRPr>
            </a:lvl2pPr>
            <a:lvl3pPr eaLnBrk="0" hangingPunct="0">
              <a:tabLst>
                <a:tab pos="1727200" algn="l"/>
                <a:tab pos="2447925" algn="l"/>
              </a:tabLst>
              <a:defRPr>
                <a:solidFill>
                  <a:schemeClr val="tx1"/>
                </a:solidFill>
                <a:latin typeface="Arial" panose="020B0604020202020204" pitchFamily="34" charset="0"/>
              </a:defRPr>
            </a:lvl3pPr>
            <a:lvl4pPr eaLnBrk="0" hangingPunct="0">
              <a:tabLst>
                <a:tab pos="1727200" algn="l"/>
                <a:tab pos="2447925" algn="l"/>
              </a:tabLst>
              <a:defRPr>
                <a:solidFill>
                  <a:schemeClr val="tx1"/>
                </a:solidFill>
                <a:latin typeface="Arial" panose="020B0604020202020204" pitchFamily="34" charset="0"/>
              </a:defRPr>
            </a:lvl4pPr>
            <a:lvl5pPr eaLnBrk="0" hangingPunct="0">
              <a:tabLst>
                <a:tab pos="1727200" algn="l"/>
                <a:tab pos="2447925" algn="l"/>
              </a:tabLst>
              <a:defRPr>
                <a:solidFill>
                  <a:schemeClr val="tx1"/>
                </a:solidFill>
                <a:latin typeface="Arial" panose="020B0604020202020204" pitchFamily="34" charset="0"/>
              </a:defRPr>
            </a:lvl5pPr>
            <a:lvl6pPr eaLnBrk="0" fontAlgn="base" hangingPunct="0">
              <a:spcBef>
                <a:spcPct val="0"/>
              </a:spcBef>
              <a:spcAft>
                <a:spcPct val="0"/>
              </a:spcAft>
              <a:tabLst>
                <a:tab pos="1727200" algn="l"/>
                <a:tab pos="2447925" algn="l"/>
              </a:tabLst>
              <a:defRPr>
                <a:solidFill>
                  <a:schemeClr val="tx1"/>
                </a:solidFill>
                <a:latin typeface="Arial" panose="020B0604020202020204" pitchFamily="34" charset="0"/>
              </a:defRPr>
            </a:lvl6pPr>
            <a:lvl7pPr eaLnBrk="0" fontAlgn="base" hangingPunct="0">
              <a:spcBef>
                <a:spcPct val="0"/>
              </a:spcBef>
              <a:spcAft>
                <a:spcPct val="0"/>
              </a:spcAft>
              <a:tabLst>
                <a:tab pos="1727200" algn="l"/>
                <a:tab pos="2447925" algn="l"/>
              </a:tabLst>
              <a:defRPr>
                <a:solidFill>
                  <a:schemeClr val="tx1"/>
                </a:solidFill>
                <a:latin typeface="Arial" panose="020B0604020202020204" pitchFamily="34" charset="0"/>
              </a:defRPr>
            </a:lvl7pPr>
            <a:lvl8pPr eaLnBrk="0" fontAlgn="base" hangingPunct="0">
              <a:spcBef>
                <a:spcPct val="0"/>
              </a:spcBef>
              <a:spcAft>
                <a:spcPct val="0"/>
              </a:spcAft>
              <a:tabLst>
                <a:tab pos="1727200" algn="l"/>
                <a:tab pos="2447925" algn="l"/>
              </a:tabLst>
              <a:defRPr>
                <a:solidFill>
                  <a:schemeClr val="tx1"/>
                </a:solidFill>
                <a:latin typeface="Arial" panose="020B0604020202020204" pitchFamily="34" charset="0"/>
              </a:defRPr>
            </a:lvl8pPr>
            <a:lvl9pPr eaLnBrk="0" fontAlgn="base" hangingPunct="0">
              <a:spcBef>
                <a:spcPct val="0"/>
              </a:spcBef>
              <a:spcAft>
                <a:spcPct val="0"/>
              </a:spcAft>
              <a:tabLst>
                <a:tab pos="1727200" algn="l"/>
                <a:tab pos="2447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27200" algn="l"/>
                <a:tab pos="2447925" algn="l"/>
              </a:tabLst>
            </a:pPr>
            <a:r>
              <a:rPr kumimoji="0" lang="sl-SI" altLang="sl-SI" sz="2400" b="0" i="0" u="none" strike="noStrike" cap="none" normalizeH="0" baseline="0" dirty="0">
                <a:ln>
                  <a:noFill/>
                </a:ln>
                <a:solidFill>
                  <a:schemeClr val="tx2"/>
                </a:solidFill>
                <a:effectLst/>
                <a:ea typeface="Times New Roman" panose="02020603050405020304" pitchFamily="18" charset="0"/>
                <a:cs typeface="Arial" panose="020B0604020202020204" pitchFamily="34" charset="0"/>
              </a:rPr>
              <a:t>Izvajalci DO so:</a:t>
            </a:r>
            <a:endParaRPr kumimoji="0" lang="sl-SI" altLang="sl-SI" sz="2400" b="0" i="0" u="none" strike="noStrike" cap="none" normalizeH="0" baseline="0" dirty="0">
              <a:ln>
                <a:noFill/>
              </a:ln>
              <a:solidFill>
                <a:schemeClr val="tx2"/>
              </a:solidFill>
              <a:effectLst/>
            </a:endParaRPr>
          </a:p>
          <a:p>
            <a:pPr marL="446088" lvl="0" indent="-358775" algn="just" defTabSz="914400">
              <a:buFontTx/>
              <a:buChar char="•"/>
              <a:tabLst/>
            </a:pPr>
            <a:r>
              <a:rPr lang="sl-SI" altLang="sl-SI" sz="2400" dirty="0">
                <a:solidFill>
                  <a:schemeClr val="tx2"/>
                </a:solidFill>
                <a:ea typeface="Times New Roman" panose="02020603050405020304" pitchFamily="18" charset="0"/>
                <a:cs typeface="Arial" panose="020B0604020202020204" pitchFamily="34" charset="0"/>
              </a:rPr>
              <a:t>javni zavodi;</a:t>
            </a:r>
            <a:endParaRPr lang="sl-SI" altLang="sl-SI" sz="2400" dirty="0">
              <a:solidFill>
                <a:schemeClr val="tx2"/>
              </a:solidFill>
            </a:endParaRPr>
          </a:p>
          <a:p>
            <a:pPr marL="446088" lvl="0" indent="-358775" algn="just" defTabSz="914400">
              <a:buFontTx/>
              <a:buChar char="•"/>
              <a:tabLst/>
            </a:pPr>
            <a:r>
              <a:rPr lang="sl-SI" altLang="sl-SI" sz="2400" dirty="0">
                <a:solidFill>
                  <a:schemeClr val="tx2"/>
                </a:solidFill>
                <a:ea typeface="Times New Roman" panose="02020603050405020304" pitchFamily="18" charset="0"/>
                <a:cs typeface="Arial" panose="020B0604020202020204" pitchFamily="34" charset="0"/>
              </a:rPr>
              <a:t>druge pravne osebe ter samostojni podjetniki posamezniki in fizične osebe, ki opravljajo dejavnost;</a:t>
            </a:r>
            <a:endParaRPr lang="sl-SI" altLang="sl-SI" sz="2400" dirty="0">
              <a:solidFill>
                <a:schemeClr val="tx2"/>
              </a:solidFill>
            </a:endParaRPr>
          </a:p>
          <a:p>
            <a:pPr marL="446088" lvl="0" indent="-358775" algn="just" defTabSz="914400">
              <a:buFontTx/>
              <a:buChar char="•"/>
              <a:tabLst/>
            </a:pPr>
            <a:r>
              <a:rPr lang="sl-SI" altLang="sl-SI" sz="2400" dirty="0">
                <a:solidFill>
                  <a:schemeClr val="tx2"/>
                </a:solidFill>
                <a:ea typeface="Times New Roman" panose="02020603050405020304" pitchFamily="18" charset="0"/>
                <a:cs typeface="Arial" panose="020B0604020202020204" pitchFamily="34" charset="0"/>
              </a:rPr>
              <a:t>nosilci dopolnilnih dejavnosti na kmetiji, ki opravljajo DO v obliki bivalnih enot.</a:t>
            </a:r>
            <a:endParaRPr kumimoji="0" lang="sl-SI" altLang="sl-SI" sz="2400" b="0" i="0" u="none" strike="noStrike" cap="none" normalizeH="0" baseline="0" dirty="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tab pos="1727200" algn="l"/>
                <a:tab pos="2447925" algn="l"/>
              </a:tabLst>
            </a:pPr>
            <a:endParaRPr kumimoji="0" lang="sl-SI" altLang="sl-SI" sz="2400" b="0" i="0" u="none" strike="noStrike" cap="none" normalizeH="0" baseline="0" dirty="0">
              <a:ln>
                <a:noFill/>
              </a:ln>
              <a:solidFill>
                <a:schemeClr val="tx2"/>
              </a:solidFill>
              <a:effectLst/>
              <a:latin typeface="Arial" panose="020B0604020202020204" pitchFamily="34" charset="0"/>
              <a:ea typeface="Arial Unicode MS"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tab pos="1727200" algn="l"/>
                <a:tab pos="2447925" algn="l"/>
              </a:tabLst>
            </a:pPr>
            <a:r>
              <a:rPr kumimoji="0" lang="sl-SI" altLang="sl-SI" sz="2400" b="0" i="0" u="none" strike="noStrike" cap="none" normalizeH="0" baseline="0" dirty="0">
                <a:ln>
                  <a:noFill/>
                </a:ln>
                <a:solidFill>
                  <a:schemeClr val="tx2"/>
                </a:solidFill>
                <a:effectLst/>
                <a:latin typeface="Arial" panose="020B0604020202020204" pitchFamily="34" charset="0"/>
                <a:ea typeface="Arial Unicode MS" charset="0"/>
                <a:cs typeface="Arial" panose="020B0604020202020204" pitchFamily="34" charset="0"/>
              </a:rPr>
              <a:t>Posebna oblika opravljanja DO na domu je oskrbovalec družinskega člana.</a:t>
            </a:r>
            <a:endParaRPr kumimoji="0" lang="sl-SI" altLang="sl-SI" sz="24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727200" algn="l"/>
                <a:tab pos="2447925" algn="l"/>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231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a:extLst>
              <a:ext uri="{FF2B5EF4-FFF2-40B4-BE49-F238E27FC236}">
                <a16:creationId xmlns:a16="http://schemas.microsoft.com/office/drawing/2014/main" id="{F1396D4B-E799-4D70-91C7-FD61F2E85D40}"/>
              </a:ext>
            </a:extLst>
          </p:cNvPr>
          <p:cNvSpPr txBox="1">
            <a:spLocks/>
          </p:cNvSpPr>
          <p:nvPr/>
        </p:nvSpPr>
        <p:spPr bwMode="auto">
          <a:xfrm>
            <a:off x="2438275" y="561896"/>
            <a:ext cx="6570578" cy="7295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rmAutofit/>
          </a:bodyPr>
          <a:lst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sl-SI" altLang="sl-SI" sz="2800" b="1" dirty="0">
                <a:solidFill>
                  <a:srgbClr val="000000"/>
                </a:solidFill>
              </a:rPr>
              <a:t>T</a:t>
            </a:r>
            <a:r>
              <a:rPr kumimoji="0" lang="sl-SI" altLang="sl-SI" sz="2800" b="1" i="0" u="none" strike="noStrike" kern="1200" cap="none" spc="0" normalizeH="0" baseline="0" noProof="0" dirty="0" err="1">
                <a:ln>
                  <a:noFill/>
                </a:ln>
                <a:solidFill>
                  <a:srgbClr val="000000"/>
                </a:solidFill>
                <a:effectLst/>
                <a:uLnTx/>
                <a:uFillTx/>
                <a:latin typeface="Arial" pitchFamily="34" charset="0"/>
                <a:ea typeface="+mj-ea"/>
                <a:cs typeface="+mj-cs"/>
              </a:rPr>
              <a:t>ipizacija</a:t>
            </a:r>
            <a:r>
              <a:rPr kumimoji="0" lang="sl-SI" altLang="sl-SI" sz="2800" b="1" i="0" u="none" strike="noStrike" kern="1200" cap="none" spc="0" normalizeH="0" baseline="0" noProof="0" dirty="0">
                <a:ln>
                  <a:noFill/>
                </a:ln>
                <a:solidFill>
                  <a:srgbClr val="000000"/>
                </a:solidFill>
                <a:effectLst/>
                <a:uLnTx/>
                <a:uFillTx/>
                <a:latin typeface="Arial" pitchFamily="34" charset="0"/>
                <a:ea typeface="+mj-ea"/>
                <a:cs typeface="+mj-cs"/>
              </a:rPr>
              <a:t> izvajalcev DO</a:t>
            </a:r>
            <a:endParaRPr kumimoji="0" lang="en-US" altLang="sl-SI" sz="2800" b="1" i="0" u="none" strike="noStrike" kern="1200" cap="none" spc="0" normalizeH="0" baseline="0" noProof="0" dirty="0">
              <a:ln>
                <a:noFill/>
              </a:ln>
              <a:solidFill>
                <a:srgbClr val="000000"/>
              </a:solidFill>
              <a:effectLst/>
              <a:uLnTx/>
              <a:uFillTx/>
              <a:latin typeface="Arial" pitchFamily="34" charset="0"/>
              <a:ea typeface="+mj-ea"/>
              <a:cs typeface="+mj-cs"/>
            </a:endParaRPr>
          </a:p>
        </p:txBody>
      </p:sp>
      <p:sp>
        <p:nvSpPr>
          <p:cNvPr id="7" name="Rectangle 1">
            <a:extLst>
              <a:ext uri="{FF2B5EF4-FFF2-40B4-BE49-F238E27FC236}">
                <a16:creationId xmlns:a16="http://schemas.microsoft.com/office/drawing/2014/main" id="{52F1A20B-E17A-4B2E-B9DF-A8A8C404CC08}"/>
              </a:ext>
            </a:extLst>
          </p:cNvPr>
          <p:cNvSpPr>
            <a:spLocks noChangeArrowheads="1"/>
          </p:cNvSpPr>
          <p:nvPr/>
        </p:nvSpPr>
        <p:spPr bwMode="auto">
          <a:xfrm>
            <a:off x="270933" y="1764978"/>
            <a:ext cx="860213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1727200" algn="l"/>
                <a:tab pos="2447925" algn="l"/>
              </a:tabLst>
              <a:defRPr>
                <a:solidFill>
                  <a:schemeClr val="tx1"/>
                </a:solidFill>
                <a:latin typeface="Arial" panose="020B0604020202020204" pitchFamily="34" charset="0"/>
              </a:defRPr>
            </a:lvl1pPr>
            <a:lvl2pPr eaLnBrk="0" hangingPunct="0">
              <a:tabLst>
                <a:tab pos="1727200" algn="l"/>
                <a:tab pos="2447925" algn="l"/>
              </a:tabLst>
              <a:defRPr>
                <a:solidFill>
                  <a:schemeClr val="tx1"/>
                </a:solidFill>
                <a:latin typeface="Arial" panose="020B0604020202020204" pitchFamily="34" charset="0"/>
              </a:defRPr>
            </a:lvl2pPr>
            <a:lvl3pPr eaLnBrk="0" hangingPunct="0">
              <a:tabLst>
                <a:tab pos="1727200" algn="l"/>
                <a:tab pos="2447925" algn="l"/>
              </a:tabLst>
              <a:defRPr>
                <a:solidFill>
                  <a:schemeClr val="tx1"/>
                </a:solidFill>
                <a:latin typeface="Arial" panose="020B0604020202020204" pitchFamily="34" charset="0"/>
              </a:defRPr>
            </a:lvl3pPr>
            <a:lvl4pPr eaLnBrk="0" hangingPunct="0">
              <a:tabLst>
                <a:tab pos="1727200" algn="l"/>
                <a:tab pos="2447925" algn="l"/>
              </a:tabLst>
              <a:defRPr>
                <a:solidFill>
                  <a:schemeClr val="tx1"/>
                </a:solidFill>
                <a:latin typeface="Arial" panose="020B0604020202020204" pitchFamily="34" charset="0"/>
              </a:defRPr>
            </a:lvl4pPr>
            <a:lvl5pPr eaLnBrk="0" hangingPunct="0">
              <a:tabLst>
                <a:tab pos="1727200" algn="l"/>
                <a:tab pos="2447925" algn="l"/>
              </a:tabLst>
              <a:defRPr>
                <a:solidFill>
                  <a:schemeClr val="tx1"/>
                </a:solidFill>
                <a:latin typeface="Arial" panose="020B0604020202020204" pitchFamily="34" charset="0"/>
              </a:defRPr>
            </a:lvl5pPr>
            <a:lvl6pPr eaLnBrk="0" fontAlgn="base" hangingPunct="0">
              <a:spcBef>
                <a:spcPct val="0"/>
              </a:spcBef>
              <a:spcAft>
                <a:spcPct val="0"/>
              </a:spcAft>
              <a:tabLst>
                <a:tab pos="1727200" algn="l"/>
                <a:tab pos="2447925" algn="l"/>
              </a:tabLst>
              <a:defRPr>
                <a:solidFill>
                  <a:schemeClr val="tx1"/>
                </a:solidFill>
                <a:latin typeface="Arial" panose="020B0604020202020204" pitchFamily="34" charset="0"/>
              </a:defRPr>
            </a:lvl6pPr>
            <a:lvl7pPr eaLnBrk="0" fontAlgn="base" hangingPunct="0">
              <a:spcBef>
                <a:spcPct val="0"/>
              </a:spcBef>
              <a:spcAft>
                <a:spcPct val="0"/>
              </a:spcAft>
              <a:tabLst>
                <a:tab pos="1727200" algn="l"/>
                <a:tab pos="2447925" algn="l"/>
              </a:tabLst>
              <a:defRPr>
                <a:solidFill>
                  <a:schemeClr val="tx1"/>
                </a:solidFill>
                <a:latin typeface="Arial" panose="020B0604020202020204" pitchFamily="34" charset="0"/>
              </a:defRPr>
            </a:lvl7pPr>
            <a:lvl8pPr eaLnBrk="0" fontAlgn="base" hangingPunct="0">
              <a:spcBef>
                <a:spcPct val="0"/>
              </a:spcBef>
              <a:spcAft>
                <a:spcPct val="0"/>
              </a:spcAft>
              <a:tabLst>
                <a:tab pos="1727200" algn="l"/>
                <a:tab pos="2447925" algn="l"/>
              </a:tabLst>
              <a:defRPr>
                <a:solidFill>
                  <a:schemeClr val="tx1"/>
                </a:solidFill>
                <a:latin typeface="Arial" panose="020B0604020202020204" pitchFamily="34" charset="0"/>
              </a:defRPr>
            </a:lvl8pPr>
            <a:lvl9pPr eaLnBrk="0" fontAlgn="base" hangingPunct="0">
              <a:spcBef>
                <a:spcPct val="0"/>
              </a:spcBef>
              <a:spcAft>
                <a:spcPct val="0"/>
              </a:spcAft>
              <a:tabLst>
                <a:tab pos="1727200" algn="l"/>
                <a:tab pos="2447925" algn="l"/>
              </a:tabLs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1727200" algn="l"/>
                <a:tab pos="2447925" algn="l"/>
              </a:tabLst>
              <a:defRPr/>
            </a:pPr>
            <a:r>
              <a:rPr lang="sl-SI" altLang="sl-SI" sz="2400" b="1" dirty="0">
                <a:solidFill>
                  <a:schemeClr val="tx2"/>
                </a:solidFill>
                <a:cs typeface="Arial" panose="020B0604020202020204" pitchFamily="34" charset="0"/>
              </a:rPr>
              <a:t>i</a:t>
            </a:r>
            <a:r>
              <a:rPr kumimoji="0" lang="sl-SI" altLang="sl-SI" sz="2400" b="1" i="0" u="none" strike="noStrike" kern="1200" cap="none" spc="0" normalizeH="0" baseline="0" noProof="0" dirty="0" err="1">
                <a:ln>
                  <a:noFill/>
                </a:ln>
                <a:solidFill>
                  <a:schemeClr val="tx2"/>
                </a:solidFill>
                <a:effectLst/>
                <a:uLnTx/>
                <a:uFillTx/>
                <a:cs typeface="Arial" panose="020B0604020202020204" pitchFamily="34" charset="0"/>
              </a:rPr>
              <a:t>zvajalci</a:t>
            </a:r>
            <a:r>
              <a:rPr kumimoji="0" lang="sl-SI" altLang="sl-SI" sz="2400" b="1" i="0" u="none" strike="noStrike" kern="1200" cap="none" spc="0" normalizeH="0" baseline="0" noProof="0" dirty="0">
                <a:ln>
                  <a:noFill/>
                </a:ln>
                <a:solidFill>
                  <a:schemeClr val="tx2"/>
                </a:solidFill>
                <a:effectLst/>
                <a:uLnTx/>
                <a:uFillTx/>
                <a:cs typeface="Arial" panose="020B0604020202020204" pitchFamily="34" charset="0"/>
              </a:rPr>
              <a:t> DO na domu</a:t>
            </a:r>
          </a:p>
          <a:p>
            <a:pPr marR="0" lvl="0" algn="just" defTabSz="914400" rtl="0" eaLnBrk="0" fontAlgn="base" latinLnBrk="0" hangingPunct="0">
              <a:lnSpc>
                <a:spcPct val="100000"/>
              </a:lnSpc>
              <a:spcBef>
                <a:spcPct val="0"/>
              </a:spcBef>
              <a:spcAft>
                <a:spcPct val="0"/>
              </a:spcAft>
              <a:buClrTx/>
              <a:buSzTx/>
              <a:tabLst>
                <a:tab pos="1727200" algn="l"/>
                <a:tab pos="2447925" algn="l"/>
              </a:tabLst>
              <a:defRPr/>
            </a:pPr>
            <a:endParaRPr kumimoji="0" lang="sl-SI" altLang="sl-SI" sz="2400" b="1" i="0" u="none" strike="noStrike" kern="1200" cap="none" spc="0" normalizeH="0" baseline="0" noProof="0" dirty="0">
              <a:ln>
                <a:noFill/>
              </a:ln>
              <a:solidFill>
                <a:schemeClr val="tx2"/>
              </a:solidFill>
              <a:effectLst/>
              <a:uLnTx/>
              <a:uFillTx/>
              <a:ea typeface="Times New Roman" panose="02020603050405020304" pitchFamily="18"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1727200" algn="l"/>
                <a:tab pos="2447925" algn="l"/>
              </a:tabLst>
              <a:defRPr/>
            </a:pPr>
            <a:r>
              <a:rPr lang="sl-SI" altLang="sl-SI" sz="2400" b="1" dirty="0">
                <a:solidFill>
                  <a:schemeClr val="tx2"/>
                </a:solidFill>
                <a:cs typeface="Arial" panose="020B0604020202020204" pitchFamily="34" charset="0"/>
              </a:rPr>
              <a:t>b</a:t>
            </a:r>
            <a:r>
              <a:rPr kumimoji="0" lang="sl-SI" altLang="sl-SI" sz="2400" b="1" i="0" u="none" strike="noStrike" kern="1200" cap="none" spc="0" normalizeH="0" baseline="0" noProof="0" dirty="0" err="1">
                <a:ln>
                  <a:noFill/>
                </a:ln>
                <a:solidFill>
                  <a:schemeClr val="tx2"/>
                </a:solidFill>
                <a:effectLst/>
                <a:uLnTx/>
                <a:uFillTx/>
                <a:cs typeface="Arial" panose="020B0604020202020204" pitchFamily="34" charset="0"/>
              </a:rPr>
              <a:t>ivalne</a:t>
            </a:r>
            <a:r>
              <a:rPr kumimoji="0" lang="sl-SI" altLang="sl-SI" sz="2400" b="1" i="0" u="none" strike="noStrike" kern="1200" cap="none" spc="0" normalizeH="0" baseline="0" noProof="0" dirty="0">
                <a:ln>
                  <a:noFill/>
                </a:ln>
                <a:solidFill>
                  <a:schemeClr val="tx2"/>
                </a:solidFill>
                <a:effectLst/>
                <a:uLnTx/>
                <a:uFillTx/>
                <a:cs typeface="Arial" panose="020B0604020202020204" pitchFamily="34" charset="0"/>
              </a:rPr>
              <a:t> skupine </a:t>
            </a:r>
            <a:r>
              <a:rPr kumimoji="0" lang="sl-SI" altLang="sl-SI" sz="2400" b="0" i="0" u="none" strike="noStrike" kern="1200" cap="none" spc="0" normalizeH="0" baseline="0" noProof="0" dirty="0">
                <a:ln>
                  <a:noFill/>
                </a:ln>
                <a:solidFill>
                  <a:schemeClr val="tx2"/>
                </a:solidFill>
                <a:effectLst/>
                <a:uLnTx/>
                <a:uFillTx/>
                <a:cs typeface="Arial" panose="020B0604020202020204" pitchFamily="34" charset="0"/>
              </a:rPr>
              <a:t>(zdravstvene storitve se zagotavljajo v okviru patronažne službe)</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1727200" algn="l"/>
                <a:tab pos="2447925" algn="l"/>
              </a:tabLst>
              <a:defRPr/>
            </a:pPr>
            <a:endParaRPr kumimoji="0" lang="sl-SI" altLang="sl-SI" sz="2400" b="0" i="0" u="none" strike="noStrike" kern="1200" cap="none" spc="0" normalizeH="0" baseline="0" noProof="0" dirty="0">
              <a:ln>
                <a:noFill/>
              </a:ln>
              <a:solidFill>
                <a:schemeClr val="tx2"/>
              </a:solidFill>
              <a:effectLst/>
              <a:uLnTx/>
              <a:uFillTx/>
              <a:ea typeface="Times New Roman" panose="02020603050405020304" pitchFamily="18" charset="0"/>
              <a:cs typeface="Arial" panose="020B0604020202020204" pitchFamily="34" charset="0"/>
            </a:endParaRPr>
          </a:p>
          <a:p>
            <a:pPr marL="342900" lvl="0" indent="-342900" algn="just" defTabSz="914400">
              <a:buFont typeface="Arial" panose="020B0604020202020204" pitchFamily="34" charset="0"/>
              <a:buChar char="•"/>
            </a:pPr>
            <a:r>
              <a:rPr kumimoji="0" lang="sl-SI" altLang="sl-SI" sz="2400" b="1" i="0" u="none" strike="noStrike" kern="1200" cap="none" spc="0" normalizeH="0" baseline="0" noProof="0" dirty="0">
                <a:ln>
                  <a:noFill/>
                </a:ln>
                <a:solidFill>
                  <a:schemeClr val="tx2"/>
                </a:solidFill>
                <a:effectLst/>
                <a:uLnTx/>
                <a:uFillTx/>
                <a:latin typeface="Arial"/>
                <a:cs typeface="Arial"/>
              </a:rPr>
              <a:t>oskrbni domovi (</a:t>
            </a:r>
            <a:r>
              <a:rPr kumimoji="0" lang="sl-SI" altLang="sl-SI" sz="2400" b="0" i="0" u="none" strike="noStrike" kern="1200" cap="none" spc="0" normalizeH="0" baseline="0" noProof="0" dirty="0">
                <a:ln>
                  <a:noFill/>
                </a:ln>
                <a:solidFill>
                  <a:schemeClr val="tx2"/>
                </a:solidFill>
                <a:effectLst/>
                <a:uLnTx/>
                <a:uFillTx/>
                <a:latin typeface="Arial"/>
                <a:cs typeface="Arial"/>
              </a:rPr>
              <a:t>zagotavljajo se tudi zdravstvene storitve, zdravstvena nega, fizioterapija in delovna terapija)</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1727200" algn="l"/>
                <a:tab pos="2447925" algn="l"/>
              </a:tabLst>
              <a:defRPr/>
            </a:pPr>
            <a:endParaRPr kumimoji="0" lang="sl-SI" altLang="sl-SI" sz="2400" b="0" i="0" u="none" strike="noStrike" kern="1200" cap="none" spc="0" normalizeH="0" baseline="0" noProof="0" dirty="0">
              <a:ln>
                <a:noFill/>
              </a:ln>
              <a:solidFill>
                <a:schemeClr val="tx2"/>
              </a:solidFill>
              <a:effectLst/>
              <a:uLnTx/>
              <a:uFillTx/>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1727200" algn="l"/>
                <a:tab pos="2447925" algn="l"/>
              </a:tabLst>
              <a:defRPr/>
            </a:pPr>
            <a:r>
              <a:rPr lang="sl-SI" altLang="sl-SI" sz="2400" b="1" dirty="0">
                <a:solidFill>
                  <a:schemeClr val="tx2"/>
                </a:solidFill>
                <a:cs typeface="Arial" panose="020B0604020202020204" pitchFamily="34" charset="0"/>
              </a:rPr>
              <a:t>n</a:t>
            </a:r>
            <a:r>
              <a:rPr kumimoji="0" lang="sl-SI" altLang="sl-SI" sz="2400" b="1" i="0" u="none" strike="noStrike" kern="1200" cap="none" spc="0" normalizeH="0" baseline="0" noProof="0" dirty="0" err="1">
                <a:ln>
                  <a:noFill/>
                </a:ln>
                <a:solidFill>
                  <a:schemeClr val="tx2"/>
                </a:solidFill>
                <a:effectLst/>
                <a:uLnTx/>
                <a:uFillTx/>
                <a:cs typeface="Arial" panose="020B0604020202020204" pitchFamily="34" charset="0"/>
              </a:rPr>
              <a:t>egovalni</a:t>
            </a:r>
            <a:r>
              <a:rPr kumimoji="0" lang="sl-SI" altLang="sl-SI" sz="2400" b="1" i="0" u="none" strike="noStrike" kern="1200" cap="none" spc="0" normalizeH="0" baseline="0" noProof="0" dirty="0">
                <a:ln>
                  <a:noFill/>
                </a:ln>
                <a:solidFill>
                  <a:schemeClr val="tx2"/>
                </a:solidFill>
                <a:effectLst/>
                <a:uLnTx/>
                <a:uFillTx/>
                <a:cs typeface="Arial" panose="020B0604020202020204" pitchFamily="34" charset="0"/>
              </a:rPr>
              <a:t> domovi</a:t>
            </a:r>
            <a:r>
              <a:rPr kumimoji="0" lang="sl-SI" altLang="sl-SI" sz="2400" b="0" i="0" u="none" strike="noStrike" kern="1200" cap="none" spc="0" normalizeH="0" baseline="0" noProof="0" dirty="0">
                <a:ln>
                  <a:noFill/>
                </a:ln>
                <a:solidFill>
                  <a:schemeClr val="tx2"/>
                </a:solidFill>
                <a:effectLst/>
                <a:uLnTx/>
                <a:uFillTx/>
                <a:cs typeface="Arial" panose="020B0604020202020204" pitchFamily="34" charset="0"/>
              </a:rPr>
              <a:t> (za upravičence s kompleksnimi potrebami)</a:t>
            </a:r>
          </a:p>
        </p:txBody>
      </p:sp>
    </p:spTree>
    <p:extLst>
      <p:ext uri="{BB962C8B-B14F-4D97-AF65-F5344CB8AC3E}">
        <p14:creationId xmlns:p14="http://schemas.microsoft.com/office/powerpoint/2010/main" val="2886182454"/>
      </p:ext>
    </p:extLst>
  </p:cSld>
  <p:clrMapOvr>
    <a:masterClrMapping/>
  </p:clrMapOvr>
</p:sld>
</file>

<file path=ppt/theme/theme1.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9100946240984A96B3DC2BAB1E30DC" ma:contentTypeVersion="2" ma:contentTypeDescription="Create a new document." ma:contentTypeScope="" ma:versionID="685cd308df3d537df0e2872eeb20a77d">
  <xsd:schema xmlns:xsd="http://www.w3.org/2001/XMLSchema" xmlns:xs="http://www.w3.org/2001/XMLSchema" xmlns:p="http://schemas.microsoft.com/office/2006/metadata/properties" xmlns:ns2="f6c2ff82-be28-4619-8b39-8fef0856c375" targetNamespace="http://schemas.microsoft.com/office/2006/metadata/properties" ma:root="true" ma:fieldsID="1dd6917113ff4612ebfbc22269d2c729" ns2:_="">
    <xsd:import namespace="f6c2ff82-be28-4619-8b39-8fef0856c37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2ff82-be28-4619-8b39-8fef0856c3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3C5159-FA50-41E4-956F-9CF6289EE9AE}">
  <ds:schemaRefs>
    <ds:schemaRef ds:uri="http://schemas.microsoft.com/sharepoint/v3/contenttype/forms"/>
  </ds:schemaRefs>
</ds:datastoreItem>
</file>

<file path=customXml/itemProps2.xml><?xml version="1.0" encoding="utf-8"?>
<ds:datastoreItem xmlns:ds="http://schemas.openxmlformats.org/officeDocument/2006/customXml" ds:itemID="{DB641484-F450-448F-B8CA-8219CA0C13A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f6c2ff82-be28-4619-8b39-8fef0856c375"/>
    <ds:schemaRef ds:uri="http://www.w3.org/XML/1998/namespace"/>
  </ds:schemaRefs>
</ds:datastoreItem>
</file>

<file path=customXml/itemProps3.xml><?xml version="1.0" encoding="utf-8"?>
<ds:datastoreItem xmlns:ds="http://schemas.openxmlformats.org/officeDocument/2006/customXml" ds:itemID="{9FE82869-EC9C-414D-8E8D-C3576309850E}">
  <ds:schemaRefs>
    <ds:schemaRef ds:uri="f6c2ff82-be28-4619-8b39-8fef0856c3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803</TotalTime>
  <Words>851</Words>
  <Application>Microsoft Office PowerPoint</Application>
  <PresentationFormat>Diaprojekcija na zaslonu (4:3)</PresentationFormat>
  <Paragraphs>158</Paragraphs>
  <Slides>12</Slides>
  <Notes>4</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12</vt:i4>
      </vt:variant>
    </vt:vector>
  </HeadingPairs>
  <TitlesOfParts>
    <vt:vector size="16" baseType="lpstr">
      <vt:lpstr>Arial</vt:lpstr>
      <vt:lpstr>Calibri</vt:lpstr>
      <vt:lpstr>Republika</vt:lpstr>
      <vt:lpstr>Custom Design</vt:lpstr>
      <vt:lpstr>PowerPointova predstavitev</vt:lpstr>
      <vt:lpstr>Zakaj Zakon o dolgotrajni oskrbi?</vt:lpstr>
      <vt:lpstr>Namen</vt:lpstr>
      <vt:lpstr>Temelji</vt:lpstr>
      <vt:lpstr>Načini koriščenja pravic iz DO</vt:lpstr>
      <vt:lpstr>Vrste storitev DO</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Nujnost enotne sistemske ureditve dolgotrajne oskrbe v Sloveniji</dc:title>
  <dc:creator>Klavdija KOBAL STRAUS</dc:creator>
  <cp:lastModifiedBy>Mojca Vnučec Špacapan</cp:lastModifiedBy>
  <cp:revision>70</cp:revision>
  <cp:lastPrinted>2021-06-18T06:42:05Z</cp:lastPrinted>
  <dcterms:created xsi:type="dcterms:W3CDTF">2018-11-29T21:06:27Z</dcterms:created>
  <dcterms:modified xsi:type="dcterms:W3CDTF">2021-06-18T09:03:36Z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0x010100809100946240984A96B3DC2BAB1E30DC</vt:lpwstr>
  </property>
</Properties>
</file>