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4">
  <p:sldMasterIdLst>
    <p:sldMasterId id="2147483648" r:id="rId1"/>
    <p:sldMasterId id="2147483650" r:id="rId2"/>
  </p:sldMasterIdLst>
  <p:notesMasterIdLst>
    <p:notesMasterId r:id="rId14"/>
  </p:notesMasterIdLst>
  <p:handoutMasterIdLst>
    <p:handoutMasterId r:id="rId15"/>
  </p:handoutMasterIdLst>
  <p:sldIdLst>
    <p:sldId id="256" r:id="rId3"/>
    <p:sldId id="384" r:id="rId4"/>
    <p:sldId id="412" r:id="rId5"/>
    <p:sldId id="376" r:id="rId6"/>
    <p:sldId id="419" r:id="rId7"/>
    <p:sldId id="414" r:id="rId8"/>
    <p:sldId id="385" r:id="rId9"/>
    <p:sldId id="416" r:id="rId10"/>
    <p:sldId id="410" r:id="rId11"/>
    <p:sldId id="420" r:id="rId12"/>
    <p:sldId id="421" r:id="rId13"/>
  </p:sldIdLst>
  <p:sldSz cx="9144000" cy="6858000" type="screen4x3"/>
  <p:notesSz cx="7104063" cy="10234613"/>
  <p:embeddedFontLst>
    <p:embeddedFont>
      <p:font typeface="Calibri" panose="020F0502020204030204" pitchFamily="34" charset="0"/>
      <p:regular r:id="rId16"/>
      <p:bold r:id="rId17"/>
      <p:italic r:id="rId18"/>
      <p:boldItalic r:id="rId19"/>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458">
          <p15:clr>
            <a:srgbClr val="A4A3A4"/>
          </p15:clr>
        </p15:guide>
        <p15:guide id="2" orient="horz" pos="1502">
          <p15:clr>
            <a:srgbClr val="A4A3A4"/>
          </p15:clr>
        </p15:guide>
        <p15:guide id="3" pos="839">
          <p15:clr>
            <a:srgbClr val="A4A3A4"/>
          </p15:clr>
        </p15:guide>
        <p15:guide id="4" pos="49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3FB"/>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128" autoAdjust="0"/>
    <p:restoredTop sz="62853" autoAdjust="0"/>
  </p:normalViewPr>
  <p:slideViewPr>
    <p:cSldViewPr snapToGrid="0" snapToObjects="1">
      <p:cViewPr varScale="1">
        <p:scale>
          <a:sx n="54" d="100"/>
          <a:sy n="54" d="100"/>
        </p:scale>
        <p:origin x="-2851" y="-77"/>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76296-3B27-40B1-B5B7-62BD950DD5DE}" type="doc">
      <dgm:prSet loTypeId="urn:microsoft.com/office/officeart/2008/layout/AlternatingHexagons" loCatId="list" qsTypeId="urn:microsoft.com/office/officeart/2005/8/quickstyle/simple1" qsCatId="simple" csTypeId="urn:microsoft.com/office/officeart/2005/8/colors/accent2_1" csCatId="accent2" phldr="1"/>
      <dgm:spPr/>
      <dgm:t>
        <a:bodyPr/>
        <a:lstStyle/>
        <a:p>
          <a:endParaRPr lang="sl-SI"/>
        </a:p>
      </dgm:t>
    </dgm:pt>
    <dgm:pt modelId="{70197B39-841C-488D-869B-4186253AB817}">
      <dgm:prSet phldrT="[besedilo]" custT="1"/>
      <dgm:spPr/>
      <dgm:t>
        <a:bodyPr/>
        <a:lstStyle/>
        <a:p>
          <a:r>
            <a:rPr lang="sl-SI" sz="900" b="1" dirty="0" smtClean="0">
              <a:solidFill>
                <a:schemeClr val="tx2"/>
              </a:solidFill>
            </a:rPr>
            <a:t>MOŽNOST IZBIRE VRSTE PRAVICE IN OBLIKE STOTITVE</a:t>
          </a:r>
          <a:endParaRPr lang="sl-SI" sz="900" b="1" dirty="0">
            <a:solidFill>
              <a:schemeClr val="tx2"/>
            </a:solidFill>
          </a:endParaRPr>
        </a:p>
      </dgm:t>
    </dgm:pt>
    <dgm:pt modelId="{E8491785-D315-46A3-8D4B-897792C055B9}" type="parTrans" cxnId="{3EF40B7E-7557-4909-95CD-9D9411F8AE06}">
      <dgm:prSet/>
      <dgm:spPr/>
      <dgm:t>
        <a:bodyPr/>
        <a:lstStyle/>
        <a:p>
          <a:endParaRPr lang="sl-SI"/>
        </a:p>
      </dgm:t>
    </dgm:pt>
    <dgm:pt modelId="{39571D49-C756-47DC-8541-689AACF95F2A}" type="sibTrans" cxnId="{3EF40B7E-7557-4909-95CD-9D9411F8AE06}">
      <dgm:prSet custT="1"/>
      <dgm:spPr/>
      <dgm:t>
        <a:bodyPr/>
        <a:lstStyle/>
        <a:p>
          <a:r>
            <a:rPr lang="sl-SI" sz="900" b="1" dirty="0" smtClean="0">
              <a:solidFill>
                <a:schemeClr val="tx2"/>
              </a:solidFill>
            </a:rPr>
            <a:t>KREPITEV AVTONOMIJE</a:t>
          </a:r>
        </a:p>
        <a:p>
          <a:r>
            <a:rPr lang="sl-SI" sz="900" b="1" dirty="0" smtClean="0">
              <a:solidFill>
                <a:schemeClr val="tx2"/>
              </a:solidFill>
            </a:rPr>
            <a:t>UPORABNIKA</a:t>
          </a:r>
          <a:endParaRPr lang="sl-SI" sz="900" b="1" dirty="0">
            <a:solidFill>
              <a:schemeClr val="tx2"/>
            </a:solidFill>
          </a:endParaRPr>
        </a:p>
      </dgm:t>
    </dgm:pt>
    <dgm:pt modelId="{5774F9ED-BBA8-44A2-89A7-10486278BE18}">
      <dgm:prSet phldrT="[besedilo]" custT="1">
        <dgm:style>
          <a:lnRef idx="2">
            <a:schemeClr val="accent2"/>
          </a:lnRef>
          <a:fillRef idx="1">
            <a:schemeClr val="lt1"/>
          </a:fillRef>
          <a:effectRef idx="0">
            <a:schemeClr val="accent2"/>
          </a:effectRef>
          <a:fontRef idx="minor">
            <a:schemeClr val="dk1"/>
          </a:fontRef>
        </dgm:style>
      </dgm:prSet>
      <dgm:spPr>
        <a:solidFill>
          <a:srgbClr val="FFFF00"/>
        </a:solidFill>
      </dgm:spPr>
      <dgm:t>
        <a:bodyPr/>
        <a:lstStyle/>
        <a:p>
          <a:r>
            <a:rPr lang="sl-SI" sz="1100" b="1" dirty="0" smtClean="0">
              <a:solidFill>
                <a:schemeClr val="tx2"/>
              </a:solidFill>
            </a:rPr>
            <a:t>UPORABNIK</a:t>
          </a:r>
        </a:p>
      </dgm:t>
    </dgm:pt>
    <dgm:pt modelId="{14A5F2BA-65F7-4058-A35C-F966A8ED92FA}" type="parTrans" cxnId="{03759E47-E143-4D6A-BD1F-6A763616ED92}">
      <dgm:prSet/>
      <dgm:spPr/>
      <dgm:t>
        <a:bodyPr/>
        <a:lstStyle/>
        <a:p>
          <a:endParaRPr lang="sl-SI"/>
        </a:p>
      </dgm:t>
    </dgm:pt>
    <dgm:pt modelId="{54EAA134-D23C-4BC0-87C6-5E9559123CC2}" type="sibTrans" cxnId="{03759E47-E143-4D6A-BD1F-6A763616ED92}">
      <dgm:prSet custT="1"/>
      <dgm:spPr/>
      <dgm:t>
        <a:bodyPr/>
        <a:lstStyle/>
        <a:p>
          <a:r>
            <a:rPr lang="sl-SI" sz="900" b="1" dirty="0" smtClean="0">
              <a:solidFill>
                <a:schemeClr val="tx2"/>
              </a:solidFill>
            </a:rPr>
            <a:t>KREPITEV OSKRBE NA DOMU</a:t>
          </a:r>
          <a:endParaRPr lang="sl-SI" sz="900" b="1" dirty="0">
            <a:solidFill>
              <a:schemeClr val="tx2"/>
            </a:solidFill>
          </a:endParaRPr>
        </a:p>
      </dgm:t>
    </dgm:pt>
    <dgm:pt modelId="{3F7DF0A8-552A-4B48-9C04-9347479A1D03}">
      <dgm:prSet phldrT="[besedilo]" custT="1"/>
      <dgm:spPr/>
      <dgm:t>
        <a:bodyPr/>
        <a:lstStyle/>
        <a:p>
          <a:r>
            <a:rPr lang="sl-SI" sz="900" b="1" dirty="0" smtClean="0">
              <a:solidFill>
                <a:schemeClr val="tx2"/>
              </a:solidFill>
            </a:rPr>
            <a:t>PODPORA IZVAJALCEM NEFORMALNE OSKBE</a:t>
          </a:r>
          <a:endParaRPr lang="sl-SI" sz="900" b="1" dirty="0">
            <a:solidFill>
              <a:schemeClr val="tx2"/>
            </a:solidFill>
          </a:endParaRPr>
        </a:p>
      </dgm:t>
    </dgm:pt>
    <dgm:pt modelId="{DDEA93DA-62BC-4A7F-A66A-D5A8B2053B49}" type="parTrans" cxnId="{21199902-414D-4DB4-AF49-6E9794E0FD57}">
      <dgm:prSet/>
      <dgm:spPr/>
      <dgm:t>
        <a:bodyPr/>
        <a:lstStyle/>
        <a:p>
          <a:endParaRPr lang="sl-SI"/>
        </a:p>
      </dgm:t>
    </dgm:pt>
    <dgm:pt modelId="{E9133458-1514-494F-AB5C-7256C1519D8A}" type="sibTrans" cxnId="{21199902-414D-4DB4-AF49-6E9794E0FD57}">
      <dgm:prSet custT="1"/>
      <dgm:spPr/>
      <dgm:t>
        <a:bodyPr/>
        <a:lstStyle/>
        <a:p>
          <a:r>
            <a:rPr lang="sl-SI" sz="900" b="1" dirty="0" smtClean="0">
              <a:solidFill>
                <a:schemeClr val="tx2"/>
              </a:solidFill>
            </a:rPr>
            <a:t>OHRANJANJE SAMOSTOJNOST</a:t>
          </a:r>
          <a:endParaRPr lang="sl-SI" sz="900" b="1" dirty="0">
            <a:solidFill>
              <a:schemeClr val="tx2"/>
            </a:solidFill>
          </a:endParaRPr>
        </a:p>
      </dgm:t>
    </dgm:pt>
    <dgm:pt modelId="{BE67E32E-6FBD-4F17-B8A3-9BAEF0BB773D}" type="pres">
      <dgm:prSet presAssocID="{31676296-3B27-40B1-B5B7-62BD950DD5DE}" presName="Name0" presStyleCnt="0">
        <dgm:presLayoutVars>
          <dgm:chMax/>
          <dgm:chPref/>
          <dgm:dir/>
          <dgm:animLvl val="lvl"/>
        </dgm:presLayoutVars>
      </dgm:prSet>
      <dgm:spPr/>
      <dgm:t>
        <a:bodyPr/>
        <a:lstStyle/>
        <a:p>
          <a:endParaRPr lang="sl-SI"/>
        </a:p>
      </dgm:t>
    </dgm:pt>
    <dgm:pt modelId="{B67CDB29-30C3-4598-94FD-6D262C4AC758}" type="pres">
      <dgm:prSet presAssocID="{70197B39-841C-488D-869B-4186253AB817}" presName="composite" presStyleCnt="0"/>
      <dgm:spPr/>
    </dgm:pt>
    <dgm:pt modelId="{DACF7103-6418-4D6D-BCCD-4DFE16F5B8D9}" type="pres">
      <dgm:prSet presAssocID="{70197B39-841C-488D-869B-4186253AB817}" presName="Parent1" presStyleLbl="node1" presStyleIdx="0" presStyleCnt="6" custLinFactNeighborX="-3233" custLinFactNeighborY="-2109">
        <dgm:presLayoutVars>
          <dgm:chMax val="1"/>
          <dgm:chPref val="1"/>
          <dgm:bulletEnabled val="1"/>
        </dgm:presLayoutVars>
      </dgm:prSet>
      <dgm:spPr/>
      <dgm:t>
        <a:bodyPr/>
        <a:lstStyle/>
        <a:p>
          <a:endParaRPr lang="sl-SI"/>
        </a:p>
      </dgm:t>
    </dgm:pt>
    <dgm:pt modelId="{C2637D6D-B61C-4F27-B268-8F2354C075E2}" type="pres">
      <dgm:prSet presAssocID="{70197B39-841C-488D-869B-4186253AB817}" presName="Childtext1" presStyleLbl="revTx" presStyleIdx="0" presStyleCnt="3">
        <dgm:presLayoutVars>
          <dgm:chMax val="0"/>
          <dgm:chPref val="0"/>
          <dgm:bulletEnabled val="1"/>
        </dgm:presLayoutVars>
      </dgm:prSet>
      <dgm:spPr/>
      <dgm:t>
        <a:bodyPr/>
        <a:lstStyle/>
        <a:p>
          <a:endParaRPr lang="sl-SI"/>
        </a:p>
      </dgm:t>
    </dgm:pt>
    <dgm:pt modelId="{799D3AC9-9CB3-4CD5-BE31-0716E4A2E28E}" type="pres">
      <dgm:prSet presAssocID="{70197B39-841C-488D-869B-4186253AB817}" presName="BalanceSpacing" presStyleCnt="0"/>
      <dgm:spPr/>
    </dgm:pt>
    <dgm:pt modelId="{50B7890F-9F44-40D3-9E9D-430C0EC0623D}" type="pres">
      <dgm:prSet presAssocID="{70197B39-841C-488D-869B-4186253AB817}" presName="BalanceSpacing1" presStyleCnt="0"/>
      <dgm:spPr/>
    </dgm:pt>
    <dgm:pt modelId="{EE01FFF4-6B09-44AE-BFD3-51EBE30A26F7}" type="pres">
      <dgm:prSet presAssocID="{39571D49-C756-47DC-8541-689AACF95F2A}" presName="Accent1Text" presStyleLbl="node1" presStyleIdx="1" presStyleCnt="6" custLinFactNeighborX="-3233" custLinFactNeighborY="-2109"/>
      <dgm:spPr/>
      <dgm:t>
        <a:bodyPr/>
        <a:lstStyle/>
        <a:p>
          <a:endParaRPr lang="sl-SI"/>
        </a:p>
      </dgm:t>
    </dgm:pt>
    <dgm:pt modelId="{37DC412B-D051-4526-9A3B-933256F168F8}" type="pres">
      <dgm:prSet presAssocID="{39571D49-C756-47DC-8541-689AACF95F2A}" presName="spaceBetweenRectangles" presStyleCnt="0"/>
      <dgm:spPr/>
    </dgm:pt>
    <dgm:pt modelId="{8EF78D70-B883-4AB8-A3EF-96D85FE7FC73}" type="pres">
      <dgm:prSet presAssocID="{5774F9ED-BBA8-44A2-89A7-10486278BE18}" presName="composite" presStyleCnt="0"/>
      <dgm:spPr/>
    </dgm:pt>
    <dgm:pt modelId="{48C7F1A4-3E4B-4341-BB17-CAFFF079C238}" type="pres">
      <dgm:prSet presAssocID="{5774F9ED-BBA8-44A2-89A7-10486278BE18}" presName="Parent1" presStyleLbl="node1" presStyleIdx="2" presStyleCnt="6">
        <dgm:presLayoutVars>
          <dgm:chMax val="1"/>
          <dgm:chPref val="1"/>
          <dgm:bulletEnabled val="1"/>
        </dgm:presLayoutVars>
      </dgm:prSet>
      <dgm:spPr/>
      <dgm:t>
        <a:bodyPr/>
        <a:lstStyle/>
        <a:p>
          <a:endParaRPr lang="sl-SI"/>
        </a:p>
      </dgm:t>
    </dgm:pt>
    <dgm:pt modelId="{56486711-5154-4C89-8B72-B08737437E45}" type="pres">
      <dgm:prSet presAssocID="{5774F9ED-BBA8-44A2-89A7-10486278BE18}" presName="Childtext1" presStyleLbl="revTx" presStyleIdx="1" presStyleCnt="3">
        <dgm:presLayoutVars>
          <dgm:chMax val="0"/>
          <dgm:chPref val="0"/>
          <dgm:bulletEnabled val="1"/>
        </dgm:presLayoutVars>
      </dgm:prSet>
      <dgm:spPr/>
      <dgm:t>
        <a:bodyPr/>
        <a:lstStyle/>
        <a:p>
          <a:endParaRPr lang="sl-SI"/>
        </a:p>
      </dgm:t>
    </dgm:pt>
    <dgm:pt modelId="{3F749EB0-A48B-427F-A159-DB68B7EFFFB6}" type="pres">
      <dgm:prSet presAssocID="{5774F9ED-BBA8-44A2-89A7-10486278BE18}" presName="BalanceSpacing" presStyleCnt="0"/>
      <dgm:spPr/>
    </dgm:pt>
    <dgm:pt modelId="{B605A3B7-E10A-44A8-AD9E-9A846E12E9F3}" type="pres">
      <dgm:prSet presAssocID="{5774F9ED-BBA8-44A2-89A7-10486278BE18}" presName="BalanceSpacing1" presStyleCnt="0"/>
      <dgm:spPr/>
    </dgm:pt>
    <dgm:pt modelId="{A78FD36A-D8E0-40A4-A723-688975FAED4B}" type="pres">
      <dgm:prSet presAssocID="{54EAA134-D23C-4BC0-87C6-5E9559123CC2}" presName="Accent1Text" presStyleLbl="node1" presStyleIdx="3" presStyleCnt="6" custLinFactNeighborX="-3233" custLinFactNeighborY="-2109"/>
      <dgm:spPr/>
      <dgm:t>
        <a:bodyPr/>
        <a:lstStyle/>
        <a:p>
          <a:endParaRPr lang="sl-SI"/>
        </a:p>
      </dgm:t>
    </dgm:pt>
    <dgm:pt modelId="{04CBFCF6-1150-4A72-BCF3-F824FC5CE143}" type="pres">
      <dgm:prSet presAssocID="{54EAA134-D23C-4BC0-87C6-5E9559123CC2}" presName="spaceBetweenRectangles" presStyleCnt="0"/>
      <dgm:spPr/>
    </dgm:pt>
    <dgm:pt modelId="{52EDB55A-1C6E-47E5-92B3-6DB26220C5F1}" type="pres">
      <dgm:prSet presAssocID="{3F7DF0A8-552A-4B48-9C04-9347479A1D03}" presName="composite" presStyleCnt="0"/>
      <dgm:spPr/>
    </dgm:pt>
    <dgm:pt modelId="{A477850E-76FB-4FF4-A91A-187DC55B66B2}" type="pres">
      <dgm:prSet presAssocID="{3F7DF0A8-552A-4B48-9C04-9347479A1D03}" presName="Parent1" presStyleLbl="node1" presStyleIdx="4" presStyleCnt="6" custLinFactNeighborX="-3233" custLinFactNeighborY="-2109">
        <dgm:presLayoutVars>
          <dgm:chMax val="1"/>
          <dgm:chPref val="1"/>
          <dgm:bulletEnabled val="1"/>
        </dgm:presLayoutVars>
      </dgm:prSet>
      <dgm:spPr/>
      <dgm:t>
        <a:bodyPr/>
        <a:lstStyle/>
        <a:p>
          <a:endParaRPr lang="sl-SI"/>
        </a:p>
      </dgm:t>
    </dgm:pt>
    <dgm:pt modelId="{A68BC74B-3910-43C6-B58E-5FA32A76E235}" type="pres">
      <dgm:prSet presAssocID="{3F7DF0A8-552A-4B48-9C04-9347479A1D03}" presName="Childtext1" presStyleLbl="revTx" presStyleIdx="2" presStyleCnt="3">
        <dgm:presLayoutVars>
          <dgm:chMax val="0"/>
          <dgm:chPref val="0"/>
          <dgm:bulletEnabled val="1"/>
        </dgm:presLayoutVars>
      </dgm:prSet>
      <dgm:spPr/>
      <dgm:t>
        <a:bodyPr/>
        <a:lstStyle/>
        <a:p>
          <a:endParaRPr lang="sl-SI"/>
        </a:p>
      </dgm:t>
    </dgm:pt>
    <dgm:pt modelId="{ED6AC032-A201-4F66-8943-34EC23504CCF}" type="pres">
      <dgm:prSet presAssocID="{3F7DF0A8-552A-4B48-9C04-9347479A1D03}" presName="BalanceSpacing" presStyleCnt="0"/>
      <dgm:spPr/>
    </dgm:pt>
    <dgm:pt modelId="{1C8213E0-EB64-440C-A273-61F0DD9B8090}" type="pres">
      <dgm:prSet presAssocID="{3F7DF0A8-552A-4B48-9C04-9347479A1D03}" presName="BalanceSpacing1" presStyleCnt="0"/>
      <dgm:spPr/>
    </dgm:pt>
    <dgm:pt modelId="{80AC9BD2-4EB5-4B3A-9750-38108891E115}" type="pres">
      <dgm:prSet presAssocID="{E9133458-1514-494F-AB5C-7256C1519D8A}" presName="Accent1Text" presStyleLbl="node1" presStyleIdx="5" presStyleCnt="6" custLinFactNeighborX="-3233" custLinFactNeighborY="-2109"/>
      <dgm:spPr/>
      <dgm:t>
        <a:bodyPr/>
        <a:lstStyle/>
        <a:p>
          <a:endParaRPr lang="sl-SI"/>
        </a:p>
      </dgm:t>
    </dgm:pt>
  </dgm:ptLst>
  <dgm:cxnLst>
    <dgm:cxn modelId="{21199902-414D-4DB4-AF49-6E9794E0FD57}" srcId="{31676296-3B27-40B1-B5B7-62BD950DD5DE}" destId="{3F7DF0A8-552A-4B48-9C04-9347479A1D03}" srcOrd="2" destOrd="0" parTransId="{DDEA93DA-62BC-4A7F-A66A-D5A8B2053B49}" sibTransId="{E9133458-1514-494F-AB5C-7256C1519D8A}"/>
    <dgm:cxn modelId="{56902DFB-8BE3-4D8B-9221-E69CE411DDA1}" type="presOf" srcId="{70197B39-841C-488D-869B-4186253AB817}" destId="{DACF7103-6418-4D6D-BCCD-4DFE16F5B8D9}" srcOrd="0" destOrd="0" presId="urn:microsoft.com/office/officeart/2008/layout/AlternatingHexagons"/>
    <dgm:cxn modelId="{E11D9590-9FDC-400F-BCA0-81426C2025A9}" type="presOf" srcId="{54EAA134-D23C-4BC0-87C6-5E9559123CC2}" destId="{A78FD36A-D8E0-40A4-A723-688975FAED4B}" srcOrd="0" destOrd="0" presId="urn:microsoft.com/office/officeart/2008/layout/AlternatingHexagons"/>
    <dgm:cxn modelId="{A7F8B448-1541-4D9A-BFCE-C1E80EE68285}" type="presOf" srcId="{3F7DF0A8-552A-4B48-9C04-9347479A1D03}" destId="{A477850E-76FB-4FF4-A91A-187DC55B66B2}" srcOrd="0" destOrd="0" presId="urn:microsoft.com/office/officeart/2008/layout/AlternatingHexagons"/>
    <dgm:cxn modelId="{6C8E2B66-1523-4747-A276-804873AD83DF}" type="presOf" srcId="{E9133458-1514-494F-AB5C-7256C1519D8A}" destId="{80AC9BD2-4EB5-4B3A-9750-38108891E115}" srcOrd="0" destOrd="0" presId="urn:microsoft.com/office/officeart/2008/layout/AlternatingHexagons"/>
    <dgm:cxn modelId="{A9304BD7-BA0A-43A4-B42B-69D2363F009B}" type="presOf" srcId="{5774F9ED-BBA8-44A2-89A7-10486278BE18}" destId="{48C7F1A4-3E4B-4341-BB17-CAFFF079C238}" srcOrd="0" destOrd="0" presId="urn:microsoft.com/office/officeart/2008/layout/AlternatingHexagons"/>
    <dgm:cxn modelId="{3EF40B7E-7557-4909-95CD-9D9411F8AE06}" srcId="{31676296-3B27-40B1-B5B7-62BD950DD5DE}" destId="{70197B39-841C-488D-869B-4186253AB817}" srcOrd="0" destOrd="0" parTransId="{E8491785-D315-46A3-8D4B-897792C055B9}" sibTransId="{39571D49-C756-47DC-8541-689AACF95F2A}"/>
    <dgm:cxn modelId="{03759E47-E143-4D6A-BD1F-6A763616ED92}" srcId="{31676296-3B27-40B1-B5B7-62BD950DD5DE}" destId="{5774F9ED-BBA8-44A2-89A7-10486278BE18}" srcOrd="1" destOrd="0" parTransId="{14A5F2BA-65F7-4058-A35C-F966A8ED92FA}" sibTransId="{54EAA134-D23C-4BC0-87C6-5E9559123CC2}"/>
    <dgm:cxn modelId="{2324AB78-60E1-4994-97F1-F0DD38E88D5D}" type="presOf" srcId="{31676296-3B27-40B1-B5B7-62BD950DD5DE}" destId="{BE67E32E-6FBD-4F17-B8A3-9BAEF0BB773D}" srcOrd="0" destOrd="0" presId="urn:microsoft.com/office/officeart/2008/layout/AlternatingHexagons"/>
    <dgm:cxn modelId="{E00BEC3A-86A8-4413-BF53-F0D742F438D6}" type="presOf" srcId="{39571D49-C756-47DC-8541-689AACF95F2A}" destId="{EE01FFF4-6B09-44AE-BFD3-51EBE30A26F7}" srcOrd="0" destOrd="0" presId="urn:microsoft.com/office/officeart/2008/layout/AlternatingHexagons"/>
    <dgm:cxn modelId="{FD7384FA-B931-425E-9BF4-4DE1A28CEF0E}" type="presParOf" srcId="{BE67E32E-6FBD-4F17-B8A3-9BAEF0BB773D}" destId="{B67CDB29-30C3-4598-94FD-6D262C4AC758}" srcOrd="0" destOrd="0" presId="urn:microsoft.com/office/officeart/2008/layout/AlternatingHexagons"/>
    <dgm:cxn modelId="{0150CDDA-A083-4624-963F-AAB4018C07C2}" type="presParOf" srcId="{B67CDB29-30C3-4598-94FD-6D262C4AC758}" destId="{DACF7103-6418-4D6D-BCCD-4DFE16F5B8D9}" srcOrd="0" destOrd="0" presId="urn:microsoft.com/office/officeart/2008/layout/AlternatingHexagons"/>
    <dgm:cxn modelId="{27123129-6B5B-4597-BE68-4D8A0C7480EC}" type="presParOf" srcId="{B67CDB29-30C3-4598-94FD-6D262C4AC758}" destId="{C2637D6D-B61C-4F27-B268-8F2354C075E2}" srcOrd="1" destOrd="0" presId="urn:microsoft.com/office/officeart/2008/layout/AlternatingHexagons"/>
    <dgm:cxn modelId="{CB367E8E-7997-4A8C-B12E-1606EECCAF83}" type="presParOf" srcId="{B67CDB29-30C3-4598-94FD-6D262C4AC758}" destId="{799D3AC9-9CB3-4CD5-BE31-0716E4A2E28E}" srcOrd="2" destOrd="0" presId="urn:microsoft.com/office/officeart/2008/layout/AlternatingHexagons"/>
    <dgm:cxn modelId="{F30EB7B8-47CB-4CFA-884E-369AF13FCE0A}" type="presParOf" srcId="{B67CDB29-30C3-4598-94FD-6D262C4AC758}" destId="{50B7890F-9F44-40D3-9E9D-430C0EC0623D}" srcOrd="3" destOrd="0" presId="urn:microsoft.com/office/officeart/2008/layout/AlternatingHexagons"/>
    <dgm:cxn modelId="{FA7F7B7E-2731-42E5-B5FB-E27C2CF86205}" type="presParOf" srcId="{B67CDB29-30C3-4598-94FD-6D262C4AC758}" destId="{EE01FFF4-6B09-44AE-BFD3-51EBE30A26F7}" srcOrd="4" destOrd="0" presId="urn:microsoft.com/office/officeart/2008/layout/AlternatingHexagons"/>
    <dgm:cxn modelId="{9FCA86D3-BC18-4A61-B628-3E6E6A856E9E}" type="presParOf" srcId="{BE67E32E-6FBD-4F17-B8A3-9BAEF0BB773D}" destId="{37DC412B-D051-4526-9A3B-933256F168F8}" srcOrd="1" destOrd="0" presId="urn:microsoft.com/office/officeart/2008/layout/AlternatingHexagons"/>
    <dgm:cxn modelId="{C92C4718-4C4D-44F5-B089-F3A0AE3DB872}" type="presParOf" srcId="{BE67E32E-6FBD-4F17-B8A3-9BAEF0BB773D}" destId="{8EF78D70-B883-4AB8-A3EF-96D85FE7FC73}" srcOrd="2" destOrd="0" presId="urn:microsoft.com/office/officeart/2008/layout/AlternatingHexagons"/>
    <dgm:cxn modelId="{E34C6371-77C7-4135-B08B-E68FBAEC495A}" type="presParOf" srcId="{8EF78D70-B883-4AB8-A3EF-96D85FE7FC73}" destId="{48C7F1A4-3E4B-4341-BB17-CAFFF079C238}" srcOrd="0" destOrd="0" presId="urn:microsoft.com/office/officeart/2008/layout/AlternatingHexagons"/>
    <dgm:cxn modelId="{820C5772-2E44-4C96-BDFE-CBC2F88BB9C9}" type="presParOf" srcId="{8EF78D70-B883-4AB8-A3EF-96D85FE7FC73}" destId="{56486711-5154-4C89-8B72-B08737437E45}" srcOrd="1" destOrd="0" presId="urn:microsoft.com/office/officeart/2008/layout/AlternatingHexagons"/>
    <dgm:cxn modelId="{B0A3CA94-8BA8-4351-888A-41AF4525F0F9}" type="presParOf" srcId="{8EF78D70-B883-4AB8-A3EF-96D85FE7FC73}" destId="{3F749EB0-A48B-427F-A159-DB68B7EFFFB6}" srcOrd="2" destOrd="0" presId="urn:microsoft.com/office/officeart/2008/layout/AlternatingHexagons"/>
    <dgm:cxn modelId="{79AE4476-4E4F-4B1C-8648-AED20EEB34FE}" type="presParOf" srcId="{8EF78D70-B883-4AB8-A3EF-96D85FE7FC73}" destId="{B605A3B7-E10A-44A8-AD9E-9A846E12E9F3}" srcOrd="3" destOrd="0" presId="urn:microsoft.com/office/officeart/2008/layout/AlternatingHexagons"/>
    <dgm:cxn modelId="{A48B273A-DD82-4A84-A53F-892B612C1121}" type="presParOf" srcId="{8EF78D70-B883-4AB8-A3EF-96D85FE7FC73}" destId="{A78FD36A-D8E0-40A4-A723-688975FAED4B}" srcOrd="4" destOrd="0" presId="urn:microsoft.com/office/officeart/2008/layout/AlternatingHexagons"/>
    <dgm:cxn modelId="{6E8EF381-E24D-4BB5-B434-20F227C6B7AD}" type="presParOf" srcId="{BE67E32E-6FBD-4F17-B8A3-9BAEF0BB773D}" destId="{04CBFCF6-1150-4A72-BCF3-F824FC5CE143}" srcOrd="3" destOrd="0" presId="urn:microsoft.com/office/officeart/2008/layout/AlternatingHexagons"/>
    <dgm:cxn modelId="{2DC3E5A2-ABD6-4980-BE01-13E74EFE47B0}" type="presParOf" srcId="{BE67E32E-6FBD-4F17-B8A3-9BAEF0BB773D}" destId="{52EDB55A-1C6E-47E5-92B3-6DB26220C5F1}" srcOrd="4" destOrd="0" presId="urn:microsoft.com/office/officeart/2008/layout/AlternatingHexagons"/>
    <dgm:cxn modelId="{711A73FA-C699-4264-949B-DD966CE654FF}" type="presParOf" srcId="{52EDB55A-1C6E-47E5-92B3-6DB26220C5F1}" destId="{A477850E-76FB-4FF4-A91A-187DC55B66B2}" srcOrd="0" destOrd="0" presId="urn:microsoft.com/office/officeart/2008/layout/AlternatingHexagons"/>
    <dgm:cxn modelId="{C3C6BE04-3A99-4826-92C4-0F59A3340B7A}" type="presParOf" srcId="{52EDB55A-1C6E-47E5-92B3-6DB26220C5F1}" destId="{A68BC74B-3910-43C6-B58E-5FA32A76E235}" srcOrd="1" destOrd="0" presId="urn:microsoft.com/office/officeart/2008/layout/AlternatingHexagons"/>
    <dgm:cxn modelId="{F050E578-DD73-4CD3-8050-42966C4B20EC}" type="presParOf" srcId="{52EDB55A-1C6E-47E5-92B3-6DB26220C5F1}" destId="{ED6AC032-A201-4F66-8943-34EC23504CCF}" srcOrd="2" destOrd="0" presId="urn:microsoft.com/office/officeart/2008/layout/AlternatingHexagons"/>
    <dgm:cxn modelId="{BC8EC71A-7086-4A7F-B81A-0A994A9535A5}" type="presParOf" srcId="{52EDB55A-1C6E-47E5-92B3-6DB26220C5F1}" destId="{1C8213E0-EB64-440C-A273-61F0DD9B8090}" srcOrd="3" destOrd="0" presId="urn:microsoft.com/office/officeart/2008/layout/AlternatingHexagons"/>
    <dgm:cxn modelId="{6F74CBA3-890D-4413-BEB5-71D431F1B520}" type="presParOf" srcId="{52EDB55A-1C6E-47E5-92B3-6DB26220C5F1}" destId="{80AC9BD2-4EB5-4B3A-9750-38108891E11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F7103-6418-4D6D-BCCD-4DFE16F5B8D9}">
      <dsp:nvSpPr>
        <dsp:cNvPr id="0" name=""/>
        <dsp:cNvSpPr/>
      </dsp:nvSpPr>
      <dsp:spPr>
        <a:xfrm rot="5400000">
          <a:off x="2436401" y="253095"/>
          <a:ext cx="1630274" cy="141833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l-SI" sz="900" b="1" kern="1200" dirty="0" smtClean="0">
              <a:solidFill>
                <a:schemeClr val="tx2"/>
              </a:solidFill>
            </a:rPr>
            <a:t>MOŽNOST IZBIRE VRSTE PRAVICE IN OBLIKE STOTITVE</a:t>
          </a:r>
          <a:endParaRPr lang="sl-SI" sz="900" b="1" kern="1200" dirty="0">
            <a:solidFill>
              <a:schemeClr val="tx2"/>
            </a:solidFill>
          </a:endParaRPr>
        </a:p>
      </dsp:txBody>
      <dsp:txXfrm rot="-5400000">
        <a:off x="2763393" y="401179"/>
        <a:ext cx="976289" cy="1122172"/>
      </dsp:txXfrm>
    </dsp:sp>
    <dsp:sp modelId="{C2637D6D-B61C-4F27-B268-8F2354C075E2}">
      <dsp:nvSpPr>
        <dsp:cNvPr id="0" name=""/>
        <dsp:cNvSpPr/>
      </dsp:nvSpPr>
      <dsp:spPr>
        <a:xfrm>
          <a:off x="4049602" y="507565"/>
          <a:ext cx="1819386" cy="978164"/>
        </a:xfrm>
        <a:prstGeom prst="rect">
          <a:avLst/>
        </a:prstGeom>
        <a:noFill/>
        <a:ln>
          <a:noFill/>
        </a:ln>
        <a:effectLst/>
      </dsp:spPr>
      <dsp:style>
        <a:lnRef idx="0">
          <a:scrgbClr r="0" g="0" b="0"/>
        </a:lnRef>
        <a:fillRef idx="0">
          <a:scrgbClr r="0" g="0" b="0"/>
        </a:fillRef>
        <a:effectRef idx="0">
          <a:scrgbClr r="0" g="0" b="0"/>
        </a:effectRef>
        <a:fontRef idx="minor"/>
      </dsp:style>
    </dsp:sp>
    <dsp:sp modelId="{EE01FFF4-6B09-44AE-BFD3-51EBE30A26F7}">
      <dsp:nvSpPr>
        <dsp:cNvPr id="0" name=""/>
        <dsp:cNvSpPr/>
      </dsp:nvSpPr>
      <dsp:spPr>
        <a:xfrm rot="5400000">
          <a:off x="904595" y="253095"/>
          <a:ext cx="1630274" cy="141833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sl-SI" sz="900" b="1" kern="1200" dirty="0" smtClean="0">
              <a:solidFill>
                <a:schemeClr val="tx2"/>
              </a:solidFill>
            </a:rPr>
            <a:t>KREPITEV AVTONOMIJE</a:t>
          </a:r>
        </a:p>
        <a:p>
          <a:pPr lvl="0" algn="ctr" defTabSz="400050">
            <a:lnSpc>
              <a:spcPct val="90000"/>
            </a:lnSpc>
            <a:spcBef>
              <a:spcPct val="0"/>
            </a:spcBef>
            <a:spcAft>
              <a:spcPct val="35000"/>
            </a:spcAft>
          </a:pPr>
          <a:r>
            <a:rPr lang="sl-SI" sz="900" b="1" kern="1200" dirty="0" smtClean="0">
              <a:solidFill>
                <a:schemeClr val="tx2"/>
              </a:solidFill>
            </a:rPr>
            <a:t>UPORABNIKA</a:t>
          </a:r>
          <a:endParaRPr lang="sl-SI" sz="900" b="1" kern="1200" dirty="0">
            <a:solidFill>
              <a:schemeClr val="tx2"/>
            </a:solidFill>
          </a:endParaRPr>
        </a:p>
      </dsp:txBody>
      <dsp:txXfrm rot="-5400000">
        <a:off x="1231587" y="401179"/>
        <a:ext cx="976289" cy="1122172"/>
      </dsp:txXfrm>
    </dsp:sp>
    <dsp:sp modelId="{48C7F1A4-3E4B-4341-BB17-CAFFF079C238}">
      <dsp:nvSpPr>
        <dsp:cNvPr id="0" name=""/>
        <dsp:cNvSpPr/>
      </dsp:nvSpPr>
      <dsp:spPr>
        <a:xfrm rot="5400000">
          <a:off x="1713418" y="1671255"/>
          <a:ext cx="1630274" cy="1418339"/>
        </a:xfrm>
        <a:prstGeom prst="hexagon">
          <a:avLst>
            <a:gd name="adj" fmla="val 25000"/>
            <a:gd name="vf" fmla="val 115470"/>
          </a:avLst>
        </a:prstGeom>
        <a:solidFill>
          <a:srgbClr val="FFFF00"/>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l-SI" sz="1100" b="1" kern="1200" dirty="0" smtClean="0">
              <a:solidFill>
                <a:schemeClr val="tx2"/>
              </a:solidFill>
            </a:rPr>
            <a:t>UPORABNIK</a:t>
          </a:r>
        </a:p>
      </dsp:txBody>
      <dsp:txXfrm rot="-5400000">
        <a:off x="2040410" y="1819339"/>
        <a:ext cx="976289" cy="1122172"/>
      </dsp:txXfrm>
    </dsp:sp>
    <dsp:sp modelId="{56486711-5154-4C89-8B72-B08737437E45}">
      <dsp:nvSpPr>
        <dsp:cNvPr id="0" name=""/>
        <dsp:cNvSpPr/>
      </dsp:nvSpPr>
      <dsp:spPr>
        <a:xfrm>
          <a:off x="0" y="1891342"/>
          <a:ext cx="1760696" cy="978164"/>
        </a:xfrm>
        <a:prstGeom prst="rect">
          <a:avLst/>
        </a:prstGeom>
        <a:noFill/>
        <a:ln>
          <a:noFill/>
        </a:ln>
        <a:effectLst/>
      </dsp:spPr>
      <dsp:style>
        <a:lnRef idx="0">
          <a:scrgbClr r="0" g="0" b="0"/>
        </a:lnRef>
        <a:fillRef idx="0">
          <a:scrgbClr r="0" g="0" b="0"/>
        </a:fillRef>
        <a:effectRef idx="0">
          <a:scrgbClr r="0" g="0" b="0"/>
        </a:effectRef>
        <a:fontRef idx="minor"/>
      </dsp:style>
    </dsp:sp>
    <dsp:sp modelId="{A78FD36A-D8E0-40A4-A723-688975FAED4B}">
      <dsp:nvSpPr>
        <dsp:cNvPr id="0" name=""/>
        <dsp:cNvSpPr/>
      </dsp:nvSpPr>
      <dsp:spPr>
        <a:xfrm rot="5400000">
          <a:off x="3199369" y="1636873"/>
          <a:ext cx="1630274" cy="141833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sl-SI" sz="900" b="1" kern="1200" dirty="0" smtClean="0">
              <a:solidFill>
                <a:schemeClr val="tx2"/>
              </a:solidFill>
            </a:rPr>
            <a:t>KREPITEV OSKRBE NA DOMU</a:t>
          </a:r>
          <a:endParaRPr lang="sl-SI" sz="900" b="1" kern="1200" dirty="0">
            <a:solidFill>
              <a:schemeClr val="tx2"/>
            </a:solidFill>
          </a:endParaRPr>
        </a:p>
      </dsp:txBody>
      <dsp:txXfrm rot="-5400000">
        <a:off x="3526361" y="1784957"/>
        <a:ext cx="976289" cy="1122172"/>
      </dsp:txXfrm>
    </dsp:sp>
    <dsp:sp modelId="{A477850E-76FB-4FF4-A91A-187DC55B66B2}">
      <dsp:nvSpPr>
        <dsp:cNvPr id="0" name=""/>
        <dsp:cNvSpPr/>
      </dsp:nvSpPr>
      <dsp:spPr>
        <a:xfrm rot="5400000">
          <a:off x="2436401" y="3020650"/>
          <a:ext cx="1630274" cy="141833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l-SI" sz="900" b="1" kern="1200" dirty="0" smtClean="0">
              <a:solidFill>
                <a:schemeClr val="tx2"/>
              </a:solidFill>
            </a:rPr>
            <a:t>PODPORA IZVAJALCEM NEFORMALNE OSKBE</a:t>
          </a:r>
          <a:endParaRPr lang="sl-SI" sz="900" b="1" kern="1200" dirty="0">
            <a:solidFill>
              <a:schemeClr val="tx2"/>
            </a:solidFill>
          </a:endParaRPr>
        </a:p>
      </dsp:txBody>
      <dsp:txXfrm rot="-5400000">
        <a:off x="2763393" y="3168734"/>
        <a:ext cx="976289" cy="1122172"/>
      </dsp:txXfrm>
    </dsp:sp>
    <dsp:sp modelId="{A68BC74B-3910-43C6-B58E-5FA32A76E235}">
      <dsp:nvSpPr>
        <dsp:cNvPr id="0" name=""/>
        <dsp:cNvSpPr/>
      </dsp:nvSpPr>
      <dsp:spPr>
        <a:xfrm>
          <a:off x="4049602" y="3275119"/>
          <a:ext cx="1819386" cy="978164"/>
        </a:xfrm>
        <a:prstGeom prst="rect">
          <a:avLst/>
        </a:prstGeom>
        <a:noFill/>
        <a:ln>
          <a:noFill/>
        </a:ln>
        <a:effectLst/>
      </dsp:spPr>
      <dsp:style>
        <a:lnRef idx="0">
          <a:scrgbClr r="0" g="0" b="0"/>
        </a:lnRef>
        <a:fillRef idx="0">
          <a:scrgbClr r="0" g="0" b="0"/>
        </a:fillRef>
        <a:effectRef idx="0">
          <a:scrgbClr r="0" g="0" b="0"/>
        </a:effectRef>
        <a:fontRef idx="minor"/>
      </dsp:style>
    </dsp:sp>
    <dsp:sp modelId="{80AC9BD2-4EB5-4B3A-9750-38108891E115}">
      <dsp:nvSpPr>
        <dsp:cNvPr id="0" name=""/>
        <dsp:cNvSpPr/>
      </dsp:nvSpPr>
      <dsp:spPr>
        <a:xfrm rot="5400000">
          <a:off x="904595" y="3020650"/>
          <a:ext cx="1630274" cy="141833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sl-SI" sz="900" b="1" kern="1200" dirty="0" smtClean="0">
              <a:solidFill>
                <a:schemeClr val="tx2"/>
              </a:solidFill>
            </a:rPr>
            <a:t>OHRANJANJE SAMOSTOJNOST</a:t>
          </a:r>
          <a:endParaRPr lang="sl-SI" sz="900" b="1" kern="1200" dirty="0">
            <a:solidFill>
              <a:schemeClr val="tx2"/>
            </a:solidFill>
          </a:endParaRPr>
        </a:p>
      </dsp:txBody>
      <dsp:txXfrm rot="-5400000">
        <a:off x="1231587" y="3168734"/>
        <a:ext cx="976289" cy="112217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3079089" cy="512058"/>
          </a:xfrm>
          <a:prstGeom prst="rect">
            <a:avLst/>
          </a:prstGeom>
        </p:spPr>
        <p:txBody>
          <a:bodyPr vert="horz" lIns="94781" tIns="47392" rIns="94781" bIns="47392" rtlCol="0"/>
          <a:lstStyle>
            <a:lvl1pPr algn="l">
              <a:defRPr sz="1200">
                <a:latin typeface="Arial" charset="0"/>
              </a:defRPr>
            </a:lvl1pPr>
          </a:lstStyle>
          <a:p>
            <a:pPr>
              <a:defRPr/>
            </a:pPr>
            <a:endParaRPr lang="sl-SI"/>
          </a:p>
        </p:txBody>
      </p:sp>
      <p:sp>
        <p:nvSpPr>
          <p:cNvPr id="3" name="Ograda datuma 2"/>
          <p:cNvSpPr>
            <a:spLocks noGrp="1"/>
          </p:cNvSpPr>
          <p:nvPr>
            <p:ph type="dt" sz="quarter" idx="1"/>
          </p:nvPr>
        </p:nvSpPr>
        <p:spPr>
          <a:xfrm>
            <a:off x="4023322" y="0"/>
            <a:ext cx="3079089" cy="512058"/>
          </a:xfrm>
          <a:prstGeom prst="rect">
            <a:avLst/>
          </a:prstGeom>
        </p:spPr>
        <p:txBody>
          <a:bodyPr vert="horz" lIns="94781" tIns="47392" rIns="94781" bIns="47392" rtlCol="0"/>
          <a:lstStyle>
            <a:lvl1pPr algn="r">
              <a:defRPr sz="1200">
                <a:latin typeface="Arial" charset="0"/>
              </a:defRPr>
            </a:lvl1pPr>
          </a:lstStyle>
          <a:p>
            <a:pPr>
              <a:defRPr/>
            </a:pPr>
            <a:fld id="{5EF2DDF2-8E31-4999-8315-75F279C82CD3}" type="datetimeFigureOut">
              <a:rPr lang="sl-SI"/>
              <a:pPr>
                <a:defRPr/>
              </a:pPr>
              <a:t>23. 03. 2019</a:t>
            </a:fld>
            <a:endParaRPr lang="sl-SI"/>
          </a:p>
        </p:txBody>
      </p:sp>
      <p:sp>
        <p:nvSpPr>
          <p:cNvPr id="4" name="Ograda noge 3"/>
          <p:cNvSpPr>
            <a:spLocks noGrp="1"/>
          </p:cNvSpPr>
          <p:nvPr>
            <p:ph type="ftr" sz="quarter" idx="2"/>
          </p:nvPr>
        </p:nvSpPr>
        <p:spPr>
          <a:xfrm>
            <a:off x="0" y="9720919"/>
            <a:ext cx="3079089" cy="512058"/>
          </a:xfrm>
          <a:prstGeom prst="rect">
            <a:avLst/>
          </a:prstGeom>
        </p:spPr>
        <p:txBody>
          <a:bodyPr vert="horz" lIns="94781" tIns="47392" rIns="94781" bIns="47392" rtlCol="0" anchor="b"/>
          <a:lstStyle>
            <a:lvl1pPr algn="l">
              <a:defRPr sz="1200">
                <a:latin typeface="Arial" charset="0"/>
              </a:defRPr>
            </a:lvl1pPr>
          </a:lstStyle>
          <a:p>
            <a:pPr>
              <a:defRPr/>
            </a:pPr>
            <a:endParaRPr lang="sl-SI"/>
          </a:p>
        </p:txBody>
      </p:sp>
      <p:sp>
        <p:nvSpPr>
          <p:cNvPr id="5" name="Ograda številke diapozitiva 4"/>
          <p:cNvSpPr>
            <a:spLocks noGrp="1"/>
          </p:cNvSpPr>
          <p:nvPr>
            <p:ph type="sldNum" sz="quarter" idx="3"/>
          </p:nvPr>
        </p:nvSpPr>
        <p:spPr>
          <a:xfrm>
            <a:off x="4023322" y="9720919"/>
            <a:ext cx="3079089" cy="512058"/>
          </a:xfrm>
          <a:prstGeom prst="rect">
            <a:avLst/>
          </a:prstGeom>
        </p:spPr>
        <p:txBody>
          <a:bodyPr vert="horz" wrap="square" lIns="94781" tIns="47392" rIns="94781" bIns="47392" numCol="1" anchor="b" anchorCtr="0" compatLnSpc="1">
            <a:prstTxWarp prst="textNoShape">
              <a:avLst/>
            </a:prstTxWarp>
          </a:bodyPr>
          <a:lstStyle>
            <a:lvl1pPr algn="r">
              <a:defRPr sz="1200"/>
            </a:lvl1pPr>
          </a:lstStyle>
          <a:p>
            <a:fld id="{57EDDB4B-CE3D-4087-99EA-4C1E594AB376}" type="slidenum">
              <a:rPr lang="sl-SI" altLang="sl-SI"/>
              <a:pPr/>
              <a:t>‹#›</a:t>
            </a:fld>
            <a:endParaRPr lang="sl-SI" altLang="sl-SI"/>
          </a:p>
        </p:txBody>
      </p:sp>
    </p:spTree>
    <p:extLst>
      <p:ext uri="{BB962C8B-B14F-4D97-AF65-F5344CB8AC3E}">
        <p14:creationId xmlns:p14="http://schemas.microsoft.com/office/powerpoint/2010/main" val="39891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3079089" cy="512058"/>
          </a:xfrm>
          <a:prstGeom prst="rect">
            <a:avLst/>
          </a:prstGeom>
        </p:spPr>
        <p:txBody>
          <a:bodyPr vert="horz" lIns="94781" tIns="47392" rIns="94781" bIns="47392" rtlCol="0"/>
          <a:lstStyle>
            <a:lvl1pPr algn="l" eaLnBrk="1" hangingPunct="1">
              <a:defRPr sz="1200">
                <a:latin typeface="Arial" pitchFamily="34" charset="0"/>
              </a:defRPr>
            </a:lvl1pPr>
          </a:lstStyle>
          <a:p>
            <a:pPr>
              <a:defRPr/>
            </a:pPr>
            <a:endParaRPr lang="sl-SI"/>
          </a:p>
        </p:txBody>
      </p:sp>
      <p:sp>
        <p:nvSpPr>
          <p:cNvPr id="3" name="Ograda datuma 2"/>
          <p:cNvSpPr>
            <a:spLocks noGrp="1"/>
          </p:cNvSpPr>
          <p:nvPr>
            <p:ph type="dt" idx="1"/>
          </p:nvPr>
        </p:nvSpPr>
        <p:spPr>
          <a:xfrm>
            <a:off x="4023322" y="0"/>
            <a:ext cx="3079089" cy="512058"/>
          </a:xfrm>
          <a:prstGeom prst="rect">
            <a:avLst/>
          </a:prstGeom>
        </p:spPr>
        <p:txBody>
          <a:bodyPr vert="horz" lIns="94781" tIns="47392" rIns="94781" bIns="47392" rtlCol="0"/>
          <a:lstStyle>
            <a:lvl1pPr algn="r" eaLnBrk="1" hangingPunct="1">
              <a:defRPr sz="1200">
                <a:latin typeface="Arial" pitchFamily="34" charset="0"/>
              </a:defRPr>
            </a:lvl1pPr>
          </a:lstStyle>
          <a:p>
            <a:pPr>
              <a:defRPr/>
            </a:pPr>
            <a:fld id="{DD6A39B6-C882-4458-9503-ABE9C0479574}" type="datetimeFigureOut">
              <a:rPr lang="sl-SI"/>
              <a:pPr>
                <a:defRPr/>
              </a:pPr>
              <a:t>23. 03. 2019</a:t>
            </a:fld>
            <a:endParaRPr lang="sl-SI"/>
          </a:p>
        </p:txBody>
      </p:sp>
      <p:sp>
        <p:nvSpPr>
          <p:cNvPr id="4" name="Ograda stranske slike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4781" tIns="47392" rIns="94781" bIns="47392" rtlCol="0" anchor="ctr"/>
          <a:lstStyle/>
          <a:p>
            <a:pPr lvl="0"/>
            <a:endParaRPr lang="sl-SI" noProof="0" smtClean="0"/>
          </a:p>
        </p:txBody>
      </p:sp>
      <p:sp>
        <p:nvSpPr>
          <p:cNvPr id="5" name="Ograda opomb 4"/>
          <p:cNvSpPr>
            <a:spLocks noGrp="1"/>
          </p:cNvSpPr>
          <p:nvPr>
            <p:ph type="body" sz="quarter" idx="3"/>
          </p:nvPr>
        </p:nvSpPr>
        <p:spPr>
          <a:xfrm>
            <a:off x="709415" y="4860460"/>
            <a:ext cx="5685235" cy="4606885"/>
          </a:xfrm>
          <a:prstGeom prst="rect">
            <a:avLst/>
          </a:prstGeom>
        </p:spPr>
        <p:txBody>
          <a:bodyPr vert="horz" lIns="94781" tIns="47392" rIns="94781" bIns="47392"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grada noge 5"/>
          <p:cNvSpPr>
            <a:spLocks noGrp="1"/>
          </p:cNvSpPr>
          <p:nvPr>
            <p:ph type="ftr" sz="quarter" idx="4"/>
          </p:nvPr>
        </p:nvSpPr>
        <p:spPr>
          <a:xfrm>
            <a:off x="0" y="9720919"/>
            <a:ext cx="3079089" cy="512058"/>
          </a:xfrm>
          <a:prstGeom prst="rect">
            <a:avLst/>
          </a:prstGeom>
        </p:spPr>
        <p:txBody>
          <a:bodyPr vert="horz" lIns="94781" tIns="47392" rIns="94781" bIns="47392" rtlCol="0" anchor="b"/>
          <a:lstStyle>
            <a:lvl1pPr algn="l" eaLnBrk="1" hangingPunct="1">
              <a:defRPr sz="1200">
                <a:latin typeface="Arial" pitchFamily="34" charset="0"/>
              </a:defRPr>
            </a:lvl1pPr>
          </a:lstStyle>
          <a:p>
            <a:pPr>
              <a:defRPr/>
            </a:pPr>
            <a:endParaRPr lang="sl-SI"/>
          </a:p>
        </p:txBody>
      </p:sp>
      <p:sp>
        <p:nvSpPr>
          <p:cNvPr id="7" name="Ograda številke diapozitiva 6"/>
          <p:cNvSpPr>
            <a:spLocks noGrp="1"/>
          </p:cNvSpPr>
          <p:nvPr>
            <p:ph type="sldNum" sz="quarter" idx="5"/>
          </p:nvPr>
        </p:nvSpPr>
        <p:spPr>
          <a:xfrm>
            <a:off x="4023322" y="9720919"/>
            <a:ext cx="3079089" cy="512058"/>
          </a:xfrm>
          <a:prstGeom prst="rect">
            <a:avLst/>
          </a:prstGeom>
        </p:spPr>
        <p:txBody>
          <a:bodyPr vert="horz" wrap="square" lIns="94781" tIns="47392" rIns="94781" bIns="47392" numCol="1" anchor="b" anchorCtr="0" compatLnSpc="1">
            <a:prstTxWarp prst="textNoShape">
              <a:avLst/>
            </a:prstTxWarp>
          </a:bodyPr>
          <a:lstStyle>
            <a:lvl1pPr algn="r" eaLnBrk="1" hangingPunct="1">
              <a:defRPr sz="1200"/>
            </a:lvl1pPr>
          </a:lstStyle>
          <a:p>
            <a:fld id="{3541117E-80BE-439B-96E7-CA5EE37B0704}" type="slidenum">
              <a:rPr lang="sl-SI" altLang="sl-SI"/>
              <a:pPr/>
              <a:t>‹#›</a:t>
            </a:fld>
            <a:endParaRPr lang="sl-SI" altLang="sl-SI"/>
          </a:p>
        </p:txBody>
      </p:sp>
    </p:spTree>
    <p:extLst>
      <p:ext uri="{BB962C8B-B14F-4D97-AF65-F5344CB8AC3E}">
        <p14:creationId xmlns:p14="http://schemas.microsoft.com/office/powerpoint/2010/main" val="279688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dirty="0" smtClean="0"/>
          </a:p>
        </p:txBody>
      </p:sp>
      <p:sp>
        <p:nvSpPr>
          <p:cNvPr id="23556"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8953" indent="-295751">
              <a:defRPr>
                <a:solidFill>
                  <a:schemeClr val="tx1"/>
                </a:solidFill>
                <a:latin typeface="Arial" panose="020B0604020202020204" pitchFamily="34" charset="0"/>
              </a:defRPr>
            </a:lvl2pPr>
            <a:lvl3pPr marL="1183005" indent="-236601">
              <a:defRPr>
                <a:solidFill>
                  <a:schemeClr val="tx1"/>
                </a:solidFill>
                <a:latin typeface="Arial" panose="020B0604020202020204" pitchFamily="34" charset="0"/>
              </a:defRPr>
            </a:lvl3pPr>
            <a:lvl4pPr marL="1656207" indent="-236601">
              <a:defRPr>
                <a:solidFill>
                  <a:schemeClr val="tx1"/>
                </a:solidFill>
                <a:latin typeface="Arial" panose="020B0604020202020204" pitchFamily="34" charset="0"/>
              </a:defRPr>
            </a:lvl4pPr>
            <a:lvl5pPr marL="2129409" indent="-236601">
              <a:defRPr>
                <a:solidFill>
                  <a:schemeClr val="tx1"/>
                </a:solidFill>
                <a:latin typeface="Arial" panose="020B0604020202020204" pitchFamily="34" charset="0"/>
              </a:defRPr>
            </a:lvl5pPr>
            <a:lvl6pPr marL="2602611" indent="-236601" defTabSz="473202" eaLnBrk="0" fontAlgn="base" hangingPunct="0">
              <a:spcBef>
                <a:spcPct val="0"/>
              </a:spcBef>
              <a:spcAft>
                <a:spcPct val="0"/>
              </a:spcAft>
              <a:defRPr>
                <a:solidFill>
                  <a:schemeClr val="tx1"/>
                </a:solidFill>
                <a:latin typeface="Arial" panose="020B0604020202020204" pitchFamily="34" charset="0"/>
              </a:defRPr>
            </a:lvl6pPr>
            <a:lvl7pPr marL="3075813" indent="-236601" defTabSz="473202" eaLnBrk="0" fontAlgn="base" hangingPunct="0">
              <a:spcBef>
                <a:spcPct val="0"/>
              </a:spcBef>
              <a:spcAft>
                <a:spcPct val="0"/>
              </a:spcAft>
              <a:defRPr>
                <a:solidFill>
                  <a:schemeClr val="tx1"/>
                </a:solidFill>
                <a:latin typeface="Arial" panose="020B0604020202020204" pitchFamily="34" charset="0"/>
              </a:defRPr>
            </a:lvl7pPr>
            <a:lvl8pPr marL="3549015" indent="-236601" defTabSz="473202" eaLnBrk="0" fontAlgn="base" hangingPunct="0">
              <a:spcBef>
                <a:spcPct val="0"/>
              </a:spcBef>
              <a:spcAft>
                <a:spcPct val="0"/>
              </a:spcAft>
              <a:defRPr>
                <a:solidFill>
                  <a:schemeClr val="tx1"/>
                </a:solidFill>
                <a:latin typeface="Arial" panose="020B0604020202020204" pitchFamily="34" charset="0"/>
              </a:defRPr>
            </a:lvl8pPr>
            <a:lvl9pPr marL="4022217" indent="-236601" defTabSz="473202" eaLnBrk="0" fontAlgn="base" hangingPunct="0">
              <a:spcBef>
                <a:spcPct val="0"/>
              </a:spcBef>
              <a:spcAft>
                <a:spcPct val="0"/>
              </a:spcAft>
              <a:defRPr>
                <a:solidFill>
                  <a:schemeClr val="tx1"/>
                </a:solidFill>
                <a:latin typeface="Arial" panose="020B0604020202020204" pitchFamily="34" charset="0"/>
              </a:defRPr>
            </a:lvl9pPr>
          </a:lstStyle>
          <a:p>
            <a:fld id="{3C02EFEE-33A1-42F2-B123-FC1F3323C224}" type="slidenum">
              <a:rPr lang="sl-SI" altLang="sl-SI"/>
              <a:pPr/>
              <a:t>1</a:t>
            </a:fld>
            <a:endParaRPr lang="sl-SI" altLang="sl-SI"/>
          </a:p>
        </p:txBody>
      </p:sp>
    </p:spTree>
    <p:extLst>
      <p:ext uri="{BB962C8B-B14F-4D97-AF65-F5344CB8AC3E}">
        <p14:creationId xmlns:p14="http://schemas.microsoft.com/office/powerpoint/2010/main" val="1000109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Reforma</a:t>
            </a:r>
            <a:r>
              <a:rPr lang="sl-SI" baseline="0" dirty="0" smtClean="0"/>
              <a:t> dolgotrajne oskrbe bo morala zagotoviti večjo učinkovitost sistema in stabilno ter vzdržno financiranje na dolgi rok. Dolgoročne projekcije nas opozarjajo, da kakovostnih storitev v sedanjem obsegu ne bo mogoče zagotoviti zgolj z javnimi sredstvi, zato bo ohranjanje in izboljšanje dostopnosti do storitev dolgotrajne oskrbe v prihodnosti možno le z ustrezno kombinacijo javnih in zasebnih virov in sistematičnim načrtovanjem kadrovskih virov.</a:t>
            </a:r>
            <a:endParaRPr lang="sl-SI" dirty="0" smtClean="0"/>
          </a:p>
          <a:p>
            <a:endParaRPr lang="sl-SI" dirty="0" smtClean="0"/>
          </a:p>
          <a:p>
            <a:r>
              <a:rPr lang="sl-SI" dirty="0" err="1" smtClean="0"/>
              <a:t>Ključn</a:t>
            </a:r>
            <a:r>
              <a:rPr lang="en-GB" dirty="0" err="1" smtClean="0"/>
              <a:t>i</a:t>
            </a:r>
            <a:r>
              <a:rPr lang="en-GB" baseline="0" dirty="0" smtClean="0"/>
              <a:t> </a:t>
            </a:r>
            <a:r>
              <a:rPr lang="en-GB" baseline="0" dirty="0" err="1" smtClean="0"/>
              <a:t>izzivi</a:t>
            </a:r>
            <a:r>
              <a:rPr lang="sl-SI" baseline="0" dirty="0" smtClean="0"/>
              <a:t> na katere moramo odgovoriti</a:t>
            </a:r>
            <a:r>
              <a:rPr lang="en-GB" baseline="0" dirty="0" smtClean="0"/>
              <a:t> </a:t>
            </a:r>
            <a:r>
              <a:rPr lang="sl-SI" baseline="0" dirty="0" smtClean="0"/>
              <a:t>so:</a:t>
            </a:r>
          </a:p>
          <a:p>
            <a:endParaRPr lang="sl-SI" baseline="0" dirty="0" smtClean="0"/>
          </a:p>
          <a:p>
            <a:pPr marL="171450" indent="-171450">
              <a:buFontTx/>
              <a:buChar char="-"/>
            </a:pPr>
            <a:r>
              <a:rPr lang="sl-SI" baseline="0" dirty="0" smtClean="0"/>
              <a:t>Novo socialno zavarovanje za DO?</a:t>
            </a:r>
          </a:p>
          <a:p>
            <a:pPr marL="171450" indent="-171450">
              <a:buFontTx/>
              <a:buChar char="-"/>
            </a:pPr>
            <a:r>
              <a:rPr lang="sl-SI" baseline="0" dirty="0" smtClean="0"/>
              <a:t>Ali se bodo viri financiranja spremljali ločeno od zdravstva?</a:t>
            </a:r>
          </a:p>
          <a:p>
            <a:pPr marL="171450" indent="-171450">
              <a:buFontTx/>
              <a:buChar char="-"/>
            </a:pPr>
            <a:r>
              <a:rPr lang="sl-SI" baseline="0" dirty="0" smtClean="0"/>
              <a:t>Upoštevanje načela solidarnosti?</a:t>
            </a:r>
          </a:p>
          <a:p>
            <a:pPr marL="171450" indent="-171450">
              <a:buFontTx/>
              <a:buChar char="-"/>
            </a:pPr>
            <a:r>
              <a:rPr lang="sl-SI" baseline="0" dirty="0" smtClean="0"/>
              <a:t>Način zagotavljanja dolgoročne finančne vzdržnosti?</a:t>
            </a:r>
          </a:p>
          <a:p>
            <a:pPr marL="171450" indent="-171450">
              <a:buFontTx/>
              <a:buChar char="-"/>
            </a:pPr>
            <a:r>
              <a:rPr lang="sl-SI" baseline="0" dirty="0" smtClean="0"/>
              <a:t>Dolgoročno sprejemljiva višina zasebnih izdatkov za DO?</a:t>
            </a:r>
          </a:p>
          <a:p>
            <a:pPr marL="171450" indent="-171450">
              <a:buFontTx/>
              <a:buChar char="-"/>
            </a:pPr>
            <a:r>
              <a:rPr lang="sl-SI" baseline="0" dirty="0" smtClean="0"/>
              <a:t>Dolgoročno zagotavljanje zadostnega števila ustrezno izobraženega kadra.</a:t>
            </a:r>
          </a:p>
          <a:p>
            <a:pPr marL="171450" indent="-171450">
              <a:buFontTx/>
              <a:buChar char="-"/>
            </a:pPr>
            <a:endParaRPr lang="sl-SI" dirty="0"/>
          </a:p>
        </p:txBody>
      </p:sp>
      <p:sp>
        <p:nvSpPr>
          <p:cNvPr id="4" name="Ograda številke diapozitiva 3"/>
          <p:cNvSpPr>
            <a:spLocks noGrp="1"/>
          </p:cNvSpPr>
          <p:nvPr>
            <p:ph type="sldNum" sz="quarter" idx="10"/>
          </p:nvPr>
        </p:nvSpPr>
        <p:spPr/>
        <p:txBody>
          <a:bodyPr/>
          <a:lstStyle/>
          <a:p>
            <a:fld id="{3541117E-80BE-439B-96E7-CA5EE37B0704}" type="slidenum">
              <a:rPr lang="sl-SI" altLang="sl-SI" smtClean="0"/>
              <a:pPr/>
              <a:t>10</a:t>
            </a:fld>
            <a:endParaRPr lang="sl-SI" altLang="sl-SI"/>
          </a:p>
        </p:txBody>
      </p:sp>
    </p:spTree>
    <p:extLst>
      <p:ext uri="{BB962C8B-B14F-4D97-AF65-F5344CB8AC3E}">
        <p14:creationId xmlns:p14="http://schemas.microsoft.com/office/powerpoint/2010/main" val="331277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dirty="0" smtClean="0">
                <a:solidFill>
                  <a:schemeClr val="tx1"/>
                </a:solidFill>
                <a:effectLst/>
                <a:latin typeface="+mn-lt"/>
                <a:ea typeface="+mn-ea"/>
                <a:cs typeface="+mn-cs"/>
              </a:rPr>
              <a:t>Namesto zaključka naj se vam zahvalim, ker s svojim znanjem, izkušnjami, raziskovalnim delom, prenosom znanja na mlajše generacije strokovnjakov, pa tudi na paciente in uporabnike storitev, ne pripomorete le k razvoju stroke, pač pa tudi k večji kakovosti življenja naših državljanov.</a:t>
            </a:r>
          </a:p>
          <a:p>
            <a:endParaRPr lang=""/>
          </a:p>
        </p:txBody>
      </p:sp>
      <p:sp>
        <p:nvSpPr>
          <p:cNvPr id="4" name="Ograda številke diapozitiva 3"/>
          <p:cNvSpPr>
            <a:spLocks noGrp="1"/>
          </p:cNvSpPr>
          <p:nvPr>
            <p:ph type="sldNum" sz="quarter" idx="10"/>
          </p:nvPr>
        </p:nvSpPr>
        <p:spPr/>
        <p:txBody>
          <a:bodyPr/>
          <a:lstStyle/>
          <a:p>
            <a:fld id="{3541117E-80BE-439B-96E7-CA5EE37B0704}" type="slidenum">
              <a:rPr lang="sl-SI" altLang="sl-SI" smtClean="0"/>
              <a:pPr/>
              <a:t>11</a:t>
            </a:fld>
            <a:endParaRPr lang="sl-SI" altLang="sl-SI"/>
          </a:p>
        </p:txBody>
      </p:sp>
    </p:spTree>
    <p:extLst>
      <p:ext uri="{BB962C8B-B14F-4D97-AF65-F5344CB8AC3E}">
        <p14:creationId xmlns:p14="http://schemas.microsoft.com/office/powerpoint/2010/main" val="65520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Ograda opomb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sl-SI" dirty="0" smtClean="0">
                <a:solidFill>
                  <a:schemeClr val="tx2"/>
                </a:solidFill>
                <a:latin typeface="Arial" pitchFamily="34" charset="0"/>
                <a:cs typeface="Arial" pitchFamily="34" charset="0"/>
              </a:rPr>
              <a:t>Skoraj 15 letna zgodovina poskusov sistemske ureditve področja</a:t>
            </a:r>
            <a:r>
              <a:rPr lang="sl-SI" baseline="0" dirty="0" smtClean="0">
                <a:solidFill>
                  <a:schemeClr val="tx2"/>
                </a:solidFill>
                <a:latin typeface="Arial" pitchFamily="34" charset="0"/>
                <a:cs typeface="Arial" pitchFamily="34" charset="0"/>
              </a:rPr>
              <a:t> dolgotrajne oskrbe</a:t>
            </a:r>
            <a:r>
              <a:rPr lang="sl-SI" dirty="0" smtClean="0">
                <a:solidFill>
                  <a:schemeClr val="tx2"/>
                </a:solidFill>
                <a:latin typeface="Arial" pitchFamily="34" charset="0"/>
                <a:cs typeface="Arial" pitchFamily="34" charset="0"/>
              </a:rPr>
              <a:t> priča o njeni zahtevnosti.</a:t>
            </a:r>
          </a:p>
          <a:p>
            <a:pPr>
              <a:defRPr/>
            </a:pPr>
            <a:endParaRPr lang="sl-SI" dirty="0" smtClean="0">
              <a:solidFill>
                <a:schemeClr val="tx2"/>
              </a:solidFill>
              <a:latin typeface="Arial" pitchFamily="34" charset="0"/>
              <a:cs typeface="Arial" pitchFamily="34" charset="0"/>
            </a:endParaRPr>
          </a:p>
          <a:p>
            <a:pPr>
              <a:defRPr/>
            </a:pPr>
            <a:r>
              <a:rPr lang="sl-SI" dirty="0" smtClean="0">
                <a:solidFill>
                  <a:schemeClr val="tx2"/>
                </a:solidFill>
                <a:latin typeface="Arial" pitchFamily="34" charset="0"/>
                <a:cs typeface="Arial" pitchFamily="34" charset="0"/>
              </a:rPr>
              <a:t>Vsekakor pa pri</a:t>
            </a:r>
            <a:r>
              <a:rPr lang="sl-SI" baseline="0" dirty="0" smtClean="0">
                <a:solidFill>
                  <a:schemeClr val="tx2"/>
                </a:solidFill>
                <a:latin typeface="Arial" pitchFamily="34" charset="0"/>
                <a:cs typeface="Arial" pitchFamily="34" charset="0"/>
              </a:rPr>
              <a:t> načrtovanju bodočih rešitev ni potrebno</a:t>
            </a:r>
            <a:r>
              <a:rPr lang="sl-SI" dirty="0" smtClean="0">
                <a:solidFill>
                  <a:schemeClr val="tx2"/>
                </a:solidFill>
                <a:latin typeface="Arial" pitchFamily="34" charset="0"/>
                <a:cs typeface="Arial" pitchFamily="34" charset="0"/>
              </a:rPr>
              <a:t> začeti iz nič. Pomemben okvir predstavljajo v</a:t>
            </a:r>
            <a:r>
              <a:rPr lang="sl-SI" baseline="0" dirty="0" smtClean="0">
                <a:solidFill>
                  <a:schemeClr val="tx2"/>
                </a:solidFill>
                <a:latin typeface="Arial" pitchFamily="34" charset="0"/>
                <a:cs typeface="Arial" pitchFamily="34" charset="0"/>
              </a:rPr>
              <a:t> preteklosti sprejeti dokumenti, med njimi naj omenim:</a:t>
            </a:r>
            <a:endParaRPr lang="sl-SI" dirty="0" smtClean="0">
              <a:solidFill>
                <a:schemeClr val="tx2"/>
              </a:solidFill>
              <a:latin typeface="Arial" pitchFamily="34" charset="0"/>
              <a:cs typeface="Arial" pitchFamily="34" charset="0"/>
            </a:endParaRPr>
          </a:p>
          <a:p>
            <a:pPr>
              <a:defRPr/>
            </a:pPr>
            <a:r>
              <a:rPr lang="sl-SI" dirty="0" smtClean="0">
                <a:solidFill>
                  <a:schemeClr val="tx2"/>
                </a:solidFill>
                <a:latin typeface="Arial" pitchFamily="34" charset="0"/>
                <a:cs typeface="Arial" pitchFamily="34" charset="0"/>
              </a:rPr>
              <a:t>Resolucijo o nacionalnem programu socialnega varstva za obdobje 2013–2020 in Resolucijo o nacionalnem planu zdravstvenega varstva 2016–2025.</a:t>
            </a:r>
          </a:p>
          <a:p>
            <a:pPr eaLnBrk="1" hangingPunct="1">
              <a:defRPr/>
            </a:pPr>
            <a:endParaRPr lang="sl-SI" dirty="0" smtClean="0">
              <a:solidFill>
                <a:schemeClr val="tx2"/>
              </a:solidFill>
              <a:latin typeface="Arial" pitchFamily="34" charset="0"/>
              <a:cs typeface="Arial" pitchFamily="34" charset="0"/>
            </a:endParaRPr>
          </a:p>
          <a:p>
            <a:pPr eaLnBrk="1" hangingPunct="1">
              <a:defRPr/>
            </a:pPr>
            <a:r>
              <a:rPr lang="sl-SI" dirty="0" smtClean="0">
                <a:solidFill>
                  <a:schemeClr val="tx2"/>
                </a:solidFill>
                <a:latin typeface="Arial" pitchFamily="34" charset="0"/>
                <a:cs typeface="Arial" pitchFamily="34" charset="0"/>
              </a:rPr>
              <a:t>Pomembne podlage za oblikovanje novih sistemskih predstavljajo tudi:</a:t>
            </a:r>
          </a:p>
          <a:p>
            <a:pPr marL="177451" indent="-177451" eaLnBrk="1" hangingPunct="1">
              <a:buFont typeface="Arial" pitchFamily="34" charset="0"/>
              <a:buChar char="•"/>
              <a:defRPr/>
            </a:pPr>
            <a:r>
              <a:rPr lang="sl-SI" dirty="0" smtClean="0">
                <a:solidFill>
                  <a:schemeClr val="tx2"/>
                </a:solidFill>
                <a:latin typeface="Arial" pitchFamily="34" charset="0"/>
                <a:cs typeface="Arial" pitchFamily="34" charset="0"/>
              </a:rPr>
              <a:t>Resolucija o nacionalnem programu duševnega zdravja 2018</a:t>
            </a:r>
            <a:r>
              <a:rPr lang="en-GB" dirty="0" smtClean="0">
                <a:solidFill>
                  <a:schemeClr val="tx2"/>
                </a:solidFill>
                <a:latin typeface="Arial" pitchFamily="34" charset="0"/>
                <a:cs typeface="Arial" pitchFamily="34" charset="0"/>
              </a:rPr>
              <a:t>-2028</a:t>
            </a:r>
            <a:r>
              <a:rPr lang="sl-SI" dirty="0" smtClean="0">
                <a:solidFill>
                  <a:schemeClr val="tx2"/>
                </a:solidFill>
                <a:latin typeface="Arial" pitchFamily="34" charset="0"/>
                <a:cs typeface="Arial" pitchFamily="34" charset="0"/>
              </a:rPr>
              <a:t>, ki </a:t>
            </a:r>
            <a:r>
              <a:rPr lang="en-GB" dirty="0" err="1" smtClean="0">
                <a:solidFill>
                  <a:schemeClr val="tx2"/>
                </a:solidFill>
                <a:latin typeface="Arial" pitchFamily="34" charset="0"/>
                <a:cs typeface="Arial" pitchFamily="34" charset="0"/>
              </a:rPr>
              <a:t>poseben</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poudarek</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namenja</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zaščiti</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starejših</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oseb</a:t>
            </a:r>
            <a:r>
              <a:rPr lang="sl-SI" dirty="0" smtClean="0">
                <a:solidFill>
                  <a:schemeClr val="tx2"/>
                </a:solidFill>
                <a:latin typeface="Arial" pitchFamily="34" charset="0"/>
                <a:cs typeface="Arial" pitchFamily="34" charset="0"/>
              </a:rPr>
              <a:t>,</a:t>
            </a:r>
          </a:p>
          <a:p>
            <a:pPr marL="177451" indent="-177451" eaLnBrk="1" hangingPunct="1">
              <a:buFont typeface="Arial" pitchFamily="34" charset="0"/>
              <a:buChar char="•"/>
              <a:defRPr/>
            </a:pPr>
            <a:r>
              <a:rPr lang="sl-SI" dirty="0" smtClean="0">
                <a:solidFill>
                  <a:schemeClr val="tx2"/>
                </a:solidFill>
                <a:latin typeface="Arial" pitchFamily="34" charset="0"/>
                <a:cs typeface="Arial" pitchFamily="34" charset="0"/>
              </a:rPr>
              <a:t>Strategija obvladovanja demence v Sloveniji do leta 2020</a:t>
            </a:r>
          </a:p>
          <a:p>
            <a:pPr marL="177451" indent="-177451" eaLnBrk="1" hangingPunct="1">
              <a:buFont typeface="Arial" pitchFamily="34" charset="0"/>
              <a:buChar char="•"/>
              <a:defRPr/>
            </a:pPr>
            <a:r>
              <a:rPr lang="sl-SI" dirty="0" smtClean="0">
                <a:solidFill>
                  <a:schemeClr val="tx2"/>
                </a:solidFill>
                <a:latin typeface="Arial" pitchFamily="34" charset="0"/>
                <a:cs typeface="Arial" pitchFamily="34" charset="0"/>
              </a:rPr>
              <a:t>Strategija dolgožive družbe in mnoge</a:t>
            </a:r>
            <a:r>
              <a:rPr lang="sl-SI" baseline="0" dirty="0" smtClean="0">
                <a:solidFill>
                  <a:schemeClr val="tx2"/>
                </a:solidFill>
                <a:latin typeface="Arial" pitchFamily="34" charset="0"/>
                <a:cs typeface="Arial" pitchFamily="34" charset="0"/>
              </a:rPr>
              <a:t> domače in tuje raziskave ter priporočila.</a:t>
            </a:r>
            <a:endParaRPr lang="sl-SI" dirty="0" smtClean="0">
              <a:solidFill>
                <a:schemeClr val="tx2"/>
              </a:solidFill>
              <a:latin typeface="Arial" pitchFamily="34" charset="0"/>
              <a:cs typeface="Arial" pitchFamily="34" charset="0"/>
            </a:endParaRPr>
          </a:p>
          <a:p>
            <a:pPr eaLnBrk="1" hangingPunct="1">
              <a:defRPr/>
            </a:pPr>
            <a:endParaRPr lang="sl-SI" dirty="0" smtClean="0">
              <a:solidFill>
                <a:schemeClr val="tx2"/>
              </a:solidFill>
              <a:latin typeface="Arial" pitchFamily="34" charset="0"/>
              <a:cs typeface="Arial" pitchFamily="34" charset="0"/>
            </a:endParaRPr>
          </a:p>
          <a:p>
            <a:pPr eaLnBrk="1" hangingPunct="1">
              <a:defRPr/>
            </a:pPr>
            <a:r>
              <a:rPr lang="sl-SI" dirty="0" err="1" smtClean="0">
                <a:solidFill>
                  <a:schemeClr val="tx2"/>
                </a:solidFill>
                <a:latin typeface="Arial" pitchFamily="34" charset="0"/>
                <a:cs typeface="Arial" pitchFamily="34" charset="0"/>
              </a:rPr>
              <a:t>Nenazadnje</a:t>
            </a:r>
            <a:r>
              <a:rPr lang="sl-SI" baseline="0" dirty="0" smtClean="0">
                <a:solidFill>
                  <a:schemeClr val="tx2"/>
                </a:solidFill>
                <a:latin typeface="Arial" pitchFamily="34" charset="0"/>
                <a:cs typeface="Arial" pitchFamily="34" charset="0"/>
              </a:rPr>
              <a:t> nas k ureditvi področja zavezuje tudi </a:t>
            </a:r>
            <a:r>
              <a:rPr lang="sl-SI" sz="1200" kern="1200" dirty="0" smtClean="0">
                <a:solidFill>
                  <a:schemeClr val="tx1"/>
                </a:solidFill>
                <a:effectLst/>
                <a:latin typeface="+mn-lt"/>
                <a:ea typeface="+mn-ea"/>
                <a:cs typeface="+mn-cs"/>
              </a:rPr>
              <a:t>Koalicijski sporazum.</a:t>
            </a:r>
            <a:endParaRPr lang="sl-SI" dirty="0" smtClean="0">
              <a:solidFill>
                <a:schemeClr val="tx2"/>
              </a:solidFill>
              <a:latin typeface="Arial" pitchFamily="34" charset="0"/>
              <a:cs typeface="Arial" pitchFamily="34" charset="0"/>
            </a:endParaRPr>
          </a:p>
        </p:txBody>
      </p:sp>
      <p:sp>
        <p:nvSpPr>
          <p:cNvPr id="2458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8953" indent="-295751">
              <a:defRPr>
                <a:solidFill>
                  <a:schemeClr val="tx1"/>
                </a:solidFill>
                <a:latin typeface="Arial" panose="020B0604020202020204" pitchFamily="34" charset="0"/>
              </a:defRPr>
            </a:lvl2pPr>
            <a:lvl3pPr marL="1183005" indent="-236601">
              <a:defRPr>
                <a:solidFill>
                  <a:schemeClr val="tx1"/>
                </a:solidFill>
                <a:latin typeface="Arial" panose="020B0604020202020204" pitchFamily="34" charset="0"/>
              </a:defRPr>
            </a:lvl3pPr>
            <a:lvl4pPr marL="1656207" indent="-236601">
              <a:defRPr>
                <a:solidFill>
                  <a:schemeClr val="tx1"/>
                </a:solidFill>
                <a:latin typeface="Arial" panose="020B0604020202020204" pitchFamily="34" charset="0"/>
              </a:defRPr>
            </a:lvl4pPr>
            <a:lvl5pPr marL="2129409" indent="-236601">
              <a:defRPr>
                <a:solidFill>
                  <a:schemeClr val="tx1"/>
                </a:solidFill>
                <a:latin typeface="Arial" panose="020B0604020202020204" pitchFamily="34" charset="0"/>
              </a:defRPr>
            </a:lvl5pPr>
            <a:lvl6pPr marL="2602611" indent="-236601" defTabSz="473202" eaLnBrk="0" fontAlgn="base" hangingPunct="0">
              <a:spcBef>
                <a:spcPct val="0"/>
              </a:spcBef>
              <a:spcAft>
                <a:spcPct val="0"/>
              </a:spcAft>
              <a:defRPr>
                <a:solidFill>
                  <a:schemeClr val="tx1"/>
                </a:solidFill>
                <a:latin typeface="Arial" panose="020B0604020202020204" pitchFamily="34" charset="0"/>
              </a:defRPr>
            </a:lvl6pPr>
            <a:lvl7pPr marL="3075813" indent="-236601" defTabSz="473202" eaLnBrk="0" fontAlgn="base" hangingPunct="0">
              <a:spcBef>
                <a:spcPct val="0"/>
              </a:spcBef>
              <a:spcAft>
                <a:spcPct val="0"/>
              </a:spcAft>
              <a:defRPr>
                <a:solidFill>
                  <a:schemeClr val="tx1"/>
                </a:solidFill>
                <a:latin typeface="Arial" panose="020B0604020202020204" pitchFamily="34" charset="0"/>
              </a:defRPr>
            </a:lvl7pPr>
            <a:lvl8pPr marL="3549015" indent="-236601" defTabSz="473202" eaLnBrk="0" fontAlgn="base" hangingPunct="0">
              <a:spcBef>
                <a:spcPct val="0"/>
              </a:spcBef>
              <a:spcAft>
                <a:spcPct val="0"/>
              </a:spcAft>
              <a:defRPr>
                <a:solidFill>
                  <a:schemeClr val="tx1"/>
                </a:solidFill>
                <a:latin typeface="Arial" panose="020B0604020202020204" pitchFamily="34" charset="0"/>
              </a:defRPr>
            </a:lvl8pPr>
            <a:lvl9pPr marL="4022217" indent="-236601" defTabSz="473202" eaLnBrk="0" fontAlgn="base" hangingPunct="0">
              <a:spcBef>
                <a:spcPct val="0"/>
              </a:spcBef>
              <a:spcAft>
                <a:spcPct val="0"/>
              </a:spcAft>
              <a:defRPr>
                <a:solidFill>
                  <a:schemeClr val="tx1"/>
                </a:solidFill>
                <a:latin typeface="Arial" panose="020B0604020202020204" pitchFamily="34" charset="0"/>
              </a:defRPr>
            </a:lvl9pPr>
          </a:lstStyle>
          <a:p>
            <a:fld id="{E0F61E59-7890-40FC-9A40-FDE17C4377B7}" type="slidenum">
              <a:rPr lang="sl-SI" altLang="sl-SI"/>
              <a:pPr/>
              <a:t>2</a:t>
            </a:fld>
            <a:endParaRPr lang="sl-SI" altLang="sl-SI"/>
          </a:p>
        </p:txBody>
      </p:sp>
    </p:spTree>
    <p:extLst>
      <p:ext uri="{BB962C8B-B14F-4D97-AF65-F5344CB8AC3E}">
        <p14:creationId xmlns:p14="http://schemas.microsoft.com/office/powerpoint/2010/main" val="368033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kern="1200" dirty="0" smtClean="0">
                <a:solidFill>
                  <a:schemeClr val="tx1"/>
                </a:solidFill>
                <a:effectLst/>
                <a:latin typeface="+mn-lt"/>
                <a:ea typeface="+mn-ea"/>
                <a:cs typeface="+mn-cs"/>
              </a:rPr>
              <a:t>Prilagajanje sistemov socialne varnosti v Sloveniji je potrebno prilagoditi potrebam dolgožive družbe. </a:t>
            </a:r>
          </a:p>
          <a:p>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Projekcije kažejo, da bo leta 2050 Slovenija poleg Bolgarije demografsko najstarejša evropska država. </a:t>
            </a:r>
          </a:p>
          <a:p>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Podaljševanje življenjske dobe ne pomeni nujno, da bo posameznik ta leta preživel v zdravju in sposobnosti popolne samooskrbe. </a:t>
            </a:r>
          </a:p>
          <a:p>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Pričakovati gre, da bomo v starosti določen del življenja preživeli v odvisnosti od pomoči drugih oseb pri opravljanju osnovnih oziroma podpornih dnevnih opravil.</a:t>
            </a:r>
          </a:p>
          <a:p>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Kot ključna prioriteta ureditve področja DO se zato kaže potreba po ureditvi integrirane oskrbe starejših, ki so pogosto krhki, se srečujejo z kroničnimi boleznimi in so kot taki bolj podvrženi tveganju za izgubo samostojnosti.</a:t>
            </a:r>
          </a:p>
          <a:p>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Obstoječi</a:t>
            </a:r>
            <a:r>
              <a:rPr lang="sl-SI" sz="1200" kern="1200" baseline="0" dirty="0" smtClean="0">
                <a:solidFill>
                  <a:schemeClr val="tx1"/>
                </a:solidFill>
                <a:effectLst/>
                <a:latin typeface="+mn-lt"/>
                <a:ea typeface="+mn-ea"/>
                <a:cs typeface="+mn-cs"/>
              </a:rPr>
              <a:t> sistem je nepregleden, nepravičen, kompliciran in razdrobljen.</a:t>
            </a:r>
            <a:endParaRPr lang="sl-SI" sz="1200" kern="1200" dirty="0" smtClean="0">
              <a:solidFill>
                <a:schemeClr val="tx1"/>
              </a:solidFill>
              <a:effectLst/>
              <a:latin typeface="+mn-lt"/>
              <a:ea typeface="+mn-ea"/>
              <a:cs typeface="+mn-cs"/>
            </a:endParaRPr>
          </a:p>
          <a:p>
            <a:endParaRPr lang="sl-SI" dirty="0"/>
          </a:p>
        </p:txBody>
      </p:sp>
      <p:sp>
        <p:nvSpPr>
          <p:cNvPr id="4" name="Ograda številke diapozitiva 3"/>
          <p:cNvSpPr>
            <a:spLocks noGrp="1"/>
          </p:cNvSpPr>
          <p:nvPr>
            <p:ph type="sldNum" sz="quarter" idx="10"/>
          </p:nvPr>
        </p:nvSpPr>
        <p:spPr/>
        <p:txBody>
          <a:bodyPr/>
          <a:lstStyle/>
          <a:p>
            <a:fld id="{3541117E-80BE-439B-96E7-CA5EE37B0704}" type="slidenum">
              <a:rPr lang="sl-SI" altLang="sl-SI" smtClean="0"/>
              <a:pPr/>
              <a:t>3</a:t>
            </a:fld>
            <a:endParaRPr lang="sl-SI" altLang="sl-SI"/>
          </a:p>
        </p:txBody>
      </p:sp>
    </p:spTree>
    <p:extLst>
      <p:ext uri="{BB962C8B-B14F-4D97-AF65-F5344CB8AC3E}">
        <p14:creationId xmlns:p14="http://schemas.microsoft.com/office/powerpoint/2010/main" val="166138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Nacionalni</a:t>
            </a:r>
            <a:r>
              <a:rPr lang="sl-SI" baseline="0" dirty="0" smtClean="0"/>
              <a:t> predpisi morajo</a:t>
            </a:r>
            <a:r>
              <a:rPr lang="sl-SI" dirty="0" smtClean="0"/>
              <a:t> na eni strani </a:t>
            </a:r>
            <a:r>
              <a:rPr lang="sl-SI" dirty="0" err="1" smtClean="0"/>
              <a:t>sitemsko</a:t>
            </a:r>
            <a:r>
              <a:rPr lang="sl-SI" dirty="0" smtClean="0"/>
              <a:t> celovito</a:t>
            </a:r>
            <a:r>
              <a:rPr lang="sl-SI" baseline="0" dirty="0" smtClean="0"/>
              <a:t> </a:t>
            </a:r>
            <a:r>
              <a:rPr lang="sl-SI" dirty="0" smtClean="0"/>
              <a:t>urediti področje</a:t>
            </a:r>
            <a:r>
              <a:rPr lang="sl-SI" baseline="0" dirty="0" smtClean="0"/>
              <a:t> dolgotrajne oskrbe na drugi strani pa podpirati uporabnika v njegovi aktivni vlogi v procesu dolgotrajne oskrbe in ga postaviti v ospredje.</a:t>
            </a:r>
          </a:p>
          <a:p>
            <a:endParaRPr lang="sl-SI" baseline="0" dirty="0" smtClean="0"/>
          </a:p>
          <a:p>
            <a:r>
              <a:rPr lang="sl-SI" baseline="0" dirty="0" smtClean="0"/>
              <a:t>Nova ureditev mora zagotoviti:</a:t>
            </a:r>
          </a:p>
          <a:p>
            <a:pPr marL="285750" indent="-285750">
              <a:lnSpc>
                <a:spcPct val="150000"/>
              </a:lnSpc>
              <a:buFont typeface="Wingdings" panose="05000000000000000000" pitchFamily="2" charset="2"/>
              <a:buChar char="§"/>
            </a:pPr>
            <a:r>
              <a:rPr lang="sl-SI" altLang="sl-SI" sz="1200" dirty="0" smtClean="0">
                <a:solidFill>
                  <a:schemeClr val="tx2"/>
                </a:solidFill>
              </a:rPr>
              <a:t>Poenotenje pravic</a:t>
            </a:r>
          </a:p>
          <a:p>
            <a:pPr marL="285750" indent="-285750">
              <a:lnSpc>
                <a:spcPct val="150000"/>
              </a:lnSpc>
              <a:buFont typeface="Wingdings" panose="05000000000000000000" pitchFamily="2" charset="2"/>
              <a:buChar char="§"/>
            </a:pPr>
            <a:r>
              <a:rPr lang="sl-SI" altLang="sl-SI" sz="1200" dirty="0" smtClean="0">
                <a:solidFill>
                  <a:schemeClr val="tx2"/>
                </a:solidFill>
              </a:rPr>
              <a:t>Enotno oceno upravičenosti</a:t>
            </a:r>
          </a:p>
          <a:p>
            <a:pPr marL="285750" indent="-285750">
              <a:lnSpc>
                <a:spcPct val="150000"/>
              </a:lnSpc>
              <a:buFont typeface="Wingdings" panose="05000000000000000000" pitchFamily="2" charset="2"/>
              <a:buChar char="§"/>
            </a:pPr>
            <a:r>
              <a:rPr lang="sl-SI" altLang="sl-SI" sz="1200" dirty="0" smtClean="0">
                <a:solidFill>
                  <a:schemeClr val="tx2"/>
                </a:solidFill>
              </a:rPr>
              <a:t>Integrirano mrežo izvajalcev</a:t>
            </a:r>
          </a:p>
          <a:p>
            <a:pPr marL="285750" indent="-285750">
              <a:lnSpc>
                <a:spcPct val="150000"/>
              </a:lnSpc>
              <a:buFont typeface="Wingdings" panose="05000000000000000000" pitchFamily="2" charset="2"/>
              <a:buChar char="§"/>
            </a:pPr>
            <a:r>
              <a:rPr lang="sl-SI" altLang="sl-SI" sz="1200" dirty="0" smtClean="0">
                <a:solidFill>
                  <a:schemeClr val="tx2"/>
                </a:solidFill>
              </a:rPr>
              <a:t>Koordinirano izvajanje</a:t>
            </a:r>
          </a:p>
          <a:p>
            <a:pPr marL="285750" indent="-285750">
              <a:lnSpc>
                <a:spcPct val="150000"/>
              </a:lnSpc>
              <a:buFont typeface="Wingdings" panose="05000000000000000000" pitchFamily="2" charset="2"/>
              <a:buChar char="§"/>
            </a:pPr>
            <a:r>
              <a:rPr lang="sl-SI" altLang="sl-SI" sz="1200" dirty="0" smtClean="0">
                <a:solidFill>
                  <a:schemeClr val="tx2"/>
                </a:solidFill>
              </a:rPr>
              <a:t>Integriran upravni, strokovni in finančni nadzor</a:t>
            </a:r>
          </a:p>
          <a:p>
            <a:pPr marL="285750" indent="-285750">
              <a:lnSpc>
                <a:spcPct val="150000"/>
              </a:lnSpc>
              <a:buFont typeface="Wingdings" panose="05000000000000000000" pitchFamily="2" charset="2"/>
              <a:buChar char="§"/>
            </a:pPr>
            <a:r>
              <a:rPr lang="sl-SI" altLang="sl-SI" sz="1200" dirty="0" smtClean="0">
                <a:solidFill>
                  <a:schemeClr val="tx2"/>
                </a:solidFill>
              </a:rPr>
              <a:t>Integrirano financiranje</a:t>
            </a:r>
          </a:p>
          <a:p>
            <a:endParaRPr lang="sl-SI" baseline="0" dirty="0" smtClean="0"/>
          </a:p>
        </p:txBody>
      </p:sp>
      <p:sp>
        <p:nvSpPr>
          <p:cNvPr id="4" name="Označba mesta številke diapozitiva 3"/>
          <p:cNvSpPr>
            <a:spLocks noGrp="1"/>
          </p:cNvSpPr>
          <p:nvPr>
            <p:ph type="sldNum" sz="quarter" idx="10"/>
          </p:nvPr>
        </p:nvSpPr>
        <p:spPr/>
        <p:txBody>
          <a:bodyPr/>
          <a:lstStyle/>
          <a:p>
            <a:fld id="{3541117E-80BE-439B-96E7-CA5EE37B0704}" type="slidenum">
              <a:rPr lang="sl-SI" altLang="sl-SI" smtClean="0"/>
              <a:pPr/>
              <a:t>4</a:t>
            </a:fld>
            <a:endParaRPr lang="sl-SI" altLang="sl-SI"/>
          </a:p>
        </p:txBody>
      </p:sp>
    </p:spTree>
    <p:extLst>
      <p:ext uri="{BB962C8B-B14F-4D97-AF65-F5344CB8AC3E}">
        <p14:creationId xmlns:p14="http://schemas.microsoft.com/office/powerpoint/2010/main" val="60765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altLang="sl-SI" dirty="0" smtClean="0">
                <a:solidFill>
                  <a:schemeClr val="tx2"/>
                </a:solidFill>
              </a:rPr>
              <a:t>Kljub temu, da je nujno povezati zdravstvene in socialne storitve dolgotrajne oskrbe,</a:t>
            </a:r>
            <a:r>
              <a:rPr lang="sl-SI" altLang="sl-SI" baseline="0" dirty="0" smtClean="0">
                <a:solidFill>
                  <a:schemeClr val="tx2"/>
                </a:solidFill>
              </a:rPr>
              <a:t> </a:t>
            </a:r>
            <a:r>
              <a:rPr lang="sl-SI" altLang="sl-SI" dirty="0" smtClean="0">
                <a:solidFill>
                  <a:schemeClr val="tx2"/>
                </a:solidFill>
              </a:rPr>
              <a:t>ostaja koordinacija s socialnim varstvom in zdravstvenim varstvom še naprej pomemben element učinkovitega zagotavljanja integrirane oskrbe.</a:t>
            </a:r>
          </a:p>
          <a:p>
            <a:r>
              <a:rPr lang="sl-SI" altLang="sl-SI" dirty="0" smtClean="0">
                <a:solidFill>
                  <a:schemeClr val="tx2"/>
                </a:solidFill>
              </a:rPr>
              <a:t>Tako socialna preventiva kot zdravstvena preventiva pa ključni za vzdržnost sistema.</a:t>
            </a:r>
          </a:p>
          <a:p>
            <a:endParaRPr lang="sl-SI" altLang="sl-SI" dirty="0" smtClean="0">
              <a:solidFill>
                <a:schemeClr val="tx2"/>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l-SI" baseline="0" dirty="0" smtClean="0"/>
              <a:t>Potrebno je doseči boljšo povezanost med sistemom zdravstva, socialnega varstva in dolgotrajne oskrbe in koordiniranim izvajanjem zagotoviti spremljano prehajanje pacienta/uporabnika med različnimi sistemi.</a:t>
            </a:r>
          </a:p>
          <a:p>
            <a:endParaRPr lang="sl-SI" altLang="sl-SI" dirty="0" smtClean="0">
              <a:solidFill>
                <a:schemeClr val="tx2"/>
              </a:solidFill>
            </a:endParaRPr>
          </a:p>
        </p:txBody>
      </p:sp>
      <p:sp>
        <p:nvSpPr>
          <p:cNvPr id="2970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8953" indent="-295751">
              <a:defRPr>
                <a:solidFill>
                  <a:schemeClr val="tx1"/>
                </a:solidFill>
                <a:latin typeface="Arial" panose="020B0604020202020204" pitchFamily="34" charset="0"/>
              </a:defRPr>
            </a:lvl2pPr>
            <a:lvl3pPr marL="1183005" indent="-236601">
              <a:defRPr>
                <a:solidFill>
                  <a:schemeClr val="tx1"/>
                </a:solidFill>
                <a:latin typeface="Arial" panose="020B0604020202020204" pitchFamily="34" charset="0"/>
              </a:defRPr>
            </a:lvl3pPr>
            <a:lvl4pPr marL="1656207" indent="-236601">
              <a:defRPr>
                <a:solidFill>
                  <a:schemeClr val="tx1"/>
                </a:solidFill>
                <a:latin typeface="Arial" panose="020B0604020202020204" pitchFamily="34" charset="0"/>
              </a:defRPr>
            </a:lvl4pPr>
            <a:lvl5pPr marL="2129409" indent="-236601">
              <a:defRPr>
                <a:solidFill>
                  <a:schemeClr val="tx1"/>
                </a:solidFill>
                <a:latin typeface="Arial" panose="020B0604020202020204" pitchFamily="34" charset="0"/>
              </a:defRPr>
            </a:lvl5pPr>
            <a:lvl6pPr marL="2602611" indent="-236601" defTabSz="473202" eaLnBrk="0" fontAlgn="base" hangingPunct="0">
              <a:spcBef>
                <a:spcPct val="0"/>
              </a:spcBef>
              <a:spcAft>
                <a:spcPct val="0"/>
              </a:spcAft>
              <a:defRPr>
                <a:solidFill>
                  <a:schemeClr val="tx1"/>
                </a:solidFill>
                <a:latin typeface="Arial" panose="020B0604020202020204" pitchFamily="34" charset="0"/>
              </a:defRPr>
            </a:lvl6pPr>
            <a:lvl7pPr marL="3075813" indent="-236601" defTabSz="473202" eaLnBrk="0" fontAlgn="base" hangingPunct="0">
              <a:spcBef>
                <a:spcPct val="0"/>
              </a:spcBef>
              <a:spcAft>
                <a:spcPct val="0"/>
              </a:spcAft>
              <a:defRPr>
                <a:solidFill>
                  <a:schemeClr val="tx1"/>
                </a:solidFill>
                <a:latin typeface="Arial" panose="020B0604020202020204" pitchFamily="34" charset="0"/>
              </a:defRPr>
            </a:lvl7pPr>
            <a:lvl8pPr marL="3549015" indent="-236601" defTabSz="473202" eaLnBrk="0" fontAlgn="base" hangingPunct="0">
              <a:spcBef>
                <a:spcPct val="0"/>
              </a:spcBef>
              <a:spcAft>
                <a:spcPct val="0"/>
              </a:spcAft>
              <a:defRPr>
                <a:solidFill>
                  <a:schemeClr val="tx1"/>
                </a:solidFill>
                <a:latin typeface="Arial" panose="020B0604020202020204" pitchFamily="34" charset="0"/>
              </a:defRPr>
            </a:lvl8pPr>
            <a:lvl9pPr marL="4022217" indent="-236601" defTabSz="473202" eaLnBrk="0" fontAlgn="base" hangingPunct="0">
              <a:spcBef>
                <a:spcPct val="0"/>
              </a:spcBef>
              <a:spcAft>
                <a:spcPct val="0"/>
              </a:spcAft>
              <a:defRPr>
                <a:solidFill>
                  <a:schemeClr val="tx1"/>
                </a:solidFill>
                <a:latin typeface="Arial" panose="020B0604020202020204" pitchFamily="34" charset="0"/>
              </a:defRPr>
            </a:lvl9pPr>
          </a:lstStyle>
          <a:p>
            <a:fld id="{11E36C15-623A-47C7-9EB9-E531D63AA416}" type="slidenum">
              <a:rPr lang="sl-SI" altLang="sl-SI"/>
              <a:pPr/>
              <a:t>5</a:t>
            </a:fld>
            <a:endParaRPr lang="sl-SI" altLang="sl-SI"/>
          </a:p>
        </p:txBody>
      </p:sp>
    </p:spTree>
    <p:extLst>
      <p:ext uri="{BB962C8B-B14F-4D97-AF65-F5344CB8AC3E}">
        <p14:creationId xmlns:p14="http://schemas.microsoft.com/office/powerpoint/2010/main" val="292838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Potrebujemo</a:t>
            </a:r>
            <a:r>
              <a:rPr lang="sl-SI" baseline="0" dirty="0" smtClean="0"/>
              <a:t> enotno ocenjevalno orodje s katerim bomo ugotovili če je oseba upravičena do dolgotrajne oskrbe.  </a:t>
            </a:r>
          </a:p>
          <a:p>
            <a:endParaRPr lang="sl-SI" baseline="0" dirty="0" smtClean="0"/>
          </a:p>
          <a:p>
            <a:r>
              <a:rPr lang="sl-SI" baseline="0" dirty="0" smtClean="0"/>
              <a:t>Z oceno se preveri stopnja samostojnosti in sposobnosti samooskrbe posameznika ter vpliv morebitnih telesnih in duševnih omejitev.</a:t>
            </a:r>
          </a:p>
          <a:p>
            <a:endParaRPr lang="sl-SI" baseline="0" dirty="0" smtClean="0"/>
          </a:p>
          <a:p>
            <a:r>
              <a:rPr lang="sl-SI" baseline="0" dirty="0" smtClean="0"/>
              <a:t>Postopki morajo biti kratki, enostavni in uporabniku prijazni, saj bi z dolgotrajnimi postopki uveljavljanja pravic lahko nastala škoda za uporabnika. Ocena mora potekati na domu uporabnika in se zaključiti z opredelitvijo pravic, ki jih bo uporabnik lahko koristil v sistemu dolgotrajne oskrbe.</a:t>
            </a:r>
          </a:p>
          <a:p>
            <a:endParaRPr lang="sl-SI" baseline="0" dirty="0" smtClean="0"/>
          </a:p>
          <a:p>
            <a:endParaRPr lang="sl-SI" dirty="0"/>
          </a:p>
        </p:txBody>
      </p:sp>
      <p:sp>
        <p:nvSpPr>
          <p:cNvPr id="4" name="Ograda številke diapozitiva 3"/>
          <p:cNvSpPr>
            <a:spLocks noGrp="1"/>
          </p:cNvSpPr>
          <p:nvPr>
            <p:ph type="sldNum" sz="quarter" idx="10"/>
          </p:nvPr>
        </p:nvSpPr>
        <p:spPr/>
        <p:txBody>
          <a:bodyPr/>
          <a:lstStyle/>
          <a:p>
            <a:fld id="{3541117E-80BE-439B-96E7-CA5EE37B0704}" type="slidenum">
              <a:rPr lang="sl-SI" altLang="sl-SI" smtClean="0"/>
              <a:pPr/>
              <a:t>6</a:t>
            </a:fld>
            <a:endParaRPr lang="sl-SI" altLang="sl-SI"/>
          </a:p>
        </p:txBody>
      </p:sp>
    </p:spTree>
    <p:extLst>
      <p:ext uri="{BB962C8B-B14F-4D97-AF65-F5344CB8AC3E}">
        <p14:creationId xmlns:p14="http://schemas.microsoft.com/office/powerpoint/2010/main" val="373799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Bodoča ureditev</a:t>
            </a:r>
            <a:r>
              <a:rPr lang="sl-SI" baseline="0" dirty="0" smtClean="0"/>
              <a:t> dolgotrajne oskrbe mora zagotoviti, da bodo uporabniki dostopali do primerljivih pravic za primerljive potrebe. </a:t>
            </a:r>
          </a:p>
          <a:p>
            <a:endParaRPr lang="sl-SI" baseline="0" dirty="0" smtClean="0"/>
          </a:p>
          <a:p>
            <a:r>
              <a:rPr lang="sl-SI" baseline="0" dirty="0" smtClean="0"/>
              <a:t>Vsi sprejeti razvojni dokumenti opozarjajo na nujnost razvoja storitev v skupnosti in možnosti izbire. </a:t>
            </a:r>
          </a:p>
          <a:p>
            <a:endParaRPr lang="sl-SI" baseline="0" dirty="0"/>
          </a:p>
          <a:p>
            <a:r>
              <a:rPr lang="sl-SI" baseline="0" dirty="0" smtClean="0"/>
              <a:t>Ker velik delež oskrbe prevzemajo družinski člani in drugi neformalni oskrbovalci, je potrebno oblikovati tudi ukrepe, ki bodo na eni strani zagotovili kakovostno zagotavljanje oskrbe, na drugi strani pa ponudili storitve, ki bodo te osebe razbremenili.</a:t>
            </a:r>
            <a:endParaRPr lang="en-GB" baseline="0" dirty="0" smtClean="0"/>
          </a:p>
          <a:p>
            <a:endParaRPr lang="en-GB" baseline="0" dirty="0" smtClean="0"/>
          </a:p>
          <a:p>
            <a:r>
              <a:rPr lang="en-GB" baseline="0" dirty="0" err="1" smtClean="0"/>
              <a:t>Pomemben</a:t>
            </a:r>
            <a:r>
              <a:rPr lang="en-GB" baseline="0" dirty="0" smtClean="0"/>
              <a:t> </a:t>
            </a:r>
            <a:r>
              <a:rPr lang="en-GB" baseline="0" dirty="0" err="1" smtClean="0"/>
              <a:t>doprinos</a:t>
            </a:r>
            <a:r>
              <a:rPr lang="en-GB" baseline="0" dirty="0" smtClean="0"/>
              <a:t> </a:t>
            </a:r>
            <a:r>
              <a:rPr lang="en-GB" baseline="0" dirty="0" err="1" smtClean="0"/>
              <a:t>predloga</a:t>
            </a:r>
            <a:r>
              <a:rPr lang="en-GB" baseline="0" dirty="0" smtClean="0"/>
              <a:t> </a:t>
            </a:r>
            <a:r>
              <a:rPr lang="en-GB" baseline="0" dirty="0" err="1" smtClean="0"/>
              <a:t>zakona</a:t>
            </a:r>
            <a:r>
              <a:rPr lang="en-GB" baseline="0" dirty="0" smtClean="0"/>
              <a:t> so </a:t>
            </a:r>
            <a:r>
              <a:rPr lang="en-GB" baseline="0" dirty="0" err="1" smtClean="0"/>
              <a:t>tudi</a:t>
            </a:r>
            <a:r>
              <a:rPr lang="en-GB" baseline="0" dirty="0" smtClean="0"/>
              <a:t> </a:t>
            </a:r>
            <a:r>
              <a:rPr lang="en-GB" baseline="0" dirty="0" err="1" smtClean="0"/>
              <a:t>storitve</a:t>
            </a:r>
            <a:r>
              <a:rPr lang="en-GB" baseline="0" dirty="0" smtClean="0"/>
              <a:t> </a:t>
            </a:r>
            <a:r>
              <a:rPr lang="en-GB" baseline="0" dirty="0" err="1" smtClean="0"/>
              <a:t>za</a:t>
            </a:r>
            <a:r>
              <a:rPr lang="en-GB" baseline="0" dirty="0" smtClean="0"/>
              <a:t> </a:t>
            </a:r>
            <a:r>
              <a:rPr lang="en-GB" baseline="0" dirty="0" err="1" smtClean="0"/>
              <a:t>ohranjanje</a:t>
            </a:r>
            <a:r>
              <a:rPr lang="en-GB" baseline="0" dirty="0" smtClean="0"/>
              <a:t> </a:t>
            </a:r>
            <a:r>
              <a:rPr lang="en-GB" baseline="0" dirty="0" err="1" smtClean="0"/>
              <a:t>samostojnosti</a:t>
            </a:r>
            <a:r>
              <a:rPr lang="en-GB"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mn-lt"/>
                <a:ea typeface="+mn-ea"/>
                <a:cs typeface="+mn-cs"/>
              </a:rPr>
              <a:t>Gre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za</a:t>
            </a:r>
            <a:r>
              <a:rPr lang="en-GB" sz="1200" kern="1200" baseline="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storitve psihosocialne podpore, storitve za ohranjanje ali povečanje samostojnosti, zmanjšanje potreb po pomoči drugega in preprečevanja poslabšanja stanja uporabnika.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za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ukrepe</a:t>
            </a:r>
            <a:r>
              <a:rPr lang="en-GB" sz="1200" kern="1200" baseline="0" dirty="0" smtClean="0">
                <a:solidFill>
                  <a:schemeClr val="tx1"/>
                </a:solidFill>
                <a:effectLst/>
                <a:latin typeface="+mn-lt"/>
                <a:ea typeface="+mn-ea"/>
                <a:cs typeface="+mn-cs"/>
              </a:rPr>
              <a:t> in </a:t>
            </a:r>
            <a:r>
              <a:rPr lang="en-GB" sz="1200" kern="1200" baseline="0" dirty="0" err="1" smtClean="0">
                <a:solidFill>
                  <a:schemeClr val="tx1"/>
                </a:solidFill>
                <a:effectLst/>
                <a:latin typeface="+mn-lt"/>
                <a:ea typeface="+mn-ea"/>
                <a:cs typeface="+mn-cs"/>
              </a:rPr>
              <a:t>pomoč</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strokovnih</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delavcev</a:t>
            </a:r>
            <a:r>
              <a:rPr lang="en-GB" sz="1200" kern="1200" baseline="0" dirty="0" smtClean="0">
                <a:solidFill>
                  <a:schemeClr val="tx1"/>
                </a:solidFill>
                <a:effectLst/>
                <a:latin typeface="+mn-lt"/>
                <a:ea typeface="+mn-ea"/>
                <a:cs typeface="+mn-cs"/>
              </a:rPr>
              <a:t> s </a:t>
            </a:r>
            <a:r>
              <a:rPr lang="en-GB" sz="1200" kern="1200" baseline="0" dirty="0" err="1" smtClean="0">
                <a:solidFill>
                  <a:schemeClr val="tx1"/>
                </a:solidFill>
                <a:effectLst/>
                <a:latin typeface="+mn-lt"/>
                <a:ea typeface="+mn-ea"/>
                <a:cs typeface="+mn-cs"/>
              </a:rPr>
              <a:t>ciljem</a:t>
            </a:r>
            <a:r>
              <a:rPr lang="en-GB" sz="1200" kern="1200" baseline="0" dirty="0" smtClean="0">
                <a:solidFill>
                  <a:schemeClr val="tx1"/>
                </a:solidFill>
                <a:effectLst/>
                <a:latin typeface="+mn-lt"/>
                <a:ea typeface="+mn-ea"/>
                <a:cs typeface="+mn-cs"/>
              </a:rPr>
              <a:t>, da bi </a:t>
            </a:r>
            <a:r>
              <a:rPr lang="en-GB" sz="1200" kern="1200" baseline="0" dirty="0" err="1" smtClean="0">
                <a:solidFill>
                  <a:schemeClr val="tx1"/>
                </a:solidFill>
                <a:effectLst/>
                <a:latin typeface="+mn-lt"/>
                <a:ea typeface="+mn-ea"/>
                <a:cs typeface="+mn-cs"/>
              </a:rPr>
              <a:t>posamezniki</a:t>
            </a:r>
            <a:r>
              <a:rPr lang="en-GB" sz="1200" kern="1200" baseline="0" dirty="0" smtClean="0">
                <a:solidFill>
                  <a:schemeClr val="tx1"/>
                </a:solidFill>
                <a:effectLst/>
                <a:latin typeface="+mn-lt"/>
                <a:ea typeface="+mn-ea"/>
                <a:cs typeface="+mn-cs"/>
              </a:rPr>
              <a:t> v </a:t>
            </a:r>
            <a:r>
              <a:rPr lang="en-GB" sz="1200" kern="1200" baseline="0" dirty="0" err="1" smtClean="0">
                <a:solidFill>
                  <a:schemeClr val="tx1"/>
                </a:solidFill>
                <a:effectLst/>
                <a:latin typeface="+mn-lt"/>
                <a:ea typeface="+mn-ea"/>
                <a:cs typeface="+mn-cs"/>
              </a:rPr>
              <a:t>svojem</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okolju</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čim</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dlje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čim</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bolj</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samostojno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funkcionirali</a:t>
            </a:r>
            <a:r>
              <a:rPr lang="en-GB" sz="1200" kern="1200" baseline="0" dirty="0" smtClean="0">
                <a:solidFill>
                  <a:schemeClr val="tx1"/>
                </a:solidFill>
                <a:effectLst/>
                <a:latin typeface="+mn-lt"/>
                <a:ea typeface="+mn-ea"/>
                <a:cs typeface="+mn-cs"/>
              </a:rPr>
              <a:t> in </a:t>
            </a:r>
            <a:r>
              <a:rPr lang="en-GB" sz="1200" kern="1200" baseline="0" dirty="0" err="1" smtClean="0">
                <a:solidFill>
                  <a:schemeClr val="tx1"/>
                </a:solidFill>
                <a:effectLst/>
                <a:latin typeface="+mn-lt"/>
                <a:ea typeface="+mn-ea"/>
                <a:cs typeface="+mn-cs"/>
              </a:rPr>
              <a:t>čim</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kasneje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preajali</a:t>
            </a:r>
            <a:r>
              <a:rPr lang="en-GB" sz="1200" kern="1200" baseline="0" dirty="0" smtClean="0">
                <a:solidFill>
                  <a:schemeClr val="tx1"/>
                </a:solidFill>
                <a:effectLst/>
                <a:latin typeface="+mn-lt"/>
                <a:ea typeface="+mn-ea"/>
                <a:cs typeface="+mn-cs"/>
              </a:rPr>
              <a:t> v </a:t>
            </a:r>
            <a:r>
              <a:rPr lang="en-GB" sz="1200" kern="1200" baseline="0" dirty="0" err="1" smtClean="0">
                <a:solidFill>
                  <a:schemeClr val="tx1"/>
                </a:solidFill>
                <a:effectLst/>
                <a:latin typeface="+mn-lt"/>
                <a:ea typeface="+mn-ea"/>
                <a:cs typeface="+mn-cs"/>
              </a:rPr>
              <a:t>višje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katergorije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odvisnosti</a:t>
            </a:r>
            <a:r>
              <a:rPr lang="en-GB" sz="1200" kern="1200" baseline="0" dirty="0" smtClean="0">
                <a:solidFill>
                  <a:schemeClr val="tx1"/>
                </a:solidFill>
                <a:effectLst/>
                <a:latin typeface="+mn-lt"/>
                <a:ea typeface="+mn-ea"/>
                <a:cs typeface="+mn-cs"/>
              </a:rPr>
              <a:t> od </a:t>
            </a:r>
            <a:r>
              <a:rPr lang="en-GB" sz="1200" kern="1200" baseline="0" dirty="0" err="1" smtClean="0">
                <a:solidFill>
                  <a:schemeClr val="tx1"/>
                </a:solidFill>
                <a:effectLst/>
                <a:latin typeface="+mn-lt"/>
                <a:ea typeface="+mn-ea"/>
                <a:cs typeface="+mn-cs"/>
              </a:rPr>
              <a:t>pomoči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druge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osebe</a:t>
            </a:r>
            <a:r>
              <a:rPr lang="en-GB" sz="1200" kern="1200" baseline="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mn-ea"/>
                <a:cs typeface="+mn-cs"/>
              </a:rPr>
              <a:t>Ker se </a:t>
            </a:r>
            <a:r>
              <a:rPr lang="en-GB" sz="1200" kern="1200" baseline="0" dirty="0" err="1" smtClean="0">
                <a:solidFill>
                  <a:schemeClr val="tx1"/>
                </a:solidFill>
                <a:effectLst/>
                <a:latin typeface="+mn-lt"/>
                <a:ea typeface="+mn-ea"/>
                <a:cs typeface="+mn-cs"/>
              </a:rPr>
              <a:t>zavedamo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pomena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preventivnih</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ukrepov</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smo</a:t>
            </a:r>
            <a:r>
              <a:rPr lang="en-GB" sz="1200" kern="1200" baseline="0" dirty="0" smtClean="0">
                <a:solidFill>
                  <a:schemeClr val="tx1"/>
                </a:solidFill>
                <a:effectLst/>
                <a:latin typeface="+mn-lt"/>
                <a:ea typeface="+mn-ea"/>
                <a:cs typeface="+mn-cs"/>
              </a:rPr>
              <a:t> v </a:t>
            </a:r>
            <a:r>
              <a:rPr lang="en-GB" sz="1200" kern="1200" baseline="0" dirty="0" err="1" smtClean="0">
                <a:solidFill>
                  <a:schemeClr val="tx1"/>
                </a:solidFill>
                <a:effectLst/>
                <a:latin typeface="+mn-lt"/>
                <a:ea typeface="+mn-ea"/>
                <a:cs typeface="+mn-cs"/>
              </a:rPr>
              <a:t>predlogu</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zakona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načrtovali</a:t>
            </a:r>
            <a:r>
              <a:rPr lang="en-GB" sz="1200" kern="1200" baseline="0" dirty="0" smtClean="0">
                <a:solidFill>
                  <a:schemeClr val="tx1"/>
                </a:solidFill>
                <a:effectLst/>
                <a:latin typeface="+mn-lt"/>
                <a:ea typeface="+mn-ea"/>
                <a:cs typeface="+mn-cs"/>
              </a:rPr>
              <a:t>, da bi bile </a:t>
            </a:r>
            <a:r>
              <a:rPr lang="en-GB" sz="1200" kern="1200" baseline="0" dirty="0" err="1" smtClean="0">
                <a:solidFill>
                  <a:schemeClr val="tx1"/>
                </a:solidFill>
                <a:effectLst/>
                <a:latin typeface="+mn-lt"/>
                <a:ea typeface="+mn-ea"/>
                <a:cs typeface="+mn-cs"/>
              </a:rPr>
              <a:t>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storitve</a:t>
            </a:r>
            <a:r>
              <a:rPr lang="en-GB" sz="1200" kern="1200" baseline="0" dirty="0" smtClean="0">
                <a:solidFill>
                  <a:schemeClr val="tx1"/>
                </a:solidFill>
                <a:effectLst/>
                <a:latin typeface="+mn-lt"/>
                <a:ea typeface="+mn-ea"/>
                <a:cs typeface="+mn-cs"/>
              </a:rPr>
              <a:t> v </a:t>
            </a:r>
            <a:r>
              <a:rPr lang="en-GB" sz="1200" kern="1200" baseline="0" dirty="0" err="1" smtClean="0">
                <a:solidFill>
                  <a:schemeClr val="tx1"/>
                </a:solidFill>
                <a:effectLst/>
                <a:latin typeface="+mn-lt"/>
                <a:ea typeface="+mn-ea"/>
                <a:cs typeface="+mn-cs"/>
              </a:rPr>
              <a:t>celoti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financirane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iz</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javnih</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sredstev</a:t>
            </a:r>
            <a:r>
              <a:rPr lang="en-GB" sz="1200" kern="1200" baseline="0" dirty="0" smtClean="0">
                <a:solidFill>
                  <a:schemeClr val="tx1"/>
                </a:solidFill>
                <a:effectLst/>
                <a:latin typeface="+mn-lt"/>
                <a:ea typeface="+mn-ea"/>
                <a:cs typeface="+mn-cs"/>
              </a:rPr>
              <a:t>.</a:t>
            </a:r>
            <a:endParaRPr lang="sl-SI" sz="1200" kern="1200" dirty="0" smtClean="0">
              <a:solidFill>
                <a:schemeClr val="tx1"/>
              </a:solidFill>
              <a:effectLst/>
              <a:latin typeface="+mn-lt"/>
              <a:ea typeface="+mn-ea"/>
              <a:cs typeface="+mn-cs"/>
            </a:endParaRPr>
          </a:p>
          <a:p>
            <a:endParaRPr lang="sl-SI" baseline="0" dirty="0" smtClean="0"/>
          </a:p>
        </p:txBody>
      </p:sp>
      <p:sp>
        <p:nvSpPr>
          <p:cNvPr id="4" name="Označba mesta številke diapozitiva 3"/>
          <p:cNvSpPr>
            <a:spLocks noGrp="1"/>
          </p:cNvSpPr>
          <p:nvPr>
            <p:ph type="sldNum" sz="quarter" idx="10"/>
          </p:nvPr>
        </p:nvSpPr>
        <p:spPr/>
        <p:txBody>
          <a:bodyPr/>
          <a:lstStyle/>
          <a:p>
            <a:fld id="{3541117E-80BE-439B-96E7-CA5EE37B0704}" type="slidenum">
              <a:rPr lang="sl-SI" altLang="sl-SI" smtClean="0"/>
              <a:pPr/>
              <a:t>7</a:t>
            </a:fld>
            <a:endParaRPr lang="sl-SI" altLang="sl-SI"/>
          </a:p>
        </p:txBody>
      </p:sp>
    </p:spTree>
    <p:extLst>
      <p:ext uri="{BB962C8B-B14F-4D97-AF65-F5344CB8AC3E}">
        <p14:creationId xmlns:p14="http://schemas.microsoft.com/office/powerpoint/2010/main" val="133285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Dolgotrajno</a:t>
            </a:r>
            <a:r>
              <a:rPr lang="sl-SI" baseline="0" dirty="0" smtClean="0"/>
              <a:t> oskrbo lahko izvajajo izvajalci formalne in neformalne oskrbe. D</a:t>
            </a:r>
            <a:r>
              <a:rPr lang="en-GB" baseline="0" dirty="0" err="1" smtClean="0"/>
              <a:t>olgotrajno</a:t>
            </a:r>
            <a:r>
              <a:rPr lang="en-GB" baseline="0" dirty="0" smtClean="0"/>
              <a:t> </a:t>
            </a:r>
            <a:r>
              <a:rPr lang="en-GB" baseline="0" dirty="0" err="1" smtClean="0"/>
              <a:t>oskrbo</a:t>
            </a:r>
            <a:r>
              <a:rPr lang="sl-SI" baseline="0" dirty="0" smtClean="0"/>
              <a:t> lahko v obliki dejavnosti izvajajo samo formalni izvajalci, ki pridobijo dovoljenje za opravljanje dejavnosti </a:t>
            </a:r>
            <a:r>
              <a:rPr lang="en-GB" baseline="0" dirty="0" err="1" smtClean="0"/>
              <a:t>dolgotrajne</a:t>
            </a:r>
            <a:r>
              <a:rPr lang="en-GB" baseline="0" dirty="0" smtClean="0"/>
              <a:t> </a:t>
            </a:r>
            <a:r>
              <a:rPr lang="en-GB" baseline="0" dirty="0" err="1" smtClean="0"/>
              <a:t>oskrbe</a:t>
            </a:r>
            <a:r>
              <a:rPr lang="sl-SI" baseline="0" dirty="0" smtClean="0"/>
              <a:t>. </a:t>
            </a:r>
          </a:p>
          <a:p>
            <a:endParaRPr lang="sl-SI" baseline="0" dirty="0" smtClean="0"/>
          </a:p>
          <a:p>
            <a:endParaRPr lang="sl-SI" baseline="0" dirty="0" smtClean="0"/>
          </a:p>
          <a:p>
            <a:endParaRPr lang="sl-SI" baseline="0" dirty="0" smtClean="0"/>
          </a:p>
          <a:p>
            <a:r>
              <a:rPr lang="sl-SI" baseline="0" dirty="0" smtClean="0"/>
              <a:t>Neformalni izvajalci pa so tisti, ki uporabniki nepoklicno in nepridobitno pomagajo pri opravljanju osnovnih in podpornih dnevnih opravil.</a:t>
            </a:r>
            <a:r>
              <a:rPr lang="en-GB" baseline="0" dirty="0" smtClean="0"/>
              <a:t> In </a:t>
            </a:r>
            <a:r>
              <a:rPr lang="en-GB" baseline="0" dirty="0" err="1" smtClean="0"/>
              <a:t>tudi</a:t>
            </a:r>
            <a:r>
              <a:rPr lang="en-GB" baseline="0" dirty="0" smtClean="0"/>
              <a:t> </a:t>
            </a:r>
            <a:r>
              <a:rPr lang="en-GB" baseline="0" dirty="0" err="1" smtClean="0"/>
              <a:t>ti</a:t>
            </a:r>
            <a:r>
              <a:rPr lang="en-GB" baseline="0" dirty="0" smtClean="0"/>
              <a:t> so </a:t>
            </a:r>
            <a:r>
              <a:rPr lang="en-GB" baseline="0" dirty="0" err="1" smtClean="0"/>
              <a:t>ključni</a:t>
            </a:r>
            <a:r>
              <a:rPr lang="en-GB" baseline="0" dirty="0" smtClean="0"/>
              <a:t> </a:t>
            </a:r>
            <a:r>
              <a:rPr lang="en-GB" baseline="0" dirty="0" err="1" smtClean="0"/>
              <a:t>za</a:t>
            </a:r>
            <a:r>
              <a:rPr lang="en-GB" baseline="0" dirty="0" smtClean="0"/>
              <a:t> </a:t>
            </a:r>
            <a:r>
              <a:rPr lang="en-GB" baseline="0" dirty="0" err="1" smtClean="0"/>
              <a:t>zagotavljanje</a:t>
            </a:r>
            <a:r>
              <a:rPr lang="en-GB" baseline="0" dirty="0" smtClean="0"/>
              <a:t> </a:t>
            </a:r>
            <a:r>
              <a:rPr lang="en-GB" baseline="0" dirty="0" err="1" smtClean="0"/>
              <a:t>kakovostnega</a:t>
            </a:r>
            <a:r>
              <a:rPr lang="en-GB" baseline="0" dirty="0" smtClean="0"/>
              <a:t>, </a:t>
            </a:r>
            <a:r>
              <a:rPr lang="en-GB" baseline="0" dirty="0" err="1" smtClean="0"/>
              <a:t>kontinuiranega</a:t>
            </a:r>
            <a:r>
              <a:rPr lang="en-GB" baseline="0" dirty="0" smtClean="0"/>
              <a:t> in </a:t>
            </a:r>
            <a:r>
              <a:rPr lang="en-GB" baseline="0" dirty="0" err="1" smtClean="0"/>
              <a:t>ekonomsko</a:t>
            </a:r>
            <a:r>
              <a:rPr lang="en-GB" baseline="0" dirty="0" smtClean="0"/>
              <a:t> </a:t>
            </a:r>
            <a:r>
              <a:rPr lang="en-GB" baseline="0" dirty="0" err="1" smtClean="0"/>
              <a:t>vzdržnega</a:t>
            </a:r>
            <a:r>
              <a:rPr lang="en-GB" baseline="0" dirty="0" smtClean="0"/>
              <a:t> </a:t>
            </a:r>
            <a:r>
              <a:rPr lang="en-GB" baseline="0" dirty="0" err="1" smtClean="0"/>
              <a:t>sistema</a:t>
            </a:r>
            <a:r>
              <a:rPr lang="en-GB" baseline="0" dirty="0" smtClean="0"/>
              <a:t> </a:t>
            </a:r>
            <a:r>
              <a:rPr lang="en-GB" baseline="0" dirty="0" err="1" smtClean="0"/>
              <a:t>dolgotrajne</a:t>
            </a:r>
            <a:r>
              <a:rPr lang="en-GB" baseline="0" dirty="0" smtClean="0"/>
              <a:t> </a:t>
            </a:r>
            <a:r>
              <a:rPr lang="en-GB" baseline="0" dirty="0" err="1" smtClean="0"/>
              <a:t>oskrbe</a:t>
            </a:r>
            <a:r>
              <a:rPr lang="en-GB" baseline="0" dirty="0" smtClean="0"/>
              <a:t>.</a:t>
            </a:r>
            <a:endParaRPr lang="sl-SI" dirty="0"/>
          </a:p>
        </p:txBody>
      </p:sp>
      <p:sp>
        <p:nvSpPr>
          <p:cNvPr id="4" name="Ograda številke diapozitiva 3"/>
          <p:cNvSpPr>
            <a:spLocks noGrp="1"/>
          </p:cNvSpPr>
          <p:nvPr>
            <p:ph type="sldNum" sz="quarter" idx="10"/>
          </p:nvPr>
        </p:nvSpPr>
        <p:spPr/>
        <p:txBody>
          <a:bodyPr/>
          <a:lstStyle/>
          <a:p>
            <a:fld id="{3541117E-80BE-439B-96E7-CA5EE37B0704}" type="slidenum">
              <a:rPr lang="sl-SI" altLang="sl-SI" smtClean="0"/>
              <a:pPr/>
              <a:t>8</a:t>
            </a:fld>
            <a:endParaRPr lang="sl-SI" altLang="sl-SI"/>
          </a:p>
        </p:txBody>
      </p:sp>
    </p:spTree>
    <p:extLst>
      <p:ext uri="{BB962C8B-B14F-4D97-AF65-F5344CB8AC3E}">
        <p14:creationId xmlns:p14="http://schemas.microsoft.com/office/powerpoint/2010/main" val="21006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Vse več očitkov strokovne in laične javnosti do obstoječega sistema dolgotrajne</a:t>
            </a:r>
            <a:r>
              <a:rPr lang="sl-SI" baseline="0" dirty="0" smtClean="0"/>
              <a:t> oskrbe je usmerjenih v pomanjkljiv nadzor in pomanjkljivo ukrepanje v primeru suma oziroma ugotovljenih nepravilnosti. Zaradi tega se srečujemo z zniževanjem zaupanja v kakovost in varnost opravljanja storitev dolgotrajne oskrbe. </a:t>
            </a:r>
          </a:p>
          <a:p>
            <a:endParaRPr lang="sl-SI" baseline="0" dirty="0" smtClean="0"/>
          </a:p>
          <a:p>
            <a:r>
              <a:rPr lang="sl-SI" baseline="0" dirty="0" smtClean="0"/>
              <a:t>Pri načrtovanju novih rešitev je potrebno poskrbeti za odgovorno, kakovostno in varno izvajanja storitev dolgotrajne oskrbe in eden od ukrepov, ki mora biti temu namenjen, je vzpostavitev učinkovitega, celostnega javnega nadzora, ki zajema tako nadzor nad izvajalci formalne oskrbe kot nadzor nad načrtovanjem in izvajanjem dela t.i. vstopnih točk v sistem dolgotrajne oskrbe.</a:t>
            </a:r>
            <a:endParaRPr lang="sl-SI" dirty="0"/>
          </a:p>
        </p:txBody>
      </p:sp>
      <p:sp>
        <p:nvSpPr>
          <p:cNvPr id="4" name="Ograda številke diapozitiva 3"/>
          <p:cNvSpPr>
            <a:spLocks noGrp="1"/>
          </p:cNvSpPr>
          <p:nvPr>
            <p:ph type="sldNum" sz="quarter" idx="10"/>
          </p:nvPr>
        </p:nvSpPr>
        <p:spPr/>
        <p:txBody>
          <a:bodyPr/>
          <a:lstStyle/>
          <a:p>
            <a:fld id="{3541117E-80BE-439B-96E7-CA5EE37B0704}" type="slidenum">
              <a:rPr lang="sl-SI" altLang="sl-SI" smtClean="0"/>
              <a:pPr/>
              <a:t>9</a:t>
            </a:fld>
            <a:endParaRPr lang="sl-SI" altLang="sl-SI"/>
          </a:p>
        </p:txBody>
      </p:sp>
    </p:spTree>
    <p:extLst>
      <p:ext uri="{BB962C8B-B14F-4D97-AF65-F5344CB8AC3E}">
        <p14:creationId xmlns:p14="http://schemas.microsoft.com/office/powerpoint/2010/main" val="256983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smtClean="0"/>
              <a:t>Click to edit Master title style</a:t>
            </a:r>
            <a:endParaRPr lang="en-US" dirty="0"/>
          </a:p>
        </p:txBody>
      </p:sp>
      <p:sp>
        <p:nvSpPr>
          <p:cNvPr id="3" name="Date Placeholder 3"/>
          <p:cNvSpPr>
            <a:spLocks noGrp="1"/>
          </p:cNvSpPr>
          <p:nvPr>
            <p:ph type="dt" sz="half" idx="10"/>
          </p:nvPr>
        </p:nvSpPr>
        <p:spPr>
          <a:xfrm>
            <a:off x="971550" y="6356350"/>
            <a:ext cx="1495425" cy="365125"/>
          </a:xfrm>
        </p:spPr>
        <p:txBody>
          <a:bodyPr/>
          <a:lstStyle>
            <a:lvl1pPr>
              <a:defRPr/>
            </a:lvl1pPr>
          </a:lstStyle>
          <a:p>
            <a:pPr>
              <a:defRPr/>
            </a:pPr>
            <a:fld id="{9BC09BFE-0AA9-41C0-B007-51482CC9464B}" type="datetimeFigureOut">
              <a:rPr lang="en-US"/>
              <a:pPr>
                <a:defRPr/>
              </a:pPr>
              <a:t>3/23/2019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1331913" cy="365125"/>
          </a:xfrm>
        </p:spPr>
        <p:txBody>
          <a:bodyPr/>
          <a:lstStyle>
            <a:lvl1pPr>
              <a:defRPr/>
            </a:lvl1pPr>
          </a:lstStyle>
          <a:p>
            <a:fld id="{DDAD86EE-6167-496E-9773-1E46833473AF}" type="slidenum">
              <a:rPr lang="en-US" altLang="sl-SI"/>
              <a:pPr/>
              <a:t>‹#›</a:t>
            </a:fld>
            <a:endParaRPr lang="en-US" altLang="sl-SI"/>
          </a:p>
        </p:txBody>
      </p:sp>
    </p:spTree>
    <p:extLst>
      <p:ext uri="{BB962C8B-B14F-4D97-AF65-F5344CB8AC3E}">
        <p14:creationId xmlns:p14="http://schemas.microsoft.com/office/powerpoint/2010/main" val="219597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Date Placeholder 2"/>
          <p:cNvSpPr>
            <a:spLocks noGrp="1"/>
          </p:cNvSpPr>
          <p:nvPr>
            <p:ph type="dt" sz="half" idx="10"/>
          </p:nvPr>
        </p:nvSpPr>
        <p:spPr>
          <a:xfrm>
            <a:off x="1008063" y="6356350"/>
            <a:ext cx="1939925" cy="365125"/>
          </a:xfrm>
        </p:spPr>
        <p:txBody>
          <a:bodyPr/>
          <a:lstStyle>
            <a:lvl1pPr>
              <a:defRPr/>
            </a:lvl1pPr>
          </a:lstStyle>
          <a:p>
            <a:pPr>
              <a:defRPr/>
            </a:pPr>
            <a:fld id="{2D3BE9B6-EDB3-465A-9F5D-A2995876E38B}" type="datetimeFigureOut">
              <a:rPr lang="sl-SI"/>
              <a:pPr>
                <a:defRPr/>
              </a:pPr>
              <a:t>23. 03. 2019</a:t>
            </a:fld>
            <a:endParaRPr lang="sl-SI"/>
          </a:p>
        </p:txBody>
      </p:sp>
      <p:sp>
        <p:nvSpPr>
          <p:cNvPr id="4" name="Footer Placeholder 3"/>
          <p:cNvSpPr>
            <a:spLocks noGrp="1"/>
          </p:cNvSpPr>
          <p:nvPr>
            <p:ph type="ftr" sz="quarter" idx="11"/>
          </p:nvPr>
        </p:nvSpPr>
        <p:spPr/>
        <p:txBody>
          <a:bodyPr/>
          <a:lstStyle>
            <a:lvl1pPr>
              <a:defRPr/>
            </a:lvl1pPr>
          </a:lstStyle>
          <a:p>
            <a:pPr>
              <a:defRPr/>
            </a:pPr>
            <a:endParaRPr lang="sl-SI"/>
          </a:p>
        </p:txBody>
      </p:sp>
      <p:sp>
        <p:nvSpPr>
          <p:cNvPr id="5" name="Slide Number Placeholder 4"/>
          <p:cNvSpPr>
            <a:spLocks noGrp="1"/>
          </p:cNvSpPr>
          <p:nvPr>
            <p:ph type="sldNum" sz="quarter" idx="12"/>
          </p:nvPr>
        </p:nvSpPr>
        <p:spPr/>
        <p:txBody>
          <a:bodyPr/>
          <a:lstStyle>
            <a:lvl1pPr>
              <a:defRPr/>
            </a:lvl1pPr>
          </a:lstStyle>
          <a:p>
            <a:fld id="{0FC521D2-6118-404F-8DD6-1DC3872030FD}" type="slidenum">
              <a:rPr lang="sl-SI" altLang="sl-SI"/>
              <a:pPr/>
              <a:t>‹#›</a:t>
            </a:fld>
            <a:endParaRPr lang="sl-SI" altLang="sl-SI"/>
          </a:p>
        </p:txBody>
      </p:sp>
    </p:spTree>
    <p:extLst>
      <p:ext uri="{BB962C8B-B14F-4D97-AF65-F5344CB8AC3E}">
        <p14:creationId xmlns:p14="http://schemas.microsoft.com/office/powerpoint/2010/main" val="304113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smtClean="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AD146371-8F94-47D8-8D2B-416899DD9819}" type="datetimeFigureOut">
              <a:rPr lang="sl-SI"/>
              <a:pPr>
                <a:defRPr/>
              </a:pPr>
              <a:t>23. 03. 2019</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fld id="{6C8D48BF-9E5D-4992-97D6-2E6DD64B8FAD}" type="slidenum">
              <a:rPr lang="sl-SI" altLang="sl-SI"/>
              <a:pPr/>
              <a:t>‹#›</a:t>
            </a:fld>
            <a:endParaRPr lang="sl-SI" altLang="sl-SI"/>
          </a:p>
        </p:txBody>
      </p:sp>
    </p:spTree>
    <p:extLst>
      <p:ext uri="{BB962C8B-B14F-4D97-AF65-F5344CB8AC3E}">
        <p14:creationId xmlns:p14="http://schemas.microsoft.com/office/powerpoint/2010/main" val="193537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4"/>
          </p:nvPr>
        </p:nvSpPr>
        <p:spPr/>
        <p:txBody>
          <a:bodyPr/>
          <a:lstStyle>
            <a:lvl1pPr>
              <a:defRPr/>
            </a:lvl1pPr>
          </a:lstStyle>
          <a:p>
            <a:pPr>
              <a:defRPr/>
            </a:pPr>
            <a:fld id="{48A796B8-8954-4AFA-A9E1-657F9DBA8D9D}" type="datetimeFigureOut">
              <a:rPr lang="sl-SI"/>
              <a:pPr>
                <a:defRPr/>
              </a:pPr>
              <a:t>23. 03. 2019</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fld id="{367E61B3-E9F3-4AB0-9C04-7D4F372B7D36}" type="slidenum">
              <a:rPr lang="sl-SI" altLang="sl-SI"/>
              <a:pPr/>
              <a:t>‹#›</a:t>
            </a:fld>
            <a:endParaRPr lang="sl-SI" altLang="sl-SI"/>
          </a:p>
        </p:txBody>
      </p:sp>
    </p:spTree>
    <p:extLst>
      <p:ext uri="{BB962C8B-B14F-4D97-AF65-F5344CB8AC3E}">
        <p14:creationId xmlns:p14="http://schemas.microsoft.com/office/powerpoint/2010/main" val="64759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FBE06BA0-29A9-4D5B-83FF-8449F58356BB}" type="datetimeFigureOut">
              <a:rPr lang="sl-SI"/>
              <a:pPr>
                <a:defRPr/>
              </a:pPr>
              <a:t>23. 03. 2019</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fld id="{7BEFF871-688C-486A-82B6-04280C2D1AB3}" type="slidenum">
              <a:rPr lang="sl-SI" altLang="sl-SI"/>
              <a:pPr/>
              <a:t>‹#›</a:t>
            </a:fld>
            <a:endParaRPr lang="sl-SI" altLang="sl-SI"/>
          </a:p>
        </p:txBody>
      </p:sp>
    </p:spTree>
    <p:extLst>
      <p:ext uri="{BB962C8B-B14F-4D97-AF65-F5344CB8AC3E}">
        <p14:creationId xmlns:p14="http://schemas.microsoft.com/office/powerpoint/2010/main" val="309639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5"/>
          </p:nvPr>
        </p:nvSpPr>
        <p:spPr>
          <a:xfrm>
            <a:off x="1008063" y="6356350"/>
            <a:ext cx="2133600" cy="365125"/>
          </a:xfrm>
        </p:spPr>
        <p:txBody>
          <a:bodyPr/>
          <a:lstStyle>
            <a:lvl1pPr>
              <a:defRPr/>
            </a:lvl1pPr>
          </a:lstStyle>
          <a:p>
            <a:pPr>
              <a:defRPr/>
            </a:pPr>
            <a:fld id="{E9797D86-3CE1-45FD-B0C8-8D0D9D0C02A6}" type="datetimeFigureOut">
              <a:rPr lang="sl-SI"/>
              <a:pPr>
                <a:defRPr/>
              </a:pPr>
              <a:t>23. 03. 2019</a:t>
            </a:fld>
            <a:endParaRPr lang="sl-SI" dirty="0"/>
          </a:p>
        </p:txBody>
      </p:sp>
      <p:sp>
        <p:nvSpPr>
          <p:cNvPr id="6" name="Footer Placeholder 5"/>
          <p:cNvSpPr>
            <a:spLocks noGrp="1"/>
          </p:cNvSpPr>
          <p:nvPr>
            <p:ph type="ftr" sz="quarter" idx="16"/>
          </p:nvPr>
        </p:nvSpPr>
        <p:spPr/>
        <p:txBody>
          <a:bodyPr/>
          <a:lstStyle>
            <a:lvl1pPr>
              <a:defRPr/>
            </a:lvl1pPr>
          </a:lstStyle>
          <a:p>
            <a:pPr>
              <a:defRPr/>
            </a:pPr>
            <a:endParaRPr lang="sl-SI"/>
          </a:p>
        </p:txBody>
      </p:sp>
      <p:sp>
        <p:nvSpPr>
          <p:cNvPr id="7" name="Slide Number Placeholder 6"/>
          <p:cNvSpPr>
            <a:spLocks noGrp="1"/>
          </p:cNvSpPr>
          <p:nvPr>
            <p:ph type="sldNum" sz="quarter" idx="17"/>
          </p:nvPr>
        </p:nvSpPr>
        <p:spPr/>
        <p:txBody>
          <a:bodyPr/>
          <a:lstStyle>
            <a:lvl1pPr>
              <a:defRPr/>
            </a:lvl1pPr>
          </a:lstStyle>
          <a:p>
            <a:fld id="{C0A60DD9-76B5-4CFD-90EF-955214508DE6}" type="slidenum">
              <a:rPr lang="sl-SI" altLang="sl-SI"/>
              <a:pPr/>
              <a:t>‹#›</a:t>
            </a:fld>
            <a:endParaRPr lang="sl-SI" altLang="sl-SI"/>
          </a:p>
        </p:txBody>
      </p:sp>
    </p:spTree>
    <p:extLst>
      <p:ext uri="{BB962C8B-B14F-4D97-AF65-F5344CB8AC3E}">
        <p14:creationId xmlns:p14="http://schemas.microsoft.com/office/powerpoint/2010/main" val="427270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5" name="Date Placeholder 4"/>
          <p:cNvSpPr>
            <a:spLocks noGrp="1"/>
          </p:cNvSpPr>
          <p:nvPr>
            <p:ph type="dt" sz="half" idx="10"/>
          </p:nvPr>
        </p:nvSpPr>
        <p:spPr>
          <a:xfrm>
            <a:off x="1008063" y="6356350"/>
            <a:ext cx="2133600" cy="365125"/>
          </a:xfrm>
        </p:spPr>
        <p:txBody>
          <a:bodyPr/>
          <a:lstStyle>
            <a:lvl1pPr>
              <a:defRPr/>
            </a:lvl1pPr>
          </a:lstStyle>
          <a:p>
            <a:pPr>
              <a:defRPr/>
            </a:pPr>
            <a:fld id="{B4B1582F-9EB8-4FFD-8C45-6732E2F504CC}" type="datetimeFigureOut">
              <a:rPr lang="sl-SI"/>
              <a:pPr>
                <a:defRPr/>
              </a:pPr>
              <a:t>23. 03. 2019</a:t>
            </a:fld>
            <a:endParaRPr lang="sl-SI" dirty="0"/>
          </a:p>
        </p:txBody>
      </p:sp>
      <p:sp>
        <p:nvSpPr>
          <p:cNvPr id="6" name="Footer Placeholder 5"/>
          <p:cNvSpPr>
            <a:spLocks noGrp="1"/>
          </p:cNvSpPr>
          <p:nvPr>
            <p:ph type="ftr" sz="quarter" idx="11"/>
          </p:nvPr>
        </p:nvSpPr>
        <p:spPr/>
        <p:txBody>
          <a:bodyPr/>
          <a:lstStyle>
            <a:lvl1pPr>
              <a:defRPr/>
            </a:lvl1pPr>
          </a:lstStyle>
          <a:p>
            <a:pPr>
              <a:defRPr/>
            </a:pPr>
            <a:endParaRPr lang="sl-SI"/>
          </a:p>
        </p:txBody>
      </p:sp>
      <p:sp>
        <p:nvSpPr>
          <p:cNvPr id="7" name="Slide Number Placeholder 6"/>
          <p:cNvSpPr>
            <a:spLocks noGrp="1"/>
          </p:cNvSpPr>
          <p:nvPr>
            <p:ph type="sldNum" sz="quarter" idx="12"/>
          </p:nvPr>
        </p:nvSpPr>
        <p:spPr/>
        <p:txBody>
          <a:bodyPr/>
          <a:lstStyle>
            <a:lvl1pPr>
              <a:defRPr/>
            </a:lvl1pPr>
          </a:lstStyle>
          <a:p>
            <a:fld id="{37974544-D42B-4DD2-9F8E-D01F386EA2A0}" type="slidenum">
              <a:rPr lang="sl-SI" altLang="sl-SI"/>
              <a:pPr/>
              <a:t>‹#›</a:t>
            </a:fld>
            <a:endParaRPr lang="sl-SI" altLang="sl-SI"/>
          </a:p>
        </p:txBody>
      </p:sp>
    </p:spTree>
    <p:extLst>
      <p:ext uri="{BB962C8B-B14F-4D97-AF65-F5344CB8AC3E}">
        <p14:creationId xmlns:p14="http://schemas.microsoft.com/office/powerpoint/2010/main" val="212033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4"/>
          </p:nvPr>
        </p:nvSpPr>
        <p:spPr>
          <a:xfrm>
            <a:off x="1008063" y="6356350"/>
            <a:ext cx="2133600" cy="365125"/>
          </a:xfrm>
        </p:spPr>
        <p:txBody>
          <a:bodyPr/>
          <a:lstStyle>
            <a:lvl1pPr>
              <a:defRPr/>
            </a:lvl1pPr>
          </a:lstStyle>
          <a:p>
            <a:pPr>
              <a:defRPr/>
            </a:pPr>
            <a:fld id="{D9F9C9F1-7FB4-4BF6-B906-CE6BAF2628EB}" type="datetimeFigureOut">
              <a:rPr lang="sl-SI"/>
              <a:pPr>
                <a:defRPr/>
              </a:pPr>
              <a:t>23. 03. 2019</a:t>
            </a:fld>
            <a:endParaRPr lang="sl-SI" dirty="0"/>
          </a:p>
        </p:txBody>
      </p:sp>
      <p:sp>
        <p:nvSpPr>
          <p:cNvPr id="6" name="Footer Placeholder 5"/>
          <p:cNvSpPr>
            <a:spLocks noGrp="1"/>
          </p:cNvSpPr>
          <p:nvPr>
            <p:ph type="ftr" sz="quarter" idx="15"/>
          </p:nvPr>
        </p:nvSpPr>
        <p:spPr/>
        <p:txBody>
          <a:bodyPr/>
          <a:lstStyle>
            <a:lvl1pPr>
              <a:defRPr/>
            </a:lvl1pPr>
          </a:lstStyle>
          <a:p>
            <a:pPr>
              <a:defRPr/>
            </a:pPr>
            <a:endParaRPr lang="sl-SI"/>
          </a:p>
        </p:txBody>
      </p:sp>
      <p:sp>
        <p:nvSpPr>
          <p:cNvPr id="7" name="Slide Number Placeholder 6"/>
          <p:cNvSpPr>
            <a:spLocks noGrp="1"/>
          </p:cNvSpPr>
          <p:nvPr>
            <p:ph type="sldNum" sz="quarter" idx="16"/>
          </p:nvPr>
        </p:nvSpPr>
        <p:spPr/>
        <p:txBody>
          <a:bodyPr/>
          <a:lstStyle>
            <a:lvl1pPr>
              <a:defRPr/>
            </a:lvl1pPr>
          </a:lstStyle>
          <a:p>
            <a:fld id="{4026F2C7-C3CA-4AD8-9C23-F10A92809933}" type="slidenum">
              <a:rPr lang="sl-SI" altLang="sl-SI"/>
              <a:pPr/>
              <a:t>‹#›</a:t>
            </a:fld>
            <a:endParaRPr lang="sl-SI" altLang="sl-SI"/>
          </a:p>
        </p:txBody>
      </p:sp>
    </p:spTree>
    <p:extLst>
      <p:ext uri="{BB962C8B-B14F-4D97-AF65-F5344CB8AC3E}">
        <p14:creationId xmlns:p14="http://schemas.microsoft.com/office/powerpoint/2010/main" val="373730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5513FD-1F29-4864-B920-1C4168DE71D2}" type="datetimeFigureOut">
              <a:rPr lang="sl-SI"/>
              <a:pPr>
                <a:defRPr/>
              </a:pPr>
              <a:t>23. 03. 2019</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fld id="{3E7880FC-AB15-4394-88C2-245B3FBF835A}" type="slidenum">
              <a:rPr lang="sl-SI" altLang="sl-SI"/>
              <a:pPr/>
              <a:t>‹#›</a:t>
            </a:fld>
            <a:endParaRPr lang="sl-SI" altLang="sl-SI"/>
          </a:p>
        </p:txBody>
      </p:sp>
    </p:spTree>
    <p:extLst>
      <p:ext uri="{BB962C8B-B14F-4D97-AF65-F5344CB8AC3E}">
        <p14:creationId xmlns:p14="http://schemas.microsoft.com/office/powerpoint/2010/main" val="3197766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w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rPr>
              <a:t>REPUBLIKA SLOVENIJA</a:t>
            </a:r>
          </a:p>
          <a:p>
            <a:pPr eaLnBrk="1" hangingPunct="1">
              <a:lnSpc>
                <a:spcPts val="838"/>
              </a:lnSpc>
              <a:defRPr/>
            </a:pPr>
            <a:r>
              <a:rPr lang="en-US" sz="700" b="1" smtClean="0">
                <a:solidFill>
                  <a:schemeClr val="tx2"/>
                </a:solidFill>
                <a:latin typeface="Republika" pitchFamily="2" charset="-18"/>
              </a:rPr>
              <a:t>MINISTRSTVO ZA </a:t>
            </a:r>
            <a:r>
              <a:rPr lang="sl-SI" sz="700" b="1" smtClean="0">
                <a:solidFill>
                  <a:schemeClr val="tx2"/>
                </a:solidFill>
                <a:latin typeface="Republika" pitchFamily="2" charset="-18"/>
              </a:rPr>
              <a:t>ZDRAVJE</a:t>
            </a:r>
            <a:endParaRPr lang="en-US" sz="700" b="1" smtClean="0">
              <a:solidFill>
                <a:schemeClr val="tx2"/>
              </a:solidFill>
              <a:latin typeface="Republika" pitchFamily="2" charset="-18"/>
            </a:endParaRPr>
          </a:p>
        </p:txBody>
      </p:sp>
      <p:pic>
        <p:nvPicPr>
          <p:cNvPr id="1028" name="Picture 8" descr="grb moder za 10 pt.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0A2D62C-5A7A-4134-8D64-0D716787B87A}" type="datetimeFigureOut">
              <a:rPr lang="en-US"/>
              <a:pPr>
                <a:defRPr/>
              </a:pPr>
              <a:t>3/23/2019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Calibri" panose="020F0502020204030204" pitchFamily="34" charset="0"/>
              </a:defRPr>
            </a:lvl1pPr>
          </a:lstStyle>
          <a:p>
            <a:fld id="{20181DE9-108C-4DB6-BA46-9E152C506AB9}"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4181"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ltLang="sl-SI" smtClean="0"/>
              <a:t>Click to edit Master title style</a:t>
            </a:r>
            <a:endParaRPr lang="sl-SI" altLang="sl-SI" smtClean="0"/>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endParaRPr lang="sl-SI" altLang="sl-SI" smtClean="0"/>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39515BA-C120-4815-AF8E-04C59A77D758}" type="datetimeFigureOut">
              <a:rPr lang="sl-SI"/>
              <a:pPr>
                <a:defRPr/>
              </a:pPr>
              <a:t>23. 03. 2019</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fld id="{6EB3719E-E438-4F8A-8A65-86B37E5E4ACF}" type="slidenum">
              <a:rPr lang="sl-SI" altLang="sl-SI"/>
              <a:pPr/>
              <a:t>‹#›</a:t>
            </a:fld>
            <a:endParaRPr lang="sl-SI" altLang="sl-SI"/>
          </a:p>
        </p:txBody>
      </p:sp>
      <p:sp>
        <p:nvSpPr>
          <p:cNvPr id="2055" name="TextBox 8"/>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rPr>
              <a:t>REPUBLIKA SLOVENIJA</a:t>
            </a:r>
          </a:p>
          <a:p>
            <a:pPr eaLnBrk="1" hangingPunct="1">
              <a:lnSpc>
                <a:spcPts val="838"/>
              </a:lnSpc>
              <a:defRPr/>
            </a:pPr>
            <a:r>
              <a:rPr lang="en-US" sz="700" b="1" smtClean="0">
                <a:solidFill>
                  <a:schemeClr val="tx2"/>
                </a:solidFill>
                <a:latin typeface="Republika" pitchFamily="2" charset="-18"/>
              </a:rPr>
              <a:t>MINISTRSTVO ZA </a:t>
            </a:r>
            <a:r>
              <a:rPr lang="sl-SI" sz="700" b="1" smtClean="0">
                <a:solidFill>
                  <a:schemeClr val="tx2"/>
                </a:solidFill>
                <a:latin typeface="Republika" pitchFamily="2" charset="-18"/>
              </a:rPr>
              <a:t>ZDRAVJE</a:t>
            </a:r>
            <a:endParaRPr lang="en-US" sz="700" b="1" smtClean="0">
              <a:solidFill>
                <a:schemeClr val="tx2"/>
              </a:solidFill>
              <a:latin typeface="Republika" pitchFamily="2" charset="-18"/>
            </a:endParaRPr>
          </a:p>
        </p:txBody>
      </p:sp>
      <p:pic>
        <p:nvPicPr>
          <p:cNvPr id="2056" name="Picture 9" descr="grb moder za 10 pt.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2" r:id="rId1"/>
    <p:sldLayoutId id="2147484177" r:id="rId2"/>
    <p:sldLayoutId id="2147484178" r:id="rId3"/>
    <p:sldLayoutId id="2147484179" r:id="rId4"/>
    <p:sldLayoutId id="2147484183" r:id="rId5"/>
    <p:sldLayoutId id="2147484184" r:id="rId6"/>
    <p:sldLayoutId id="2147484185" r:id="rId7"/>
    <p:sldLayoutId id="2147484180" r:id="rId8"/>
  </p:sldLayoutIdLst>
  <p:txStyles>
    <p:title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586409" y="1652437"/>
            <a:ext cx="7947991" cy="34020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sl-SI" altLang="sl-SI" sz="3600" dirty="0" smtClean="0">
                <a:solidFill>
                  <a:srgbClr val="0070C0"/>
                </a:solidFill>
              </a:rPr>
              <a:t>Izzivi urejanja dolgotrajne oskrbe v Republiki Sloveniji</a:t>
            </a:r>
            <a:r>
              <a:rPr lang="sl-SI" altLang="sl-SI" sz="4000" b="0" dirty="0" smtClean="0">
                <a:solidFill>
                  <a:srgbClr val="0070C0"/>
                </a:solidFill>
              </a:rPr>
              <a:t/>
            </a:r>
            <a:br>
              <a:rPr lang="sl-SI" altLang="sl-SI" sz="4000" b="0" dirty="0" smtClean="0">
                <a:solidFill>
                  <a:srgbClr val="0070C0"/>
                </a:solidFill>
              </a:rPr>
            </a:br>
            <a:r>
              <a:rPr lang="en-GB" altLang="sl-SI" sz="4000" b="0" dirty="0" smtClean="0">
                <a:solidFill>
                  <a:srgbClr val="0070C0"/>
                </a:solidFill>
              </a:rPr>
              <a:t/>
            </a:r>
            <a:br>
              <a:rPr lang="en-GB" altLang="sl-SI" sz="4000" b="0" dirty="0" smtClean="0">
                <a:solidFill>
                  <a:srgbClr val="0070C0"/>
                </a:solidFill>
              </a:rPr>
            </a:br>
            <a:r>
              <a:rPr lang="sl-SI" altLang="sl-SI" sz="4000" b="0" dirty="0" smtClean="0">
                <a:solidFill>
                  <a:srgbClr val="0070C0"/>
                </a:solidFill>
              </a:rPr>
              <a:t/>
            </a:r>
            <a:br>
              <a:rPr lang="sl-SI" altLang="sl-SI" sz="4000" b="0" dirty="0" smtClean="0">
                <a:solidFill>
                  <a:srgbClr val="0070C0"/>
                </a:solidFill>
              </a:rPr>
            </a:br>
            <a:r>
              <a:rPr lang="en-GB" altLang="sl-SI" sz="2400" dirty="0" smtClean="0"/>
              <a:t>1. POSVET</a:t>
            </a:r>
            <a:br>
              <a:rPr lang="en-GB" altLang="sl-SI" sz="2400" dirty="0" smtClean="0"/>
            </a:br>
            <a:r>
              <a:rPr lang="en-GB" altLang="sl-SI" sz="2400" dirty="0" smtClean="0"/>
              <a:t>“ZDRAVSTVENA OSKRBA IN REHABILITACIJA STAREJŠE POPULACIJE V SLOVENIJI”</a:t>
            </a:r>
            <a:endParaRPr lang="en-US" altLang="sl-SI" sz="2400" b="0" dirty="0" smtClean="0">
              <a:solidFill>
                <a:schemeClr val="tx2"/>
              </a:solidFill>
            </a:endParaRPr>
          </a:p>
        </p:txBody>
      </p:sp>
      <p:sp>
        <p:nvSpPr>
          <p:cNvPr id="2" name="Pravokotnik 1"/>
          <p:cNvSpPr/>
          <p:nvPr/>
        </p:nvSpPr>
        <p:spPr>
          <a:xfrm>
            <a:off x="964096" y="5421940"/>
            <a:ext cx="7072726" cy="646331"/>
          </a:xfrm>
          <a:prstGeom prst="rect">
            <a:avLst/>
          </a:prstGeom>
        </p:spPr>
        <p:txBody>
          <a:bodyPr wrap="square">
            <a:spAutoFit/>
          </a:bodyPr>
          <a:lstStyle/>
          <a:p>
            <a:pPr algn="ctr"/>
            <a:r>
              <a:rPr lang="en-GB" dirty="0" smtClean="0"/>
              <a:t>Ljubljana</a:t>
            </a:r>
            <a:endParaRPr lang="sl-SI" dirty="0" smtClean="0"/>
          </a:p>
          <a:p>
            <a:pPr algn="ctr"/>
            <a:r>
              <a:rPr lang="en-GB" dirty="0" smtClean="0"/>
              <a:t>16. </a:t>
            </a:r>
            <a:r>
              <a:rPr lang="sl-SI" dirty="0" smtClean="0"/>
              <a:t>oktober 2018</a:t>
            </a:r>
            <a:endParaRPr lang="sl-SI"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28848" y="1547813"/>
            <a:ext cx="1537280" cy="677108"/>
          </a:xfrm>
        </p:spPr>
        <p:txBody>
          <a:bodyPr/>
          <a:lstStyle/>
          <a:p>
            <a:pPr algn="ctr"/>
            <a:r>
              <a:rPr lang="en-GB" dirty="0" smtClean="0">
                <a:solidFill>
                  <a:schemeClr val="accent1">
                    <a:lumMod val="75000"/>
                  </a:schemeClr>
                </a:solidFill>
              </a:rPr>
              <a:t>IZZIVI</a:t>
            </a:r>
            <a:endParaRPr lang="sl-SI" dirty="0">
              <a:solidFill>
                <a:schemeClr val="accent1">
                  <a:lumMod val="75000"/>
                </a:schemeClr>
              </a:solidFill>
            </a:endParaRPr>
          </a:p>
        </p:txBody>
      </p:sp>
      <p:sp>
        <p:nvSpPr>
          <p:cNvPr id="3" name="Ograda besedila 2"/>
          <p:cNvSpPr>
            <a:spLocks noGrp="1"/>
          </p:cNvSpPr>
          <p:nvPr>
            <p:ph type="body" sz="quarter" idx="13"/>
          </p:nvPr>
        </p:nvSpPr>
        <p:spPr>
          <a:xfrm>
            <a:off x="971425" y="2774022"/>
            <a:ext cx="7201025" cy="3093378"/>
          </a:xfrm>
        </p:spPr>
        <p:txBody>
          <a:bodyPr/>
          <a:lstStyle/>
          <a:p>
            <a:r>
              <a:rPr lang="sl-SI" dirty="0" smtClean="0">
                <a:solidFill>
                  <a:schemeClr val="accent1"/>
                </a:solidFill>
              </a:rPr>
              <a:t>Viri financiranja </a:t>
            </a:r>
          </a:p>
          <a:p>
            <a:r>
              <a:rPr lang="sl-SI" dirty="0" smtClean="0">
                <a:solidFill>
                  <a:schemeClr val="accent1"/>
                </a:solidFill>
              </a:rPr>
              <a:t>Kadri v DO</a:t>
            </a:r>
            <a:endParaRPr lang="sl-SI" dirty="0">
              <a:solidFill>
                <a:schemeClr val="accent1"/>
              </a:solidFill>
            </a:endParaRPr>
          </a:p>
        </p:txBody>
      </p:sp>
    </p:spTree>
    <p:extLst>
      <p:ext uri="{BB962C8B-B14F-4D97-AF65-F5344CB8AC3E}">
        <p14:creationId xmlns:p14="http://schemas.microsoft.com/office/powerpoint/2010/main" val="6880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48120" y="1547813"/>
            <a:ext cx="4736874" cy="2031325"/>
          </a:xfrm>
        </p:spPr>
        <p:txBody>
          <a:bodyPr/>
          <a:lstStyle/>
          <a:p>
            <a:pPr algn="ctr"/>
            <a:r>
              <a:rPr lang="en-GB" dirty="0" err="1" smtClean="0"/>
              <a:t>Namesto</a:t>
            </a:r>
            <a:r>
              <a:rPr lang="en-GB" dirty="0" smtClean="0"/>
              <a:t> </a:t>
            </a:r>
            <a:r>
              <a:rPr lang="en-GB" dirty="0" err="1" smtClean="0"/>
              <a:t>zaključka</a:t>
            </a:r>
            <a:r>
              <a:rPr lang="en-GB" dirty="0" smtClean="0"/>
              <a:t/>
            </a:r>
            <a:br>
              <a:rPr lang="en-GB" dirty="0" smtClean="0"/>
            </a:br>
            <a:r>
              <a:rPr lang="en-GB" dirty="0"/>
              <a:t/>
            </a:r>
            <a:br>
              <a:rPr lang="en-GB" dirty="0"/>
            </a:br>
            <a:r>
              <a:rPr lang="en-GB" dirty="0" smtClean="0"/>
              <a:t>ZAHVALA</a:t>
            </a:r>
            <a:endParaRPr lang=""/>
          </a:p>
        </p:txBody>
      </p:sp>
    </p:spTree>
    <p:extLst>
      <p:ext uri="{BB962C8B-B14F-4D97-AF65-F5344CB8AC3E}">
        <p14:creationId xmlns:p14="http://schemas.microsoft.com/office/powerpoint/2010/main" val="116787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9"/>
          <p:cNvSpPr>
            <a:spLocks noGrp="1"/>
          </p:cNvSpPr>
          <p:nvPr>
            <p:ph type="title"/>
          </p:nvPr>
        </p:nvSpPr>
        <p:spPr>
          <a:xfrm>
            <a:off x="3706813" y="392113"/>
            <a:ext cx="2386012" cy="677862"/>
          </a:xfrm>
        </p:spPr>
        <p:txBody>
          <a:bodyPr/>
          <a:lstStyle/>
          <a:p>
            <a:pPr eaLnBrk="1" hangingPunct="1"/>
            <a:r>
              <a:rPr lang="sl-SI" altLang="sl-SI" smtClean="0">
                <a:solidFill>
                  <a:srgbClr val="0070C0"/>
                </a:solidFill>
              </a:rPr>
              <a:t>Izhodišča</a:t>
            </a:r>
          </a:p>
        </p:txBody>
      </p:sp>
      <p:sp>
        <p:nvSpPr>
          <p:cNvPr id="10243" name="Content Placeholder 20"/>
          <p:cNvSpPr>
            <a:spLocks noGrp="1"/>
          </p:cNvSpPr>
          <p:nvPr>
            <p:ph idx="4294967295"/>
          </p:nvPr>
        </p:nvSpPr>
        <p:spPr>
          <a:xfrm>
            <a:off x="419100" y="1250950"/>
            <a:ext cx="8496300" cy="5427663"/>
          </a:xfrm>
        </p:spPr>
        <p:txBody>
          <a:bodyPr/>
          <a:lstStyle/>
          <a:p>
            <a:pPr eaLnBrk="1" hangingPunct="1"/>
            <a:r>
              <a:rPr lang="sl-SI" altLang="sl-SI" sz="2100" dirty="0" smtClean="0">
                <a:solidFill>
                  <a:schemeClr val="tx2"/>
                </a:solidFill>
              </a:rPr>
              <a:t>Resolucija o nacionalnem programu socialnega varstva za obdobje 2013–2020</a:t>
            </a:r>
          </a:p>
          <a:p>
            <a:pPr marL="0" indent="0" eaLnBrk="1" hangingPunct="1">
              <a:buNone/>
            </a:pPr>
            <a:endParaRPr lang="sl-SI" altLang="sl-SI" sz="2100" dirty="0" smtClean="0">
              <a:solidFill>
                <a:schemeClr val="tx2"/>
              </a:solidFill>
            </a:endParaRPr>
          </a:p>
          <a:p>
            <a:pPr eaLnBrk="1" hangingPunct="1"/>
            <a:r>
              <a:rPr lang="sl-SI" altLang="sl-SI" sz="2100" dirty="0" smtClean="0">
                <a:solidFill>
                  <a:schemeClr val="tx2"/>
                </a:solidFill>
              </a:rPr>
              <a:t>Resolucija o nacionalnem planu zdravstvenega varstva 2016–2025</a:t>
            </a:r>
          </a:p>
          <a:p>
            <a:pPr marL="0" indent="0" eaLnBrk="1" hangingPunct="1">
              <a:buNone/>
            </a:pPr>
            <a:endParaRPr lang="sl-SI" altLang="sl-SI" sz="2100" dirty="0" smtClean="0">
              <a:solidFill>
                <a:schemeClr val="tx2"/>
              </a:solidFill>
            </a:endParaRPr>
          </a:p>
          <a:p>
            <a:pPr eaLnBrk="1" hangingPunct="1"/>
            <a:r>
              <a:rPr lang="sl-SI" altLang="sl-SI" sz="2100" dirty="0" smtClean="0">
                <a:solidFill>
                  <a:schemeClr val="tx2"/>
                </a:solidFill>
              </a:rPr>
              <a:t>Resolucija o nacionalnem programu duševnega zdravja 2018</a:t>
            </a:r>
            <a:r>
              <a:rPr lang="en-GB" altLang="sl-SI" sz="2100" dirty="0" smtClean="0">
                <a:solidFill>
                  <a:schemeClr val="tx2"/>
                </a:solidFill>
              </a:rPr>
              <a:t>-2028</a:t>
            </a:r>
            <a:endParaRPr lang="sl-SI" altLang="sl-SI" sz="2100" dirty="0" smtClean="0">
              <a:solidFill>
                <a:schemeClr val="tx2"/>
              </a:solidFill>
            </a:endParaRPr>
          </a:p>
          <a:p>
            <a:pPr eaLnBrk="1" hangingPunct="1"/>
            <a:endParaRPr lang="sl-SI" altLang="sl-SI" sz="2100" dirty="0" smtClean="0">
              <a:solidFill>
                <a:schemeClr val="tx2"/>
              </a:solidFill>
            </a:endParaRPr>
          </a:p>
          <a:p>
            <a:pPr eaLnBrk="1" hangingPunct="1"/>
            <a:r>
              <a:rPr lang="sl-SI" altLang="sl-SI" sz="2100" dirty="0" smtClean="0">
                <a:solidFill>
                  <a:schemeClr val="tx2"/>
                </a:solidFill>
              </a:rPr>
              <a:t>Strategija obvladovanja demence v Sloveniji do leta 2020</a:t>
            </a:r>
          </a:p>
          <a:p>
            <a:pPr marL="0" indent="0" eaLnBrk="1" hangingPunct="1">
              <a:buNone/>
            </a:pPr>
            <a:endParaRPr lang="sl-SI" altLang="sl-SI" sz="2100" dirty="0" smtClean="0">
              <a:solidFill>
                <a:schemeClr val="tx2"/>
              </a:solidFill>
            </a:endParaRPr>
          </a:p>
          <a:p>
            <a:pPr eaLnBrk="1" hangingPunct="1"/>
            <a:r>
              <a:rPr lang="sl-SI" altLang="sl-SI" sz="2100" dirty="0" smtClean="0">
                <a:solidFill>
                  <a:schemeClr val="tx2"/>
                </a:solidFill>
              </a:rPr>
              <a:t>Strategija dolgožive družbe</a:t>
            </a:r>
          </a:p>
          <a:p>
            <a:pPr marL="0" indent="0" eaLnBrk="1" hangingPunct="1">
              <a:buNone/>
            </a:pPr>
            <a:endParaRPr lang="sl-SI" altLang="sl-SI" sz="2400" dirty="0" smtClean="0">
              <a:solidFill>
                <a:schemeClr val="tx2"/>
              </a:solidFill>
            </a:endParaRPr>
          </a:p>
          <a:p>
            <a:pPr eaLnBrk="1" hangingPunct="1"/>
            <a:r>
              <a:rPr lang="sl-SI" sz="2100" dirty="0">
                <a:solidFill>
                  <a:schemeClr val="tx2"/>
                </a:solidFill>
              </a:rPr>
              <a:t>Koalicijski sporazum o sodelovanju v Vladi RS za mandatno obdobje 2018 - 2022</a:t>
            </a:r>
          </a:p>
          <a:p>
            <a:pPr marL="0" indent="0" eaLnBrk="1" hangingPunct="1">
              <a:buNone/>
            </a:pPr>
            <a:endParaRPr lang="sl-SI" altLang="sl-SI" sz="2400" dirty="0" smtClean="0">
              <a:solidFill>
                <a:schemeClr val="tx2"/>
              </a:solidFill>
            </a:endParaRPr>
          </a:p>
          <a:p>
            <a:pPr marL="0" indent="0" eaLnBrk="1" hangingPunct="1">
              <a:buNone/>
            </a:pPr>
            <a:endParaRPr lang="sl-SI" altLang="sl-SI" sz="2400" dirty="0" smtClean="0">
              <a:solidFill>
                <a:schemeClr val="tx2"/>
              </a:solidFill>
            </a:endParaRPr>
          </a:p>
        </p:txBody>
      </p:sp>
    </p:spTree>
    <p:extLst>
      <p:ext uri="{BB962C8B-B14F-4D97-AF65-F5344CB8AC3E}">
        <p14:creationId xmlns:p14="http://schemas.microsoft.com/office/powerpoint/2010/main" val="3370076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26649" y="1002327"/>
            <a:ext cx="3642023" cy="553998"/>
          </a:xfrm>
        </p:spPr>
        <p:txBody>
          <a:bodyPr/>
          <a:lstStyle/>
          <a:p>
            <a:pPr algn="ctr"/>
            <a:r>
              <a:rPr lang="sl-SI" sz="3600" dirty="0" smtClean="0">
                <a:solidFill>
                  <a:schemeClr val="accent1"/>
                </a:solidFill>
              </a:rPr>
              <a:t>Ključna vprašanja</a:t>
            </a:r>
            <a:endParaRPr lang="sl-SI" sz="3600" dirty="0">
              <a:solidFill>
                <a:schemeClr val="accent1"/>
              </a:solidFill>
            </a:endParaRPr>
          </a:p>
        </p:txBody>
      </p:sp>
      <p:sp>
        <p:nvSpPr>
          <p:cNvPr id="3" name="Označba mesta besedila 2"/>
          <p:cNvSpPr>
            <a:spLocks noGrp="1"/>
          </p:cNvSpPr>
          <p:nvPr>
            <p:ph type="body" sz="quarter" idx="13"/>
          </p:nvPr>
        </p:nvSpPr>
        <p:spPr>
          <a:xfrm>
            <a:off x="676404" y="1966586"/>
            <a:ext cx="7415409" cy="4246323"/>
          </a:xfrm>
        </p:spPr>
        <p:txBody>
          <a:bodyPr/>
          <a:lstStyle/>
          <a:p>
            <a:r>
              <a:rPr lang="sl-SI" sz="1800" dirty="0">
                <a:solidFill>
                  <a:schemeClr val="accent1">
                    <a:lumMod val="50000"/>
                  </a:schemeClr>
                </a:solidFill>
              </a:rPr>
              <a:t>Kdo bodo osebe, ki bodo upravičene do </a:t>
            </a:r>
            <a:r>
              <a:rPr lang="sl-SI" sz="1800" dirty="0" smtClean="0">
                <a:solidFill>
                  <a:schemeClr val="accent1">
                    <a:lumMod val="50000"/>
                  </a:schemeClr>
                </a:solidFill>
              </a:rPr>
              <a:t>DO?</a:t>
            </a:r>
            <a:endParaRPr lang="sl-SI" sz="1800" dirty="0">
              <a:solidFill>
                <a:schemeClr val="accent1">
                  <a:lumMod val="50000"/>
                </a:schemeClr>
              </a:solidFill>
            </a:endParaRPr>
          </a:p>
          <a:p>
            <a:endParaRPr lang="sl-SI" sz="1800" dirty="0">
              <a:solidFill>
                <a:schemeClr val="accent1">
                  <a:lumMod val="50000"/>
                </a:schemeClr>
              </a:solidFill>
            </a:endParaRPr>
          </a:p>
          <a:p>
            <a:r>
              <a:rPr lang="sl-SI" sz="1800" dirty="0">
                <a:solidFill>
                  <a:schemeClr val="accent1">
                    <a:lumMod val="50000"/>
                  </a:schemeClr>
                </a:solidFill>
              </a:rPr>
              <a:t>Kdo bo poskrbel za oskrbo ljudi, ki potrebujejo </a:t>
            </a:r>
            <a:r>
              <a:rPr lang="sl-SI" sz="1800" dirty="0" smtClean="0">
                <a:solidFill>
                  <a:schemeClr val="accent1">
                    <a:lumMod val="50000"/>
                  </a:schemeClr>
                </a:solidFill>
              </a:rPr>
              <a:t>DO?</a:t>
            </a:r>
            <a:endParaRPr lang="sl-SI" sz="1800" dirty="0">
              <a:solidFill>
                <a:schemeClr val="accent1">
                  <a:lumMod val="50000"/>
                </a:schemeClr>
              </a:solidFill>
            </a:endParaRPr>
          </a:p>
          <a:p>
            <a:endParaRPr lang="sl-SI" sz="1800" dirty="0">
              <a:solidFill>
                <a:schemeClr val="accent1">
                  <a:lumMod val="50000"/>
                </a:schemeClr>
              </a:solidFill>
            </a:endParaRPr>
          </a:p>
          <a:p>
            <a:r>
              <a:rPr lang="sl-SI" sz="1800" dirty="0">
                <a:solidFill>
                  <a:schemeClr val="accent1">
                    <a:lumMod val="50000"/>
                  </a:schemeClr>
                </a:solidFill>
              </a:rPr>
              <a:t>Kako zagotoviti dostopno, dosegljivo, varno in kakovostno </a:t>
            </a:r>
            <a:r>
              <a:rPr lang="sl-SI" sz="1800" dirty="0" smtClean="0">
                <a:solidFill>
                  <a:schemeClr val="accent1">
                    <a:lumMod val="50000"/>
                  </a:schemeClr>
                </a:solidFill>
              </a:rPr>
              <a:t>DO?</a:t>
            </a:r>
            <a:endParaRPr lang="sl-SI" sz="1800" dirty="0">
              <a:solidFill>
                <a:schemeClr val="accent1">
                  <a:lumMod val="50000"/>
                </a:schemeClr>
              </a:solidFill>
            </a:endParaRPr>
          </a:p>
          <a:p>
            <a:endParaRPr lang="sl-SI" sz="1800" dirty="0">
              <a:solidFill>
                <a:schemeClr val="accent1">
                  <a:lumMod val="50000"/>
                </a:schemeClr>
              </a:solidFill>
            </a:endParaRPr>
          </a:p>
          <a:p>
            <a:r>
              <a:rPr lang="sl-SI" sz="1800" dirty="0">
                <a:solidFill>
                  <a:schemeClr val="accent1">
                    <a:lumMod val="50000"/>
                  </a:schemeClr>
                </a:solidFill>
              </a:rPr>
              <a:t>Kako opredeliti vlogo različnih deležnikov v </a:t>
            </a:r>
            <a:r>
              <a:rPr lang="sl-SI" sz="1800" dirty="0" smtClean="0">
                <a:solidFill>
                  <a:schemeClr val="accent1">
                    <a:lumMod val="50000"/>
                  </a:schemeClr>
                </a:solidFill>
              </a:rPr>
              <a:t>DO?</a:t>
            </a:r>
            <a:endParaRPr lang="sl-SI" sz="1800" dirty="0">
              <a:solidFill>
                <a:schemeClr val="accent1">
                  <a:lumMod val="50000"/>
                </a:schemeClr>
              </a:solidFill>
            </a:endParaRPr>
          </a:p>
          <a:p>
            <a:endParaRPr lang="sl-SI" sz="1800" dirty="0">
              <a:solidFill>
                <a:schemeClr val="accent1">
                  <a:lumMod val="50000"/>
                </a:schemeClr>
              </a:solidFill>
            </a:endParaRPr>
          </a:p>
          <a:p>
            <a:r>
              <a:rPr lang="sl-SI" sz="1800" dirty="0">
                <a:solidFill>
                  <a:schemeClr val="accent1">
                    <a:lumMod val="50000"/>
                  </a:schemeClr>
                </a:solidFill>
              </a:rPr>
              <a:t>Kako financirati DO, da bo sistem odgovarjal na potrebe dolgožive družbe in ostal finančno vzdržen in </a:t>
            </a:r>
            <a:r>
              <a:rPr lang="sl-SI" sz="1800" dirty="0" smtClean="0">
                <a:solidFill>
                  <a:schemeClr val="accent1">
                    <a:lumMod val="50000"/>
                  </a:schemeClr>
                </a:solidFill>
              </a:rPr>
              <a:t>stabilen?</a:t>
            </a:r>
            <a:endParaRPr lang="sl-SI" sz="1800" dirty="0">
              <a:solidFill>
                <a:schemeClr val="accent1">
                  <a:lumMod val="50000"/>
                </a:schemeClr>
              </a:solidFill>
            </a:endParaRPr>
          </a:p>
          <a:p>
            <a:endParaRPr lang="sl-SI" sz="1800" dirty="0">
              <a:solidFill>
                <a:schemeClr val="accent1">
                  <a:lumMod val="50000"/>
                </a:schemeClr>
              </a:solidFill>
            </a:endParaRPr>
          </a:p>
          <a:p>
            <a:r>
              <a:rPr lang="sl-SI" sz="1800" dirty="0">
                <a:solidFill>
                  <a:schemeClr val="accent1">
                    <a:lumMod val="50000"/>
                  </a:schemeClr>
                </a:solidFill>
              </a:rPr>
              <a:t>Kako podpreti vlogo upravičenca, da bo aktiven partner v </a:t>
            </a:r>
            <a:r>
              <a:rPr lang="sl-SI" sz="1800" dirty="0" smtClean="0">
                <a:solidFill>
                  <a:schemeClr val="accent1">
                    <a:lumMod val="50000"/>
                  </a:schemeClr>
                </a:solidFill>
              </a:rPr>
              <a:t>procesu?</a:t>
            </a:r>
            <a:endParaRPr lang="en-US" sz="1800" dirty="0">
              <a:solidFill>
                <a:schemeClr val="accent1">
                  <a:lumMod val="50000"/>
                </a:schemeClr>
              </a:solidFill>
            </a:endParaRPr>
          </a:p>
          <a:p>
            <a:endParaRPr lang="sl-SI" sz="2800" dirty="0"/>
          </a:p>
        </p:txBody>
      </p:sp>
    </p:spTree>
    <p:extLst>
      <p:ext uri="{BB962C8B-B14F-4D97-AF65-F5344CB8AC3E}">
        <p14:creationId xmlns:p14="http://schemas.microsoft.com/office/powerpoint/2010/main" val="176910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596871" y="1097193"/>
            <a:ext cx="7889904" cy="523220"/>
          </a:xfrm>
          <a:prstGeom prst="rect">
            <a:avLst/>
          </a:prstGeom>
          <a:solidFill>
            <a:schemeClr val="bg1"/>
          </a:solidFill>
        </p:spPr>
        <p:txBody>
          <a:bodyPr wrap="square" rtlCol="0">
            <a:spAutoFit/>
          </a:bodyPr>
          <a:lstStyle/>
          <a:p>
            <a:r>
              <a:rPr lang="sl-SI" sz="2800" b="1" dirty="0" smtClean="0">
                <a:solidFill>
                  <a:srgbClr val="002060"/>
                </a:solidFill>
              </a:rPr>
              <a:t>VIZIJA NOVE SISTEMSKE UREDITVE</a:t>
            </a:r>
            <a:endParaRPr lang="sl-SI" sz="2800" b="1" dirty="0">
              <a:solidFill>
                <a:srgbClr val="002060"/>
              </a:solidFill>
            </a:endParaRPr>
          </a:p>
        </p:txBody>
      </p:sp>
      <p:sp>
        <p:nvSpPr>
          <p:cNvPr id="5" name="Pravokotnik 4"/>
          <p:cNvSpPr/>
          <p:nvPr/>
        </p:nvSpPr>
        <p:spPr>
          <a:xfrm>
            <a:off x="4572000" y="4757667"/>
            <a:ext cx="4572000" cy="369332"/>
          </a:xfrm>
          <a:prstGeom prst="rect">
            <a:avLst/>
          </a:prstGeom>
        </p:spPr>
        <p:txBody>
          <a:bodyPr>
            <a:spAutoFit/>
          </a:bodyPr>
          <a:lstStyle/>
          <a:p>
            <a:pPr>
              <a:buFont typeface="Arial" panose="020B0604020202020204" pitchFamily="34" charset="0"/>
              <a:buChar char="•"/>
            </a:pPr>
            <a:endParaRPr lang="sl-SI" altLang="sl-SI" dirty="0">
              <a:solidFill>
                <a:schemeClr val="tx2"/>
              </a:solidFill>
            </a:endParaRPr>
          </a:p>
        </p:txBody>
      </p:sp>
      <p:graphicFrame>
        <p:nvGraphicFramePr>
          <p:cNvPr id="9" name="Diagram 8"/>
          <p:cNvGraphicFramePr/>
          <p:nvPr>
            <p:extLst>
              <p:ext uri="{D42A27DB-BD31-4B8C-83A1-F6EECF244321}">
                <p14:modId xmlns:p14="http://schemas.microsoft.com/office/powerpoint/2010/main" val="3495139881"/>
              </p:ext>
            </p:extLst>
          </p:nvPr>
        </p:nvGraphicFramePr>
        <p:xfrm>
          <a:off x="2185246" y="1690054"/>
          <a:ext cx="5868989" cy="476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030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329479159"/>
              </p:ext>
            </p:extLst>
          </p:nvPr>
        </p:nvGraphicFramePr>
        <p:xfrm>
          <a:off x="174625" y="1752600"/>
          <a:ext cx="8791575" cy="4589463"/>
        </p:xfrm>
        <a:graphic>
          <a:graphicData uri="http://schemas.openxmlformats.org/drawingml/2006/table">
            <a:tbl>
              <a:tblPr firstRow="1" bandRow="1">
                <a:tableStyleId>{5C22544A-7EE6-4342-B048-85BDC9FD1C3A}</a:tableStyleId>
              </a:tblPr>
              <a:tblGrid>
                <a:gridCol w="2588453">
                  <a:extLst>
                    <a:ext uri="{9D8B030D-6E8A-4147-A177-3AD203B41FA5}">
                      <a16:colId xmlns:a16="http://schemas.microsoft.com/office/drawing/2014/main" xmlns="" val="20000"/>
                    </a:ext>
                  </a:extLst>
                </a:gridCol>
                <a:gridCol w="3431347">
                  <a:extLst>
                    <a:ext uri="{9D8B030D-6E8A-4147-A177-3AD203B41FA5}">
                      <a16:colId xmlns:a16="http://schemas.microsoft.com/office/drawing/2014/main" xmlns="" val="20001"/>
                    </a:ext>
                  </a:extLst>
                </a:gridCol>
                <a:gridCol w="2771775">
                  <a:extLst>
                    <a:ext uri="{9D8B030D-6E8A-4147-A177-3AD203B41FA5}">
                      <a16:colId xmlns:a16="http://schemas.microsoft.com/office/drawing/2014/main" xmlns="" val="20002"/>
                    </a:ext>
                  </a:extLst>
                </a:gridCol>
              </a:tblGrid>
              <a:tr h="4589463">
                <a:tc>
                  <a:txBody>
                    <a:bodyPr/>
                    <a:lstStyle/>
                    <a:p>
                      <a:pPr algn="ctr"/>
                      <a:r>
                        <a:rPr lang="sl-SI" sz="2200" dirty="0" smtClean="0">
                          <a:solidFill>
                            <a:schemeClr val="accent4">
                              <a:lumMod val="75000"/>
                            </a:schemeClr>
                          </a:solidFill>
                        </a:rPr>
                        <a:t>SOCIALNE STORITVE</a:t>
                      </a:r>
                    </a:p>
                    <a:p>
                      <a:pPr algn="ctr"/>
                      <a:endParaRPr lang="sl-SI" sz="2200" dirty="0" smtClean="0">
                        <a:solidFill>
                          <a:schemeClr val="accent4">
                            <a:lumMod val="75000"/>
                          </a:schemeClr>
                        </a:solidFill>
                      </a:endParaRPr>
                    </a:p>
                    <a:p>
                      <a:pPr algn="ctr"/>
                      <a:endParaRPr lang="sl-SI" sz="2200" dirty="0" smtClean="0">
                        <a:solidFill>
                          <a:schemeClr val="accent4">
                            <a:lumMod val="75000"/>
                          </a:schemeClr>
                        </a:solidFill>
                      </a:endParaRPr>
                    </a:p>
                    <a:p>
                      <a:pPr marL="285750" indent="-285750" algn="l">
                        <a:buFont typeface="Arial" pitchFamily="34" charset="0"/>
                        <a:buChar char="•"/>
                      </a:pPr>
                      <a:r>
                        <a:rPr lang="sl-SI" sz="2200" dirty="0" smtClean="0">
                          <a:solidFill>
                            <a:schemeClr val="accent4">
                              <a:lumMod val="75000"/>
                            </a:schemeClr>
                          </a:solidFill>
                        </a:rPr>
                        <a:t>Socialni</a:t>
                      </a:r>
                      <a:r>
                        <a:rPr lang="sl-SI" sz="2200" baseline="0" dirty="0" smtClean="0">
                          <a:solidFill>
                            <a:schemeClr val="accent4">
                              <a:lumMod val="75000"/>
                            </a:schemeClr>
                          </a:solidFill>
                        </a:rPr>
                        <a:t> servis</a:t>
                      </a:r>
                    </a:p>
                    <a:p>
                      <a:pPr marL="285750" indent="-285750" algn="l">
                        <a:buFont typeface="Arial" pitchFamily="34" charset="0"/>
                        <a:buChar char="•"/>
                      </a:pPr>
                      <a:r>
                        <a:rPr lang="sl-SI" sz="2200" baseline="0" dirty="0" smtClean="0">
                          <a:solidFill>
                            <a:schemeClr val="accent4">
                              <a:lumMod val="75000"/>
                            </a:schemeClr>
                          </a:solidFill>
                        </a:rPr>
                        <a:t>Pomoč na domu (pod pragom)</a:t>
                      </a:r>
                      <a:endParaRPr lang="sl-SI" sz="2200" dirty="0" smtClean="0">
                        <a:solidFill>
                          <a:schemeClr val="accent4">
                            <a:lumMod val="75000"/>
                          </a:schemeClr>
                        </a:solidFill>
                      </a:endParaRPr>
                    </a:p>
                    <a:p>
                      <a:pPr marL="285750" indent="-285750" algn="l">
                        <a:buFont typeface="Arial" pitchFamily="34" charset="0"/>
                        <a:buChar char="•"/>
                      </a:pPr>
                      <a:r>
                        <a:rPr lang="sl-SI" sz="2200" dirty="0" smtClean="0">
                          <a:solidFill>
                            <a:schemeClr val="accent4">
                              <a:lumMod val="75000"/>
                            </a:schemeClr>
                          </a:solidFill>
                        </a:rPr>
                        <a:t>Prostovoljstvo</a:t>
                      </a:r>
                    </a:p>
                    <a:p>
                      <a:pPr marL="285750" indent="-285750" algn="l">
                        <a:buFont typeface="Arial" pitchFamily="34" charset="0"/>
                        <a:buChar char="•"/>
                      </a:pPr>
                      <a:r>
                        <a:rPr lang="sl-SI" sz="2200" dirty="0" smtClean="0">
                          <a:solidFill>
                            <a:schemeClr val="accent4">
                              <a:lumMod val="75000"/>
                            </a:schemeClr>
                          </a:solidFill>
                        </a:rPr>
                        <a:t>Socialno vključevanje</a:t>
                      </a:r>
                      <a:endParaRPr lang="sl-SI" sz="2200" dirty="0">
                        <a:solidFill>
                          <a:schemeClr val="accent4">
                            <a:lumMod val="75000"/>
                          </a:schemeClr>
                        </a:solidFill>
                      </a:endParaRPr>
                    </a:p>
                    <a:p>
                      <a:pPr marL="285750" indent="-285750" algn="just">
                        <a:buFont typeface="Arial" pitchFamily="34" charset="0"/>
                        <a:buChar char="•"/>
                      </a:pPr>
                      <a:endParaRPr lang="sl-SI" sz="2200" dirty="0">
                        <a:solidFill>
                          <a:schemeClr val="accent4">
                            <a:lumMod val="75000"/>
                          </a:schemeClr>
                        </a:solidFill>
                      </a:endParaRPr>
                    </a:p>
                    <a:p>
                      <a:pPr marL="285750" indent="-285750" algn="just">
                        <a:buFont typeface="Arial" pitchFamily="34" charset="0"/>
                        <a:buChar char="•"/>
                      </a:pPr>
                      <a:endParaRPr lang="sl-SI" sz="2200" dirty="0" smtClean="0">
                        <a:solidFill>
                          <a:schemeClr val="accent4">
                            <a:lumMod val="75000"/>
                          </a:schemeClr>
                        </a:solidFill>
                      </a:endParaRPr>
                    </a:p>
                  </a:txBody>
                  <a:tcPr marT="45687" marB="45687" anchor="ctr">
                    <a:solidFill>
                      <a:srgbClr val="FFFF00"/>
                    </a:solidFill>
                  </a:tcPr>
                </a:tc>
                <a:tc>
                  <a:txBody>
                    <a:bodyPr/>
                    <a:lstStyle/>
                    <a:p>
                      <a:pPr algn="ctr"/>
                      <a:r>
                        <a:rPr lang="sl-SI" sz="2200" dirty="0" smtClean="0">
                          <a:solidFill>
                            <a:schemeClr val="accent4">
                              <a:lumMod val="75000"/>
                            </a:schemeClr>
                          </a:solidFill>
                        </a:rPr>
                        <a:t>STORITVE</a:t>
                      </a:r>
                      <a:r>
                        <a:rPr lang="sl-SI" sz="2200" baseline="0" dirty="0" smtClean="0">
                          <a:solidFill>
                            <a:schemeClr val="accent4">
                              <a:lumMod val="75000"/>
                            </a:schemeClr>
                          </a:solidFill>
                        </a:rPr>
                        <a:t> DOLGOTRAJNE OSKRBE </a:t>
                      </a:r>
                    </a:p>
                    <a:p>
                      <a:endParaRPr lang="sl-SI" sz="2200" baseline="0" dirty="0" smtClean="0">
                        <a:solidFill>
                          <a:schemeClr val="accent4">
                            <a:lumMod val="75000"/>
                          </a:schemeClr>
                        </a:solidFill>
                      </a:endParaRPr>
                    </a:p>
                    <a:p>
                      <a:pPr marL="285750" indent="-285750">
                        <a:buFont typeface="Arial" pitchFamily="34" charset="0"/>
                        <a:buChar char="•"/>
                      </a:pPr>
                      <a:r>
                        <a:rPr lang="sl-SI" sz="2200" baseline="0" dirty="0" smtClean="0">
                          <a:solidFill>
                            <a:schemeClr val="accent4">
                              <a:lumMod val="75000"/>
                            </a:schemeClr>
                          </a:solidFill>
                        </a:rPr>
                        <a:t>Pomoč pri osnovnih dnevnih aktivnostih</a:t>
                      </a:r>
                    </a:p>
                    <a:p>
                      <a:pPr marL="285750" indent="-285750">
                        <a:buFont typeface="Arial" pitchFamily="34" charset="0"/>
                        <a:buChar char="•"/>
                      </a:pPr>
                      <a:r>
                        <a:rPr lang="sl-SI" sz="2200" baseline="0" dirty="0" smtClean="0">
                          <a:solidFill>
                            <a:schemeClr val="accent4">
                              <a:lumMod val="75000"/>
                            </a:schemeClr>
                          </a:solidFill>
                        </a:rPr>
                        <a:t>Pomoč pri podpornih dnevnih aktivnostih</a:t>
                      </a:r>
                    </a:p>
                    <a:p>
                      <a:pPr marL="285750" indent="-285750">
                        <a:buFont typeface="Arial" pitchFamily="34" charset="0"/>
                        <a:buChar char="•"/>
                      </a:pPr>
                      <a:r>
                        <a:rPr lang="sl-SI" sz="2200" baseline="0" dirty="0" err="1" smtClean="0">
                          <a:solidFill>
                            <a:schemeClr val="accent4">
                              <a:lumMod val="75000"/>
                            </a:schemeClr>
                          </a:solidFill>
                        </a:rPr>
                        <a:t>Neakutna</a:t>
                      </a:r>
                      <a:r>
                        <a:rPr lang="sl-SI" sz="2200" baseline="0" dirty="0" smtClean="0">
                          <a:solidFill>
                            <a:schemeClr val="accent4">
                              <a:lumMod val="75000"/>
                            </a:schemeClr>
                          </a:solidFill>
                        </a:rPr>
                        <a:t> zdravstvena nega</a:t>
                      </a:r>
                    </a:p>
                    <a:p>
                      <a:pPr marL="285750" indent="-285750">
                        <a:buFont typeface="Arial" pitchFamily="34" charset="0"/>
                        <a:buChar char="•"/>
                      </a:pPr>
                      <a:r>
                        <a:rPr lang="sl-SI" sz="2200" baseline="0" dirty="0" smtClean="0">
                          <a:solidFill>
                            <a:schemeClr val="accent4">
                              <a:lumMod val="75000"/>
                            </a:schemeClr>
                          </a:solidFill>
                        </a:rPr>
                        <a:t>Storitve za ohranjanje samostojnosti</a:t>
                      </a:r>
                    </a:p>
                  </a:txBody>
                  <a:tcPr marT="45687" marB="45687">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2200" b="1" kern="1200" baseline="0" dirty="0" smtClean="0">
                          <a:solidFill>
                            <a:schemeClr val="accent4">
                              <a:lumMod val="75000"/>
                            </a:schemeClr>
                          </a:solidFill>
                          <a:latin typeface="+mn-lt"/>
                          <a:ea typeface="+mn-ea"/>
                          <a:cs typeface="+mn-cs"/>
                        </a:rPr>
                        <a:t>ZDRAVSTVENE </a:t>
                      </a:r>
                    </a:p>
                    <a:p>
                      <a:pPr algn="ctr"/>
                      <a:r>
                        <a:rPr lang="sl-SI" sz="2200" b="1" kern="1200" baseline="0" dirty="0" smtClean="0">
                          <a:solidFill>
                            <a:schemeClr val="accent4">
                              <a:lumMod val="75000"/>
                            </a:schemeClr>
                          </a:solidFill>
                          <a:latin typeface="+mn-lt"/>
                          <a:ea typeface="+mn-ea"/>
                          <a:cs typeface="+mn-cs"/>
                        </a:rPr>
                        <a:t>STORITVE</a:t>
                      </a:r>
                    </a:p>
                    <a:p>
                      <a:pPr algn="ctr"/>
                      <a:endParaRPr lang="sl-SI" sz="2200" baseline="0" dirty="0" smtClean="0">
                        <a:solidFill>
                          <a:schemeClr val="accent4">
                            <a:lumMod val="75000"/>
                          </a:schemeClr>
                        </a:solidFill>
                      </a:endParaRPr>
                    </a:p>
                    <a:p>
                      <a:pPr marL="285750" indent="-285750" algn="just">
                        <a:buFont typeface="Arial" pitchFamily="34" charset="0"/>
                        <a:buChar char="•"/>
                      </a:pPr>
                      <a:r>
                        <a:rPr lang="sl-SI" sz="2200" baseline="0" dirty="0" smtClean="0">
                          <a:solidFill>
                            <a:schemeClr val="accent4">
                              <a:lumMod val="75000"/>
                            </a:schemeClr>
                          </a:solidFill>
                        </a:rPr>
                        <a:t>Preventiva pred KNB in krepitev zdravja</a:t>
                      </a:r>
                    </a:p>
                    <a:p>
                      <a:pPr marL="285750" indent="-285750" algn="just">
                        <a:buFont typeface="Arial" pitchFamily="34" charset="0"/>
                        <a:buChar char="•"/>
                      </a:pPr>
                      <a:r>
                        <a:rPr lang="sl-SI" sz="2200" baseline="0" dirty="0" smtClean="0">
                          <a:solidFill>
                            <a:schemeClr val="accent4">
                              <a:lumMod val="75000"/>
                            </a:schemeClr>
                          </a:solidFill>
                        </a:rPr>
                        <a:t>Zdravljenje</a:t>
                      </a:r>
                    </a:p>
                    <a:p>
                      <a:pPr marL="285750" indent="-285750" algn="just">
                        <a:buFont typeface="Arial" pitchFamily="34" charset="0"/>
                        <a:buChar char="•"/>
                      </a:pPr>
                      <a:r>
                        <a:rPr lang="sl-SI" sz="2200" baseline="0" dirty="0" smtClean="0">
                          <a:solidFill>
                            <a:schemeClr val="accent4">
                              <a:lumMod val="75000"/>
                            </a:schemeClr>
                          </a:solidFill>
                        </a:rPr>
                        <a:t>Zdravstvena nega</a:t>
                      </a:r>
                    </a:p>
                    <a:p>
                      <a:pPr marL="285750" indent="-285750" algn="just">
                        <a:buFont typeface="Arial" pitchFamily="34" charset="0"/>
                        <a:buChar char="•"/>
                      </a:pPr>
                      <a:r>
                        <a:rPr lang="sl-SI" sz="2200" baseline="0" dirty="0" smtClean="0">
                          <a:solidFill>
                            <a:schemeClr val="accent4">
                              <a:lumMod val="75000"/>
                            </a:schemeClr>
                          </a:solidFill>
                        </a:rPr>
                        <a:t>Medicinska rehabilitacija</a:t>
                      </a:r>
                    </a:p>
                  </a:txBody>
                  <a:tcPr marT="45687" marB="45687" anchor="ctr"/>
                </a:tc>
                <a:extLst>
                  <a:ext uri="{0D108BD9-81ED-4DB2-BD59-A6C34878D82A}">
                    <a16:rowId xmlns:a16="http://schemas.microsoft.com/office/drawing/2014/main" xmlns="" val="10000"/>
                  </a:ext>
                </a:extLst>
              </a:tr>
            </a:tbl>
          </a:graphicData>
        </a:graphic>
      </p:graphicFrame>
      <p:sp>
        <p:nvSpPr>
          <p:cNvPr id="11" name="Dvosmerna vodoravna puščica 10"/>
          <p:cNvSpPr/>
          <p:nvPr/>
        </p:nvSpPr>
        <p:spPr>
          <a:xfrm>
            <a:off x="1987826" y="6101014"/>
            <a:ext cx="1401487" cy="482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2" name="Dvosmerna vodoravna puščica 11"/>
          <p:cNvSpPr/>
          <p:nvPr/>
        </p:nvSpPr>
        <p:spPr>
          <a:xfrm>
            <a:off x="5456238" y="6100763"/>
            <a:ext cx="1571625" cy="4826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7" name="Naslov 1"/>
          <p:cNvSpPr txBox="1">
            <a:spLocks/>
          </p:cNvSpPr>
          <p:nvPr/>
        </p:nvSpPr>
        <p:spPr bwMode="auto">
          <a:xfrm>
            <a:off x="174625" y="427038"/>
            <a:ext cx="8530936" cy="11419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a:r>
              <a:rPr lang="sl-SI" sz="3600" dirty="0" smtClean="0">
                <a:solidFill>
                  <a:srgbClr val="0070C0"/>
                </a:solidFill>
              </a:rPr>
              <a:t>Jasna razmejitev</a:t>
            </a:r>
            <a:endParaRPr lang="sl-SI" sz="3600" dirty="0">
              <a:solidFill>
                <a:srgbClr val="0070C0"/>
              </a:solidFill>
            </a:endParaRPr>
          </a:p>
        </p:txBody>
      </p:sp>
    </p:spTree>
    <p:extLst>
      <p:ext uri="{BB962C8B-B14F-4D97-AF65-F5344CB8AC3E}">
        <p14:creationId xmlns:p14="http://schemas.microsoft.com/office/powerpoint/2010/main" val="1599580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99517" y="382894"/>
            <a:ext cx="4940904" cy="1046440"/>
          </a:xfrm>
        </p:spPr>
        <p:txBody>
          <a:bodyPr/>
          <a:lstStyle/>
          <a:p>
            <a:r>
              <a:rPr lang="sl-SI" sz="2400" dirty="0" smtClean="0">
                <a:solidFill>
                  <a:schemeClr val="accent1"/>
                </a:solidFill>
              </a:rPr>
              <a:t>UGOTAVLJANJE UPRAVIČENOSTI</a:t>
            </a:r>
            <a:r>
              <a:rPr lang="sl-SI" dirty="0" smtClean="0">
                <a:solidFill>
                  <a:schemeClr val="accent1"/>
                </a:solidFill>
              </a:rPr>
              <a:t/>
            </a:r>
            <a:br>
              <a:rPr lang="sl-SI" dirty="0" smtClean="0">
                <a:solidFill>
                  <a:schemeClr val="accent1"/>
                </a:solidFill>
              </a:rPr>
            </a:br>
            <a:endParaRPr lang="sl-SI" dirty="0">
              <a:solidFill>
                <a:schemeClr val="accent1"/>
              </a:solidFill>
            </a:endParaRPr>
          </a:p>
        </p:txBody>
      </p:sp>
      <p:pic>
        <p:nvPicPr>
          <p:cNvPr id="4" name="Slika 3"/>
          <p:cNvPicPr>
            <a:picLocks noChangeAspect="1"/>
          </p:cNvPicPr>
          <p:nvPr/>
        </p:nvPicPr>
        <p:blipFill rotWithShape="1">
          <a:blip r:embed="rId3"/>
          <a:srcRect l="62500" t="24748" r="7728" b="19899"/>
          <a:stretch/>
        </p:blipFill>
        <p:spPr>
          <a:xfrm>
            <a:off x="2018661" y="1187024"/>
            <a:ext cx="4956247" cy="5183251"/>
          </a:xfrm>
          <a:prstGeom prst="rect">
            <a:avLst/>
          </a:prstGeom>
        </p:spPr>
      </p:pic>
    </p:spTree>
    <p:extLst>
      <p:ext uri="{BB962C8B-B14F-4D97-AF65-F5344CB8AC3E}">
        <p14:creationId xmlns:p14="http://schemas.microsoft.com/office/powerpoint/2010/main" val="3013448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249321" y="410610"/>
            <a:ext cx="8720336" cy="553998"/>
          </a:xfrm>
          <a:solidFill>
            <a:schemeClr val="bg1"/>
          </a:solidFill>
        </p:spPr>
        <p:txBody>
          <a:bodyPr/>
          <a:lstStyle/>
          <a:p>
            <a:r>
              <a:rPr lang="sl-SI" altLang="sl-SI" sz="3600" b="1" dirty="0">
                <a:solidFill>
                  <a:srgbClr val="002060"/>
                </a:solidFill>
                <a:ea typeface="+mn-ea"/>
                <a:cs typeface="+mn-cs"/>
              </a:rPr>
              <a:t>Pravice iz dolgotrajne </a:t>
            </a:r>
            <a:r>
              <a:rPr lang="sl-SI" altLang="sl-SI" sz="3600" b="1" dirty="0" smtClean="0">
                <a:solidFill>
                  <a:srgbClr val="002060"/>
                </a:solidFill>
                <a:ea typeface="+mn-ea"/>
                <a:cs typeface="+mn-cs"/>
              </a:rPr>
              <a:t>oskrbe po novem</a:t>
            </a:r>
            <a:endParaRPr lang="en-US" altLang="sl-SI" sz="3600" b="1" dirty="0">
              <a:solidFill>
                <a:srgbClr val="002060"/>
              </a:solidFill>
              <a:ea typeface="+mn-ea"/>
              <a:cs typeface="+mn-cs"/>
            </a:endParaRPr>
          </a:p>
        </p:txBody>
      </p:sp>
      <p:sp>
        <p:nvSpPr>
          <p:cNvPr id="6" name="PoljeZBesedilom 5"/>
          <p:cNvSpPr txBox="1"/>
          <p:nvPr/>
        </p:nvSpPr>
        <p:spPr>
          <a:xfrm>
            <a:off x="2391199" y="2460695"/>
            <a:ext cx="170951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sl-SI" dirty="0" smtClean="0">
                <a:solidFill>
                  <a:schemeClr val="tx2"/>
                </a:solidFill>
              </a:rPr>
              <a:t>Formalne oskrbe na domu</a:t>
            </a:r>
          </a:p>
        </p:txBody>
      </p:sp>
      <p:sp>
        <p:nvSpPr>
          <p:cNvPr id="7" name="PoljeZBesedilom 6"/>
          <p:cNvSpPr txBox="1"/>
          <p:nvPr/>
        </p:nvSpPr>
        <p:spPr>
          <a:xfrm>
            <a:off x="1009242" y="1797214"/>
            <a:ext cx="228255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sl-SI" dirty="0" smtClean="0">
                <a:solidFill>
                  <a:schemeClr val="tx2"/>
                </a:solidFill>
              </a:rPr>
              <a:t>Sofinanciranje</a:t>
            </a:r>
            <a:endParaRPr lang="sl-SI" dirty="0">
              <a:solidFill>
                <a:schemeClr val="tx2"/>
              </a:solidFill>
            </a:endParaRPr>
          </a:p>
        </p:txBody>
      </p:sp>
      <p:sp>
        <p:nvSpPr>
          <p:cNvPr id="8" name="PoljeZBesedilom 7"/>
          <p:cNvSpPr txBox="1"/>
          <p:nvPr/>
        </p:nvSpPr>
        <p:spPr>
          <a:xfrm>
            <a:off x="185555" y="2495859"/>
            <a:ext cx="1758383"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sl-SI" dirty="0" smtClean="0">
                <a:solidFill>
                  <a:schemeClr val="tx2"/>
                </a:solidFill>
              </a:rPr>
              <a:t>Formalne oskrbe v instituciji</a:t>
            </a:r>
          </a:p>
        </p:txBody>
      </p:sp>
      <p:sp>
        <p:nvSpPr>
          <p:cNvPr id="10" name="PoljeZBesedilom 9"/>
          <p:cNvSpPr txBox="1"/>
          <p:nvPr/>
        </p:nvSpPr>
        <p:spPr>
          <a:xfrm>
            <a:off x="1943938" y="2686423"/>
            <a:ext cx="447261" cy="377687"/>
          </a:xfrm>
          <a:prstGeom prst="rect">
            <a:avLst/>
          </a:prstGeom>
          <a:noFill/>
        </p:spPr>
        <p:txBody>
          <a:bodyPr wrap="square" rtlCol="0">
            <a:spAutoFit/>
          </a:bodyPr>
          <a:lstStyle/>
          <a:p>
            <a:r>
              <a:rPr lang="sl-SI" dirty="0" smtClean="0">
                <a:solidFill>
                  <a:schemeClr val="tx2"/>
                </a:solidFill>
              </a:rPr>
              <a:t>ali</a:t>
            </a:r>
            <a:endParaRPr lang="sl-SI" dirty="0">
              <a:solidFill>
                <a:schemeClr val="tx2"/>
              </a:solidFill>
            </a:endParaRPr>
          </a:p>
        </p:txBody>
      </p:sp>
      <p:sp>
        <p:nvSpPr>
          <p:cNvPr id="11" name="PoljeZBesedilom 10"/>
          <p:cNvSpPr txBox="1"/>
          <p:nvPr/>
        </p:nvSpPr>
        <p:spPr>
          <a:xfrm>
            <a:off x="4228241" y="2696426"/>
            <a:ext cx="447261" cy="377687"/>
          </a:xfrm>
          <a:prstGeom prst="rect">
            <a:avLst/>
          </a:prstGeom>
          <a:noFill/>
        </p:spPr>
        <p:txBody>
          <a:bodyPr wrap="square" rtlCol="0">
            <a:spAutoFit/>
          </a:bodyPr>
          <a:lstStyle/>
          <a:p>
            <a:r>
              <a:rPr lang="sl-SI" dirty="0" smtClean="0">
                <a:solidFill>
                  <a:schemeClr val="tx2"/>
                </a:solidFill>
              </a:rPr>
              <a:t>ali</a:t>
            </a:r>
            <a:endParaRPr lang="sl-SI" dirty="0">
              <a:solidFill>
                <a:schemeClr val="tx2"/>
              </a:solidFill>
            </a:endParaRPr>
          </a:p>
        </p:txBody>
      </p:sp>
      <p:sp>
        <p:nvSpPr>
          <p:cNvPr id="12" name="PoljeZBesedilom 11"/>
          <p:cNvSpPr txBox="1"/>
          <p:nvPr/>
        </p:nvSpPr>
        <p:spPr>
          <a:xfrm>
            <a:off x="4755434" y="2487117"/>
            <a:ext cx="144616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lgn="ctr">
              <a:defRPr>
                <a:solidFill>
                  <a:schemeClr val="tx2"/>
                </a:solidFill>
              </a:defRPr>
            </a:lvl1pPr>
          </a:lstStyle>
          <a:p>
            <a:r>
              <a:rPr lang="sl-SI" dirty="0"/>
              <a:t>Denarni prejemek</a:t>
            </a:r>
          </a:p>
          <a:p>
            <a:endParaRPr lang="sl-SI" dirty="0"/>
          </a:p>
        </p:txBody>
      </p:sp>
      <p:sp>
        <p:nvSpPr>
          <p:cNvPr id="13" name="PoljeZBesedilom 12"/>
          <p:cNvSpPr txBox="1"/>
          <p:nvPr/>
        </p:nvSpPr>
        <p:spPr>
          <a:xfrm>
            <a:off x="6808723" y="2540355"/>
            <a:ext cx="144616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sl-SI" dirty="0" smtClean="0">
                <a:solidFill>
                  <a:schemeClr val="tx2"/>
                </a:solidFill>
              </a:rPr>
              <a:t>Osebni pomočnik</a:t>
            </a:r>
          </a:p>
        </p:txBody>
      </p:sp>
      <p:sp>
        <p:nvSpPr>
          <p:cNvPr id="14" name="PoljeZBesedilom 13"/>
          <p:cNvSpPr txBox="1"/>
          <p:nvPr/>
        </p:nvSpPr>
        <p:spPr>
          <a:xfrm>
            <a:off x="6281530" y="2696426"/>
            <a:ext cx="447261" cy="377687"/>
          </a:xfrm>
          <a:prstGeom prst="rect">
            <a:avLst/>
          </a:prstGeom>
          <a:noFill/>
        </p:spPr>
        <p:txBody>
          <a:bodyPr wrap="square" rtlCol="0">
            <a:spAutoFit/>
          </a:bodyPr>
          <a:lstStyle/>
          <a:p>
            <a:r>
              <a:rPr lang="sl-SI" dirty="0" smtClean="0">
                <a:solidFill>
                  <a:schemeClr val="tx2"/>
                </a:solidFill>
              </a:rPr>
              <a:t>ali</a:t>
            </a:r>
            <a:endParaRPr lang="sl-SI" dirty="0">
              <a:solidFill>
                <a:schemeClr val="tx2"/>
              </a:solidFill>
            </a:endParaRPr>
          </a:p>
        </p:txBody>
      </p:sp>
      <p:sp>
        <p:nvSpPr>
          <p:cNvPr id="15" name="PoljeZBesedilom 14"/>
          <p:cNvSpPr txBox="1"/>
          <p:nvPr/>
        </p:nvSpPr>
        <p:spPr>
          <a:xfrm>
            <a:off x="249321" y="1212574"/>
            <a:ext cx="8447418" cy="646331"/>
          </a:xfrm>
          <a:prstGeom prst="rect">
            <a:avLst/>
          </a:prstGeom>
          <a:noFill/>
        </p:spPr>
        <p:txBody>
          <a:bodyPr wrap="square" rtlCol="0">
            <a:spAutoFit/>
          </a:bodyPr>
          <a:lstStyle/>
          <a:p>
            <a:r>
              <a:rPr lang="sl-SI" dirty="0" smtClean="0">
                <a:solidFill>
                  <a:schemeClr val="tx2"/>
                </a:solidFill>
              </a:rPr>
              <a:t>Strokovno svetovanje, ocena potreb, v primeru upravičenosti osebni in izvedbeni načrt</a:t>
            </a:r>
            <a:r>
              <a:rPr lang="sl-SI" b="1" dirty="0" smtClean="0">
                <a:solidFill>
                  <a:schemeClr val="tx2"/>
                </a:solidFill>
              </a:rPr>
              <a:t> </a:t>
            </a:r>
            <a:r>
              <a:rPr lang="sl-SI" b="1" dirty="0" smtClean="0">
                <a:solidFill>
                  <a:srgbClr val="FF0000"/>
                </a:solidFill>
              </a:rPr>
              <a:t>+</a:t>
            </a:r>
            <a:endParaRPr lang="sl-SI" b="1" dirty="0">
              <a:solidFill>
                <a:schemeClr val="tx2"/>
              </a:solidFill>
            </a:endParaRPr>
          </a:p>
        </p:txBody>
      </p:sp>
      <p:cxnSp>
        <p:nvCxnSpPr>
          <p:cNvPr id="17" name="Raven puščični povezovalnik 16"/>
          <p:cNvCxnSpPr>
            <a:stCxn id="7" idx="2"/>
          </p:cNvCxnSpPr>
          <p:nvPr/>
        </p:nvCxnSpPr>
        <p:spPr>
          <a:xfrm flipH="1">
            <a:off x="1009243" y="2166546"/>
            <a:ext cx="1141274" cy="262483"/>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ven puščični povezovalnik 19"/>
          <p:cNvCxnSpPr>
            <a:stCxn id="7" idx="2"/>
          </p:cNvCxnSpPr>
          <p:nvPr/>
        </p:nvCxnSpPr>
        <p:spPr>
          <a:xfrm>
            <a:off x="2150517" y="2166546"/>
            <a:ext cx="940552" cy="262483"/>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Desni zaviti oklepaj 20"/>
          <p:cNvSpPr/>
          <p:nvPr/>
        </p:nvSpPr>
        <p:spPr>
          <a:xfrm rot="5400000">
            <a:off x="6496707" y="2481108"/>
            <a:ext cx="329251" cy="2723323"/>
          </a:xfrm>
          <a:prstGeom prst="rightBrace">
            <a:avLst>
              <a:gd name="adj1" fmla="val 8333"/>
              <a:gd name="adj2" fmla="val 51095"/>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22" name="PoljeZBesedilom 21"/>
          <p:cNvSpPr txBox="1"/>
          <p:nvPr/>
        </p:nvSpPr>
        <p:spPr>
          <a:xfrm>
            <a:off x="280749" y="5763311"/>
            <a:ext cx="789498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sl-SI" b="1" dirty="0">
                <a:solidFill>
                  <a:schemeClr val="tx2"/>
                </a:solidFill>
              </a:rPr>
              <a:t> </a:t>
            </a:r>
            <a:r>
              <a:rPr lang="sl-SI" b="1" dirty="0" smtClean="0">
                <a:solidFill>
                  <a:srgbClr val="FF0000"/>
                </a:solidFill>
              </a:rPr>
              <a:t>+ </a:t>
            </a:r>
            <a:r>
              <a:rPr lang="sl-SI" dirty="0" smtClean="0">
                <a:solidFill>
                  <a:schemeClr val="tx2"/>
                </a:solidFill>
              </a:rPr>
              <a:t>storitve za </a:t>
            </a:r>
            <a:r>
              <a:rPr lang="sl-SI" dirty="0">
                <a:solidFill>
                  <a:schemeClr val="tx2"/>
                </a:solidFill>
              </a:rPr>
              <a:t>ohranjanje ali povečevanje samostojnosti</a:t>
            </a:r>
            <a:endParaRPr lang="sl-SI" dirty="0"/>
          </a:p>
        </p:txBody>
      </p:sp>
      <p:sp>
        <p:nvSpPr>
          <p:cNvPr id="23" name="Desni zaviti oklepaj 22"/>
          <p:cNvSpPr/>
          <p:nvPr/>
        </p:nvSpPr>
        <p:spPr>
          <a:xfrm rot="5400000">
            <a:off x="4009666" y="1545404"/>
            <a:ext cx="647628" cy="7762461"/>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24" name="PoljeZBesedilom 23"/>
          <p:cNvSpPr txBox="1"/>
          <p:nvPr/>
        </p:nvSpPr>
        <p:spPr>
          <a:xfrm>
            <a:off x="5436723" y="4038659"/>
            <a:ext cx="258413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sl-SI" b="1" dirty="0">
                <a:solidFill>
                  <a:schemeClr val="tx2"/>
                </a:solidFill>
              </a:rPr>
              <a:t> </a:t>
            </a:r>
            <a:r>
              <a:rPr lang="sl-SI" b="1" dirty="0" smtClean="0">
                <a:solidFill>
                  <a:srgbClr val="FF0000"/>
                </a:solidFill>
              </a:rPr>
              <a:t>+ </a:t>
            </a:r>
            <a:r>
              <a:rPr lang="sl-SI" dirty="0" smtClean="0">
                <a:solidFill>
                  <a:schemeClr val="tx2"/>
                </a:solidFill>
              </a:rPr>
              <a:t>nadomestna oskrba</a:t>
            </a:r>
            <a:endParaRPr lang="sl-SI" dirty="0"/>
          </a:p>
        </p:txBody>
      </p:sp>
      <p:sp>
        <p:nvSpPr>
          <p:cNvPr id="25" name="Desni zaviti oklepaj 24"/>
          <p:cNvSpPr/>
          <p:nvPr/>
        </p:nvSpPr>
        <p:spPr>
          <a:xfrm rot="5400000">
            <a:off x="5516560" y="2479820"/>
            <a:ext cx="371862" cy="4243947"/>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26" name="PoljeZBesedilom 25"/>
          <p:cNvSpPr txBox="1"/>
          <p:nvPr/>
        </p:nvSpPr>
        <p:spPr>
          <a:xfrm>
            <a:off x="4080041" y="4878073"/>
            <a:ext cx="343559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sl-SI" b="1" dirty="0">
                <a:solidFill>
                  <a:schemeClr val="tx2"/>
                </a:solidFill>
              </a:rPr>
              <a:t> </a:t>
            </a:r>
            <a:r>
              <a:rPr lang="sl-SI" b="1" dirty="0" smtClean="0">
                <a:solidFill>
                  <a:srgbClr val="FF0000"/>
                </a:solidFill>
              </a:rPr>
              <a:t>+ </a:t>
            </a:r>
            <a:r>
              <a:rPr lang="sl-SI" dirty="0" smtClean="0">
                <a:solidFill>
                  <a:schemeClr val="tx2"/>
                </a:solidFill>
              </a:rPr>
              <a:t>sofinanciranje </a:t>
            </a:r>
            <a:r>
              <a:rPr lang="en-GB" dirty="0" smtClean="0">
                <a:solidFill>
                  <a:schemeClr val="tx2"/>
                </a:solidFill>
              </a:rPr>
              <a:t>e-</a:t>
            </a:r>
            <a:r>
              <a:rPr lang="en-GB" dirty="0" err="1" smtClean="0">
                <a:solidFill>
                  <a:schemeClr val="tx2"/>
                </a:solidFill>
              </a:rPr>
              <a:t>oskrbe</a:t>
            </a:r>
            <a:endParaRPr lang="sl-SI" dirty="0"/>
          </a:p>
        </p:txBody>
      </p:sp>
    </p:spTree>
    <p:extLst>
      <p:ext uri="{BB962C8B-B14F-4D97-AF65-F5344CB8AC3E}">
        <p14:creationId xmlns:p14="http://schemas.microsoft.com/office/powerpoint/2010/main" val="765595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96720" y="1445072"/>
            <a:ext cx="2750561" cy="1354217"/>
          </a:xfrm>
        </p:spPr>
        <p:txBody>
          <a:bodyPr/>
          <a:lstStyle/>
          <a:p>
            <a:pPr algn="ctr"/>
            <a:r>
              <a:rPr lang="sl-SI" dirty="0" smtClean="0">
                <a:solidFill>
                  <a:schemeClr val="accent1">
                    <a:lumMod val="75000"/>
                  </a:schemeClr>
                </a:solidFill>
              </a:rPr>
              <a:t>IZVAJALCI</a:t>
            </a:r>
            <a:br>
              <a:rPr lang="sl-SI" dirty="0" smtClean="0">
                <a:solidFill>
                  <a:schemeClr val="accent1">
                    <a:lumMod val="75000"/>
                  </a:schemeClr>
                </a:solidFill>
              </a:rPr>
            </a:br>
            <a:endParaRPr lang="sl-SI" dirty="0">
              <a:solidFill>
                <a:schemeClr val="accent1">
                  <a:lumMod val="75000"/>
                </a:schemeClr>
              </a:solidFill>
            </a:endParaRPr>
          </a:p>
        </p:txBody>
      </p:sp>
      <p:sp>
        <p:nvSpPr>
          <p:cNvPr id="3" name="Označba mesta besedila 2"/>
          <p:cNvSpPr>
            <a:spLocks noGrp="1"/>
          </p:cNvSpPr>
          <p:nvPr>
            <p:ph type="body" sz="quarter" idx="13"/>
          </p:nvPr>
        </p:nvSpPr>
        <p:spPr/>
        <p:txBody>
          <a:bodyPr/>
          <a:lstStyle/>
          <a:p>
            <a:r>
              <a:rPr lang="sl-SI" dirty="0" smtClean="0">
                <a:solidFill>
                  <a:schemeClr val="accent1"/>
                </a:solidFill>
              </a:rPr>
              <a:t>IZVAJALCI FORMALNE OSKRBE</a:t>
            </a:r>
          </a:p>
          <a:p>
            <a:r>
              <a:rPr lang="sl-SI" dirty="0" smtClean="0">
                <a:solidFill>
                  <a:schemeClr val="accent1"/>
                </a:solidFill>
              </a:rPr>
              <a:t>IZVAJALCI NEFORMALNE OSKRBE</a:t>
            </a:r>
            <a:endParaRPr lang="sl-SI" dirty="0">
              <a:solidFill>
                <a:schemeClr val="accent1"/>
              </a:solidFill>
            </a:endParaRPr>
          </a:p>
        </p:txBody>
      </p:sp>
    </p:spTree>
    <p:extLst>
      <p:ext uri="{BB962C8B-B14F-4D97-AF65-F5344CB8AC3E}">
        <p14:creationId xmlns:p14="http://schemas.microsoft.com/office/powerpoint/2010/main" val="621282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bwMode="auto">
          <a:xfrm>
            <a:off x="259773" y="344715"/>
            <a:ext cx="8530936" cy="10900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a:r>
              <a:rPr lang="sl-SI" sz="3600" dirty="0" smtClean="0">
                <a:solidFill>
                  <a:srgbClr val="0070C0"/>
                </a:solidFill>
              </a:rPr>
              <a:t>učinkovit javni nadzor</a:t>
            </a:r>
            <a:endParaRPr lang="sl-SI" sz="3600" dirty="0">
              <a:solidFill>
                <a:srgbClr val="0070C0"/>
              </a:solidFill>
            </a:endParaRPr>
          </a:p>
        </p:txBody>
      </p:sp>
      <p:sp>
        <p:nvSpPr>
          <p:cNvPr id="3" name="PoljeZBesedilom 2"/>
          <p:cNvSpPr txBox="1"/>
          <p:nvPr/>
        </p:nvSpPr>
        <p:spPr>
          <a:xfrm>
            <a:off x="3969331" y="3326245"/>
            <a:ext cx="4977245" cy="523220"/>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sl-SI" sz="2800" dirty="0" smtClean="0">
                <a:solidFill>
                  <a:schemeClr val="tx2"/>
                </a:solidFill>
              </a:rPr>
              <a:t>Vzpostavitev javnega nadzora</a:t>
            </a:r>
            <a:endParaRPr lang="sl-SI" sz="2800" dirty="0">
              <a:solidFill>
                <a:schemeClr val="tx2"/>
              </a:solidFill>
            </a:endParaRPr>
          </a:p>
        </p:txBody>
      </p:sp>
      <p:sp>
        <p:nvSpPr>
          <p:cNvPr id="5" name="PoljeZBesedilom 4"/>
          <p:cNvSpPr txBox="1"/>
          <p:nvPr/>
        </p:nvSpPr>
        <p:spPr>
          <a:xfrm>
            <a:off x="285752" y="4320110"/>
            <a:ext cx="4239489"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sl-SI" sz="2800" dirty="0" smtClean="0">
                <a:solidFill>
                  <a:schemeClr val="tx2"/>
                </a:solidFill>
              </a:rPr>
              <a:t>Integrirano izvajanje storitev</a:t>
            </a:r>
            <a:endParaRPr lang="sl-SI" sz="2800" dirty="0">
              <a:solidFill>
                <a:schemeClr val="tx2"/>
              </a:solidFill>
            </a:endParaRPr>
          </a:p>
        </p:txBody>
      </p:sp>
      <p:sp>
        <p:nvSpPr>
          <p:cNvPr id="6" name="PoljeZBesedilom 5"/>
          <p:cNvSpPr txBox="1"/>
          <p:nvPr/>
        </p:nvSpPr>
        <p:spPr>
          <a:xfrm>
            <a:off x="4732004" y="4286652"/>
            <a:ext cx="4239489"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sl-SI" sz="2800" dirty="0" smtClean="0">
                <a:solidFill>
                  <a:schemeClr val="tx2"/>
                </a:solidFill>
              </a:rPr>
              <a:t>Integriran nadzor</a:t>
            </a:r>
          </a:p>
          <a:p>
            <a:pPr algn="ctr"/>
            <a:endParaRPr lang="sl-SI" sz="2800" dirty="0">
              <a:solidFill>
                <a:schemeClr val="tx2"/>
              </a:solidFill>
            </a:endParaRPr>
          </a:p>
        </p:txBody>
      </p:sp>
      <p:sp>
        <p:nvSpPr>
          <p:cNvPr id="7" name="PoljeZBesedilom 6"/>
          <p:cNvSpPr txBox="1"/>
          <p:nvPr/>
        </p:nvSpPr>
        <p:spPr>
          <a:xfrm>
            <a:off x="659823" y="5666337"/>
            <a:ext cx="7751617"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sl-SI" sz="2800" dirty="0" smtClean="0">
                <a:solidFill>
                  <a:schemeClr val="tx2"/>
                </a:solidFill>
              </a:rPr>
              <a:t>Varno, kakovostno izvajanje storitev, transparentnost, zaščita izvajalcev</a:t>
            </a:r>
            <a:endParaRPr lang="sl-SI" sz="2800" dirty="0">
              <a:solidFill>
                <a:schemeClr val="tx2"/>
              </a:solidFill>
            </a:endParaRPr>
          </a:p>
        </p:txBody>
      </p:sp>
      <p:sp>
        <p:nvSpPr>
          <p:cNvPr id="8" name="PoljeZBesedilom 7"/>
          <p:cNvSpPr txBox="1"/>
          <p:nvPr/>
        </p:nvSpPr>
        <p:spPr>
          <a:xfrm>
            <a:off x="415640" y="1053477"/>
            <a:ext cx="1328303"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l-SI" sz="2800" dirty="0" smtClean="0">
                <a:solidFill>
                  <a:schemeClr val="tx2"/>
                </a:solidFill>
              </a:rPr>
              <a:t>Danes</a:t>
            </a:r>
            <a:endParaRPr lang="sl-SI" sz="2800" dirty="0">
              <a:solidFill>
                <a:schemeClr val="tx2"/>
              </a:solidFill>
            </a:endParaRPr>
          </a:p>
        </p:txBody>
      </p:sp>
      <p:sp>
        <p:nvSpPr>
          <p:cNvPr id="9" name="PoljeZBesedilom 8"/>
          <p:cNvSpPr txBox="1"/>
          <p:nvPr/>
        </p:nvSpPr>
        <p:spPr>
          <a:xfrm>
            <a:off x="2628900" y="2481196"/>
            <a:ext cx="6026727"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l-SI" sz="2800" dirty="0" smtClean="0">
                <a:solidFill>
                  <a:schemeClr val="tx2"/>
                </a:solidFill>
              </a:rPr>
              <a:t>Izvajani nadzori ne dosegajo učinkov</a:t>
            </a:r>
            <a:endParaRPr lang="sl-SI" sz="2800" dirty="0">
              <a:solidFill>
                <a:schemeClr val="tx2"/>
              </a:solidFill>
            </a:endParaRPr>
          </a:p>
        </p:txBody>
      </p:sp>
      <p:sp>
        <p:nvSpPr>
          <p:cNvPr id="2" name="Puščica dol 1"/>
          <p:cNvSpPr/>
          <p:nvPr/>
        </p:nvSpPr>
        <p:spPr>
          <a:xfrm rot="16200000">
            <a:off x="1863243" y="1024338"/>
            <a:ext cx="342900" cy="58149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0" name="PoljeZBesedilom 9"/>
          <p:cNvSpPr txBox="1"/>
          <p:nvPr/>
        </p:nvSpPr>
        <p:spPr>
          <a:xfrm>
            <a:off x="2325441" y="1053477"/>
            <a:ext cx="6621135"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l-SI" sz="2800" dirty="0" smtClean="0">
                <a:solidFill>
                  <a:schemeClr val="tx2"/>
                </a:solidFill>
              </a:rPr>
              <a:t>Opozorila izvajalcev, uporabnikov, strokovne javnosti na anomalije</a:t>
            </a:r>
            <a:endParaRPr lang="sl-SI" sz="2800" dirty="0">
              <a:solidFill>
                <a:schemeClr val="tx2"/>
              </a:solidFill>
            </a:endParaRPr>
          </a:p>
        </p:txBody>
      </p:sp>
      <p:sp>
        <p:nvSpPr>
          <p:cNvPr id="11" name="Puščica dol 10"/>
          <p:cNvSpPr/>
          <p:nvPr/>
        </p:nvSpPr>
        <p:spPr>
          <a:xfrm>
            <a:off x="7590561" y="1911872"/>
            <a:ext cx="342900" cy="58149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2" name="PoljeZBesedilom 11"/>
          <p:cNvSpPr txBox="1"/>
          <p:nvPr/>
        </p:nvSpPr>
        <p:spPr>
          <a:xfrm>
            <a:off x="112570" y="3302330"/>
            <a:ext cx="3262745" cy="523220"/>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sl-SI" sz="2800" dirty="0" smtClean="0">
                <a:solidFill>
                  <a:schemeClr val="tx2"/>
                </a:solidFill>
              </a:rPr>
              <a:t>Dolgotrajna oskrba</a:t>
            </a:r>
            <a:endParaRPr lang="sl-SI" sz="2800" dirty="0">
              <a:solidFill>
                <a:schemeClr val="tx2"/>
              </a:solidFill>
            </a:endParaRPr>
          </a:p>
        </p:txBody>
      </p:sp>
      <p:sp>
        <p:nvSpPr>
          <p:cNvPr id="13" name="Puščica dol 12"/>
          <p:cNvSpPr/>
          <p:nvPr/>
        </p:nvSpPr>
        <p:spPr>
          <a:xfrm rot="16200000">
            <a:off x="3507133" y="3321778"/>
            <a:ext cx="342900" cy="58149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l-SI"/>
          </a:p>
        </p:txBody>
      </p:sp>
      <p:sp>
        <p:nvSpPr>
          <p:cNvPr id="14" name="Puščica dol 13"/>
          <p:cNvSpPr/>
          <p:nvPr/>
        </p:nvSpPr>
        <p:spPr>
          <a:xfrm rot="2259631">
            <a:off x="4050812" y="3858677"/>
            <a:ext cx="342900" cy="58149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l-SI"/>
          </a:p>
        </p:txBody>
      </p:sp>
      <p:sp>
        <p:nvSpPr>
          <p:cNvPr id="15" name="Puščica dol 14"/>
          <p:cNvSpPr/>
          <p:nvPr/>
        </p:nvSpPr>
        <p:spPr>
          <a:xfrm rot="18956380">
            <a:off x="4708622" y="3851918"/>
            <a:ext cx="342900" cy="58149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l-SI"/>
          </a:p>
        </p:txBody>
      </p:sp>
      <p:sp>
        <p:nvSpPr>
          <p:cNvPr id="17" name="Puščica dol 16"/>
          <p:cNvSpPr/>
          <p:nvPr/>
        </p:nvSpPr>
        <p:spPr>
          <a:xfrm rot="18979970">
            <a:off x="4011789" y="5223565"/>
            <a:ext cx="342900" cy="58149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l-SI"/>
          </a:p>
        </p:txBody>
      </p:sp>
      <p:sp>
        <p:nvSpPr>
          <p:cNvPr id="18" name="Puščica dol 17"/>
          <p:cNvSpPr/>
          <p:nvPr/>
        </p:nvSpPr>
        <p:spPr>
          <a:xfrm rot="2757203">
            <a:off x="4833360" y="5196241"/>
            <a:ext cx="342900" cy="62423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l-SI"/>
          </a:p>
        </p:txBody>
      </p:sp>
      <p:cxnSp>
        <p:nvCxnSpPr>
          <p:cNvPr id="20" name="Raven povezovalnik 19"/>
          <p:cNvCxnSpPr/>
          <p:nvPr/>
        </p:nvCxnSpPr>
        <p:spPr>
          <a:xfrm>
            <a:off x="68928" y="3137018"/>
            <a:ext cx="8971493" cy="1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257953"/>
      </p:ext>
    </p:extLst>
  </p:cSld>
  <p:clrMapOvr>
    <a:masterClrMapping/>
  </p:clrMapOvr>
</p:sld>
</file>

<file path=ppt/theme/theme1.xml><?xml version="1.0" encoding="utf-8"?>
<a:theme xmlns:a="http://schemas.openxmlformats.org/drawingml/2006/main" name="si10-cgp-mpe_predstavitev">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8043</TotalTime>
  <Words>1271</Words>
  <Application>Microsoft Office PowerPoint</Application>
  <PresentationFormat>Diaprojekcija na zaslonu (4:3)</PresentationFormat>
  <Paragraphs>165</Paragraphs>
  <Slides>11</Slides>
  <Notes>11</Notes>
  <HiddenSlides>0</HiddenSlides>
  <MMClips>0</MMClips>
  <ScaleCrop>false</ScaleCrop>
  <HeadingPairs>
    <vt:vector size="6" baseType="variant">
      <vt:variant>
        <vt:lpstr>Uporabljene pisave</vt:lpstr>
      </vt:variant>
      <vt:variant>
        <vt:i4>4</vt:i4>
      </vt:variant>
      <vt:variant>
        <vt:lpstr>Tema</vt:lpstr>
      </vt:variant>
      <vt:variant>
        <vt:i4>2</vt:i4>
      </vt:variant>
      <vt:variant>
        <vt:lpstr>Naslovi diapozitivov</vt:lpstr>
      </vt:variant>
      <vt:variant>
        <vt:i4>11</vt:i4>
      </vt:variant>
    </vt:vector>
  </HeadingPairs>
  <TitlesOfParts>
    <vt:vector size="17" baseType="lpstr">
      <vt:lpstr>Arial</vt:lpstr>
      <vt:lpstr>Wingdings</vt:lpstr>
      <vt:lpstr>Republika</vt:lpstr>
      <vt:lpstr>Calibri</vt:lpstr>
      <vt:lpstr>si10-cgp-mpe_predstavitev</vt:lpstr>
      <vt:lpstr>Custom Design</vt:lpstr>
      <vt:lpstr>Izzivi urejanja dolgotrajne oskrbe v Republiki Sloveniji   1. POSVET “ZDRAVSTVENA OSKRBA IN REHABILITACIJA STAREJŠE POPULACIJE V SLOVENIJI”</vt:lpstr>
      <vt:lpstr>Izhodišča</vt:lpstr>
      <vt:lpstr>Ključna vprašanja</vt:lpstr>
      <vt:lpstr>PowerPointova predstavitev</vt:lpstr>
      <vt:lpstr>PowerPointova predstavitev</vt:lpstr>
      <vt:lpstr>UGOTAVLJANJE UPRAVIČENOSTI </vt:lpstr>
      <vt:lpstr>Pravice iz dolgotrajne oskrbe po novem</vt:lpstr>
      <vt:lpstr>IZVAJALCI </vt:lpstr>
      <vt:lpstr>PowerPointova predstavitev</vt:lpstr>
      <vt:lpstr>IZZIVI</vt:lpstr>
      <vt:lpstr>Namesto zaključka  ZAHVALA</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predstavitve</dc:title>
  <dc:creator>mitja</dc:creator>
  <cp:lastModifiedBy>Simona MEHLE</cp:lastModifiedBy>
  <cp:revision>293</cp:revision>
  <cp:lastPrinted>2017-11-01T18:38:38Z</cp:lastPrinted>
  <dcterms:created xsi:type="dcterms:W3CDTF">2010-08-31T10:06:07Z</dcterms:created>
  <dcterms:modified xsi:type="dcterms:W3CDTF">2019-03-23T19:44:58Z</dcterms:modified>
</cp:coreProperties>
</file>