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 id="2147483650" r:id="rId5"/>
  </p:sldMasterIdLst>
  <p:notesMasterIdLst>
    <p:notesMasterId r:id="rId13"/>
  </p:notesMasterIdLst>
  <p:sldIdLst>
    <p:sldId id="256" r:id="rId6"/>
    <p:sldId id="270" r:id="rId7"/>
    <p:sldId id="267" r:id="rId8"/>
    <p:sldId id="268" r:id="rId9"/>
    <p:sldId id="269" r:id="rId10"/>
    <p:sldId id="271" r:id="rId11"/>
    <p:sldId id="272" r:id="rId12"/>
  </p:sldIdLst>
  <p:sldSz cx="9144000" cy="6858000" type="screen4x3"/>
  <p:notesSz cx="6797675" cy="9928225"/>
  <p:embeddedFontLst>
    <p:embeddedFont>
      <p:font typeface="Calibri" panose="020F0502020204030204" pitchFamily="34" charset="0"/>
      <p:regular r:id="rId14"/>
      <p:bold r:id="rId15"/>
      <p:italic r:id="rId16"/>
      <p:boldItalic r:id="rId17"/>
    </p:embeddedFont>
    <p:embeddedFont>
      <p:font typeface="Helvetica" panose="020B0604020202020204" pitchFamily="34" charset="0"/>
      <p:regular r:id="rId18"/>
      <p:bold r:id="rId19"/>
      <p:italic r:id="rId20"/>
      <p:boldItalic r:id="rId21"/>
    </p:embeddedFont>
    <p:embeddedFont>
      <p:font typeface="Republika" panose="02000506040000020004" pitchFamily="2" charset="-18"/>
      <p:regular r:id="rId22"/>
      <p:bold r:id="rId23"/>
    </p:embeddedFont>
  </p:embeddedFontLst>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2EA3ED-2FCC-4B65-BF93-CC3D24A2BE2A}" v="4" dt="2022-11-09T06:59:14.095"/>
  </p1510:revLst>
</p1510:revInfo>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28" autoAdjust="0"/>
    <p:restoredTop sz="70985" autoAdjust="0"/>
  </p:normalViewPr>
  <p:slideViewPr>
    <p:cSldViewPr snapToGrid="0" snapToObjects="1">
      <p:cViewPr varScale="1">
        <p:scale>
          <a:sx n="92" d="100"/>
          <a:sy n="92" d="100"/>
        </p:scale>
        <p:origin x="2184" y="90"/>
      </p:cViewPr>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8.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font" Target="fonts/font2.fntdata"/><Relationship Id="rId23" Type="http://schemas.openxmlformats.org/officeDocument/2006/relationships/font" Target="fonts/font10.fntdata"/><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mnz-my.sharepoint.com/personal/alenka_kolar21_gov_si/Documents/&#268;akalne%20vrste/KopijaIzpis%20stanja%20&#269;akajo&#269;ih%20nad%20dopustno%20&#268;D%20za%20izbran%20nabor%20VZS%20od%204.8.2022%20dalj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pivotSource>
    <c:name>[KopijaIzpis stanja čakajočih nad dopustno ČD za izbran nabor VZS od 4.8.2022 dalje.xlsx]List2!Vrtilna tabela2</c:name>
    <c:fmtId val="7"/>
  </c:pivotSource>
  <c:chart>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6.8243046440727456E-2"/>
          <c:y val="0.15659559353258826"/>
          <c:w val="0.59818129800572462"/>
          <c:h val="0.70802543880518576"/>
        </c:manualLayout>
      </c:layout>
      <c:lineChart>
        <c:grouping val="standard"/>
        <c:varyColors val="0"/>
        <c:ser>
          <c:idx val="0"/>
          <c:order val="0"/>
          <c:tx>
            <c:strRef>
              <c:f>List2!$B$3:$B$5</c:f>
              <c:strCache>
                <c:ptCount val="1"/>
                <c:pt idx="0">
                  <c:v>1624 - Endoproteza kolka delna (PEP)/totalna (TEP)</c:v>
                </c:pt>
              </c:strCache>
            </c:strRef>
          </c:tx>
          <c:spPr>
            <a:ln w="28575" cap="rnd">
              <a:solidFill>
                <a:schemeClr val="accent1"/>
              </a:solidFill>
              <a:round/>
            </a:ln>
            <a:effectLst/>
          </c:spPr>
          <c:marker>
            <c:symbol val="none"/>
          </c:marker>
          <c:cat>
            <c:multiLvlStrRef>
              <c:f>List2!$A$6:$A$24</c:f>
              <c:multiLvlStrCache>
                <c:ptCount val="14"/>
                <c:lvl>
                  <c:pt idx="0">
                    <c:v>4.avg</c:v>
                  </c:pt>
                  <c:pt idx="1">
                    <c:v>11.avg</c:v>
                  </c:pt>
                  <c:pt idx="2">
                    <c:v>18.avg</c:v>
                  </c:pt>
                  <c:pt idx="3">
                    <c:v>25.avg</c:v>
                  </c:pt>
                  <c:pt idx="4">
                    <c:v>1.sep</c:v>
                  </c:pt>
                  <c:pt idx="5">
                    <c:v>8.sep</c:v>
                  </c:pt>
                  <c:pt idx="6">
                    <c:v>15.sep</c:v>
                  </c:pt>
                  <c:pt idx="7">
                    <c:v>21.sep</c:v>
                  </c:pt>
                  <c:pt idx="8">
                    <c:v>29.sep</c:v>
                  </c:pt>
                  <c:pt idx="9">
                    <c:v>6.okt</c:v>
                  </c:pt>
                  <c:pt idx="10">
                    <c:v>13.okt</c:v>
                  </c:pt>
                  <c:pt idx="11">
                    <c:v>20.okt</c:v>
                  </c:pt>
                  <c:pt idx="12">
                    <c:v>27.okt</c:v>
                  </c:pt>
                  <c:pt idx="13">
                    <c:v>3.nov</c:v>
                  </c:pt>
                </c:lvl>
                <c:lvl>
                  <c:pt idx="0">
                    <c:v>avg</c:v>
                  </c:pt>
                  <c:pt idx="4">
                    <c:v>sep</c:v>
                  </c:pt>
                  <c:pt idx="9">
                    <c:v>okt</c:v>
                  </c:pt>
                  <c:pt idx="13">
                    <c:v>nov</c:v>
                  </c:pt>
                </c:lvl>
              </c:multiLvlStrCache>
            </c:multiLvlStrRef>
          </c:cat>
          <c:val>
            <c:numRef>
              <c:f>List2!$B$6:$B$24</c:f>
              <c:numCache>
                <c:formatCode>General</c:formatCode>
                <c:ptCount val="14"/>
                <c:pt idx="0">
                  <c:v>1895</c:v>
                </c:pt>
                <c:pt idx="1">
                  <c:v>1906</c:v>
                </c:pt>
                <c:pt idx="2">
                  <c:v>1888</c:v>
                </c:pt>
                <c:pt idx="3">
                  <c:v>1908</c:v>
                </c:pt>
                <c:pt idx="4">
                  <c:v>1910</c:v>
                </c:pt>
                <c:pt idx="5">
                  <c:v>1921</c:v>
                </c:pt>
                <c:pt idx="6">
                  <c:v>1902</c:v>
                </c:pt>
                <c:pt idx="7">
                  <c:v>1884</c:v>
                </c:pt>
                <c:pt idx="8">
                  <c:v>1958</c:v>
                </c:pt>
                <c:pt idx="9">
                  <c:v>1950</c:v>
                </c:pt>
                <c:pt idx="10">
                  <c:v>1942</c:v>
                </c:pt>
                <c:pt idx="11">
                  <c:v>1909</c:v>
                </c:pt>
                <c:pt idx="12">
                  <c:v>1939</c:v>
                </c:pt>
                <c:pt idx="13">
                  <c:v>1921</c:v>
                </c:pt>
              </c:numCache>
            </c:numRef>
          </c:val>
          <c:smooth val="0"/>
          <c:extLst>
            <c:ext xmlns:c16="http://schemas.microsoft.com/office/drawing/2014/chart" uri="{C3380CC4-5D6E-409C-BE32-E72D297353CC}">
              <c16:uniqueId val="{00000000-9832-4961-A974-5C56F54C873A}"/>
            </c:ext>
          </c:extLst>
        </c:ser>
        <c:ser>
          <c:idx val="1"/>
          <c:order val="1"/>
          <c:tx>
            <c:strRef>
              <c:f>List2!$D$3:$D$5</c:f>
              <c:strCache>
                <c:ptCount val="1"/>
                <c:pt idx="0">
                  <c:v>1626 - Endoproteza kolena</c:v>
                </c:pt>
              </c:strCache>
            </c:strRef>
          </c:tx>
          <c:spPr>
            <a:ln w="28575" cap="rnd">
              <a:solidFill>
                <a:schemeClr val="accent2"/>
              </a:solidFill>
              <a:round/>
            </a:ln>
            <a:effectLst/>
          </c:spPr>
          <c:marker>
            <c:symbol val="none"/>
          </c:marker>
          <c:cat>
            <c:multiLvlStrRef>
              <c:f>List2!$A$6:$A$24</c:f>
              <c:multiLvlStrCache>
                <c:ptCount val="14"/>
                <c:lvl>
                  <c:pt idx="0">
                    <c:v>4.avg</c:v>
                  </c:pt>
                  <c:pt idx="1">
                    <c:v>11.avg</c:v>
                  </c:pt>
                  <c:pt idx="2">
                    <c:v>18.avg</c:v>
                  </c:pt>
                  <c:pt idx="3">
                    <c:v>25.avg</c:v>
                  </c:pt>
                  <c:pt idx="4">
                    <c:v>1.sep</c:v>
                  </c:pt>
                  <c:pt idx="5">
                    <c:v>8.sep</c:v>
                  </c:pt>
                  <c:pt idx="6">
                    <c:v>15.sep</c:v>
                  </c:pt>
                  <c:pt idx="7">
                    <c:v>21.sep</c:v>
                  </c:pt>
                  <c:pt idx="8">
                    <c:v>29.sep</c:v>
                  </c:pt>
                  <c:pt idx="9">
                    <c:v>6.okt</c:v>
                  </c:pt>
                  <c:pt idx="10">
                    <c:v>13.okt</c:v>
                  </c:pt>
                  <c:pt idx="11">
                    <c:v>20.okt</c:v>
                  </c:pt>
                  <c:pt idx="12">
                    <c:v>27.okt</c:v>
                  </c:pt>
                  <c:pt idx="13">
                    <c:v>3.nov</c:v>
                  </c:pt>
                </c:lvl>
                <c:lvl>
                  <c:pt idx="0">
                    <c:v>avg</c:v>
                  </c:pt>
                  <c:pt idx="4">
                    <c:v>sep</c:v>
                  </c:pt>
                  <c:pt idx="9">
                    <c:v>okt</c:v>
                  </c:pt>
                  <c:pt idx="13">
                    <c:v>nov</c:v>
                  </c:pt>
                </c:lvl>
              </c:multiLvlStrCache>
            </c:multiLvlStrRef>
          </c:cat>
          <c:val>
            <c:numRef>
              <c:f>List2!$D$6:$D$24</c:f>
              <c:numCache>
                <c:formatCode>General</c:formatCode>
                <c:ptCount val="14"/>
                <c:pt idx="0">
                  <c:v>3246</c:v>
                </c:pt>
                <c:pt idx="1">
                  <c:v>3254</c:v>
                </c:pt>
                <c:pt idx="2">
                  <c:v>3233</c:v>
                </c:pt>
                <c:pt idx="3">
                  <c:v>3279</c:v>
                </c:pt>
                <c:pt idx="4">
                  <c:v>3261</c:v>
                </c:pt>
                <c:pt idx="5">
                  <c:v>3263</c:v>
                </c:pt>
                <c:pt idx="6">
                  <c:v>3248</c:v>
                </c:pt>
                <c:pt idx="7">
                  <c:v>3199</c:v>
                </c:pt>
                <c:pt idx="8">
                  <c:v>3348</c:v>
                </c:pt>
                <c:pt idx="9">
                  <c:v>3347</c:v>
                </c:pt>
                <c:pt idx="10">
                  <c:v>3371</c:v>
                </c:pt>
                <c:pt idx="11">
                  <c:v>3356</c:v>
                </c:pt>
                <c:pt idx="12">
                  <c:v>3385</c:v>
                </c:pt>
                <c:pt idx="13">
                  <c:v>3358</c:v>
                </c:pt>
              </c:numCache>
            </c:numRef>
          </c:val>
          <c:smooth val="0"/>
          <c:extLst>
            <c:ext xmlns:c16="http://schemas.microsoft.com/office/drawing/2014/chart" uri="{C3380CC4-5D6E-409C-BE32-E72D297353CC}">
              <c16:uniqueId val="{00000001-9832-4961-A974-5C56F54C873A}"/>
            </c:ext>
          </c:extLst>
        </c:ser>
        <c:ser>
          <c:idx val="2"/>
          <c:order val="2"/>
          <c:tx>
            <c:strRef>
              <c:f>List2!$F$3:$F$5</c:f>
              <c:strCache>
                <c:ptCount val="1"/>
                <c:pt idx="0">
                  <c:v>1010P - Dermatološki pregled - prvi</c:v>
                </c:pt>
              </c:strCache>
            </c:strRef>
          </c:tx>
          <c:spPr>
            <a:ln w="28575" cap="rnd">
              <a:solidFill>
                <a:schemeClr val="accent3"/>
              </a:solidFill>
              <a:round/>
            </a:ln>
            <a:effectLst/>
          </c:spPr>
          <c:marker>
            <c:symbol val="none"/>
          </c:marker>
          <c:cat>
            <c:multiLvlStrRef>
              <c:f>List2!$A$6:$A$24</c:f>
              <c:multiLvlStrCache>
                <c:ptCount val="14"/>
                <c:lvl>
                  <c:pt idx="0">
                    <c:v>4.avg</c:v>
                  </c:pt>
                  <c:pt idx="1">
                    <c:v>11.avg</c:v>
                  </c:pt>
                  <c:pt idx="2">
                    <c:v>18.avg</c:v>
                  </c:pt>
                  <c:pt idx="3">
                    <c:v>25.avg</c:v>
                  </c:pt>
                  <c:pt idx="4">
                    <c:v>1.sep</c:v>
                  </c:pt>
                  <c:pt idx="5">
                    <c:v>8.sep</c:v>
                  </c:pt>
                  <c:pt idx="6">
                    <c:v>15.sep</c:v>
                  </c:pt>
                  <c:pt idx="7">
                    <c:v>21.sep</c:v>
                  </c:pt>
                  <c:pt idx="8">
                    <c:v>29.sep</c:v>
                  </c:pt>
                  <c:pt idx="9">
                    <c:v>6.okt</c:v>
                  </c:pt>
                  <c:pt idx="10">
                    <c:v>13.okt</c:v>
                  </c:pt>
                  <c:pt idx="11">
                    <c:v>20.okt</c:v>
                  </c:pt>
                  <c:pt idx="12">
                    <c:v>27.okt</c:v>
                  </c:pt>
                  <c:pt idx="13">
                    <c:v>3.nov</c:v>
                  </c:pt>
                </c:lvl>
                <c:lvl>
                  <c:pt idx="0">
                    <c:v>avg</c:v>
                  </c:pt>
                  <c:pt idx="4">
                    <c:v>sep</c:v>
                  </c:pt>
                  <c:pt idx="9">
                    <c:v>okt</c:v>
                  </c:pt>
                  <c:pt idx="13">
                    <c:v>nov</c:v>
                  </c:pt>
                </c:lvl>
              </c:multiLvlStrCache>
            </c:multiLvlStrRef>
          </c:cat>
          <c:val>
            <c:numRef>
              <c:f>List2!$F$6:$F$24</c:f>
              <c:numCache>
                <c:formatCode>General</c:formatCode>
                <c:ptCount val="14"/>
                <c:pt idx="0">
                  <c:v>9512</c:v>
                </c:pt>
                <c:pt idx="1">
                  <c:v>10637</c:v>
                </c:pt>
                <c:pt idx="2">
                  <c:v>11217</c:v>
                </c:pt>
                <c:pt idx="3">
                  <c:v>11177</c:v>
                </c:pt>
                <c:pt idx="4">
                  <c:v>11246</c:v>
                </c:pt>
                <c:pt idx="5">
                  <c:v>11459</c:v>
                </c:pt>
                <c:pt idx="6">
                  <c:v>11449</c:v>
                </c:pt>
                <c:pt idx="7">
                  <c:v>11493</c:v>
                </c:pt>
                <c:pt idx="8">
                  <c:v>11698</c:v>
                </c:pt>
                <c:pt idx="9">
                  <c:v>11415</c:v>
                </c:pt>
                <c:pt idx="10">
                  <c:v>11151</c:v>
                </c:pt>
                <c:pt idx="11">
                  <c:v>10853</c:v>
                </c:pt>
                <c:pt idx="12">
                  <c:v>10941</c:v>
                </c:pt>
                <c:pt idx="13">
                  <c:v>10285</c:v>
                </c:pt>
              </c:numCache>
            </c:numRef>
          </c:val>
          <c:smooth val="0"/>
          <c:extLst>
            <c:ext xmlns:c16="http://schemas.microsoft.com/office/drawing/2014/chart" uri="{C3380CC4-5D6E-409C-BE32-E72D297353CC}">
              <c16:uniqueId val="{00000002-9832-4961-A974-5C56F54C873A}"/>
            </c:ext>
          </c:extLst>
        </c:ser>
        <c:ser>
          <c:idx val="3"/>
          <c:order val="3"/>
          <c:tx>
            <c:strRef>
              <c:f>List2!$H$3:$H$5</c:f>
              <c:strCache>
                <c:ptCount val="1"/>
                <c:pt idx="0">
                  <c:v>1018P - Kardiološki pregled - prvi</c:v>
                </c:pt>
              </c:strCache>
            </c:strRef>
          </c:tx>
          <c:spPr>
            <a:ln w="28575" cap="rnd">
              <a:solidFill>
                <a:schemeClr val="accent4"/>
              </a:solidFill>
              <a:round/>
            </a:ln>
            <a:effectLst/>
          </c:spPr>
          <c:marker>
            <c:symbol val="none"/>
          </c:marker>
          <c:cat>
            <c:multiLvlStrRef>
              <c:f>List2!$A$6:$A$24</c:f>
              <c:multiLvlStrCache>
                <c:ptCount val="14"/>
                <c:lvl>
                  <c:pt idx="0">
                    <c:v>4.avg</c:v>
                  </c:pt>
                  <c:pt idx="1">
                    <c:v>11.avg</c:v>
                  </c:pt>
                  <c:pt idx="2">
                    <c:v>18.avg</c:v>
                  </c:pt>
                  <c:pt idx="3">
                    <c:v>25.avg</c:v>
                  </c:pt>
                  <c:pt idx="4">
                    <c:v>1.sep</c:v>
                  </c:pt>
                  <c:pt idx="5">
                    <c:v>8.sep</c:v>
                  </c:pt>
                  <c:pt idx="6">
                    <c:v>15.sep</c:v>
                  </c:pt>
                  <c:pt idx="7">
                    <c:v>21.sep</c:v>
                  </c:pt>
                  <c:pt idx="8">
                    <c:v>29.sep</c:v>
                  </c:pt>
                  <c:pt idx="9">
                    <c:v>6.okt</c:v>
                  </c:pt>
                  <c:pt idx="10">
                    <c:v>13.okt</c:v>
                  </c:pt>
                  <c:pt idx="11">
                    <c:v>20.okt</c:v>
                  </c:pt>
                  <c:pt idx="12">
                    <c:v>27.okt</c:v>
                  </c:pt>
                  <c:pt idx="13">
                    <c:v>3.nov</c:v>
                  </c:pt>
                </c:lvl>
                <c:lvl>
                  <c:pt idx="0">
                    <c:v>avg</c:v>
                  </c:pt>
                  <c:pt idx="4">
                    <c:v>sep</c:v>
                  </c:pt>
                  <c:pt idx="9">
                    <c:v>okt</c:v>
                  </c:pt>
                  <c:pt idx="13">
                    <c:v>nov</c:v>
                  </c:pt>
                </c:lvl>
              </c:multiLvlStrCache>
            </c:multiLvlStrRef>
          </c:cat>
          <c:val>
            <c:numRef>
              <c:f>List2!$H$6:$H$24</c:f>
              <c:numCache>
                <c:formatCode>General</c:formatCode>
                <c:ptCount val="14"/>
                <c:pt idx="0">
                  <c:v>8476</c:v>
                </c:pt>
                <c:pt idx="1">
                  <c:v>8981</c:v>
                </c:pt>
                <c:pt idx="2">
                  <c:v>8953</c:v>
                </c:pt>
                <c:pt idx="3">
                  <c:v>9058</c:v>
                </c:pt>
                <c:pt idx="4">
                  <c:v>9004</c:v>
                </c:pt>
                <c:pt idx="5">
                  <c:v>9131</c:v>
                </c:pt>
                <c:pt idx="6">
                  <c:v>9011</c:v>
                </c:pt>
                <c:pt idx="7">
                  <c:v>9105</c:v>
                </c:pt>
                <c:pt idx="8">
                  <c:v>9487</c:v>
                </c:pt>
                <c:pt idx="9">
                  <c:v>9523</c:v>
                </c:pt>
                <c:pt idx="10">
                  <c:v>9625</c:v>
                </c:pt>
                <c:pt idx="11">
                  <c:v>9477</c:v>
                </c:pt>
                <c:pt idx="12">
                  <c:v>9321</c:v>
                </c:pt>
                <c:pt idx="13">
                  <c:v>9243</c:v>
                </c:pt>
              </c:numCache>
            </c:numRef>
          </c:val>
          <c:smooth val="0"/>
          <c:extLst>
            <c:ext xmlns:c16="http://schemas.microsoft.com/office/drawing/2014/chart" uri="{C3380CC4-5D6E-409C-BE32-E72D297353CC}">
              <c16:uniqueId val="{00000003-9832-4961-A974-5C56F54C873A}"/>
            </c:ext>
          </c:extLst>
        </c:ser>
        <c:ser>
          <c:idx val="4"/>
          <c:order val="4"/>
          <c:tx>
            <c:strRef>
              <c:f>List2!$J$3:$J$5</c:f>
              <c:strCache>
                <c:ptCount val="1"/>
                <c:pt idx="0">
                  <c:v>1026P - Nevrološki pregled - prvi</c:v>
                </c:pt>
              </c:strCache>
            </c:strRef>
          </c:tx>
          <c:spPr>
            <a:ln w="28575" cap="rnd">
              <a:solidFill>
                <a:schemeClr val="accent5"/>
              </a:solidFill>
              <a:round/>
            </a:ln>
            <a:effectLst/>
          </c:spPr>
          <c:marker>
            <c:symbol val="none"/>
          </c:marker>
          <c:cat>
            <c:multiLvlStrRef>
              <c:f>List2!$A$6:$A$24</c:f>
              <c:multiLvlStrCache>
                <c:ptCount val="14"/>
                <c:lvl>
                  <c:pt idx="0">
                    <c:v>4.avg</c:v>
                  </c:pt>
                  <c:pt idx="1">
                    <c:v>11.avg</c:v>
                  </c:pt>
                  <c:pt idx="2">
                    <c:v>18.avg</c:v>
                  </c:pt>
                  <c:pt idx="3">
                    <c:v>25.avg</c:v>
                  </c:pt>
                  <c:pt idx="4">
                    <c:v>1.sep</c:v>
                  </c:pt>
                  <c:pt idx="5">
                    <c:v>8.sep</c:v>
                  </c:pt>
                  <c:pt idx="6">
                    <c:v>15.sep</c:v>
                  </c:pt>
                  <c:pt idx="7">
                    <c:v>21.sep</c:v>
                  </c:pt>
                  <c:pt idx="8">
                    <c:v>29.sep</c:v>
                  </c:pt>
                  <c:pt idx="9">
                    <c:v>6.okt</c:v>
                  </c:pt>
                  <c:pt idx="10">
                    <c:v>13.okt</c:v>
                  </c:pt>
                  <c:pt idx="11">
                    <c:v>20.okt</c:v>
                  </c:pt>
                  <c:pt idx="12">
                    <c:v>27.okt</c:v>
                  </c:pt>
                  <c:pt idx="13">
                    <c:v>3.nov</c:v>
                  </c:pt>
                </c:lvl>
                <c:lvl>
                  <c:pt idx="0">
                    <c:v>avg</c:v>
                  </c:pt>
                  <c:pt idx="4">
                    <c:v>sep</c:v>
                  </c:pt>
                  <c:pt idx="9">
                    <c:v>okt</c:v>
                  </c:pt>
                  <c:pt idx="13">
                    <c:v>nov</c:v>
                  </c:pt>
                </c:lvl>
              </c:multiLvlStrCache>
            </c:multiLvlStrRef>
          </c:cat>
          <c:val>
            <c:numRef>
              <c:f>List2!$J$6:$J$24</c:f>
              <c:numCache>
                <c:formatCode>General</c:formatCode>
                <c:ptCount val="14"/>
                <c:pt idx="0">
                  <c:v>6883</c:v>
                </c:pt>
                <c:pt idx="1">
                  <c:v>6893</c:v>
                </c:pt>
                <c:pt idx="2">
                  <c:v>6947</c:v>
                </c:pt>
                <c:pt idx="3">
                  <c:v>7016</c:v>
                </c:pt>
                <c:pt idx="4">
                  <c:v>7046</c:v>
                </c:pt>
                <c:pt idx="5">
                  <c:v>7242</c:v>
                </c:pt>
                <c:pt idx="6">
                  <c:v>7300</c:v>
                </c:pt>
                <c:pt idx="7">
                  <c:v>7226</c:v>
                </c:pt>
                <c:pt idx="8">
                  <c:v>7567</c:v>
                </c:pt>
                <c:pt idx="9">
                  <c:v>7674</c:v>
                </c:pt>
                <c:pt idx="10">
                  <c:v>7887</c:v>
                </c:pt>
                <c:pt idx="11">
                  <c:v>7817</c:v>
                </c:pt>
                <c:pt idx="12">
                  <c:v>7775</c:v>
                </c:pt>
                <c:pt idx="13">
                  <c:v>7642</c:v>
                </c:pt>
              </c:numCache>
            </c:numRef>
          </c:val>
          <c:smooth val="0"/>
          <c:extLst>
            <c:ext xmlns:c16="http://schemas.microsoft.com/office/drawing/2014/chart" uri="{C3380CC4-5D6E-409C-BE32-E72D297353CC}">
              <c16:uniqueId val="{00000004-9832-4961-A974-5C56F54C873A}"/>
            </c:ext>
          </c:extLst>
        </c:ser>
        <c:ser>
          <c:idx val="5"/>
          <c:order val="5"/>
          <c:tx>
            <c:strRef>
              <c:f>List2!$L$3:$L$5</c:f>
              <c:strCache>
                <c:ptCount val="1"/>
                <c:pt idx="0">
                  <c:v>1033P - Ortopedski pregled - prvi</c:v>
                </c:pt>
              </c:strCache>
            </c:strRef>
          </c:tx>
          <c:spPr>
            <a:ln w="28575" cap="rnd">
              <a:solidFill>
                <a:schemeClr val="accent6"/>
              </a:solidFill>
              <a:round/>
            </a:ln>
            <a:effectLst/>
          </c:spPr>
          <c:marker>
            <c:symbol val="none"/>
          </c:marker>
          <c:cat>
            <c:multiLvlStrRef>
              <c:f>List2!$A$6:$A$24</c:f>
              <c:multiLvlStrCache>
                <c:ptCount val="14"/>
                <c:lvl>
                  <c:pt idx="0">
                    <c:v>4.avg</c:v>
                  </c:pt>
                  <c:pt idx="1">
                    <c:v>11.avg</c:v>
                  </c:pt>
                  <c:pt idx="2">
                    <c:v>18.avg</c:v>
                  </c:pt>
                  <c:pt idx="3">
                    <c:v>25.avg</c:v>
                  </c:pt>
                  <c:pt idx="4">
                    <c:v>1.sep</c:v>
                  </c:pt>
                  <c:pt idx="5">
                    <c:v>8.sep</c:v>
                  </c:pt>
                  <c:pt idx="6">
                    <c:v>15.sep</c:v>
                  </c:pt>
                  <c:pt idx="7">
                    <c:v>21.sep</c:v>
                  </c:pt>
                  <c:pt idx="8">
                    <c:v>29.sep</c:v>
                  </c:pt>
                  <c:pt idx="9">
                    <c:v>6.okt</c:v>
                  </c:pt>
                  <c:pt idx="10">
                    <c:v>13.okt</c:v>
                  </c:pt>
                  <c:pt idx="11">
                    <c:v>20.okt</c:v>
                  </c:pt>
                  <c:pt idx="12">
                    <c:v>27.okt</c:v>
                  </c:pt>
                  <c:pt idx="13">
                    <c:v>3.nov</c:v>
                  </c:pt>
                </c:lvl>
                <c:lvl>
                  <c:pt idx="0">
                    <c:v>avg</c:v>
                  </c:pt>
                  <c:pt idx="4">
                    <c:v>sep</c:v>
                  </c:pt>
                  <c:pt idx="9">
                    <c:v>okt</c:v>
                  </c:pt>
                  <c:pt idx="13">
                    <c:v>nov</c:v>
                  </c:pt>
                </c:lvl>
              </c:multiLvlStrCache>
            </c:multiLvlStrRef>
          </c:cat>
          <c:val>
            <c:numRef>
              <c:f>List2!$L$6:$L$24</c:f>
              <c:numCache>
                <c:formatCode>General</c:formatCode>
                <c:ptCount val="14"/>
                <c:pt idx="0">
                  <c:v>9958</c:v>
                </c:pt>
                <c:pt idx="1">
                  <c:v>10033</c:v>
                </c:pt>
                <c:pt idx="2">
                  <c:v>10098</c:v>
                </c:pt>
                <c:pt idx="3">
                  <c:v>10098</c:v>
                </c:pt>
                <c:pt idx="4">
                  <c:v>10015</c:v>
                </c:pt>
                <c:pt idx="5">
                  <c:v>10140</c:v>
                </c:pt>
                <c:pt idx="6">
                  <c:v>9864</c:v>
                </c:pt>
                <c:pt idx="7">
                  <c:v>9635</c:v>
                </c:pt>
                <c:pt idx="8">
                  <c:v>9728</c:v>
                </c:pt>
                <c:pt idx="9">
                  <c:v>9345</c:v>
                </c:pt>
                <c:pt idx="10">
                  <c:v>9444</c:v>
                </c:pt>
                <c:pt idx="11">
                  <c:v>9263</c:v>
                </c:pt>
                <c:pt idx="12">
                  <c:v>9349</c:v>
                </c:pt>
                <c:pt idx="13">
                  <c:v>8563</c:v>
                </c:pt>
              </c:numCache>
            </c:numRef>
          </c:val>
          <c:smooth val="0"/>
          <c:extLst>
            <c:ext xmlns:c16="http://schemas.microsoft.com/office/drawing/2014/chart" uri="{C3380CC4-5D6E-409C-BE32-E72D297353CC}">
              <c16:uniqueId val="{00000005-9832-4961-A974-5C56F54C873A}"/>
            </c:ext>
          </c:extLst>
        </c:ser>
        <c:ser>
          <c:idx val="6"/>
          <c:order val="6"/>
          <c:tx>
            <c:strRef>
              <c:f>List2!$N$3:$N$5</c:f>
              <c:strCache>
                <c:ptCount val="1"/>
                <c:pt idx="0">
                  <c:v>1045P - Revmatološki pregled - prvi</c:v>
                </c:pt>
              </c:strCache>
            </c:strRef>
          </c:tx>
          <c:spPr>
            <a:ln w="28575" cap="rnd">
              <a:solidFill>
                <a:schemeClr val="accent1">
                  <a:lumMod val="60000"/>
                </a:schemeClr>
              </a:solidFill>
              <a:round/>
            </a:ln>
            <a:effectLst/>
          </c:spPr>
          <c:marker>
            <c:symbol val="none"/>
          </c:marker>
          <c:cat>
            <c:multiLvlStrRef>
              <c:f>List2!$A$6:$A$24</c:f>
              <c:multiLvlStrCache>
                <c:ptCount val="14"/>
                <c:lvl>
                  <c:pt idx="0">
                    <c:v>4.avg</c:v>
                  </c:pt>
                  <c:pt idx="1">
                    <c:v>11.avg</c:v>
                  </c:pt>
                  <c:pt idx="2">
                    <c:v>18.avg</c:v>
                  </c:pt>
                  <c:pt idx="3">
                    <c:v>25.avg</c:v>
                  </c:pt>
                  <c:pt idx="4">
                    <c:v>1.sep</c:v>
                  </c:pt>
                  <c:pt idx="5">
                    <c:v>8.sep</c:v>
                  </c:pt>
                  <c:pt idx="6">
                    <c:v>15.sep</c:v>
                  </c:pt>
                  <c:pt idx="7">
                    <c:v>21.sep</c:v>
                  </c:pt>
                  <c:pt idx="8">
                    <c:v>29.sep</c:v>
                  </c:pt>
                  <c:pt idx="9">
                    <c:v>6.okt</c:v>
                  </c:pt>
                  <c:pt idx="10">
                    <c:v>13.okt</c:v>
                  </c:pt>
                  <c:pt idx="11">
                    <c:v>20.okt</c:v>
                  </c:pt>
                  <c:pt idx="12">
                    <c:v>27.okt</c:v>
                  </c:pt>
                  <c:pt idx="13">
                    <c:v>3.nov</c:v>
                  </c:pt>
                </c:lvl>
                <c:lvl>
                  <c:pt idx="0">
                    <c:v>avg</c:v>
                  </c:pt>
                  <c:pt idx="4">
                    <c:v>sep</c:v>
                  </c:pt>
                  <c:pt idx="9">
                    <c:v>okt</c:v>
                  </c:pt>
                  <c:pt idx="13">
                    <c:v>nov</c:v>
                  </c:pt>
                </c:lvl>
              </c:multiLvlStrCache>
            </c:multiLvlStrRef>
          </c:cat>
          <c:val>
            <c:numRef>
              <c:f>List2!$N$6:$N$24</c:f>
              <c:numCache>
                <c:formatCode>General</c:formatCode>
                <c:ptCount val="14"/>
                <c:pt idx="0">
                  <c:v>4084</c:v>
                </c:pt>
                <c:pt idx="1">
                  <c:v>4126</c:v>
                </c:pt>
                <c:pt idx="2">
                  <c:v>4253</c:v>
                </c:pt>
                <c:pt idx="3">
                  <c:v>4346</c:v>
                </c:pt>
                <c:pt idx="4">
                  <c:v>4321</c:v>
                </c:pt>
                <c:pt idx="5">
                  <c:v>4323</c:v>
                </c:pt>
                <c:pt idx="6">
                  <c:v>4171</c:v>
                </c:pt>
                <c:pt idx="7">
                  <c:v>4175</c:v>
                </c:pt>
                <c:pt idx="8">
                  <c:v>4608</c:v>
                </c:pt>
                <c:pt idx="9">
                  <c:v>4907</c:v>
                </c:pt>
                <c:pt idx="10">
                  <c:v>5298</c:v>
                </c:pt>
                <c:pt idx="11">
                  <c:v>5267</c:v>
                </c:pt>
                <c:pt idx="12">
                  <c:v>5262</c:v>
                </c:pt>
                <c:pt idx="13">
                  <c:v>5090</c:v>
                </c:pt>
              </c:numCache>
            </c:numRef>
          </c:val>
          <c:smooth val="0"/>
          <c:extLst>
            <c:ext xmlns:c16="http://schemas.microsoft.com/office/drawing/2014/chart" uri="{C3380CC4-5D6E-409C-BE32-E72D297353CC}">
              <c16:uniqueId val="{00000006-9832-4961-A974-5C56F54C873A}"/>
            </c:ext>
          </c:extLst>
        </c:ser>
        <c:ser>
          <c:idx val="7"/>
          <c:order val="7"/>
          <c:tx>
            <c:strRef>
              <c:f>List2!$P$3:$P$5</c:f>
              <c:strCache>
                <c:ptCount val="1"/>
                <c:pt idx="0">
                  <c:v>1050P - Urološki pregled - prvi</c:v>
                </c:pt>
              </c:strCache>
            </c:strRef>
          </c:tx>
          <c:spPr>
            <a:ln w="28575" cap="rnd">
              <a:solidFill>
                <a:schemeClr val="accent2">
                  <a:lumMod val="60000"/>
                </a:schemeClr>
              </a:solidFill>
              <a:round/>
            </a:ln>
            <a:effectLst/>
          </c:spPr>
          <c:marker>
            <c:symbol val="none"/>
          </c:marker>
          <c:cat>
            <c:multiLvlStrRef>
              <c:f>List2!$A$6:$A$24</c:f>
              <c:multiLvlStrCache>
                <c:ptCount val="14"/>
                <c:lvl>
                  <c:pt idx="0">
                    <c:v>4.avg</c:v>
                  </c:pt>
                  <c:pt idx="1">
                    <c:v>11.avg</c:v>
                  </c:pt>
                  <c:pt idx="2">
                    <c:v>18.avg</c:v>
                  </c:pt>
                  <c:pt idx="3">
                    <c:v>25.avg</c:v>
                  </c:pt>
                  <c:pt idx="4">
                    <c:v>1.sep</c:v>
                  </c:pt>
                  <c:pt idx="5">
                    <c:v>8.sep</c:v>
                  </c:pt>
                  <c:pt idx="6">
                    <c:v>15.sep</c:v>
                  </c:pt>
                  <c:pt idx="7">
                    <c:v>21.sep</c:v>
                  </c:pt>
                  <c:pt idx="8">
                    <c:v>29.sep</c:v>
                  </c:pt>
                  <c:pt idx="9">
                    <c:v>6.okt</c:v>
                  </c:pt>
                  <c:pt idx="10">
                    <c:v>13.okt</c:v>
                  </c:pt>
                  <c:pt idx="11">
                    <c:v>20.okt</c:v>
                  </c:pt>
                  <c:pt idx="12">
                    <c:v>27.okt</c:v>
                  </c:pt>
                  <c:pt idx="13">
                    <c:v>3.nov</c:v>
                  </c:pt>
                </c:lvl>
                <c:lvl>
                  <c:pt idx="0">
                    <c:v>avg</c:v>
                  </c:pt>
                  <c:pt idx="4">
                    <c:v>sep</c:v>
                  </c:pt>
                  <c:pt idx="9">
                    <c:v>okt</c:v>
                  </c:pt>
                  <c:pt idx="13">
                    <c:v>nov</c:v>
                  </c:pt>
                </c:lvl>
              </c:multiLvlStrCache>
            </c:multiLvlStrRef>
          </c:cat>
          <c:val>
            <c:numRef>
              <c:f>List2!$P$6:$P$24</c:f>
              <c:numCache>
                <c:formatCode>General</c:formatCode>
                <c:ptCount val="14"/>
                <c:pt idx="0">
                  <c:v>2659</c:v>
                </c:pt>
                <c:pt idx="1">
                  <c:v>2693</c:v>
                </c:pt>
                <c:pt idx="2">
                  <c:v>2665</c:v>
                </c:pt>
                <c:pt idx="3">
                  <c:v>2669</c:v>
                </c:pt>
                <c:pt idx="4">
                  <c:v>2646</c:v>
                </c:pt>
                <c:pt idx="5">
                  <c:v>2645</c:v>
                </c:pt>
                <c:pt idx="6">
                  <c:v>2644</c:v>
                </c:pt>
                <c:pt idx="7">
                  <c:v>2591</c:v>
                </c:pt>
                <c:pt idx="8">
                  <c:v>2542</c:v>
                </c:pt>
                <c:pt idx="9">
                  <c:v>2471</c:v>
                </c:pt>
                <c:pt idx="10">
                  <c:v>2492</c:v>
                </c:pt>
                <c:pt idx="11">
                  <c:v>2421</c:v>
                </c:pt>
                <c:pt idx="12">
                  <c:v>2377</c:v>
                </c:pt>
                <c:pt idx="13">
                  <c:v>2224</c:v>
                </c:pt>
              </c:numCache>
            </c:numRef>
          </c:val>
          <c:smooth val="0"/>
          <c:extLst>
            <c:ext xmlns:c16="http://schemas.microsoft.com/office/drawing/2014/chart" uri="{C3380CC4-5D6E-409C-BE32-E72D297353CC}">
              <c16:uniqueId val="{00000007-9832-4961-A974-5C56F54C873A}"/>
            </c:ext>
          </c:extLst>
        </c:ser>
        <c:dLbls>
          <c:showLegendKey val="0"/>
          <c:showVal val="0"/>
          <c:showCatName val="0"/>
          <c:showSerName val="0"/>
          <c:showPercent val="0"/>
          <c:showBubbleSize val="0"/>
        </c:dLbls>
        <c:smooth val="0"/>
        <c:axId val="46455823"/>
        <c:axId val="46452495"/>
      </c:lineChart>
      <c:catAx>
        <c:axId val="46455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46452495"/>
        <c:crosses val="autoZero"/>
        <c:auto val="1"/>
        <c:lblAlgn val="ctr"/>
        <c:lblOffset val="100"/>
        <c:noMultiLvlLbl val="0"/>
      </c:catAx>
      <c:valAx>
        <c:axId val="464524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4645582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l-SI"/>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45024" cy="498316"/>
          </a:xfrm>
          <a:prstGeom prst="rect">
            <a:avLst/>
          </a:prstGeom>
        </p:spPr>
        <p:txBody>
          <a:bodyPr vert="horz" lIns="91403" tIns="45702" rIns="91403" bIns="45702" rtlCol="0"/>
          <a:lstStyle>
            <a:lvl1pPr algn="l">
              <a:defRPr sz="1200"/>
            </a:lvl1pPr>
          </a:lstStyle>
          <a:p>
            <a:endParaRPr lang="sl-SI"/>
          </a:p>
        </p:txBody>
      </p:sp>
      <p:sp>
        <p:nvSpPr>
          <p:cNvPr id="3" name="Označba mesta datuma 2"/>
          <p:cNvSpPr>
            <a:spLocks noGrp="1"/>
          </p:cNvSpPr>
          <p:nvPr>
            <p:ph type="dt" idx="1"/>
          </p:nvPr>
        </p:nvSpPr>
        <p:spPr>
          <a:xfrm>
            <a:off x="3851065" y="0"/>
            <a:ext cx="2945024" cy="498316"/>
          </a:xfrm>
          <a:prstGeom prst="rect">
            <a:avLst/>
          </a:prstGeom>
        </p:spPr>
        <p:txBody>
          <a:bodyPr vert="horz" lIns="91403" tIns="45702" rIns="91403" bIns="45702" rtlCol="0"/>
          <a:lstStyle>
            <a:lvl1pPr algn="r">
              <a:defRPr sz="1200"/>
            </a:lvl1pPr>
          </a:lstStyle>
          <a:p>
            <a:fld id="{060E1E4E-A6E3-4067-A893-E47153C1976D}" type="datetimeFigureOut">
              <a:rPr lang="sl-SI" smtClean="0"/>
              <a:t>9. 11. 2022</a:t>
            </a:fld>
            <a:endParaRPr lang="sl-SI"/>
          </a:p>
        </p:txBody>
      </p:sp>
      <p:sp>
        <p:nvSpPr>
          <p:cNvPr id="4" name="Označba mesta stranske slike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03" tIns="45702" rIns="91403" bIns="45702" rtlCol="0" anchor="ctr"/>
          <a:lstStyle/>
          <a:p>
            <a:endParaRPr lang="sl-SI"/>
          </a:p>
        </p:txBody>
      </p:sp>
      <p:sp>
        <p:nvSpPr>
          <p:cNvPr id="5" name="Označba mesta opomb 4"/>
          <p:cNvSpPr>
            <a:spLocks noGrp="1"/>
          </p:cNvSpPr>
          <p:nvPr>
            <p:ph type="body" sz="quarter" idx="3"/>
          </p:nvPr>
        </p:nvSpPr>
        <p:spPr>
          <a:xfrm>
            <a:off x="679133" y="4778435"/>
            <a:ext cx="5439409" cy="3908762"/>
          </a:xfrm>
          <a:prstGeom prst="rect">
            <a:avLst/>
          </a:prstGeom>
        </p:spPr>
        <p:txBody>
          <a:bodyPr vert="horz" lIns="91403" tIns="45702" rIns="91403" bIns="45702"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9429910"/>
            <a:ext cx="2945024" cy="498316"/>
          </a:xfrm>
          <a:prstGeom prst="rect">
            <a:avLst/>
          </a:prstGeom>
        </p:spPr>
        <p:txBody>
          <a:bodyPr vert="horz" lIns="91403" tIns="45702" rIns="91403" bIns="45702"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51065" y="9429910"/>
            <a:ext cx="2945024" cy="498316"/>
          </a:xfrm>
          <a:prstGeom prst="rect">
            <a:avLst/>
          </a:prstGeom>
        </p:spPr>
        <p:txBody>
          <a:bodyPr vert="horz" lIns="91403" tIns="45702" rIns="91403" bIns="45702" rtlCol="0" anchor="b"/>
          <a:lstStyle>
            <a:lvl1pPr algn="r">
              <a:defRPr sz="1200"/>
            </a:lvl1pPr>
          </a:lstStyle>
          <a:p>
            <a:fld id="{546A32E8-1A9F-4DDA-BF38-E72D4B847A0B}" type="slidenum">
              <a:rPr lang="sl-SI" smtClean="0"/>
              <a:t>‹#›</a:t>
            </a:fld>
            <a:endParaRPr lang="sl-SI"/>
          </a:p>
        </p:txBody>
      </p:sp>
    </p:spTree>
    <p:extLst>
      <p:ext uri="{BB962C8B-B14F-4D97-AF65-F5344CB8AC3E}">
        <p14:creationId xmlns:p14="http://schemas.microsoft.com/office/powerpoint/2010/main" val="1069671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546A32E8-1A9F-4DDA-BF38-E72D4B847A0B}" type="slidenum">
              <a:rPr lang="sl-SI" smtClean="0"/>
              <a:t>2</a:t>
            </a:fld>
            <a:endParaRPr lang="sl-SI"/>
          </a:p>
        </p:txBody>
      </p:sp>
    </p:spTree>
    <p:extLst>
      <p:ext uri="{BB962C8B-B14F-4D97-AF65-F5344CB8AC3E}">
        <p14:creationId xmlns:p14="http://schemas.microsoft.com/office/powerpoint/2010/main" val="3947208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546A32E8-1A9F-4DDA-BF38-E72D4B847A0B}" type="slidenum">
              <a:rPr lang="sl-SI" smtClean="0"/>
              <a:t>3</a:t>
            </a:fld>
            <a:endParaRPr lang="sl-SI"/>
          </a:p>
        </p:txBody>
      </p:sp>
    </p:spTree>
    <p:extLst>
      <p:ext uri="{BB962C8B-B14F-4D97-AF65-F5344CB8AC3E}">
        <p14:creationId xmlns:p14="http://schemas.microsoft.com/office/powerpoint/2010/main" val="167398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546A32E8-1A9F-4DDA-BF38-E72D4B847A0B}" type="slidenum">
              <a:rPr lang="sl-SI" smtClean="0"/>
              <a:t>4</a:t>
            </a:fld>
            <a:endParaRPr lang="sl-SI"/>
          </a:p>
        </p:txBody>
      </p:sp>
    </p:spTree>
    <p:extLst>
      <p:ext uri="{BB962C8B-B14F-4D97-AF65-F5344CB8AC3E}">
        <p14:creationId xmlns:p14="http://schemas.microsoft.com/office/powerpoint/2010/main" val="1637028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546A32E8-1A9F-4DDA-BF38-E72D4B847A0B}" type="slidenum">
              <a:rPr lang="sl-SI" smtClean="0"/>
              <a:t>5</a:t>
            </a:fld>
            <a:endParaRPr lang="sl-SI"/>
          </a:p>
        </p:txBody>
      </p:sp>
    </p:spTree>
    <p:extLst>
      <p:ext uri="{BB962C8B-B14F-4D97-AF65-F5344CB8AC3E}">
        <p14:creationId xmlns:p14="http://schemas.microsoft.com/office/powerpoint/2010/main" val="2620926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2000" y="1548000"/>
            <a:ext cx="7200000" cy="1490622"/>
          </a:xfrm>
          <a:prstGeom prst="rect">
            <a:avLst/>
          </a:prstGeom>
        </p:spPr>
        <p:txBody>
          <a:bodyPr lIns="0" tIns="0" rIns="0" bIns="0" anchor="t" anchorCtr="0"/>
          <a:lstStyle>
            <a:lvl1pPr algn="l">
              <a:defRPr b="1">
                <a:solidFill>
                  <a:srgbClr val="999999"/>
                </a:solidFill>
                <a:latin typeface="Arial" pitchFamily="34" charset="0"/>
                <a:cs typeface="Arial" pitchFamily="34" charset="0"/>
              </a:defRPr>
            </a:lvl1p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7BF1B2D8-02F8-4037-9939-57D8A6D11B9B}"/>
              </a:ext>
            </a:extLst>
          </p:cNvPr>
          <p:cNvSpPr>
            <a:spLocks noGrp="1"/>
          </p:cNvSpPr>
          <p:nvPr>
            <p:ph type="dt" sz="half" idx="10"/>
          </p:nvPr>
        </p:nvSpPr>
        <p:spPr>
          <a:xfrm>
            <a:off x="971550" y="6356350"/>
            <a:ext cx="1495425" cy="365125"/>
          </a:xfrm>
        </p:spPr>
        <p:txBody>
          <a:bodyPr/>
          <a:lstStyle>
            <a:lvl1pPr>
              <a:defRPr/>
            </a:lvl1pPr>
          </a:lstStyle>
          <a:p>
            <a:pPr>
              <a:defRPr/>
            </a:pPr>
            <a:fld id="{5A7D1023-E0C0-45E9-B734-A2FEB434BA24}" type="datetimeFigureOut">
              <a:rPr lang="en-US"/>
              <a:pPr>
                <a:defRPr/>
              </a:pPr>
              <a:t>11/9/2022</a:t>
            </a:fld>
            <a:endParaRPr lang="en-US" dirty="0"/>
          </a:p>
        </p:txBody>
      </p:sp>
      <p:sp>
        <p:nvSpPr>
          <p:cNvPr id="4" name="Footer Placeholder 4">
            <a:extLst>
              <a:ext uri="{FF2B5EF4-FFF2-40B4-BE49-F238E27FC236}">
                <a16:creationId xmlns:a16="http://schemas.microsoft.com/office/drawing/2014/main" id="{220008F3-E268-4A78-B3C4-4811D1508B1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94454C5-D5C5-4A90-8FCC-12C03424C6E0}"/>
              </a:ext>
            </a:extLst>
          </p:cNvPr>
          <p:cNvSpPr>
            <a:spLocks noGrp="1"/>
          </p:cNvSpPr>
          <p:nvPr>
            <p:ph type="sldNum" sz="quarter" idx="12"/>
          </p:nvPr>
        </p:nvSpPr>
        <p:spPr>
          <a:xfrm>
            <a:off x="6553200" y="6356350"/>
            <a:ext cx="1331913" cy="365125"/>
          </a:xfrm>
        </p:spPr>
        <p:txBody>
          <a:bodyPr/>
          <a:lstStyle>
            <a:lvl1pPr>
              <a:defRPr/>
            </a:lvl1pPr>
          </a:lstStyle>
          <a:p>
            <a:fld id="{D2A52CE0-15E0-433B-A015-B31B1C84C169}" type="slidenum">
              <a:rPr lang="en-US" altLang="sl-SI"/>
              <a:pPr/>
              <a:t>‹#›</a:t>
            </a:fld>
            <a:endParaRPr lang="en-US" altLang="sl-SI"/>
          </a:p>
        </p:txBody>
      </p:sp>
    </p:spTree>
    <p:extLst>
      <p:ext uri="{BB962C8B-B14F-4D97-AF65-F5344CB8AC3E}">
        <p14:creationId xmlns:p14="http://schemas.microsoft.com/office/powerpoint/2010/main" val="1143554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sl-SI" dirty="0"/>
          </a:p>
        </p:txBody>
      </p:sp>
      <p:sp>
        <p:nvSpPr>
          <p:cNvPr id="3" name="Date Placeholder 2">
            <a:extLst>
              <a:ext uri="{FF2B5EF4-FFF2-40B4-BE49-F238E27FC236}">
                <a16:creationId xmlns:a16="http://schemas.microsoft.com/office/drawing/2014/main" id="{7588FA9C-A540-4E6D-A6B1-25A77F17E3A7}"/>
              </a:ext>
            </a:extLst>
          </p:cNvPr>
          <p:cNvSpPr>
            <a:spLocks noGrp="1"/>
          </p:cNvSpPr>
          <p:nvPr>
            <p:ph type="dt" sz="half" idx="10"/>
          </p:nvPr>
        </p:nvSpPr>
        <p:spPr>
          <a:xfrm>
            <a:off x="1008063" y="6356350"/>
            <a:ext cx="1939925" cy="365125"/>
          </a:xfrm>
        </p:spPr>
        <p:txBody>
          <a:bodyPr/>
          <a:lstStyle>
            <a:lvl1pPr>
              <a:defRPr/>
            </a:lvl1pPr>
          </a:lstStyle>
          <a:p>
            <a:pPr>
              <a:defRPr/>
            </a:pPr>
            <a:fld id="{3F6B2B3F-D122-4C5D-B400-DBE8E3ED321D}" type="datetimeFigureOut">
              <a:rPr lang="sl-SI"/>
              <a:pPr>
                <a:defRPr/>
              </a:pPr>
              <a:t>9. 11. 2022</a:t>
            </a:fld>
            <a:endParaRPr lang="sl-SI"/>
          </a:p>
        </p:txBody>
      </p:sp>
      <p:sp>
        <p:nvSpPr>
          <p:cNvPr id="4" name="Footer Placeholder 3">
            <a:extLst>
              <a:ext uri="{FF2B5EF4-FFF2-40B4-BE49-F238E27FC236}">
                <a16:creationId xmlns:a16="http://schemas.microsoft.com/office/drawing/2014/main" id="{8D024DCE-3312-49D6-A207-ECADEBC6438F}"/>
              </a:ext>
            </a:extLst>
          </p:cNvPr>
          <p:cNvSpPr>
            <a:spLocks noGrp="1"/>
          </p:cNvSpPr>
          <p:nvPr>
            <p:ph type="ftr" sz="quarter" idx="11"/>
          </p:nvPr>
        </p:nvSpPr>
        <p:spPr/>
        <p:txBody>
          <a:bodyPr/>
          <a:lstStyle>
            <a:lvl1pPr>
              <a:defRPr/>
            </a:lvl1pPr>
          </a:lstStyle>
          <a:p>
            <a:pPr>
              <a:defRPr/>
            </a:pPr>
            <a:endParaRPr lang="sl-SI"/>
          </a:p>
        </p:txBody>
      </p:sp>
      <p:sp>
        <p:nvSpPr>
          <p:cNvPr id="5" name="Slide Number Placeholder 4">
            <a:extLst>
              <a:ext uri="{FF2B5EF4-FFF2-40B4-BE49-F238E27FC236}">
                <a16:creationId xmlns:a16="http://schemas.microsoft.com/office/drawing/2014/main" id="{6FE589AF-D1F0-4420-9E0D-21278E5037F3}"/>
              </a:ext>
            </a:extLst>
          </p:cNvPr>
          <p:cNvSpPr>
            <a:spLocks noGrp="1"/>
          </p:cNvSpPr>
          <p:nvPr>
            <p:ph type="sldNum" sz="quarter" idx="12"/>
          </p:nvPr>
        </p:nvSpPr>
        <p:spPr/>
        <p:txBody>
          <a:bodyPr/>
          <a:lstStyle>
            <a:lvl1pPr>
              <a:defRPr/>
            </a:lvl1pPr>
          </a:lstStyle>
          <a:p>
            <a:fld id="{8C4751DC-6588-490E-A107-BB6C62A5C008}" type="slidenum">
              <a:rPr lang="sl-SI" altLang="sl-SI"/>
              <a:pPr/>
              <a:t>‹#›</a:t>
            </a:fld>
            <a:endParaRPr lang="sl-SI" altLang="sl-SI"/>
          </a:p>
        </p:txBody>
      </p:sp>
    </p:spTree>
    <p:extLst>
      <p:ext uri="{BB962C8B-B14F-4D97-AF65-F5344CB8AC3E}">
        <p14:creationId xmlns:p14="http://schemas.microsoft.com/office/powerpoint/2010/main" val="1685384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7999" y="1440000"/>
            <a:ext cx="7139407" cy="1470025"/>
          </a:xfrm>
        </p:spPr>
        <p:txBody>
          <a:bodyPr/>
          <a:lstStyle/>
          <a:p>
            <a:r>
              <a:rPr lang="en-US" dirty="0"/>
              <a:t>Click to edit Master title style</a:t>
            </a:r>
            <a:endParaRPr lang="sl-SI" dirty="0"/>
          </a:p>
        </p:txBody>
      </p:sp>
      <p:sp>
        <p:nvSpPr>
          <p:cNvPr id="3" name="Subtitle 2"/>
          <p:cNvSpPr>
            <a:spLocks noGrp="1"/>
          </p:cNvSpPr>
          <p:nvPr>
            <p:ph type="subTitle" idx="1"/>
          </p:nvPr>
        </p:nvSpPr>
        <p:spPr>
          <a:xfrm>
            <a:off x="1007999" y="2880000"/>
            <a:ext cx="7139407"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sl-SI" dirty="0"/>
          </a:p>
        </p:txBody>
      </p:sp>
      <p:sp>
        <p:nvSpPr>
          <p:cNvPr id="4" name="Date Placeholder 3">
            <a:extLst>
              <a:ext uri="{FF2B5EF4-FFF2-40B4-BE49-F238E27FC236}">
                <a16:creationId xmlns:a16="http://schemas.microsoft.com/office/drawing/2014/main" id="{87D141E4-0258-4F8A-86F9-4BEC365811D9}"/>
              </a:ext>
            </a:extLst>
          </p:cNvPr>
          <p:cNvSpPr>
            <a:spLocks noGrp="1"/>
          </p:cNvSpPr>
          <p:nvPr>
            <p:ph type="dt" sz="half" idx="10"/>
          </p:nvPr>
        </p:nvSpPr>
        <p:spPr/>
        <p:txBody>
          <a:bodyPr/>
          <a:lstStyle>
            <a:lvl1pPr>
              <a:defRPr/>
            </a:lvl1pPr>
          </a:lstStyle>
          <a:p>
            <a:pPr>
              <a:defRPr/>
            </a:pPr>
            <a:fld id="{D0F6978F-19F6-45DC-B3E5-7C6F080D9E04}" type="datetimeFigureOut">
              <a:rPr lang="sl-SI"/>
              <a:pPr>
                <a:defRPr/>
              </a:pPr>
              <a:t>9. 11. 2022</a:t>
            </a:fld>
            <a:endParaRPr lang="sl-SI" dirty="0"/>
          </a:p>
        </p:txBody>
      </p:sp>
      <p:sp>
        <p:nvSpPr>
          <p:cNvPr id="5" name="Footer Placeholder 4">
            <a:extLst>
              <a:ext uri="{FF2B5EF4-FFF2-40B4-BE49-F238E27FC236}">
                <a16:creationId xmlns:a16="http://schemas.microsoft.com/office/drawing/2014/main" id="{EC52F147-0570-41A7-882B-2DF6B6F06814}"/>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2E18EE50-5311-48E6-A5A3-F6155D67D7E5}"/>
              </a:ext>
            </a:extLst>
          </p:cNvPr>
          <p:cNvSpPr>
            <a:spLocks noGrp="1"/>
          </p:cNvSpPr>
          <p:nvPr>
            <p:ph type="sldNum" sz="quarter" idx="12"/>
          </p:nvPr>
        </p:nvSpPr>
        <p:spPr/>
        <p:txBody>
          <a:bodyPr/>
          <a:lstStyle>
            <a:lvl1pPr>
              <a:defRPr/>
            </a:lvl1pPr>
          </a:lstStyle>
          <a:p>
            <a:fld id="{D2C1E0D6-290F-4BB5-9F57-416DEE54F6FF}" type="slidenum">
              <a:rPr lang="sl-SI" altLang="sl-SI"/>
              <a:pPr/>
              <a:t>‹#›</a:t>
            </a:fld>
            <a:endParaRPr lang="sl-SI" altLang="sl-SI"/>
          </a:p>
        </p:txBody>
      </p:sp>
    </p:spTree>
    <p:extLst>
      <p:ext uri="{BB962C8B-B14F-4D97-AF65-F5344CB8AC3E}">
        <p14:creationId xmlns:p14="http://schemas.microsoft.com/office/powerpoint/2010/main" val="3585494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13" name="Text Placeholder 11"/>
          <p:cNvSpPr>
            <a:spLocks noGrp="1"/>
          </p:cNvSpPr>
          <p:nvPr>
            <p:ph type="body" sz="quarter" idx="13"/>
          </p:nvPr>
        </p:nvSpPr>
        <p:spPr>
          <a:xfrm>
            <a:off x="971425" y="3240088"/>
            <a:ext cx="7201025" cy="2627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7F42106B-61C4-43E8-B0C6-71F5C23193A7}"/>
              </a:ext>
            </a:extLst>
          </p:cNvPr>
          <p:cNvSpPr>
            <a:spLocks noGrp="1"/>
          </p:cNvSpPr>
          <p:nvPr>
            <p:ph type="dt" sz="half" idx="14"/>
          </p:nvPr>
        </p:nvSpPr>
        <p:spPr/>
        <p:txBody>
          <a:bodyPr/>
          <a:lstStyle>
            <a:lvl1pPr>
              <a:defRPr/>
            </a:lvl1pPr>
          </a:lstStyle>
          <a:p>
            <a:pPr>
              <a:defRPr/>
            </a:pPr>
            <a:fld id="{E19345A9-1519-44B8-91D8-DE0C7EFED740}" type="datetimeFigureOut">
              <a:rPr lang="sl-SI"/>
              <a:pPr>
                <a:defRPr/>
              </a:pPr>
              <a:t>9. 11. 2022</a:t>
            </a:fld>
            <a:endParaRPr lang="sl-SI" dirty="0"/>
          </a:p>
        </p:txBody>
      </p:sp>
      <p:sp>
        <p:nvSpPr>
          <p:cNvPr id="5" name="Footer Placeholder 4">
            <a:extLst>
              <a:ext uri="{FF2B5EF4-FFF2-40B4-BE49-F238E27FC236}">
                <a16:creationId xmlns:a16="http://schemas.microsoft.com/office/drawing/2014/main" id="{5212DD6E-DA9F-47FE-9C7D-049A68550066}"/>
              </a:ext>
            </a:extLst>
          </p:cNvPr>
          <p:cNvSpPr>
            <a:spLocks noGrp="1"/>
          </p:cNvSpPr>
          <p:nvPr>
            <p:ph type="ftr" sz="quarter" idx="15"/>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F6079ADF-EA41-4D06-8157-CD509228DC8C}"/>
              </a:ext>
            </a:extLst>
          </p:cNvPr>
          <p:cNvSpPr>
            <a:spLocks noGrp="1"/>
          </p:cNvSpPr>
          <p:nvPr>
            <p:ph type="sldNum" sz="quarter" idx="16"/>
          </p:nvPr>
        </p:nvSpPr>
        <p:spPr/>
        <p:txBody>
          <a:bodyPr/>
          <a:lstStyle>
            <a:lvl1pPr>
              <a:defRPr/>
            </a:lvl1pPr>
          </a:lstStyle>
          <a:p>
            <a:fld id="{F91429CA-9A88-47D6-B10A-AE035ABE97DF}" type="slidenum">
              <a:rPr lang="sl-SI" altLang="sl-SI"/>
              <a:pPr/>
              <a:t>‹#›</a:t>
            </a:fld>
            <a:endParaRPr lang="sl-SI" altLang="sl-SI"/>
          </a:p>
        </p:txBody>
      </p:sp>
    </p:spTree>
    <p:extLst>
      <p:ext uri="{BB962C8B-B14F-4D97-AF65-F5344CB8AC3E}">
        <p14:creationId xmlns:p14="http://schemas.microsoft.com/office/powerpoint/2010/main" val="1412830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idx="1"/>
          </p:nvPr>
        </p:nvSpPr>
        <p:spPr>
          <a:xfrm>
            <a:off x="972000" y="3240000"/>
            <a:ext cx="7200000" cy="262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l-SI" dirty="0"/>
          </a:p>
        </p:txBody>
      </p:sp>
      <p:sp>
        <p:nvSpPr>
          <p:cNvPr id="4" name="Date Placeholder 3">
            <a:extLst>
              <a:ext uri="{FF2B5EF4-FFF2-40B4-BE49-F238E27FC236}">
                <a16:creationId xmlns:a16="http://schemas.microsoft.com/office/drawing/2014/main" id="{FC754649-C32A-4359-9E4F-F070BAB7E4B7}"/>
              </a:ext>
            </a:extLst>
          </p:cNvPr>
          <p:cNvSpPr>
            <a:spLocks noGrp="1"/>
          </p:cNvSpPr>
          <p:nvPr>
            <p:ph type="dt" sz="half" idx="10"/>
          </p:nvPr>
        </p:nvSpPr>
        <p:spPr/>
        <p:txBody>
          <a:bodyPr/>
          <a:lstStyle>
            <a:lvl1pPr>
              <a:defRPr/>
            </a:lvl1pPr>
          </a:lstStyle>
          <a:p>
            <a:pPr>
              <a:defRPr/>
            </a:pPr>
            <a:fld id="{9A87A854-12B5-45CA-95E8-44D95E0B4FCE}" type="datetimeFigureOut">
              <a:rPr lang="sl-SI"/>
              <a:pPr>
                <a:defRPr/>
              </a:pPr>
              <a:t>9. 11. 2022</a:t>
            </a:fld>
            <a:endParaRPr lang="sl-SI" dirty="0"/>
          </a:p>
        </p:txBody>
      </p:sp>
      <p:sp>
        <p:nvSpPr>
          <p:cNvPr id="5" name="Footer Placeholder 4">
            <a:extLst>
              <a:ext uri="{FF2B5EF4-FFF2-40B4-BE49-F238E27FC236}">
                <a16:creationId xmlns:a16="http://schemas.microsoft.com/office/drawing/2014/main" id="{87721F39-5960-4D4A-9123-BCC41ADA0F41}"/>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20D14D89-5B4F-4759-82AA-6772EE317D6F}"/>
              </a:ext>
            </a:extLst>
          </p:cNvPr>
          <p:cNvSpPr>
            <a:spLocks noGrp="1"/>
          </p:cNvSpPr>
          <p:nvPr>
            <p:ph type="sldNum" sz="quarter" idx="12"/>
          </p:nvPr>
        </p:nvSpPr>
        <p:spPr/>
        <p:txBody>
          <a:bodyPr/>
          <a:lstStyle>
            <a:lvl1pPr>
              <a:defRPr/>
            </a:lvl1pPr>
          </a:lstStyle>
          <a:p>
            <a:fld id="{52876874-D127-4175-84B4-AFEE09F3829A}" type="slidenum">
              <a:rPr lang="sl-SI" altLang="sl-SI"/>
              <a:pPr/>
              <a:t>‹#›</a:t>
            </a:fld>
            <a:endParaRPr lang="sl-SI" altLang="sl-SI"/>
          </a:p>
        </p:txBody>
      </p:sp>
    </p:spTree>
    <p:extLst>
      <p:ext uri="{BB962C8B-B14F-4D97-AF65-F5344CB8AC3E}">
        <p14:creationId xmlns:p14="http://schemas.microsoft.com/office/powerpoint/2010/main" val="3179962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sl-SI" dirty="0"/>
          </a:p>
        </p:txBody>
      </p:sp>
      <p:sp>
        <p:nvSpPr>
          <p:cNvPr id="14" name="Text Placeholder 12"/>
          <p:cNvSpPr>
            <a:spLocks noGrp="1"/>
          </p:cNvSpPr>
          <p:nvPr>
            <p:ph type="body" sz="quarter" idx="13"/>
          </p:nvPr>
        </p:nvSpPr>
        <p:spPr>
          <a:xfrm>
            <a:off x="971550" y="3240088"/>
            <a:ext cx="3313113" cy="26273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l-SI" dirty="0"/>
          </a:p>
        </p:txBody>
      </p:sp>
      <p:sp>
        <p:nvSpPr>
          <p:cNvPr id="18" name="Text Placeholder 15"/>
          <p:cNvSpPr>
            <a:spLocks noGrp="1"/>
          </p:cNvSpPr>
          <p:nvPr>
            <p:ph type="body" sz="quarter" idx="14"/>
          </p:nvPr>
        </p:nvSpPr>
        <p:spPr>
          <a:xfrm>
            <a:off x="4848225" y="3240088"/>
            <a:ext cx="3312000" cy="2627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8F51021C-F9DB-49B9-9538-BEC52DF02E9D}"/>
              </a:ext>
            </a:extLst>
          </p:cNvPr>
          <p:cNvSpPr>
            <a:spLocks noGrp="1"/>
          </p:cNvSpPr>
          <p:nvPr>
            <p:ph type="dt" sz="half" idx="15"/>
          </p:nvPr>
        </p:nvSpPr>
        <p:spPr>
          <a:xfrm>
            <a:off x="1008063" y="6356350"/>
            <a:ext cx="2133600" cy="365125"/>
          </a:xfrm>
        </p:spPr>
        <p:txBody>
          <a:bodyPr/>
          <a:lstStyle>
            <a:lvl1pPr>
              <a:defRPr/>
            </a:lvl1pPr>
          </a:lstStyle>
          <a:p>
            <a:pPr>
              <a:defRPr/>
            </a:pPr>
            <a:fld id="{418ED88F-7166-45DB-B334-DC3EA1290D85}" type="datetimeFigureOut">
              <a:rPr lang="sl-SI"/>
              <a:pPr>
                <a:defRPr/>
              </a:pPr>
              <a:t>9. 11. 2022</a:t>
            </a:fld>
            <a:endParaRPr lang="sl-SI" dirty="0"/>
          </a:p>
        </p:txBody>
      </p:sp>
      <p:sp>
        <p:nvSpPr>
          <p:cNvPr id="6" name="Footer Placeholder 5">
            <a:extLst>
              <a:ext uri="{FF2B5EF4-FFF2-40B4-BE49-F238E27FC236}">
                <a16:creationId xmlns:a16="http://schemas.microsoft.com/office/drawing/2014/main" id="{655A112E-984F-41F0-8535-6962CA5686C3}"/>
              </a:ext>
            </a:extLst>
          </p:cNvPr>
          <p:cNvSpPr>
            <a:spLocks noGrp="1"/>
          </p:cNvSpPr>
          <p:nvPr>
            <p:ph type="ftr" sz="quarter" idx="16"/>
          </p:nvPr>
        </p:nvSpPr>
        <p:spPr/>
        <p:txBody>
          <a:bodyPr/>
          <a:lstStyle>
            <a:lvl1pPr>
              <a:defRPr/>
            </a:lvl1pPr>
          </a:lstStyle>
          <a:p>
            <a:pPr>
              <a:defRPr/>
            </a:pPr>
            <a:endParaRPr lang="sl-SI"/>
          </a:p>
        </p:txBody>
      </p:sp>
      <p:sp>
        <p:nvSpPr>
          <p:cNvPr id="7" name="Slide Number Placeholder 6">
            <a:extLst>
              <a:ext uri="{FF2B5EF4-FFF2-40B4-BE49-F238E27FC236}">
                <a16:creationId xmlns:a16="http://schemas.microsoft.com/office/drawing/2014/main" id="{C981E518-52E6-4A21-B0D9-7ECDF0267234}"/>
              </a:ext>
            </a:extLst>
          </p:cNvPr>
          <p:cNvSpPr>
            <a:spLocks noGrp="1"/>
          </p:cNvSpPr>
          <p:nvPr>
            <p:ph type="sldNum" sz="quarter" idx="17"/>
          </p:nvPr>
        </p:nvSpPr>
        <p:spPr/>
        <p:txBody>
          <a:bodyPr/>
          <a:lstStyle>
            <a:lvl1pPr>
              <a:defRPr/>
            </a:lvl1pPr>
          </a:lstStyle>
          <a:p>
            <a:fld id="{B4DD808E-B073-41E8-8A4E-B1991E8BD61C}" type="slidenum">
              <a:rPr lang="sl-SI" altLang="sl-SI"/>
              <a:pPr/>
              <a:t>‹#›</a:t>
            </a:fld>
            <a:endParaRPr lang="sl-SI" altLang="sl-SI"/>
          </a:p>
        </p:txBody>
      </p:sp>
    </p:spTree>
    <p:extLst>
      <p:ext uri="{BB962C8B-B14F-4D97-AF65-F5344CB8AC3E}">
        <p14:creationId xmlns:p14="http://schemas.microsoft.com/office/powerpoint/2010/main" val="3006878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sl-SI" dirty="0"/>
          </a:p>
        </p:txBody>
      </p:sp>
      <p:sp>
        <p:nvSpPr>
          <p:cNvPr id="3" name="Content Placeholder 2"/>
          <p:cNvSpPr>
            <a:spLocks noGrp="1"/>
          </p:cNvSpPr>
          <p:nvPr>
            <p:ph sz="half" idx="1"/>
          </p:nvPr>
        </p:nvSpPr>
        <p:spPr>
          <a:xfrm>
            <a:off x="972000" y="3240000"/>
            <a:ext cx="3312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l-SI" dirty="0"/>
          </a:p>
        </p:txBody>
      </p:sp>
      <p:sp>
        <p:nvSpPr>
          <p:cNvPr id="4" name="Content Placeholder 3"/>
          <p:cNvSpPr>
            <a:spLocks noGrp="1"/>
          </p:cNvSpPr>
          <p:nvPr>
            <p:ph sz="half" idx="2"/>
          </p:nvPr>
        </p:nvSpPr>
        <p:spPr>
          <a:xfrm>
            <a:off x="4848599" y="3240000"/>
            <a:ext cx="3312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l-SI" dirty="0"/>
          </a:p>
        </p:txBody>
      </p:sp>
      <p:sp>
        <p:nvSpPr>
          <p:cNvPr id="5" name="Date Placeholder 4">
            <a:extLst>
              <a:ext uri="{FF2B5EF4-FFF2-40B4-BE49-F238E27FC236}">
                <a16:creationId xmlns:a16="http://schemas.microsoft.com/office/drawing/2014/main" id="{807FA9AF-110A-403F-8F73-6653369EA20B}"/>
              </a:ext>
            </a:extLst>
          </p:cNvPr>
          <p:cNvSpPr>
            <a:spLocks noGrp="1"/>
          </p:cNvSpPr>
          <p:nvPr>
            <p:ph type="dt" sz="half" idx="10"/>
          </p:nvPr>
        </p:nvSpPr>
        <p:spPr>
          <a:xfrm>
            <a:off x="1008063" y="6356350"/>
            <a:ext cx="2133600" cy="365125"/>
          </a:xfrm>
        </p:spPr>
        <p:txBody>
          <a:bodyPr/>
          <a:lstStyle>
            <a:lvl1pPr>
              <a:defRPr/>
            </a:lvl1pPr>
          </a:lstStyle>
          <a:p>
            <a:pPr>
              <a:defRPr/>
            </a:pPr>
            <a:fld id="{1B25DEDC-EEE0-479B-A94C-59E4ED9BE81D}" type="datetimeFigureOut">
              <a:rPr lang="sl-SI"/>
              <a:pPr>
                <a:defRPr/>
              </a:pPr>
              <a:t>9. 11. 2022</a:t>
            </a:fld>
            <a:endParaRPr lang="sl-SI" dirty="0"/>
          </a:p>
        </p:txBody>
      </p:sp>
      <p:sp>
        <p:nvSpPr>
          <p:cNvPr id="6" name="Footer Placeholder 5">
            <a:extLst>
              <a:ext uri="{FF2B5EF4-FFF2-40B4-BE49-F238E27FC236}">
                <a16:creationId xmlns:a16="http://schemas.microsoft.com/office/drawing/2014/main" id="{D9F7678F-2F36-454A-909C-DE922D449E89}"/>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6">
            <a:extLst>
              <a:ext uri="{FF2B5EF4-FFF2-40B4-BE49-F238E27FC236}">
                <a16:creationId xmlns:a16="http://schemas.microsoft.com/office/drawing/2014/main" id="{307740E2-5989-4C9C-80E3-516E2E534414}"/>
              </a:ext>
            </a:extLst>
          </p:cNvPr>
          <p:cNvSpPr>
            <a:spLocks noGrp="1"/>
          </p:cNvSpPr>
          <p:nvPr>
            <p:ph type="sldNum" sz="quarter" idx="12"/>
          </p:nvPr>
        </p:nvSpPr>
        <p:spPr/>
        <p:txBody>
          <a:bodyPr/>
          <a:lstStyle>
            <a:lvl1pPr>
              <a:defRPr/>
            </a:lvl1pPr>
          </a:lstStyle>
          <a:p>
            <a:fld id="{25442DB2-5755-482B-B46D-4E23BAD0ECF0}" type="slidenum">
              <a:rPr lang="sl-SI" altLang="sl-SI"/>
              <a:pPr/>
              <a:t>‹#›</a:t>
            </a:fld>
            <a:endParaRPr lang="sl-SI" altLang="sl-SI"/>
          </a:p>
        </p:txBody>
      </p:sp>
    </p:spTree>
    <p:extLst>
      <p:ext uri="{BB962C8B-B14F-4D97-AF65-F5344CB8AC3E}">
        <p14:creationId xmlns:p14="http://schemas.microsoft.com/office/powerpoint/2010/main" val="904927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sl-SI" dirty="0"/>
          </a:p>
        </p:txBody>
      </p:sp>
      <p:sp>
        <p:nvSpPr>
          <p:cNvPr id="4" name="Content Placeholder 3"/>
          <p:cNvSpPr>
            <a:spLocks noGrp="1"/>
          </p:cNvSpPr>
          <p:nvPr>
            <p:ph sz="half" idx="2"/>
          </p:nvPr>
        </p:nvSpPr>
        <p:spPr>
          <a:xfrm>
            <a:off x="4848599" y="3240000"/>
            <a:ext cx="3312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l-SI" dirty="0"/>
          </a:p>
        </p:txBody>
      </p:sp>
      <p:sp>
        <p:nvSpPr>
          <p:cNvPr id="10" name="Text Placeholder 8"/>
          <p:cNvSpPr>
            <a:spLocks noGrp="1"/>
          </p:cNvSpPr>
          <p:nvPr>
            <p:ph type="body" sz="quarter" idx="13"/>
          </p:nvPr>
        </p:nvSpPr>
        <p:spPr>
          <a:xfrm>
            <a:off x="971550" y="3240088"/>
            <a:ext cx="3313113" cy="2627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E0F2DE09-2BD5-4CC3-8AEB-EFAAF52DAA6F}"/>
              </a:ext>
            </a:extLst>
          </p:cNvPr>
          <p:cNvSpPr>
            <a:spLocks noGrp="1"/>
          </p:cNvSpPr>
          <p:nvPr>
            <p:ph type="dt" sz="half" idx="14"/>
          </p:nvPr>
        </p:nvSpPr>
        <p:spPr>
          <a:xfrm>
            <a:off x="1008063" y="6356350"/>
            <a:ext cx="2133600" cy="365125"/>
          </a:xfrm>
        </p:spPr>
        <p:txBody>
          <a:bodyPr/>
          <a:lstStyle>
            <a:lvl1pPr>
              <a:defRPr/>
            </a:lvl1pPr>
          </a:lstStyle>
          <a:p>
            <a:pPr>
              <a:defRPr/>
            </a:pPr>
            <a:fld id="{6343A4A1-99BF-42B0-A686-D2F1AB2F4DEB}" type="datetimeFigureOut">
              <a:rPr lang="sl-SI"/>
              <a:pPr>
                <a:defRPr/>
              </a:pPr>
              <a:t>9. 11. 2022</a:t>
            </a:fld>
            <a:endParaRPr lang="sl-SI" dirty="0"/>
          </a:p>
        </p:txBody>
      </p:sp>
      <p:sp>
        <p:nvSpPr>
          <p:cNvPr id="6" name="Footer Placeholder 5">
            <a:extLst>
              <a:ext uri="{FF2B5EF4-FFF2-40B4-BE49-F238E27FC236}">
                <a16:creationId xmlns:a16="http://schemas.microsoft.com/office/drawing/2014/main" id="{6612E6FB-3EE0-4BB4-8D19-2D40FB2A88B8}"/>
              </a:ext>
            </a:extLst>
          </p:cNvPr>
          <p:cNvSpPr>
            <a:spLocks noGrp="1"/>
          </p:cNvSpPr>
          <p:nvPr>
            <p:ph type="ftr" sz="quarter" idx="15"/>
          </p:nvPr>
        </p:nvSpPr>
        <p:spPr/>
        <p:txBody>
          <a:bodyPr/>
          <a:lstStyle>
            <a:lvl1pPr>
              <a:defRPr/>
            </a:lvl1pPr>
          </a:lstStyle>
          <a:p>
            <a:pPr>
              <a:defRPr/>
            </a:pPr>
            <a:endParaRPr lang="sl-SI"/>
          </a:p>
        </p:txBody>
      </p:sp>
      <p:sp>
        <p:nvSpPr>
          <p:cNvPr id="7" name="Slide Number Placeholder 6">
            <a:extLst>
              <a:ext uri="{FF2B5EF4-FFF2-40B4-BE49-F238E27FC236}">
                <a16:creationId xmlns:a16="http://schemas.microsoft.com/office/drawing/2014/main" id="{B9AB6CF7-430B-4772-BC92-7F6DA2190721}"/>
              </a:ext>
            </a:extLst>
          </p:cNvPr>
          <p:cNvSpPr>
            <a:spLocks noGrp="1"/>
          </p:cNvSpPr>
          <p:nvPr>
            <p:ph type="sldNum" sz="quarter" idx="16"/>
          </p:nvPr>
        </p:nvSpPr>
        <p:spPr/>
        <p:txBody>
          <a:bodyPr/>
          <a:lstStyle>
            <a:lvl1pPr>
              <a:defRPr/>
            </a:lvl1pPr>
          </a:lstStyle>
          <a:p>
            <a:fld id="{378FDF3A-06A6-4A0D-842F-8B6039C4ADE0}" type="slidenum">
              <a:rPr lang="sl-SI" altLang="sl-SI"/>
              <a:pPr/>
              <a:t>‹#›</a:t>
            </a:fld>
            <a:endParaRPr lang="sl-SI" altLang="sl-SI"/>
          </a:p>
        </p:txBody>
      </p:sp>
    </p:spTree>
    <p:extLst>
      <p:ext uri="{BB962C8B-B14F-4D97-AF65-F5344CB8AC3E}">
        <p14:creationId xmlns:p14="http://schemas.microsoft.com/office/powerpoint/2010/main" val="2586556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DB4A644-AB03-454E-98AF-60CB5072909C}"/>
              </a:ext>
            </a:extLst>
          </p:cNvPr>
          <p:cNvSpPr>
            <a:spLocks noGrp="1"/>
          </p:cNvSpPr>
          <p:nvPr>
            <p:ph type="dt" sz="half" idx="10"/>
          </p:nvPr>
        </p:nvSpPr>
        <p:spPr/>
        <p:txBody>
          <a:bodyPr/>
          <a:lstStyle>
            <a:lvl1pPr>
              <a:defRPr/>
            </a:lvl1pPr>
          </a:lstStyle>
          <a:p>
            <a:pPr>
              <a:defRPr/>
            </a:pPr>
            <a:fld id="{984DB10E-AF6B-493D-8D07-00FC390F876B}" type="datetimeFigureOut">
              <a:rPr lang="sl-SI"/>
              <a:pPr>
                <a:defRPr/>
              </a:pPr>
              <a:t>9. 11. 2022</a:t>
            </a:fld>
            <a:endParaRPr lang="sl-SI" dirty="0"/>
          </a:p>
        </p:txBody>
      </p:sp>
      <p:sp>
        <p:nvSpPr>
          <p:cNvPr id="3" name="Footer Placeholder 4">
            <a:extLst>
              <a:ext uri="{FF2B5EF4-FFF2-40B4-BE49-F238E27FC236}">
                <a16:creationId xmlns:a16="http://schemas.microsoft.com/office/drawing/2014/main" id="{44B5B836-B171-4B89-9F4D-758C10520A7F}"/>
              </a:ext>
            </a:extLst>
          </p:cNvPr>
          <p:cNvSpPr>
            <a:spLocks noGrp="1"/>
          </p:cNvSpPr>
          <p:nvPr>
            <p:ph type="ftr" sz="quarter" idx="11"/>
          </p:nvPr>
        </p:nvSpPr>
        <p:spPr/>
        <p:txBody>
          <a:bodyPr/>
          <a:lstStyle>
            <a:lvl1pPr>
              <a:defRPr/>
            </a:lvl1pPr>
          </a:lstStyle>
          <a:p>
            <a:pPr>
              <a:defRPr/>
            </a:pPr>
            <a:endParaRPr lang="sl-SI"/>
          </a:p>
        </p:txBody>
      </p:sp>
      <p:sp>
        <p:nvSpPr>
          <p:cNvPr id="4" name="Slide Number Placeholder 5">
            <a:extLst>
              <a:ext uri="{FF2B5EF4-FFF2-40B4-BE49-F238E27FC236}">
                <a16:creationId xmlns:a16="http://schemas.microsoft.com/office/drawing/2014/main" id="{074AED2E-F5F4-4969-9CD0-A700424FFF54}"/>
              </a:ext>
            </a:extLst>
          </p:cNvPr>
          <p:cNvSpPr>
            <a:spLocks noGrp="1"/>
          </p:cNvSpPr>
          <p:nvPr>
            <p:ph type="sldNum" sz="quarter" idx="12"/>
          </p:nvPr>
        </p:nvSpPr>
        <p:spPr/>
        <p:txBody>
          <a:bodyPr/>
          <a:lstStyle>
            <a:lvl1pPr>
              <a:defRPr/>
            </a:lvl1pPr>
          </a:lstStyle>
          <a:p>
            <a:fld id="{3A7AFA48-7A0D-4C55-AA85-2DC91ED4D0A4}" type="slidenum">
              <a:rPr lang="sl-SI" altLang="sl-SI"/>
              <a:pPr/>
              <a:t>‹#›</a:t>
            </a:fld>
            <a:endParaRPr lang="sl-SI" altLang="sl-SI"/>
          </a:p>
        </p:txBody>
      </p:sp>
    </p:spTree>
    <p:extLst>
      <p:ext uri="{BB962C8B-B14F-4D97-AF65-F5344CB8AC3E}">
        <p14:creationId xmlns:p14="http://schemas.microsoft.com/office/powerpoint/2010/main" val="30590541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2.wmf"/><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Z:\JAVNA UPRAVA 2010\Si CGP\CGP_prirocnik_WEB\OUT\05 Medijsko promocijski elementi\11 PPT predstavitev\untitled folder\ozadje-01.png">
            <a:extLst>
              <a:ext uri="{FF2B5EF4-FFF2-40B4-BE49-F238E27FC236}">
                <a16:creationId xmlns:a16="http://schemas.microsoft.com/office/drawing/2014/main" id="{621BA565-C665-4C0F-A4D7-82529EF581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Box 7">
            <a:extLst>
              <a:ext uri="{FF2B5EF4-FFF2-40B4-BE49-F238E27FC236}">
                <a16:creationId xmlns:a16="http://schemas.microsoft.com/office/drawing/2014/main" id="{2D61150A-8719-48F0-990E-9762C0B95AC3}"/>
              </a:ext>
            </a:extLst>
          </p:cNvPr>
          <p:cNvSpPr txBox="1">
            <a:spLocks noChangeArrowheads="1"/>
          </p:cNvSpPr>
          <p:nvPr/>
        </p:nvSpPr>
        <p:spPr bwMode="auto">
          <a:xfrm>
            <a:off x="962025" y="708025"/>
            <a:ext cx="1204913"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lnSpc>
                <a:spcPts val="838"/>
              </a:lnSpc>
              <a:defRPr/>
            </a:pPr>
            <a:r>
              <a:rPr lang="en-US" sz="700">
                <a:solidFill>
                  <a:schemeClr val="tx2"/>
                </a:solidFill>
                <a:latin typeface="Republika" pitchFamily="2" charset="-18"/>
              </a:rPr>
              <a:t>REPUBLIKA SLOVENIJA</a:t>
            </a:r>
          </a:p>
          <a:p>
            <a:pPr eaLnBrk="1" hangingPunct="1">
              <a:lnSpc>
                <a:spcPts val="838"/>
              </a:lnSpc>
              <a:defRPr/>
            </a:pPr>
            <a:r>
              <a:rPr lang="en-US" sz="700" b="1">
                <a:solidFill>
                  <a:schemeClr val="tx2"/>
                </a:solidFill>
                <a:latin typeface="Republika" pitchFamily="2" charset="-18"/>
              </a:rPr>
              <a:t>MINISTRSTVO ZA </a:t>
            </a:r>
            <a:r>
              <a:rPr lang="sl-SI" sz="700" b="1">
                <a:solidFill>
                  <a:schemeClr val="tx2"/>
                </a:solidFill>
                <a:latin typeface="Republika" pitchFamily="2" charset="-18"/>
              </a:rPr>
              <a:t>ZDRAVJE</a:t>
            </a:r>
            <a:endParaRPr lang="en-US" sz="700" b="1">
              <a:solidFill>
                <a:schemeClr val="tx2"/>
              </a:solidFill>
              <a:latin typeface="Republika" pitchFamily="2" charset="-18"/>
            </a:endParaRPr>
          </a:p>
        </p:txBody>
      </p:sp>
      <p:pic>
        <p:nvPicPr>
          <p:cNvPr id="1028" name="Picture 8" descr="grb moder za 10 pt.wmf">
            <a:extLst>
              <a:ext uri="{FF2B5EF4-FFF2-40B4-BE49-F238E27FC236}">
                <a16:creationId xmlns:a16="http://schemas.microsoft.com/office/drawing/2014/main" id="{F408EA7C-0C2D-4B29-A473-759499B1F2E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a:extLst>
              <a:ext uri="{FF2B5EF4-FFF2-40B4-BE49-F238E27FC236}">
                <a16:creationId xmlns:a16="http://schemas.microsoft.com/office/drawing/2014/main" id="{E8D5EEC4-A01C-44A9-81BA-FBDBBC73639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830E0DE-7ABD-47D2-8A59-7DBFA0ACD079}" type="datetimeFigureOut">
              <a:rPr lang="en-US"/>
              <a:pPr>
                <a:defRPr/>
              </a:pPr>
              <a:t>11/9/2022</a:t>
            </a:fld>
            <a:endParaRPr lang="en-US"/>
          </a:p>
        </p:txBody>
      </p:sp>
      <p:sp>
        <p:nvSpPr>
          <p:cNvPr id="5" name="Footer Placeholder 4">
            <a:extLst>
              <a:ext uri="{FF2B5EF4-FFF2-40B4-BE49-F238E27FC236}">
                <a16:creationId xmlns:a16="http://schemas.microsoft.com/office/drawing/2014/main" id="{C5A93AC1-C20D-4AC8-9959-5D964EA300C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78D000D5-04CB-434C-AD1B-7A0ED18D1AE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BABABA"/>
                </a:solidFill>
                <a:latin typeface="Calibri" panose="020F0502020204030204" pitchFamily="34" charset="0"/>
              </a:defRPr>
            </a:lvl1pPr>
          </a:lstStyle>
          <a:p>
            <a:fld id="{EEB2E40C-35AB-4970-8967-E03F0FCF5844}" type="slidenum">
              <a:rPr lang="en-US" altLang="sl-SI"/>
              <a:pPr/>
              <a:t>‹#›</a:t>
            </a:fld>
            <a:endParaRPr lang="en-US" altLang="sl-SI"/>
          </a:p>
        </p:txBody>
      </p:sp>
    </p:spTree>
  </p:cSld>
  <p:clrMap bg1="lt1" tx1="dk1" bg2="lt2" tx2="dk2" accent1="accent1" accent2="accent2" accent3="accent3" accent4="accent4" accent5="accent5" accent6="accent6" hlink="hlink" folHlink="folHlink"/>
  <p:sldLayoutIdLst>
    <p:sldLayoutId id="2147483703" r:id="rId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224791EB-BA0D-4190-A1F3-9B6CE9D6B060}"/>
              </a:ext>
            </a:extLst>
          </p:cNvPr>
          <p:cNvSpPr>
            <a:spLocks noGrp="1"/>
          </p:cNvSpPr>
          <p:nvPr>
            <p:ph type="title"/>
          </p:nvPr>
        </p:nvSpPr>
        <p:spPr bwMode="auto">
          <a:xfrm>
            <a:off x="971550" y="1547813"/>
            <a:ext cx="72009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en-US" altLang="sl-SI"/>
              <a:t>Click to edit Master title style</a:t>
            </a:r>
            <a:endParaRPr lang="sl-SI" altLang="sl-SI"/>
          </a:p>
        </p:txBody>
      </p:sp>
      <p:sp>
        <p:nvSpPr>
          <p:cNvPr id="2051" name="Text Placeholder 2">
            <a:extLst>
              <a:ext uri="{FF2B5EF4-FFF2-40B4-BE49-F238E27FC236}">
                <a16:creationId xmlns:a16="http://schemas.microsoft.com/office/drawing/2014/main" id="{13AA40CC-FA87-41D6-B996-04DF1058AF8B}"/>
              </a:ext>
            </a:extLst>
          </p:cNvPr>
          <p:cNvSpPr>
            <a:spLocks noGrp="1"/>
          </p:cNvSpPr>
          <p:nvPr>
            <p:ph type="body" idx="1"/>
          </p:nvPr>
        </p:nvSpPr>
        <p:spPr bwMode="auto">
          <a:xfrm>
            <a:off x="971550" y="3240088"/>
            <a:ext cx="7200900"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sl-SI"/>
              <a:t>Click to edit Master text styles</a:t>
            </a:r>
          </a:p>
          <a:p>
            <a:pPr lvl="1"/>
            <a:r>
              <a:rPr lang="en-US" altLang="sl-SI"/>
              <a:t>Second level</a:t>
            </a:r>
          </a:p>
          <a:p>
            <a:pPr lvl="2"/>
            <a:r>
              <a:rPr lang="en-US" altLang="sl-SI"/>
              <a:t>Third level</a:t>
            </a:r>
          </a:p>
          <a:p>
            <a:pPr lvl="3"/>
            <a:r>
              <a:rPr lang="en-US" altLang="sl-SI"/>
              <a:t>Fourth level</a:t>
            </a:r>
          </a:p>
          <a:p>
            <a:pPr lvl="4"/>
            <a:r>
              <a:rPr lang="en-US" altLang="sl-SI"/>
              <a:t>Fifth level</a:t>
            </a:r>
            <a:endParaRPr lang="sl-SI" altLang="sl-SI"/>
          </a:p>
        </p:txBody>
      </p:sp>
      <p:sp>
        <p:nvSpPr>
          <p:cNvPr id="4" name="Date Placeholder 3">
            <a:extLst>
              <a:ext uri="{FF2B5EF4-FFF2-40B4-BE49-F238E27FC236}">
                <a16:creationId xmlns:a16="http://schemas.microsoft.com/office/drawing/2014/main" id="{17551D5F-6302-4602-A428-D349BC19E5BC}"/>
              </a:ext>
            </a:extLst>
          </p:cNvPr>
          <p:cNvSpPr>
            <a:spLocks noGrp="1"/>
          </p:cNvSpPr>
          <p:nvPr>
            <p:ph type="dt" sz="half" idx="2"/>
          </p:nvPr>
        </p:nvSpPr>
        <p:spPr>
          <a:xfrm>
            <a:off x="971550" y="6356350"/>
            <a:ext cx="1582738"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E5F986B-6AE6-416E-9F79-DB370D15DB84}" type="datetimeFigureOut">
              <a:rPr lang="sl-SI"/>
              <a:pPr>
                <a:defRPr/>
              </a:pPr>
              <a:t>9. 11. 2022</a:t>
            </a:fld>
            <a:endParaRPr lang="sl-SI" dirty="0"/>
          </a:p>
        </p:txBody>
      </p:sp>
      <p:sp>
        <p:nvSpPr>
          <p:cNvPr id="5" name="Footer Placeholder 4">
            <a:extLst>
              <a:ext uri="{FF2B5EF4-FFF2-40B4-BE49-F238E27FC236}">
                <a16:creationId xmlns:a16="http://schemas.microsoft.com/office/drawing/2014/main" id="{AB93BD7F-B6F6-4499-A703-88CE8AB5B62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sl-SI"/>
          </a:p>
        </p:txBody>
      </p:sp>
      <p:sp>
        <p:nvSpPr>
          <p:cNvPr id="6" name="Slide Number Placeholder 5">
            <a:extLst>
              <a:ext uri="{FF2B5EF4-FFF2-40B4-BE49-F238E27FC236}">
                <a16:creationId xmlns:a16="http://schemas.microsoft.com/office/drawing/2014/main" id="{5BE62529-D85E-477D-8F9E-D45F6111FC10}"/>
              </a:ext>
            </a:extLst>
          </p:cNvPr>
          <p:cNvSpPr>
            <a:spLocks noGrp="1"/>
          </p:cNvSpPr>
          <p:nvPr>
            <p:ph type="sldNum" sz="quarter" idx="4"/>
          </p:nvPr>
        </p:nvSpPr>
        <p:spPr>
          <a:xfrm>
            <a:off x="6553200" y="6356350"/>
            <a:ext cx="1608138"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BABABA"/>
                </a:solidFill>
              </a:defRPr>
            </a:lvl1pPr>
          </a:lstStyle>
          <a:p>
            <a:fld id="{6A7239DB-88A8-43C9-B9C2-9A8C536A090C}" type="slidenum">
              <a:rPr lang="sl-SI" altLang="sl-SI"/>
              <a:pPr/>
              <a:t>‹#›</a:t>
            </a:fld>
            <a:endParaRPr lang="sl-SI" altLang="sl-SI"/>
          </a:p>
        </p:txBody>
      </p:sp>
      <p:sp>
        <p:nvSpPr>
          <p:cNvPr id="2055" name="TextBox 8">
            <a:extLst>
              <a:ext uri="{FF2B5EF4-FFF2-40B4-BE49-F238E27FC236}">
                <a16:creationId xmlns:a16="http://schemas.microsoft.com/office/drawing/2014/main" id="{E40413B3-D997-4103-8B42-718966FB799A}"/>
              </a:ext>
            </a:extLst>
          </p:cNvPr>
          <p:cNvSpPr txBox="1">
            <a:spLocks noChangeArrowheads="1"/>
          </p:cNvSpPr>
          <p:nvPr/>
        </p:nvSpPr>
        <p:spPr bwMode="auto">
          <a:xfrm>
            <a:off x="962025" y="708025"/>
            <a:ext cx="1204913"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lnSpc>
                <a:spcPts val="838"/>
              </a:lnSpc>
              <a:defRPr/>
            </a:pPr>
            <a:r>
              <a:rPr lang="en-US" sz="700">
                <a:solidFill>
                  <a:schemeClr val="tx2"/>
                </a:solidFill>
                <a:latin typeface="Republika" pitchFamily="2" charset="-18"/>
              </a:rPr>
              <a:t>REPUBLIKA SLOVENIJA</a:t>
            </a:r>
          </a:p>
          <a:p>
            <a:pPr eaLnBrk="1" hangingPunct="1">
              <a:lnSpc>
                <a:spcPts val="838"/>
              </a:lnSpc>
              <a:defRPr/>
            </a:pPr>
            <a:r>
              <a:rPr lang="en-US" sz="700" b="1">
                <a:solidFill>
                  <a:schemeClr val="tx2"/>
                </a:solidFill>
                <a:latin typeface="Republika" pitchFamily="2" charset="-18"/>
              </a:rPr>
              <a:t>MINISTRSTVO ZA </a:t>
            </a:r>
            <a:r>
              <a:rPr lang="sl-SI" sz="700" b="1">
                <a:solidFill>
                  <a:schemeClr val="tx2"/>
                </a:solidFill>
                <a:latin typeface="Republika" pitchFamily="2" charset="-18"/>
              </a:rPr>
              <a:t>ZDRAVJE</a:t>
            </a:r>
            <a:endParaRPr lang="en-US" sz="700" b="1">
              <a:solidFill>
                <a:schemeClr val="tx2"/>
              </a:solidFill>
              <a:latin typeface="Republika" pitchFamily="2" charset="-18"/>
            </a:endParaRPr>
          </a:p>
        </p:txBody>
      </p:sp>
      <p:pic>
        <p:nvPicPr>
          <p:cNvPr id="2056" name="Picture 9" descr="grb moder za 10 pt.wmf">
            <a:extLst>
              <a:ext uri="{FF2B5EF4-FFF2-40B4-BE49-F238E27FC236}">
                <a16:creationId xmlns:a16="http://schemas.microsoft.com/office/drawing/2014/main" id="{4AF5D464-22A9-44E4-A9A3-D3872A92E6F8}"/>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4" r:id="rId1"/>
    <p:sldLayoutId id="2147483699" r:id="rId2"/>
    <p:sldLayoutId id="2147483700" r:id="rId3"/>
    <p:sldLayoutId id="2147483701" r:id="rId4"/>
    <p:sldLayoutId id="2147483705" r:id="rId5"/>
    <p:sldLayoutId id="2147483706" r:id="rId6"/>
    <p:sldLayoutId id="2147483707" r:id="rId7"/>
    <p:sldLayoutId id="2147483702" r:id="rId8"/>
  </p:sldLayoutIdLst>
  <p:txStyles>
    <p:titleStyle>
      <a:lvl1pPr algn="l" rtl="0" eaLnBrk="0" fontAlgn="base" hangingPunct="0">
        <a:spcBef>
          <a:spcPct val="0"/>
        </a:spcBef>
        <a:spcAft>
          <a:spcPct val="0"/>
        </a:spcAft>
        <a:defRPr sz="4400" kern="1200">
          <a:solidFill>
            <a:schemeClr val="tx1"/>
          </a:solidFill>
          <a:latin typeface="Arial" pitchFamily="34" charset="0"/>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C28578AB-3B36-4AED-B917-24B5483259E3}"/>
              </a:ext>
            </a:extLst>
          </p:cNvPr>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sl-SI" altLang="sl-SI" dirty="0" err="1"/>
              <a:t>eNaročanje</a:t>
            </a:r>
            <a:r>
              <a:rPr lang="sl-SI" altLang="sl-SI" dirty="0"/>
              <a:t> in Čakalni seznami</a:t>
            </a:r>
            <a:br>
              <a:rPr lang="sl-SI" altLang="sl-SI" dirty="0"/>
            </a:br>
            <a:br>
              <a:rPr lang="sl-SI" altLang="sl-SI" dirty="0"/>
            </a:br>
            <a:endParaRPr lang="en-US" altLang="sl-SI" dirty="0"/>
          </a:p>
        </p:txBody>
      </p:sp>
      <p:sp>
        <p:nvSpPr>
          <p:cNvPr id="2" name="PoljeZBesedilom 1">
            <a:extLst>
              <a:ext uri="{FF2B5EF4-FFF2-40B4-BE49-F238E27FC236}">
                <a16:creationId xmlns:a16="http://schemas.microsoft.com/office/drawing/2014/main" id="{4197B572-613B-4C1C-A051-5B93A5DA1FAC}"/>
              </a:ext>
            </a:extLst>
          </p:cNvPr>
          <p:cNvSpPr txBox="1"/>
          <p:nvPr/>
        </p:nvSpPr>
        <p:spPr>
          <a:xfrm>
            <a:off x="246580" y="5907640"/>
            <a:ext cx="3195263" cy="369332"/>
          </a:xfrm>
          <a:prstGeom prst="rect">
            <a:avLst/>
          </a:prstGeom>
          <a:noFill/>
        </p:spPr>
        <p:txBody>
          <a:bodyPr wrap="square" rtlCol="0">
            <a:spAutoFit/>
          </a:bodyPr>
          <a:lstStyle/>
          <a:p>
            <a:r>
              <a:rPr lang="sl-SI" dirty="0"/>
              <a:t>9.11. 2022</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A4869F3-69B3-4397-8ED8-7EE91B21EA39}"/>
              </a:ext>
            </a:extLst>
          </p:cNvPr>
          <p:cNvSpPr>
            <a:spLocks noGrp="1"/>
          </p:cNvSpPr>
          <p:nvPr>
            <p:ph type="title"/>
          </p:nvPr>
        </p:nvSpPr>
        <p:spPr>
          <a:xfrm>
            <a:off x="2057894" y="981310"/>
            <a:ext cx="4143763" cy="677108"/>
          </a:xfrm>
        </p:spPr>
        <p:txBody>
          <a:bodyPr/>
          <a:lstStyle/>
          <a:p>
            <a:r>
              <a:rPr lang="sl-SI" dirty="0"/>
              <a:t>15.b člen </a:t>
            </a:r>
            <a:r>
              <a:rPr lang="sl-SI" dirty="0" err="1"/>
              <a:t>ZPacP</a:t>
            </a:r>
            <a:endParaRPr lang="sl-SI" dirty="0"/>
          </a:p>
        </p:txBody>
      </p:sp>
      <p:sp>
        <p:nvSpPr>
          <p:cNvPr id="3" name="Označba mesta vsebine 2">
            <a:extLst>
              <a:ext uri="{FF2B5EF4-FFF2-40B4-BE49-F238E27FC236}">
                <a16:creationId xmlns:a16="http://schemas.microsoft.com/office/drawing/2014/main" id="{034831E2-B1F9-4206-8F5E-17876EE47607}"/>
              </a:ext>
            </a:extLst>
          </p:cNvPr>
          <p:cNvSpPr>
            <a:spLocks noGrp="1"/>
          </p:cNvSpPr>
          <p:nvPr>
            <p:ph sz="half" idx="1"/>
          </p:nvPr>
        </p:nvSpPr>
        <p:spPr>
          <a:xfrm>
            <a:off x="256855" y="1786772"/>
            <a:ext cx="8558372" cy="2628000"/>
          </a:xfrm>
        </p:spPr>
        <p:txBody>
          <a:bodyPr/>
          <a:lstStyle/>
          <a:p>
            <a:pPr marL="0" indent="0" algn="ctr">
              <a:buNone/>
            </a:pPr>
            <a:r>
              <a:rPr lang="sl-SI" sz="1600" b="1" dirty="0">
                <a:solidFill>
                  <a:srgbClr val="000000"/>
                </a:solidFill>
                <a:effectLst/>
                <a:latin typeface="Arial" panose="020B0604020202020204" pitchFamily="34" charset="0"/>
                <a:ea typeface="Calibri" panose="020F0502020204030204" pitchFamily="34" charset="0"/>
              </a:rPr>
              <a:t>(upravljanje čakalnega seznama)</a:t>
            </a:r>
            <a:endParaRPr lang="sl-SI" sz="1600" dirty="0">
              <a:effectLst/>
              <a:latin typeface="Calibri" panose="020F0502020204030204" pitchFamily="34" charset="0"/>
              <a:ea typeface="Calibri" panose="020F0502020204030204" pitchFamily="34" charset="0"/>
            </a:endParaRPr>
          </a:p>
          <a:p>
            <a:pPr indent="648335" algn="just"/>
            <a:r>
              <a:rPr lang="sl-SI" sz="1600" dirty="0">
                <a:solidFill>
                  <a:srgbClr val="000000"/>
                </a:solidFill>
                <a:effectLst/>
                <a:latin typeface="Arial" panose="020B0604020202020204" pitchFamily="34" charset="0"/>
                <a:ea typeface="Calibri" panose="020F0502020204030204" pitchFamily="34" charset="0"/>
              </a:rPr>
              <a:t>(2) Pacient ali v njegovem imenu njegov ožji družinski član lahko brez navajanja razlogov odpove termin najpozneje deset dni pred izvedbo zdravstvene storitve, in sicer le enkrat v okviru iste napotitve in le v okviru napotitve s stopnjo nujnosti hitro ali redno. Poznejša odpoved termina je dopustna le iz pacientovih objektivnih razlogov, ki jih določi minister, pristojen za zdravje, pri čemer pacient razlog za odpoved </a:t>
            </a:r>
            <a:r>
              <a:rPr lang="sl-SI" sz="1600" dirty="0">
                <a:solidFill>
                  <a:srgbClr val="000000"/>
                </a:solidFill>
                <a:effectLst/>
                <a:highlight>
                  <a:srgbClr val="FFFF00"/>
                </a:highlight>
                <a:latin typeface="Arial" panose="020B0604020202020204" pitchFamily="34" charset="0"/>
                <a:ea typeface="Calibri" panose="020F0502020204030204" pitchFamily="34" charset="0"/>
              </a:rPr>
              <a:t>sporoči pisno</a:t>
            </a:r>
            <a:r>
              <a:rPr lang="sl-SI" sz="1600" dirty="0">
                <a:solidFill>
                  <a:srgbClr val="000000"/>
                </a:solidFill>
                <a:effectLst/>
                <a:latin typeface="Arial" panose="020B0604020202020204" pitchFamily="34" charset="0"/>
                <a:ea typeface="Calibri" panose="020F0502020204030204" pitchFamily="34" charset="0"/>
              </a:rPr>
              <a:t>. V primeru odpovedi iz objektivnih razlogov ne veljajo omejitve glede odpovedi termina le enkrat v okviru iste napotitve in napotitve v okviru stopnje nujnosti hitro ali redno. Po preteku 30 dni od termina odpoved ni mogoča niti v primeru pacientovih objektivnih razlogov.</a:t>
            </a:r>
            <a:endParaRPr lang="sl-SI" sz="1600" dirty="0">
              <a:effectLst/>
              <a:latin typeface="Calibri" panose="020F0502020204030204" pitchFamily="34" charset="0"/>
              <a:ea typeface="Calibri" panose="020F0502020204030204" pitchFamily="34" charset="0"/>
            </a:endParaRPr>
          </a:p>
          <a:p>
            <a:pPr indent="648335" algn="just"/>
            <a:r>
              <a:rPr lang="sl-SI" sz="1600" dirty="0">
                <a:solidFill>
                  <a:srgbClr val="000000"/>
                </a:solidFill>
                <a:effectLst/>
                <a:latin typeface="Arial" panose="020B0604020202020204" pitchFamily="34" charset="0"/>
                <a:ea typeface="Calibri" panose="020F0502020204030204" pitchFamily="34" charset="0"/>
              </a:rPr>
              <a:t>(3) Če pacient ne pride na termin in termina ne odpove v skladu s prejšnjim odstavkom (neopravičena odsotnost), </a:t>
            </a:r>
            <a:r>
              <a:rPr lang="sl-SI" sz="1600" b="1" dirty="0">
                <a:solidFill>
                  <a:srgbClr val="000000"/>
                </a:solidFill>
                <a:effectLst/>
                <a:highlight>
                  <a:srgbClr val="FFFF00"/>
                </a:highlight>
                <a:latin typeface="Arial" panose="020B0604020202020204" pitchFamily="34" charset="0"/>
                <a:ea typeface="Calibri" panose="020F0502020204030204" pitchFamily="34" charset="0"/>
              </a:rPr>
              <a:t>se ga črta s čakalnega seznama in </a:t>
            </a:r>
            <a:r>
              <a:rPr lang="sl-SI" sz="1600" b="1" dirty="0" err="1">
                <a:solidFill>
                  <a:srgbClr val="000000"/>
                </a:solidFill>
                <a:effectLst/>
                <a:highlight>
                  <a:srgbClr val="FFFF00"/>
                </a:highlight>
                <a:latin typeface="Arial" panose="020B0604020202020204" pitchFamily="34" charset="0"/>
                <a:ea typeface="Calibri" panose="020F0502020204030204" pitchFamily="34" charset="0"/>
              </a:rPr>
              <a:t>napotna</a:t>
            </a:r>
            <a:r>
              <a:rPr lang="sl-SI" sz="1600" b="1" dirty="0">
                <a:solidFill>
                  <a:srgbClr val="000000"/>
                </a:solidFill>
                <a:effectLst/>
                <a:highlight>
                  <a:srgbClr val="FFFF00"/>
                </a:highlight>
                <a:latin typeface="Arial" panose="020B0604020202020204" pitchFamily="34" charset="0"/>
                <a:ea typeface="Calibri" panose="020F0502020204030204" pitchFamily="34" charset="0"/>
              </a:rPr>
              <a:t> listina preneha veljati</a:t>
            </a:r>
            <a:r>
              <a:rPr lang="sl-SI" sz="1600" dirty="0">
                <a:solidFill>
                  <a:srgbClr val="000000"/>
                </a:solidFill>
                <a:effectLst/>
                <a:highlight>
                  <a:srgbClr val="FFFF00"/>
                </a:highlight>
                <a:latin typeface="Arial" panose="020B0604020202020204" pitchFamily="34" charset="0"/>
                <a:ea typeface="Calibri" panose="020F0502020204030204" pitchFamily="34" charset="0"/>
              </a:rPr>
              <a:t>.</a:t>
            </a:r>
            <a:r>
              <a:rPr lang="sl-SI" sz="1600" dirty="0">
                <a:solidFill>
                  <a:srgbClr val="000000"/>
                </a:solidFill>
                <a:effectLst/>
                <a:latin typeface="Arial" panose="020B0604020202020204" pitchFamily="34" charset="0"/>
                <a:ea typeface="Calibri" panose="020F0502020204030204" pitchFamily="34" charset="0"/>
              </a:rPr>
              <a:t> Če je pacient neupravičeno odsoten na enem izmed terminov v okviru iste napotitve, se zdravstvena obravnava v okviru te napotitve konča. Pacient se lahko na čakalni seznam za to zdravstveno storitev pri tem izvajalcu zdravstvene dejavnosti znova uvrsti šele po poteku treh mesecev od termina, na katerem je bil neopravičeno odsoten. Rok iz prejšnjega stavka ne velja, če izvajalec zdravstvene dejavnosti presodi, da taka omejitev neposredno ogroža pacientovo zdravstveno stanje ali zdravstveno obravnavo. Določbe prejšnjega, tega in šestega odstavka tega člena glede termina se smiselno uporabljajo tudi za okvirni termin.</a:t>
            </a:r>
            <a:endParaRPr lang="sl-SI" sz="1600" dirty="0">
              <a:effectLst/>
              <a:latin typeface="Calibri" panose="020F0502020204030204" pitchFamily="34" charset="0"/>
              <a:ea typeface="Calibri" panose="020F0502020204030204" pitchFamily="34" charset="0"/>
            </a:endParaRPr>
          </a:p>
          <a:p>
            <a:endParaRPr lang="sl-SI" dirty="0"/>
          </a:p>
        </p:txBody>
      </p:sp>
    </p:spTree>
    <p:extLst>
      <p:ext uri="{BB962C8B-B14F-4D97-AF65-F5344CB8AC3E}">
        <p14:creationId xmlns:p14="http://schemas.microsoft.com/office/powerpoint/2010/main" val="2929971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2B93017-E3C6-4BB8-9364-8ED20F85E362}"/>
              </a:ext>
            </a:extLst>
          </p:cNvPr>
          <p:cNvSpPr>
            <a:spLocks noGrp="1"/>
          </p:cNvSpPr>
          <p:nvPr>
            <p:ph type="title"/>
          </p:nvPr>
        </p:nvSpPr>
        <p:spPr>
          <a:xfrm>
            <a:off x="971550" y="1547813"/>
            <a:ext cx="3140283" cy="677108"/>
          </a:xfrm>
        </p:spPr>
        <p:txBody>
          <a:bodyPr/>
          <a:lstStyle/>
          <a:p>
            <a:r>
              <a:rPr lang="sl-SI" dirty="0"/>
              <a:t>Pot pacienta</a:t>
            </a:r>
          </a:p>
        </p:txBody>
      </p:sp>
      <p:graphicFrame>
        <p:nvGraphicFramePr>
          <p:cNvPr id="5" name="Tabela 4">
            <a:extLst>
              <a:ext uri="{FF2B5EF4-FFF2-40B4-BE49-F238E27FC236}">
                <a16:creationId xmlns:a16="http://schemas.microsoft.com/office/drawing/2014/main" id="{9EF90F0C-6070-4B07-876C-3898EDE85829}"/>
              </a:ext>
            </a:extLst>
          </p:cNvPr>
          <p:cNvGraphicFramePr>
            <a:graphicFrameLocks noGrp="1"/>
          </p:cNvGraphicFramePr>
          <p:nvPr>
            <p:extLst>
              <p:ext uri="{D42A27DB-BD31-4B8C-83A1-F6EECF244321}">
                <p14:modId xmlns:p14="http://schemas.microsoft.com/office/powerpoint/2010/main" val="901351626"/>
              </p:ext>
            </p:extLst>
          </p:nvPr>
        </p:nvGraphicFramePr>
        <p:xfrm>
          <a:off x="971549" y="2537717"/>
          <a:ext cx="7576552" cy="3565129"/>
        </p:xfrm>
        <a:graphic>
          <a:graphicData uri="http://schemas.openxmlformats.org/drawingml/2006/table">
            <a:tbl>
              <a:tblPr/>
              <a:tblGrid>
                <a:gridCol w="610192">
                  <a:extLst>
                    <a:ext uri="{9D8B030D-6E8A-4147-A177-3AD203B41FA5}">
                      <a16:colId xmlns:a16="http://schemas.microsoft.com/office/drawing/2014/main" val="21268621"/>
                    </a:ext>
                  </a:extLst>
                </a:gridCol>
                <a:gridCol w="610192">
                  <a:extLst>
                    <a:ext uri="{9D8B030D-6E8A-4147-A177-3AD203B41FA5}">
                      <a16:colId xmlns:a16="http://schemas.microsoft.com/office/drawing/2014/main" val="4085256844"/>
                    </a:ext>
                  </a:extLst>
                </a:gridCol>
                <a:gridCol w="317809">
                  <a:extLst>
                    <a:ext uri="{9D8B030D-6E8A-4147-A177-3AD203B41FA5}">
                      <a16:colId xmlns:a16="http://schemas.microsoft.com/office/drawing/2014/main" val="731874122"/>
                    </a:ext>
                  </a:extLst>
                </a:gridCol>
                <a:gridCol w="610192">
                  <a:extLst>
                    <a:ext uri="{9D8B030D-6E8A-4147-A177-3AD203B41FA5}">
                      <a16:colId xmlns:a16="http://schemas.microsoft.com/office/drawing/2014/main" val="655722248"/>
                    </a:ext>
                  </a:extLst>
                </a:gridCol>
                <a:gridCol w="305097">
                  <a:extLst>
                    <a:ext uri="{9D8B030D-6E8A-4147-A177-3AD203B41FA5}">
                      <a16:colId xmlns:a16="http://schemas.microsoft.com/office/drawing/2014/main" val="1743179280"/>
                    </a:ext>
                  </a:extLst>
                </a:gridCol>
                <a:gridCol w="966137">
                  <a:extLst>
                    <a:ext uri="{9D8B030D-6E8A-4147-A177-3AD203B41FA5}">
                      <a16:colId xmlns:a16="http://schemas.microsoft.com/office/drawing/2014/main" val="2554445343"/>
                    </a:ext>
                  </a:extLst>
                </a:gridCol>
                <a:gridCol w="330521">
                  <a:extLst>
                    <a:ext uri="{9D8B030D-6E8A-4147-A177-3AD203B41FA5}">
                      <a16:colId xmlns:a16="http://schemas.microsoft.com/office/drawing/2014/main" val="1407186769"/>
                    </a:ext>
                  </a:extLst>
                </a:gridCol>
                <a:gridCol w="1004274">
                  <a:extLst>
                    <a:ext uri="{9D8B030D-6E8A-4147-A177-3AD203B41FA5}">
                      <a16:colId xmlns:a16="http://schemas.microsoft.com/office/drawing/2014/main" val="4017979913"/>
                    </a:ext>
                  </a:extLst>
                </a:gridCol>
                <a:gridCol w="610192">
                  <a:extLst>
                    <a:ext uri="{9D8B030D-6E8A-4147-A177-3AD203B41FA5}">
                      <a16:colId xmlns:a16="http://schemas.microsoft.com/office/drawing/2014/main" val="3490677804"/>
                    </a:ext>
                  </a:extLst>
                </a:gridCol>
                <a:gridCol w="991562">
                  <a:extLst>
                    <a:ext uri="{9D8B030D-6E8A-4147-A177-3AD203B41FA5}">
                      <a16:colId xmlns:a16="http://schemas.microsoft.com/office/drawing/2014/main" val="4010285484"/>
                    </a:ext>
                  </a:extLst>
                </a:gridCol>
                <a:gridCol w="610192">
                  <a:extLst>
                    <a:ext uri="{9D8B030D-6E8A-4147-A177-3AD203B41FA5}">
                      <a16:colId xmlns:a16="http://schemas.microsoft.com/office/drawing/2014/main" val="2401393214"/>
                    </a:ext>
                  </a:extLst>
                </a:gridCol>
                <a:gridCol w="610192">
                  <a:extLst>
                    <a:ext uri="{9D8B030D-6E8A-4147-A177-3AD203B41FA5}">
                      <a16:colId xmlns:a16="http://schemas.microsoft.com/office/drawing/2014/main" val="280616822"/>
                    </a:ext>
                  </a:extLst>
                </a:gridCol>
              </a:tblGrid>
              <a:tr h="283733">
                <a:tc>
                  <a:txBody>
                    <a:bodyPr/>
                    <a:lstStyle/>
                    <a:p>
                      <a:pPr algn="l" fontAlgn="b"/>
                      <a:r>
                        <a:rPr lang="sl-SI" sz="700" b="0" i="0" u="none" strike="noStrike">
                          <a:solidFill>
                            <a:srgbClr val="000000"/>
                          </a:solidFill>
                          <a:effectLst/>
                          <a:latin typeface="Calibri" panose="020F0502020204030204" pitchFamily="34" charset="0"/>
                        </a:rPr>
                        <a:t>Primer</a:t>
                      </a:r>
                    </a:p>
                  </a:txBody>
                  <a:tcPr marL="3939" marR="3939" marT="3939" marB="0" anchor="b">
                    <a:lnL>
                      <a:noFill/>
                    </a:lnL>
                    <a:lnR>
                      <a:noFill/>
                    </a:lnR>
                    <a:lnT>
                      <a:noFill/>
                    </a:lnT>
                    <a:lnB>
                      <a:noFill/>
                    </a:lnB>
                  </a:tcPr>
                </a:tc>
                <a:tc>
                  <a:txBody>
                    <a:bodyPr/>
                    <a:lstStyle/>
                    <a:p>
                      <a:pPr algn="l" fontAlgn="b"/>
                      <a:r>
                        <a:rPr lang="sl-SI" sz="700" b="0" i="0" u="none" strike="noStrike">
                          <a:solidFill>
                            <a:srgbClr val="000000"/>
                          </a:solidFill>
                          <a:effectLst/>
                          <a:latin typeface="Calibri" panose="020F0502020204030204" pitchFamily="34" charset="0"/>
                        </a:rPr>
                        <a:t>Napotnica</a:t>
                      </a:r>
                    </a:p>
                  </a:txBody>
                  <a:tcPr marL="3939" marR="3939" marT="3939" marB="0" anchor="b">
                    <a:lnL>
                      <a:noFill/>
                    </a:lnL>
                    <a:lnR>
                      <a:noFill/>
                    </a:lnR>
                    <a:lnT>
                      <a:noFill/>
                    </a:lnT>
                    <a:lnB>
                      <a:noFill/>
                    </a:lnB>
                  </a:tcPr>
                </a:tc>
                <a:tc>
                  <a:txBody>
                    <a:bodyPr/>
                    <a:lstStyle/>
                    <a:p>
                      <a:pPr algn="l" fontAlgn="b"/>
                      <a:endParaRPr lang="sl-SI" sz="700" b="0" i="0" u="none" strike="noStrike">
                        <a:solidFill>
                          <a:srgbClr val="000000"/>
                        </a:solidFill>
                        <a:effectLst/>
                        <a:latin typeface="Calibri" panose="020F0502020204030204" pitchFamily="34" charset="0"/>
                      </a:endParaRPr>
                    </a:p>
                  </a:txBody>
                  <a:tcPr marL="3939" marR="3939" marT="3939" marB="0" anchor="b">
                    <a:lnL>
                      <a:noFill/>
                    </a:lnL>
                    <a:lnR>
                      <a:noFill/>
                    </a:lnR>
                    <a:lnT>
                      <a:noFill/>
                    </a:lnT>
                    <a:lnB>
                      <a:noFill/>
                    </a:lnB>
                  </a:tcPr>
                </a:tc>
                <a:tc>
                  <a:txBody>
                    <a:bodyPr/>
                    <a:lstStyle/>
                    <a:p>
                      <a:pPr algn="l" fontAlgn="b"/>
                      <a:r>
                        <a:rPr lang="sl-SI" sz="700" b="0" i="0" u="none" strike="noStrike">
                          <a:solidFill>
                            <a:srgbClr val="000000"/>
                          </a:solidFill>
                          <a:effectLst/>
                          <a:latin typeface="Calibri" panose="020F0502020204030204" pitchFamily="34" charset="0"/>
                        </a:rPr>
                        <a:t>Termin</a:t>
                      </a:r>
                    </a:p>
                  </a:txBody>
                  <a:tcPr marL="3939" marR="3939" marT="3939" marB="0" anchor="b">
                    <a:lnL>
                      <a:noFill/>
                    </a:lnL>
                    <a:lnR>
                      <a:noFill/>
                    </a:lnR>
                    <a:lnT>
                      <a:noFill/>
                    </a:lnT>
                    <a:lnB>
                      <a:noFill/>
                    </a:lnB>
                  </a:tcPr>
                </a:tc>
                <a:tc>
                  <a:txBody>
                    <a:bodyPr/>
                    <a:lstStyle/>
                    <a:p>
                      <a:pPr algn="l" fontAlgn="b"/>
                      <a:endParaRPr lang="sl-SI" sz="700" b="0" i="0" u="none" strike="noStrike">
                        <a:solidFill>
                          <a:srgbClr val="000000"/>
                        </a:solidFill>
                        <a:effectLst/>
                        <a:latin typeface="Calibri" panose="020F0502020204030204" pitchFamily="34" charset="0"/>
                      </a:endParaRPr>
                    </a:p>
                  </a:txBody>
                  <a:tcPr marL="3939" marR="3939" marT="3939" marB="0" anchor="b">
                    <a:lnL>
                      <a:noFill/>
                    </a:lnL>
                    <a:lnR>
                      <a:noFill/>
                    </a:lnR>
                    <a:lnT>
                      <a:noFill/>
                    </a:lnT>
                    <a:lnB>
                      <a:noFill/>
                    </a:lnB>
                  </a:tcPr>
                </a:tc>
                <a:tc>
                  <a:txBody>
                    <a:bodyPr/>
                    <a:lstStyle/>
                    <a:p>
                      <a:pPr algn="l" fontAlgn="b"/>
                      <a:endParaRPr lang="sl-SI" sz="700" b="0" i="0" u="none" strike="noStrike">
                        <a:solidFill>
                          <a:srgbClr val="000000"/>
                        </a:solidFill>
                        <a:effectLst/>
                        <a:latin typeface="Calibri" panose="020F0502020204030204" pitchFamily="34" charset="0"/>
                      </a:endParaRPr>
                    </a:p>
                  </a:txBody>
                  <a:tcPr marL="3939" marR="3939" marT="39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sl-SI" sz="700" b="0" i="0" u="none" strike="noStrike">
                        <a:solidFill>
                          <a:srgbClr val="000000"/>
                        </a:solidFill>
                        <a:effectLst/>
                        <a:latin typeface="Calibri" panose="020F0502020204030204" pitchFamily="34" charset="0"/>
                      </a:endParaRPr>
                    </a:p>
                  </a:txBody>
                  <a:tcPr marL="3939" marR="3939" marT="3939" marB="0" anchor="b">
                    <a:lnL>
                      <a:noFill/>
                    </a:lnL>
                    <a:lnR>
                      <a:noFill/>
                    </a:lnR>
                    <a:lnT>
                      <a:noFill/>
                    </a:lnT>
                    <a:lnB>
                      <a:noFill/>
                    </a:lnB>
                  </a:tcPr>
                </a:tc>
                <a:tc>
                  <a:txBody>
                    <a:bodyPr/>
                    <a:lstStyle/>
                    <a:p>
                      <a:pPr algn="l" fontAlgn="b"/>
                      <a:endParaRPr lang="sl-SI" sz="700" b="0" i="0" u="none" strike="noStrike">
                        <a:solidFill>
                          <a:srgbClr val="000000"/>
                        </a:solidFill>
                        <a:effectLst/>
                        <a:latin typeface="Calibri" panose="020F0502020204030204" pitchFamily="34" charset="0"/>
                      </a:endParaRPr>
                    </a:p>
                  </a:txBody>
                  <a:tcPr marL="3939" marR="3939" marT="39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sl-SI" sz="700" b="0" i="0" u="none" strike="noStrike">
                        <a:solidFill>
                          <a:srgbClr val="000000"/>
                        </a:solidFill>
                        <a:effectLst/>
                        <a:latin typeface="Calibri" panose="020F0502020204030204" pitchFamily="34" charset="0"/>
                      </a:endParaRPr>
                    </a:p>
                  </a:txBody>
                  <a:tcPr marL="3939" marR="3939" marT="3939" marB="0" anchor="b">
                    <a:lnL>
                      <a:noFill/>
                    </a:lnL>
                    <a:lnR>
                      <a:noFill/>
                    </a:lnR>
                    <a:lnT>
                      <a:noFill/>
                    </a:lnT>
                    <a:lnB>
                      <a:noFill/>
                    </a:lnB>
                  </a:tcPr>
                </a:tc>
                <a:tc>
                  <a:txBody>
                    <a:bodyPr/>
                    <a:lstStyle/>
                    <a:p>
                      <a:pPr algn="l" fontAlgn="b"/>
                      <a:endParaRPr lang="sl-SI" sz="700" b="0" i="0" u="none" strike="noStrike">
                        <a:solidFill>
                          <a:srgbClr val="000000"/>
                        </a:solidFill>
                        <a:effectLst/>
                        <a:latin typeface="Calibri" panose="020F0502020204030204" pitchFamily="34" charset="0"/>
                      </a:endParaRPr>
                    </a:p>
                  </a:txBody>
                  <a:tcPr marL="3939" marR="3939" marT="39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sl-SI" sz="700" b="0" i="0" u="none" strike="noStrike">
                        <a:solidFill>
                          <a:srgbClr val="000000"/>
                        </a:solidFill>
                        <a:effectLst/>
                        <a:latin typeface="Calibri" panose="020F0502020204030204" pitchFamily="34" charset="0"/>
                      </a:endParaRPr>
                    </a:p>
                  </a:txBody>
                  <a:tcPr marL="3939" marR="3939" marT="3939" marB="0" anchor="b">
                    <a:lnL>
                      <a:noFill/>
                    </a:lnL>
                    <a:lnR>
                      <a:noFill/>
                    </a:lnR>
                    <a:lnT>
                      <a:noFill/>
                    </a:lnT>
                    <a:lnB>
                      <a:noFill/>
                    </a:lnB>
                  </a:tcPr>
                </a:tc>
                <a:tc>
                  <a:txBody>
                    <a:bodyPr/>
                    <a:lstStyle/>
                    <a:p>
                      <a:pPr algn="l" fontAlgn="b"/>
                      <a:r>
                        <a:rPr lang="sl-SI" sz="700" b="0" i="0" u="none" strike="noStrike">
                          <a:solidFill>
                            <a:srgbClr val="000000"/>
                          </a:solidFill>
                          <a:effectLst/>
                          <a:latin typeface="Calibri" panose="020F0502020204030204" pitchFamily="34" charset="0"/>
                        </a:rPr>
                        <a:t>Rezultat</a:t>
                      </a:r>
                    </a:p>
                  </a:txBody>
                  <a:tcPr marL="3939" marR="3939" marT="3939" marB="0" anchor="b">
                    <a:lnL>
                      <a:noFill/>
                    </a:lnL>
                    <a:lnR>
                      <a:noFill/>
                    </a:lnR>
                    <a:lnT>
                      <a:noFill/>
                    </a:lnT>
                    <a:lnB>
                      <a:noFill/>
                    </a:lnB>
                  </a:tcPr>
                </a:tc>
                <a:extLst>
                  <a:ext uri="{0D108BD9-81ED-4DB2-BD59-A6C34878D82A}">
                    <a16:rowId xmlns:a16="http://schemas.microsoft.com/office/drawing/2014/main" val="423555718"/>
                  </a:ext>
                </a:extLst>
              </a:tr>
              <a:tr h="447463">
                <a:tc>
                  <a:txBody>
                    <a:bodyPr/>
                    <a:lstStyle/>
                    <a:p>
                      <a:pPr algn="l" fontAlgn="b"/>
                      <a:r>
                        <a:rPr lang="sl-SI" sz="700" b="0" i="0" u="none" strike="noStrike">
                          <a:solidFill>
                            <a:srgbClr val="000000"/>
                          </a:solidFill>
                          <a:effectLst/>
                          <a:latin typeface="Calibri" panose="020F0502020204030204" pitchFamily="34" charset="0"/>
                        </a:rPr>
                        <a:t>A</a:t>
                      </a:r>
                    </a:p>
                  </a:txBody>
                  <a:tcPr marL="3939" marR="3939" marT="39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l-SI" sz="700" b="0" i="0" u="none" strike="noStrike">
                          <a:solidFill>
                            <a:srgbClr val="000000"/>
                          </a:solidFill>
                          <a:effectLst/>
                          <a:latin typeface="Calibri" panose="020F0502020204030204" pitchFamily="34" charset="0"/>
                        </a:rPr>
                        <a:t>X</a:t>
                      </a:r>
                    </a:p>
                  </a:txBody>
                  <a:tcPr marL="3939" marR="3939" marT="39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l-SI" sz="700" b="0" i="0" u="none" strike="noStrike">
                          <a:solidFill>
                            <a:srgbClr val="000000"/>
                          </a:solidFill>
                          <a:effectLst/>
                          <a:latin typeface="Calibri" panose="020F0502020204030204" pitchFamily="34" charset="0"/>
                        </a:rPr>
                        <a:t> </a:t>
                      </a:r>
                    </a:p>
                  </a:txBody>
                  <a:tcPr marL="3939" marR="3939" marT="39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l-SI" sz="700" b="0" i="0" u="none" strike="noStrike">
                          <a:solidFill>
                            <a:srgbClr val="000000"/>
                          </a:solidFill>
                          <a:effectLst/>
                          <a:latin typeface="Calibri" panose="020F0502020204030204" pitchFamily="34" charset="0"/>
                        </a:rPr>
                        <a:t>IDT1</a:t>
                      </a:r>
                    </a:p>
                  </a:txBody>
                  <a:tcPr marL="3939" marR="3939" marT="39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l-SI" sz="700" b="0" i="0" u="none" strike="noStrike">
                          <a:solidFill>
                            <a:srgbClr val="000000"/>
                          </a:solidFill>
                          <a:effectLst/>
                          <a:latin typeface="Calibri" panose="020F0502020204030204" pitchFamily="34" charset="0"/>
                        </a:rPr>
                        <a:t> </a:t>
                      </a:r>
                    </a:p>
                  </a:txBody>
                  <a:tcPr marL="3939" marR="3939" marT="393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sl-SI" sz="700" b="0" i="0" u="none" strike="noStrike">
                          <a:solidFill>
                            <a:srgbClr val="000000"/>
                          </a:solidFill>
                          <a:effectLst/>
                          <a:latin typeface="Calibri" panose="020F0502020204030204" pitchFamily="34" charset="0"/>
                        </a:rPr>
                        <a:t>Pacient pride na termin</a:t>
                      </a:r>
                    </a:p>
                  </a:txBody>
                  <a:tcPr marL="3939" marR="3939" marT="39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700" b="0" i="0" u="none" strike="noStrike">
                          <a:solidFill>
                            <a:srgbClr val="000000"/>
                          </a:solidFill>
                          <a:effectLst/>
                          <a:latin typeface="Calibri" panose="020F0502020204030204" pitchFamily="34" charset="0"/>
                        </a:rPr>
                        <a:t> </a:t>
                      </a:r>
                    </a:p>
                  </a:txBody>
                  <a:tcPr marL="3939" marR="3939" marT="39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sl-SI" sz="700" b="0" i="0" u="none" strike="noStrike">
                          <a:solidFill>
                            <a:srgbClr val="000000"/>
                          </a:solidFill>
                          <a:effectLst/>
                          <a:latin typeface="Calibri" panose="020F0502020204030204" pitchFamily="34" charset="0"/>
                        </a:rPr>
                        <a:t>Izvajalec opravi pregled</a:t>
                      </a:r>
                    </a:p>
                  </a:txBody>
                  <a:tcPr marL="3939" marR="3939" marT="39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700" b="0" i="0" u="none" strike="noStrike" dirty="0">
                          <a:solidFill>
                            <a:srgbClr val="000000"/>
                          </a:solidFill>
                          <a:effectLst/>
                          <a:latin typeface="Calibri" panose="020F0502020204030204" pitchFamily="34" charset="0"/>
                        </a:rPr>
                        <a:t> </a:t>
                      </a:r>
                    </a:p>
                  </a:txBody>
                  <a:tcPr marL="3939" marR="3939" marT="39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sl-SI" sz="700" b="0" i="0" u="none" strike="noStrike">
                          <a:solidFill>
                            <a:srgbClr val="000000"/>
                          </a:solidFill>
                          <a:effectLst/>
                          <a:latin typeface="Calibri" panose="020F0502020204030204" pitchFamily="34" charset="0"/>
                        </a:rPr>
                        <a:t>Izvajalec ustrezno zaključi IDT</a:t>
                      </a:r>
                    </a:p>
                  </a:txBody>
                  <a:tcPr marL="3939" marR="3939" marT="39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700" b="0" i="0" u="none" strike="noStrike">
                          <a:solidFill>
                            <a:srgbClr val="000000"/>
                          </a:solidFill>
                          <a:effectLst/>
                          <a:latin typeface="Calibri" panose="020F0502020204030204" pitchFamily="34" charset="0"/>
                        </a:rPr>
                        <a:t> </a:t>
                      </a:r>
                    </a:p>
                  </a:txBody>
                  <a:tcPr marL="3939" marR="3939" marT="393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l-SI" sz="700" b="0" i="0" u="none" strike="noStrike">
                          <a:solidFill>
                            <a:srgbClr val="006100"/>
                          </a:solidFill>
                          <a:effectLst/>
                          <a:latin typeface="Calibri" panose="020F0502020204030204" pitchFamily="34" charset="0"/>
                        </a:rPr>
                        <a:t> </a:t>
                      </a:r>
                    </a:p>
                  </a:txBody>
                  <a:tcPr marL="3939" marR="3939" marT="3939" marB="0" anchor="b">
                    <a:lnL>
                      <a:noFill/>
                    </a:lnL>
                    <a:lnR>
                      <a:noFill/>
                    </a:lnR>
                    <a:lnT>
                      <a:noFill/>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506090905"/>
                  </a:ext>
                </a:extLst>
              </a:tr>
              <a:tr h="149154">
                <a:tc>
                  <a:txBody>
                    <a:bodyPr/>
                    <a:lstStyle/>
                    <a:p>
                      <a:pPr algn="l" fontAlgn="b"/>
                      <a:endParaRPr lang="sl-SI" sz="700" b="0" i="0" u="none" strike="noStrike">
                        <a:solidFill>
                          <a:srgbClr val="000000"/>
                        </a:solidFill>
                        <a:effectLst/>
                        <a:latin typeface="Calibri" panose="020F0502020204030204" pitchFamily="34" charset="0"/>
                      </a:endParaRPr>
                    </a:p>
                  </a:txBody>
                  <a:tcPr marL="3939" marR="3939" marT="39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l-SI" sz="700" b="0" i="0" u="none" strike="noStrike">
                        <a:solidFill>
                          <a:srgbClr val="000000"/>
                        </a:solidFill>
                        <a:effectLst/>
                        <a:latin typeface="Calibri" panose="020F0502020204030204" pitchFamily="34" charset="0"/>
                      </a:endParaRPr>
                    </a:p>
                  </a:txBody>
                  <a:tcPr marL="3939" marR="3939" marT="39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l-SI" sz="700" b="0" i="0" u="none" strike="noStrike">
                        <a:solidFill>
                          <a:srgbClr val="000000"/>
                        </a:solidFill>
                        <a:effectLst/>
                        <a:latin typeface="Calibri" panose="020F0502020204030204" pitchFamily="34" charset="0"/>
                      </a:endParaRPr>
                    </a:p>
                  </a:txBody>
                  <a:tcPr marL="3939" marR="3939" marT="39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l-SI" sz="700" b="0" i="0" u="none" strike="noStrike">
                        <a:solidFill>
                          <a:srgbClr val="000000"/>
                        </a:solidFill>
                        <a:effectLst/>
                        <a:latin typeface="Calibri" panose="020F0502020204030204" pitchFamily="34" charset="0"/>
                      </a:endParaRPr>
                    </a:p>
                  </a:txBody>
                  <a:tcPr marL="3939" marR="3939" marT="39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l-SI" sz="700" b="0" i="0" u="none" strike="noStrike">
                        <a:solidFill>
                          <a:srgbClr val="000000"/>
                        </a:solidFill>
                        <a:effectLst/>
                        <a:latin typeface="Calibri" panose="020F0502020204030204" pitchFamily="34" charset="0"/>
                      </a:endParaRPr>
                    </a:p>
                  </a:txBody>
                  <a:tcPr marL="3939" marR="3939" marT="39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l-SI" sz="700" b="0" i="0" u="none" strike="noStrike">
                        <a:solidFill>
                          <a:srgbClr val="000000"/>
                        </a:solidFill>
                        <a:effectLst/>
                        <a:latin typeface="Calibri" panose="020F0502020204030204" pitchFamily="34" charset="0"/>
                      </a:endParaRPr>
                    </a:p>
                  </a:txBody>
                  <a:tcPr marL="3939" marR="3939" marT="39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l-SI" sz="700" b="0" i="0" u="none" strike="noStrike">
                        <a:solidFill>
                          <a:srgbClr val="000000"/>
                        </a:solidFill>
                        <a:effectLst/>
                        <a:latin typeface="Calibri" panose="020F0502020204030204" pitchFamily="34" charset="0"/>
                      </a:endParaRPr>
                    </a:p>
                  </a:txBody>
                  <a:tcPr marL="3939" marR="3939" marT="39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l-SI" sz="700" b="0" i="0" u="none" strike="noStrike">
                        <a:solidFill>
                          <a:srgbClr val="000000"/>
                        </a:solidFill>
                        <a:effectLst/>
                        <a:latin typeface="Calibri" panose="020F0502020204030204" pitchFamily="34" charset="0"/>
                      </a:endParaRPr>
                    </a:p>
                  </a:txBody>
                  <a:tcPr marL="3939" marR="3939" marT="39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l-SI" sz="700" b="0" i="0" u="none" strike="noStrike">
                        <a:solidFill>
                          <a:srgbClr val="000000"/>
                        </a:solidFill>
                        <a:effectLst/>
                        <a:latin typeface="Calibri" panose="020F0502020204030204" pitchFamily="34" charset="0"/>
                      </a:endParaRPr>
                    </a:p>
                  </a:txBody>
                  <a:tcPr marL="3939" marR="3939" marT="39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l-SI" sz="700" b="0" i="0" u="none" strike="noStrike">
                        <a:solidFill>
                          <a:srgbClr val="000000"/>
                        </a:solidFill>
                        <a:effectLst/>
                        <a:latin typeface="Calibri" panose="020F0502020204030204" pitchFamily="34" charset="0"/>
                      </a:endParaRPr>
                    </a:p>
                  </a:txBody>
                  <a:tcPr marL="3939" marR="3939" marT="39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l-SI" sz="700" b="0" i="0" u="none" strike="noStrike">
                        <a:solidFill>
                          <a:srgbClr val="000000"/>
                        </a:solidFill>
                        <a:effectLst/>
                        <a:latin typeface="Calibri" panose="020F0502020204030204" pitchFamily="34" charset="0"/>
                      </a:endParaRPr>
                    </a:p>
                  </a:txBody>
                  <a:tcPr marL="3939" marR="3939" marT="39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l-SI" sz="700" b="0" i="0" u="none" strike="noStrike">
                        <a:solidFill>
                          <a:srgbClr val="000000"/>
                        </a:solidFill>
                        <a:effectLst/>
                        <a:latin typeface="Calibri" panose="020F0502020204030204" pitchFamily="34" charset="0"/>
                      </a:endParaRPr>
                    </a:p>
                  </a:txBody>
                  <a:tcPr marL="3939" marR="3939" marT="3939"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67831659"/>
                  </a:ext>
                </a:extLst>
              </a:tr>
              <a:tr h="596618">
                <a:tc>
                  <a:txBody>
                    <a:bodyPr/>
                    <a:lstStyle/>
                    <a:p>
                      <a:pPr algn="l" fontAlgn="b"/>
                      <a:r>
                        <a:rPr lang="sl-SI" sz="700" b="0" i="0" u="none" strike="noStrike">
                          <a:solidFill>
                            <a:srgbClr val="000000"/>
                          </a:solidFill>
                          <a:effectLst/>
                          <a:latin typeface="Calibri" panose="020F0502020204030204" pitchFamily="34" charset="0"/>
                        </a:rPr>
                        <a:t>B</a:t>
                      </a:r>
                    </a:p>
                  </a:txBody>
                  <a:tcPr marL="3939" marR="3939" marT="39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l-SI" sz="700" b="0" i="0" u="none" strike="noStrike">
                          <a:solidFill>
                            <a:srgbClr val="000000"/>
                          </a:solidFill>
                          <a:effectLst/>
                          <a:latin typeface="Calibri" panose="020F0502020204030204" pitchFamily="34" charset="0"/>
                        </a:rPr>
                        <a:t>X</a:t>
                      </a:r>
                    </a:p>
                  </a:txBody>
                  <a:tcPr marL="3939" marR="3939" marT="39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l-SI" sz="700" b="0" i="0" u="none" strike="noStrike">
                          <a:solidFill>
                            <a:srgbClr val="000000"/>
                          </a:solidFill>
                          <a:effectLst/>
                          <a:latin typeface="Calibri" panose="020F0502020204030204" pitchFamily="34" charset="0"/>
                        </a:rPr>
                        <a:t> </a:t>
                      </a:r>
                    </a:p>
                  </a:txBody>
                  <a:tcPr marL="3939" marR="3939" marT="39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l-SI" sz="700" b="0" i="0" u="none" strike="noStrike">
                          <a:solidFill>
                            <a:srgbClr val="000000"/>
                          </a:solidFill>
                          <a:effectLst/>
                          <a:latin typeface="Calibri" panose="020F0502020204030204" pitchFamily="34" charset="0"/>
                        </a:rPr>
                        <a:t>IDT 1</a:t>
                      </a:r>
                    </a:p>
                  </a:txBody>
                  <a:tcPr marL="3939" marR="3939" marT="39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l-SI" sz="700" b="0" i="0" u="none" strike="noStrike">
                          <a:solidFill>
                            <a:srgbClr val="000000"/>
                          </a:solidFill>
                          <a:effectLst/>
                          <a:latin typeface="Calibri" panose="020F0502020204030204" pitchFamily="34" charset="0"/>
                        </a:rPr>
                        <a:t> </a:t>
                      </a:r>
                    </a:p>
                  </a:txBody>
                  <a:tcPr marL="3939" marR="3939" marT="393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sl-SI" sz="700" b="0" i="0" u="none" strike="noStrike">
                          <a:solidFill>
                            <a:srgbClr val="000000"/>
                          </a:solidFill>
                          <a:effectLst/>
                          <a:latin typeface="Calibri" panose="020F0502020204030204" pitchFamily="34" charset="0"/>
                        </a:rPr>
                        <a:t>Pacient pride na termin</a:t>
                      </a:r>
                    </a:p>
                  </a:txBody>
                  <a:tcPr marL="3939" marR="3939" marT="39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700" b="0" i="0" u="none" strike="noStrike">
                          <a:solidFill>
                            <a:srgbClr val="000000"/>
                          </a:solidFill>
                          <a:effectLst/>
                          <a:latin typeface="Calibri" panose="020F0502020204030204" pitchFamily="34" charset="0"/>
                        </a:rPr>
                        <a:t> </a:t>
                      </a:r>
                    </a:p>
                  </a:txBody>
                  <a:tcPr marL="3939" marR="3939" marT="39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sl-SI" sz="700" b="0" i="0" u="none" strike="noStrike">
                          <a:solidFill>
                            <a:srgbClr val="000000"/>
                          </a:solidFill>
                          <a:effectLst/>
                          <a:latin typeface="Calibri" panose="020F0502020204030204" pitchFamily="34" charset="0"/>
                        </a:rPr>
                        <a:t>Izvajalec opravi pregled</a:t>
                      </a:r>
                    </a:p>
                  </a:txBody>
                  <a:tcPr marL="3939" marR="3939" marT="39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700" b="0" i="0" u="none" strike="noStrike">
                          <a:solidFill>
                            <a:srgbClr val="000000"/>
                          </a:solidFill>
                          <a:effectLst/>
                          <a:latin typeface="Calibri" panose="020F0502020204030204" pitchFamily="34" charset="0"/>
                        </a:rPr>
                        <a:t> </a:t>
                      </a:r>
                    </a:p>
                  </a:txBody>
                  <a:tcPr marL="3939" marR="3939" marT="39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sl-SI" sz="700" b="0" i="0" u="none" strike="noStrike">
                          <a:solidFill>
                            <a:srgbClr val="000000"/>
                          </a:solidFill>
                          <a:effectLst/>
                          <a:latin typeface="Calibri" panose="020F0502020204030204" pitchFamily="34" charset="0"/>
                        </a:rPr>
                        <a:t>Izvajalec NE zaključi termina ustrezno v  inf. sistemu </a:t>
                      </a:r>
                    </a:p>
                  </a:txBody>
                  <a:tcPr marL="3939" marR="3939" marT="39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700" b="0" i="0" u="none" strike="noStrike">
                          <a:solidFill>
                            <a:srgbClr val="000000"/>
                          </a:solidFill>
                          <a:effectLst/>
                          <a:latin typeface="Calibri" panose="020F0502020204030204" pitchFamily="34" charset="0"/>
                        </a:rPr>
                        <a:t> </a:t>
                      </a:r>
                    </a:p>
                  </a:txBody>
                  <a:tcPr marL="3939" marR="3939" marT="393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l-SI" sz="700" b="0" i="0" u="none" strike="noStrike">
                          <a:solidFill>
                            <a:srgbClr val="9C0006"/>
                          </a:solidFill>
                          <a:effectLst/>
                          <a:latin typeface="Calibri" panose="020F0502020204030204" pitchFamily="34" charset="0"/>
                        </a:rPr>
                        <a:t> </a:t>
                      </a:r>
                    </a:p>
                  </a:txBody>
                  <a:tcPr marL="3939" marR="3939" marT="3939" marB="0" anchor="b">
                    <a:lnL>
                      <a:noFill/>
                    </a:lnL>
                    <a:lnR>
                      <a:noFill/>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238943572"/>
                  </a:ext>
                </a:extLst>
              </a:tr>
              <a:tr h="149154">
                <a:tc>
                  <a:txBody>
                    <a:bodyPr/>
                    <a:lstStyle/>
                    <a:p>
                      <a:pPr algn="l" fontAlgn="b"/>
                      <a:endParaRPr lang="sl-SI" sz="700" b="0" i="0" u="none" strike="noStrike">
                        <a:solidFill>
                          <a:srgbClr val="000000"/>
                        </a:solidFill>
                        <a:effectLst/>
                        <a:latin typeface="Calibri" panose="020F0502020204030204" pitchFamily="34" charset="0"/>
                      </a:endParaRPr>
                    </a:p>
                  </a:txBody>
                  <a:tcPr marL="3939" marR="3939" marT="39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l-SI" sz="700" b="0" i="0" u="none" strike="noStrike">
                        <a:solidFill>
                          <a:srgbClr val="000000"/>
                        </a:solidFill>
                        <a:effectLst/>
                        <a:latin typeface="Calibri" panose="020F0502020204030204" pitchFamily="34" charset="0"/>
                      </a:endParaRPr>
                    </a:p>
                  </a:txBody>
                  <a:tcPr marL="3939" marR="3939" marT="39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l-SI" sz="700" b="0" i="0" u="none" strike="noStrike">
                        <a:solidFill>
                          <a:srgbClr val="000000"/>
                        </a:solidFill>
                        <a:effectLst/>
                        <a:latin typeface="Calibri" panose="020F0502020204030204" pitchFamily="34" charset="0"/>
                      </a:endParaRPr>
                    </a:p>
                  </a:txBody>
                  <a:tcPr marL="3939" marR="3939" marT="39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l-SI" sz="700" b="0" i="0" u="none" strike="noStrike">
                        <a:solidFill>
                          <a:srgbClr val="000000"/>
                        </a:solidFill>
                        <a:effectLst/>
                        <a:latin typeface="Calibri" panose="020F0502020204030204" pitchFamily="34" charset="0"/>
                      </a:endParaRPr>
                    </a:p>
                  </a:txBody>
                  <a:tcPr marL="3939" marR="3939" marT="39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l-SI" sz="700" b="0" i="0" u="none" strike="noStrike">
                        <a:solidFill>
                          <a:srgbClr val="000000"/>
                        </a:solidFill>
                        <a:effectLst/>
                        <a:latin typeface="Calibri" panose="020F0502020204030204" pitchFamily="34" charset="0"/>
                      </a:endParaRPr>
                    </a:p>
                  </a:txBody>
                  <a:tcPr marL="3939" marR="3939" marT="39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l-SI" sz="700" b="0" i="0" u="none" strike="noStrike">
                        <a:solidFill>
                          <a:srgbClr val="000000"/>
                        </a:solidFill>
                        <a:effectLst/>
                        <a:latin typeface="Calibri" panose="020F0502020204030204" pitchFamily="34" charset="0"/>
                      </a:endParaRPr>
                    </a:p>
                  </a:txBody>
                  <a:tcPr marL="3939" marR="3939" marT="39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l-SI" sz="700" b="0" i="0" u="none" strike="noStrike">
                        <a:solidFill>
                          <a:srgbClr val="000000"/>
                        </a:solidFill>
                        <a:effectLst/>
                        <a:latin typeface="Calibri" panose="020F0502020204030204" pitchFamily="34" charset="0"/>
                      </a:endParaRPr>
                    </a:p>
                  </a:txBody>
                  <a:tcPr marL="3939" marR="3939" marT="39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l-SI" sz="700" b="0" i="0" u="none" strike="noStrike">
                        <a:solidFill>
                          <a:srgbClr val="000000"/>
                        </a:solidFill>
                        <a:effectLst/>
                        <a:latin typeface="Calibri" panose="020F0502020204030204" pitchFamily="34" charset="0"/>
                      </a:endParaRPr>
                    </a:p>
                  </a:txBody>
                  <a:tcPr marL="3939" marR="3939" marT="39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l-SI" sz="700" b="0" i="0" u="none" strike="noStrike">
                        <a:solidFill>
                          <a:srgbClr val="000000"/>
                        </a:solidFill>
                        <a:effectLst/>
                        <a:latin typeface="Calibri" panose="020F0502020204030204" pitchFamily="34" charset="0"/>
                      </a:endParaRPr>
                    </a:p>
                  </a:txBody>
                  <a:tcPr marL="3939" marR="3939" marT="39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l-SI" sz="700" b="0" i="0" u="none" strike="noStrike">
                        <a:solidFill>
                          <a:srgbClr val="000000"/>
                        </a:solidFill>
                        <a:effectLst/>
                        <a:latin typeface="Calibri" panose="020F0502020204030204" pitchFamily="34" charset="0"/>
                      </a:endParaRPr>
                    </a:p>
                  </a:txBody>
                  <a:tcPr marL="3939" marR="3939" marT="39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l-SI" sz="700" b="0" i="0" u="none" strike="noStrike">
                        <a:solidFill>
                          <a:srgbClr val="000000"/>
                        </a:solidFill>
                        <a:effectLst/>
                        <a:latin typeface="Calibri" panose="020F0502020204030204" pitchFamily="34" charset="0"/>
                      </a:endParaRPr>
                    </a:p>
                  </a:txBody>
                  <a:tcPr marL="3939" marR="3939" marT="39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l-SI" sz="700" b="0" i="0" u="none" strike="noStrike">
                        <a:solidFill>
                          <a:srgbClr val="000000"/>
                        </a:solidFill>
                        <a:effectLst/>
                        <a:latin typeface="Calibri" panose="020F0502020204030204" pitchFamily="34" charset="0"/>
                      </a:endParaRPr>
                    </a:p>
                  </a:txBody>
                  <a:tcPr marL="3939" marR="3939" marT="3939"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99810464"/>
                  </a:ext>
                </a:extLst>
              </a:tr>
              <a:tr h="596618">
                <a:tc>
                  <a:txBody>
                    <a:bodyPr/>
                    <a:lstStyle/>
                    <a:p>
                      <a:pPr algn="l" fontAlgn="b"/>
                      <a:r>
                        <a:rPr lang="sl-SI" sz="700" b="0" i="0" u="none" strike="noStrike">
                          <a:solidFill>
                            <a:srgbClr val="000000"/>
                          </a:solidFill>
                          <a:effectLst/>
                          <a:latin typeface="Calibri" panose="020F0502020204030204" pitchFamily="34" charset="0"/>
                        </a:rPr>
                        <a:t>C</a:t>
                      </a:r>
                    </a:p>
                  </a:txBody>
                  <a:tcPr marL="3939" marR="3939" marT="39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l-SI" sz="700" b="0" i="0" u="none" strike="noStrike">
                          <a:solidFill>
                            <a:srgbClr val="000000"/>
                          </a:solidFill>
                          <a:effectLst/>
                          <a:latin typeface="Calibri" panose="020F0502020204030204" pitchFamily="34" charset="0"/>
                        </a:rPr>
                        <a:t>X</a:t>
                      </a:r>
                    </a:p>
                  </a:txBody>
                  <a:tcPr marL="3939" marR="3939" marT="39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l-SI" sz="700" b="0" i="0" u="none" strike="noStrike">
                          <a:solidFill>
                            <a:srgbClr val="000000"/>
                          </a:solidFill>
                          <a:effectLst/>
                          <a:latin typeface="Calibri" panose="020F0502020204030204" pitchFamily="34" charset="0"/>
                        </a:rPr>
                        <a:t> </a:t>
                      </a:r>
                    </a:p>
                  </a:txBody>
                  <a:tcPr marL="3939" marR="3939" marT="39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l-SI" sz="700" b="0" i="0" u="none" strike="noStrike" dirty="0">
                          <a:solidFill>
                            <a:srgbClr val="000000"/>
                          </a:solidFill>
                          <a:effectLst/>
                          <a:latin typeface="Calibri" panose="020F0502020204030204" pitchFamily="34" charset="0"/>
                        </a:rPr>
                        <a:t>IDT1</a:t>
                      </a:r>
                    </a:p>
                  </a:txBody>
                  <a:tcPr marL="3939" marR="3939" marT="39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l-SI" sz="700" b="0" i="0" u="none" strike="noStrike">
                          <a:solidFill>
                            <a:srgbClr val="000000"/>
                          </a:solidFill>
                          <a:effectLst/>
                          <a:latin typeface="Calibri" panose="020F0502020204030204" pitchFamily="34" charset="0"/>
                        </a:rPr>
                        <a:t> </a:t>
                      </a:r>
                    </a:p>
                  </a:txBody>
                  <a:tcPr marL="3939" marR="3939" marT="393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it-IT" sz="700" b="0" i="0" u="none" strike="noStrike">
                          <a:solidFill>
                            <a:srgbClr val="000000"/>
                          </a:solidFill>
                          <a:effectLst/>
                          <a:latin typeface="Calibri" panose="020F0502020204030204" pitchFamily="34" charset="0"/>
                        </a:rPr>
                        <a:t>Pacient ne pride na termin in se ne opraviči</a:t>
                      </a:r>
                    </a:p>
                  </a:txBody>
                  <a:tcPr marL="3939" marR="3939" marT="39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700" b="0" i="0" u="none" strike="noStrike">
                          <a:solidFill>
                            <a:srgbClr val="000000"/>
                          </a:solidFill>
                          <a:effectLst/>
                          <a:latin typeface="Calibri" panose="020F0502020204030204" pitchFamily="34" charset="0"/>
                        </a:rPr>
                        <a:t> </a:t>
                      </a:r>
                    </a:p>
                  </a:txBody>
                  <a:tcPr marL="3939" marR="3939" marT="393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l-SI" sz="700" b="0" i="0" u="none" strike="noStrike">
                          <a:solidFill>
                            <a:srgbClr val="000000"/>
                          </a:solidFill>
                          <a:effectLst/>
                          <a:latin typeface="Calibri" panose="020F0502020204030204" pitchFamily="34" charset="0"/>
                        </a:rPr>
                        <a:t> </a:t>
                      </a:r>
                    </a:p>
                  </a:txBody>
                  <a:tcPr marL="3939" marR="3939" marT="39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l-SI" sz="700" b="0" i="0" u="none" strike="noStrike">
                          <a:solidFill>
                            <a:srgbClr val="000000"/>
                          </a:solidFill>
                          <a:effectLst/>
                          <a:latin typeface="Calibri" panose="020F0502020204030204" pitchFamily="34" charset="0"/>
                        </a:rPr>
                        <a:t> </a:t>
                      </a:r>
                    </a:p>
                  </a:txBody>
                  <a:tcPr marL="3939" marR="3939" marT="39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l-SI" sz="700" b="0" i="0" u="none" strike="noStrike">
                          <a:solidFill>
                            <a:srgbClr val="000000"/>
                          </a:solidFill>
                          <a:effectLst/>
                          <a:latin typeface="Calibri" panose="020F0502020204030204" pitchFamily="34" charset="0"/>
                        </a:rPr>
                        <a:t> </a:t>
                      </a:r>
                    </a:p>
                  </a:txBody>
                  <a:tcPr marL="3939" marR="3939" marT="39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l-SI" sz="700" b="0" i="0" u="none" strike="noStrike">
                          <a:solidFill>
                            <a:srgbClr val="000000"/>
                          </a:solidFill>
                          <a:effectLst/>
                          <a:latin typeface="Calibri" panose="020F0502020204030204" pitchFamily="34" charset="0"/>
                        </a:rPr>
                        <a:t> </a:t>
                      </a:r>
                    </a:p>
                  </a:txBody>
                  <a:tcPr marL="3939" marR="3939" marT="39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l-SI" sz="700" b="0" i="0" u="none" strike="noStrike">
                          <a:solidFill>
                            <a:srgbClr val="9C0006"/>
                          </a:solidFill>
                          <a:effectLst/>
                          <a:latin typeface="Calibri" panose="020F0502020204030204" pitchFamily="34" charset="0"/>
                        </a:rPr>
                        <a:t> </a:t>
                      </a:r>
                    </a:p>
                  </a:txBody>
                  <a:tcPr marL="3939" marR="3939" marT="3939" marB="0" anchor="b">
                    <a:lnL>
                      <a:noFill/>
                    </a:lnL>
                    <a:lnR>
                      <a:noFill/>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429301603"/>
                  </a:ext>
                </a:extLst>
              </a:tr>
              <a:tr h="149154">
                <a:tc>
                  <a:txBody>
                    <a:bodyPr/>
                    <a:lstStyle/>
                    <a:p>
                      <a:pPr algn="l" fontAlgn="b"/>
                      <a:endParaRPr lang="sl-SI" sz="700" b="0" i="0" u="none" strike="noStrike">
                        <a:solidFill>
                          <a:srgbClr val="000000"/>
                        </a:solidFill>
                        <a:effectLst/>
                        <a:latin typeface="Calibri" panose="020F0502020204030204" pitchFamily="34" charset="0"/>
                      </a:endParaRPr>
                    </a:p>
                  </a:txBody>
                  <a:tcPr marL="3939" marR="3939" marT="39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l-SI" sz="700" b="0" i="0" u="none" strike="noStrike">
                        <a:solidFill>
                          <a:srgbClr val="000000"/>
                        </a:solidFill>
                        <a:effectLst/>
                        <a:latin typeface="Calibri" panose="020F0502020204030204" pitchFamily="34" charset="0"/>
                      </a:endParaRPr>
                    </a:p>
                  </a:txBody>
                  <a:tcPr marL="3939" marR="3939" marT="39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l-SI" sz="700" b="0" i="0" u="none" strike="noStrike">
                        <a:solidFill>
                          <a:srgbClr val="000000"/>
                        </a:solidFill>
                        <a:effectLst/>
                        <a:latin typeface="Calibri" panose="020F0502020204030204" pitchFamily="34" charset="0"/>
                      </a:endParaRPr>
                    </a:p>
                  </a:txBody>
                  <a:tcPr marL="3939" marR="3939" marT="39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l-SI" sz="700" b="0" i="0" u="none" strike="noStrike">
                        <a:solidFill>
                          <a:srgbClr val="000000"/>
                        </a:solidFill>
                        <a:effectLst/>
                        <a:latin typeface="Calibri" panose="020F0502020204030204" pitchFamily="34" charset="0"/>
                      </a:endParaRPr>
                    </a:p>
                  </a:txBody>
                  <a:tcPr marL="3939" marR="3939" marT="39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l-SI" sz="700" b="0" i="0" u="none" strike="noStrike">
                        <a:solidFill>
                          <a:srgbClr val="000000"/>
                        </a:solidFill>
                        <a:effectLst/>
                        <a:latin typeface="Calibri" panose="020F0502020204030204" pitchFamily="34" charset="0"/>
                      </a:endParaRPr>
                    </a:p>
                  </a:txBody>
                  <a:tcPr marL="3939" marR="3939" marT="39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l-SI" sz="700" b="0" i="0" u="none" strike="noStrike">
                        <a:solidFill>
                          <a:srgbClr val="000000"/>
                        </a:solidFill>
                        <a:effectLst/>
                        <a:latin typeface="Calibri" panose="020F0502020204030204" pitchFamily="34" charset="0"/>
                      </a:endParaRPr>
                    </a:p>
                  </a:txBody>
                  <a:tcPr marL="3939" marR="3939" marT="39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l-SI" sz="700" b="0" i="0" u="none" strike="noStrike">
                        <a:solidFill>
                          <a:srgbClr val="000000"/>
                        </a:solidFill>
                        <a:effectLst/>
                        <a:latin typeface="Calibri" panose="020F0502020204030204" pitchFamily="34" charset="0"/>
                      </a:endParaRPr>
                    </a:p>
                  </a:txBody>
                  <a:tcPr marL="3939" marR="3939" marT="39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l-SI" sz="700" b="0" i="0" u="none" strike="noStrike">
                        <a:solidFill>
                          <a:srgbClr val="000000"/>
                        </a:solidFill>
                        <a:effectLst/>
                        <a:latin typeface="Calibri" panose="020F0502020204030204" pitchFamily="34" charset="0"/>
                      </a:endParaRPr>
                    </a:p>
                  </a:txBody>
                  <a:tcPr marL="3939" marR="3939" marT="39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l-SI" sz="700" b="0" i="0" u="none" strike="noStrike">
                        <a:solidFill>
                          <a:srgbClr val="000000"/>
                        </a:solidFill>
                        <a:effectLst/>
                        <a:latin typeface="Calibri" panose="020F0502020204030204" pitchFamily="34" charset="0"/>
                      </a:endParaRPr>
                    </a:p>
                  </a:txBody>
                  <a:tcPr marL="3939" marR="3939" marT="39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l-SI" sz="700" b="0" i="0" u="none" strike="noStrike">
                        <a:solidFill>
                          <a:srgbClr val="000000"/>
                        </a:solidFill>
                        <a:effectLst/>
                        <a:latin typeface="Calibri" panose="020F0502020204030204" pitchFamily="34" charset="0"/>
                      </a:endParaRPr>
                    </a:p>
                  </a:txBody>
                  <a:tcPr marL="3939" marR="3939" marT="39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l-SI" sz="700" b="0" i="0" u="none" strike="noStrike">
                        <a:solidFill>
                          <a:srgbClr val="000000"/>
                        </a:solidFill>
                        <a:effectLst/>
                        <a:latin typeface="Calibri" panose="020F0502020204030204" pitchFamily="34" charset="0"/>
                      </a:endParaRPr>
                    </a:p>
                  </a:txBody>
                  <a:tcPr marL="3939" marR="3939" marT="39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l-SI" sz="700" b="0" i="0" u="none" strike="noStrike">
                        <a:solidFill>
                          <a:srgbClr val="000000"/>
                        </a:solidFill>
                        <a:effectLst/>
                        <a:latin typeface="Calibri" panose="020F0502020204030204" pitchFamily="34" charset="0"/>
                      </a:endParaRPr>
                    </a:p>
                  </a:txBody>
                  <a:tcPr marL="3939" marR="3939" marT="3939"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97548477"/>
                  </a:ext>
                </a:extLst>
              </a:tr>
              <a:tr h="447463">
                <a:tc>
                  <a:txBody>
                    <a:bodyPr/>
                    <a:lstStyle/>
                    <a:p>
                      <a:pPr algn="l" fontAlgn="b"/>
                      <a:r>
                        <a:rPr lang="sl-SI" sz="700" b="0" i="0" u="none" strike="noStrike">
                          <a:solidFill>
                            <a:srgbClr val="000000"/>
                          </a:solidFill>
                          <a:effectLst/>
                          <a:latin typeface="Calibri" panose="020F0502020204030204" pitchFamily="34" charset="0"/>
                        </a:rPr>
                        <a:t>D</a:t>
                      </a:r>
                    </a:p>
                  </a:txBody>
                  <a:tcPr marL="3939" marR="3939" marT="39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l-SI" sz="700" b="0" i="0" u="none" strike="noStrike">
                          <a:solidFill>
                            <a:srgbClr val="000000"/>
                          </a:solidFill>
                          <a:effectLst/>
                          <a:latin typeface="Calibri" panose="020F0502020204030204" pitchFamily="34" charset="0"/>
                        </a:rPr>
                        <a:t>X</a:t>
                      </a:r>
                    </a:p>
                  </a:txBody>
                  <a:tcPr marL="3939" marR="3939" marT="39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l-SI" sz="700" b="0" i="0" u="none" strike="noStrike">
                          <a:solidFill>
                            <a:srgbClr val="000000"/>
                          </a:solidFill>
                          <a:effectLst/>
                          <a:latin typeface="Calibri" panose="020F0502020204030204" pitchFamily="34" charset="0"/>
                        </a:rPr>
                        <a:t> </a:t>
                      </a:r>
                    </a:p>
                  </a:txBody>
                  <a:tcPr marL="3939" marR="3939" marT="39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l-SI" sz="700" b="0" i="0" u="none" strike="noStrike">
                          <a:solidFill>
                            <a:srgbClr val="000000"/>
                          </a:solidFill>
                          <a:effectLst/>
                          <a:latin typeface="Calibri" panose="020F0502020204030204" pitchFamily="34" charset="0"/>
                        </a:rPr>
                        <a:t>IDT1</a:t>
                      </a:r>
                    </a:p>
                  </a:txBody>
                  <a:tcPr marL="3939" marR="3939" marT="39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l-SI" sz="700" b="0" i="0" u="none" strike="noStrike">
                          <a:solidFill>
                            <a:srgbClr val="000000"/>
                          </a:solidFill>
                          <a:effectLst/>
                          <a:latin typeface="Calibri" panose="020F0502020204030204" pitchFamily="34" charset="0"/>
                        </a:rPr>
                        <a:t> </a:t>
                      </a:r>
                    </a:p>
                  </a:txBody>
                  <a:tcPr marL="3939" marR="3939" marT="393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it-IT" sz="700" b="0" i="0" u="none" strike="noStrike">
                          <a:solidFill>
                            <a:srgbClr val="000000"/>
                          </a:solidFill>
                          <a:effectLst/>
                          <a:latin typeface="Calibri" panose="020F0502020204030204" pitchFamily="34" charset="0"/>
                        </a:rPr>
                        <a:t>Pacient se opraviči in PRENAROČI</a:t>
                      </a:r>
                    </a:p>
                  </a:txBody>
                  <a:tcPr marL="3939" marR="3939" marT="39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700" b="0" i="0" u="none" strike="noStrike">
                          <a:solidFill>
                            <a:srgbClr val="000000"/>
                          </a:solidFill>
                          <a:effectLst/>
                          <a:latin typeface="Calibri" panose="020F0502020204030204" pitchFamily="34" charset="0"/>
                        </a:rPr>
                        <a:t> </a:t>
                      </a:r>
                    </a:p>
                  </a:txBody>
                  <a:tcPr marL="3939" marR="3939" marT="39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sl-SI" sz="700" b="0" i="0" u="none" strike="noStrike">
                          <a:solidFill>
                            <a:srgbClr val="000000"/>
                          </a:solidFill>
                          <a:effectLst/>
                          <a:latin typeface="Calibri" panose="020F0502020204030204" pitchFamily="34" charset="0"/>
                        </a:rPr>
                        <a:t>Izvajelc IDT1 prestavi v prihodnost</a:t>
                      </a:r>
                    </a:p>
                  </a:txBody>
                  <a:tcPr marL="3939" marR="3939" marT="39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700" b="0" i="0" u="none" strike="noStrike">
                          <a:solidFill>
                            <a:srgbClr val="000000"/>
                          </a:solidFill>
                          <a:effectLst/>
                          <a:latin typeface="Calibri" panose="020F0502020204030204" pitchFamily="34" charset="0"/>
                        </a:rPr>
                        <a:t> </a:t>
                      </a:r>
                    </a:p>
                  </a:txBody>
                  <a:tcPr marL="3939" marR="3939" marT="393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l-SI" sz="700" b="0" i="0" u="none" strike="noStrike">
                          <a:solidFill>
                            <a:srgbClr val="000000"/>
                          </a:solidFill>
                          <a:effectLst/>
                          <a:latin typeface="Calibri" panose="020F0502020204030204" pitchFamily="34" charset="0"/>
                        </a:rPr>
                        <a:t> </a:t>
                      </a:r>
                    </a:p>
                  </a:txBody>
                  <a:tcPr marL="3939" marR="3939" marT="39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l-SI" sz="700" b="0" i="0" u="none" strike="noStrike">
                          <a:solidFill>
                            <a:srgbClr val="000000"/>
                          </a:solidFill>
                          <a:effectLst/>
                          <a:latin typeface="Calibri" panose="020F0502020204030204" pitchFamily="34" charset="0"/>
                        </a:rPr>
                        <a:t> </a:t>
                      </a:r>
                    </a:p>
                  </a:txBody>
                  <a:tcPr marL="3939" marR="3939" marT="39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l-SI" sz="700" b="0" i="0" u="none" strike="noStrike">
                          <a:solidFill>
                            <a:srgbClr val="006100"/>
                          </a:solidFill>
                          <a:effectLst/>
                          <a:latin typeface="Calibri" panose="020F0502020204030204" pitchFamily="34" charset="0"/>
                        </a:rPr>
                        <a:t> </a:t>
                      </a:r>
                    </a:p>
                  </a:txBody>
                  <a:tcPr marL="3939" marR="3939" marT="3939" marB="0" anchor="b">
                    <a:lnL>
                      <a:noFill/>
                    </a:lnL>
                    <a:lnR>
                      <a:noFill/>
                    </a:lnR>
                    <a:lnT>
                      <a:noFill/>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765715798"/>
                  </a:ext>
                </a:extLst>
              </a:tr>
              <a:tr h="149154">
                <a:tc>
                  <a:txBody>
                    <a:bodyPr/>
                    <a:lstStyle/>
                    <a:p>
                      <a:pPr algn="l" fontAlgn="b"/>
                      <a:endParaRPr lang="sl-SI" sz="700" b="0" i="0" u="none" strike="noStrike">
                        <a:solidFill>
                          <a:srgbClr val="000000"/>
                        </a:solidFill>
                        <a:effectLst/>
                        <a:latin typeface="Calibri" panose="020F0502020204030204" pitchFamily="34" charset="0"/>
                      </a:endParaRPr>
                    </a:p>
                  </a:txBody>
                  <a:tcPr marL="3939" marR="3939" marT="39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l-SI" sz="700" b="0" i="0" u="none" strike="noStrike">
                        <a:solidFill>
                          <a:srgbClr val="000000"/>
                        </a:solidFill>
                        <a:effectLst/>
                        <a:latin typeface="Calibri" panose="020F0502020204030204" pitchFamily="34" charset="0"/>
                      </a:endParaRPr>
                    </a:p>
                  </a:txBody>
                  <a:tcPr marL="3939" marR="3939" marT="39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l-SI" sz="700" b="0" i="0" u="none" strike="noStrike">
                        <a:solidFill>
                          <a:srgbClr val="000000"/>
                        </a:solidFill>
                        <a:effectLst/>
                        <a:latin typeface="Calibri" panose="020F0502020204030204" pitchFamily="34" charset="0"/>
                      </a:endParaRPr>
                    </a:p>
                  </a:txBody>
                  <a:tcPr marL="3939" marR="3939" marT="39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l-SI" sz="700" b="0" i="0" u="none" strike="noStrike">
                        <a:solidFill>
                          <a:srgbClr val="000000"/>
                        </a:solidFill>
                        <a:effectLst/>
                        <a:latin typeface="Calibri" panose="020F0502020204030204" pitchFamily="34" charset="0"/>
                      </a:endParaRPr>
                    </a:p>
                  </a:txBody>
                  <a:tcPr marL="3939" marR="3939" marT="39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l-SI" sz="700" b="0" i="0" u="none" strike="noStrike">
                        <a:solidFill>
                          <a:srgbClr val="000000"/>
                        </a:solidFill>
                        <a:effectLst/>
                        <a:latin typeface="Calibri" panose="020F0502020204030204" pitchFamily="34" charset="0"/>
                      </a:endParaRPr>
                    </a:p>
                  </a:txBody>
                  <a:tcPr marL="3939" marR="3939" marT="39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l-SI" sz="700" b="0" i="0" u="none" strike="noStrike">
                        <a:solidFill>
                          <a:srgbClr val="000000"/>
                        </a:solidFill>
                        <a:effectLst/>
                        <a:latin typeface="Calibri" panose="020F0502020204030204" pitchFamily="34" charset="0"/>
                      </a:endParaRPr>
                    </a:p>
                  </a:txBody>
                  <a:tcPr marL="3939" marR="3939" marT="39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l-SI" sz="700" b="0" i="0" u="none" strike="noStrike">
                        <a:solidFill>
                          <a:srgbClr val="000000"/>
                        </a:solidFill>
                        <a:effectLst/>
                        <a:latin typeface="Calibri" panose="020F0502020204030204" pitchFamily="34" charset="0"/>
                      </a:endParaRPr>
                    </a:p>
                  </a:txBody>
                  <a:tcPr marL="3939" marR="3939" marT="39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l-SI" sz="700" b="0" i="0" u="none" strike="noStrike">
                        <a:solidFill>
                          <a:srgbClr val="000000"/>
                        </a:solidFill>
                        <a:effectLst/>
                        <a:latin typeface="Calibri" panose="020F0502020204030204" pitchFamily="34" charset="0"/>
                      </a:endParaRPr>
                    </a:p>
                  </a:txBody>
                  <a:tcPr marL="3939" marR="3939" marT="39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l-SI" sz="700" b="0" i="0" u="none" strike="noStrike">
                        <a:solidFill>
                          <a:srgbClr val="000000"/>
                        </a:solidFill>
                        <a:effectLst/>
                        <a:latin typeface="Calibri" panose="020F0502020204030204" pitchFamily="34" charset="0"/>
                      </a:endParaRPr>
                    </a:p>
                  </a:txBody>
                  <a:tcPr marL="3939" marR="3939" marT="39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l-SI" sz="700" b="0" i="0" u="none" strike="noStrike">
                        <a:solidFill>
                          <a:srgbClr val="000000"/>
                        </a:solidFill>
                        <a:effectLst/>
                        <a:latin typeface="Calibri" panose="020F0502020204030204" pitchFamily="34" charset="0"/>
                      </a:endParaRPr>
                    </a:p>
                  </a:txBody>
                  <a:tcPr marL="3939" marR="3939" marT="39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l-SI" sz="700" b="0" i="0" u="none" strike="noStrike">
                        <a:solidFill>
                          <a:srgbClr val="000000"/>
                        </a:solidFill>
                        <a:effectLst/>
                        <a:latin typeface="Calibri" panose="020F0502020204030204" pitchFamily="34" charset="0"/>
                      </a:endParaRPr>
                    </a:p>
                  </a:txBody>
                  <a:tcPr marL="3939" marR="3939" marT="39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l-SI" sz="700" b="0" i="0" u="none" strike="noStrike">
                        <a:solidFill>
                          <a:srgbClr val="000000"/>
                        </a:solidFill>
                        <a:effectLst/>
                        <a:latin typeface="Calibri" panose="020F0502020204030204" pitchFamily="34" charset="0"/>
                      </a:endParaRPr>
                    </a:p>
                  </a:txBody>
                  <a:tcPr marL="3939" marR="3939" marT="3939"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75413173"/>
                  </a:ext>
                </a:extLst>
              </a:tr>
              <a:tr h="596618">
                <a:tc>
                  <a:txBody>
                    <a:bodyPr/>
                    <a:lstStyle/>
                    <a:p>
                      <a:pPr algn="l" fontAlgn="b"/>
                      <a:r>
                        <a:rPr lang="sl-SI" sz="700" b="0" i="0" u="none" strike="noStrike">
                          <a:solidFill>
                            <a:srgbClr val="000000"/>
                          </a:solidFill>
                          <a:effectLst/>
                          <a:latin typeface="Calibri" panose="020F0502020204030204" pitchFamily="34" charset="0"/>
                        </a:rPr>
                        <a:t>E</a:t>
                      </a:r>
                    </a:p>
                  </a:txBody>
                  <a:tcPr marL="3939" marR="3939" marT="39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l-SI" sz="700" b="0" i="0" u="none" strike="noStrike">
                          <a:solidFill>
                            <a:srgbClr val="000000"/>
                          </a:solidFill>
                          <a:effectLst/>
                          <a:latin typeface="Calibri" panose="020F0502020204030204" pitchFamily="34" charset="0"/>
                        </a:rPr>
                        <a:t>X</a:t>
                      </a:r>
                    </a:p>
                  </a:txBody>
                  <a:tcPr marL="3939" marR="3939" marT="39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l-SI" sz="700" b="0" i="0" u="none" strike="noStrike">
                          <a:solidFill>
                            <a:srgbClr val="000000"/>
                          </a:solidFill>
                          <a:effectLst/>
                          <a:latin typeface="Calibri" panose="020F0502020204030204" pitchFamily="34" charset="0"/>
                        </a:rPr>
                        <a:t> </a:t>
                      </a:r>
                    </a:p>
                  </a:txBody>
                  <a:tcPr marL="3939" marR="3939" marT="39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l-SI" sz="700" b="0" i="0" u="none" strike="noStrike">
                          <a:solidFill>
                            <a:srgbClr val="000000"/>
                          </a:solidFill>
                          <a:effectLst/>
                          <a:latin typeface="Calibri" panose="020F0502020204030204" pitchFamily="34" charset="0"/>
                        </a:rPr>
                        <a:t>IDT1</a:t>
                      </a:r>
                    </a:p>
                  </a:txBody>
                  <a:tcPr marL="3939" marR="3939" marT="39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l-SI" sz="700" b="0" i="0" u="none" strike="noStrike">
                          <a:solidFill>
                            <a:srgbClr val="000000"/>
                          </a:solidFill>
                          <a:effectLst/>
                          <a:latin typeface="Calibri" panose="020F0502020204030204" pitchFamily="34" charset="0"/>
                        </a:rPr>
                        <a:t> </a:t>
                      </a:r>
                    </a:p>
                  </a:txBody>
                  <a:tcPr marL="3939" marR="3939" marT="393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it-IT" sz="700" b="0" i="0" u="none" strike="noStrike">
                          <a:solidFill>
                            <a:srgbClr val="000000"/>
                          </a:solidFill>
                          <a:effectLst/>
                          <a:latin typeface="Calibri" panose="020F0502020204030204" pitchFamily="34" charset="0"/>
                        </a:rPr>
                        <a:t>Pacient se opraviči in PRENAROČI</a:t>
                      </a:r>
                    </a:p>
                  </a:txBody>
                  <a:tcPr marL="3939" marR="3939" marT="39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700" b="0" i="0" u="none" strike="noStrike">
                          <a:solidFill>
                            <a:srgbClr val="000000"/>
                          </a:solidFill>
                          <a:effectLst/>
                          <a:latin typeface="Calibri" panose="020F0502020204030204" pitchFamily="34" charset="0"/>
                        </a:rPr>
                        <a:t> </a:t>
                      </a:r>
                    </a:p>
                  </a:txBody>
                  <a:tcPr marL="3939" marR="3939" marT="39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sl-SI" sz="700" b="0" i="0" u="none" strike="noStrike">
                          <a:solidFill>
                            <a:srgbClr val="000000"/>
                          </a:solidFill>
                          <a:effectLst/>
                          <a:latin typeface="Calibri" panose="020F0502020204030204" pitchFamily="34" charset="0"/>
                        </a:rPr>
                        <a:t>Izvajalec IDT1 ne prestavi, ampak ustvari IDT 2</a:t>
                      </a:r>
                    </a:p>
                  </a:txBody>
                  <a:tcPr marL="3939" marR="3939" marT="39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l-SI" sz="700" b="0" i="0" u="none" strike="noStrike">
                          <a:solidFill>
                            <a:srgbClr val="000000"/>
                          </a:solidFill>
                          <a:effectLst/>
                          <a:latin typeface="Calibri" panose="020F0502020204030204" pitchFamily="34" charset="0"/>
                        </a:rPr>
                        <a:t> </a:t>
                      </a:r>
                    </a:p>
                  </a:txBody>
                  <a:tcPr marL="3939" marR="3939" marT="393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l-SI" sz="700" b="0" i="0" u="none" strike="noStrike">
                          <a:solidFill>
                            <a:srgbClr val="000000"/>
                          </a:solidFill>
                          <a:effectLst/>
                          <a:latin typeface="Calibri" panose="020F0502020204030204" pitchFamily="34" charset="0"/>
                        </a:rPr>
                        <a:t> </a:t>
                      </a:r>
                    </a:p>
                  </a:txBody>
                  <a:tcPr marL="3939" marR="3939" marT="39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l-SI" sz="700" b="0" i="0" u="none" strike="noStrike">
                          <a:solidFill>
                            <a:srgbClr val="000000"/>
                          </a:solidFill>
                          <a:effectLst/>
                          <a:latin typeface="Calibri" panose="020F0502020204030204" pitchFamily="34" charset="0"/>
                        </a:rPr>
                        <a:t> </a:t>
                      </a:r>
                    </a:p>
                  </a:txBody>
                  <a:tcPr marL="3939" marR="3939" marT="39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l-SI" sz="700" b="0" i="0" u="none" strike="noStrike" dirty="0">
                          <a:solidFill>
                            <a:srgbClr val="9C0006"/>
                          </a:solidFill>
                          <a:effectLst/>
                          <a:latin typeface="Calibri" panose="020F0502020204030204" pitchFamily="34" charset="0"/>
                        </a:rPr>
                        <a:t> </a:t>
                      </a:r>
                    </a:p>
                  </a:txBody>
                  <a:tcPr marL="3939" marR="3939" marT="3939" marB="0" anchor="b">
                    <a:lnL>
                      <a:noFill/>
                    </a:lnL>
                    <a:lnR>
                      <a:noFill/>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728684728"/>
                  </a:ext>
                </a:extLst>
              </a:tr>
            </a:tbl>
          </a:graphicData>
        </a:graphic>
      </p:graphicFrame>
    </p:spTree>
    <p:extLst>
      <p:ext uri="{BB962C8B-B14F-4D97-AF65-F5344CB8AC3E}">
        <p14:creationId xmlns:p14="http://schemas.microsoft.com/office/powerpoint/2010/main" val="2961968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24C71C0-7F94-498F-8A0B-3BFA18ADCF94}"/>
              </a:ext>
            </a:extLst>
          </p:cNvPr>
          <p:cNvSpPr>
            <a:spLocks noGrp="1"/>
          </p:cNvSpPr>
          <p:nvPr>
            <p:ph type="title"/>
          </p:nvPr>
        </p:nvSpPr>
        <p:spPr>
          <a:xfrm>
            <a:off x="971549" y="1209259"/>
            <a:ext cx="7466788" cy="677108"/>
          </a:xfrm>
        </p:spPr>
        <p:txBody>
          <a:bodyPr/>
          <a:lstStyle/>
          <a:p>
            <a:r>
              <a:rPr lang="sl-SI" dirty="0"/>
              <a:t>Uveljavitev storitve  v datumih</a:t>
            </a:r>
          </a:p>
        </p:txBody>
      </p:sp>
      <p:sp>
        <p:nvSpPr>
          <p:cNvPr id="3" name="Označba mesta besedila 2">
            <a:extLst>
              <a:ext uri="{FF2B5EF4-FFF2-40B4-BE49-F238E27FC236}">
                <a16:creationId xmlns:a16="http://schemas.microsoft.com/office/drawing/2014/main" id="{6E011A3B-70BD-440F-9629-71B17E04DE2F}"/>
              </a:ext>
            </a:extLst>
          </p:cNvPr>
          <p:cNvSpPr>
            <a:spLocks noGrp="1"/>
          </p:cNvSpPr>
          <p:nvPr>
            <p:ph type="body" sz="quarter" idx="13"/>
          </p:nvPr>
        </p:nvSpPr>
        <p:spPr>
          <a:xfrm>
            <a:off x="880647" y="2115344"/>
            <a:ext cx="7648593" cy="2627312"/>
          </a:xfrm>
        </p:spPr>
        <p:txBody>
          <a:bodyPr/>
          <a:lstStyle/>
          <a:p>
            <a:r>
              <a:rPr lang="sl-SI" sz="2000" dirty="0"/>
              <a:t>26.9.2022 preko Združenja </a:t>
            </a:r>
            <a:r>
              <a:rPr lang="sl-SI" sz="2000" dirty="0" err="1"/>
              <a:t>zdr</a:t>
            </a:r>
            <a:r>
              <a:rPr lang="sl-SI" sz="2000" dirty="0"/>
              <a:t>. zavodov (ZZZ) izvajalci obveščeni o ponovnem vklopu 10.10.2022 in pozvani, da preverijo, kaj jim bo vklop povzročil. (nekatere ZZZ še pokliče!)</a:t>
            </a:r>
          </a:p>
          <a:p>
            <a:r>
              <a:rPr lang="sl-SI" sz="2000" dirty="0"/>
              <a:t>10.10. storitev vklopljena.	</a:t>
            </a:r>
          </a:p>
          <a:p>
            <a:r>
              <a:rPr lang="sl-SI" sz="2000" dirty="0"/>
              <a:t>19.10. javljene prve težave pri </a:t>
            </a:r>
            <a:r>
              <a:rPr lang="sl-SI" sz="2000" dirty="0" err="1"/>
              <a:t>koncesionarki</a:t>
            </a:r>
            <a:r>
              <a:rPr lang="sl-SI" sz="2000" dirty="0"/>
              <a:t>; NIJZ takoj pristopi k pomoči in ji posreduje sezname izbrisanih naročil in napotnic.</a:t>
            </a:r>
          </a:p>
          <a:p>
            <a:r>
              <a:rPr lang="sl-SI" sz="2000" dirty="0"/>
              <a:t>21.10. zaradi težav, ki jih javljajo tudi nekateri drugi izvajalci, začasno izklopimo servis (obveščene vse programske hiše!) in jim damo dodatnih 11 dni do 1.11., da uredijo sezname v internih inf. sistemih in preverijo, kaj se pošilja na </a:t>
            </a:r>
            <a:r>
              <a:rPr lang="sl-SI" sz="2000" dirty="0" err="1"/>
              <a:t>eNaročanje</a:t>
            </a:r>
            <a:endParaRPr lang="sl-SI" sz="2000" dirty="0"/>
          </a:p>
          <a:p>
            <a:r>
              <a:rPr lang="sl-SI" sz="2000" dirty="0"/>
              <a:t>28. 10. 2022 na ZZZ, tema izpostavljena in nihče ničesar </a:t>
            </a:r>
            <a:r>
              <a:rPr lang="sl-SI" sz="2000" dirty="0">
                <a:solidFill>
                  <a:srgbClr val="FF0000"/>
                </a:solidFill>
              </a:rPr>
              <a:t>(?) </a:t>
            </a:r>
            <a:r>
              <a:rPr lang="sl-SI" sz="2000" dirty="0"/>
              <a:t>ni vedel nič v zvezi s tem.</a:t>
            </a:r>
          </a:p>
          <a:p>
            <a:r>
              <a:rPr lang="sl-SI" sz="2000" dirty="0"/>
              <a:t>Po 1.11. servis ponovno vklopljen.</a:t>
            </a:r>
          </a:p>
          <a:p>
            <a:endParaRPr lang="sl-SI" sz="2000" dirty="0"/>
          </a:p>
          <a:p>
            <a:endParaRPr lang="sl-SI" sz="2000" dirty="0"/>
          </a:p>
          <a:p>
            <a:endParaRPr lang="sl-SI" sz="2000" dirty="0"/>
          </a:p>
        </p:txBody>
      </p:sp>
    </p:spTree>
    <p:extLst>
      <p:ext uri="{BB962C8B-B14F-4D97-AF65-F5344CB8AC3E}">
        <p14:creationId xmlns:p14="http://schemas.microsoft.com/office/powerpoint/2010/main" val="990583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B7B1A4A-8BE0-4239-9698-0120CF779322}"/>
              </a:ext>
            </a:extLst>
          </p:cNvPr>
          <p:cNvSpPr>
            <a:spLocks noGrp="1"/>
          </p:cNvSpPr>
          <p:nvPr>
            <p:ph type="title"/>
          </p:nvPr>
        </p:nvSpPr>
        <p:spPr>
          <a:xfrm>
            <a:off x="971550" y="1041692"/>
            <a:ext cx="7200900" cy="499096"/>
          </a:xfrm>
        </p:spPr>
        <p:txBody>
          <a:bodyPr wrap="none" anchor="t">
            <a:normAutofit fontScale="90000"/>
          </a:bodyPr>
          <a:lstStyle/>
          <a:p>
            <a:pPr>
              <a:lnSpc>
                <a:spcPct val="90000"/>
              </a:lnSpc>
            </a:pPr>
            <a:r>
              <a:rPr lang="sl-SI" sz="3700" dirty="0"/>
              <a:t>Uveljavitev servisa v številkah</a:t>
            </a:r>
            <a:br>
              <a:rPr lang="sl-SI" sz="3700" dirty="0"/>
            </a:br>
            <a:endParaRPr lang="sl-SI" sz="3700" dirty="0"/>
          </a:p>
        </p:txBody>
      </p:sp>
      <p:sp>
        <p:nvSpPr>
          <p:cNvPr id="3" name="Označba mesta besedila 2">
            <a:extLst>
              <a:ext uri="{FF2B5EF4-FFF2-40B4-BE49-F238E27FC236}">
                <a16:creationId xmlns:a16="http://schemas.microsoft.com/office/drawing/2014/main" id="{46551A3A-0A04-4B12-AD83-B9278FFBCBDE}"/>
              </a:ext>
            </a:extLst>
          </p:cNvPr>
          <p:cNvSpPr>
            <a:spLocks noGrp="1"/>
          </p:cNvSpPr>
          <p:nvPr>
            <p:ph sz="half" idx="1"/>
          </p:nvPr>
        </p:nvSpPr>
        <p:spPr>
          <a:xfrm>
            <a:off x="179605" y="1662545"/>
            <a:ext cx="4934517" cy="4563593"/>
          </a:xfrm>
        </p:spPr>
        <p:txBody>
          <a:bodyPr wrap="square" anchor="t">
            <a:noAutofit/>
          </a:bodyPr>
          <a:lstStyle/>
          <a:p>
            <a:pPr>
              <a:lnSpc>
                <a:spcPct val="90000"/>
              </a:lnSpc>
            </a:pPr>
            <a:r>
              <a:rPr lang="sl-SI" sz="2000" dirty="0">
                <a:effectLst/>
              </a:rPr>
              <a:t>Od vklopa servisa 10.10.2022 do 8.11.zvečer je odpovedano 645.690 naročil s točnim terminom. </a:t>
            </a:r>
            <a:r>
              <a:rPr lang="sl-SI" sz="2000" i="1" dirty="0">
                <a:solidFill>
                  <a:srgbClr val="FF0000"/>
                </a:solidFill>
                <a:effectLst/>
              </a:rPr>
              <a:t>Opozarjamo: to so bila naročila iz leta 2020, 2021 in 2022. Od marca 2020 do oktobra 2022 je bil servis izklopljen.</a:t>
            </a:r>
          </a:p>
          <a:p>
            <a:pPr>
              <a:lnSpc>
                <a:spcPct val="90000"/>
              </a:lnSpc>
            </a:pPr>
            <a:r>
              <a:rPr lang="sl-SI" sz="2000" dirty="0">
                <a:effectLst/>
              </a:rPr>
              <a:t>Od vklopa 10.10.2022 do 8.11. zvečer je bilo odpovedanih 424.732 napotnic.</a:t>
            </a:r>
          </a:p>
          <a:p>
            <a:pPr>
              <a:lnSpc>
                <a:spcPct val="90000"/>
              </a:lnSpc>
            </a:pPr>
            <a:r>
              <a:rPr lang="sl-SI" sz="2000" dirty="0">
                <a:effectLst/>
              </a:rPr>
              <a:t>Od vklopa 10.10.2022 je bilo 294.148 individualnih pacientov, ki so jim bila odpovedana naročila in napotnice. </a:t>
            </a:r>
          </a:p>
          <a:p>
            <a:pPr>
              <a:lnSpc>
                <a:spcPct val="90000"/>
              </a:lnSpc>
            </a:pPr>
            <a:r>
              <a:rPr lang="sl-SI" sz="2000" dirty="0"/>
              <a:t>Največkrat je odpovedana VZS 1888 RTG </a:t>
            </a:r>
            <a:r>
              <a:rPr lang="sl-SI" sz="2000" dirty="0" err="1"/>
              <a:t>pc</a:t>
            </a:r>
            <a:r>
              <a:rPr lang="sl-SI" sz="2000" dirty="0"/>
              <a:t>.- ki praktično nima čakalnih vrst.</a:t>
            </a:r>
          </a:p>
          <a:p>
            <a:pPr>
              <a:lnSpc>
                <a:spcPct val="90000"/>
              </a:lnSpc>
            </a:pPr>
            <a:r>
              <a:rPr lang="sl-SI" sz="2000" dirty="0"/>
              <a:t>Največ odpovedi terminov je pri izvajalcu </a:t>
            </a:r>
            <a:r>
              <a:rPr lang="sl-SI" sz="2000" dirty="0">
                <a:effectLst/>
                <a:latin typeface="Helvetica" panose="020B0604020202020204" pitchFamily="34" charset="0"/>
                <a:ea typeface="Times New Roman" panose="02020603050405020304" pitchFamily="18" charset="0"/>
              </a:rPr>
              <a:t>02727 - SPLOŠNA BOLNIŠNICA CELJE, 111.822 (od 2018 do 8.11.)</a:t>
            </a:r>
            <a:r>
              <a:rPr lang="sl-SI" sz="2000" dirty="0"/>
              <a:t> </a:t>
            </a:r>
          </a:p>
        </p:txBody>
      </p:sp>
      <p:pic>
        <p:nvPicPr>
          <p:cNvPr id="5" name="Slika 4">
            <a:extLst>
              <a:ext uri="{FF2B5EF4-FFF2-40B4-BE49-F238E27FC236}">
                <a16:creationId xmlns:a16="http://schemas.microsoft.com/office/drawing/2014/main" id="{9593B66F-AF1D-4D71-B5F3-60C164DA299F}"/>
              </a:ext>
            </a:extLst>
          </p:cNvPr>
          <p:cNvPicPr>
            <a:picLocks noChangeAspect="1"/>
          </p:cNvPicPr>
          <p:nvPr/>
        </p:nvPicPr>
        <p:blipFill>
          <a:blip r:embed="rId3"/>
          <a:stretch>
            <a:fillRect/>
          </a:stretch>
        </p:blipFill>
        <p:spPr>
          <a:xfrm>
            <a:off x="5065414" y="2013735"/>
            <a:ext cx="4078586" cy="3854265"/>
          </a:xfrm>
          <a:prstGeom prst="rect">
            <a:avLst/>
          </a:prstGeom>
          <a:noFill/>
        </p:spPr>
      </p:pic>
    </p:spTree>
    <p:extLst>
      <p:ext uri="{BB962C8B-B14F-4D97-AF65-F5344CB8AC3E}">
        <p14:creationId xmlns:p14="http://schemas.microsoft.com/office/powerpoint/2010/main" val="415978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D3D9464-38A7-4CEA-816A-3ACF8B0DE42D}"/>
              </a:ext>
            </a:extLst>
          </p:cNvPr>
          <p:cNvSpPr>
            <a:spLocks noGrp="1"/>
          </p:cNvSpPr>
          <p:nvPr>
            <p:ph type="title"/>
          </p:nvPr>
        </p:nvSpPr>
        <p:spPr>
          <a:xfrm>
            <a:off x="971550" y="1547813"/>
            <a:ext cx="3605154" cy="677108"/>
          </a:xfrm>
        </p:spPr>
        <p:txBody>
          <a:bodyPr/>
          <a:lstStyle/>
          <a:p>
            <a:r>
              <a:rPr lang="sl-SI" dirty="0"/>
              <a:t>Okvirni termini</a:t>
            </a:r>
          </a:p>
        </p:txBody>
      </p:sp>
      <p:sp>
        <p:nvSpPr>
          <p:cNvPr id="7" name="PoljeZBesedilom 6">
            <a:extLst>
              <a:ext uri="{FF2B5EF4-FFF2-40B4-BE49-F238E27FC236}">
                <a16:creationId xmlns:a16="http://schemas.microsoft.com/office/drawing/2014/main" id="{A0AA72BC-B584-47B5-B518-5BD5C8F2CB7E}"/>
              </a:ext>
            </a:extLst>
          </p:cNvPr>
          <p:cNvSpPr txBox="1"/>
          <p:nvPr/>
        </p:nvSpPr>
        <p:spPr>
          <a:xfrm>
            <a:off x="927130" y="2640458"/>
            <a:ext cx="7299147" cy="2862322"/>
          </a:xfrm>
          <a:prstGeom prst="rect">
            <a:avLst/>
          </a:prstGeom>
          <a:noFill/>
        </p:spPr>
        <p:txBody>
          <a:bodyPr wrap="square" rtlCol="0">
            <a:spAutoFit/>
          </a:bodyPr>
          <a:lstStyle/>
          <a:p>
            <a:r>
              <a:rPr lang="sl-SI" dirty="0"/>
              <a:t>Na dan 8.11. imamov sistemu </a:t>
            </a:r>
            <a:r>
              <a:rPr lang="sl-SI" dirty="0" err="1"/>
              <a:t>eNaročanja</a:t>
            </a:r>
            <a:r>
              <a:rPr lang="sl-SI" dirty="0"/>
              <a:t> </a:t>
            </a:r>
          </a:p>
          <a:p>
            <a:r>
              <a:rPr lang="sl-SI" b="1" dirty="0"/>
              <a:t>3.942.017</a:t>
            </a:r>
            <a:r>
              <a:rPr lang="sl-SI" dirty="0"/>
              <a:t> okvirnih terminov v preteklosti</a:t>
            </a:r>
          </a:p>
          <a:p>
            <a:r>
              <a:rPr lang="sl-SI" dirty="0"/>
              <a:t>In</a:t>
            </a:r>
          </a:p>
          <a:p>
            <a:r>
              <a:rPr lang="sl-SI" dirty="0"/>
              <a:t>679.306 okvirnih terminov v prihodnosti</a:t>
            </a:r>
          </a:p>
          <a:p>
            <a:endParaRPr lang="sl-SI" dirty="0"/>
          </a:p>
          <a:p>
            <a:r>
              <a:rPr lang="sl-SI" dirty="0"/>
              <a:t>Zakaj </a:t>
            </a:r>
            <a:r>
              <a:rPr lang="sl-SI" dirty="0" err="1"/>
              <a:t>okvrni</a:t>
            </a:r>
            <a:r>
              <a:rPr lang="sl-SI" dirty="0"/>
              <a:t> termin? Kam naj izvajalec naroči pacienta. Nekateri urniki se delajo 14 dni v naprej!</a:t>
            </a:r>
          </a:p>
          <a:p>
            <a:endParaRPr lang="sl-SI" dirty="0"/>
          </a:p>
          <a:p>
            <a:endParaRPr lang="sl-SI" dirty="0"/>
          </a:p>
          <a:p>
            <a:endParaRPr lang="sl-SI" dirty="0"/>
          </a:p>
        </p:txBody>
      </p:sp>
    </p:spTree>
    <p:extLst>
      <p:ext uri="{BB962C8B-B14F-4D97-AF65-F5344CB8AC3E}">
        <p14:creationId xmlns:p14="http://schemas.microsoft.com/office/powerpoint/2010/main" val="3350058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239C8DC-B73B-4534-88CF-A1C1EF4CB1E7}"/>
              </a:ext>
            </a:extLst>
          </p:cNvPr>
          <p:cNvSpPr>
            <a:spLocks noGrp="1"/>
          </p:cNvSpPr>
          <p:nvPr>
            <p:ph type="title"/>
          </p:nvPr>
        </p:nvSpPr>
        <p:spPr>
          <a:xfrm>
            <a:off x="293456" y="1209259"/>
            <a:ext cx="8784456" cy="1354217"/>
          </a:xfrm>
        </p:spPr>
        <p:txBody>
          <a:bodyPr/>
          <a:lstStyle/>
          <a:p>
            <a:r>
              <a:rPr lang="sl-SI" dirty="0"/>
              <a:t>Čakalni seznami za  najbolj kritične</a:t>
            </a:r>
            <a:br>
              <a:rPr lang="sl-SI" dirty="0"/>
            </a:br>
            <a:r>
              <a:rPr lang="sl-SI" dirty="0"/>
              <a:t> </a:t>
            </a:r>
            <a:r>
              <a:rPr lang="sl-SI" dirty="0" err="1"/>
              <a:t>VZSje</a:t>
            </a:r>
            <a:endParaRPr lang="sl-SI" dirty="0"/>
          </a:p>
        </p:txBody>
      </p:sp>
      <p:graphicFrame>
        <p:nvGraphicFramePr>
          <p:cNvPr id="7" name="Grafikon 6">
            <a:extLst>
              <a:ext uri="{FF2B5EF4-FFF2-40B4-BE49-F238E27FC236}">
                <a16:creationId xmlns:a16="http://schemas.microsoft.com/office/drawing/2014/main" id="{030485B7-129D-4281-4F4C-57F4CAD5AE3C}"/>
              </a:ext>
            </a:extLst>
          </p:cNvPr>
          <p:cNvGraphicFramePr>
            <a:graphicFrameLocks/>
          </p:cNvGraphicFramePr>
          <p:nvPr>
            <p:extLst>
              <p:ext uri="{D42A27DB-BD31-4B8C-83A1-F6EECF244321}">
                <p14:modId xmlns:p14="http://schemas.microsoft.com/office/powerpoint/2010/main" val="1974657309"/>
              </p:ext>
            </p:extLst>
          </p:nvPr>
        </p:nvGraphicFramePr>
        <p:xfrm>
          <a:off x="921309" y="2368496"/>
          <a:ext cx="7585693" cy="42785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41875308"/>
      </p:ext>
    </p:extLst>
  </p:cSld>
  <p:clrMapOvr>
    <a:masterClrMapping/>
  </p:clrMapOvr>
</p:sld>
</file>

<file path=ppt/theme/theme1.xml><?xml version="1.0" encoding="utf-8"?>
<a:theme xmlns:a="http://schemas.openxmlformats.org/drawingml/2006/main" name="si10-cgp-mpe_predstavitev">
  <a:themeElements>
    <a:clrScheme name="DU 2010">
      <a:dk1>
        <a:srgbClr val="999999"/>
      </a:dk1>
      <a:lt1>
        <a:sysClr val="window" lastClr="FFFFFF"/>
      </a:lt1>
      <a:dk2>
        <a:srgbClr val="000000"/>
      </a:dk2>
      <a:lt2>
        <a:srgbClr val="D8D8D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DU 2010">
      <a:dk1>
        <a:srgbClr val="999999"/>
      </a:dk1>
      <a:lt1>
        <a:sysClr val="window" lastClr="FFFFFF"/>
      </a:lt1>
      <a:dk2>
        <a:srgbClr val="000000"/>
      </a:dk2>
      <a:lt2>
        <a:srgbClr val="D8D8D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AA4CDF6A72CEB4899C7BB7A4D971786" ma:contentTypeVersion="2" ma:contentTypeDescription="Ustvari nov dokument." ma:contentTypeScope="" ma:versionID="27a68f6a93523bf882d906d8a0c96121">
  <xsd:schema xmlns:xsd="http://www.w3.org/2001/XMLSchema" xmlns:xs="http://www.w3.org/2001/XMLSchema" xmlns:p="http://schemas.microsoft.com/office/2006/metadata/properties" xmlns:ns2="4c8facfd-b5e1-42b7-a1f5-53b131855db1" targetNamespace="http://schemas.microsoft.com/office/2006/metadata/properties" ma:root="true" ma:fieldsID="9a74fcd75ccec662ff19e1de78441a65" ns2:_="">
    <xsd:import namespace="4c8facfd-b5e1-42b7-a1f5-53b131855db1"/>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8facfd-b5e1-42b7-a1f5-53b131855db1" elementFormDefault="qualified">
    <xsd:import namespace="http://schemas.microsoft.com/office/2006/documentManagement/types"/>
    <xsd:import namespace="http://schemas.microsoft.com/office/infopath/2007/PartnerControls"/>
    <xsd:element name="SharedWithUsers" ma:index="8"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V skupni rabi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FED8643-F971-469C-B275-859CAE6FE6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8facfd-b5e1-42b7-a1f5-53b131855d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46F8AF-F0F2-460C-9B30-FBB226F48209}">
  <ds:schemaRefs>
    <ds:schemaRef ds:uri="http://schemas.microsoft.com/sharepoint/v3/contenttype/forms"/>
  </ds:schemaRefs>
</ds:datastoreItem>
</file>

<file path=customXml/itemProps3.xml><?xml version="1.0" encoding="utf-8"?>
<ds:datastoreItem xmlns:ds="http://schemas.openxmlformats.org/officeDocument/2006/customXml" ds:itemID="{92DBE59D-F040-4D8B-9588-1C54B0BEBCD3}">
  <ds:schemaRefs>
    <ds:schemaRef ds:uri="http://schemas.microsoft.com/office/infopath/2007/PartnerControls"/>
    <ds:schemaRef ds:uri="http://purl.org/dc/terms/"/>
    <ds:schemaRef ds:uri="http://schemas.microsoft.com/office/2006/documentManagement/types"/>
    <ds:schemaRef ds:uri="http://purl.org/dc/elements/1.1/"/>
    <ds:schemaRef ds:uri="http://schemas.microsoft.com/office/2006/metadata/properties"/>
    <ds:schemaRef ds:uri="4c8facfd-b5e1-42b7-a1f5-53b131855db1"/>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652</TotalTime>
  <Words>689</Words>
  <Application>Microsoft Office PowerPoint</Application>
  <PresentationFormat>Diaprojekcija na zaslonu (4:3)</PresentationFormat>
  <Paragraphs>98</Paragraphs>
  <Slides>7</Slides>
  <Notes>4</Notes>
  <HiddenSlides>0</HiddenSlides>
  <MMClips>0</MMClips>
  <ScaleCrop>false</ScaleCrop>
  <HeadingPairs>
    <vt:vector size="6" baseType="variant">
      <vt:variant>
        <vt:lpstr>Uporabljene pisave</vt:lpstr>
      </vt:variant>
      <vt:variant>
        <vt:i4>4</vt:i4>
      </vt:variant>
      <vt:variant>
        <vt:lpstr>Tema</vt:lpstr>
      </vt:variant>
      <vt:variant>
        <vt:i4>2</vt:i4>
      </vt:variant>
      <vt:variant>
        <vt:lpstr>Naslovi diapozitivov</vt:lpstr>
      </vt:variant>
      <vt:variant>
        <vt:i4>7</vt:i4>
      </vt:variant>
    </vt:vector>
  </HeadingPairs>
  <TitlesOfParts>
    <vt:vector size="13" baseType="lpstr">
      <vt:lpstr>Calibri</vt:lpstr>
      <vt:lpstr>Helvetica</vt:lpstr>
      <vt:lpstr>Arial</vt:lpstr>
      <vt:lpstr>Republika</vt:lpstr>
      <vt:lpstr>si10-cgp-mpe_predstavitev</vt:lpstr>
      <vt:lpstr>Custom Design</vt:lpstr>
      <vt:lpstr>eNaročanje in Čakalni seznami  </vt:lpstr>
      <vt:lpstr>15.b člen ZPacP</vt:lpstr>
      <vt:lpstr>Pot pacienta</vt:lpstr>
      <vt:lpstr>Uveljavitev storitve  v datumih</vt:lpstr>
      <vt:lpstr>Uveljavitev servisa v številkah </vt:lpstr>
      <vt:lpstr>Okvirni termini</vt:lpstr>
      <vt:lpstr>Čakalni seznami za  najbolj kritične  VZSje</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Naslov predstavitve</dc:title>
  <dc:creator>mitja</dc:creator>
  <cp:lastModifiedBy>Neža Markelj Bogataj (student)</cp:lastModifiedBy>
  <cp:revision>14</cp:revision>
  <cp:lastPrinted>2022-11-09T06:59:15Z</cp:lastPrinted>
  <dcterms:created xsi:type="dcterms:W3CDTF">2010-08-31T10:06:07Z</dcterms:created>
  <dcterms:modified xsi:type="dcterms:W3CDTF">2022-11-09T10:00:05Z</dcterms:modified>
</cp:coreProperties>
</file>