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717" r:id="rId5"/>
    <p:sldId id="722" r:id="rId6"/>
    <p:sldId id="725" r:id="rId7"/>
    <p:sldId id="726" r:id="rId8"/>
    <p:sldId id="727" r:id="rId9"/>
  </p:sldIdLst>
  <p:sldSz cx="12192000" cy="6858000"/>
  <p:notesSz cx="6797675" cy="9926638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498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E60E2D8-E418-4D6B-8D2E-DB0DAB9789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2087529B-17AC-4CC0-B2EE-A507734C62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/>
              <a:t>Kliknite, če želite urediti slog podnaslova matrice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E7F79D4F-5143-4A1F-B4AA-A50EC05A1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6F9B9-5530-44C2-999B-176BAECD72A6}" type="datetimeFigureOut">
              <a:rPr lang="sl-SI" smtClean="0"/>
              <a:pPr/>
              <a:t>11. 11. 2021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C5C626D6-8075-45F5-8DE1-76B5A7275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1419AE47-027F-471F-BDDF-32E6050A5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B17B7-1F1D-4015-BDCC-94385044B602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6072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4BFBF4C-E3BC-40E1-83C3-E55CE5505E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navpičnega besedila 2">
            <a:extLst>
              <a:ext uri="{FF2B5EF4-FFF2-40B4-BE49-F238E27FC236}">
                <a16:creationId xmlns:a16="http://schemas.microsoft.com/office/drawing/2014/main" id="{E07B01B0-CDB2-4D79-9770-8DB68B2E9E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CE78ED5E-1201-4FA2-A81E-DADBC8028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6F9B9-5530-44C2-999B-176BAECD72A6}" type="datetimeFigureOut">
              <a:rPr lang="sl-SI" smtClean="0"/>
              <a:pPr/>
              <a:t>11. 11. 2021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5155C1FF-1F50-4B27-82AC-0DC356C9E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5D16C463-BB59-4C2B-8DFF-837D34AF6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B17B7-1F1D-4015-BDCC-94385044B602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07628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>
            <a:extLst>
              <a:ext uri="{FF2B5EF4-FFF2-40B4-BE49-F238E27FC236}">
                <a16:creationId xmlns:a16="http://schemas.microsoft.com/office/drawing/2014/main" id="{BE5038BE-A917-463B-BCB3-8A84E3236E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navpičnega besedila 2">
            <a:extLst>
              <a:ext uri="{FF2B5EF4-FFF2-40B4-BE49-F238E27FC236}">
                <a16:creationId xmlns:a16="http://schemas.microsoft.com/office/drawing/2014/main" id="{3AC02C26-51D0-4B3F-982D-79ABEF418A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E11A0C5F-D942-46FA-A1E0-9FA68D514B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6F9B9-5530-44C2-999B-176BAECD72A6}" type="datetimeFigureOut">
              <a:rPr lang="sl-SI" smtClean="0"/>
              <a:pPr/>
              <a:t>11. 11. 2021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0655C941-EC6D-43AB-A403-72243DB82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A3132C7B-C610-4EED-83F5-9D140856E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B17B7-1F1D-4015-BDCC-94385044B602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59224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E2E94DC-D4AC-45CA-9017-78B16A932C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7DF19F8A-F5BE-41B7-96D3-43168C1867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1D5BDB6E-D950-4DE4-809B-02430133E4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6F9B9-5530-44C2-999B-176BAECD72A6}" type="datetimeFigureOut">
              <a:rPr lang="sl-SI" smtClean="0"/>
              <a:pPr/>
              <a:t>11. 11. 2021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4FC3D6D1-79A9-4E85-80C1-DA9A81807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E1544F71-E72F-4EFC-880E-3D141E3EB0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B17B7-1F1D-4015-BDCC-94385044B602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75732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0A3D17C-FEE2-451D-B886-12916888D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2BE7CBEA-BC01-4EBB-B2C6-409507A9E9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B1D79B10-2166-42EF-A118-503BCB6DE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6F9B9-5530-44C2-999B-176BAECD72A6}" type="datetimeFigureOut">
              <a:rPr lang="sl-SI" smtClean="0"/>
              <a:pPr/>
              <a:t>11. 11. 2021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8CE836C5-993B-404C-8432-5001F321A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57901C74-51B2-4D95-85DF-A424CCD46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B17B7-1F1D-4015-BDCC-94385044B602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68148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F3568A8-693C-4299-9EE0-78AD1F577D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F9EA3A15-3848-470F-BC6D-7DF4912449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B30686ED-AE6A-4AA1-8D2C-34A0479CBC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6E24CA41-A324-4228-8F5E-27BA801F5B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6F9B9-5530-44C2-999B-176BAECD72A6}" type="datetimeFigureOut">
              <a:rPr lang="sl-SI" smtClean="0"/>
              <a:pPr/>
              <a:t>11. 11. 2021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FEF0A9F3-4CBF-4C3B-AED8-C8624D11E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D23332AC-1422-4C8A-8C09-7B4423C11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B17B7-1F1D-4015-BDCC-94385044B602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752554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8316F2F-E1A6-4081-A125-5B77554877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27B6D18A-4B6B-47BB-8A9D-7AFC7218FE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CBFAC606-7AD3-4D9B-89E5-1D248AAB56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besedila 4">
            <a:extLst>
              <a:ext uri="{FF2B5EF4-FFF2-40B4-BE49-F238E27FC236}">
                <a16:creationId xmlns:a16="http://schemas.microsoft.com/office/drawing/2014/main" id="{BD9D05CB-5F73-4593-A0B0-281CDB3191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6" name="Označba mesta vsebine 5">
            <a:extLst>
              <a:ext uri="{FF2B5EF4-FFF2-40B4-BE49-F238E27FC236}">
                <a16:creationId xmlns:a16="http://schemas.microsoft.com/office/drawing/2014/main" id="{5166022F-D371-46E9-B581-67E60AE48C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Označba mesta datuma 6">
            <a:extLst>
              <a:ext uri="{FF2B5EF4-FFF2-40B4-BE49-F238E27FC236}">
                <a16:creationId xmlns:a16="http://schemas.microsoft.com/office/drawing/2014/main" id="{2611EC59-D406-4DC8-BEF3-96AA16F61A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6F9B9-5530-44C2-999B-176BAECD72A6}" type="datetimeFigureOut">
              <a:rPr lang="sl-SI" smtClean="0"/>
              <a:pPr/>
              <a:t>11. 11. 2021</a:t>
            </a:fld>
            <a:endParaRPr lang="sl-SI"/>
          </a:p>
        </p:txBody>
      </p:sp>
      <p:sp>
        <p:nvSpPr>
          <p:cNvPr id="8" name="Označba mesta noge 7">
            <a:extLst>
              <a:ext uri="{FF2B5EF4-FFF2-40B4-BE49-F238E27FC236}">
                <a16:creationId xmlns:a16="http://schemas.microsoft.com/office/drawing/2014/main" id="{370B5ABF-EAE6-4C1B-9520-53BA35295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značba mesta številke diapozitiva 8">
            <a:extLst>
              <a:ext uri="{FF2B5EF4-FFF2-40B4-BE49-F238E27FC236}">
                <a16:creationId xmlns:a16="http://schemas.microsoft.com/office/drawing/2014/main" id="{E85511E4-37B9-454E-A8EA-3EAD1DE81B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B17B7-1F1D-4015-BDCC-94385044B602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00725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3101FB5-CACB-45C6-BFC2-7555AD5370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datuma 2">
            <a:extLst>
              <a:ext uri="{FF2B5EF4-FFF2-40B4-BE49-F238E27FC236}">
                <a16:creationId xmlns:a16="http://schemas.microsoft.com/office/drawing/2014/main" id="{A198EFC8-0A54-4F97-830B-90E98FA17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6F9B9-5530-44C2-999B-176BAECD72A6}" type="datetimeFigureOut">
              <a:rPr lang="sl-SI" smtClean="0"/>
              <a:pPr/>
              <a:t>11. 11. 2021</a:t>
            </a:fld>
            <a:endParaRPr lang="sl-SI"/>
          </a:p>
        </p:txBody>
      </p:sp>
      <p:sp>
        <p:nvSpPr>
          <p:cNvPr id="4" name="Označba mesta noge 3">
            <a:extLst>
              <a:ext uri="{FF2B5EF4-FFF2-40B4-BE49-F238E27FC236}">
                <a16:creationId xmlns:a16="http://schemas.microsoft.com/office/drawing/2014/main" id="{6B2861D0-A688-4F9C-86C5-F97050991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3DF1DF5D-C8CE-4653-B12B-6E8DEEC64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B17B7-1F1D-4015-BDCC-94385044B602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97084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>
            <a:extLst>
              <a:ext uri="{FF2B5EF4-FFF2-40B4-BE49-F238E27FC236}">
                <a16:creationId xmlns:a16="http://schemas.microsoft.com/office/drawing/2014/main" id="{0A8D8921-1FA5-449E-B5F8-33EAD9C9E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6F9B9-5530-44C2-999B-176BAECD72A6}" type="datetimeFigureOut">
              <a:rPr lang="sl-SI" smtClean="0"/>
              <a:pPr/>
              <a:t>11. 11. 2021</a:t>
            </a:fld>
            <a:endParaRPr lang="sl-SI"/>
          </a:p>
        </p:txBody>
      </p:sp>
      <p:sp>
        <p:nvSpPr>
          <p:cNvPr id="3" name="Označba mesta noge 2">
            <a:extLst>
              <a:ext uri="{FF2B5EF4-FFF2-40B4-BE49-F238E27FC236}">
                <a16:creationId xmlns:a16="http://schemas.microsoft.com/office/drawing/2014/main" id="{B8CC6B68-31A3-4619-B616-AE5C444CE7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4CCC3A23-C53F-4B0D-9389-C7D341B7F9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B17B7-1F1D-4015-BDCC-94385044B602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420827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82E3FEF-6513-4832-87F1-B475907E3B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2F5B55C1-775B-4D34-B400-C3BAF87BCF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id="{674D6754-EEBB-442B-BFF8-F550A6EED5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7BBEB458-2503-4DC2-A3BF-027633A165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6F9B9-5530-44C2-999B-176BAECD72A6}" type="datetimeFigureOut">
              <a:rPr lang="sl-SI" smtClean="0"/>
              <a:pPr/>
              <a:t>11. 11. 2021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A2086C0C-D8F0-4318-B2C5-5049492B1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D207594A-153C-4C3B-A158-87FF23E031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B17B7-1F1D-4015-BDCC-94385044B602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895142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1815C98-4554-4B98-9A7F-31B463FA6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slike 2">
            <a:extLst>
              <a:ext uri="{FF2B5EF4-FFF2-40B4-BE49-F238E27FC236}">
                <a16:creationId xmlns:a16="http://schemas.microsoft.com/office/drawing/2014/main" id="{6F28F265-F17D-40A5-B38F-8BC5B72D25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id="{0C0A5D68-1753-4557-8228-D07713938F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F2980B8A-1855-4B17-BEBA-122B9CAFB8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6F9B9-5530-44C2-999B-176BAECD72A6}" type="datetimeFigureOut">
              <a:rPr lang="sl-SI" smtClean="0"/>
              <a:pPr/>
              <a:t>11. 11. 2021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3263DEBA-EB35-40EB-93A4-0B3118592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C4C842C9-6A19-4DE2-BB00-FF087DB359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B17B7-1F1D-4015-BDCC-94385044B602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954132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>
            <a:extLst>
              <a:ext uri="{FF2B5EF4-FFF2-40B4-BE49-F238E27FC236}">
                <a16:creationId xmlns:a16="http://schemas.microsoft.com/office/drawing/2014/main" id="{A967B32C-6A0F-463C-96B8-330B7EB3D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A8A8564E-1242-41BA-911E-5108BE4901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F3384F9B-F8B6-47ED-A9D1-BA5F96B3C7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76F9B9-5530-44C2-999B-176BAECD72A6}" type="datetimeFigureOut">
              <a:rPr lang="sl-SI" smtClean="0"/>
              <a:pPr/>
              <a:t>11. 11. 2021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0D4480EE-BEC7-4197-8B7C-421985CC42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40ED039D-7AAB-4247-9568-97EE028A0E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0B17B7-1F1D-4015-BDCC-94385044B602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43085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A46A4413-3867-4D92-8182-1E9E2E55E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1225F-2091-48EF-A8DA-26545F5395E2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0" name="Naslov 1">
            <a:extLst>
              <a:ext uri="{FF2B5EF4-FFF2-40B4-BE49-F238E27FC236}">
                <a16:creationId xmlns:a16="http://schemas.microsoft.com/office/drawing/2014/main" id="{33E7E7C9-5A9D-4F58-BF4C-2D3900E74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9357" y="198528"/>
            <a:ext cx="11477738" cy="813520"/>
          </a:xfrm>
        </p:spPr>
        <p:txBody>
          <a:bodyPr>
            <a:noAutofit/>
          </a:bodyPr>
          <a:lstStyle/>
          <a:p>
            <a:pPr algn="ctr"/>
            <a:r>
              <a:rPr lang="sl-SI" sz="2200" b="1" dirty="0">
                <a:latin typeface="Arial" panose="020B0604020202020204" pitchFamily="34" charset="0"/>
                <a:cs typeface="Arial" panose="020B0604020202020204" pitchFamily="34" charset="0"/>
              </a:rPr>
              <a:t>1: Algoritem ravnanja v primeru suma na okužbo z virusom SARS-CoV-2 (okužba v SVZ ni potrjena – ob izbruhu okužbe s SARS-CoV-2 v SVZ se preide na algoritem 4) </a:t>
            </a:r>
          </a:p>
        </p:txBody>
      </p:sp>
      <p:sp>
        <p:nvSpPr>
          <p:cNvPr id="11" name="PoljeZBesedilom 10">
            <a:extLst>
              <a:ext uri="{FF2B5EF4-FFF2-40B4-BE49-F238E27FC236}">
                <a16:creationId xmlns:a16="http://schemas.microsoft.com/office/drawing/2014/main" id="{053C644D-66AB-47BA-97DB-1E6351231596}"/>
              </a:ext>
            </a:extLst>
          </p:cNvPr>
          <p:cNvSpPr txBox="1"/>
          <p:nvPr/>
        </p:nvSpPr>
        <p:spPr>
          <a:xfrm>
            <a:off x="369357" y="1098826"/>
            <a:ext cx="4278295" cy="4247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l-SI" sz="1200" dirty="0">
                <a:latin typeface="Arial" panose="020B0604020202020204" pitchFamily="34" charset="0"/>
                <a:cs typeface="Arial" panose="020B0604020202020204" pitchFamily="34" charset="0"/>
              </a:rPr>
              <a:t>Uporabnik kašlja, ima temperaturo ali druge simptome ali znake možne okužbe z virusom SARS-CoV-2</a:t>
            </a:r>
          </a:p>
        </p:txBody>
      </p:sp>
      <p:sp>
        <p:nvSpPr>
          <p:cNvPr id="14" name="Pravokotnik 13">
            <a:extLst>
              <a:ext uri="{FF2B5EF4-FFF2-40B4-BE49-F238E27FC236}">
                <a16:creationId xmlns:a16="http://schemas.microsoft.com/office/drawing/2014/main" id="{0EAC7204-9162-49FA-B616-31CD0C02F227}"/>
              </a:ext>
            </a:extLst>
          </p:cNvPr>
          <p:cNvSpPr/>
          <p:nvPr/>
        </p:nvSpPr>
        <p:spPr>
          <a:xfrm>
            <a:off x="2090778" y="3415801"/>
            <a:ext cx="2556874" cy="2585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l-SI" sz="1200" dirty="0">
                <a:latin typeface="Arial" panose="020B0604020202020204" pitchFamily="34" charset="0"/>
                <a:cs typeface="Arial" panose="020B0604020202020204" pitchFamily="34" charset="0"/>
              </a:rPr>
              <a:t>Negativen </a:t>
            </a:r>
            <a:r>
              <a:rPr lang="sl-SI" sz="1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PCR</a:t>
            </a:r>
          </a:p>
        </p:txBody>
      </p:sp>
      <p:sp>
        <p:nvSpPr>
          <p:cNvPr id="15" name="Pravokotnik 14">
            <a:extLst>
              <a:ext uri="{FF2B5EF4-FFF2-40B4-BE49-F238E27FC236}">
                <a16:creationId xmlns:a16="http://schemas.microsoft.com/office/drawing/2014/main" id="{B3934DA9-9E6B-4504-AA87-15C44DDFF601}"/>
              </a:ext>
            </a:extLst>
          </p:cNvPr>
          <p:cNvSpPr/>
          <p:nvPr/>
        </p:nvSpPr>
        <p:spPr>
          <a:xfrm>
            <a:off x="9105930" y="3363697"/>
            <a:ext cx="2430246" cy="2585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l-SI" sz="1200" dirty="0">
                <a:latin typeface="Arial" panose="020B0604020202020204" pitchFamily="34" charset="0"/>
                <a:cs typeface="Arial" panose="020B0604020202020204" pitchFamily="34" charset="0"/>
              </a:rPr>
              <a:t>Pozitiven PCR</a:t>
            </a:r>
          </a:p>
        </p:txBody>
      </p:sp>
      <p:sp>
        <p:nvSpPr>
          <p:cNvPr id="16" name="Pravokotnik 15">
            <a:extLst>
              <a:ext uri="{FF2B5EF4-FFF2-40B4-BE49-F238E27FC236}">
                <a16:creationId xmlns:a16="http://schemas.microsoft.com/office/drawing/2014/main" id="{25DCCC86-7AD4-4D3E-BBB0-B54E137F9441}"/>
              </a:ext>
            </a:extLst>
          </p:cNvPr>
          <p:cNvSpPr/>
          <p:nvPr/>
        </p:nvSpPr>
        <p:spPr>
          <a:xfrm>
            <a:off x="9520661" y="4071629"/>
            <a:ext cx="1894281" cy="4247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l-SI" sz="1200" dirty="0">
                <a:latin typeface="Arial" panose="020B0604020202020204" pitchFamily="34" charset="0"/>
                <a:cs typeface="Arial" panose="020B0604020202020204" pitchFamily="34" charset="0"/>
              </a:rPr>
              <a:t>Uporabnika se preseli v rdečo cono</a:t>
            </a:r>
          </a:p>
        </p:txBody>
      </p:sp>
      <p:sp>
        <p:nvSpPr>
          <p:cNvPr id="26" name="Puščica: dol 25">
            <a:extLst>
              <a:ext uri="{FF2B5EF4-FFF2-40B4-BE49-F238E27FC236}">
                <a16:creationId xmlns:a16="http://schemas.microsoft.com/office/drawing/2014/main" id="{0A242EEF-E6AD-461D-8CDF-112CF759A976}"/>
              </a:ext>
            </a:extLst>
          </p:cNvPr>
          <p:cNvSpPr/>
          <p:nvPr/>
        </p:nvSpPr>
        <p:spPr>
          <a:xfrm rot="17753668">
            <a:off x="4580371" y="3690736"/>
            <a:ext cx="178592" cy="359545"/>
          </a:xfrm>
          <a:prstGeom prst="downArrow">
            <a:avLst/>
          </a:prstGeom>
          <a:ln w="381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 dirty="0"/>
          </a:p>
        </p:txBody>
      </p:sp>
      <p:sp>
        <p:nvSpPr>
          <p:cNvPr id="29" name="Puščica: dol 28">
            <a:extLst>
              <a:ext uri="{FF2B5EF4-FFF2-40B4-BE49-F238E27FC236}">
                <a16:creationId xmlns:a16="http://schemas.microsoft.com/office/drawing/2014/main" id="{A8E6A116-433B-40C5-A747-B48A38683F2A}"/>
              </a:ext>
            </a:extLst>
          </p:cNvPr>
          <p:cNvSpPr/>
          <p:nvPr/>
        </p:nvSpPr>
        <p:spPr>
          <a:xfrm rot="18146701">
            <a:off x="8573654" y="2068274"/>
            <a:ext cx="164092" cy="1374797"/>
          </a:xfrm>
          <a:prstGeom prst="downArrow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32" name="Puščica: dol 31">
            <a:extLst>
              <a:ext uri="{FF2B5EF4-FFF2-40B4-BE49-F238E27FC236}">
                <a16:creationId xmlns:a16="http://schemas.microsoft.com/office/drawing/2014/main" id="{A7A0F660-4E75-4CAA-A523-69F90062E269}"/>
              </a:ext>
            </a:extLst>
          </p:cNvPr>
          <p:cNvSpPr/>
          <p:nvPr/>
        </p:nvSpPr>
        <p:spPr>
          <a:xfrm>
            <a:off x="751664" y="1550322"/>
            <a:ext cx="196721" cy="285490"/>
          </a:xfrm>
          <a:prstGeom prst="downArrow">
            <a:avLst/>
          </a:prstGeom>
          <a:ln w="381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 dirty="0"/>
          </a:p>
        </p:txBody>
      </p:sp>
      <p:sp>
        <p:nvSpPr>
          <p:cNvPr id="35" name="Puščica: dol 34">
            <a:extLst>
              <a:ext uri="{FF2B5EF4-FFF2-40B4-BE49-F238E27FC236}">
                <a16:creationId xmlns:a16="http://schemas.microsoft.com/office/drawing/2014/main" id="{F3D98BD6-08A3-41A3-89D4-6DD072A1EEC2}"/>
              </a:ext>
            </a:extLst>
          </p:cNvPr>
          <p:cNvSpPr/>
          <p:nvPr/>
        </p:nvSpPr>
        <p:spPr>
          <a:xfrm rot="3687544" flipH="1">
            <a:off x="5998587" y="1680371"/>
            <a:ext cx="194826" cy="2563515"/>
          </a:xfrm>
          <a:prstGeom prst="downArrow">
            <a:avLst/>
          </a:prstGeom>
          <a:ln w="381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 dirty="0"/>
          </a:p>
        </p:txBody>
      </p:sp>
      <p:sp>
        <p:nvSpPr>
          <p:cNvPr id="36" name="Puščica: dol 35">
            <a:extLst>
              <a:ext uri="{FF2B5EF4-FFF2-40B4-BE49-F238E27FC236}">
                <a16:creationId xmlns:a16="http://schemas.microsoft.com/office/drawing/2014/main" id="{F86B2CF8-D3B2-457B-9DF7-413D22F8D59B}"/>
              </a:ext>
            </a:extLst>
          </p:cNvPr>
          <p:cNvSpPr/>
          <p:nvPr/>
        </p:nvSpPr>
        <p:spPr>
          <a:xfrm>
            <a:off x="10338406" y="3663371"/>
            <a:ext cx="178592" cy="359545"/>
          </a:xfrm>
          <a:prstGeom prst="downArrow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19" name="Puščica: dol 18">
            <a:extLst>
              <a:ext uri="{FF2B5EF4-FFF2-40B4-BE49-F238E27FC236}">
                <a16:creationId xmlns:a16="http://schemas.microsoft.com/office/drawing/2014/main" id="{CFF67F13-DAD9-401B-AF08-33E25BE25756}"/>
              </a:ext>
            </a:extLst>
          </p:cNvPr>
          <p:cNvSpPr/>
          <p:nvPr/>
        </p:nvSpPr>
        <p:spPr>
          <a:xfrm rot="3607728">
            <a:off x="2604744" y="3658602"/>
            <a:ext cx="178592" cy="398962"/>
          </a:xfrm>
          <a:prstGeom prst="downArrow">
            <a:avLst/>
          </a:prstGeom>
          <a:ln w="381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 dirty="0"/>
          </a:p>
        </p:txBody>
      </p:sp>
      <p:sp>
        <p:nvSpPr>
          <p:cNvPr id="20" name="Pravokotnik 19">
            <a:extLst>
              <a:ext uri="{FF2B5EF4-FFF2-40B4-BE49-F238E27FC236}">
                <a16:creationId xmlns:a16="http://schemas.microsoft.com/office/drawing/2014/main" id="{440375F0-D3E8-4B58-9CB7-A2D7DEF7620E}"/>
              </a:ext>
            </a:extLst>
          </p:cNvPr>
          <p:cNvSpPr/>
          <p:nvPr/>
        </p:nvSpPr>
        <p:spPr>
          <a:xfrm>
            <a:off x="4111586" y="5471906"/>
            <a:ext cx="2290536" cy="258532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defTabSz="622300">
              <a:lnSpc>
                <a:spcPct val="90000"/>
              </a:lnSpc>
              <a:spcBef>
                <a:spcPct val="0"/>
              </a:spcBef>
            </a:pPr>
            <a:r>
              <a:rPr lang="sl-SI" sz="1200" dirty="0">
                <a:latin typeface="Arial" panose="020B0604020202020204" pitchFamily="34" charset="0"/>
                <a:cs typeface="Arial" panose="020B0604020202020204" pitchFamily="34" charset="0"/>
              </a:rPr>
              <a:t>Siva cona 5 dni + 6. dan PCR</a:t>
            </a:r>
          </a:p>
        </p:txBody>
      </p:sp>
      <p:sp>
        <p:nvSpPr>
          <p:cNvPr id="21" name="Pravokotnik 20">
            <a:extLst>
              <a:ext uri="{FF2B5EF4-FFF2-40B4-BE49-F238E27FC236}">
                <a16:creationId xmlns:a16="http://schemas.microsoft.com/office/drawing/2014/main" id="{B5BEC0D2-2A4C-456B-8591-17F362C55B4E}"/>
              </a:ext>
            </a:extLst>
          </p:cNvPr>
          <p:cNvSpPr/>
          <p:nvPr/>
        </p:nvSpPr>
        <p:spPr>
          <a:xfrm>
            <a:off x="513941" y="5421612"/>
            <a:ext cx="2771663" cy="1218795"/>
          </a:xfrm>
          <a:prstGeom prst="rect">
            <a:avLst/>
          </a:prstGeom>
          <a:noFill/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l-SI" sz="1200" dirty="0">
                <a:latin typeface="Arial" panose="020B0604020202020204" pitchFamily="34" charset="0"/>
                <a:cs typeface="Arial" panose="020B0604020202020204" pitchFamily="34" charset="0"/>
              </a:rPr>
              <a:t>Uporabnika, ki izpolnjuje pogoj cepljenosti ali prebolevnosti se preseli v belo cono.</a:t>
            </a:r>
          </a:p>
          <a:p>
            <a:pPr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l-SI" sz="1200" dirty="0">
                <a:latin typeface="Arial" panose="020B0604020202020204" pitchFamily="34" charset="0"/>
                <a:cs typeface="Arial" panose="020B0604020202020204" pitchFamily="34" charset="0"/>
              </a:rPr>
              <a:t>Odsvetuje se skupinske aktivnosti.</a:t>
            </a:r>
          </a:p>
          <a:p>
            <a:pPr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l-SI" sz="1200" dirty="0">
                <a:latin typeface="Arial" panose="020B0604020202020204" pitchFamily="34" charset="0"/>
                <a:cs typeface="Arial" panose="020B0604020202020204" pitchFamily="34" charset="0"/>
              </a:rPr>
              <a:t>V primeru intenziviranja simptomatike -&gt; kontrolni PCR.</a:t>
            </a:r>
          </a:p>
        </p:txBody>
      </p:sp>
      <p:sp>
        <p:nvSpPr>
          <p:cNvPr id="22" name="Puščica: dol 21">
            <a:extLst>
              <a:ext uri="{FF2B5EF4-FFF2-40B4-BE49-F238E27FC236}">
                <a16:creationId xmlns:a16="http://schemas.microsoft.com/office/drawing/2014/main" id="{6A31D2CE-F751-452D-AAA6-7BB337833BD0}"/>
              </a:ext>
            </a:extLst>
          </p:cNvPr>
          <p:cNvSpPr/>
          <p:nvPr/>
        </p:nvSpPr>
        <p:spPr>
          <a:xfrm rot="16200000">
            <a:off x="6983191" y="5067376"/>
            <a:ext cx="171150" cy="1035707"/>
          </a:xfrm>
          <a:prstGeom prst="downArrow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24" name="Pravokotnik 23">
            <a:extLst>
              <a:ext uri="{FF2B5EF4-FFF2-40B4-BE49-F238E27FC236}">
                <a16:creationId xmlns:a16="http://schemas.microsoft.com/office/drawing/2014/main" id="{EDEB2596-5047-43DF-912D-E99906917CED}"/>
              </a:ext>
            </a:extLst>
          </p:cNvPr>
          <p:cNvSpPr/>
          <p:nvPr/>
        </p:nvSpPr>
        <p:spPr>
          <a:xfrm>
            <a:off x="7742128" y="5377498"/>
            <a:ext cx="1035705" cy="4247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l-SI" sz="1200" dirty="0">
                <a:latin typeface="Arial" panose="020B0604020202020204" pitchFamily="34" charset="0"/>
                <a:cs typeface="Arial" panose="020B0604020202020204" pitchFamily="34" charset="0"/>
              </a:rPr>
              <a:t>Pozitiven PCR</a:t>
            </a:r>
          </a:p>
        </p:txBody>
      </p:sp>
      <p:sp>
        <p:nvSpPr>
          <p:cNvPr id="27" name="Puščica: dol 26">
            <a:extLst>
              <a:ext uri="{FF2B5EF4-FFF2-40B4-BE49-F238E27FC236}">
                <a16:creationId xmlns:a16="http://schemas.microsoft.com/office/drawing/2014/main" id="{66B411F4-23F1-4D1F-B38E-C779C2D6A025}"/>
              </a:ext>
            </a:extLst>
          </p:cNvPr>
          <p:cNvSpPr/>
          <p:nvPr/>
        </p:nvSpPr>
        <p:spPr>
          <a:xfrm rot="13708285" flipH="1">
            <a:off x="9611174" y="4305992"/>
            <a:ext cx="158808" cy="1607446"/>
          </a:xfrm>
          <a:prstGeom prst="downArrow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28" name="Pravokotnik 27">
            <a:extLst>
              <a:ext uri="{FF2B5EF4-FFF2-40B4-BE49-F238E27FC236}">
                <a16:creationId xmlns:a16="http://schemas.microsoft.com/office/drawing/2014/main" id="{6DA27562-CF48-42E9-A9EC-32CF1678ABF1}"/>
              </a:ext>
            </a:extLst>
          </p:cNvPr>
          <p:cNvSpPr/>
          <p:nvPr/>
        </p:nvSpPr>
        <p:spPr>
          <a:xfrm>
            <a:off x="513941" y="4079928"/>
            <a:ext cx="2771663" cy="424732"/>
          </a:xfrm>
          <a:prstGeom prst="rect">
            <a:avLst/>
          </a:prstGeom>
          <a:noFill/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l-SI" sz="1200" dirty="0">
                <a:latin typeface="Arial" panose="020B0604020202020204" pitchFamily="34" charset="0"/>
                <a:cs typeface="Arial" panose="020B0604020202020204" pitchFamily="34" charset="0"/>
              </a:rPr>
              <a:t>Uporabnik, ki izpolnjuje pogoj cepljenosti ali prebolevnosti</a:t>
            </a:r>
          </a:p>
        </p:txBody>
      </p:sp>
      <p:sp>
        <p:nvSpPr>
          <p:cNvPr id="34" name="Pravokotnik 33">
            <a:extLst>
              <a:ext uri="{FF2B5EF4-FFF2-40B4-BE49-F238E27FC236}">
                <a16:creationId xmlns:a16="http://schemas.microsoft.com/office/drawing/2014/main" id="{27890F30-91C4-48BB-8C68-991DF9112A7F}"/>
              </a:ext>
            </a:extLst>
          </p:cNvPr>
          <p:cNvSpPr/>
          <p:nvPr/>
        </p:nvSpPr>
        <p:spPr>
          <a:xfrm>
            <a:off x="3836495" y="4075020"/>
            <a:ext cx="2662126" cy="424732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l-SI" sz="1200" dirty="0">
                <a:latin typeface="Arial" panose="020B0604020202020204" pitchFamily="34" charset="0"/>
                <a:cs typeface="Arial" panose="020B0604020202020204" pitchFamily="34" charset="0"/>
              </a:rPr>
              <a:t>Uporabnik, ki ne izpolnjuje pogoj cepljenosti ali prebolevnosti</a:t>
            </a:r>
          </a:p>
        </p:txBody>
      </p:sp>
      <p:sp>
        <p:nvSpPr>
          <p:cNvPr id="37" name="Puščica: dol 36">
            <a:extLst>
              <a:ext uri="{FF2B5EF4-FFF2-40B4-BE49-F238E27FC236}">
                <a16:creationId xmlns:a16="http://schemas.microsoft.com/office/drawing/2014/main" id="{25FD2562-53E7-458E-999A-C487A89D6343}"/>
              </a:ext>
            </a:extLst>
          </p:cNvPr>
          <p:cNvSpPr/>
          <p:nvPr/>
        </p:nvSpPr>
        <p:spPr>
          <a:xfrm>
            <a:off x="5167558" y="4568593"/>
            <a:ext cx="178592" cy="359545"/>
          </a:xfrm>
          <a:prstGeom prst="downArrow">
            <a:avLst/>
          </a:prstGeom>
          <a:ln w="381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 dirty="0"/>
          </a:p>
        </p:txBody>
      </p:sp>
      <p:sp>
        <p:nvSpPr>
          <p:cNvPr id="38" name="Pravokotnik 37">
            <a:extLst>
              <a:ext uri="{FF2B5EF4-FFF2-40B4-BE49-F238E27FC236}">
                <a16:creationId xmlns:a16="http://schemas.microsoft.com/office/drawing/2014/main" id="{01598B98-D1F2-40D6-A184-DC5316DF688D}"/>
              </a:ext>
            </a:extLst>
          </p:cNvPr>
          <p:cNvSpPr/>
          <p:nvPr/>
        </p:nvSpPr>
        <p:spPr>
          <a:xfrm>
            <a:off x="1266109" y="4912111"/>
            <a:ext cx="1267325" cy="258532"/>
          </a:xfrm>
          <a:prstGeom prst="rect">
            <a:avLst/>
          </a:prstGeom>
          <a:noFill/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l-SI" sz="1200" dirty="0">
                <a:latin typeface="Arial" panose="020B0604020202020204" pitchFamily="34" charset="0"/>
                <a:cs typeface="Arial" panose="020B0604020202020204" pitchFamily="34" charset="0"/>
              </a:rPr>
              <a:t>Bela cona</a:t>
            </a:r>
          </a:p>
        </p:txBody>
      </p:sp>
      <p:sp>
        <p:nvSpPr>
          <p:cNvPr id="39" name="Pravokotnik 38">
            <a:extLst>
              <a:ext uri="{FF2B5EF4-FFF2-40B4-BE49-F238E27FC236}">
                <a16:creationId xmlns:a16="http://schemas.microsoft.com/office/drawing/2014/main" id="{32802F1E-6555-41C7-925D-6ECF9185F693}"/>
              </a:ext>
            </a:extLst>
          </p:cNvPr>
          <p:cNvSpPr/>
          <p:nvPr/>
        </p:nvSpPr>
        <p:spPr>
          <a:xfrm>
            <a:off x="4629857" y="4945842"/>
            <a:ext cx="1267325" cy="258532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l-SI" sz="1200" dirty="0">
                <a:latin typeface="Arial" panose="020B0604020202020204" pitchFamily="34" charset="0"/>
                <a:cs typeface="Arial" panose="020B0604020202020204" pitchFamily="34" charset="0"/>
              </a:rPr>
              <a:t>Siva cona</a:t>
            </a:r>
          </a:p>
        </p:txBody>
      </p:sp>
      <p:sp>
        <p:nvSpPr>
          <p:cNvPr id="40" name="Puščica: dol 39">
            <a:extLst>
              <a:ext uri="{FF2B5EF4-FFF2-40B4-BE49-F238E27FC236}">
                <a16:creationId xmlns:a16="http://schemas.microsoft.com/office/drawing/2014/main" id="{D1FFFD26-C31E-4305-8C3B-C31CD109FC4A}"/>
              </a:ext>
            </a:extLst>
          </p:cNvPr>
          <p:cNvSpPr/>
          <p:nvPr/>
        </p:nvSpPr>
        <p:spPr>
          <a:xfrm>
            <a:off x="1757794" y="4542575"/>
            <a:ext cx="178592" cy="359545"/>
          </a:xfrm>
          <a:prstGeom prst="downArrow">
            <a:avLst/>
          </a:prstGeom>
          <a:ln w="381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 dirty="0"/>
          </a:p>
        </p:txBody>
      </p:sp>
      <p:sp>
        <p:nvSpPr>
          <p:cNvPr id="42" name="Pravokotnik 41">
            <a:extLst>
              <a:ext uri="{FF2B5EF4-FFF2-40B4-BE49-F238E27FC236}">
                <a16:creationId xmlns:a16="http://schemas.microsoft.com/office/drawing/2014/main" id="{4A42876A-8754-45E2-831D-0516CEF7B2E0}"/>
              </a:ext>
            </a:extLst>
          </p:cNvPr>
          <p:cNvSpPr/>
          <p:nvPr/>
        </p:nvSpPr>
        <p:spPr>
          <a:xfrm>
            <a:off x="4615142" y="6208386"/>
            <a:ext cx="1267325" cy="258532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l-SI" sz="1200" dirty="0">
                <a:latin typeface="Arial" panose="020B0604020202020204" pitchFamily="34" charset="0"/>
                <a:cs typeface="Arial" panose="020B0604020202020204" pitchFamily="34" charset="0"/>
              </a:rPr>
              <a:t>Negativen PCR</a:t>
            </a:r>
          </a:p>
        </p:txBody>
      </p:sp>
      <p:sp>
        <p:nvSpPr>
          <p:cNvPr id="43" name="Puščica: dol 42">
            <a:extLst>
              <a:ext uri="{FF2B5EF4-FFF2-40B4-BE49-F238E27FC236}">
                <a16:creationId xmlns:a16="http://schemas.microsoft.com/office/drawing/2014/main" id="{B142A411-A779-40FD-B1A1-DEBE528CB03A}"/>
              </a:ext>
            </a:extLst>
          </p:cNvPr>
          <p:cNvSpPr/>
          <p:nvPr/>
        </p:nvSpPr>
        <p:spPr>
          <a:xfrm>
            <a:off x="5183026" y="5789639"/>
            <a:ext cx="178592" cy="359545"/>
          </a:xfrm>
          <a:prstGeom prst="downArrow">
            <a:avLst/>
          </a:prstGeom>
          <a:noFill/>
          <a:ln w="381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 b="1" dirty="0"/>
          </a:p>
        </p:txBody>
      </p:sp>
      <p:sp>
        <p:nvSpPr>
          <p:cNvPr id="44" name="Puščica: dol 43">
            <a:extLst>
              <a:ext uri="{FF2B5EF4-FFF2-40B4-BE49-F238E27FC236}">
                <a16:creationId xmlns:a16="http://schemas.microsoft.com/office/drawing/2014/main" id="{84253647-694A-4650-8E6F-58E1934445EC}"/>
              </a:ext>
            </a:extLst>
          </p:cNvPr>
          <p:cNvSpPr/>
          <p:nvPr/>
        </p:nvSpPr>
        <p:spPr>
          <a:xfrm rot="5400000">
            <a:off x="3844974" y="5831195"/>
            <a:ext cx="210796" cy="974695"/>
          </a:xfrm>
          <a:prstGeom prst="downArrow">
            <a:avLst/>
          </a:prstGeom>
          <a:noFill/>
          <a:ln w="381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 b="1" dirty="0"/>
          </a:p>
        </p:txBody>
      </p:sp>
      <p:sp>
        <p:nvSpPr>
          <p:cNvPr id="3" name="PoljeZBesedilom 2">
            <a:extLst>
              <a:ext uri="{FF2B5EF4-FFF2-40B4-BE49-F238E27FC236}">
                <a16:creationId xmlns:a16="http://schemas.microsoft.com/office/drawing/2014/main" id="{7601C80A-5E6B-41E6-A77A-444566A094E8}"/>
              </a:ext>
            </a:extLst>
          </p:cNvPr>
          <p:cNvSpPr txBox="1"/>
          <p:nvPr/>
        </p:nvSpPr>
        <p:spPr>
          <a:xfrm>
            <a:off x="7680986" y="6240297"/>
            <a:ext cx="4387516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sl-SI" sz="1000" dirty="0">
                <a:latin typeface="Arial" panose="020B0604020202020204" pitchFamily="34" charset="0"/>
                <a:cs typeface="Arial" panose="020B0604020202020204" pitchFamily="34" charset="0"/>
              </a:rPr>
              <a:t>V primeru suma na okužbo z virusom SARS-CoV-2 sredstva za mikrobiološke preiskave na SARS-CoV-2 zagotavlja proračun RS</a:t>
            </a:r>
          </a:p>
        </p:txBody>
      </p:sp>
      <p:sp>
        <p:nvSpPr>
          <p:cNvPr id="41" name="Pravokotnik 40">
            <a:extLst>
              <a:ext uri="{FF2B5EF4-FFF2-40B4-BE49-F238E27FC236}">
                <a16:creationId xmlns:a16="http://schemas.microsoft.com/office/drawing/2014/main" id="{13B173EE-59EB-4E85-9076-B5E7ED9195E1}"/>
              </a:ext>
            </a:extLst>
          </p:cNvPr>
          <p:cNvSpPr/>
          <p:nvPr/>
        </p:nvSpPr>
        <p:spPr>
          <a:xfrm>
            <a:off x="233811" y="2006110"/>
            <a:ext cx="1035705" cy="489365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pPr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l-SI" sz="1200" dirty="0">
                <a:latin typeface="Arial" panose="020B0604020202020204" pitchFamily="34" charset="0"/>
                <a:cs typeface="Arial" panose="020B0604020202020204" pitchFamily="34" charset="0"/>
              </a:rPr>
              <a:t>standardni</a:t>
            </a:r>
          </a:p>
          <a:p>
            <a:pPr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l-SI" sz="1200" dirty="0">
                <a:latin typeface="Arial" panose="020B0604020202020204" pitchFamily="34" charset="0"/>
                <a:cs typeface="Arial" panose="020B0604020202020204" pitchFamily="34" charset="0"/>
              </a:rPr>
              <a:t>HAGT*</a:t>
            </a:r>
          </a:p>
        </p:txBody>
      </p:sp>
      <p:sp>
        <p:nvSpPr>
          <p:cNvPr id="45" name="Puščica: dol 44">
            <a:extLst>
              <a:ext uri="{FF2B5EF4-FFF2-40B4-BE49-F238E27FC236}">
                <a16:creationId xmlns:a16="http://schemas.microsoft.com/office/drawing/2014/main" id="{3E59DFD4-1C3A-4EB2-9642-E5A4D4A93E24}"/>
              </a:ext>
            </a:extLst>
          </p:cNvPr>
          <p:cNvSpPr/>
          <p:nvPr/>
        </p:nvSpPr>
        <p:spPr>
          <a:xfrm rot="16200000">
            <a:off x="1444266" y="2061746"/>
            <a:ext cx="178592" cy="359545"/>
          </a:xfrm>
          <a:prstGeom prst="downArrow">
            <a:avLst/>
          </a:prstGeom>
          <a:ln w="381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 dirty="0"/>
          </a:p>
        </p:txBody>
      </p:sp>
      <p:sp>
        <p:nvSpPr>
          <p:cNvPr id="46" name="Pravokotnik 45">
            <a:extLst>
              <a:ext uri="{FF2B5EF4-FFF2-40B4-BE49-F238E27FC236}">
                <a16:creationId xmlns:a16="http://schemas.microsoft.com/office/drawing/2014/main" id="{2362E7CE-6934-4BA5-8B5D-D4C42AE902D3}"/>
              </a:ext>
            </a:extLst>
          </p:cNvPr>
          <p:cNvSpPr/>
          <p:nvPr/>
        </p:nvSpPr>
        <p:spPr>
          <a:xfrm>
            <a:off x="1688519" y="1668522"/>
            <a:ext cx="1400032" cy="2585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l-SI" sz="1200" dirty="0">
                <a:latin typeface="Arial" panose="020B0604020202020204" pitchFamily="34" charset="0"/>
                <a:cs typeface="Arial" panose="020B0604020202020204" pitchFamily="34" charset="0"/>
              </a:rPr>
              <a:t>Pozitiven HAGT</a:t>
            </a:r>
          </a:p>
        </p:txBody>
      </p:sp>
      <p:sp>
        <p:nvSpPr>
          <p:cNvPr id="47" name="Pravokotnik 46">
            <a:extLst>
              <a:ext uri="{FF2B5EF4-FFF2-40B4-BE49-F238E27FC236}">
                <a16:creationId xmlns:a16="http://schemas.microsoft.com/office/drawing/2014/main" id="{59DB5657-E5B3-4822-9DDC-BC1FF28504FC}"/>
              </a:ext>
            </a:extLst>
          </p:cNvPr>
          <p:cNvSpPr/>
          <p:nvPr/>
        </p:nvSpPr>
        <p:spPr>
          <a:xfrm>
            <a:off x="1713334" y="2455134"/>
            <a:ext cx="1400033" cy="258532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l-SI" sz="1200" dirty="0">
                <a:latin typeface="Arial" panose="020B0604020202020204" pitchFamily="34" charset="0"/>
                <a:cs typeface="Arial" panose="020B0604020202020204" pitchFamily="34" charset="0"/>
              </a:rPr>
              <a:t>Negativen HAGT</a:t>
            </a:r>
          </a:p>
        </p:txBody>
      </p:sp>
      <p:sp>
        <p:nvSpPr>
          <p:cNvPr id="48" name="Pravokotnik 47">
            <a:extLst>
              <a:ext uri="{FF2B5EF4-FFF2-40B4-BE49-F238E27FC236}">
                <a16:creationId xmlns:a16="http://schemas.microsoft.com/office/drawing/2014/main" id="{17B4E979-85DA-46D8-8B4A-8524856E0942}"/>
              </a:ext>
            </a:extLst>
          </p:cNvPr>
          <p:cNvSpPr/>
          <p:nvPr/>
        </p:nvSpPr>
        <p:spPr>
          <a:xfrm>
            <a:off x="3581401" y="1612603"/>
            <a:ext cx="2024597" cy="3970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l-SI" sz="1100" dirty="0">
                <a:latin typeface="Arial" panose="020B0604020202020204" pitchFamily="34" charset="0"/>
                <a:cs typeface="Arial" panose="020B0604020202020204" pitchFamily="34" charset="0"/>
              </a:rPr>
              <a:t>Uporabnika se preseli v sivo cono, kjer počaka izvid PCR</a:t>
            </a:r>
          </a:p>
        </p:txBody>
      </p:sp>
      <p:sp>
        <p:nvSpPr>
          <p:cNvPr id="49" name="Puščica: dol 48">
            <a:extLst>
              <a:ext uri="{FF2B5EF4-FFF2-40B4-BE49-F238E27FC236}">
                <a16:creationId xmlns:a16="http://schemas.microsoft.com/office/drawing/2014/main" id="{FA4C5EF8-3F80-4DEB-9E3E-0248776F2E72}"/>
              </a:ext>
            </a:extLst>
          </p:cNvPr>
          <p:cNvSpPr/>
          <p:nvPr/>
        </p:nvSpPr>
        <p:spPr>
          <a:xfrm rot="16200000">
            <a:off x="3257715" y="1651069"/>
            <a:ext cx="178592" cy="359545"/>
          </a:xfrm>
          <a:prstGeom prst="downArrow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50" name="Puščica: dol 49">
            <a:extLst>
              <a:ext uri="{FF2B5EF4-FFF2-40B4-BE49-F238E27FC236}">
                <a16:creationId xmlns:a16="http://schemas.microsoft.com/office/drawing/2014/main" id="{641DF630-7270-4B18-8681-35F18BBE1571}"/>
              </a:ext>
            </a:extLst>
          </p:cNvPr>
          <p:cNvSpPr/>
          <p:nvPr/>
        </p:nvSpPr>
        <p:spPr>
          <a:xfrm rot="16200000">
            <a:off x="3283695" y="2405710"/>
            <a:ext cx="171040" cy="357318"/>
          </a:xfrm>
          <a:prstGeom prst="downArrow">
            <a:avLst/>
          </a:prstGeom>
          <a:ln w="381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 dirty="0"/>
          </a:p>
        </p:txBody>
      </p:sp>
      <p:sp>
        <p:nvSpPr>
          <p:cNvPr id="51" name="Pravokotnik 50">
            <a:extLst>
              <a:ext uri="{FF2B5EF4-FFF2-40B4-BE49-F238E27FC236}">
                <a16:creationId xmlns:a16="http://schemas.microsoft.com/office/drawing/2014/main" id="{76A54083-CA53-4A5F-8D5D-A635CFB92131}"/>
              </a:ext>
            </a:extLst>
          </p:cNvPr>
          <p:cNvSpPr/>
          <p:nvPr/>
        </p:nvSpPr>
        <p:spPr>
          <a:xfrm>
            <a:off x="3581401" y="2180194"/>
            <a:ext cx="2024597" cy="701731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l-SI" sz="1100" dirty="0">
                <a:latin typeface="Arial" panose="020B0604020202020204" pitchFamily="34" charset="0"/>
                <a:cs typeface="Arial" panose="020B0604020202020204" pitchFamily="34" charset="0"/>
              </a:rPr>
              <a:t>Uporabnik, lahko v svoji sobi (če v sobi biva sam) počaka izvid PCR oziroma se ga premesti v sivo cono</a:t>
            </a:r>
          </a:p>
        </p:txBody>
      </p:sp>
      <p:sp>
        <p:nvSpPr>
          <p:cNvPr id="52" name="Pravokotnik 51">
            <a:extLst>
              <a:ext uri="{FF2B5EF4-FFF2-40B4-BE49-F238E27FC236}">
                <a16:creationId xmlns:a16="http://schemas.microsoft.com/office/drawing/2014/main" id="{E49D9B21-2838-4E37-9C7F-E1CF58E32025}"/>
              </a:ext>
            </a:extLst>
          </p:cNvPr>
          <p:cNvSpPr/>
          <p:nvPr/>
        </p:nvSpPr>
        <p:spPr>
          <a:xfrm>
            <a:off x="6774048" y="1793744"/>
            <a:ext cx="1895719" cy="424732"/>
          </a:xfrm>
          <a:prstGeom prst="rect">
            <a:avLst/>
          </a:prstGeom>
          <a:solidFill>
            <a:srgbClr val="FFFF00"/>
          </a:solidFill>
          <a:ln w="38100"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l-SI" sz="1200" dirty="0">
                <a:latin typeface="Arial" panose="020B0604020202020204" pitchFamily="34" charset="0"/>
                <a:cs typeface="Arial" panose="020B0604020202020204" pitchFamily="34" charset="0"/>
              </a:rPr>
              <a:t>Ob HAGT** se takoj vzame tudi PCR</a:t>
            </a:r>
          </a:p>
        </p:txBody>
      </p:sp>
      <p:sp>
        <p:nvSpPr>
          <p:cNvPr id="54" name="Puščica: dol 53">
            <a:extLst>
              <a:ext uri="{FF2B5EF4-FFF2-40B4-BE49-F238E27FC236}">
                <a16:creationId xmlns:a16="http://schemas.microsoft.com/office/drawing/2014/main" id="{2DFA765A-A957-4D8A-8C69-71F1CAF68116}"/>
              </a:ext>
            </a:extLst>
          </p:cNvPr>
          <p:cNvSpPr/>
          <p:nvPr/>
        </p:nvSpPr>
        <p:spPr>
          <a:xfrm rot="16200000">
            <a:off x="6148351" y="1595058"/>
            <a:ext cx="178590" cy="941288"/>
          </a:xfrm>
          <a:prstGeom prst="downArrow">
            <a:avLst/>
          </a:prstGeom>
          <a:ln w="381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 dirty="0"/>
          </a:p>
        </p:txBody>
      </p:sp>
      <p:sp>
        <p:nvSpPr>
          <p:cNvPr id="2" name="PoljeZBesedilom 1">
            <a:extLst>
              <a:ext uri="{FF2B5EF4-FFF2-40B4-BE49-F238E27FC236}">
                <a16:creationId xmlns:a16="http://schemas.microsoft.com/office/drawing/2014/main" id="{89A24189-4466-4C7C-B637-C2D8DBDC624F}"/>
              </a:ext>
            </a:extLst>
          </p:cNvPr>
          <p:cNvSpPr txBox="1"/>
          <p:nvPr/>
        </p:nvSpPr>
        <p:spPr>
          <a:xfrm>
            <a:off x="9402267" y="1762276"/>
            <a:ext cx="23450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sl-SI"/>
            </a:defPPr>
            <a:lvl1pPr>
              <a:defRPr sz="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l-SI" dirty="0"/>
              <a:t>** test izbire pri osebah, ki so simptomatske je PCR. V SVZ se uporabniku sočasno s PCR odvzame HAGT zaradi hitrejše orientacije glede okužbe s covid-19.</a:t>
            </a:r>
          </a:p>
        </p:txBody>
      </p:sp>
      <p:sp>
        <p:nvSpPr>
          <p:cNvPr id="4" name="PoljeZBesedilom 3">
            <a:extLst>
              <a:ext uri="{FF2B5EF4-FFF2-40B4-BE49-F238E27FC236}">
                <a16:creationId xmlns:a16="http://schemas.microsoft.com/office/drawing/2014/main" id="{9D192717-6EDB-4C35-9603-C19D54BEEB7B}"/>
              </a:ext>
            </a:extLst>
          </p:cNvPr>
          <p:cNvSpPr txBox="1"/>
          <p:nvPr/>
        </p:nvSpPr>
        <p:spPr>
          <a:xfrm>
            <a:off x="208547" y="2606842"/>
            <a:ext cx="11452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800" dirty="0">
                <a:latin typeface="Arial" panose="020B0604020202020204" pitchFamily="34" charset="0"/>
                <a:cs typeface="Arial" panose="020B0604020202020204" pitchFamily="34" charset="0"/>
              </a:rPr>
              <a:t>*odvzem brisa na SARS-CoV-2 s strani kompetentne osebe (ob uporabi ustrezne OVO)</a:t>
            </a:r>
            <a:endParaRPr lang="sl-SI" sz="800" dirty="0"/>
          </a:p>
        </p:txBody>
      </p:sp>
    </p:spTree>
    <p:extLst>
      <p:ext uri="{BB962C8B-B14F-4D97-AF65-F5344CB8AC3E}">
        <p14:creationId xmlns:p14="http://schemas.microsoft.com/office/powerpoint/2010/main" val="5417079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oljeZBesedilom 15">
            <a:extLst>
              <a:ext uri="{FF2B5EF4-FFF2-40B4-BE49-F238E27FC236}">
                <a16:creationId xmlns:a16="http://schemas.microsoft.com/office/drawing/2014/main" id="{D57F9C75-38A3-4362-881C-25D19F8CB5DB}"/>
              </a:ext>
            </a:extLst>
          </p:cNvPr>
          <p:cNvSpPr txBox="1"/>
          <p:nvPr/>
        </p:nvSpPr>
        <p:spPr>
          <a:xfrm>
            <a:off x="5210991" y="1724282"/>
            <a:ext cx="2036619" cy="286232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l-SI" sz="1400" dirty="0">
                <a:latin typeface="Arial" panose="020B0604020202020204" pitchFamily="34" charset="0"/>
                <a:cs typeface="Arial" panose="020B0604020202020204" pitchFamily="34" charset="0"/>
              </a:rPr>
              <a:t>standardni HAGT</a:t>
            </a:r>
          </a:p>
        </p:txBody>
      </p:sp>
      <p:sp>
        <p:nvSpPr>
          <p:cNvPr id="17" name="Pravokotnik 16">
            <a:extLst>
              <a:ext uri="{FF2B5EF4-FFF2-40B4-BE49-F238E27FC236}">
                <a16:creationId xmlns:a16="http://schemas.microsoft.com/office/drawing/2014/main" id="{D4209A8C-23C0-4BEF-8E25-1C550BBE2C09}"/>
              </a:ext>
            </a:extLst>
          </p:cNvPr>
          <p:cNvSpPr/>
          <p:nvPr/>
        </p:nvSpPr>
        <p:spPr>
          <a:xfrm>
            <a:off x="2172102" y="2020169"/>
            <a:ext cx="2304256" cy="2862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l-SI" sz="1400" dirty="0">
                <a:latin typeface="Arial" panose="020B0604020202020204" pitchFamily="34" charset="0"/>
                <a:cs typeface="Arial" panose="020B0604020202020204" pitchFamily="34" charset="0"/>
              </a:rPr>
              <a:t>Negativen HAGT</a:t>
            </a:r>
          </a:p>
        </p:txBody>
      </p:sp>
      <p:sp>
        <p:nvSpPr>
          <p:cNvPr id="18" name="Pravokotnik 17">
            <a:extLst>
              <a:ext uri="{FF2B5EF4-FFF2-40B4-BE49-F238E27FC236}">
                <a16:creationId xmlns:a16="http://schemas.microsoft.com/office/drawing/2014/main" id="{B193F0EA-63C0-4090-8F40-D259B7DA5FF7}"/>
              </a:ext>
            </a:extLst>
          </p:cNvPr>
          <p:cNvSpPr/>
          <p:nvPr/>
        </p:nvSpPr>
        <p:spPr>
          <a:xfrm>
            <a:off x="8075184" y="1971866"/>
            <a:ext cx="2430246" cy="2862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l-SI" sz="1400" dirty="0">
                <a:latin typeface="Arial" panose="020B0604020202020204" pitchFamily="34" charset="0"/>
                <a:cs typeface="Arial" panose="020B0604020202020204" pitchFamily="34" charset="0"/>
              </a:rPr>
              <a:t>Pozitiven HAGT</a:t>
            </a:r>
          </a:p>
        </p:txBody>
      </p:sp>
      <p:sp>
        <p:nvSpPr>
          <p:cNvPr id="19" name="Pravokotnik 18">
            <a:extLst>
              <a:ext uri="{FF2B5EF4-FFF2-40B4-BE49-F238E27FC236}">
                <a16:creationId xmlns:a16="http://schemas.microsoft.com/office/drawing/2014/main" id="{8D4D75F5-97A9-47C1-BB0E-D48D7104B921}"/>
              </a:ext>
            </a:extLst>
          </p:cNvPr>
          <p:cNvSpPr/>
          <p:nvPr/>
        </p:nvSpPr>
        <p:spPr>
          <a:xfrm>
            <a:off x="8075184" y="2723170"/>
            <a:ext cx="2430246" cy="4801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l-SI" sz="1400" dirty="0">
                <a:latin typeface="Arial" panose="020B0604020202020204" pitchFamily="34" charset="0"/>
                <a:cs typeface="Arial" panose="020B0604020202020204" pitchFamily="34" charset="0"/>
              </a:rPr>
              <a:t>Potrjevanje pozitivnega HAGT s PCR</a:t>
            </a:r>
          </a:p>
        </p:txBody>
      </p:sp>
      <p:sp>
        <p:nvSpPr>
          <p:cNvPr id="20" name="Puščica: dol 19">
            <a:extLst>
              <a:ext uri="{FF2B5EF4-FFF2-40B4-BE49-F238E27FC236}">
                <a16:creationId xmlns:a16="http://schemas.microsoft.com/office/drawing/2014/main" id="{F8E3DDAD-F706-41F9-B5CC-270DDABCD031}"/>
              </a:ext>
            </a:extLst>
          </p:cNvPr>
          <p:cNvSpPr/>
          <p:nvPr/>
        </p:nvSpPr>
        <p:spPr>
          <a:xfrm>
            <a:off x="9152168" y="2302248"/>
            <a:ext cx="178592" cy="359545"/>
          </a:xfrm>
          <a:prstGeom prst="downArrow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21" name="Puščica: dol 20">
            <a:extLst>
              <a:ext uri="{FF2B5EF4-FFF2-40B4-BE49-F238E27FC236}">
                <a16:creationId xmlns:a16="http://schemas.microsoft.com/office/drawing/2014/main" id="{34BDCF30-923B-4B7D-A69C-BC4E0740A505}"/>
              </a:ext>
            </a:extLst>
          </p:cNvPr>
          <p:cNvSpPr/>
          <p:nvPr/>
        </p:nvSpPr>
        <p:spPr>
          <a:xfrm>
            <a:off x="3186056" y="2293727"/>
            <a:ext cx="150702" cy="722659"/>
          </a:xfrm>
          <a:prstGeom prst="downArrow">
            <a:avLst/>
          </a:prstGeom>
          <a:ln w="381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 dirty="0"/>
          </a:p>
        </p:txBody>
      </p:sp>
      <p:sp>
        <p:nvSpPr>
          <p:cNvPr id="22" name="Pravokotnik 21">
            <a:extLst>
              <a:ext uri="{FF2B5EF4-FFF2-40B4-BE49-F238E27FC236}">
                <a16:creationId xmlns:a16="http://schemas.microsoft.com/office/drawing/2014/main" id="{B482A5DB-B4BB-4399-BD99-9A6174D43E8F}"/>
              </a:ext>
            </a:extLst>
          </p:cNvPr>
          <p:cNvSpPr/>
          <p:nvPr/>
        </p:nvSpPr>
        <p:spPr>
          <a:xfrm>
            <a:off x="1817857" y="3054966"/>
            <a:ext cx="3106048" cy="286232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l-SI" sz="1400" dirty="0">
                <a:highlight>
                  <a:srgbClr val="FFFF00"/>
                </a:highlight>
                <a:cs typeface="Arial" panose="020B0604020202020204" pitchFamily="34" charset="0"/>
              </a:rPr>
              <a:t>Opcija a) </a:t>
            </a:r>
            <a:r>
              <a:rPr lang="sl-SI" sz="1400" dirty="0">
                <a:cs typeface="Arial" panose="020B0604020202020204" pitchFamily="34" charset="0"/>
              </a:rPr>
              <a:t>siva cona 5 dni + 6. dan PCR</a:t>
            </a:r>
          </a:p>
        </p:txBody>
      </p:sp>
      <p:sp>
        <p:nvSpPr>
          <p:cNvPr id="25" name="Pravokotnik 24">
            <a:extLst>
              <a:ext uri="{FF2B5EF4-FFF2-40B4-BE49-F238E27FC236}">
                <a16:creationId xmlns:a16="http://schemas.microsoft.com/office/drawing/2014/main" id="{DC7CC15F-9577-467A-929E-1B49823EA260}"/>
              </a:ext>
            </a:extLst>
          </p:cNvPr>
          <p:cNvSpPr/>
          <p:nvPr/>
        </p:nvSpPr>
        <p:spPr>
          <a:xfrm>
            <a:off x="1839928" y="3950175"/>
            <a:ext cx="3106048" cy="286232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l-SI" sz="1400" dirty="0">
                <a:highlight>
                  <a:srgbClr val="FFFF00"/>
                </a:highlight>
                <a:cs typeface="Arial" panose="020B0604020202020204" pitchFamily="34" charset="0"/>
              </a:rPr>
              <a:t>Opcija c) </a:t>
            </a:r>
            <a:r>
              <a:rPr lang="sl-SI" sz="1400" dirty="0">
                <a:cs typeface="Arial" panose="020B0604020202020204" pitchFamily="34" charset="0"/>
              </a:rPr>
              <a:t>siva cona 10 dni</a:t>
            </a:r>
          </a:p>
        </p:txBody>
      </p:sp>
      <p:sp>
        <p:nvSpPr>
          <p:cNvPr id="26" name="Pravokotnik 25">
            <a:extLst>
              <a:ext uri="{FF2B5EF4-FFF2-40B4-BE49-F238E27FC236}">
                <a16:creationId xmlns:a16="http://schemas.microsoft.com/office/drawing/2014/main" id="{CCF6A003-FBC6-4B3D-A7EE-38B466814EFF}"/>
              </a:ext>
            </a:extLst>
          </p:cNvPr>
          <p:cNvSpPr/>
          <p:nvPr/>
        </p:nvSpPr>
        <p:spPr>
          <a:xfrm>
            <a:off x="1826264" y="3525656"/>
            <a:ext cx="3106048" cy="286232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l-SI" sz="1400" dirty="0">
                <a:highlight>
                  <a:srgbClr val="FFFF00"/>
                </a:highlight>
                <a:cs typeface="Arial" panose="020B0604020202020204" pitchFamily="34" charset="0"/>
              </a:rPr>
              <a:t>Opcija b) </a:t>
            </a:r>
            <a:r>
              <a:rPr lang="sl-SI" sz="1400" dirty="0">
                <a:cs typeface="Arial" panose="020B0604020202020204" pitchFamily="34" charset="0"/>
              </a:rPr>
              <a:t>siva cona 7 dni + 8. dan HAGT</a:t>
            </a:r>
          </a:p>
        </p:txBody>
      </p:sp>
      <p:sp>
        <p:nvSpPr>
          <p:cNvPr id="27" name="Puščica: dol 26">
            <a:extLst>
              <a:ext uri="{FF2B5EF4-FFF2-40B4-BE49-F238E27FC236}">
                <a16:creationId xmlns:a16="http://schemas.microsoft.com/office/drawing/2014/main" id="{6DA6DFD6-DC5F-43CA-810D-CF48E1FB9266}"/>
              </a:ext>
            </a:extLst>
          </p:cNvPr>
          <p:cNvSpPr/>
          <p:nvPr/>
        </p:nvSpPr>
        <p:spPr>
          <a:xfrm>
            <a:off x="6140003" y="1346531"/>
            <a:ext cx="178592" cy="359545"/>
          </a:xfrm>
          <a:prstGeom prst="downArrow">
            <a:avLst/>
          </a:prstGeom>
          <a:ln w="381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 dirty="0"/>
          </a:p>
        </p:txBody>
      </p:sp>
      <p:sp>
        <p:nvSpPr>
          <p:cNvPr id="29" name="Puščica: dol 28">
            <a:extLst>
              <a:ext uri="{FF2B5EF4-FFF2-40B4-BE49-F238E27FC236}">
                <a16:creationId xmlns:a16="http://schemas.microsoft.com/office/drawing/2014/main" id="{1B6E0C7E-CAE5-4149-9668-C6F22A8B2C08}"/>
              </a:ext>
            </a:extLst>
          </p:cNvPr>
          <p:cNvSpPr/>
          <p:nvPr/>
        </p:nvSpPr>
        <p:spPr>
          <a:xfrm rot="3372391">
            <a:off x="5282784" y="2060692"/>
            <a:ext cx="178592" cy="359545"/>
          </a:xfrm>
          <a:prstGeom prst="downArrow">
            <a:avLst/>
          </a:prstGeom>
          <a:ln w="381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 dirty="0"/>
          </a:p>
        </p:txBody>
      </p:sp>
      <p:sp>
        <p:nvSpPr>
          <p:cNvPr id="30" name="Puščica: dol 29">
            <a:extLst>
              <a:ext uri="{FF2B5EF4-FFF2-40B4-BE49-F238E27FC236}">
                <a16:creationId xmlns:a16="http://schemas.microsoft.com/office/drawing/2014/main" id="{5C358114-2B91-4DDA-8368-1FEF89971289}"/>
              </a:ext>
            </a:extLst>
          </p:cNvPr>
          <p:cNvSpPr/>
          <p:nvPr/>
        </p:nvSpPr>
        <p:spPr>
          <a:xfrm rot="18035821">
            <a:off x="7086377" y="2035442"/>
            <a:ext cx="178592" cy="359545"/>
          </a:xfrm>
          <a:prstGeom prst="downArrow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 dirty="0"/>
          </a:p>
        </p:txBody>
      </p:sp>
      <p:sp>
        <p:nvSpPr>
          <p:cNvPr id="33" name="Pravokotnik 32">
            <a:extLst>
              <a:ext uri="{FF2B5EF4-FFF2-40B4-BE49-F238E27FC236}">
                <a16:creationId xmlns:a16="http://schemas.microsoft.com/office/drawing/2014/main" id="{B8CC4F04-B2CB-421F-A667-C426AA48E284}"/>
              </a:ext>
            </a:extLst>
          </p:cNvPr>
          <p:cNvSpPr/>
          <p:nvPr/>
        </p:nvSpPr>
        <p:spPr>
          <a:xfrm>
            <a:off x="9448844" y="3672085"/>
            <a:ext cx="1021093" cy="4801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l-SI" sz="1400" dirty="0">
                <a:latin typeface="Arial" panose="020B0604020202020204" pitchFamily="34" charset="0"/>
                <a:cs typeface="Arial" panose="020B0604020202020204" pitchFamily="34" charset="0"/>
              </a:rPr>
              <a:t>Pozitiven PCR</a:t>
            </a:r>
          </a:p>
        </p:txBody>
      </p:sp>
      <p:sp>
        <p:nvSpPr>
          <p:cNvPr id="34" name="Puščica: dol 33">
            <a:extLst>
              <a:ext uri="{FF2B5EF4-FFF2-40B4-BE49-F238E27FC236}">
                <a16:creationId xmlns:a16="http://schemas.microsoft.com/office/drawing/2014/main" id="{B7CEFEFB-D96E-47D5-8A32-C6803AC407EB}"/>
              </a:ext>
            </a:extLst>
          </p:cNvPr>
          <p:cNvSpPr/>
          <p:nvPr/>
        </p:nvSpPr>
        <p:spPr>
          <a:xfrm rot="18035729">
            <a:off x="9559742" y="3243154"/>
            <a:ext cx="178592" cy="359545"/>
          </a:xfrm>
          <a:prstGeom prst="downArrow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37" name="Puščica: dol 36">
            <a:extLst>
              <a:ext uri="{FF2B5EF4-FFF2-40B4-BE49-F238E27FC236}">
                <a16:creationId xmlns:a16="http://schemas.microsoft.com/office/drawing/2014/main" id="{6E869257-33D6-45AF-A078-10F5DED410F6}"/>
              </a:ext>
            </a:extLst>
          </p:cNvPr>
          <p:cNvSpPr/>
          <p:nvPr/>
        </p:nvSpPr>
        <p:spPr>
          <a:xfrm>
            <a:off x="4530625" y="3827707"/>
            <a:ext cx="178592" cy="803052"/>
          </a:xfrm>
          <a:prstGeom prst="downArrow">
            <a:avLst/>
          </a:prstGeom>
          <a:ln w="381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 dirty="0"/>
          </a:p>
        </p:txBody>
      </p:sp>
      <p:sp>
        <p:nvSpPr>
          <p:cNvPr id="42" name="Pravokotnik 41">
            <a:extLst>
              <a:ext uri="{FF2B5EF4-FFF2-40B4-BE49-F238E27FC236}">
                <a16:creationId xmlns:a16="http://schemas.microsoft.com/office/drawing/2014/main" id="{26807A4F-5510-4F7D-AEE0-870D9BDB3692}"/>
              </a:ext>
            </a:extLst>
          </p:cNvPr>
          <p:cNvSpPr/>
          <p:nvPr/>
        </p:nvSpPr>
        <p:spPr>
          <a:xfrm>
            <a:off x="3883283" y="4896221"/>
            <a:ext cx="1899150" cy="286232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l-SI" sz="1400" b="1" dirty="0">
                <a:cs typeface="Arial" panose="020B0604020202020204" pitchFamily="34" charset="0"/>
              </a:rPr>
              <a:t>Bela cona</a:t>
            </a:r>
          </a:p>
        </p:txBody>
      </p:sp>
      <p:sp>
        <p:nvSpPr>
          <p:cNvPr id="43" name="Puščica: dol 42">
            <a:extLst>
              <a:ext uri="{FF2B5EF4-FFF2-40B4-BE49-F238E27FC236}">
                <a16:creationId xmlns:a16="http://schemas.microsoft.com/office/drawing/2014/main" id="{69F9F59A-8148-487A-AE24-025617589604}"/>
              </a:ext>
            </a:extLst>
          </p:cNvPr>
          <p:cNvSpPr/>
          <p:nvPr/>
        </p:nvSpPr>
        <p:spPr>
          <a:xfrm>
            <a:off x="9885709" y="4193851"/>
            <a:ext cx="178592" cy="359545"/>
          </a:xfrm>
          <a:prstGeom prst="downArrow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44" name="Pravokotnik 43">
            <a:extLst>
              <a:ext uri="{FF2B5EF4-FFF2-40B4-BE49-F238E27FC236}">
                <a16:creationId xmlns:a16="http://schemas.microsoft.com/office/drawing/2014/main" id="{20C54B68-4E8E-4E42-A902-70AF22C6FFD9}"/>
              </a:ext>
            </a:extLst>
          </p:cNvPr>
          <p:cNvSpPr/>
          <p:nvPr/>
        </p:nvSpPr>
        <p:spPr>
          <a:xfrm>
            <a:off x="9352439" y="4589811"/>
            <a:ext cx="1245132" cy="2862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l-SI" sz="1400" b="1" dirty="0">
                <a:latin typeface="Arial" panose="020B0604020202020204" pitchFamily="34" charset="0"/>
                <a:cs typeface="Arial" panose="020B0604020202020204" pitchFamily="34" charset="0"/>
              </a:rPr>
              <a:t>Rdeča cona</a:t>
            </a:r>
          </a:p>
        </p:txBody>
      </p:sp>
      <p:sp>
        <p:nvSpPr>
          <p:cNvPr id="47" name="Puščica: dol 46">
            <a:extLst>
              <a:ext uri="{FF2B5EF4-FFF2-40B4-BE49-F238E27FC236}">
                <a16:creationId xmlns:a16="http://schemas.microsoft.com/office/drawing/2014/main" id="{3DED9455-9B7C-43A8-87C9-46FA0193876C}"/>
              </a:ext>
            </a:extLst>
          </p:cNvPr>
          <p:cNvSpPr/>
          <p:nvPr/>
        </p:nvSpPr>
        <p:spPr>
          <a:xfrm>
            <a:off x="4801081" y="3373683"/>
            <a:ext cx="178592" cy="1481281"/>
          </a:xfrm>
          <a:prstGeom prst="downArrow">
            <a:avLst/>
          </a:prstGeom>
          <a:ln w="381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 dirty="0"/>
          </a:p>
        </p:txBody>
      </p:sp>
      <p:sp>
        <p:nvSpPr>
          <p:cNvPr id="48" name="Puščica: dol 47">
            <a:extLst>
              <a:ext uri="{FF2B5EF4-FFF2-40B4-BE49-F238E27FC236}">
                <a16:creationId xmlns:a16="http://schemas.microsoft.com/office/drawing/2014/main" id="{C3BF428D-A914-4A3C-AE0B-9F3BFD238F04}"/>
              </a:ext>
            </a:extLst>
          </p:cNvPr>
          <p:cNvSpPr/>
          <p:nvPr/>
        </p:nvSpPr>
        <p:spPr>
          <a:xfrm>
            <a:off x="4284639" y="4254133"/>
            <a:ext cx="178592" cy="642088"/>
          </a:xfrm>
          <a:prstGeom prst="downArrow">
            <a:avLst/>
          </a:prstGeom>
          <a:ln w="381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 dirty="0"/>
          </a:p>
        </p:txBody>
      </p:sp>
      <p:sp>
        <p:nvSpPr>
          <p:cNvPr id="31" name="Pravokotnik 30">
            <a:extLst>
              <a:ext uri="{FF2B5EF4-FFF2-40B4-BE49-F238E27FC236}">
                <a16:creationId xmlns:a16="http://schemas.microsoft.com/office/drawing/2014/main" id="{DDFEB120-7BE2-4CB9-89B6-F7BB591112B4}"/>
              </a:ext>
            </a:extLst>
          </p:cNvPr>
          <p:cNvSpPr/>
          <p:nvPr/>
        </p:nvSpPr>
        <p:spPr>
          <a:xfrm>
            <a:off x="8163173" y="3710110"/>
            <a:ext cx="1021092" cy="480131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l-SI" sz="1400" dirty="0">
                <a:latin typeface="Arial" panose="020B0604020202020204" pitchFamily="34" charset="0"/>
                <a:cs typeface="Arial" panose="020B0604020202020204" pitchFamily="34" charset="0"/>
              </a:rPr>
              <a:t>Negativen PCR</a:t>
            </a:r>
          </a:p>
        </p:txBody>
      </p:sp>
      <p:sp>
        <p:nvSpPr>
          <p:cNvPr id="35" name="Puščica: dol 34">
            <a:extLst>
              <a:ext uri="{FF2B5EF4-FFF2-40B4-BE49-F238E27FC236}">
                <a16:creationId xmlns:a16="http://schemas.microsoft.com/office/drawing/2014/main" id="{368A6525-368A-42D5-93BD-17828F175C37}"/>
              </a:ext>
            </a:extLst>
          </p:cNvPr>
          <p:cNvSpPr/>
          <p:nvPr/>
        </p:nvSpPr>
        <p:spPr>
          <a:xfrm rot="3372391">
            <a:off x="8779297" y="3248988"/>
            <a:ext cx="178592" cy="359545"/>
          </a:xfrm>
          <a:prstGeom prst="downArrow">
            <a:avLst/>
          </a:prstGeom>
          <a:ln w="381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 dirty="0"/>
          </a:p>
        </p:txBody>
      </p:sp>
      <p:sp>
        <p:nvSpPr>
          <p:cNvPr id="2" name="Desni zaviti oklepaj 1">
            <a:extLst>
              <a:ext uri="{FF2B5EF4-FFF2-40B4-BE49-F238E27FC236}">
                <a16:creationId xmlns:a16="http://schemas.microsoft.com/office/drawing/2014/main" id="{3444E813-D0D0-4BF5-9F5C-7EEE6B195CBA}"/>
              </a:ext>
            </a:extLst>
          </p:cNvPr>
          <p:cNvSpPr/>
          <p:nvPr/>
        </p:nvSpPr>
        <p:spPr>
          <a:xfrm>
            <a:off x="5171866" y="3198082"/>
            <a:ext cx="336793" cy="1094236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36" name="Puščica: dol 35">
            <a:extLst>
              <a:ext uri="{FF2B5EF4-FFF2-40B4-BE49-F238E27FC236}">
                <a16:creationId xmlns:a16="http://schemas.microsoft.com/office/drawing/2014/main" id="{C73B05B4-7B6C-43F1-A472-84B356D079D4}"/>
              </a:ext>
            </a:extLst>
          </p:cNvPr>
          <p:cNvSpPr/>
          <p:nvPr/>
        </p:nvSpPr>
        <p:spPr>
          <a:xfrm rot="5400000">
            <a:off x="7029399" y="3120239"/>
            <a:ext cx="178592" cy="1481281"/>
          </a:xfrm>
          <a:prstGeom prst="downArrow">
            <a:avLst/>
          </a:prstGeom>
          <a:ln w="381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 dirty="0"/>
          </a:p>
        </p:txBody>
      </p:sp>
      <p:sp>
        <p:nvSpPr>
          <p:cNvPr id="38" name="Naslov 1">
            <a:extLst>
              <a:ext uri="{FF2B5EF4-FFF2-40B4-BE49-F238E27FC236}">
                <a16:creationId xmlns:a16="http://schemas.microsoft.com/office/drawing/2014/main" id="{64355827-C9D6-41C5-AD86-11668F88C1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975" y="198528"/>
            <a:ext cx="11666120" cy="1111656"/>
          </a:xfrm>
        </p:spPr>
        <p:txBody>
          <a:bodyPr>
            <a:noAutofit/>
          </a:bodyPr>
          <a:lstStyle/>
          <a:p>
            <a:pPr algn="ctr"/>
            <a:r>
              <a:rPr lang="sl-SI" sz="2200" b="1" dirty="0">
                <a:latin typeface="Arial" panose="020B0604020202020204" pitchFamily="34" charset="0"/>
                <a:cs typeface="Arial" panose="020B0604020202020204" pitchFamily="34" charset="0"/>
              </a:rPr>
              <a:t>2: Algoritem ravnanja v primeru sprejema ali vrnitve uporabnika, ki ne izpolnjuje pogoja cepljenosti ali prebolevnosti v SVZ po odsotnosti 48 ur ali več</a:t>
            </a:r>
          </a:p>
        </p:txBody>
      </p:sp>
      <p:sp>
        <p:nvSpPr>
          <p:cNvPr id="39" name="PoljeZBesedilom 38">
            <a:extLst>
              <a:ext uri="{FF2B5EF4-FFF2-40B4-BE49-F238E27FC236}">
                <a16:creationId xmlns:a16="http://schemas.microsoft.com/office/drawing/2014/main" id="{3B2E92A2-3492-4A1C-A821-63B91CF050F6}"/>
              </a:ext>
            </a:extLst>
          </p:cNvPr>
          <p:cNvSpPr txBox="1"/>
          <p:nvPr/>
        </p:nvSpPr>
        <p:spPr>
          <a:xfrm rot="16200000">
            <a:off x="10251959" y="4699845"/>
            <a:ext cx="295394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l-SI" sz="1000" dirty="0">
                <a:latin typeface="Arial" panose="020B0604020202020204" pitchFamily="34" charset="0"/>
                <a:cs typeface="Arial" panose="020B0604020202020204" pitchFamily="34" charset="0"/>
              </a:rPr>
              <a:t>Sredstva za mikrobiološke preiskave na SARS-CoV-2 zagotavlja proračun RS.</a:t>
            </a:r>
            <a:endParaRPr lang="sl-SI" sz="1000" dirty="0"/>
          </a:p>
        </p:txBody>
      </p:sp>
    </p:spTree>
    <p:extLst>
      <p:ext uri="{BB962C8B-B14F-4D97-AF65-F5344CB8AC3E}">
        <p14:creationId xmlns:p14="http://schemas.microsoft.com/office/powerpoint/2010/main" val="8925004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uščica: ukrivljeno gor 42">
            <a:extLst>
              <a:ext uri="{FF2B5EF4-FFF2-40B4-BE49-F238E27FC236}">
                <a16:creationId xmlns:a16="http://schemas.microsoft.com/office/drawing/2014/main" id="{2C5D174D-FE46-48F4-AEBA-A444DCC9B90B}"/>
              </a:ext>
            </a:extLst>
          </p:cNvPr>
          <p:cNvSpPr/>
          <p:nvPr/>
        </p:nvSpPr>
        <p:spPr>
          <a:xfrm rot="11352201">
            <a:off x="3772045" y="2777435"/>
            <a:ext cx="5087951" cy="949354"/>
          </a:xfrm>
          <a:prstGeom prst="curvedUpArrow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 dirty="0">
              <a:solidFill>
                <a:schemeClr val="tx1"/>
              </a:solidFill>
            </a:endParaRPr>
          </a:p>
        </p:txBody>
      </p:sp>
      <p:sp>
        <p:nvSpPr>
          <p:cNvPr id="16" name="PoljeZBesedilom 15">
            <a:extLst>
              <a:ext uri="{FF2B5EF4-FFF2-40B4-BE49-F238E27FC236}">
                <a16:creationId xmlns:a16="http://schemas.microsoft.com/office/drawing/2014/main" id="{D57F9C75-38A3-4362-881C-25D19F8CB5DB}"/>
              </a:ext>
            </a:extLst>
          </p:cNvPr>
          <p:cNvSpPr txBox="1"/>
          <p:nvPr/>
        </p:nvSpPr>
        <p:spPr>
          <a:xfrm>
            <a:off x="5411518" y="1459587"/>
            <a:ext cx="2036619" cy="286232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l-SI" sz="1400" dirty="0">
                <a:latin typeface="Arial" panose="020B0604020202020204" pitchFamily="34" charset="0"/>
                <a:cs typeface="Arial" panose="020B0604020202020204" pitchFamily="34" charset="0"/>
              </a:rPr>
              <a:t>standardni HAGT</a:t>
            </a:r>
          </a:p>
        </p:txBody>
      </p:sp>
      <p:sp>
        <p:nvSpPr>
          <p:cNvPr id="27" name="Puščica: dol 26">
            <a:extLst>
              <a:ext uri="{FF2B5EF4-FFF2-40B4-BE49-F238E27FC236}">
                <a16:creationId xmlns:a16="http://schemas.microsoft.com/office/drawing/2014/main" id="{6DA6DFD6-DC5F-43CA-810D-CF48E1FB9266}"/>
              </a:ext>
            </a:extLst>
          </p:cNvPr>
          <p:cNvSpPr/>
          <p:nvPr/>
        </p:nvSpPr>
        <p:spPr>
          <a:xfrm>
            <a:off x="6340530" y="1081836"/>
            <a:ext cx="178592" cy="359545"/>
          </a:xfrm>
          <a:prstGeom prst="downArrow">
            <a:avLst/>
          </a:prstGeom>
          <a:ln w="381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 dirty="0"/>
          </a:p>
        </p:txBody>
      </p:sp>
      <p:sp>
        <p:nvSpPr>
          <p:cNvPr id="38" name="Naslov 1">
            <a:extLst>
              <a:ext uri="{FF2B5EF4-FFF2-40B4-BE49-F238E27FC236}">
                <a16:creationId xmlns:a16="http://schemas.microsoft.com/office/drawing/2014/main" id="{64355827-C9D6-41C5-AD86-11668F88C1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9589" y="198528"/>
            <a:ext cx="11167506" cy="1111656"/>
          </a:xfrm>
        </p:spPr>
        <p:txBody>
          <a:bodyPr>
            <a:noAutofit/>
          </a:bodyPr>
          <a:lstStyle/>
          <a:p>
            <a:pPr algn="ctr"/>
            <a:r>
              <a:rPr lang="sl-SI" sz="2200" b="1" dirty="0">
                <a:latin typeface="Arial" panose="020B0604020202020204" pitchFamily="34" charset="0"/>
                <a:cs typeface="Arial" panose="020B0604020202020204" pitchFamily="34" charset="0"/>
              </a:rPr>
              <a:t>3: Algoritem ravnanja v primeru visoko tveganega stika uporabnika (ocena epidemiologa) -&gt; ne glede na status prebolevnosti ali cepljenja</a:t>
            </a:r>
          </a:p>
        </p:txBody>
      </p:sp>
      <p:sp>
        <p:nvSpPr>
          <p:cNvPr id="39" name="PoljeZBesedilom 38">
            <a:extLst>
              <a:ext uri="{FF2B5EF4-FFF2-40B4-BE49-F238E27FC236}">
                <a16:creationId xmlns:a16="http://schemas.microsoft.com/office/drawing/2014/main" id="{3B2E92A2-3492-4A1C-A821-63B91CF050F6}"/>
              </a:ext>
            </a:extLst>
          </p:cNvPr>
          <p:cNvSpPr txBox="1"/>
          <p:nvPr/>
        </p:nvSpPr>
        <p:spPr>
          <a:xfrm>
            <a:off x="9060354" y="6368164"/>
            <a:ext cx="295394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l-SI" sz="1000" dirty="0">
                <a:latin typeface="Arial" panose="020B0604020202020204" pitchFamily="34" charset="0"/>
                <a:cs typeface="Arial" panose="020B0604020202020204" pitchFamily="34" charset="0"/>
              </a:rPr>
              <a:t>Sredstva za mikrobiološke preiskave na SARS-CoV-2 zagotavlja proračun RS.</a:t>
            </a:r>
            <a:endParaRPr lang="sl-SI" sz="1000" dirty="0"/>
          </a:p>
        </p:txBody>
      </p:sp>
      <p:sp>
        <p:nvSpPr>
          <p:cNvPr id="40" name="Pravokotnik 39">
            <a:extLst>
              <a:ext uri="{FF2B5EF4-FFF2-40B4-BE49-F238E27FC236}">
                <a16:creationId xmlns:a16="http://schemas.microsoft.com/office/drawing/2014/main" id="{0FF43C3C-1BA2-4B86-9EB6-45341309FD3B}"/>
              </a:ext>
            </a:extLst>
          </p:cNvPr>
          <p:cNvSpPr/>
          <p:nvPr/>
        </p:nvSpPr>
        <p:spPr>
          <a:xfrm>
            <a:off x="8918691" y="2017544"/>
            <a:ext cx="1245133" cy="4801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l-SI" sz="1400" dirty="0">
                <a:latin typeface="Arial" panose="020B0604020202020204" pitchFamily="34" charset="0"/>
                <a:cs typeface="Arial" panose="020B0604020202020204" pitchFamily="34" charset="0"/>
              </a:rPr>
              <a:t>Pozitiven HAGT</a:t>
            </a:r>
          </a:p>
        </p:txBody>
      </p:sp>
      <p:sp>
        <p:nvSpPr>
          <p:cNvPr id="51" name="Puščica: dol 50">
            <a:extLst>
              <a:ext uri="{FF2B5EF4-FFF2-40B4-BE49-F238E27FC236}">
                <a16:creationId xmlns:a16="http://schemas.microsoft.com/office/drawing/2014/main" id="{5172944B-ED3E-4477-B389-33EC4FE7AC30}"/>
              </a:ext>
            </a:extLst>
          </p:cNvPr>
          <p:cNvSpPr/>
          <p:nvPr/>
        </p:nvSpPr>
        <p:spPr>
          <a:xfrm>
            <a:off x="10254563" y="4648580"/>
            <a:ext cx="178592" cy="499341"/>
          </a:xfrm>
          <a:prstGeom prst="downArrow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52" name="Pravokotnik 51">
            <a:extLst>
              <a:ext uri="{FF2B5EF4-FFF2-40B4-BE49-F238E27FC236}">
                <a16:creationId xmlns:a16="http://schemas.microsoft.com/office/drawing/2014/main" id="{CDC84194-EBE3-4AEF-BB74-93CC868BAC45}"/>
              </a:ext>
            </a:extLst>
          </p:cNvPr>
          <p:cNvSpPr/>
          <p:nvPr/>
        </p:nvSpPr>
        <p:spPr>
          <a:xfrm>
            <a:off x="9721293" y="5195171"/>
            <a:ext cx="1245132" cy="2862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l-SI" sz="1400" b="1" dirty="0">
                <a:latin typeface="Arial" panose="020B0604020202020204" pitchFamily="34" charset="0"/>
                <a:cs typeface="Arial" panose="020B0604020202020204" pitchFamily="34" charset="0"/>
              </a:rPr>
              <a:t>Rdeča cona</a:t>
            </a:r>
          </a:p>
        </p:txBody>
      </p:sp>
      <p:sp>
        <p:nvSpPr>
          <p:cNvPr id="55" name="Pravokotnik 54">
            <a:extLst>
              <a:ext uri="{FF2B5EF4-FFF2-40B4-BE49-F238E27FC236}">
                <a16:creationId xmlns:a16="http://schemas.microsoft.com/office/drawing/2014/main" id="{2AC3924D-C8E6-4D77-BC59-AD935CA4C4E7}"/>
              </a:ext>
            </a:extLst>
          </p:cNvPr>
          <p:cNvSpPr/>
          <p:nvPr/>
        </p:nvSpPr>
        <p:spPr>
          <a:xfrm>
            <a:off x="1241759" y="3440148"/>
            <a:ext cx="1901855" cy="8679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l-SI" sz="1400" dirty="0">
                <a:latin typeface="Arial" panose="020B0604020202020204" pitchFamily="34" charset="0"/>
                <a:cs typeface="Arial" panose="020B0604020202020204" pitchFamily="34" charset="0"/>
              </a:rPr>
              <a:t>Uporabnik, ki izpolnjuje pogoj prebolevnosti ali cepljenja</a:t>
            </a:r>
          </a:p>
        </p:txBody>
      </p:sp>
      <p:sp>
        <p:nvSpPr>
          <p:cNvPr id="57" name="Pravokotnik 56">
            <a:extLst>
              <a:ext uri="{FF2B5EF4-FFF2-40B4-BE49-F238E27FC236}">
                <a16:creationId xmlns:a16="http://schemas.microsoft.com/office/drawing/2014/main" id="{B0C74E3B-72A2-46E7-A8F4-77AEB45E2011}"/>
              </a:ext>
            </a:extLst>
          </p:cNvPr>
          <p:cNvSpPr/>
          <p:nvPr/>
        </p:nvSpPr>
        <p:spPr>
          <a:xfrm>
            <a:off x="5041924" y="3463615"/>
            <a:ext cx="1901855" cy="86793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l-SI" sz="1400" dirty="0">
                <a:latin typeface="Arial" panose="020B0604020202020204" pitchFamily="34" charset="0"/>
                <a:cs typeface="Arial" panose="020B0604020202020204" pitchFamily="34" charset="0"/>
              </a:rPr>
              <a:t>Uporabnik, ki ne izpolnjuje pogoja prebolevnosti ali cepljenja</a:t>
            </a:r>
          </a:p>
        </p:txBody>
      </p:sp>
      <p:sp>
        <p:nvSpPr>
          <p:cNvPr id="58" name="Pravokotnik 57">
            <a:extLst>
              <a:ext uri="{FF2B5EF4-FFF2-40B4-BE49-F238E27FC236}">
                <a16:creationId xmlns:a16="http://schemas.microsoft.com/office/drawing/2014/main" id="{6EF4908D-8E3B-4E7E-AF8A-BCD23C7156EA}"/>
              </a:ext>
            </a:extLst>
          </p:cNvPr>
          <p:cNvSpPr/>
          <p:nvPr/>
        </p:nvSpPr>
        <p:spPr>
          <a:xfrm>
            <a:off x="4801329" y="4844042"/>
            <a:ext cx="2561638" cy="286232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l-SI" sz="1400" dirty="0">
                <a:latin typeface="Arial" panose="020B0604020202020204" pitchFamily="34" charset="0"/>
                <a:cs typeface="Arial" panose="020B0604020202020204" pitchFamily="34" charset="0"/>
              </a:rPr>
              <a:t>Siva cona 5 dni + 6. dan PCR</a:t>
            </a:r>
          </a:p>
        </p:txBody>
      </p:sp>
      <p:sp>
        <p:nvSpPr>
          <p:cNvPr id="62" name="Pravokotnik 61">
            <a:extLst>
              <a:ext uri="{FF2B5EF4-FFF2-40B4-BE49-F238E27FC236}">
                <a16:creationId xmlns:a16="http://schemas.microsoft.com/office/drawing/2014/main" id="{F7DCDFD1-4B9F-4932-A253-D16C64A116F6}"/>
              </a:ext>
            </a:extLst>
          </p:cNvPr>
          <p:cNvSpPr/>
          <p:nvPr/>
        </p:nvSpPr>
        <p:spPr>
          <a:xfrm>
            <a:off x="1998634" y="4808389"/>
            <a:ext cx="1899150" cy="2862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l-SI" sz="1400" b="1" dirty="0">
                <a:latin typeface="Arial" panose="020B0604020202020204" pitchFamily="34" charset="0"/>
                <a:cs typeface="Arial" panose="020B0604020202020204" pitchFamily="34" charset="0"/>
              </a:rPr>
              <a:t>Bela cona</a:t>
            </a:r>
          </a:p>
        </p:txBody>
      </p:sp>
      <p:sp>
        <p:nvSpPr>
          <p:cNvPr id="65" name="Puščica: dol 64">
            <a:extLst>
              <a:ext uri="{FF2B5EF4-FFF2-40B4-BE49-F238E27FC236}">
                <a16:creationId xmlns:a16="http://schemas.microsoft.com/office/drawing/2014/main" id="{C8B8B892-66E5-43F8-88B9-245373B58B1A}"/>
              </a:ext>
            </a:extLst>
          </p:cNvPr>
          <p:cNvSpPr/>
          <p:nvPr/>
        </p:nvSpPr>
        <p:spPr>
          <a:xfrm>
            <a:off x="5912701" y="4381757"/>
            <a:ext cx="178592" cy="359545"/>
          </a:xfrm>
          <a:prstGeom prst="downArrow">
            <a:avLst/>
          </a:prstGeom>
          <a:ln w="381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 dirty="0"/>
          </a:p>
        </p:txBody>
      </p:sp>
      <p:sp>
        <p:nvSpPr>
          <p:cNvPr id="66" name="Puščica: dol 65">
            <a:extLst>
              <a:ext uri="{FF2B5EF4-FFF2-40B4-BE49-F238E27FC236}">
                <a16:creationId xmlns:a16="http://schemas.microsoft.com/office/drawing/2014/main" id="{3BD5E55A-5ACD-4A9C-B44B-E83A308AE096}"/>
              </a:ext>
            </a:extLst>
          </p:cNvPr>
          <p:cNvSpPr/>
          <p:nvPr/>
        </p:nvSpPr>
        <p:spPr>
          <a:xfrm>
            <a:off x="2151728" y="4322855"/>
            <a:ext cx="178592" cy="418447"/>
          </a:xfrm>
          <a:prstGeom prst="downArrow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 dirty="0"/>
          </a:p>
        </p:txBody>
      </p:sp>
      <p:sp>
        <p:nvSpPr>
          <p:cNvPr id="67" name="Puščica: dol 66">
            <a:extLst>
              <a:ext uri="{FF2B5EF4-FFF2-40B4-BE49-F238E27FC236}">
                <a16:creationId xmlns:a16="http://schemas.microsoft.com/office/drawing/2014/main" id="{7010BF40-AA69-4F15-9E34-BDF6F761607C}"/>
              </a:ext>
            </a:extLst>
          </p:cNvPr>
          <p:cNvSpPr/>
          <p:nvPr/>
        </p:nvSpPr>
        <p:spPr>
          <a:xfrm rot="2858619" flipH="1">
            <a:off x="5347002" y="5123075"/>
            <a:ext cx="161809" cy="518800"/>
          </a:xfrm>
          <a:prstGeom prst="downArrow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 dirty="0"/>
          </a:p>
        </p:txBody>
      </p:sp>
      <p:sp>
        <p:nvSpPr>
          <p:cNvPr id="68" name="Puščica: dol 67">
            <a:extLst>
              <a:ext uri="{FF2B5EF4-FFF2-40B4-BE49-F238E27FC236}">
                <a16:creationId xmlns:a16="http://schemas.microsoft.com/office/drawing/2014/main" id="{DBE89C6D-A34E-4EC4-9E74-7C9830F098A4}"/>
              </a:ext>
            </a:extLst>
          </p:cNvPr>
          <p:cNvSpPr/>
          <p:nvPr/>
        </p:nvSpPr>
        <p:spPr>
          <a:xfrm rot="18526533">
            <a:off x="6514635" y="5161830"/>
            <a:ext cx="156842" cy="505601"/>
          </a:xfrm>
          <a:prstGeom prst="downArrow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69" name="Pravokotnik 68">
            <a:extLst>
              <a:ext uri="{FF2B5EF4-FFF2-40B4-BE49-F238E27FC236}">
                <a16:creationId xmlns:a16="http://schemas.microsoft.com/office/drawing/2014/main" id="{08A2896F-FF94-4643-BAF6-F458BF8D43AF}"/>
              </a:ext>
            </a:extLst>
          </p:cNvPr>
          <p:cNvSpPr/>
          <p:nvPr/>
        </p:nvSpPr>
        <p:spPr>
          <a:xfrm>
            <a:off x="6847881" y="5623642"/>
            <a:ext cx="1021093" cy="4801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l-SI" sz="1400" dirty="0">
                <a:latin typeface="Arial" panose="020B0604020202020204" pitchFamily="34" charset="0"/>
                <a:cs typeface="Arial" panose="020B0604020202020204" pitchFamily="34" charset="0"/>
              </a:rPr>
              <a:t>Pozitiven PCR</a:t>
            </a:r>
          </a:p>
        </p:txBody>
      </p:sp>
      <p:sp>
        <p:nvSpPr>
          <p:cNvPr id="74" name="Pravokotnik 73">
            <a:extLst>
              <a:ext uri="{FF2B5EF4-FFF2-40B4-BE49-F238E27FC236}">
                <a16:creationId xmlns:a16="http://schemas.microsoft.com/office/drawing/2014/main" id="{CD32D3D1-14AD-40E3-A92C-2CF34D4F5857}"/>
              </a:ext>
            </a:extLst>
          </p:cNvPr>
          <p:cNvSpPr/>
          <p:nvPr/>
        </p:nvSpPr>
        <p:spPr>
          <a:xfrm>
            <a:off x="892441" y="5348309"/>
            <a:ext cx="2771663" cy="10895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l-SI" sz="1200" dirty="0">
                <a:latin typeface="Arial" panose="020B0604020202020204" pitchFamily="34" charset="0"/>
                <a:cs typeface="Arial" panose="020B0604020202020204" pitchFamily="34" charset="0"/>
              </a:rPr>
              <a:t>Odsvetuje se skupinske aktivnosti. Pozorno se spremlja zdravstveno stanje uporabnika (v primeru suma na okužbo ravnaj skladno z Algoritmom ravnanja v primeru suma na okužbo z virusom SARS-CoV-2  </a:t>
            </a:r>
          </a:p>
        </p:txBody>
      </p:sp>
      <p:sp>
        <p:nvSpPr>
          <p:cNvPr id="75" name="Puščica: dol 74">
            <a:extLst>
              <a:ext uri="{FF2B5EF4-FFF2-40B4-BE49-F238E27FC236}">
                <a16:creationId xmlns:a16="http://schemas.microsoft.com/office/drawing/2014/main" id="{7D040ED4-DF83-44B7-80D9-61EAE3F92857}"/>
              </a:ext>
            </a:extLst>
          </p:cNvPr>
          <p:cNvSpPr/>
          <p:nvPr/>
        </p:nvSpPr>
        <p:spPr>
          <a:xfrm>
            <a:off x="1353986" y="4308786"/>
            <a:ext cx="178592" cy="999206"/>
          </a:xfrm>
          <a:prstGeom prst="downArrow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 dirty="0"/>
          </a:p>
        </p:txBody>
      </p:sp>
      <p:sp>
        <p:nvSpPr>
          <p:cNvPr id="76" name="Puščica: dol 75">
            <a:extLst>
              <a:ext uri="{FF2B5EF4-FFF2-40B4-BE49-F238E27FC236}">
                <a16:creationId xmlns:a16="http://schemas.microsoft.com/office/drawing/2014/main" id="{6B4DD925-7C65-437E-90C0-19433FDB7039}"/>
              </a:ext>
            </a:extLst>
          </p:cNvPr>
          <p:cNvSpPr/>
          <p:nvPr/>
        </p:nvSpPr>
        <p:spPr>
          <a:xfrm rot="17694626">
            <a:off x="7995525" y="1898435"/>
            <a:ext cx="178592" cy="359545"/>
          </a:xfrm>
          <a:prstGeom prst="downArrow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78" name="Pravokotnik 77">
            <a:extLst>
              <a:ext uri="{FF2B5EF4-FFF2-40B4-BE49-F238E27FC236}">
                <a16:creationId xmlns:a16="http://schemas.microsoft.com/office/drawing/2014/main" id="{8A29F7C5-3C2B-46E4-B8DA-75D1DA044867}"/>
              </a:ext>
            </a:extLst>
          </p:cNvPr>
          <p:cNvSpPr/>
          <p:nvPr/>
        </p:nvSpPr>
        <p:spPr>
          <a:xfrm>
            <a:off x="3798777" y="2073220"/>
            <a:ext cx="1021092" cy="480131"/>
          </a:xfrm>
          <a:prstGeom prst="rect">
            <a:avLst/>
          </a:prstGeom>
          <a:solidFill>
            <a:srgbClr val="FFFF00"/>
          </a:solidFill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l-SI" sz="1400" dirty="0">
                <a:latin typeface="Arial" panose="020B0604020202020204" pitchFamily="34" charset="0"/>
                <a:cs typeface="Arial" panose="020B0604020202020204" pitchFamily="34" charset="0"/>
              </a:rPr>
              <a:t>Negativen HAGT</a:t>
            </a:r>
          </a:p>
        </p:txBody>
      </p:sp>
      <p:sp>
        <p:nvSpPr>
          <p:cNvPr id="79" name="Puščica: dol 78">
            <a:extLst>
              <a:ext uri="{FF2B5EF4-FFF2-40B4-BE49-F238E27FC236}">
                <a16:creationId xmlns:a16="http://schemas.microsoft.com/office/drawing/2014/main" id="{1193B959-F07B-44A8-A8FE-A1C24C648676}"/>
              </a:ext>
            </a:extLst>
          </p:cNvPr>
          <p:cNvSpPr/>
          <p:nvPr/>
        </p:nvSpPr>
        <p:spPr>
          <a:xfrm rot="3025078">
            <a:off x="3428706" y="2604543"/>
            <a:ext cx="185250" cy="823741"/>
          </a:xfrm>
          <a:prstGeom prst="downArrow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sl-SI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0" name="Puščica: dol 79">
            <a:extLst>
              <a:ext uri="{FF2B5EF4-FFF2-40B4-BE49-F238E27FC236}">
                <a16:creationId xmlns:a16="http://schemas.microsoft.com/office/drawing/2014/main" id="{A0B37443-D0C3-4449-87AD-33F8F1D6AE91}"/>
              </a:ext>
            </a:extLst>
          </p:cNvPr>
          <p:cNvSpPr/>
          <p:nvPr/>
        </p:nvSpPr>
        <p:spPr>
          <a:xfrm rot="3183960">
            <a:off x="4984206" y="1898435"/>
            <a:ext cx="178592" cy="359545"/>
          </a:xfrm>
          <a:prstGeom prst="downArrow">
            <a:avLst/>
          </a:prstGeom>
          <a:ln w="381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 dirty="0"/>
          </a:p>
        </p:txBody>
      </p:sp>
      <p:sp>
        <p:nvSpPr>
          <p:cNvPr id="81" name="Puščica: dol 80">
            <a:extLst>
              <a:ext uri="{FF2B5EF4-FFF2-40B4-BE49-F238E27FC236}">
                <a16:creationId xmlns:a16="http://schemas.microsoft.com/office/drawing/2014/main" id="{E08A104E-57AD-49AA-8EFB-BC823133CCD0}"/>
              </a:ext>
            </a:extLst>
          </p:cNvPr>
          <p:cNvSpPr/>
          <p:nvPr/>
        </p:nvSpPr>
        <p:spPr>
          <a:xfrm rot="18630440">
            <a:off x="4841247" y="2614049"/>
            <a:ext cx="178592" cy="684726"/>
          </a:xfrm>
          <a:prstGeom prst="downArrow">
            <a:avLst/>
          </a:prstGeom>
          <a:ln w="381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 dirty="0"/>
          </a:p>
        </p:txBody>
      </p:sp>
      <p:sp>
        <p:nvSpPr>
          <p:cNvPr id="89" name="Pravokotnik 88">
            <a:extLst>
              <a:ext uri="{FF2B5EF4-FFF2-40B4-BE49-F238E27FC236}">
                <a16:creationId xmlns:a16="http://schemas.microsoft.com/office/drawing/2014/main" id="{9901D443-9E25-4297-B2AB-E4BEDF279C73}"/>
              </a:ext>
            </a:extLst>
          </p:cNvPr>
          <p:cNvSpPr/>
          <p:nvPr/>
        </p:nvSpPr>
        <p:spPr>
          <a:xfrm>
            <a:off x="4470783" y="5631300"/>
            <a:ext cx="1021092" cy="480131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l-SI" sz="1400" dirty="0">
                <a:latin typeface="Arial" panose="020B0604020202020204" pitchFamily="34" charset="0"/>
                <a:cs typeface="Arial" panose="020B0604020202020204" pitchFamily="34" charset="0"/>
              </a:rPr>
              <a:t>Negativen PCR</a:t>
            </a:r>
          </a:p>
        </p:txBody>
      </p:sp>
      <p:sp>
        <p:nvSpPr>
          <p:cNvPr id="90" name="Puščica: dol 89">
            <a:extLst>
              <a:ext uri="{FF2B5EF4-FFF2-40B4-BE49-F238E27FC236}">
                <a16:creationId xmlns:a16="http://schemas.microsoft.com/office/drawing/2014/main" id="{9AA51450-D459-451D-8A92-D1C23600846F}"/>
              </a:ext>
            </a:extLst>
          </p:cNvPr>
          <p:cNvSpPr/>
          <p:nvPr/>
        </p:nvSpPr>
        <p:spPr>
          <a:xfrm rot="7827781" flipH="1">
            <a:off x="3944872" y="5098185"/>
            <a:ext cx="159990" cy="572789"/>
          </a:xfrm>
          <a:prstGeom prst="downArrow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 dirty="0"/>
          </a:p>
        </p:txBody>
      </p:sp>
      <p:sp>
        <p:nvSpPr>
          <p:cNvPr id="32" name="Pravokotnik 31">
            <a:extLst>
              <a:ext uri="{FF2B5EF4-FFF2-40B4-BE49-F238E27FC236}">
                <a16:creationId xmlns:a16="http://schemas.microsoft.com/office/drawing/2014/main" id="{169FCC3F-25A7-4109-BFAF-D88C5C513356}"/>
              </a:ext>
            </a:extLst>
          </p:cNvPr>
          <p:cNvSpPr/>
          <p:nvPr/>
        </p:nvSpPr>
        <p:spPr>
          <a:xfrm>
            <a:off x="8948701" y="2986781"/>
            <a:ext cx="2430246" cy="4801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l-SI" sz="1400" dirty="0">
                <a:latin typeface="Arial" panose="020B0604020202020204" pitchFamily="34" charset="0"/>
                <a:cs typeface="Arial" panose="020B0604020202020204" pitchFamily="34" charset="0"/>
              </a:rPr>
              <a:t>Potrjevanje pozitivnega HAGT s PCR</a:t>
            </a:r>
          </a:p>
        </p:txBody>
      </p:sp>
      <p:sp>
        <p:nvSpPr>
          <p:cNvPr id="33" name="Puščica: dol 32">
            <a:extLst>
              <a:ext uri="{FF2B5EF4-FFF2-40B4-BE49-F238E27FC236}">
                <a16:creationId xmlns:a16="http://schemas.microsoft.com/office/drawing/2014/main" id="{F14A3F4A-7BC3-4747-AD12-EA646790E582}"/>
              </a:ext>
            </a:extLst>
          </p:cNvPr>
          <p:cNvSpPr/>
          <p:nvPr/>
        </p:nvSpPr>
        <p:spPr>
          <a:xfrm rot="15177409">
            <a:off x="8774843" y="4975214"/>
            <a:ext cx="136112" cy="1365498"/>
          </a:xfrm>
          <a:prstGeom prst="downArrow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34" name="Puščica: dol 33">
            <a:extLst>
              <a:ext uri="{FF2B5EF4-FFF2-40B4-BE49-F238E27FC236}">
                <a16:creationId xmlns:a16="http://schemas.microsoft.com/office/drawing/2014/main" id="{39136B1B-CCF8-4121-9831-0CF0F05530AD}"/>
              </a:ext>
            </a:extLst>
          </p:cNvPr>
          <p:cNvSpPr/>
          <p:nvPr/>
        </p:nvSpPr>
        <p:spPr>
          <a:xfrm>
            <a:off x="9541257" y="2553351"/>
            <a:ext cx="178592" cy="359545"/>
          </a:xfrm>
          <a:prstGeom prst="downArrow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35" name="Pravokotnik 34">
            <a:extLst>
              <a:ext uri="{FF2B5EF4-FFF2-40B4-BE49-F238E27FC236}">
                <a16:creationId xmlns:a16="http://schemas.microsoft.com/office/drawing/2014/main" id="{A1625014-DFDA-45DF-B004-40EEDF478E47}"/>
              </a:ext>
            </a:extLst>
          </p:cNvPr>
          <p:cNvSpPr/>
          <p:nvPr/>
        </p:nvSpPr>
        <p:spPr>
          <a:xfrm>
            <a:off x="9679830" y="4102243"/>
            <a:ext cx="1245133" cy="4801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l-SI" sz="1400" dirty="0">
                <a:latin typeface="Arial" panose="020B0604020202020204" pitchFamily="34" charset="0"/>
                <a:cs typeface="Arial" panose="020B0604020202020204" pitchFamily="34" charset="0"/>
              </a:rPr>
              <a:t>Pozitiven PCR</a:t>
            </a:r>
          </a:p>
        </p:txBody>
      </p:sp>
      <p:sp>
        <p:nvSpPr>
          <p:cNvPr id="36" name="Puščica: dol 35">
            <a:extLst>
              <a:ext uri="{FF2B5EF4-FFF2-40B4-BE49-F238E27FC236}">
                <a16:creationId xmlns:a16="http://schemas.microsoft.com/office/drawing/2014/main" id="{DBFD7F38-A0B3-44D3-819A-F021F6270B3C}"/>
              </a:ext>
            </a:extLst>
          </p:cNvPr>
          <p:cNvSpPr/>
          <p:nvPr/>
        </p:nvSpPr>
        <p:spPr>
          <a:xfrm>
            <a:off x="10254563" y="3596473"/>
            <a:ext cx="178592" cy="359545"/>
          </a:xfrm>
          <a:prstGeom prst="downArrow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41" name="Pravokotnik 40">
            <a:extLst>
              <a:ext uri="{FF2B5EF4-FFF2-40B4-BE49-F238E27FC236}">
                <a16:creationId xmlns:a16="http://schemas.microsoft.com/office/drawing/2014/main" id="{C139316A-005E-4BF5-B71A-2CA472A4833E}"/>
              </a:ext>
            </a:extLst>
          </p:cNvPr>
          <p:cNvSpPr/>
          <p:nvPr/>
        </p:nvSpPr>
        <p:spPr>
          <a:xfrm>
            <a:off x="8438155" y="4120260"/>
            <a:ext cx="1021092" cy="480131"/>
          </a:xfrm>
          <a:prstGeom prst="rect">
            <a:avLst/>
          </a:prstGeom>
          <a:solidFill>
            <a:srgbClr val="FFFF00"/>
          </a:solidFill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l-SI" sz="1400" dirty="0">
                <a:latin typeface="Arial" panose="020B0604020202020204" pitchFamily="34" charset="0"/>
                <a:cs typeface="Arial" panose="020B0604020202020204" pitchFamily="34" charset="0"/>
              </a:rPr>
              <a:t>Negativen PCR</a:t>
            </a:r>
          </a:p>
        </p:txBody>
      </p:sp>
      <p:sp>
        <p:nvSpPr>
          <p:cNvPr id="42" name="Puščica: dol 41">
            <a:extLst>
              <a:ext uri="{FF2B5EF4-FFF2-40B4-BE49-F238E27FC236}">
                <a16:creationId xmlns:a16="http://schemas.microsoft.com/office/drawing/2014/main" id="{A1BEDC27-6F78-496C-9D60-022C23125BEF}"/>
              </a:ext>
            </a:extLst>
          </p:cNvPr>
          <p:cNvSpPr/>
          <p:nvPr/>
        </p:nvSpPr>
        <p:spPr>
          <a:xfrm rot="3409614">
            <a:off x="9410631" y="3478032"/>
            <a:ext cx="195284" cy="663760"/>
          </a:xfrm>
          <a:prstGeom prst="downArrow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sl-SI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Puščica: ukrivljeno gor 1">
            <a:extLst>
              <a:ext uri="{FF2B5EF4-FFF2-40B4-BE49-F238E27FC236}">
                <a16:creationId xmlns:a16="http://schemas.microsoft.com/office/drawing/2014/main" id="{4DF492BF-20DF-44BA-9001-7922013FBCD7}"/>
              </a:ext>
            </a:extLst>
          </p:cNvPr>
          <p:cNvSpPr/>
          <p:nvPr/>
        </p:nvSpPr>
        <p:spPr>
          <a:xfrm rot="11919093">
            <a:off x="6721419" y="3197994"/>
            <a:ext cx="2050431" cy="586286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3241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1">
            <a:extLst>
              <a:ext uri="{FF2B5EF4-FFF2-40B4-BE49-F238E27FC236}">
                <a16:creationId xmlns:a16="http://schemas.microsoft.com/office/drawing/2014/main" id="{62D7C3A0-F8D4-4556-B5E9-AA1056E12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2247" y="84943"/>
            <a:ext cx="11167506" cy="630072"/>
          </a:xfrm>
        </p:spPr>
        <p:txBody>
          <a:bodyPr>
            <a:noAutofit/>
          </a:bodyPr>
          <a:lstStyle/>
          <a:p>
            <a:pPr algn="ctr"/>
            <a:r>
              <a:rPr lang="sl-SI" sz="2200" b="1" dirty="0">
                <a:latin typeface="Arial" panose="020B0604020202020204" pitchFamily="34" charset="0"/>
                <a:cs typeface="Arial" panose="020B0604020202020204" pitchFamily="34" charset="0"/>
              </a:rPr>
              <a:t>4: Algoritem ravnanja v primeru izbruha okužbe z virusom SARS-CoV-2 v SVZ</a:t>
            </a:r>
          </a:p>
        </p:txBody>
      </p:sp>
      <p:sp>
        <p:nvSpPr>
          <p:cNvPr id="5" name="PoljeZBesedilom 4">
            <a:extLst>
              <a:ext uri="{FF2B5EF4-FFF2-40B4-BE49-F238E27FC236}">
                <a16:creationId xmlns:a16="http://schemas.microsoft.com/office/drawing/2014/main" id="{F1AA8E17-8A3E-489E-8543-0EA2D6ECE156}"/>
              </a:ext>
            </a:extLst>
          </p:cNvPr>
          <p:cNvSpPr txBox="1"/>
          <p:nvPr/>
        </p:nvSpPr>
        <p:spPr>
          <a:xfrm>
            <a:off x="4653030" y="1173003"/>
            <a:ext cx="5526084" cy="3139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l-SI" sz="1600" b="1" dirty="0">
                <a:latin typeface="Arial" panose="020B0604020202020204" pitchFamily="34" charset="0"/>
                <a:cs typeface="Arial" panose="020B0604020202020204" pitchFamily="34" charset="0"/>
              </a:rPr>
              <a:t>Potrjena okužba (PCR) s SARS-CoV-2</a:t>
            </a:r>
          </a:p>
        </p:txBody>
      </p:sp>
      <p:sp>
        <p:nvSpPr>
          <p:cNvPr id="6" name="Puščica: dol 5">
            <a:extLst>
              <a:ext uri="{FF2B5EF4-FFF2-40B4-BE49-F238E27FC236}">
                <a16:creationId xmlns:a16="http://schemas.microsoft.com/office/drawing/2014/main" id="{BA370834-F31B-41D4-AA8A-5BDD490DD872}"/>
              </a:ext>
            </a:extLst>
          </p:cNvPr>
          <p:cNvSpPr/>
          <p:nvPr/>
        </p:nvSpPr>
        <p:spPr>
          <a:xfrm rot="17721850">
            <a:off x="7688285" y="1536429"/>
            <a:ext cx="196721" cy="285490"/>
          </a:xfrm>
          <a:prstGeom prst="downArrow">
            <a:avLst/>
          </a:prstGeom>
          <a:ln w="381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 dirty="0"/>
          </a:p>
        </p:txBody>
      </p:sp>
      <p:sp>
        <p:nvSpPr>
          <p:cNvPr id="7" name="Pravokotnik 6">
            <a:extLst>
              <a:ext uri="{FF2B5EF4-FFF2-40B4-BE49-F238E27FC236}">
                <a16:creationId xmlns:a16="http://schemas.microsoft.com/office/drawing/2014/main" id="{628F748F-6BB6-48EC-9985-A6236CF183DC}"/>
              </a:ext>
            </a:extLst>
          </p:cNvPr>
          <p:cNvSpPr/>
          <p:nvPr/>
        </p:nvSpPr>
        <p:spPr>
          <a:xfrm>
            <a:off x="7957765" y="1874463"/>
            <a:ext cx="3409094" cy="4247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l-SI" sz="1200" dirty="0">
                <a:latin typeface="Arial" panose="020B0604020202020204" pitchFamily="34" charset="0"/>
                <a:cs typeface="Arial" panose="020B0604020202020204" pitchFamily="34" charset="0"/>
              </a:rPr>
              <a:t>Zaposleni in uporabniki v SVZ, ki </a:t>
            </a:r>
            <a:r>
              <a:rPr lang="sl-SI" sz="1200" b="1" u="sng" dirty="0">
                <a:latin typeface="Arial" panose="020B0604020202020204" pitchFamily="34" charset="0"/>
                <a:cs typeface="Arial" panose="020B0604020202020204" pitchFamily="34" charset="0"/>
              </a:rPr>
              <a:t>ne izpolnjujejo </a:t>
            </a:r>
            <a:r>
              <a:rPr lang="sl-SI" sz="1200" dirty="0">
                <a:latin typeface="Arial" panose="020B0604020202020204" pitchFamily="34" charset="0"/>
                <a:cs typeface="Arial" panose="020B0604020202020204" pitchFamily="34" charset="0"/>
              </a:rPr>
              <a:t>pogoja prebolevnosti ali cepljenja</a:t>
            </a:r>
          </a:p>
        </p:txBody>
      </p:sp>
      <p:sp>
        <p:nvSpPr>
          <p:cNvPr id="10" name="Pravokotnik 9">
            <a:extLst>
              <a:ext uri="{FF2B5EF4-FFF2-40B4-BE49-F238E27FC236}">
                <a16:creationId xmlns:a16="http://schemas.microsoft.com/office/drawing/2014/main" id="{F73A6925-E167-4EAB-91D0-5EDE6C008D6B}"/>
              </a:ext>
            </a:extLst>
          </p:cNvPr>
          <p:cNvSpPr/>
          <p:nvPr/>
        </p:nvSpPr>
        <p:spPr>
          <a:xfrm>
            <a:off x="3059008" y="1876664"/>
            <a:ext cx="3409094" cy="4247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l-SI" sz="1200" dirty="0">
                <a:latin typeface="Arial" panose="020B0604020202020204" pitchFamily="34" charset="0"/>
                <a:cs typeface="Arial" panose="020B0604020202020204" pitchFamily="34" charset="0"/>
              </a:rPr>
              <a:t>Zaposleni in uporabniki v SVZ, ki </a:t>
            </a:r>
            <a:r>
              <a:rPr lang="sl-SI" sz="1200" b="1" u="sng" dirty="0">
                <a:latin typeface="Arial" panose="020B0604020202020204" pitchFamily="34" charset="0"/>
                <a:cs typeface="Arial" panose="020B0604020202020204" pitchFamily="34" charset="0"/>
              </a:rPr>
              <a:t>izpolnjujejo</a:t>
            </a:r>
            <a:r>
              <a:rPr lang="sl-SI" sz="1200" dirty="0">
                <a:latin typeface="Arial" panose="020B0604020202020204" pitchFamily="34" charset="0"/>
                <a:cs typeface="Arial" panose="020B0604020202020204" pitchFamily="34" charset="0"/>
              </a:rPr>
              <a:t> pogoj prebolevnosti ali cepljenja</a:t>
            </a:r>
          </a:p>
        </p:txBody>
      </p:sp>
      <p:sp>
        <p:nvSpPr>
          <p:cNvPr id="11" name="Puščica: dol 10">
            <a:extLst>
              <a:ext uri="{FF2B5EF4-FFF2-40B4-BE49-F238E27FC236}">
                <a16:creationId xmlns:a16="http://schemas.microsoft.com/office/drawing/2014/main" id="{96E1C623-A583-4C71-97D4-79021A1C2214}"/>
              </a:ext>
            </a:extLst>
          </p:cNvPr>
          <p:cNvSpPr/>
          <p:nvPr/>
        </p:nvSpPr>
        <p:spPr>
          <a:xfrm rot="3959253">
            <a:off x="6442033" y="1521111"/>
            <a:ext cx="196721" cy="285490"/>
          </a:xfrm>
          <a:prstGeom prst="downArrow">
            <a:avLst/>
          </a:prstGeom>
          <a:ln w="381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 dirty="0"/>
          </a:p>
        </p:txBody>
      </p:sp>
      <p:sp>
        <p:nvSpPr>
          <p:cNvPr id="13" name="Puščica: dol 12">
            <a:extLst>
              <a:ext uri="{FF2B5EF4-FFF2-40B4-BE49-F238E27FC236}">
                <a16:creationId xmlns:a16="http://schemas.microsoft.com/office/drawing/2014/main" id="{4CC51D57-DF16-4F3C-8AE6-72EFFDD68160}"/>
              </a:ext>
            </a:extLst>
          </p:cNvPr>
          <p:cNvSpPr/>
          <p:nvPr/>
        </p:nvSpPr>
        <p:spPr>
          <a:xfrm>
            <a:off x="7154230" y="2998704"/>
            <a:ext cx="196721" cy="285490"/>
          </a:xfrm>
          <a:prstGeom prst="downArrow">
            <a:avLst/>
          </a:prstGeom>
          <a:ln w="381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 dirty="0"/>
          </a:p>
        </p:txBody>
      </p:sp>
      <p:sp>
        <p:nvSpPr>
          <p:cNvPr id="14" name="Pravokotnik 13">
            <a:extLst>
              <a:ext uri="{FF2B5EF4-FFF2-40B4-BE49-F238E27FC236}">
                <a16:creationId xmlns:a16="http://schemas.microsoft.com/office/drawing/2014/main" id="{246839AD-322A-4011-92F7-7B9F69510BD8}"/>
              </a:ext>
            </a:extLst>
          </p:cNvPr>
          <p:cNvSpPr/>
          <p:nvPr/>
        </p:nvSpPr>
        <p:spPr>
          <a:xfrm>
            <a:off x="5020374" y="3347486"/>
            <a:ext cx="4504435" cy="424732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l-SI" sz="1200" dirty="0">
                <a:latin typeface="Arial" panose="020B0604020202020204" pitchFamily="34" charset="0"/>
                <a:cs typeface="Arial" panose="020B0604020202020204" pitchFamily="34" charset="0"/>
              </a:rPr>
              <a:t>v primeru pozitivnega HAGT zaposlen v proces dela ne vstopa (se </a:t>
            </a:r>
            <a:r>
              <a:rPr lang="sl-SI" sz="1200" dirty="0" err="1">
                <a:latin typeface="Arial" panose="020B0604020202020204" pitchFamily="34" charset="0"/>
                <a:cs typeface="Arial" panose="020B0604020202020204" pitchFamily="34" charset="0"/>
              </a:rPr>
              <a:t>samoizolira</a:t>
            </a:r>
            <a:r>
              <a:rPr lang="sl-SI" sz="1200" dirty="0">
                <a:latin typeface="Arial" panose="020B0604020202020204" pitchFamily="34" charset="0"/>
                <a:cs typeface="Arial" panose="020B0604020202020204" pitchFamily="34" charset="0"/>
              </a:rPr>
              <a:t>) , uporabnika pa se nastani v sivo cono </a:t>
            </a:r>
          </a:p>
        </p:txBody>
      </p:sp>
      <p:sp>
        <p:nvSpPr>
          <p:cNvPr id="15" name="Puščica: dol 14">
            <a:extLst>
              <a:ext uri="{FF2B5EF4-FFF2-40B4-BE49-F238E27FC236}">
                <a16:creationId xmlns:a16="http://schemas.microsoft.com/office/drawing/2014/main" id="{1580D94E-4BF2-4CE3-9676-6BCE7C2E6642}"/>
              </a:ext>
            </a:extLst>
          </p:cNvPr>
          <p:cNvSpPr/>
          <p:nvPr/>
        </p:nvSpPr>
        <p:spPr>
          <a:xfrm>
            <a:off x="7174232" y="3797516"/>
            <a:ext cx="196721" cy="285490"/>
          </a:xfrm>
          <a:prstGeom prst="downArrow">
            <a:avLst/>
          </a:prstGeom>
          <a:ln w="381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 dirty="0"/>
          </a:p>
        </p:txBody>
      </p:sp>
      <p:sp>
        <p:nvSpPr>
          <p:cNvPr id="16" name="Puščica: dol 15">
            <a:extLst>
              <a:ext uri="{FF2B5EF4-FFF2-40B4-BE49-F238E27FC236}">
                <a16:creationId xmlns:a16="http://schemas.microsoft.com/office/drawing/2014/main" id="{599D391E-D928-4714-BEF5-7C61C6D76961}"/>
              </a:ext>
            </a:extLst>
          </p:cNvPr>
          <p:cNvSpPr/>
          <p:nvPr/>
        </p:nvSpPr>
        <p:spPr>
          <a:xfrm rot="3412569">
            <a:off x="8645350" y="2342921"/>
            <a:ext cx="196721" cy="285490"/>
          </a:xfrm>
          <a:prstGeom prst="downArrow">
            <a:avLst/>
          </a:prstGeom>
          <a:ln w="381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 dirty="0"/>
          </a:p>
        </p:txBody>
      </p:sp>
      <p:sp>
        <p:nvSpPr>
          <p:cNvPr id="17" name="Pravokotnik 16">
            <a:extLst>
              <a:ext uri="{FF2B5EF4-FFF2-40B4-BE49-F238E27FC236}">
                <a16:creationId xmlns:a16="http://schemas.microsoft.com/office/drawing/2014/main" id="{B00A6E79-98EB-4E30-B100-AA72D6D4F20F}"/>
              </a:ext>
            </a:extLst>
          </p:cNvPr>
          <p:cNvSpPr/>
          <p:nvPr/>
        </p:nvSpPr>
        <p:spPr>
          <a:xfrm>
            <a:off x="5963829" y="4104531"/>
            <a:ext cx="2859462" cy="258532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l-SI" sz="1200" dirty="0">
                <a:latin typeface="Arial" panose="020B0604020202020204" pitchFamily="34" charset="0"/>
                <a:cs typeface="Arial" panose="020B0604020202020204" pitchFamily="34" charset="0"/>
              </a:rPr>
              <a:t>opravi se PCR</a:t>
            </a:r>
          </a:p>
        </p:txBody>
      </p:sp>
      <p:sp>
        <p:nvSpPr>
          <p:cNvPr id="18" name="Pravokotnik 17">
            <a:extLst>
              <a:ext uri="{FF2B5EF4-FFF2-40B4-BE49-F238E27FC236}">
                <a16:creationId xmlns:a16="http://schemas.microsoft.com/office/drawing/2014/main" id="{1EBFF7A1-3599-4ABB-8954-5906CFF93810}"/>
              </a:ext>
            </a:extLst>
          </p:cNvPr>
          <p:cNvSpPr/>
          <p:nvPr/>
        </p:nvSpPr>
        <p:spPr>
          <a:xfrm>
            <a:off x="9271973" y="4290337"/>
            <a:ext cx="2455667" cy="258532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l-SI" sz="1200" dirty="0">
                <a:latin typeface="Arial" panose="020B0604020202020204" pitchFamily="34" charset="0"/>
                <a:cs typeface="Arial" panose="020B0604020202020204" pitchFamily="34" charset="0"/>
              </a:rPr>
              <a:t>pozitiven PCR</a:t>
            </a:r>
          </a:p>
        </p:txBody>
      </p:sp>
      <p:sp>
        <p:nvSpPr>
          <p:cNvPr id="19" name="Puščica: dol 18">
            <a:extLst>
              <a:ext uri="{FF2B5EF4-FFF2-40B4-BE49-F238E27FC236}">
                <a16:creationId xmlns:a16="http://schemas.microsoft.com/office/drawing/2014/main" id="{7386F6B5-0176-4EFC-BBB0-5FBA4353590C}"/>
              </a:ext>
            </a:extLst>
          </p:cNvPr>
          <p:cNvSpPr/>
          <p:nvPr/>
        </p:nvSpPr>
        <p:spPr>
          <a:xfrm rot="18162242">
            <a:off x="8938618" y="4163323"/>
            <a:ext cx="196721" cy="285490"/>
          </a:xfrm>
          <a:prstGeom prst="downArrow">
            <a:avLst/>
          </a:prstGeom>
          <a:ln w="381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 dirty="0"/>
          </a:p>
        </p:txBody>
      </p:sp>
      <p:sp>
        <p:nvSpPr>
          <p:cNvPr id="20" name="Puščica: dol 19">
            <a:extLst>
              <a:ext uri="{FF2B5EF4-FFF2-40B4-BE49-F238E27FC236}">
                <a16:creationId xmlns:a16="http://schemas.microsoft.com/office/drawing/2014/main" id="{639B4978-29DC-48A6-A259-F5D8A4BCC947}"/>
              </a:ext>
            </a:extLst>
          </p:cNvPr>
          <p:cNvSpPr/>
          <p:nvPr/>
        </p:nvSpPr>
        <p:spPr>
          <a:xfrm rot="4003242">
            <a:off x="5588519" y="4192430"/>
            <a:ext cx="196721" cy="285490"/>
          </a:xfrm>
          <a:prstGeom prst="downArrow">
            <a:avLst/>
          </a:prstGeom>
          <a:ln w="381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 dirty="0"/>
          </a:p>
        </p:txBody>
      </p:sp>
      <p:sp>
        <p:nvSpPr>
          <p:cNvPr id="21" name="Pravokotnik 20">
            <a:extLst>
              <a:ext uri="{FF2B5EF4-FFF2-40B4-BE49-F238E27FC236}">
                <a16:creationId xmlns:a16="http://schemas.microsoft.com/office/drawing/2014/main" id="{165C5040-E1DF-431C-B948-DEC47A96CBDF}"/>
              </a:ext>
            </a:extLst>
          </p:cNvPr>
          <p:cNvSpPr/>
          <p:nvPr/>
        </p:nvSpPr>
        <p:spPr>
          <a:xfrm>
            <a:off x="2974473" y="4391285"/>
            <a:ext cx="2455667" cy="258532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l-SI" sz="1200" dirty="0">
                <a:latin typeface="Arial" panose="020B0604020202020204" pitchFamily="34" charset="0"/>
                <a:cs typeface="Arial" panose="020B0604020202020204" pitchFamily="34" charset="0"/>
              </a:rPr>
              <a:t>negativen PCR</a:t>
            </a:r>
          </a:p>
        </p:txBody>
      </p:sp>
      <p:sp>
        <p:nvSpPr>
          <p:cNvPr id="22" name="Puščica: dol 21">
            <a:extLst>
              <a:ext uri="{FF2B5EF4-FFF2-40B4-BE49-F238E27FC236}">
                <a16:creationId xmlns:a16="http://schemas.microsoft.com/office/drawing/2014/main" id="{3B34EF89-BDD4-4EA7-B9DB-C41F72833CC5}"/>
              </a:ext>
            </a:extLst>
          </p:cNvPr>
          <p:cNvSpPr/>
          <p:nvPr/>
        </p:nvSpPr>
        <p:spPr>
          <a:xfrm rot="18345920">
            <a:off x="5686855" y="2355243"/>
            <a:ext cx="196721" cy="285490"/>
          </a:xfrm>
          <a:prstGeom prst="downArrow">
            <a:avLst/>
          </a:prstGeom>
          <a:ln w="381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 dirty="0"/>
          </a:p>
        </p:txBody>
      </p:sp>
      <p:sp>
        <p:nvSpPr>
          <p:cNvPr id="23" name="Pravokotnik 22">
            <a:extLst>
              <a:ext uri="{FF2B5EF4-FFF2-40B4-BE49-F238E27FC236}">
                <a16:creationId xmlns:a16="http://schemas.microsoft.com/office/drawing/2014/main" id="{C3D34628-8048-491B-B810-60D7CC4C75D6}"/>
              </a:ext>
            </a:extLst>
          </p:cNvPr>
          <p:cNvSpPr/>
          <p:nvPr/>
        </p:nvSpPr>
        <p:spPr>
          <a:xfrm>
            <a:off x="6138919" y="2663529"/>
            <a:ext cx="2228850" cy="258532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l-SI" sz="1200" dirty="0">
                <a:latin typeface="Arial" panose="020B0604020202020204" pitchFamily="34" charset="0"/>
                <a:cs typeface="Arial" panose="020B0604020202020204" pitchFamily="34" charset="0"/>
              </a:rPr>
              <a:t>standardni HAGT na 48 ur</a:t>
            </a:r>
          </a:p>
        </p:txBody>
      </p:sp>
      <p:sp>
        <p:nvSpPr>
          <p:cNvPr id="38" name="Pravokotnik 37">
            <a:extLst>
              <a:ext uri="{FF2B5EF4-FFF2-40B4-BE49-F238E27FC236}">
                <a16:creationId xmlns:a16="http://schemas.microsoft.com/office/drawing/2014/main" id="{542E642F-FDBF-42A9-8541-7FAD10134ADC}"/>
              </a:ext>
            </a:extLst>
          </p:cNvPr>
          <p:cNvSpPr/>
          <p:nvPr/>
        </p:nvSpPr>
        <p:spPr>
          <a:xfrm>
            <a:off x="10473487" y="4929272"/>
            <a:ext cx="1521828" cy="1641219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l-SI" sz="1100" b="1" dirty="0">
                <a:latin typeface="Arial" panose="020B0604020202020204" pitchFamily="34" charset="0"/>
                <a:cs typeface="Arial" panose="020B0604020202020204" pitchFamily="34" charset="0"/>
              </a:rPr>
              <a:t>Pozitiven PCR pri zaposlenem</a:t>
            </a:r>
          </a:p>
          <a:p>
            <a:pPr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sl-SI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l-SI" sz="1100" dirty="0">
                <a:latin typeface="Arial" panose="020B0604020202020204" pitchFamily="34" charset="0"/>
                <a:cs typeface="Arial" panose="020B0604020202020204" pitchFamily="34" charset="0"/>
              </a:rPr>
              <a:t>Zaposlen ostane v izolaciji in se glede nadaljnjih ukrepov posvetuje z zdravnikom</a:t>
            </a:r>
          </a:p>
          <a:p>
            <a:pPr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sl-SI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Puščica: dol 38">
            <a:extLst>
              <a:ext uri="{FF2B5EF4-FFF2-40B4-BE49-F238E27FC236}">
                <a16:creationId xmlns:a16="http://schemas.microsoft.com/office/drawing/2014/main" id="{892B448B-B52D-4D88-9575-6E8559B08010}"/>
              </a:ext>
            </a:extLst>
          </p:cNvPr>
          <p:cNvSpPr/>
          <p:nvPr/>
        </p:nvSpPr>
        <p:spPr>
          <a:xfrm>
            <a:off x="11234401" y="4589173"/>
            <a:ext cx="196721" cy="285490"/>
          </a:xfrm>
          <a:prstGeom prst="downArrow">
            <a:avLst/>
          </a:prstGeom>
          <a:ln w="381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 dirty="0"/>
          </a:p>
        </p:txBody>
      </p:sp>
      <p:sp>
        <p:nvSpPr>
          <p:cNvPr id="41" name="Puščica: dol 40">
            <a:extLst>
              <a:ext uri="{FF2B5EF4-FFF2-40B4-BE49-F238E27FC236}">
                <a16:creationId xmlns:a16="http://schemas.microsoft.com/office/drawing/2014/main" id="{B33743B3-D392-4D96-98CD-2FBE2D10B79D}"/>
              </a:ext>
            </a:extLst>
          </p:cNvPr>
          <p:cNvSpPr/>
          <p:nvPr/>
        </p:nvSpPr>
        <p:spPr>
          <a:xfrm rot="204346">
            <a:off x="2997624" y="4655408"/>
            <a:ext cx="196721" cy="285490"/>
          </a:xfrm>
          <a:prstGeom prst="downArrow">
            <a:avLst/>
          </a:prstGeom>
          <a:ln w="381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 dirty="0"/>
          </a:p>
        </p:txBody>
      </p:sp>
      <p:sp>
        <p:nvSpPr>
          <p:cNvPr id="42" name="Pravokotnik 41">
            <a:extLst>
              <a:ext uri="{FF2B5EF4-FFF2-40B4-BE49-F238E27FC236}">
                <a16:creationId xmlns:a16="http://schemas.microsoft.com/office/drawing/2014/main" id="{1EF1DE21-1750-4BFF-BC9A-6755FDDA553A}"/>
              </a:ext>
            </a:extLst>
          </p:cNvPr>
          <p:cNvSpPr/>
          <p:nvPr/>
        </p:nvSpPr>
        <p:spPr>
          <a:xfrm>
            <a:off x="124242" y="598348"/>
            <a:ext cx="2606148" cy="4216539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l-SI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Kot </a:t>
            </a:r>
            <a:r>
              <a:rPr lang="sl-SI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izbruh</a:t>
            </a:r>
            <a:r>
              <a:rPr lang="sl-SI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 obravnava, če je okužba s SARS-CoV-2 potrjena pri najmanj 2 med seboj povezanih osebah v SVZ (zaposlen/uporabnik) znotraj 14 dni.</a:t>
            </a:r>
          </a:p>
          <a:p>
            <a:pPr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sl-SI" sz="3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l-SI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Če zaposleni/uporabniki med enotami SVZ ne prehajajo, se testiranje v skladu s tem  algoritmom lahko omeji zgolj na enoto SVZ, kjer je prišlo do izbruha. </a:t>
            </a:r>
            <a:r>
              <a:rPr lang="sl-SI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Takoj, ko se pojavi okužba s SARS-CoV-2 pojavi v tudi v drugi enoti, se v  testiranje vključi enoto v kateri je prišlo do okužbe s SARS-CoV-2. </a:t>
            </a:r>
          </a:p>
          <a:p>
            <a:pPr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sl-SI" sz="3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l-SI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Začasno se prekine izvajanje skupinskih dejavnosti.</a:t>
            </a:r>
          </a:p>
          <a:p>
            <a:pPr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sl-SI" sz="3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l-SI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Upoštevanje vseh ukrepov za preprečevanje tveganja prenosa okužbe z virusom SARS-CoV-2 tudi s poudarkom na pogostejšem razkuževanju površin, ki se jih pogosteje dotikamo in rednem prezračevanju prostorov.</a:t>
            </a:r>
          </a:p>
          <a:p>
            <a:pPr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sl-SI" sz="3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l-SI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Obiski so v beli coni so dovoljeni ob izpolnjevanju pogoja PCT.</a:t>
            </a:r>
          </a:p>
        </p:txBody>
      </p:sp>
      <p:sp>
        <p:nvSpPr>
          <p:cNvPr id="26" name="Pravokotnik 25">
            <a:extLst>
              <a:ext uri="{FF2B5EF4-FFF2-40B4-BE49-F238E27FC236}">
                <a16:creationId xmlns:a16="http://schemas.microsoft.com/office/drawing/2014/main" id="{057166F4-6F44-47CD-AE33-455188413F4E}"/>
              </a:ext>
            </a:extLst>
          </p:cNvPr>
          <p:cNvSpPr/>
          <p:nvPr/>
        </p:nvSpPr>
        <p:spPr>
          <a:xfrm>
            <a:off x="128270" y="5021467"/>
            <a:ext cx="2305434" cy="176817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l-SI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Testiranje zaposlenih in uporabnikov na SARS-CoV-2 v skladu s tem algoritmom poteka še 14 dni po zadnji potrjeni okužbi s SARS-CoV-2 v SVZ. Po tem obdobju se presejalno testiranje zaposlenih dalje izvaja v skladu z veljavnimi predpisi za preprečevanje in obvladovanje okužb z nalezljivo boleznijo covid-19.</a:t>
            </a:r>
          </a:p>
        </p:txBody>
      </p:sp>
      <p:sp>
        <p:nvSpPr>
          <p:cNvPr id="27" name="Puščica: dol 26">
            <a:extLst>
              <a:ext uri="{FF2B5EF4-FFF2-40B4-BE49-F238E27FC236}">
                <a16:creationId xmlns:a16="http://schemas.microsoft.com/office/drawing/2014/main" id="{86F82231-B694-4C22-9446-C07206E91BC8}"/>
              </a:ext>
            </a:extLst>
          </p:cNvPr>
          <p:cNvSpPr/>
          <p:nvPr/>
        </p:nvSpPr>
        <p:spPr>
          <a:xfrm rot="5400000">
            <a:off x="2478089" y="6148015"/>
            <a:ext cx="196721" cy="285490"/>
          </a:xfrm>
          <a:prstGeom prst="downArrow">
            <a:avLst/>
          </a:prstGeom>
          <a:ln w="381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 dirty="0"/>
          </a:p>
        </p:txBody>
      </p:sp>
      <p:sp>
        <p:nvSpPr>
          <p:cNvPr id="28" name="PoljeZBesedilom 27">
            <a:extLst>
              <a:ext uri="{FF2B5EF4-FFF2-40B4-BE49-F238E27FC236}">
                <a16:creationId xmlns:a16="http://schemas.microsoft.com/office/drawing/2014/main" id="{B84E43E4-7B5B-45DF-BBC6-71C54D1F3CEA}"/>
              </a:ext>
            </a:extLst>
          </p:cNvPr>
          <p:cNvSpPr txBox="1"/>
          <p:nvPr/>
        </p:nvSpPr>
        <p:spPr>
          <a:xfrm rot="16200000">
            <a:off x="10450722" y="2307054"/>
            <a:ext cx="295394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l-SI" sz="1000" dirty="0">
                <a:latin typeface="Arial" panose="020B0604020202020204" pitchFamily="34" charset="0"/>
                <a:cs typeface="Arial" panose="020B0604020202020204" pitchFamily="34" charset="0"/>
              </a:rPr>
              <a:t>Sredstva za mikrobiološke preiskave na SARS-CoV-2 zagotavlja proračun RS.</a:t>
            </a:r>
            <a:endParaRPr lang="sl-SI" sz="1000" dirty="0"/>
          </a:p>
        </p:txBody>
      </p:sp>
      <p:sp>
        <p:nvSpPr>
          <p:cNvPr id="29" name="Pravokotnik 28">
            <a:extLst>
              <a:ext uri="{FF2B5EF4-FFF2-40B4-BE49-F238E27FC236}">
                <a16:creationId xmlns:a16="http://schemas.microsoft.com/office/drawing/2014/main" id="{F500EFF0-39E0-47C2-86E6-DCD9CD7C6678}"/>
              </a:ext>
            </a:extLst>
          </p:cNvPr>
          <p:cNvSpPr/>
          <p:nvPr/>
        </p:nvSpPr>
        <p:spPr>
          <a:xfrm>
            <a:off x="8579371" y="4931666"/>
            <a:ext cx="1635189" cy="972574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l-SI" sz="1100" b="1" dirty="0">
                <a:latin typeface="Arial" panose="020B0604020202020204" pitchFamily="34" charset="0"/>
                <a:cs typeface="Arial" panose="020B0604020202020204" pitchFamily="34" charset="0"/>
              </a:rPr>
              <a:t>Pozitiven PCR pri uporabniku</a:t>
            </a:r>
          </a:p>
          <a:p>
            <a:pPr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sl-SI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l-SI" sz="1100" dirty="0">
                <a:latin typeface="Arial" panose="020B0604020202020204" pitchFamily="34" charset="0"/>
                <a:cs typeface="Arial" panose="020B0604020202020204" pitchFamily="34" charset="0"/>
              </a:rPr>
              <a:t>Uporabnik se nastani v rdečo cono</a:t>
            </a:r>
          </a:p>
        </p:txBody>
      </p:sp>
      <p:sp>
        <p:nvSpPr>
          <p:cNvPr id="30" name="Puščica: dol 29">
            <a:extLst>
              <a:ext uri="{FF2B5EF4-FFF2-40B4-BE49-F238E27FC236}">
                <a16:creationId xmlns:a16="http://schemas.microsoft.com/office/drawing/2014/main" id="{C4D6A6BE-EBDF-425A-AE4D-1AB35379DC9C}"/>
              </a:ext>
            </a:extLst>
          </p:cNvPr>
          <p:cNvSpPr/>
          <p:nvPr/>
        </p:nvSpPr>
        <p:spPr>
          <a:xfrm>
            <a:off x="9343319" y="4574167"/>
            <a:ext cx="196721" cy="285490"/>
          </a:xfrm>
          <a:prstGeom prst="downArrow">
            <a:avLst/>
          </a:prstGeom>
          <a:ln w="381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 dirty="0"/>
          </a:p>
        </p:txBody>
      </p:sp>
      <p:sp>
        <p:nvSpPr>
          <p:cNvPr id="33" name="Puščica: dol 32">
            <a:extLst>
              <a:ext uri="{FF2B5EF4-FFF2-40B4-BE49-F238E27FC236}">
                <a16:creationId xmlns:a16="http://schemas.microsoft.com/office/drawing/2014/main" id="{5B3489CB-99D6-4F26-B69D-63C491B2F25D}"/>
              </a:ext>
            </a:extLst>
          </p:cNvPr>
          <p:cNvSpPr/>
          <p:nvPr/>
        </p:nvSpPr>
        <p:spPr>
          <a:xfrm>
            <a:off x="5237676" y="4677603"/>
            <a:ext cx="196721" cy="285490"/>
          </a:xfrm>
          <a:prstGeom prst="downArrow">
            <a:avLst/>
          </a:prstGeom>
          <a:ln w="381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 dirty="0"/>
          </a:p>
        </p:txBody>
      </p:sp>
      <p:sp>
        <p:nvSpPr>
          <p:cNvPr id="34" name="Pravokotnik 33">
            <a:extLst>
              <a:ext uri="{FF2B5EF4-FFF2-40B4-BE49-F238E27FC236}">
                <a16:creationId xmlns:a16="http://schemas.microsoft.com/office/drawing/2014/main" id="{9B8B834B-B013-4DDE-9A7F-55A3EB8EF9CA}"/>
              </a:ext>
            </a:extLst>
          </p:cNvPr>
          <p:cNvSpPr/>
          <p:nvPr/>
        </p:nvSpPr>
        <p:spPr>
          <a:xfrm>
            <a:off x="2762165" y="4973803"/>
            <a:ext cx="1736334" cy="1793568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l-SI" sz="1100" b="1" dirty="0">
                <a:latin typeface="Arial" panose="020B0604020202020204" pitchFamily="34" charset="0"/>
                <a:cs typeface="Arial" panose="020B0604020202020204" pitchFamily="34" charset="0"/>
              </a:rPr>
              <a:t>Negativen PCR pri zaposlenem</a:t>
            </a:r>
          </a:p>
          <a:p>
            <a:pPr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l-SI" sz="1100" dirty="0">
                <a:latin typeface="Arial" panose="020B0604020202020204" pitchFamily="34" charset="0"/>
                <a:cs typeface="Arial" panose="020B0604020202020204" pitchFamily="34" charset="0"/>
              </a:rPr>
              <a:t>Zaposlen lahko delo opravlja dalje, v primeru pojava simptomov/znakov okužbe s SARS-CoV-2 se takoj </a:t>
            </a:r>
            <a:r>
              <a:rPr lang="sl-SI" sz="1100" dirty="0" err="1">
                <a:latin typeface="Arial" panose="020B0604020202020204" pitchFamily="34" charset="0"/>
                <a:cs typeface="Arial" panose="020B0604020202020204" pitchFamily="34" charset="0"/>
              </a:rPr>
              <a:t>samoizolira</a:t>
            </a:r>
            <a:r>
              <a:rPr lang="sl-SI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l-SI" sz="1100" dirty="0">
                <a:latin typeface="Arial" panose="020B0604020202020204" pitchFamily="34" charset="0"/>
                <a:cs typeface="Arial" panose="020B0604020202020204" pitchFamily="34" charset="0"/>
              </a:rPr>
              <a:t>-&gt; posvet z zdravnikom</a:t>
            </a:r>
          </a:p>
          <a:p>
            <a:pPr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l-SI" sz="1100" dirty="0">
                <a:latin typeface="Arial" panose="020B0604020202020204" pitchFamily="34" charset="0"/>
                <a:cs typeface="Arial" panose="020B0604020202020204" pitchFamily="34" charset="0"/>
              </a:rPr>
              <a:t> -&gt; PCR</a:t>
            </a:r>
          </a:p>
        </p:txBody>
      </p:sp>
      <p:sp>
        <p:nvSpPr>
          <p:cNvPr id="44" name="Pravokotnik 43">
            <a:extLst>
              <a:ext uri="{FF2B5EF4-FFF2-40B4-BE49-F238E27FC236}">
                <a16:creationId xmlns:a16="http://schemas.microsoft.com/office/drawing/2014/main" id="{BCB4E639-0ACB-4817-973C-EF6B2C8BEA32}"/>
              </a:ext>
            </a:extLst>
          </p:cNvPr>
          <p:cNvSpPr/>
          <p:nvPr/>
        </p:nvSpPr>
        <p:spPr>
          <a:xfrm>
            <a:off x="4653030" y="5021467"/>
            <a:ext cx="1612549" cy="1675074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l-SI" sz="1100" b="1" dirty="0">
                <a:latin typeface="Arial" panose="020B0604020202020204" pitchFamily="34" charset="0"/>
                <a:cs typeface="Arial" panose="020B0604020202020204" pitchFamily="34" charset="0"/>
              </a:rPr>
              <a:t>Negativen PCR pri uporabniku</a:t>
            </a:r>
          </a:p>
          <a:p>
            <a:pPr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l-SI" sz="1100" dirty="0">
                <a:latin typeface="Arial" panose="020B0604020202020204" pitchFamily="34" charset="0"/>
                <a:cs typeface="Arial" panose="020B0604020202020204" pitchFamily="34" charset="0"/>
              </a:rPr>
              <a:t>Spremlja se zdravstveno stanje in počutje -&gt; v primeru pojava simptomov/znakov okužbe s SARS-CoV-2 -&gt; nastanitev v sivo cono -&gt;PCR</a:t>
            </a:r>
          </a:p>
        </p:txBody>
      </p:sp>
    </p:spTree>
    <p:extLst>
      <p:ext uri="{BB962C8B-B14F-4D97-AF65-F5344CB8AC3E}">
        <p14:creationId xmlns:p14="http://schemas.microsoft.com/office/powerpoint/2010/main" val="9956417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slov 1">
            <a:extLst>
              <a:ext uri="{FF2B5EF4-FFF2-40B4-BE49-F238E27FC236}">
                <a16:creationId xmlns:a16="http://schemas.microsoft.com/office/drawing/2014/main" id="{F6D11B04-1B36-4534-B147-D37274E73C93}"/>
              </a:ext>
            </a:extLst>
          </p:cNvPr>
          <p:cNvSpPr txBox="1">
            <a:spLocks/>
          </p:cNvSpPr>
          <p:nvPr/>
        </p:nvSpPr>
        <p:spPr>
          <a:xfrm>
            <a:off x="0" y="350928"/>
            <a:ext cx="11477738" cy="81352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l-SI" sz="2200" b="1" dirty="0">
                <a:latin typeface="Arial" panose="020B0604020202020204" pitchFamily="34" charset="0"/>
                <a:cs typeface="Arial" panose="020B0604020202020204" pitchFamily="34" charset="0"/>
              </a:rPr>
              <a:t>SPLOŠNA USMERITEV</a:t>
            </a:r>
          </a:p>
        </p:txBody>
      </p:sp>
      <p:sp>
        <p:nvSpPr>
          <p:cNvPr id="6" name="PoljeZBesedilom 5">
            <a:extLst>
              <a:ext uri="{FF2B5EF4-FFF2-40B4-BE49-F238E27FC236}">
                <a16:creationId xmlns:a16="http://schemas.microsoft.com/office/drawing/2014/main" id="{27BA47DB-DC45-42D1-B73A-78632B197D00}"/>
              </a:ext>
            </a:extLst>
          </p:cNvPr>
          <p:cNvSpPr txBox="1"/>
          <p:nvPr/>
        </p:nvSpPr>
        <p:spPr>
          <a:xfrm>
            <a:off x="625643" y="1435768"/>
            <a:ext cx="10787927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dirty="0"/>
              <a:t>Zaposleni v SVZ, pri katerih se pojavijo simptomi ali znaki </a:t>
            </a:r>
            <a:r>
              <a:rPr lang="sl-SI" dirty="0" err="1"/>
              <a:t>koronavirusne</a:t>
            </a:r>
            <a:r>
              <a:rPr lang="sl-SI" dirty="0"/>
              <a:t> bolezni (ne glede na izpolnjevanje pogoja cepljenja proti covid-19 ali prebolevnosti) </a:t>
            </a:r>
            <a:r>
              <a:rPr lang="sl-SI" u="sng" dirty="0"/>
              <a:t>ostanejo doma</a:t>
            </a:r>
            <a:r>
              <a:rPr lang="sl-SI" dirty="0"/>
              <a:t> oziroma </a:t>
            </a:r>
            <a:r>
              <a:rPr lang="sl-SI" u="sng" dirty="0"/>
              <a:t>se iz dela takoj izločijo</a:t>
            </a:r>
            <a:r>
              <a:rPr lang="sl-SI" dirty="0"/>
              <a:t>, če se simptomi ali znaki </a:t>
            </a:r>
            <a:r>
              <a:rPr lang="sl-SI" dirty="0" err="1"/>
              <a:t>koronavirusne</a:t>
            </a:r>
            <a:r>
              <a:rPr lang="sl-SI" dirty="0"/>
              <a:t> bolezni pojavijo med delom. Zaposleni kontaktira osebnega zdravnika in dogovori odvzem PCR.</a:t>
            </a:r>
          </a:p>
          <a:p>
            <a:pPr algn="ctr"/>
            <a:endParaRPr lang="sl-SI" dirty="0"/>
          </a:p>
          <a:p>
            <a:pPr algn="ctr"/>
            <a:r>
              <a:rPr lang="sl-SI" dirty="0"/>
              <a:t>Pri zaposlenih, ki izpolnjujejo pogoj cepljenja ali prebolevnosti in so bili v visoko tveganem stiku z osebo pri kateri je bila potrjena okužba s SARS-CoV-2, se svetuje testiranje s standardnim HAGT ob prepoznani ekspoziciji in nato tretji, peti, sedmi in deseti dan. Ob negativnem HAGT in odsotnosti simptomatike, ki bi kazala na okužbo z virusom SARS-CoV-2, zaposleni ob doslednem upoštevanju vseh ukrepov za preprečevanje tveganja prenosa virusa SARS-Cov-2, lahko nadaljuje z opravljanjem dela.</a:t>
            </a:r>
          </a:p>
          <a:p>
            <a:pPr algn="ctr"/>
            <a:endParaRPr lang="sl-SI" dirty="0"/>
          </a:p>
          <a:p>
            <a:pPr algn="ctr"/>
            <a:r>
              <a:rPr lang="sl-SI" dirty="0"/>
              <a:t>Uporabniki v SVZ (ne glede na izpolnjevanje pogoja cepljenja proti covid-19 ali prebolevnosti) se </a:t>
            </a:r>
            <a:r>
              <a:rPr lang="sl-SI" u="sng" dirty="0"/>
              <a:t>v primeru pojava simptomov ali znakov </a:t>
            </a:r>
            <a:r>
              <a:rPr lang="sl-SI" u="sng" dirty="0" err="1"/>
              <a:t>koronavirusne</a:t>
            </a:r>
            <a:r>
              <a:rPr lang="sl-SI" u="sng" dirty="0"/>
              <a:t> bolezni nastanijo v sivo cono.</a:t>
            </a:r>
            <a:r>
              <a:rPr lang="sl-SI" dirty="0"/>
              <a:t> Z zdravnikom se dogovori odvzem PCR.</a:t>
            </a:r>
          </a:p>
          <a:p>
            <a:pPr algn="ctr"/>
            <a:endParaRPr lang="sl-SI" dirty="0"/>
          </a:p>
          <a:p>
            <a:pPr algn="ctr"/>
            <a:r>
              <a:rPr lang="sl-SI" u="sng" dirty="0">
                <a:highlight>
                  <a:srgbClr val="FFFF00"/>
                </a:highlight>
              </a:rPr>
              <a:t>Vsi s simptomi ali znaki </a:t>
            </a:r>
            <a:r>
              <a:rPr lang="sl-SI" u="sng" dirty="0" err="1">
                <a:highlight>
                  <a:srgbClr val="FFFF00"/>
                </a:highlight>
              </a:rPr>
              <a:t>koronavirusne</a:t>
            </a:r>
            <a:r>
              <a:rPr lang="sl-SI" u="sng" dirty="0">
                <a:highlight>
                  <a:srgbClr val="FFFF00"/>
                </a:highlight>
              </a:rPr>
              <a:t> bolezni </a:t>
            </a:r>
            <a:r>
              <a:rPr lang="sl-SI" dirty="0">
                <a:highlight>
                  <a:srgbClr val="FFFF00"/>
                </a:highlight>
              </a:rPr>
              <a:t>(ne glede na izpolnjevanje pogoja cepljenja proti covid-19 ali prebolevnosti) </a:t>
            </a:r>
            <a:r>
              <a:rPr lang="sl-SI" u="sng" dirty="0">
                <a:highlight>
                  <a:srgbClr val="FFFF00"/>
                </a:highlight>
              </a:rPr>
              <a:t>opravijo PCR </a:t>
            </a:r>
            <a:r>
              <a:rPr lang="sl-SI" dirty="0">
                <a:highlight>
                  <a:srgbClr val="FFFF00"/>
                </a:highlight>
              </a:rPr>
              <a:t>in se glede nadaljnjih ukrepov posvetujejo z zdravnikom.</a:t>
            </a:r>
          </a:p>
        </p:txBody>
      </p:sp>
    </p:spTree>
    <p:extLst>
      <p:ext uri="{BB962C8B-B14F-4D97-AF65-F5344CB8AC3E}">
        <p14:creationId xmlns:p14="http://schemas.microsoft.com/office/powerpoint/2010/main" val="6786094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F3C674B52A55745BE4A362B0DEF0F72" ma:contentTypeVersion="7" ma:contentTypeDescription="Create a new document." ma:contentTypeScope="" ma:versionID="4bcc2e4934f3307bd4da51d6f2b42356">
  <xsd:schema xmlns:xsd="http://www.w3.org/2001/XMLSchema" xmlns:xs="http://www.w3.org/2001/XMLSchema" xmlns:p="http://schemas.microsoft.com/office/2006/metadata/properties" xmlns:ns3="50548ce0-548e-4f7b-b509-da77178004c4" xmlns:ns4="06152445-a05f-4523-bc92-b7d705b11e96" targetNamespace="http://schemas.microsoft.com/office/2006/metadata/properties" ma:root="true" ma:fieldsID="df431e717d4ee4e1a3b26756fb4a9b80" ns3:_="" ns4:_="">
    <xsd:import namespace="50548ce0-548e-4f7b-b509-da77178004c4"/>
    <xsd:import namespace="06152445-a05f-4523-bc92-b7d705b11e9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548ce0-548e-4f7b-b509-da77178004c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152445-a05f-4523-bc92-b7d705b11e9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00D7FB4-7460-410F-A466-467D42604EF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0548ce0-548e-4f7b-b509-da77178004c4"/>
    <ds:schemaRef ds:uri="06152445-a05f-4523-bc92-b7d705b11e9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4C48724-88F0-4EDA-9936-8A05A0E1BB5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7876F63-7C79-4DE7-B0C0-A27232261C26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50548ce0-548e-4f7b-b509-da77178004c4"/>
    <ds:schemaRef ds:uri="06152445-a05f-4523-bc92-b7d705b11e96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860</TotalTime>
  <Words>985</Words>
  <Application>Microsoft Office PowerPoint</Application>
  <PresentationFormat>Širokozaslonsko</PresentationFormat>
  <Paragraphs>95</Paragraphs>
  <Slides>5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Officeova tema</vt:lpstr>
      <vt:lpstr>1: Algoritem ravnanja v primeru suma na okužbo z virusom SARS-CoV-2 (okužba v SVZ ni potrjena – ob izbruhu okužbe s SARS-CoV-2 v SVZ se preide na algoritem 4) </vt:lpstr>
      <vt:lpstr>2: Algoritem ravnanja v primeru sprejema ali vrnitve uporabnika, ki ne izpolnjuje pogoja cepljenosti ali prebolevnosti v SVZ po odsotnosti 48 ur ali več</vt:lpstr>
      <vt:lpstr>3: Algoritem ravnanja v primeru visoko tveganega stika uporabnika (ocena epidemiologa) -&gt; ne glede na status prebolevnosti ali cepljenja</vt:lpstr>
      <vt:lpstr>4: Algoritem ravnanja v primeru izbruha okužbe z virusom SARS-CoV-2 v SVZ</vt:lpstr>
      <vt:lpstr>PowerPointova predstavitev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Klavdija Kobal Straus</dc:creator>
  <cp:lastModifiedBy>Klavdija Kobal Straus</cp:lastModifiedBy>
  <cp:revision>68</cp:revision>
  <cp:lastPrinted>2021-09-15T09:51:33Z</cp:lastPrinted>
  <dcterms:created xsi:type="dcterms:W3CDTF">2021-09-15T08:46:22Z</dcterms:created>
  <dcterms:modified xsi:type="dcterms:W3CDTF">2021-11-11T07:51:36Z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0x0101004F3C674B52A55745BE4A362B0DEF0F72</vt:lpwstr>
  </property>
</Properties>
</file>