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0"/>
  </p:notesMasterIdLst>
  <p:sldIdLst>
    <p:sldId id="257" r:id="rId3"/>
    <p:sldId id="259" r:id="rId4"/>
    <p:sldId id="289" r:id="rId5"/>
    <p:sldId id="294" r:id="rId6"/>
    <p:sldId id="296" r:id="rId7"/>
    <p:sldId id="297" r:id="rId8"/>
    <p:sldId id="295" r:id="rId9"/>
    <p:sldId id="298" r:id="rId10"/>
    <p:sldId id="293" r:id="rId11"/>
    <p:sldId id="264" r:id="rId12"/>
    <p:sldId id="299" r:id="rId13"/>
    <p:sldId id="300" r:id="rId14"/>
    <p:sldId id="302" r:id="rId15"/>
    <p:sldId id="303" r:id="rId16"/>
    <p:sldId id="272" r:id="rId17"/>
    <p:sldId id="260" r:id="rId18"/>
    <p:sldId id="284" r:id="rId1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F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5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nkoV55\AppData\Local\Microsoft\Windows\INetCache\Content.Outlook\7U6WRDE6\Zveze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nkoV55\AppData\Local\Microsoft\Windows\INetCache\Content.Outlook\7U6WRDE6\Zveze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nkoV55\AppData\Local\Microsoft\Windows\INetCache\Content.Outlook\7U6WRDE6\Zvezek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List1!$C$5</c:f>
              <c:strCache>
                <c:ptCount val="1"/>
                <c:pt idx="0">
                  <c:v>ženske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List1!$B$6:$B$19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List1!$C$6:$C$19</c:f>
              <c:numCache>
                <c:formatCode>###0</c:formatCode>
                <c:ptCount val="14"/>
                <c:pt idx="0">
                  <c:v>29</c:v>
                </c:pt>
                <c:pt idx="1">
                  <c:v>25</c:v>
                </c:pt>
                <c:pt idx="2">
                  <c:v>21</c:v>
                </c:pt>
                <c:pt idx="3">
                  <c:v>19</c:v>
                </c:pt>
                <c:pt idx="4">
                  <c:v>26</c:v>
                </c:pt>
                <c:pt idx="5">
                  <c:v>20</c:v>
                </c:pt>
                <c:pt idx="6">
                  <c:v>26</c:v>
                </c:pt>
                <c:pt idx="7">
                  <c:v>28</c:v>
                </c:pt>
                <c:pt idx="8">
                  <c:v>35</c:v>
                </c:pt>
                <c:pt idx="9">
                  <c:v>37</c:v>
                </c:pt>
                <c:pt idx="10">
                  <c:v>48</c:v>
                </c:pt>
                <c:pt idx="11">
                  <c:v>64</c:v>
                </c:pt>
                <c:pt idx="12">
                  <c:v>59</c:v>
                </c:pt>
                <c:pt idx="13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16-4C56-BB11-9D0342AD505D}"/>
            </c:ext>
          </c:extLst>
        </c:ser>
        <c:ser>
          <c:idx val="1"/>
          <c:order val="1"/>
          <c:tx>
            <c:strRef>
              <c:f>List1!$D$5</c:f>
              <c:strCache>
                <c:ptCount val="1"/>
                <c:pt idx="0">
                  <c:v>moški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List1!$B$6:$B$19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List1!$D$6:$D$19</c:f>
              <c:numCache>
                <c:formatCode>###0</c:formatCode>
                <c:ptCount val="14"/>
                <c:pt idx="0">
                  <c:v>7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0</c:v>
                </c:pt>
                <c:pt idx="5">
                  <c:v>8</c:v>
                </c:pt>
                <c:pt idx="6">
                  <c:v>2</c:v>
                </c:pt>
                <c:pt idx="7">
                  <c:v>4</c:v>
                </c:pt>
                <c:pt idx="8">
                  <c:v>5</c:v>
                </c:pt>
                <c:pt idx="9">
                  <c:v>10</c:v>
                </c:pt>
                <c:pt idx="10">
                  <c:v>11</c:v>
                </c:pt>
                <c:pt idx="11">
                  <c:v>10</c:v>
                </c:pt>
                <c:pt idx="12">
                  <c:v>11</c:v>
                </c:pt>
                <c:pt idx="13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16-4C56-BB11-9D0342AD505D}"/>
            </c:ext>
          </c:extLst>
        </c:ser>
        <c:ser>
          <c:idx val="2"/>
          <c:order val="2"/>
          <c:tx>
            <c:strRef>
              <c:f>List1!$E$5</c:f>
              <c:strCache>
                <c:ptCount val="1"/>
                <c:pt idx="0">
                  <c:v>skupaj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List1!$B$6:$B$19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List1!$E$6:$E$19</c:f>
              <c:numCache>
                <c:formatCode>###0</c:formatCode>
                <c:ptCount val="14"/>
                <c:pt idx="0">
                  <c:v>36</c:v>
                </c:pt>
                <c:pt idx="1">
                  <c:v>28</c:v>
                </c:pt>
                <c:pt idx="2">
                  <c:v>25</c:v>
                </c:pt>
                <c:pt idx="3">
                  <c:v>24</c:v>
                </c:pt>
                <c:pt idx="4">
                  <c:v>26</c:v>
                </c:pt>
                <c:pt idx="5">
                  <c:v>28</c:v>
                </c:pt>
                <c:pt idx="6">
                  <c:v>28</c:v>
                </c:pt>
                <c:pt idx="7">
                  <c:v>32</c:v>
                </c:pt>
                <c:pt idx="8">
                  <c:v>40</c:v>
                </c:pt>
                <c:pt idx="9">
                  <c:v>47</c:v>
                </c:pt>
                <c:pt idx="10">
                  <c:v>59</c:v>
                </c:pt>
                <c:pt idx="11">
                  <c:v>74</c:v>
                </c:pt>
                <c:pt idx="12">
                  <c:v>70</c:v>
                </c:pt>
                <c:pt idx="13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16-4C56-BB11-9D0342AD5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6531679"/>
        <c:axId val="1126539583"/>
      </c:lineChart>
      <c:catAx>
        <c:axId val="11265316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leto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126539583"/>
        <c:crosses val="autoZero"/>
        <c:auto val="1"/>
        <c:lblAlgn val="ctr"/>
        <c:lblOffset val="100"/>
        <c:noMultiLvlLbl val="0"/>
      </c:catAx>
      <c:valAx>
        <c:axId val="1126539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število umrlih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126531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List1!$C$23</c:f>
              <c:strCache>
                <c:ptCount val="1"/>
                <c:pt idx="0">
                  <c:v>15-29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List1!$B$24:$B$30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List1!$C$24:$C$30</c:f>
              <c:numCache>
                <c:formatCode>General</c:formatCode>
                <c:ptCount val="7"/>
                <c:pt idx="0">
                  <c:v>5</c:v>
                </c:pt>
                <c:pt idx="1">
                  <c:v>9</c:v>
                </c:pt>
                <c:pt idx="2">
                  <c:v>11</c:v>
                </c:pt>
                <c:pt idx="3">
                  <c:v>4</c:v>
                </c:pt>
                <c:pt idx="4">
                  <c:v>15</c:v>
                </c:pt>
                <c:pt idx="5">
                  <c:v>10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43-49B0-9DE4-33CC6C0FC982}"/>
            </c:ext>
          </c:extLst>
        </c:ser>
        <c:ser>
          <c:idx val="1"/>
          <c:order val="1"/>
          <c:tx>
            <c:strRef>
              <c:f>List1!$D$23</c:f>
              <c:strCache>
                <c:ptCount val="1"/>
                <c:pt idx="0">
                  <c:v>30-44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List1!$B$24:$B$30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List1!$D$24:$D$30</c:f>
              <c:numCache>
                <c:formatCode>General</c:formatCode>
                <c:ptCount val="7"/>
                <c:pt idx="0">
                  <c:v>16</c:v>
                </c:pt>
                <c:pt idx="1">
                  <c:v>24</c:v>
                </c:pt>
                <c:pt idx="2">
                  <c:v>20</c:v>
                </c:pt>
                <c:pt idx="3">
                  <c:v>34</c:v>
                </c:pt>
                <c:pt idx="4">
                  <c:v>35</c:v>
                </c:pt>
                <c:pt idx="5">
                  <c:v>35</c:v>
                </c:pt>
                <c:pt idx="6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43-49B0-9DE4-33CC6C0FC982}"/>
            </c:ext>
          </c:extLst>
        </c:ser>
        <c:ser>
          <c:idx val="2"/>
          <c:order val="2"/>
          <c:tx>
            <c:strRef>
              <c:f>List1!$E$23</c:f>
              <c:strCache>
                <c:ptCount val="1"/>
                <c:pt idx="0">
                  <c:v>45+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List1!$B$24:$B$30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List1!$E$24:$E$30</c:f>
              <c:numCache>
                <c:formatCode>General</c:formatCode>
                <c:ptCount val="7"/>
                <c:pt idx="0">
                  <c:v>11</c:v>
                </c:pt>
                <c:pt idx="1">
                  <c:v>7</c:v>
                </c:pt>
                <c:pt idx="2">
                  <c:v>16</c:v>
                </c:pt>
                <c:pt idx="3">
                  <c:v>21</c:v>
                </c:pt>
                <c:pt idx="4">
                  <c:v>24</c:v>
                </c:pt>
                <c:pt idx="5">
                  <c:v>25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43-49B0-9DE4-33CC6C0FC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6075903"/>
        <c:axId val="1126078815"/>
      </c:barChart>
      <c:catAx>
        <c:axId val="11260759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leto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126078815"/>
        <c:crosses val="autoZero"/>
        <c:auto val="1"/>
        <c:lblAlgn val="ctr"/>
        <c:lblOffset val="100"/>
        <c:noMultiLvlLbl val="0"/>
      </c:catAx>
      <c:valAx>
        <c:axId val="112607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delež umrlih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126075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List1!$C$46</c:f>
              <c:strCache>
                <c:ptCount val="1"/>
                <c:pt idx="0">
                  <c:v>heroin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List1!$B$47:$B$60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List1!$C$47:$C$60</c:f>
              <c:numCache>
                <c:formatCode>General</c:formatCode>
                <c:ptCount val="14"/>
                <c:pt idx="0">
                  <c:v>24</c:v>
                </c:pt>
                <c:pt idx="1">
                  <c:v>22</c:v>
                </c:pt>
                <c:pt idx="2">
                  <c:v>12</c:v>
                </c:pt>
                <c:pt idx="3">
                  <c:v>10</c:v>
                </c:pt>
                <c:pt idx="4">
                  <c:v>11</c:v>
                </c:pt>
                <c:pt idx="5">
                  <c:v>14</c:v>
                </c:pt>
                <c:pt idx="6">
                  <c:v>13</c:v>
                </c:pt>
                <c:pt idx="7">
                  <c:v>16</c:v>
                </c:pt>
                <c:pt idx="8">
                  <c:v>11</c:v>
                </c:pt>
                <c:pt idx="9">
                  <c:v>18</c:v>
                </c:pt>
                <c:pt idx="10">
                  <c:v>11</c:v>
                </c:pt>
                <c:pt idx="11">
                  <c:v>17</c:v>
                </c:pt>
                <c:pt idx="12">
                  <c:v>6</c:v>
                </c:pt>
                <c:pt idx="13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94-41FC-8F4F-D6A82B8D3B15}"/>
            </c:ext>
          </c:extLst>
        </c:ser>
        <c:ser>
          <c:idx val="1"/>
          <c:order val="1"/>
          <c:tx>
            <c:strRef>
              <c:f>List1!$D$46</c:f>
              <c:strCache>
                <c:ptCount val="1"/>
                <c:pt idx="0">
                  <c:v>metadon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List1!$B$47:$B$60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List1!$D$47:$D$60</c:f>
              <c:numCache>
                <c:formatCode>General</c:formatCode>
                <c:ptCount val="14"/>
                <c:pt idx="0">
                  <c:v>8</c:v>
                </c:pt>
                <c:pt idx="1">
                  <c:v>6</c:v>
                </c:pt>
                <c:pt idx="2">
                  <c:v>6</c:v>
                </c:pt>
                <c:pt idx="3">
                  <c:v>8</c:v>
                </c:pt>
                <c:pt idx="4">
                  <c:v>11</c:v>
                </c:pt>
                <c:pt idx="5">
                  <c:v>7</c:v>
                </c:pt>
                <c:pt idx="6">
                  <c:v>12</c:v>
                </c:pt>
                <c:pt idx="7">
                  <c:v>7</c:v>
                </c:pt>
                <c:pt idx="8">
                  <c:v>5</c:v>
                </c:pt>
                <c:pt idx="9">
                  <c:v>3</c:v>
                </c:pt>
                <c:pt idx="10">
                  <c:v>8</c:v>
                </c:pt>
                <c:pt idx="11">
                  <c:v>7</c:v>
                </c:pt>
                <c:pt idx="12">
                  <c:v>8</c:v>
                </c:pt>
                <c:pt idx="1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94-41FC-8F4F-D6A82B8D3B15}"/>
            </c:ext>
          </c:extLst>
        </c:ser>
        <c:ser>
          <c:idx val="2"/>
          <c:order val="2"/>
          <c:tx>
            <c:strRef>
              <c:f>List1!$E$46</c:f>
              <c:strCache>
                <c:ptCount val="1"/>
                <c:pt idx="0">
                  <c:v>kokain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List1!$B$47:$B$60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List1!$E$47:$E$60</c:f>
              <c:numCache>
                <c:formatCode>General</c:formatCode>
                <c:ptCount val="14"/>
                <c:pt idx="0">
                  <c:v>4</c:v>
                </c:pt>
                <c:pt idx="1">
                  <c:v>0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18</c:v>
                </c:pt>
                <c:pt idx="9">
                  <c:v>14</c:v>
                </c:pt>
                <c:pt idx="10">
                  <c:v>15</c:v>
                </c:pt>
                <c:pt idx="11">
                  <c:v>17</c:v>
                </c:pt>
                <c:pt idx="12">
                  <c:v>12</c:v>
                </c:pt>
                <c:pt idx="1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94-41FC-8F4F-D6A82B8D3B15}"/>
            </c:ext>
          </c:extLst>
        </c:ser>
        <c:ser>
          <c:idx val="3"/>
          <c:order val="3"/>
          <c:tx>
            <c:strRef>
              <c:f>List1!$F$46</c:f>
              <c:strCache>
                <c:ptCount val="1"/>
                <c:pt idx="0">
                  <c:v>odvisnosti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List1!$B$47:$B$60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List1!$F$47:$F$60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5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4</c:v>
                </c:pt>
                <c:pt idx="10">
                  <c:v>10</c:v>
                </c:pt>
                <c:pt idx="11">
                  <c:v>19</c:v>
                </c:pt>
                <c:pt idx="12">
                  <c:v>33</c:v>
                </c:pt>
                <c:pt idx="13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994-41FC-8F4F-D6A82B8D3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4620015"/>
        <c:axId val="1174619599"/>
      </c:lineChart>
      <c:catAx>
        <c:axId val="11746200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leto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174619599"/>
        <c:crosses val="autoZero"/>
        <c:auto val="1"/>
        <c:lblAlgn val="ctr"/>
        <c:lblOffset val="100"/>
        <c:noMultiLvlLbl val="0"/>
      </c:catAx>
      <c:valAx>
        <c:axId val="1174619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število umrlih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174620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42612784"/>
        <c:axId val="1"/>
        <c:axId val="0"/>
      </c:bar3DChart>
      <c:catAx>
        <c:axId val="242612784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l-SI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51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l-SI"/>
          </a:p>
        </c:txPr>
        <c:crossAx val="242612784"/>
        <c:crosses val="autoZero"/>
        <c:crossBetween val="between"/>
      </c:valAx>
      <c:spPr>
        <a:noFill/>
        <a:ln w="25205">
          <a:noFill/>
        </a:ln>
      </c:spPr>
    </c:plotArea>
    <c:legend>
      <c:legendPos val="r"/>
      <c:layout>
        <c:manualLayout>
          <c:xMode val="edge"/>
          <c:yMode val="edge"/>
          <c:x val="0.93303064699205451"/>
          <c:y val="0.44765342960288806"/>
          <c:w val="6.2429057888762768E-2"/>
          <c:h val="0.10649819494584838"/>
        </c:manualLayout>
      </c:layout>
      <c:overlay val="0"/>
      <c:spPr>
        <a:noFill/>
        <a:ln w="3151">
          <a:solidFill>
            <a:schemeClr val="tx1"/>
          </a:solidFill>
          <a:prstDash val="solid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>
          <a:solidFill>
            <a:schemeClr val="tx1"/>
          </a:solidFill>
          <a:latin typeface="+mj-lt"/>
          <a:ea typeface="+mj-ea"/>
          <a:cs typeface="+mj-cs"/>
        </a:defRPr>
      </a:pPr>
      <a:endParaRPr lang="sl-SI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EFCFD-3E2D-4A74-97A8-CC185F2BA29F}" type="doc">
      <dgm:prSet loTypeId="urn:microsoft.com/office/officeart/2005/8/layout/hProcess9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4FD83748-B534-41B5-A371-CE0EA5226AE2}">
      <dgm:prSet phldrT="[טקסט]"/>
      <dgm:spPr/>
      <dgm:t>
        <a:bodyPr/>
        <a:lstStyle/>
        <a:p>
          <a:pPr rtl="0"/>
          <a:r>
            <a:rPr lang="sl-SI" b="1" dirty="0"/>
            <a:t>1992 </a:t>
          </a:r>
          <a:r>
            <a:rPr lang="en-US" b="1" dirty="0"/>
            <a:t>- </a:t>
          </a:r>
          <a:r>
            <a:rPr lang="sl-SI" b="1" dirty="0"/>
            <a:t>Prvi</a:t>
          </a:r>
          <a:r>
            <a:rPr lang="sl-SI" dirty="0">
              <a:latin typeface="Arial" charset="0"/>
              <a:cs typeface="Arial" charset="0"/>
            </a:rPr>
            <a:t> </a:t>
          </a:r>
          <a:r>
            <a:rPr lang="sl-SI" b="1" dirty="0"/>
            <a:t>nacionalni</a:t>
          </a:r>
          <a:r>
            <a:rPr lang="sl-SI" dirty="0">
              <a:latin typeface="Arial" charset="0"/>
              <a:cs typeface="Arial" charset="0"/>
            </a:rPr>
            <a:t> </a:t>
          </a:r>
          <a:r>
            <a:rPr lang="sl-SI" b="1" dirty="0"/>
            <a:t>program na področju drog</a:t>
          </a:r>
          <a:endParaRPr lang="he-IL" b="1" dirty="0"/>
        </a:p>
      </dgm:t>
    </dgm:pt>
    <dgm:pt modelId="{FB6467DE-35F3-454D-9F0F-3BA5B4DC422D}" type="parTrans" cxnId="{03567B63-C4CC-4844-8E1F-57851A82DE5F}">
      <dgm:prSet/>
      <dgm:spPr/>
      <dgm:t>
        <a:bodyPr/>
        <a:lstStyle/>
        <a:p>
          <a:pPr rtl="1"/>
          <a:endParaRPr lang="he-IL"/>
        </a:p>
      </dgm:t>
    </dgm:pt>
    <dgm:pt modelId="{2850856E-976A-4F9D-A102-ABD0B3AD4A8C}" type="sibTrans" cxnId="{03567B63-C4CC-4844-8E1F-57851A82DE5F}">
      <dgm:prSet/>
      <dgm:spPr/>
      <dgm:t>
        <a:bodyPr/>
        <a:lstStyle/>
        <a:p>
          <a:pPr rtl="1"/>
          <a:endParaRPr lang="he-IL"/>
        </a:p>
      </dgm:t>
    </dgm:pt>
    <dgm:pt modelId="{5953F6BF-DFFC-4FB9-9F2B-099086EE6136}">
      <dgm:prSet phldrT="[טקסט]"/>
      <dgm:spPr/>
      <dgm:t>
        <a:bodyPr/>
        <a:lstStyle/>
        <a:p>
          <a:pPr rtl="0"/>
          <a:r>
            <a:rPr lang="en-US" b="1" dirty="0"/>
            <a:t>200</a:t>
          </a:r>
          <a:r>
            <a:rPr lang="sl-SI" b="1" dirty="0"/>
            <a:t>4</a:t>
          </a:r>
          <a:r>
            <a:rPr lang="en-US" b="1" dirty="0"/>
            <a:t> – </a:t>
          </a:r>
          <a:r>
            <a:rPr lang="sl-SI" b="1" dirty="0"/>
            <a:t>2008 Drugi nacionalni program na področju drog</a:t>
          </a:r>
          <a:endParaRPr lang="he-IL" b="1" dirty="0"/>
        </a:p>
      </dgm:t>
    </dgm:pt>
    <dgm:pt modelId="{2C1FB514-B53F-4E06-9D08-8761E84CF8E9}" type="parTrans" cxnId="{3A10C58A-B8C0-45A7-AE20-6F27F5942D10}">
      <dgm:prSet/>
      <dgm:spPr/>
      <dgm:t>
        <a:bodyPr/>
        <a:lstStyle/>
        <a:p>
          <a:pPr rtl="1"/>
          <a:endParaRPr lang="he-IL"/>
        </a:p>
      </dgm:t>
    </dgm:pt>
    <dgm:pt modelId="{56312985-AA64-45BE-AEE4-9C1FECF93BBD}" type="sibTrans" cxnId="{3A10C58A-B8C0-45A7-AE20-6F27F5942D10}">
      <dgm:prSet/>
      <dgm:spPr/>
      <dgm:t>
        <a:bodyPr/>
        <a:lstStyle/>
        <a:p>
          <a:pPr rtl="1"/>
          <a:endParaRPr lang="he-IL"/>
        </a:p>
      </dgm:t>
    </dgm:pt>
    <dgm:pt modelId="{06431240-FCEA-40B6-B34E-92664AABFDB0}">
      <dgm:prSet phldrT="[טקסט]"/>
      <dgm:spPr/>
      <dgm:t>
        <a:bodyPr/>
        <a:lstStyle/>
        <a:p>
          <a:pPr rtl="1"/>
          <a:r>
            <a:rPr lang="en-US" b="1" dirty="0"/>
            <a:t>201</a:t>
          </a:r>
          <a:r>
            <a:rPr lang="sl-SI" b="1" dirty="0"/>
            <a:t>3</a:t>
          </a:r>
          <a:r>
            <a:rPr lang="en-US" b="1" dirty="0"/>
            <a:t> – </a:t>
          </a:r>
          <a:r>
            <a:rPr lang="sl-SI" b="1" dirty="0"/>
            <a:t>2020 Tretji nacionalni program</a:t>
          </a:r>
          <a:endParaRPr lang="he-IL" b="1" dirty="0"/>
        </a:p>
      </dgm:t>
    </dgm:pt>
    <dgm:pt modelId="{2DF57C25-8ECC-42BD-82D5-DBFC51BE508B}" type="parTrans" cxnId="{F074924E-1E00-43E4-B2DB-0F0C94DCDF87}">
      <dgm:prSet/>
      <dgm:spPr/>
      <dgm:t>
        <a:bodyPr/>
        <a:lstStyle/>
        <a:p>
          <a:pPr rtl="1"/>
          <a:endParaRPr lang="he-IL"/>
        </a:p>
      </dgm:t>
    </dgm:pt>
    <dgm:pt modelId="{2024B778-D7D8-4AFA-B78A-5593197DE0B0}" type="sibTrans" cxnId="{F074924E-1E00-43E4-B2DB-0F0C94DCDF87}">
      <dgm:prSet/>
      <dgm:spPr/>
      <dgm:t>
        <a:bodyPr/>
        <a:lstStyle/>
        <a:p>
          <a:pPr rtl="1"/>
          <a:endParaRPr lang="he-IL"/>
        </a:p>
      </dgm:t>
    </dgm:pt>
    <dgm:pt modelId="{F9D82DA8-697D-41DB-A83C-14D8C4739E2C}">
      <dgm:prSet/>
      <dgm:spPr/>
      <dgm:t>
        <a:bodyPr/>
        <a:lstStyle/>
        <a:p>
          <a:r>
            <a:rPr lang="sl-SI" dirty="0"/>
            <a:t>Oblikovanje resornih politik: socialno varstvo, varnosti, mladine, javno zdravje; </a:t>
          </a:r>
        </a:p>
      </dgm:t>
    </dgm:pt>
    <dgm:pt modelId="{9D8F0300-41B3-4367-BE66-56F72C0EC3BF}" type="parTrans" cxnId="{C9680283-3EE6-4C65-9A1E-6F048A17A111}">
      <dgm:prSet/>
      <dgm:spPr/>
      <dgm:t>
        <a:bodyPr/>
        <a:lstStyle/>
        <a:p>
          <a:endParaRPr lang="sl-SI"/>
        </a:p>
      </dgm:t>
    </dgm:pt>
    <dgm:pt modelId="{E1BE329D-5C0B-463A-890A-23ACF15C9D62}" type="sibTrans" cxnId="{C9680283-3EE6-4C65-9A1E-6F048A17A111}">
      <dgm:prSet/>
      <dgm:spPr/>
      <dgm:t>
        <a:bodyPr/>
        <a:lstStyle/>
        <a:p>
          <a:endParaRPr lang="sl-SI"/>
        </a:p>
      </dgm:t>
    </dgm:pt>
    <dgm:pt modelId="{2EF340FC-16C3-4EE6-813A-D4BA48C422B2}">
      <dgm:prSet/>
      <dgm:spPr/>
      <dgm:t>
        <a:bodyPr/>
        <a:lstStyle/>
        <a:p>
          <a:r>
            <a:rPr lang="sl-SI" dirty="0"/>
            <a:t>Zakonodaja (1999): ZPPPD, ZPUOUPD; Uredbe in pravilniki; KZ; </a:t>
          </a:r>
        </a:p>
      </dgm:t>
    </dgm:pt>
    <dgm:pt modelId="{ED7F2761-A922-4200-9FE2-FB482B44F4BB}" type="sibTrans" cxnId="{EE3D098B-005C-458D-9D01-39F9EE61CA58}">
      <dgm:prSet/>
      <dgm:spPr/>
      <dgm:t>
        <a:bodyPr/>
        <a:lstStyle/>
        <a:p>
          <a:endParaRPr lang="sl-SI"/>
        </a:p>
      </dgm:t>
    </dgm:pt>
    <dgm:pt modelId="{4F70F4E6-F792-47BA-A515-CEAB5AFA1D51}" type="parTrans" cxnId="{EE3D098B-005C-458D-9D01-39F9EE61CA58}">
      <dgm:prSet/>
      <dgm:spPr/>
      <dgm:t>
        <a:bodyPr/>
        <a:lstStyle/>
        <a:p>
          <a:endParaRPr lang="sl-SI"/>
        </a:p>
      </dgm:t>
    </dgm:pt>
    <dgm:pt modelId="{98C85190-F558-4D9D-8827-7A8F0D13383E}">
      <dgm:prSet phldrT="[טקסט]"/>
      <dgm:spPr/>
      <dgm:t>
        <a:bodyPr/>
        <a:lstStyle/>
        <a:p>
          <a:pPr rtl="1"/>
          <a:r>
            <a:rPr lang="en-US" b="1" dirty="0"/>
            <a:t>20</a:t>
          </a:r>
          <a:r>
            <a:rPr lang="sl-SI" b="1" dirty="0"/>
            <a:t>22</a:t>
          </a:r>
          <a:r>
            <a:rPr lang="en-US" b="1" dirty="0"/>
            <a:t> – </a:t>
          </a:r>
          <a:r>
            <a:rPr lang="sl-SI" b="1" dirty="0"/>
            <a:t>2030 Četrti nacionalni program</a:t>
          </a:r>
          <a:endParaRPr lang="he-IL" b="1" dirty="0"/>
        </a:p>
      </dgm:t>
    </dgm:pt>
    <dgm:pt modelId="{5F8C8701-9C1C-4B95-910E-CF07280E0D81}" type="parTrans" cxnId="{8309A244-90D6-48A2-A724-8BA6C51AEA2D}">
      <dgm:prSet/>
      <dgm:spPr/>
      <dgm:t>
        <a:bodyPr/>
        <a:lstStyle/>
        <a:p>
          <a:endParaRPr lang="sl-SI"/>
        </a:p>
      </dgm:t>
    </dgm:pt>
    <dgm:pt modelId="{189F4F57-7935-40DD-AA80-6D4E63239389}" type="sibTrans" cxnId="{8309A244-90D6-48A2-A724-8BA6C51AEA2D}">
      <dgm:prSet/>
      <dgm:spPr/>
      <dgm:t>
        <a:bodyPr/>
        <a:lstStyle/>
        <a:p>
          <a:endParaRPr lang="sl-SI"/>
        </a:p>
      </dgm:t>
    </dgm:pt>
    <dgm:pt modelId="{1FB05F5A-21E3-47BD-9346-0BD288933934}" type="pres">
      <dgm:prSet presAssocID="{F79EFCFD-3E2D-4A74-97A8-CC185F2BA29F}" presName="CompostProcess" presStyleCnt="0">
        <dgm:presLayoutVars>
          <dgm:dir/>
          <dgm:resizeHandles val="exact"/>
        </dgm:presLayoutVars>
      </dgm:prSet>
      <dgm:spPr/>
    </dgm:pt>
    <dgm:pt modelId="{0C92A5BE-5C9D-4628-9BAF-DE897770C8D3}" type="pres">
      <dgm:prSet presAssocID="{F79EFCFD-3E2D-4A74-97A8-CC185F2BA29F}" presName="arrow" presStyleLbl="bgShp" presStyleIdx="0" presStyleCnt="1" custScaleX="117647" custScaleY="78981" custLinFactNeighborX="-540" custLinFactNeighborY="2787"/>
      <dgm:spPr/>
    </dgm:pt>
    <dgm:pt modelId="{18AB2B8E-AB93-427A-8CA6-4D8C42A4D696}" type="pres">
      <dgm:prSet presAssocID="{F79EFCFD-3E2D-4A74-97A8-CC185F2BA29F}" presName="linearProcess" presStyleCnt="0"/>
      <dgm:spPr/>
    </dgm:pt>
    <dgm:pt modelId="{EDC73EB1-50E7-48A8-8D9C-11D5B0B5896C}" type="pres">
      <dgm:prSet presAssocID="{4FD83748-B534-41B5-A371-CE0EA5226AE2}" presName="textNode" presStyleLbl="node1" presStyleIdx="0" presStyleCnt="6" custLinFactX="42541" custLinFactNeighborX="100000" custLinFactNeighborY="-796">
        <dgm:presLayoutVars>
          <dgm:bulletEnabled val="1"/>
        </dgm:presLayoutVars>
      </dgm:prSet>
      <dgm:spPr/>
    </dgm:pt>
    <dgm:pt modelId="{A6489304-BEE0-412F-9A56-E2BFBA22EFDD}" type="pres">
      <dgm:prSet presAssocID="{2850856E-976A-4F9D-A102-ABD0B3AD4A8C}" presName="sibTrans" presStyleCnt="0"/>
      <dgm:spPr/>
    </dgm:pt>
    <dgm:pt modelId="{BE6ACBE5-3609-403B-B7A7-3B6394ECEE41}" type="pres">
      <dgm:prSet presAssocID="{5953F6BF-DFFC-4FB9-9F2B-099086EE6136}" presName="textNode" presStyleLbl="node1" presStyleIdx="1" presStyleCnt="6" custLinFactX="55481" custLinFactNeighborX="100000" custLinFactNeighborY="-796">
        <dgm:presLayoutVars>
          <dgm:bulletEnabled val="1"/>
        </dgm:presLayoutVars>
      </dgm:prSet>
      <dgm:spPr/>
    </dgm:pt>
    <dgm:pt modelId="{3F993E67-DF51-4AB6-BFCB-87770941914C}" type="pres">
      <dgm:prSet presAssocID="{56312985-AA64-45BE-AEE4-9C1FECF93BBD}" presName="sibTrans" presStyleCnt="0"/>
      <dgm:spPr/>
    </dgm:pt>
    <dgm:pt modelId="{DFE613C0-182E-41B7-90DD-7009FA336C5A}" type="pres">
      <dgm:prSet presAssocID="{06431240-FCEA-40B6-B34E-92664AABFDB0}" presName="textNode" presStyleLbl="node1" presStyleIdx="2" presStyleCnt="6" custLinFactX="61848" custLinFactNeighborX="100000" custLinFactNeighborY="-3154">
        <dgm:presLayoutVars>
          <dgm:bulletEnabled val="1"/>
        </dgm:presLayoutVars>
      </dgm:prSet>
      <dgm:spPr/>
    </dgm:pt>
    <dgm:pt modelId="{C21E4D7F-359F-4DA7-B757-637E776437D4}" type="pres">
      <dgm:prSet presAssocID="{2024B778-D7D8-4AFA-B78A-5593197DE0B0}" presName="sibTrans" presStyleCnt="0"/>
      <dgm:spPr/>
    </dgm:pt>
    <dgm:pt modelId="{DD40BB0D-286E-4D8B-938D-31A244F828B9}" type="pres">
      <dgm:prSet presAssocID="{F9D82DA8-697D-41DB-A83C-14D8C4739E2C}" presName="textNode" presStyleLbl="node1" presStyleIdx="3" presStyleCnt="6" custScaleY="82484" custLinFactX="6843" custLinFactNeighborX="100000" custLinFactNeighborY="-92193">
        <dgm:presLayoutVars>
          <dgm:bulletEnabled val="1"/>
        </dgm:presLayoutVars>
      </dgm:prSet>
      <dgm:spPr/>
    </dgm:pt>
    <dgm:pt modelId="{A32BF60F-035B-4214-9EBF-CC9FD69DA16D}" type="pres">
      <dgm:prSet presAssocID="{E1BE329D-5C0B-463A-890A-23ACF15C9D62}" presName="sibTrans" presStyleCnt="0"/>
      <dgm:spPr/>
    </dgm:pt>
    <dgm:pt modelId="{7C274392-88FD-4541-AA5A-5B6EDF522910}" type="pres">
      <dgm:prSet presAssocID="{2EF340FC-16C3-4EE6-813A-D4BA48C422B2}" presName="textNode" presStyleLbl="node1" presStyleIdx="4" presStyleCnt="6" custScaleY="81943" custLinFactX="-308490" custLinFactNeighborX="-400000" custLinFactNeighborY="-84029">
        <dgm:presLayoutVars>
          <dgm:bulletEnabled val="1"/>
        </dgm:presLayoutVars>
      </dgm:prSet>
      <dgm:spPr/>
    </dgm:pt>
    <dgm:pt modelId="{991A736E-17B4-433B-AB37-18F4D8D3225D}" type="pres">
      <dgm:prSet presAssocID="{ED7F2761-A922-4200-9FE2-FB482B44F4BB}" presName="sibTrans" presStyleCnt="0"/>
      <dgm:spPr/>
    </dgm:pt>
    <dgm:pt modelId="{47EF98BE-037C-44CC-9A45-B3BF5E2019F2}" type="pres">
      <dgm:prSet presAssocID="{98C85190-F558-4D9D-8827-7A8F0D13383E}" presName="textNode" presStyleLbl="node1" presStyleIdx="5" presStyleCnt="6" custLinFactX="-126338" custLinFactNeighborX="-200000" custLinFactNeighborY="-3443">
        <dgm:presLayoutVars>
          <dgm:bulletEnabled val="1"/>
        </dgm:presLayoutVars>
      </dgm:prSet>
      <dgm:spPr/>
    </dgm:pt>
  </dgm:ptLst>
  <dgm:cxnLst>
    <dgm:cxn modelId="{52C9AB01-061A-4787-AB53-C4FC15823B37}" type="presOf" srcId="{06431240-FCEA-40B6-B34E-92664AABFDB0}" destId="{DFE613C0-182E-41B7-90DD-7009FA336C5A}" srcOrd="0" destOrd="0" presId="urn:microsoft.com/office/officeart/2005/8/layout/hProcess9"/>
    <dgm:cxn modelId="{56EEC336-158D-423F-8C78-E7200E00C200}" type="presOf" srcId="{98C85190-F558-4D9D-8827-7A8F0D13383E}" destId="{47EF98BE-037C-44CC-9A45-B3BF5E2019F2}" srcOrd="0" destOrd="0" presId="urn:microsoft.com/office/officeart/2005/8/layout/hProcess9"/>
    <dgm:cxn modelId="{3B0DF036-BF61-42A9-8EF2-2D20A0D5EF00}" type="presOf" srcId="{5953F6BF-DFFC-4FB9-9F2B-099086EE6136}" destId="{BE6ACBE5-3609-403B-B7A7-3B6394ECEE41}" srcOrd="0" destOrd="0" presId="urn:microsoft.com/office/officeart/2005/8/layout/hProcess9"/>
    <dgm:cxn modelId="{8028AD5E-6385-4400-9D27-E2CB3A31191F}" type="presOf" srcId="{F79EFCFD-3E2D-4A74-97A8-CC185F2BA29F}" destId="{1FB05F5A-21E3-47BD-9346-0BD288933934}" srcOrd="0" destOrd="0" presId="urn:microsoft.com/office/officeart/2005/8/layout/hProcess9"/>
    <dgm:cxn modelId="{03567B63-C4CC-4844-8E1F-57851A82DE5F}" srcId="{F79EFCFD-3E2D-4A74-97A8-CC185F2BA29F}" destId="{4FD83748-B534-41B5-A371-CE0EA5226AE2}" srcOrd="0" destOrd="0" parTransId="{FB6467DE-35F3-454D-9F0F-3BA5B4DC422D}" sibTransId="{2850856E-976A-4F9D-A102-ABD0B3AD4A8C}"/>
    <dgm:cxn modelId="{8309A244-90D6-48A2-A724-8BA6C51AEA2D}" srcId="{F79EFCFD-3E2D-4A74-97A8-CC185F2BA29F}" destId="{98C85190-F558-4D9D-8827-7A8F0D13383E}" srcOrd="5" destOrd="0" parTransId="{5F8C8701-9C1C-4B95-910E-CF07280E0D81}" sibTransId="{189F4F57-7935-40DD-AA80-6D4E63239389}"/>
    <dgm:cxn modelId="{F074924E-1E00-43E4-B2DB-0F0C94DCDF87}" srcId="{F79EFCFD-3E2D-4A74-97A8-CC185F2BA29F}" destId="{06431240-FCEA-40B6-B34E-92664AABFDB0}" srcOrd="2" destOrd="0" parTransId="{2DF57C25-8ECC-42BD-82D5-DBFC51BE508B}" sibTransId="{2024B778-D7D8-4AFA-B78A-5593197DE0B0}"/>
    <dgm:cxn modelId="{C9680283-3EE6-4C65-9A1E-6F048A17A111}" srcId="{F79EFCFD-3E2D-4A74-97A8-CC185F2BA29F}" destId="{F9D82DA8-697D-41DB-A83C-14D8C4739E2C}" srcOrd="3" destOrd="0" parTransId="{9D8F0300-41B3-4367-BE66-56F72C0EC3BF}" sibTransId="{E1BE329D-5C0B-463A-890A-23ACF15C9D62}"/>
    <dgm:cxn modelId="{3A10C58A-B8C0-45A7-AE20-6F27F5942D10}" srcId="{F79EFCFD-3E2D-4A74-97A8-CC185F2BA29F}" destId="{5953F6BF-DFFC-4FB9-9F2B-099086EE6136}" srcOrd="1" destOrd="0" parTransId="{2C1FB514-B53F-4E06-9D08-8761E84CF8E9}" sibTransId="{56312985-AA64-45BE-AEE4-9C1FECF93BBD}"/>
    <dgm:cxn modelId="{EE3D098B-005C-458D-9D01-39F9EE61CA58}" srcId="{F79EFCFD-3E2D-4A74-97A8-CC185F2BA29F}" destId="{2EF340FC-16C3-4EE6-813A-D4BA48C422B2}" srcOrd="4" destOrd="0" parTransId="{4F70F4E6-F792-47BA-A515-CEAB5AFA1D51}" sibTransId="{ED7F2761-A922-4200-9FE2-FB482B44F4BB}"/>
    <dgm:cxn modelId="{AAF51392-43C1-4748-9835-710320712248}" type="presOf" srcId="{2EF340FC-16C3-4EE6-813A-D4BA48C422B2}" destId="{7C274392-88FD-4541-AA5A-5B6EDF522910}" srcOrd="0" destOrd="0" presId="urn:microsoft.com/office/officeart/2005/8/layout/hProcess9"/>
    <dgm:cxn modelId="{140A1B9D-2CAC-4F35-8BBC-2FE3AD8EACC3}" type="presOf" srcId="{4FD83748-B534-41B5-A371-CE0EA5226AE2}" destId="{EDC73EB1-50E7-48A8-8D9C-11D5B0B5896C}" srcOrd="0" destOrd="0" presId="urn:microsoft.com/office/officeart/2005/8/layout/hProcess9"/>
    <dgm:cxn modelId="{1516E6FE-51C2-4939-B655-2009CDE0D3C8}" type="presOf" srcId="{F9D82DA8-697D-41DB-A83C-14D8C4739E2C}" destId="{DD40BB0D-286E-4D8B-938D-31A244F828B9}" srcOrd="0" destOrd="0" presId="urn:microsoft.com/office/officeart/2005/8/layout/hProcess9"/>
    <dgm:cxn modelId="{212ACE71-21E1-45F5-A513-A2EE5928F7DB}" type="presParOf" srcId="{1FB05F5A-21E3-47BD-9346-0BD288933934}" destId="{0C92A5BE-5C9D-4628-9BAF-DE897770C8D3}" srcOrd="0" destOrd="0" presId="urn:microsoft.com/office/officeart/2005/8/layout/hProcess9"/>
    <dgm:cxn modelId="{5BD6DF8F-5EAE-4F6D-86C1-DE63AC8A28B7}" type="presParOf" srcId="{1FB05F5A-21E3-47BD-9346-0BD288933934}" destId="{18AB2B8E-AB93-427A-8CA6-4D8C42A4D696}" srcOrd="1" destOrd="0" presId="urn:microsoft.com/office/officeart/2005/8/layout/hProcess9"/>
    <dgm:cxn modelId="{9F789F75-0652-4AD0-83BD-A787AE97D3E2}" type="presParOf" srcId="{18AB2B8E-AB93-427A-8CA6-4D8C42A4D696}" destId="{EDC73EB1-50E7-48A8-8D9C-11D5B0B5896C}" srcOrd="0" destOrd="0" presId="urn:microsoft.com/office/officeart/2005/8/layout/hProcess9"/>
    <dgm:cxn modelId="{2CF97AF0-9A29-4BCD-BC5E-9E9650829432}" type="presParOf" srcId="{18AB2B8E-AB93-427A-8CA6-4D8C42A4D696}" destId="{A6489304-BEE0-412F-9A56-E2BFBA22EFDD}" srcOrd="1" destOrd="0" presId="urn:microsoft.com/office/officeart/2005/8/layout/hProcess9"/>
    <dgm:cxn modelId="{3613A2D5-C97B-4550-911E-F82F83566655}" type="presParOf" srcId="{18AB2B8E-AB93-427A-8CA6-4D8C42A4D696}" destId="{BE6ACBE5-3609-403B-B7A7-3B6394ECEE41}" srcOrd="2" destOrd="0" presId="urn:microsoft.com/office/officeart/2005/8/layout/hProcess9"/>
    <dgm:cxn modelId="{53BB86B7-053B-49F2-B101-63BF00D80272}" type="presParOf" srcId="{18AB2B8E-AB93-427A-8CA6-4D8C42A4D696}" destId="{3F993E67-DF51-4AB6-BFCB-87770941914C}" srcOrd="3" destOrd="0" presId="urn:microsoft.com/office/officeart/2005/8/layout/hProcess9"/>
    <dgm:cxn modelId="{E5A6B2CF-6B12-423E-A967-E024222D85FB}" type="presParOf" srcId="{18AB2B8E-AB93-427A-8CA6-4D8C42A4D696}" destId="{DFE613C0-182E-41B7-90DD-7009FA336C5A}" srcOrd="4" destOrd="0" presId="urn:microsoft.com/office/officeart/2005/8/layout/hProcess9"/>
    <dgm:cxn modelId="{11FD5313-4F02-4732-AA4D-07674476222E}" type="presParOf" srcId="{18AB2B8E-AB93-427A-8CA6-4D8C42A4D696}" destId="{C21E4D7F-359F-4DA7-B757-637E776437D4}" srcOrd="5" destOrd="0" presId="urn:microsoft.com/office/officeart/2005/8/layout/hProcess9"/>
    <dgm:cxn modelId="{9BC65777-131D-4DD7-88B5-AAB5153DA839}" type="presParOf" srcId="{18AB2B8E-AB93-427A-8CA6-4D8C42A4D696}" destId="{DD40BB0D-286E-4D8B-938D-31A244F828B9}" srcOrd="6" destOrd="0" presId="urn:microsoft.com/office/officeart/2005/8/layout/hProcess9"/>
    <dgm:cxn modelId="{79A66712-C2C6-4C3D-8763-F5C4B6EFAB00}" type="presParOf" srcId="{18AB2B8E-AB93-427A-8CA6-4D8C42A4D696}" destId="{A32BF60F-035B-4214-9EBF-CC9FD69DA16D}" srcOrd="7" destOrd="0" presId="urn:microsoft.com/office/officeart/2005/8/layout/hProcess9"/>
    <dgm:cxn modelId="{CC9BC588-12CC-495E-9ECD-BC82955D72A9}" type="presParOf" srcId="{18AB2B8E-AB93-427A-8CA6-4D8C42A4D696}" destId="{7C274392-88FD-4541-AA5A-5B6EDF522910}" srcOrd="8" destOrd="0" presId="urn:microsoft.com/office/officeart/2005/8/layout/hProcess9"/>
    <dgm:cxn modelId="{EF4B4A70-1F29-440B-B2CA-4DDD6B33F9AB}" type="presParOf" srcId="{18AB2B8E-AB93-427A-8CA6-4D8C42A4D696}" destId="{991A736E-17B4-433B-AB37-18F4D8D3225D}" srcOrd="9" destOrd="0" presId="urn:microsoft.com/office/officeart/2005/8/layout/hProcess9"/>
    <dgm:cxn modelId="{54E7F71D-889D-4892-9EF8-D29B05288C75}" type="presParOf" srcId="{18AB2B8E-AB93-427A-8CA6-4D8C42A4D696}" destId="{47EF98BE-037C-44CC-9A45-B3BF5E2019F2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228BF5-93BD-49AE-BE80-4AD8D658AF6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56FC6CED-7A19-443D-B3E9-01D013D16D8D}">
      <dgm:prSet phldrT="[besedilo]" custT="1"/>
      <dgm:spPr>
        <a:solidFill>
          <a:srgbClr val="0AFE16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70688" tIns="170688" rIns="170688" bIns="170688" numCol="1" spcCol="1270" anchor="ctr" anchorCtr="0"/>
        <a:lstStyle/>
        <a:p>
          <a:r>
            <a:rPr lang="sl-SI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Informiranje različnih uporabnikov z zanje uporabnimi podatki in koordinacija </a:t>
          </a:r>
        </a:p>
      </dgm:t>
    </dgm:pt>
    <dgm:pt modelId="{88B8C2CD-8A27-4A49-88E1-9B44F4C33A94}" type="parTrans" cxnId="{6F9BF232-C4B7-4EF0-85C1-09BA04A79A20}">
      <dgm:prSet/>
      <dgm:spPr/>
      <dgm:t>
        <a:bodyPr/>
        <a:lstStyle/>
        <a:p>
          <a:endParaRPr lang="sl-SI"/>
        </a:p>
      </dgm:t>
    </dgm:pt>
    <dgm:pt modelId="{6C1FDE22-756E-4497-A1C0-C52F0D6332F8}" type="sibTrans" cxnId="{6F9BF232-C4B7-4EF0-85C1-09BA04A79A20}">
      <dgm:prSet/>
      <dgm:spPr/>
      <dgm:t>
        <a:bodyPr/>
        <a:lstStyle/>
        <a:p>
          <a:endParaRPr lang="sl-SI"/>
        </a:p>
      </dgm:t>
    </dgm:pt>
    <dgm:pt modelId="{4BBB6623-C6CD-40B5-92CA-05599BC1E925}">
      <dgm:prSet phldrT="[besedilo]" custT="1"/>
      <dgm:spPr>
        <a:solidFill>
          <a:srgbClr val="FFFF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70688" tIns="170688" rIns="170688" bIns="170688" numCol="1" spcCol="1270" anchor="ctr" anchorCtr="0"/>
        <a:lstStyle/>
        <a:p>
          <a:pPr>
            <a:buClrTx/>
            <a:buSzTx/>
            <a:buFontTx/>
            <a:buNone/>
          </a:pPr>
          <a:r>
            <a:rPr lang="sl-SI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Preventiva</a:t>
          </a:r>
          <a:r>
            <a:rPr lang="sl-SI" sz="2400" kern="1200" dirty="0"/>
            <a:t>: izobraževanje v šolah, informiranje, medijske kampanje, krepitev znanj in veščin, socialno in čustveno učenje</a:t>
          </a:r>
        </a:p>
      </dgm:t>
    </dgm:pt>
    <dgm:pt modelId="{F889D230-4FD3-4262-B45C-21B59C77AC88}" type="parTrans" cxnId="{55636BE7-D843-4E70-A9E7-ACF6118CC78C}">
      <dgm:prSet/>
      <dgm:spPr/>
      <dgm:t>
        <a:bodyPr/>
        <a:lstStyle/>
        <a:p>
          <a:endParaRPr lang="sl-SI"/>
        </a:p>
      </dgm:t>
    </dgm:pt>
    <dgm:pt modelId="{B85FA8A0-F58E-47FF-B245-6D8D06BF85F0}" type="sibTrans" cxnId="{55636BE7-D843-4E70-A9E7-ACF6118CC78C}">
      <dgm:prSet/>
      <dgm:spPr/>
      <dgm:t>
        <a:bodyPr/>
        <a:lstStyle/>
        <a:p>
          <a:endParaRPr lang="sl-SI"/>
        </a:p>
      </dgm:t>
    </dgm:pt>
    <dgm:pt modelId="{3ADA7762-1A48-4CC8-B07C-A08577F8B7D2}">
      <dgm:prSet phldrT="[besedilo]" custT="1"/>
      <dgm:spPr>
        <a:solidFill>
          <a:srgbClr val="C0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70688" tIns="170688" rIns="170688" bIns="170688" numCol="1" spcCol="1270" anchor="ctr" anchorCtr="0"/>
        <a:lstStyle/>
        <a:p>
          <a:r>
            <a:rPr lang="sl-SI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Zdravljenja ter socialna obravnava in zmanjševanje škode</a:t>
          </a:r>
        </a:p>
      </dgm:t>
    </dgm:pt>
    <dgm:pt modelId="{D31E077C-2452-490B-9EA4-999F20677A2A}" type="parTrans" cxnId="{DA1E0DEB-2426-4549-8819-8736C37C2594}">
      <dgm:prSet/>
      <dgm:spPr/>
      <dgm:t>
        <a:bodyPr/>
        <a:lstStyle/>
        <a:p>
          <a:endParaRPr lang="sl-SI"/>
        </a:p>
      </dgm:t>
    </dgm:pt>
    <dgm:pt modelId="{A3D94BFC-4683-4DE8-B1B1-7FC4EC7E6200}" type="sibTrans" cxnId="{DA1E0DEB-2426-4549-8819-8736C37C2594}">
      <dgm:prSet/>
      <dgm:spPr/>
      <dgm:t>
        <a:bodyPr/>
        <a:lstStyle/>
        <a:p>
          <a:endParaRPr lang="sl-SI"/>
        </a:p>
      </dgm:t>
    </dgm:pt>
    <dgm:pt modelId="{BC39C840-D274-434C-A9B7-C2B501810A32}">
      <dgm:prSet phldrT="[besedilo]" custT="1"/>
      <dgm:spPr>
        <a:solidFill>
          <a:srgbClr val="92D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70688" tIns="170688" rIns="170688" bIns="170688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sl-SI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Izobraževanje, raziskovanje in spremljanje (vrednotenje ukrepov in programov)</a:t>
          </a:r>
        </a:p>
      </dgm:t>
    </dgm:pt>
    <dgm:pt modelId="{BE3814CC-476A-4FDF-805F-1183D1DCEFC3}" type="parTrans" cxnId="{EC55DBFF-6856-4227-A1EA-E3211F2BB11F}">
      <dgm:prSet/>
      <dgm:spPr/>
      <dgm:t>
        <a:bodyPr/>
        <a:lstStyle/>
        <a:p>
          <a:endParaRPr lang="sl-SI"/>
        </a:p>
      </dgm:t>
    </dgm:pt>
    <dgm:pt modelId="{D607E076-40E5-4850-A358-63C51800A3C4}" type="sibTrans" cxnId="{EC55DBFF-6856-4227-A1EA-E3211F2BB11F}">
      <dgm:prSet/>
      <dgm:spPr/>
      <dgm:t>
        <a:bodyPr/>
        <a:lstStyle/>
        <a:p>
          <a:endParaRPr lang="sl-SI"/>
        </a:p>
      </dgm:t>
    </dgm:pt>
    <dgm:pt modelId="{45124186-CFD8-490A-93CD-4930F4005782}">
      <dgm:prSet phldrT="[besedilo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70688" tIns="170688" rIns="170688" bIns="170688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sl-SI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Zmanjševanje ponudbe prepovedanih drog, preprečevanje pranja denarja, korupcije in organiziranega kriminala</a:t>
          </a:r>
        </a:p>
      </dgm:t>
    </dgm:pt>
    <dgm:pt modelId="{30866450-86D3-4148-969E-B47840F9788D}" type="parTrans" cxnId="{4E4BE6C6-424A-4C0E-94F0-DBCBEA7B6F00}">
      <dgm:prSet/>
      <dgm:spPr/>
      <dgm:t>
        <a:bodyPr/>
        <a:lstStyle/>
        <a:p>
          <a:endParaRPr lang="sl-SI"/>
        </a:p>
      </dgm:t>
    </dgm:pt>
    <dgm:pt modelId="{453C7676-9DF8-431C-9A75-27CB1F3AEBB3}" type="sibTrans" cxnId="{4E4BE6C6-424A-4C0E-94F0-DBCBEA7B6F00}">
      <dgm:prSet/>
      <dgm:spPr/>
      <dgm:t>
        <a:bodyPr/>
        <a:lstStyle/>
        <a:p>
          <a:endParaRPr lang="sl-SI"/>
        </a:p>
      </dgm:t>
    </dgm:pt>
    <dgm:pt modelId="{D236743B-B8E8-46FC-8069-138337349D35}" type="pres">
      <dgm:prSet presAssocID="{57228BF5-93BD-49AE-BE80-4AD8D658AF6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7890E94-4AC4-44A9-ABE4-929D292D10E4}" type="pres">
      <dgm:prSet presAssocID="{57228BF5-93BD-49AE-BE80-4AD8D658AF67}" presName="matrix" presStyleCnt="0"/>
      <dgm:spPr/>
    </dgm:pt>
    <dgm:pt modelId="{8F825F06-EB47-4B0C-9F1D-AC057FA13F4C}" type="pres">
      <dgm:prSet presAssocID="{57228BF5-93BD-49AE-BE80-4AD8D658AF67}" presName="tile1" presStyleLbl="node1" presStyleIdx="0" presStyleCnt="4"/>
      <dgm:spPr>
        <a:xfrm rot="16200000">
          <a:off x="1541065" y="-1541065"/>
          <a:ext cx="2175669" cy="5257800"/>
        </a:xfrm>
        <a:prstGeom prst="round1Rect">
          <a:avLst/>
        </a:prstGeom>
      </dgm:spPr>
    </dgm:pt>
    <dgm:pt modelId="{D995EA5B-F9B5-4887-AF4E-C170C8294F0B}" type="pres">
      <dgm:prSet presAssocID="{57228BF5-93BD-49AE-BE80-4AD8D658AF6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9D8990D-B643-4E15-8386-3DCC5FF06094}" type="pres">
      <dgm:prSet presAssocID="{57228BF5-93BD-49AE-BE80-4AD8D658AF67}" presName="tile2" presStyleLbl="node1" presStyleIdx="1" presStyleCnt="4"/>
      <dgm:spPr>
        <a:xfrm>
          <a:off x="5257800" y="0"/>
          <a:ext cx="5257800" cy="2175669"/>
        </a:xfrm>
        <a:prstGeom prst="round1Rect">
          <a:avLst/>
        </a:prstGeom>
      </dgm:spPr>
    </dgm:pt>
    <dgm:pt modelId="{2344A160-F4A7-4407-A9B2-2C577EA2A3BA}" type="pres">
      <dgm:prSet presAssocID="{57228BF5-93BD-49AE-BE80-4AD8D658AF6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52728C-3256-4BDD-8C77-207124F2CBEC}" type="pres">
      <dgm:prSet presAssocID="{57228BF5-93BD-49AE-BE80-4AD8D658AF67}" presName="tile3" presStyleLbl="node1" presStyleIdx="2" presStyleCnt="4"/>
      <dgm:spPr>
        <a:xfrm rot="10800000">
          <a:off x="0" y="2175669"/>
          <a:ext cx="5257800" cy="2175669"/>
        </a:xfrm>
        <a:prstGeom prst="round1Rect">
          <a:avLst/>
        </a:prstGeom>
      </dgm:spPr>
    </dgm:pt>
    <dgm:pt modelId="{6B82F771-1984-4702-B5FC-E34CEEDDF1FA}" type="pres">
      <dgm:prSet presAssocID="{57228BF5-93BD-49AE-BE80-4AD8D658AF6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8521469-4700-404B-8FE8-9C2FAD2E110A}" type="pres">
      <dgm:prSet presAssocID="{57228BF5-93BD-49AE-BE80-4AD8D658AF67}" presName="tile4" presStyleLbl="node1" presStyleIdx="3" presStyleCnt="4" custLinFactNeighborY="0"/>
      <dgm:spPr>
        <a:xfrm rot="5400000">
          <a:off x="6798865" y="634603"/>
          <a:ext cx="2175669" cy="5257800"/>
        </a:xfrm>
        <a:prstGeom prst="round1Rect">
          <a:avLst/>
        </a:prstGeom>
      </dgm:spPr>
    </dgm:pt>
    <dgm:pt modelId="{046C6454-1265-4581-9771-D8586F080313}" type="pres">
      <dgm:prSet presAssocID="{57228BF5-93BD-49AE-BE80-4AD8D658AF6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C2F0950-A01E-4B44-91C4-6A4D028D2669}" type="pres">
      <dgm:prSet presAssocID="{57228BF5-93BD-49AE-BE80-4AD8D658AF67}" presName="centerTile" presStyleLbl="fgShp" presStyleIdx="0" presStyleCnt="1" custScaleX="105020" custScaleY="146027">
        <dgm:presLayoutVars>
          <dgm:chMax val="0"/>
          <dgm:chPref val="0"/>
        </dgm:presLayoutVars>
      </dgm:prSet>
      <dgm:spPr>
        <a:xfrm>
          <a:off x="3680460" y="1631751"/>
          <a:ext cx="3154680" cy="1087834"/>
        </a:xfrm>
        <a:prstGeom prst="roundRect">
          <a:avLst/>
        </a:prstGeom>
      </dgm:spPr>
    </dgm:pt>
  </dgm:ptLst>
  <dgm:cxnLst>
    <dgm:cxn modelId="{D0F28E03-7AE3-47E8-B9DE-BE5A2F5D005D}" type="presOf" srcId="{4BBB6623-C6CD-40B5-92CA-05599BC1E925}" destId="{8F825F06-EB47-4B0C-9F1D-AC057FA13F4C}" srcOrd="0" destOrd="0" presId="urn:microsoft.com/office/officeart/2005/8/layout/matrix1"/>
    <dgm:cxn modelId="{9D3F0B0B-1BA2-4143-B9BB-49E123C173BC}" type="presOf" srcId="{3ADA7762-1A48-4CC8-B07C-A08577F8B7D2}" destId="{99D8990D-B643-4E15-8386-3DCC5FF06094}" srcOrd="0" destOrd="0" presId="urn:microsoft.com/office/officeart/2005/8/layout/matrix1"/>
    <dgm:cxn modelId="{074E6726-D957-419C-AA36-8D246EBCFA2C}" type="presOf" srcId="{56FC6CED-7A19-443D-B3E9-01D013D16D8D}" destId="{BC2F0950-A01E-4B44-91C4-6A4D028D2669}" srcOrd="0" destOrd="0" presId="urn:microsoft.com/office/officeart/2005/8/layout/matrix1"/>
    <dgm:cxn modelId="{6F9BF232-C4B7-4EF0-85C1-09BA04A79A20}" srcId="{57228BF5-93BD-49AE-BE80-4AD8D658AF67}" destId="{56FC6CED-7A19-443D-B3E9-01D013D16D8D}" srcOrd="0" destOrd="0" parTransId="{88B8C2CD-8A27-4A49-88E1-9B44F4C33A94}" sibTransId="{6C1FDE22-756E-4497-A1C0-C52F0D6332F8}"/>
    <dgm:cxn modelId="{8C613F6D-15C8-4261-A238-C792089BA61E}" type="presOf" srcId="{BC39C840-D274-434C-A9B7-C2B501810A32}" destId="{6B82F771-1984-4702-B5FC-E34CEEDDF1FA}" srcOrd="1" destOrd="0" presId="urn:microsoft.com/office/officeart/2005/8/layout/matrix1"/>
    <dgm:cxn modelId="{BC341C94-770A-4CA5-B960-1DE7669E107C}" type="presOf" srcId="{45124186-CFD8-490A-93CD-4930F4005782}" destId="{046C6454-1265-4581-9771-D8586F080313}" srcOrd="1" destOrd="0" presId="urn:microsoft.com/office/officeart/2005/8/layout/matrix1"/>
    <dgm:cxn modelId="{64B8699C-F1AF-4434-94EC-20FF330206CD}" type="presOf" srcId="{4BBB6623-C6CD-40B5-92CA-05599BC1E925}" destId="{D995EA5B-F9B5-4887-AF4E-C170C8294F0B}" srcOrd="1" destOrd="0" presId="urn:microsoft.com/office/officeart/2005/8/layout/matrix1"/>
    <dgm:cxn modelId="{4F3F1F9E-415E-4763-8B44-4BB9762EE508}" type="presOf" srcId="{45124186-CFD8-490A-93CD-4930F4005782}" destId="{38521469-4700-404B-8FE8-9C2FAD2E110A}" srcOrd="0" destOrd="0" presId="urn:microsoft.com/office/officeart/2005/8/layout/matrix1"/>
    <dgm:cxn modelId="{4E4BE6C6-424A-4C0E-94F0-DBCBEA7B6F00}" srcId="{56FC6CED-7A19-443D-B3E9-01D013D16D8D}" destId="{45124186-CFD8-490A-93CD-4930F4005782}" srcOrd="3" destOrd="0" parTransId="{30866450-86D3-4148-969E-B47840F9788D}" sibTransId="{453C7676-9DF8-431C-9A75-27CB1F3AEBB3}"/>
    <dgm:cxn modelId="{737468CA-4BF5-4791-81BD-AA5666034F3C}" type="presOf" srcId="{57228BF5-93BD-49AE-BE80-4AD8D658AF67}" destId="{D236743B-B8E8-46FC-8069-138337349D35}" srcOrd="0" destOrd="0" presId="urn:microsoft.com/office/officeart/2005/8/layout/matrix1"/>
    <dgm:cxn modelId="{C1000ED3-A554-44FA-9482-05239B9D823F}" type="presOf" srcId="{BC39C840-D274-434C-A9B7-C2B501810A32}" destId="{9752728C-3256-4BDD-8C77-207124F2CBEC}" srcOrd="0" destOrd="0" presId="urn:microsoft.com/office/officeart/2005/8/layout/matrix1"/>
    <dgm:cxn modelId="{55636BE7-D843-4E70-A9E7-ACF6118CC78C}" srcId="{56FC6CED-7A19-443D-B3E9-01D013D16D8D}" destId="{4BBB6623-C6CD-40B5-92CA-05599BC1E925}" srcOrd="0" destOrd="0" parTransId="{F889D230-4FD3-4262-B45C-21B59C77AC88}" sibTransId="{B85FA8A0-F58E-47FF-B245-6D8D06BF85F0}"/>
    <dgm:cxn modelId="{82F7FDE9-DE8D-4D42-9277-E31ED6E605E4}" type="presOf" srcId="{3ADA7762-1A48-4CC8-B07C-A08577F8B7D2}" destId="{2344A160-F4A7-4407-A9B2-2C577EA2A3BA}" srcOrd="1" destOrd="0" presId="urn:microsoft.com/office/officeart/2005/8/layout/matrix1"/>
    <dgm:cxn modelId="{DA1E0DEB-2426-4549-8819-8736C37C2594}" srcId="{56FC6CED-7A19-443D-B3E9-01D013D16D8D}" destId="{3ADA7762-1A48-4CC8-B07C-A08577F8B7D2}" srcOrd="1" destOrd="0" parTransId="{D31E077C-2452-490B-9EA4-999F20677A2A}" sibTransId="{A3D94BFC-4683-4DE8-B1B1-7FC4EC7E6200}"/>
    <dgm:cxn modelId="{EC55DBFF-6856-4227-A1EA-E3211F2BB11F}" srcId="{56FC6CED-7A19-443D-B3E9-01D013D16D8D}" destId="{BC39C840-D274-434C-A9B7-C2B501810A32}" srcOrd="2" destOrd="0" parTransId="{BE3814CC-476A-4FDF-805F-1183D1DCEFC3}" sibTransId="{D607E076-40E5-4850-A358-63C51800A3C4}"/>
    <dgm:cxn modelId="{62646E3E-7AB7-4681-AAA9-ACC79B204638}" type="presParOf" srcId="{D236743B-B8E8-46FC-8069-138337349D35}" destId="{F7890E94-4AC4-44A9-ABE4-929D292D10E4}" srcOrd="0" destOrd="0" presId="urn:microsoft.com/office/officeart/2005/8/layout/matrix1"/>
    <dgm:cxn modelId="{110E4A4E-12C5-494E-895C-9D9F719DC372}" type="presParOf" srcId="{F7890E94-4AC4-44A9-ABE4-929D292D10E4}" destId="{8F825F06-EB47-4B0C-9F1D-AC057FA13F4C}" srcOrd="0" destOrd="0" presId="urn:microsoft.com/office/officeart/2005/8/layout/matrix1"/>
    <dgm:cxn modelId="{443D4B1F-E7E8-4C7A-8522-C397E9FF4D59}" type="presParOf" srcId="{F7890E94-4AC4-44A9-ABE4-929D292D10E4}" destId="{D995EA5B-F9B5-4887-AF4E-C170C8294F0B}" srcOrd="1" destOrd="0" presId="urn:microsoft.com/office/officeart/2005/8/layout/matrix1"/>
    <dgm:cxn modelId="{32C09E5E-9F23-4F0A-B140-61C86FB13642}" type="presParOf" srcId="{F7890E94-4AC4-44A9-ABE4-929D292D10E4}" destId="{99D8990D-B643-4E15-8386-3DCC5FF06094}" srcOrd="2" destOrd="0" presId="urn:microsoft.com/office/officeart/2005/8/layout/matrix1"/>
    <dgm:cxn modelId="{080A977D-4BAF-4706-81D0-12517E84AAFB}" type="presParOf" srcId="{F7890E94-4AC4-44A9-ABE4-929D292D10E4}" destId="{2344A160-F4A7-4407-A9B2-2C577EA2A3BA}" srcOrd="3" destOrd="0" presId="urn:microsoft.com/office/officeart/2005/8/layout/matrix1"/>
    <dgm:cxn modelId="{4CF48FD9-1C93-42DE-BACC-136F8DA3B2F9}" type="presParOf" srcId="{F7890E94-4AC4-44A9-ABE4-929D292D10E4}" destId="{9752728C-3256-4BDD-8C77-207124F2CBEC}" srcOrd="4" destOrd="0" presId="urn:microsoft.com/office/officeart/2005/8/layout/matrix1"/>
    <dgm:cxn modelId="{AF5BE162-FD8D-4709-BF4E-F4585AB83B5D}" type="presParOf" srcId="{F7890E94-4AC4-44A9-ABE4-929D292D10E4}" destId="{6B82F771-1984-4702-B5FC-E34CEEDDF1FA}" srcOrd="5" destOrd="0" presId="urn:microsoft.com/office/officeart/2005/8/layout/matrix1"/>
    <dgm:cxn modelId="{FF455DD3-5A3B-4AD1-8810-B5878FDD5896}" type="presParOf" srcId="{F7890E94-4AC4-44A9-ABE4-929D292D10E4}" destId="{38521469-4700-404B-8FE8-9C2FAD2E110A}" srcOrd="6" destOrd="0" presId="urn:microsoft.com/office/officeart/2005/8/layout/matrix1"/>
    <dgm:cxn modelId="{EAF76502-B66C-47F1-8124-8C814AEE995E}" type="presParOf" srcId="{F7890E94-4AC4-44A9-ABE4-929D292D10E4}" destId="{046C6454-1265-4581-9771-D8586F080313}" srcOrd="7" destOrd="0" presId="urn:microsoft.com/office/officeart/2005/8/layout/matrix1"/>
    <dgm:cxn modelId="{3DD6DEF8-5F3E-47D9-ADE7-490F3AF8B6A0}" type="presParOf" srcId="{D236743B-B8E8-46FC-8069-138337349D35}" destId="{BC2F0950-A01E-4B44-91C4-6A4D028D266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26B163-3822-44E7-AA96-1ED7907F759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A4B9B26E-6F55-4123-86F7-2CF84D3D46D0}">
      <dgm:prSet/>
      <dgm:spPr/>
      <dgm:t>
        <a:bodyPr/>
        <a:lstStyle/>
        <a:p>
          <a:pPr rtl="0"/>
          <a:r>
            <a:rPr lang="sl-SI" dirty="0"/>
            <a:t>Slovenija, kot članica, aktivno sodeluje na zasedanjih Komisije OZN za droge</a:t>
          </a:r>
          <a:endParaRPr lang="en-US" dirty="0"/>
        </a:p>
      </dgm:t>
    </dgm:pt>
    <dgm:pt modelId="{4FDF8546-369B-4062-83D7-04BADA7CEDB6}" type="parTrans" cxnId="{2A49AEE7-1602-4EAD-BBC5-8AD39F59FBB0}">
      <dgm:prSet/>
      <dgm:spPr/>
      <dgm:t>
        <a:bodyPr/>
        <a:lstStyle/>
        <a:p>
          <a:pPr rtl="0"/>
          <a:endParaRPr lang="he-IL"/>
        </a:p>
      </dgm:t>
    </dgm:pt>
    <dgm:pt modelId="{49FA9833-A016-41E5-8EE1-27AFBEEF9FEC}" type="sibTrans" cxnId="{2A49AEE7-1602-4EAD-BBC5-8AD39F59FBB0}">
      <dgm:prSet/>
      <dgm:spPr/>
      <dgm:t>
        <a:bodyPr/>
        <a:lstStyle/>
        <a:p>
          <a:pPr rtl="0"/>
          <a:endParaRPr lang="he-IL"/>
        </a:p>
      </dgm:t>
    </dgm:pt>
    <dgm:pt modelId="{E5E3BF89-3C7F-44F1-AE67-124A07CBBCD7}">
      <dgm:prSet/>
      <dgm:spPr/>
      <dgm:t>
        <a:bodyPr/>
        <a:lstStyle/>
        <a:p>
          <a:pPr rtl="0"/>
          <a:r>
            <a:rPr lang="sl-SI" dirty="0"/>
            <a:t>Slovenija aktivno sodeluje v okviru EU: HDG, EMCDDA, EUROPOL, EUROJUST</a:t>
          </a:r>
          <a:endParaRPr lang="en-US" dirty="0"/>
        </a:p>
      </dgm:t>
    </dgm:pt>
    <dgm:pt modelId="{A38977FE-74A5-4245-A0CB-FA54B2BE254C}" type="parTrans" cxnId="{FD3F6121-AC61-43B2-BBF5-6BD3F6894932}">
      <dgm:prSet/>
      <dgm:spPr/>
      <dgm:t>
        <a:bodyPr/>
        <a:lstStyle/>
        <a:p>
          <a:pPr rtl="0"/>
          <a:endParaRPr lang="he-IL"/>
        </a:p>
      </dgm:t>
    </dgm:pt>
    <dgm:pt modelId="{6D5B9D63-78FE-4693-B301-C840344DEC00}" type="sibTrans" cxnId="{FD3F6121-AC61-43B2-BBF5-6BD3F6894932}">
      <dgm:prSet/>
      <dgm:spPr/>
      <dgm:t>
        <a:bodyPr/>
        <a:lstStyle/>
        <a:p>
          <a:pPr rtl="0"/>
          <a:endParaRPr lang="he-IL"/>
        </a:p>
      </dgm:t>
    </dgm:pt>
    <dgm:pt modelId="{A6344FDF-1B7F-4E30-8C9F-331AC1F8E580}">
      <dgm:prSet/>
      <dgm:spPr/>
      <dgm:t>
        <a:bodyPr/>
        <a:lstStyle/>
        <a:p>
          <a:pPr rtl="0"/>
          <a:r>
            <a:rPr lang="sl-SI" dirty="0"/>
            <a:t>Bilateralni projekti: tehnična pomoč državam JV Evrope – mehanizem MZZ</a:t>
          </a:r>
          <a:endParaRPr lang="en-US" dirty="0"/>
        </a:p>
      </dgm:t>
    </dgm:pt>
    <dgm:pt modelId="{6DB7F454-DD17-4844-9161-EE043AED0E4A}" type="parTrans" cxnId="{64DB2E2E-BE0A-4FD0-8A2C-86E25FC32710}">
      <dgm:prSet/>
      <dgm:spPr/>
      <dgm:t>
        <a:bodyPr/>
        <a:lstStyle/>
        <a:p>
          <a:pPr rtl="0"/>
          <a:endParaRPr lang="he-IL"/>
        </a:p>
      </dgm:t>
    </dgm:pt>
    <dgm:pt modelId="{00D5527F-A842-473F-A4CE-0FAE6D1A8CD4}" type="sibTrans" cxnId="{64DB2E2E-BE0A-4FD0-8A2C-86E25FC32710}">
      <dgm:prSet/>
      <dgm:spPr/>
      <dgm:t>
        <a:bodyPr/>
        <a:lstStyle/>
        <a:p>
          <a:pPr rtl="0"/>
          <a:endParaRPr lang="he-IL"/>
        </a:p>
      </dgm:t>
    </dgm:pt>
    <dgm:pt modelId="{04C94759-9B28-4782-998C-018023351D77}">
      <dgm:prSet/>
      <dgm:spPr/>
      <dgm:t>
        <a:bodyPr/>
        <a:lstStyle/>
        <a:p>
          <a:pPr rtl="0"/>
          <a:r>
            <a:rPr lang="sl-SI" dirty="0"/>
            <a:t>Slovenija aktivno sodeluje v okviru Sveta Evrope: </a:t>
          </a:r>
          <a:r>
            <a:rPr lang="sl-SI" dirty="0" err="1"/>
            <a:t>Pompidoujeva</a:t>
          </a:r>
          <a:r>
            <a:rPr lang="sl-SI" dirty="0"/>
            <a:t> skupina</a:t>
          </a:r>
          <a:endParaRPr lang="en-US" dirty="0"/>
        </a:p>
      </dgm:t>
    </dgm:pt>
    <dgm:pt modelId="{1363BF00-E8C2-435A-BEB6-C9AEC49C46AE}" type="parTrans" cxnId="{13387408-325C-4049-85F6-E5171DE2033A}">
      <dgm:prSet/>
      <dgm:spPr/>
      <dgm:t>
        <a:bodyPr/>
        <a:lstStyle/>
        <a:p>
          <a:endParaRPr lang="sl-SI"/>
        </a:p>
      </dgm:t>
    </dgm:pt>
    <dgm:pt modelId="{8B0C9AC6-E94F-40B8-8047-DFA7027DF3C2}" type="sibTrans" cxnId="{13387408-325C-4049-85F6-E5171DE2033A}">
      <dgm:prSet/>
      <dgm:spPr/>
      <dgm:t>
        <a:bodyPr/>
        <a:lstStyle/>
        <a:p>
          <a:endParaRPr lang="sl-SI"/>
        </a:p>
      </dgm:t>
    </dgm:pt>
    <dgm:pt modelId="{ED3F7058-E965-4BC7-A06A-8C197E250A70}" type="pres">
      <dgm:prSet presAssocID="{DB26B163-3822-44E7-AA96-1ED7907F759D}" presName="linear" presStyleCnt="0">
        <dgm:presLayoutVars>
          <dgm:dir/>
          <dgm:animLvl val="lvl"/>
          <dgm:resizeHandles val="exact"/>
        </dgm:presLayoutVars>
      </dgm:prSet>
      <dgm:spPr/>
    </dgm:pt>
    <dgm:pt modelId="{A7E4B18E-563D-454F-8BCA-73D533726229}" type="pres">
      <dgm:prSet presAssocID="{A4B9B26E-6F55-4123-86F7-2CF84D3D46D0}" presName="parentLin" presStyleCnt="0"/>
      <dgm:spPr/>
    </dgm:pt>
    <dgm:pt modelId="{ADF3C591-E6A2-45B1-830A-BCEEFFFA41A7}" type="pres">
      <dgm:prSet presAssocID="{A4B9B26E-6F55-4123-86F7-2CF84D3D46D0}" presName="parentLeftMargin" presStyleLbl="node1" presStyleIdx="0" presStyleCnt="4"/>
      <dgm:spPr/>
    </dgm:pt>
    <dgm:pt modelId="{4D1FD667-A733-42D3-8D23-257B032645DE}" type="pres">
      <dgm:prSet presAssocID="{A4B9B26E-6F55-4123-86F7-2CF84D3D46D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30D0F14-8557-4419-99AB-AD7040C784AF}" type="pres">
      <dgm:prSet presAssocID="{A4B9B26E-6F55-4123-86F7-2CF84D3D46D0}" presName="negativeSpace" presStyleCnt="0"/>
      <dgm:spPr/>
    </dgm:pt>
    <dgm:pt modelId="{83CA562F-BF2E-4BE6-8795-BB91812D287D}" type="pres">
      <dgm:prSet presAssocID="{A4B9B26E-6F55-4123-86F7-2CF84D3D46D0}" presName="childText" presStyleLbl="conFgAcc1" presStyleIdx="0" presStyleCnt="4">
        <dgm:presLayoutVars>
          <dgm:bulletEnabled val="1"/>
        </dgm:presLayoutVars>
      </dgm:prSet>
      <dgm:spPr/>
    </dgm:pt>
    <dgm:pt modelId="{55B47977-446B-4E6C-B744-A50D8E90A7C1}" type="pres">
      <dgm:prSet presAssocID="{49FA9833-A016-41E5-8EE1-27AFBEEF9FEC}" presName="spaceBetweenRectangles" presStyleCnt="0"/>
      <dgm:spPr/>
    </dgm:pt>
    <dgm:pt modelId="{BFC5DD7C-DD69-4BF9-AE8E-1705F2BA5DE7}" type="pres">
      <dgm:prSet presAssocID="{04C94759-9B28-4782-998C-018023351D77}" presName="parentLin" presStyleCnt="0"/>
      <dgm:spPr/>
    </dgm:pt>
    <dgm:pt modelId="{EAE39D15-5F86-4437-80F1-AF8265850703}" type="pres">
      <dgm:prSet presAssocID="{04C94759-9B28-4782-998C-018023351D77}" presName="parentLeftMargin" presStyleLbl="node1" presStyleIdx="0" presStyleCnt="4"/>
      <dgm:spPr/>
    </dgm:pt>
    <dgm:pt modelId="{6D8CA2C9-7815-4A06-BE5B-DA8E5D9EE6A7}" type="pres">
      <dgm:prSet presAssocID="{04C94759-9B28-4782-998C-018023351D7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C84D010-16E4-41A7-9728-55A05C7ED399}" type="pres">
      <dgm:prSet presAssocID="{04C94759-9B28-4782-998C-018023351D77}" presName="negativeSpace" presStyleCnt="0"/>
      <dgm:spPr/>
    </dgm:pt>
    <dgm:pt modelId="{B0C22CD7-8B3A-48C1-B66C-D82C0040FABE}" type="pres">
      <dgm:prSet presAssocID="{04C94759-9B28-4782-998C-018023351D77}" presName="childText" presStyleLbl="conFgAcc1" presStyleIdx="1" presStyleCnt="4">
        <dgm:presLayoutVars>
          <dgm:bulletEnabled val="1"/>
        </dgm:presLayoutVars>
      </dgm:prSet>
      <dgm:spPr/>
    </dgm:pt>
    <dgm:pt modelId="{A4B2BA60-F830-4DEC-93DD-95DD58CF763D}" type="pres">
      <dgm:prSet presAssocID="{8B0C9AC6-E94F-40B8-8047-DFA7027DF3C2}" presName="spaceBetweenRectangles" presStyleCnt="0"/>
      <dgm:spPr/>
    </dgm:pt>
    <dgm:pt modelId="{0D94128E-97EA-4C25-BEC1-5BE2F4E35C82}" type="pres">
      <dgm:prSet presAssocID="{E5E3BF89-3C7F-44F1-AE67-124A07CBBCD7}" presName="parentLin" presStyleCnt="0"/>
      <dgm:spPr/>
    </dgm:pt>
    <dgm:pt modelId="{A645F7D7-661C-470C-B743-6D0291B37D30}" type="pres">
      <dgm:prSet presAssocID="{E5E3BF89-3C7F-44F1-AE67-124A07CBBCD7}" presName="parentLeftMargin" presStyleLbl="node1" presStyleIdx="1" presStyleCnt="4"/>
      <dgm:spPr/>
    </dgm:pt>
    <dgm:pt modelId="{89F7B30E-B4F0-4E8A-8277-B9B7865B1099}" type="pres">
      <dgm:prSet presAssocID="{E5E3BF89-3C7F-44F1-AE67-124A07CBBCD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4CE8B60-D67A-4528-9737-7FA26C805A72}" type="pres">
      <dgm:prSet presAssocID="{E5E3BF89-3C7F-44F1-AE67-124A07CBBCD7}" presName="negativeSpace" presStyleCnt="0"/>
      <dgm:spPr/>
    </dgm:pt>
    <dgm:pt modelId="{028FA0A2-E3E6-42F2-BDB0-067DC57E92C7}" type="pres">
      <dgm:prSet presAssocID="{E5E3BF89-3C7F-44F1-AE67-124A07CBBCD7}" presName="childText" presStyleLbl="conFgAcc1" presStyleIdx="2" presStyleCnt="4">
        <dgm:presLayoutVars>
          <dgm:bulletEnabled val="1"/>
        </dgm:presLayoutVars>
      </dgm:prSet>
      <dgm:spPr/>
    </dgm:pt>
    <dgm:pt modelId="{D10700D5-E87E-4191-A4C1-D0B8A65105F0}" type="pres">
      <dgm:prSet presAssocID="{6D5B9D63-78FE-4693-B301-C840344DEC00}" presName="spaceBetweenRectangles" presStyleCnt="0"/>
      <dgm:spPr/>
    </dgm:pt>
    <dgm:pt modelId="{9A39659A-DE0E-4618-936D-9B4A510565D9}" type="pres">
      <dgm:prSet presAssocID="{A6344FDF-1B7F-4E30-8C9F-331AC1F8E580}" presName="parentLin" presStyleCnt="0"/>
      <dgm:spPr/>
    </dgm:pt>
    <dgm:pt modelId="{BF9FCAEA-0CD6-4744-A502-D692C899A139}" type="pres">
      <dgm:prSet presAssocID="{A6344FDF-1B7F-4E30-8C9F-331AC1F8E580}" presName="parentLeftMargin" presStyleLbl="node1" presStyleIdx="2" presStyleCnt="4"/>
      <dgm:spPr/>
    </dgm:pt>
    <dgm:pt modelId="{1DEE926E-117D-4B07-9D9F-05AE4E3AB2F7}" type="pres">
      <dgm:prSet presAssocID="{A6344FDF-1B7F-4E30-8C9F-331AC1F8E58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571819D-F6F7-45F0-A2C1-38F67DD1915A}" type="pres">
      <dgm:prSet presAssocID="{A6344FDF-1B7F-4E30-8C9F-331AC1F8E580}" presName="negativeSpace" presStyleCnt="0"/>
      <dgm:spPr/>
    </dgm:pt>
    <dgm:pt modelId="{9B56CFD5-8018-4A5D-B2A0-446A1892EBDA}" type="pres">
      <dgm:prSet presAssocID="{A6344FDF-1B7F-4E30-8C9F-331AC1F8E58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3387408-325C-4049-85F6-E5171DE2033A}" srcId="{DB26B163-3822-44E7-AA96-1ED7907F759D}" destId="{04C94759-9B28-4782-998C-018023351D77}" srcOrd="1" destOrd="0" parTransId="{1363BF00-E8C2-435A-BEB6-C9AEC49C46AE}" sibTransId="{8B0C9AC6-E94F-40B8-8047-DFA7027DF3C2}"/>
    <dgm:cxn modelId="{74F78C20-1A45-434E-A0C2-BA84742070E7}" type="presOf" srcId="{04C94759-9B28-4782-998C-018023351D77}" destId="{EAE39D15-5F86-4437-80F1-AF8265850703}" srcOrd="0" destOrd="0" presId="urn:microsoft.com/office/officeart/2005/8/layout/list1"/>
    <dgm:cxn modelId="{FD3F6121-AC61-43B2-BBF5-6BD3F6894932}" srcId="{DB26B163-3822-44E7-AA96-1ED7907F759D}" destId="{E5E3BF89-3C7F-44F1-AE67-124A07CBBCD7}" srcOrd="2" destOrd="0" parTransId="{A38977FE-74A5-4245-A0CB-FA54B2BE254C}" sibTransId="{6D5B9D63-78FE-4693-B301-C840344DEC00}"/>
    <dgm:cxn modelId="{64DB2E2E-BE0A-4FD0-8A2C-86E25FC32710}" srcId="{DB26B163-3822-44E7-AA96-1ED7907F759D}" destId="{A6344FDF-1B7F-4E30-8C9F-331AC1F8E580}" srcOrd="3" destOrd="0" parTransId="{6DB7F454-DD17-4844-9161-EE043AED0E4A}" sibTransId="{00D5527F-A842-473F-A4CE-0FAE6D1A8CD4}"/>
    <dgm:cxn modelId="{1E78275C-391A-42DD-8DC9-837B57E46679}" type="presOf" srcId="{E5E3BF89-3C7F-44F1-AE67-124A07CBBCD7}" destId="{89F7B30E-B4F0-4E8A-8277-B9B7865B1099}" srcOrd="1" destOrd="0" presId="urn:microsoft.com/office/officeart/2005/8/layout/list1"/>
    <dgm:cxn modelId="{29E7EA4B-D8A6-46C1-8A60-D73727237FCB}" type="presOf" srcId="{A6344FDF-1B7F-4E30-8C9F-331AC1F8E580}" destId="{BF9FCAEA-0CD6-4744-A502-D692C899A139}" srcOrd="0" destOrd="0" presId="urn:microsoft.com/office/officeart/2005/8/layout/list1"/>
    <dgm:cxn modelId="{F37B0281-4CEA-4FD2-8562-30D6D206589E}" type="presOf" srcId="{E5E3BF89-3C7F-44F1-AE67-124A07CBBCD7}" destId="{A645F7D7-661C-470C-B743-6D0291B37D30}" srcOrd="0" destOrd="0" presId="urn:microsoft.com/office/officeart/2005/8/layout/list1"/>
    <dgm:cxn modelId="{9CF5838E-D557-4753-90FC-A594B8DCA1FE}" type="presOf" srcId="{A4B9B26E-6F55-4123-86F7-2CF84D3D46D0}" destId="{ADF3C591-E6A2-45B1-830A-BCEEFFFA41A7}" srcOrd="0" destOrd="0" presId="urn:microsoft.com/office/officeart/2005/8/layout/list1"/>
    <dgm:cxn modelId="{72DAE6A0-2FE6-47B3-87D5-DCE97F9C2620}" type="presOf" srcId="{04C94759-9B28-4782-998C-018023351D77}" destId="{6D8CA2C9-7815-4A06-BE5B-DA8E5D9EE6A7}" srcOrd="1" destOrd="0" presId="urn:microsoft.com/office/officeart/2005/8/layout/list1"/>
    <dgm:cxn modelId="{6A2D54C7-DF0F-4B99-8DAF-86965AA3D4E0}" type="presOf" srcId="{DB26B163-3822-44E7-AA96-1ED7907F759D}" destId="{ED3F7058-E965-4BC7-A06A-8C197E250A70}" srcOrd="0" destOrd="0" presId="urn:microsoft.com/office/officeart/2005/8/layout/list1"/>
    <dgm:cxn modelId="{BD6071CF-AB15-46BB-8446-76B54B91DDF6}" type="presOf" srcId="{A6344FDF-1B7F-4E30-8C9F-331AC1F8E580}" destId="{1DEE926E-117D-4B07-9D9F-05AE4E3AB2F7}" srcOrd="1" destOrd="0" presId="urn:microsoft.com/office/officeart/2005/8/layout/list1"/>
    <dgm:cxn modelId="{7378E4E1-1DD6-411F-9A34-CE0F846A06F5}" type="presOf" srcId="{A4B9B26E-6F55-4123-86F7-2CF84D3D46D0}" destId="{4D1FD667-A733-42D3-8D23-257B032645DE}" srcOrd="1" destOrd="0" presId="urn:microsoft.com/office/officeart/2005/8/layout/list1"/>
    <dgm:cxn modelId="{2A49AEE7-1602-4EAD-BBC5-8AD39F59FBB0}" srcId="{DB26B163-3822-44E7-AA96-1ED7907F759D}" destId="{A4B9B26E-6F55-4123-86F7-2CF84D3D46D0}" srcOrd="0" destOrd="0" parTransId="{4FDF8546-369B-4062-83D7-04BADA7CEDB6}" sibTransId="{49FA9833-A016-41E5-8EE1-27AFBEEF9FEC}"/>
    <dgm:cxn modelId="{62884C58-67B2-4D11-8CA5-F16BEC0D1E26}" type="presParOf" srcId="{ED3F7058-E965-4BC7-A06A-8C197E250A70}" destId="{A7E4B18E-563D-454F-8BCA-73D533726229}" srcOrd="0" destOrd="0" presId="urn:microsoft.com/office/officeart/2005/8/layout/list1"/>
    <dgm:cxn modelId="{7C12F457-313A-4408-9B0B-7B4AFFAE55D1}" type="presParOf" srcId="{A7E4B18E-563D-454F-8BCA-73D533726229}" destId="{ADF3C591-E6A2-45B1-830A-BCEEFFFA41A7}" srcOrd="0" destOrd="0" presId="urn:microsoft.com/office/officeart/2005/8/layout/list1"/>
    <dgm:cxn modelId="{59BC5667-C1B8-4203-B7E1-4DB5D89090C9}" type="presParOf" srcId="{A7E4B18E-563D-454F-8BCA-73D533726229}" destId="{4D1FD667-A733-42D3-8D23-257B032645DE}" srcOrd="1" destOrd="0" presId="urn:microsoft.com/office/officeart/2005/8/layout/list1"/>
    <dgm:cxn modelId="{0D2EF0F4-2273-4E06-9424-B0EADFD7EBAF}" type="presParOf" srcId="{ED3F7058-E965-4BC7-A06A-8C197E250A70}" destId="{930D0F14-8557-4419-99AB-AD7040C784AF}" srcOrd="1" destOrd="0" presId="urn:microsoft.com/office/officeart/2005/8/layout/list1"/>
    <dgm:cxn modelId="{4AA54E9A-89E9-4440-80DD-D9EA79C88A7E}" type="presParOf" srcId="{ED3F7058-E965-4BC7-A06A-8C197E250A70}" destId="{83CA562F-BF2E-4BE6-8795-BB91812D287D}" srcOrd="2" destOrd="0" presId="urn:microsoft.com/office/officeart/2005/8/layout/list1"/>
    <dgm:cxn modelId="{840BDE95-D952-4B79-A71E-F3A59488F163}" type="presParOf" srcId="{ED3F7058-E965-4BC7-A06A-8C197E250A70}" destId="{55B47977-446B-4E6C-B744-A50D8E90A7C1}" srcOrd="3" destOrd="0" presId="urn:microsoft.com/office/officeart/2005/8/layout/list1"/>
    <dgm:cxn modelId="{67EB5444-CA10-4276-BB42-D1351D65BD47}" type="presParOf" srcId="{ED3F7058-E965-4BC7-A06A-8C197E250A70}" destId="{BFC5DD7C-DD69-4BF9-AE8E-1705F2BA5DE7}" srcOrd="4" destOrd="0" presId="urn:microsoft.com/office/officeart/2005/8/layout/list1"/>
    <dgm:cxn modelId="{3F7D0F95-C97B-4DDD-A32E-ACCCEB283BF0}" type="presParOf" srcId="{BFC5DD7C-DD69-4BF9-AE8E-1705F2BA5DE7}" destId="{EAE39D15-5F86-4437-80F1-AF8265850703}" srcOrd="0" destOrd="0" presId="urn:microsoft.com/office/officeart/2005/8/layout/list1"/>
    <dgm:cxn modelId="{FF36D9D8-F186-47FE-AE14-16ADD6E9B985}" type="presParOf" srcId="{BFC5DD7C-DD69-4BF9-AE8E-1705F2BA5DE7}" destId="{6D8CA2C9-7815-4A06-BE5B-DA8E5D9EE6A7}" srcOrd="1" destOrd="0" presId="urn:microsoft.com/office/officeart/2005/8/layout/list1"/>
    <dgm:cxn modelId="{A32EDAD8-ADDB-4B43-9635-12B86C3F12CF}" type="presParOf" srcId="{ED3F7058-E965-4BC7-A06A-8C197E250A70}" destId="{2C84D010-16E4-41A7-9728-55A05C7ED399}" srcOrd="5" destOrd="0" presId="urn:microsoft.com/office/officeart/2005/8/layout/list1"/>
    <dgm:cxn modelId="{404B9052-A430-4CE5-8328-3970D7240FD5}" type="presParOf" srcId="{ED3F7058-E965-4BC7-A06A-8C197E250A70}" destId="{B0C22CD7-8B3A-48C1-B66C-D82C0040FABE}" srcOrd="6" destOrd="0" presId="urn:microsoft.com/office/officeart/2005/8/layout/list1"/>
    <dgm:cxn modelId="{4B474801-A420-467E-B90C-2B57BA8DEF90}" type="presParOf" srcId="{ED3F7058-E965-4BC7-A06A-8C197E250A70}" destId="{A4B2BA60-F830-4DEC-93DD-95DD58CF763D}" srcOrd="7" destOrd="0" presId="urn:microsoft.com/office/officeart/2005/8/layout/list1"/>
    <dgm:cxn modelId="{1A23E8AD-23EE-436C-8DB6-9DD9EE4F685C}" type="presParOf" srcId="{ED3F7058-E965-4BC7-A06A-8C197E250A70}" destId="{0D94128E-97EA-4C25-BEC1-5BE2F4E35C82}" srcOrd="8" destOrd="0" presId="urn:microsoft.com/office/officeart/2005/8/layout/list1"/>
    <dgm:cxn modelId="{885E296B-0B9F-4073-86DB-B2A8D14B96B0}" type="presParOf" srcId="{0D94128E-97EA-4C25-BEC1-5BE2F4E35C82}" destId="{A645F7D7-661C-470C-B743-6D0291B37D30}" srcOrd="0" destOrd="0" presId="urn:microsoft.com/office/officeart/2005/8/layout/list1"/>
    <dgm:cxn modelId="{A45DAB9A-9050-4F53-9F13-0ADAC3AADB8B}" type="presParOf" srcId="{0D94128E-97EA-4C25-BEC1-5BE2F4E35C82}" destId="{89F7B30E-B4F0-4E8A-8277-B9B7865B1099}" srcOrd="1" destOrd="0" presId="urn:microsoft.com/office/officeart/2005/8/layout/list1"/>
    <dgm:cxn modelId="{BDB3FB85-160C-44FC-A629-3B28A5E52481}" type="presParOf" srcId="{ED3F7058-E965-4BC7-A06A-8C197E250A70}" destId="{E4CE8B60-D67A-4528-9737-7FA26C805A72}" srcOrd="9" destOrd="0" presId="urn:microsoft.com/office/officeart/2005/8/layout/list1"/>
    <dgm:cxn modelId="{B48959D4-5E3A-4467-8072-609EC7737F6C}" type="presParOf" srcId="{ED3F7058-E965-4BC7-A06A-8C197E250A70}" destId="{028FA0A2-E3E6-42F2-BDB0-067DC57E92C7}" srcOrd="10" destOrd="0" presId="urn:microsoft.com/office/officeart/2005/8/layout/list1"/>
    <dgm:cxn modelId="{436CB46B-626E-405E-BED2-CCE716392B5E}" type="presParOf" srcId="{ED3F7058-E965-4BC7-A06A-8C197E250A70}" destId="{D10700D5-E87E-4191-A4C1-D0B8A65105F0}" srcOrd="11" destOrd="0" presId="urn:microsoft.com/office/officeart/2005/8/layout/list1"/>
    <dgm:cxn modelId="{84B0CA8E-937F-4011-BD62-D1349DC0B76B}" type="presParOf" srcId="{ED3F7058-E965-4BC7-A06A-8C197E250A70}" destId="{9A39659A-DE0E-4618-936D-9B4A510565D9}" srcOrd="12" destOrd="0" presId="urn:microsoft.com/office/officeart/2005/8/layout/list1"/>
    <dgm:cxn modelId="{D179CA5D-05DC-4763-90F1-E8FFA536D3D2}" type="presParOf" srcId="{9A39659A-DE0E-4618-936D-9B4A510565D9}" destId="{BF9FCAEA-0CD6-4744-A502-D692C899A139}" srcOrd="0" destOrd="0" presId="urn:microsoft.com/office/officeart/2005/8/layout/list1"/>
    <dgm:cxn modelId="{7627FD8D-D798-4888-9179-D4E5E29B034D}" type="presParOf" srcId="{9A39659A-DE0E-4618-936D-9B4A510565D9}" destId="{1DEE926E-117D-4B07-9D9F-05AE4E3AB2F7}" srcOrd="1" destOrd="0" presId="urn:microsoft.com/office/officeart/2005/8/layout/list1"/>
    <dgm:cxn modelId="{F1833865-1AFB-4E38-87BF-D9284A95CE02}" type="presParOf" srcId="{ED3F7058-E965-4BC7-A06A-8C197E250A70}" destId="{C571819D-F6F7-45F0-A2C1-38F67DD1915A}" srcOrd="13" destOrd="0" presId="urn:microsoft.com/office/officeart/2005/8/layout/list1"/>
    <dgm:cxn modelId="{F0C99708-B2A3-42F0-9521-E526D22AFAD1}" type="presParOf" srcId="{ED3F7058-E965-4BC7-A06A-8C197E250A70}" destId="{9B56CFD5-8018-4A5D-B2A0-446A1892EBD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2A5BE-5C9D-4628-9BAF-DE897770C8D3}">
      <dsp:nvSpPr>
        <dsp:cNvPr id="0" name=""/>
        <dsp:cNvSpPr/>
      </dsp:nvSpPr>
      <dsp:spPr>
        <a:xfrm>
          <a:off x="0" y="530237"/>
          <a:ext cx="8305795" cy="314960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C73EB1-50E7-48A8-8D9C-11D5B0B5896C}">
      <dsp:nvSpPr>
        <dsp:cNvPr id="0" name=""/>
        <dsp:cNvSpPr/>
      </dsp:nvSpPr>
      <dsp:spPr>
        <a:xfrm>
          <a:off x="633719" y="1183642"/>
          <a:ext cx="1328197" cy="15951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1" kern="1200" dirty="0"/>
            <a:t>1992 </a:t>
          </a:r>
          <a:r>
            <a:rPr lang="en-US" sz="1200" b="1" kern="1200" dirty="0"/>
            <a:t>- </a:t>
          </a:r>
          <a:r>
            <a:rPr lang="sl-SI" sz="1200" b="1" kern="1200" dirty="0"/>
            <a:t>Prvi</a:t>
          </a:r>
          <a:r>
            <a:rPr lang="sl-SI" sz="1200" kern="1200" dirty="0">
              <a:latin typeface="Arial" charset="0"/>
              <a:cs typeface="Arial" charset="0"/>
            </a:rPr>
            <a:t> </a:t>
          </a:r>
          <a:r>
            <a:rPr lang="sl-SI" sz="1200" b="1" kern="1200" dirty="0"/>
            <a:t>nacionalni</a:t>
          </a:r>
          <a:r>
            <a:rPr lang="sl-SI" sz="1200" kern="1200" dirty="0">
              <a:latin typeface="Arial" charset="0"/>
              <a:cs typeface="Arial" charset="0"/>
            </a:rPr>
            <a:t> </a:t>
          </a:r>
          <a:r>
            <a:rPr lang="sl-SI" sz="1200" b="1" kern="1200" dirty="0"/>
            <a:t>program na področju drog</a:t>
          </a:r>
          <a:endParaRPr lang="he-IL" sz="1200" b="1" kern="1200" dirty="0"/>
        </a:p>
      </dsp:txBody>
      <dsp:txXfrm>
        <a:off x="698556" y="1248479"/>
        <a:ext cx="1198523" cy="1465446"/>
      </dsp:txXfrm>
    </dsp:sp>
    <dsp:sp modelId="{BE6ACBE5-3609-403B-B7A7-3B6394ECEE41}">
      <dsp:nvSpPr>
        <dsp:cNvPr id="0" name=""/>
        <dsp:cNvSpPr/>
      </dsp:nvSpPr>
      <dsp:spPr>
        <a:xfrm>
          <a:off x="2200196" y="1183642"/>
          <a:ext cx="1328197" cy="1595120"/>
        </a:xfrm>
        <a:prstGeom prst="round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200</a:t>
          </a:r>
          <a:r>
            <a:rPr lang="sl-SI" sz="1200" b="1" kern="1200" dirty="0"/>
            <a:t>4</a:t>
          </a:r>
          <a:r>
            <a:rPr lang="en-US" sz="1200" b="1" kern="1200" dirty="0"/>
            <a:t> – </a:t>
          </a:r>
          <a:r>
            <a:rPr lang="sl-SI" sz="1200" b="1" kern="1200" dirty="0"/>
            <a:t>2008 Drugi nacionalni program na področju drog</a:t>
          </a:r>
          <a:endParaRPr lang="he-IL" sz="1200" b="1" kern="1200" dirty="0"/>
        </a:p>
      </dsp:txBody>
      <dsp:txXfrm>
        <a:off x="2265033" y="1248479"/>
        <a:ext cx="1198523" cy="1465446"/>
      </dsp:txXfrm>
    </dsp:sp>
    <dsp:sp modelId="{DFE613C0-182E-41B7-90DD-7009FA336C5A}">
      <dsp:nvSpPr>
        <dsp:cNvPr id="0" name=""/>
        <dsp:cNvSpPr/>
      </dsp:nvSpPr>
      <dsp:spPr>
        <a:xfrm>
          <a:off x="3679370" y="1146029"/>
          <a:ext cx="1328197" cy="1595120"/>
        </a:xfrm>
        <a:prstGeom prst="round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201</a:t>
          </a:r>
          <a:r>
            <a:rPr lang="sl-SI" sz="1200" b="1" kern="1200" dirty="0"/>
            <a:t>3</a:t>
          </a:r>
          <a:r>
            <a:rPr lang="en-US" sz="1200" b="1" kern="1200" dirty="0"/>
            <a:t> – </a:t>
          </a:r>
          <a:r>
            <a:rPr lang="sl-SI" sz="1200" b="1" kern="1200" dirty="0"/>
            <a:t>2020 Tretji nacionalni program</a:t>
          </a:r>
          <a:endParaRPr lang="he-IL" sz="1200" b="1" kern="1200" dirty="0"/>
        </a:p>
      </dsp:txBody>
      <dsp:txXfrm>
        <a:off x="3744207" y="1210866"/>
        <a:ext cx="1198523" cy="1465446"/>
      </dsp:txXfrm>
    </dsp:sp>
    <dsp:sp modelId="{DD40BB0D-286E-4D8B-938D-31A244F828B9}">
      <dsp:nvSpPr>
        <dsp:cNvPr id="0" name=""/>
        <dsp:cNvSpPr/>
      </dsp:nvSpPr>
      <dsp:spPr>
        <a:xfrm>
          <a:off x="4343403" y="0"/>
          <a:ext cx="1328197" cy="1315718"/>
        </a:xfrm>
        <a:prstGeom prst="round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 dirty="0"/>
            <a:t>Oblikovanje resornih politik: socialno varstvo, varnosti, mladine, javno zdravje; </a:t>
          </a:r>
        </a:p>
      </dsp:txBody>
      <dsp:txXfrm>
        <a:off x="4407631" y="64228"/>
        <a:ext cx="1199741" cy="1187262"/>
      </dsp:txXfrm>
    </dsp:sp>
    <dsp:sp modelId="{7C274392-88FD-4541-AA5A-5B6EDF522910}">
      <dsp:nvSpPr>
        <dsp:cNvPr id="0" name=""/>
        <dsp:cNvSpPr/>
      </dsp:nvSpPr>
      <dsp:spPr>
        <a:xfrm>
          <a:off x="1217715" y="0"/>
          <a:ext cx="1328197" cy="1307089"/>
        </a:xfrm>
        <a:prstGeom prst="round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 dirty="0"/>
            <a:t>Zakonodaja (1999): ZPPPD, ZPUOUPD; Uredbe in pravilniki; KZ; </a:t>
          </a:r>
        </a:p>
      </dsp:txBody>
      <dsp:txXfrm>
        <a:off x="1281522" y="63807"/>
        <a:ext cx="1200583" cy="1179475"/>
      </dsp:txXfrm>
    </dsp:sp>
    <dsp:sp modelId="{47EF98BE-037C-44CC-9A45-B3BF5E2019F2}">
      <dsp:nvSpPr>
        <dsp:cNvPr id="0" name=""/>
        <dsp:cNvSpPr/>
      </dsp:nvSpPr>
      <dsp:spPr>
        <a:xfrm>
          <a:off x="5164482" y="1141420"/>
          <a:ext cx="1328197" cy="159512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</a:t>
          </a:r>
          <a:r>
            <a:rPr lang="sl-SI" sz="1200" b="1" kern="1200" dirty="0"/>
            <a:t>22</a:t>
          </a:r>
          <a:r>
            <a:rPr lang="en-US" sz="1200" b="1" kern="1200" dirty="0"/>
            <a:t> – </a:t>
          </a:r>
          <a:r>
            <a:rPr lang="sl-SI" sz="1200" b="1" kern="1200" dirty="0"/>
            <a:t>2030 Četrti nacionalni program</a:t>
          </a:r>
          <a:endParaRPr lang="he-IL" sz="1200" b="1" kern="1200" dirty="0"/>
        </a:p>
      </dsp:txBody>
      <dsp:txXfrm>
        <a:off x="5229319" y="1206257"/>
        <a:ext cx="1198523" cy="1465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25F06-EB47-4B0C-9F1D-AC057FA13F4C}">
      <dsp:nvSpPr>
        <dsp:cNvPr id="0" name=""/>
        <dsp:cNvSpPr/>
      </dsp:nvSpPr>
      <dsp:spPr>
        <a:xfrm rot="16200000">
          <a:off x="1541065" y="-1541065"/>
          <a:ext cx="2175669" cy="5257800"/>
        </a:xfrm>
        <a:prstGeom prst="round1Rect">
          <a:avLst/>
        </a:prstGeom>
        <a:solidFill>
          <a:srgbClr val="FFFF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sl-SI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Preventiva</a:t>
          </a:r>
          <a:r>
            <a:rPr lang="sl-SI" sz="2400" kern="1200" dirty="0"/>
            <a:t>: izobraževanje v šolah, informiranje, medijske kampanje, krepitev znanj in veščin, socialno in čustveno učenje</a:t>
          </a:r>
        </a:p>
      </dsp:txBody>
      <dsp:txXfrm rot="5400000">
        <a:off x="0" y="0"/>
        <a:ext cx="5257800" cy="1631751"/>
      </dsp:txXfrm>
    </dsp:sp>
    <dsp:sp modelId="{99D8990D-B643-4E15-8386-3DCC5FF06094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solidFill>
          <a:srgbClr val="C0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Zdravljenja ter socialna obravnava in zmanjševanje škode</a:t>
          </a:r>
        </a:p>
      </dsp:txBody>
      <dsp:txXfrm>
        <a:off x="5257800" y="0"/>
        <a:ext cx="5257800" cy="1631751"/>
      </dsp:txXfrm>
    </dsp:sp>
    <dsp:sp modelId="{9752728C-3256-4BDD-8C77-207124F2CBEC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solidFill>
          <a:srgbClr val="92D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sl-SI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Izobraževanje, raziskovanje in spremljanje (vrednotenje ukrepov in programov)</a:t>
          </a:r>
        </a:p>
      </dsp:txBody>
      <dsp:txXfrm rot="10800000">
        <a:off x="0" y="2719586"/>
        <a:ext cx="5257800" cy="1631751"/>
      </dsp:txXfrm>
    </dsp:sp>
    <dsp:sp modelId="{38521469-4700-404B-8FE8-9C2FAD2E110A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sl-SI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Zmanjševanje ponudbe prepovedanih drog, preprečevanje pranja denarja, korupcije in organiziranega kriminala</a:t>
          </a:r>
        </a:p>
      </dsp:txBody>
      <dsp:txXfrm rot="-5400000">
        <a:off x="5257800" y="2719586"/>
        <a:ext cx="5257800" cy="1631751"/>
      </dsp:txXfrm>
    </dsp:sp>
    <dsp:sp modelId="{BC2F0950-A01E-4B44-91C4-6A4D028D2669}">
      <dsp:nvSpPr>
        <dsp:cNvPr id="0" name=""/>
        <dsp:cNvSpPr/>
      </dsp:nvSpPr>
      <dsp:spPr>
        <a:xfrm>
          <a:off x="3601277" y="1381402"/>
          <a:ext cx="3313044" cy="1588532"/>
        </a:xfrm>
        <a:prstGeom prst="roundRect">
          <a:avLst/>
        </a:prstGeom>
        <a:solidFill>
          <a:srgbClr val="0AFE16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Informiranje različnih uporabnikov z zanje uporabnimi podatki in koordinacija </a:t>
          </a:r>
        </a:p>
      </dsp:txBody>
      <dsp:txXfrm>
        <a:off x="3678823" y="1458948"/>
        <a:ext cx="3157952" cy="1433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A562F-BF2E-4BE6-8795-BB91812D287D}">
      <dsp:nvSpPr>
        <dsp:cNvPr id="0" name=""/>
        <dsp:cNvSpPr/>
      </dsp:nvSpPr>
      <dsp:spPr>
        <a:xfrm>
          <a:off x="0" y="1703890"/>
          <a:ext cx="1056198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FD667-A733-42D3-8D23-257B032645DE}">
      <dsp:nvSpPr>
        <dsp:cNvPr id="0" name=""/>
        <dsp:cNvSpPr/>
      </dsp:nvSpPr>
      <dsp:spPr>
        <a:xfrm>
          <a:off x="528099" y="1452970"/>
          <a:ext cx="7393387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52" tIns="0" rIns="279452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kern="1200" dirty="0"/>
            <a:t>Slovenija, kot članica, aktivno sodeluje na zasedanjih Komisije OZN za droge</a:t>
          </a:r>
          <a:endParaRPr lang="en-US" sz="1700" kern="1200" dirty="0"/>
        </a:p>
      </dsp:txBody>
      <dsp:txXfrm>
        <a:off x="552597" y="1477468"/>
        <a:ext cx="7344391" cy="452844"/>
      </dsp:txXfrm>
    </dsp:sp>
    <dsp:sp modelId="{B0C22CD7-8B3A-48C1-B66C-D82C0040FABE}">
      <dsp:nvSpPr>
        <dsp:cNvPr id="0" name=""/>
        <dsp:cNvSpPr/>
      </dsp:nvSpPr>
      <dsp:spPr>
        <a:xfrm>
          <a:off x="0" y="2475010"/>
          <a:ext cx="1056198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CA2C9-7815-4A06-BE5B-DA8E5D9EE6A7}">
      <dsp:nvSpPr>
        <dsp:cNvPr id="0" name=""/>
        <dsp:cNvSpPr/>
      </dsp:nvSpPr>
      <dsp:spPr>
        <a:xfrm>
          <a:off x="528099" y="2224090"/>
          <a:ext cx="7393387" cy="5018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52" tIns="0" rIns="279452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kern="1200" dirty="0"/>
            <a:t>Slovenija aktivno sodeluje v okviru Sveta Evrope: </a:t>
          </a:r>
          <a:r>
            <a:rPr lang="sl-SI" sz="1700" kern="1200" dirty="0" err="1"/>
            <a:t>Pompidoujeva</a:t>
          </a:r>
          <a:r>
            <a:rPr lang="sl-SI" sz="1700" kern="1200" dirty="0"/>
            <a:t> skupina</a:t>
          </a:r>
          <a:endParaRPr lang="en-US" sz="1700" kern="1200" dirty="0"/>
        </a:p>
      </dsp:txBody>
      <dsp:txXfrm>
        <a:off x="552597" y="2248588"/>
        <a:ext cx="7344391" cy="452844"/>
      </dsp:txXfrm>
    </dsp:sp>
    <dsp:sp modelId="{028FA0A2-E3E6-42F2-BDB0-067DC57E92C7}">
      <dsp:nvSpPr>
        <dsp:cNvPr id="0" name=""/>
        <dsp:cNvSpPr/>
      </dsp:nvSpPr>
      <dsp:spPr>
        <a:xfrm>
          <a:off x="0" y="3246131"/>
          <a:ext cx="1056198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7B30E-B4F0-4E8A-8277-B9B7865B1099}">
      <dsp:nvSpPr>
        <dsp:cNvPr id="0" name=""/>
        <dsp:cNvSpPr/>
      </dsp:nvSpPr>
      <dsp:spPr>
        <a:xfrm>
          <a:off x="528099" y="2995210"/>
          <a:ext cx="7393387" cy="5018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52" tIns="0" rIns="279452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kern="1200" dirty="0"/>
            <a:t>Slovenija aktivno sodeluje v okviru EU: HDG, EMCDDA, EUROPOL, EUROJUST</a:t>
          </a:r>
          <a:endParaRPr lang="en-US" sz="1700" kern="1200" dirty="0"/>
        </a:p>
      </dsp:txBody>
      <dsp:txXfrm>
        <a:off x="552597" y="3019708"/>
        <a:ext cx="7344391" cy="452844"/>
      </dsp:txXfrm>
    </dsp:sp>
    <dsp:sp modelId="{9B56CFD5-8018-4A5D-B2A0-446A1892EBDA}">
      <dsp:nvSpPr>
        <dsp:cNvPr id="0" name=""/>
        <dsp:cNvSpPr/>
      </dsp:nvSpPr>
      <dsp:spPr>
        <a:xfrm>
          <a:off x="0" y="4017251"/>
          <a:ext cx="1056198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E926E-117D-4B07-9D9F-05AE4E3AB2F7}">
      <dsp:nvSpPr>
        <dsp:cNvPr id="0" name=""/>
        <dsp:cNvSpPr/>
      </dsp:nvSpPr>
      <dsp:spPr>
        <a:xfrm>
          <a:off x="528099" y="3766331"/>
          <a:ext cx="7393387" cy="501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52" tIns="0" rIns="279452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kern="1200" dirty="0"/>
            <a:t>Bilateralni projekti: tehnična pomoč državam JV Evrope – mehanizem MZZ</a:t>
          </a:r>
          <a:endParaRPr lang="en-US" sz="1700" kern="1200" dirty="0"/>
        </a:p>
      </dsp:txBody>
      <dsp:txXfrm>
        <a:off x="552597" y="3790829"/>
        <a:ext cx="7344391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grpSp>
      <cdr:nvGrpSpPr>
        <cdr:cNvPr id="1025" name="Group 1">
          <a:extLst xmlns:a="http://schemas.openxmlformats.org/drawingml/2006/main">
            <a:ext uri="{FF2B5EF4-FFF2-40B4-BE49-F238E27FC236}">
              <a16:creationId xmlns:a16="http://schemas.microsoft.com/office/drawing/2014/main" id="{487327BF-BD29-4629-A470-F20B38A1B1DC}"/>
            </a:ext>
          </a:extLst>
        </cdr:cNvPr>
        <cdr:cNvGrpSpPr>
          <a:grpSpLocks xmlns:a="http://schemas.openxmlformats.org/drawingml/2006/main" noChangeAspect="1"/>
        </cdr:cNvGrpSpPr>
      </cdr:nvGrpSpPr>
      <cdr:grpSpPr bwMode="auto">
        <a:xfrm xmlns:a="http://schemas.openxmlformats.org/drawingml/2006/main">
          <a:off x="0" y="0"/>
          <a:ext cx="10052498" cy="5508302"/>
          <a:chOff x="1417" y="2000"/>
          <a:chExt cx="9184" cy="7920"/>
        </a:xfrm>
      </cdr:grpSpPr>
      <cdr:sp macro="" textlink="">
        <cdr:nvSpPr>
          <cdr:cNvPr id="1026" name="AutoShape 2">
            <a:extLst xmlns:a="http://schemas.openxmlformats.org/drawingml/2006/main">
              <a:ext uri="{FF2B5EF4-FFF2-40B4-BE49-F238E27FC236}">
                <a16:creationId xmlns:a16="http://schemas.microsoft.com/office/drawing/2014/main" id="{F78633AA-3D96-4C6D-B773-E014C4215F18}"/>
              </a:ext>
            </a:extLst>
          </cdr:cNvPr>
          <cdr:cNvSpPr>
            <a:spLocks xmlns:a="http://schemas.openxmlformats.org/drawingml/2006/main" noChangeAspect="1" noChangeArrowheads="1"/>
          </cdr:cNvSpPr>
        </cdr:nvSpPr>
        <cdr:spPr bwMode="auto">
          <a:xfrm xmlns:a="http://schemas.openxmlformats.org/drawingml/2006/main">
            <a:off x="1417" y="2000"/>
            <a:ext cx="9184" cy="7920"/>
          </a:xfrm>
          <a:prstGeom xmlns:a="http://schemas.openxmlformats.org/drawingml/2006/main" prst="rect">
            <a:avLst/>
          </a:prstGeom>
          <a:noFill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</cdr:sp>
      <cdr:sp macro="" textlink="">
        <cdr:nvSpPr>
          <cdr:cNvPr id="1027" name="AutoShape 3">
            <a:extLst xmlns:a="http://schemas.openxmlformats.org/drawingml/2006/main">
              <a:ext uri="{FF2B5EF4-FFF2-40B4-BE49-F238E27FC236}">
                <a16:creationId xmlns:a16="http://schemas.microsoft.com/office/drawing/2014/main" id="{F092904E-2072-4301-A7B1-17F306CAA83D}"/>
              </a:ext>
            </a:extLst>
          </cdr:cNvPr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2085" y="4177"/>
            <a:ext cx="1133" cy="4217"/>
          </a:xfrm>
          <a:prstGeom xmlns:a="http://schemas.openxmlformats.org/drawingml/2006/main" prst="can">
            <a:avLst>
              <a:gd name="adj" fmla="val 73676"/>
            </a:avLst>
          </a:prstGeom>
          <a:solidFill xmlns:a="http://schemas.openxmlformats.org/drawingml/2006/main">
            <a:srgbClr val="D99594"/>
          </a:solidFill>
          <a:ln xmlns:a="http://schemas.openxmlformats.org/drawingml/2006/main" w="38100">
            <a:solidFill>
              <a:srgbClr val="F2F2F2"/>
            </a:solidFill>
            <a:round/>
            <a:headEnd/>
            <a:tailEnd/>
          </a:ln>
          <a:effectLst xmlns:a="http://schemas.openxmlformats.org/drawingml/2006/main">
            <a:outerShdw dist="28398" dir="3806097" algn="ctr" rotWithShape="0">
              <a:srgbClr val="243F60">
                <a:alpha val="50000"/>
              </a:srgbClr>
            </a:outerShdw>
          </a:effectLst>
        </cdr:spPr>
        <cdr:txBody>
          <a:bodyPr xmlns:a="http://schemas.openxmlformats.org/drawingml/2006/main" vertOverflow="clip" vert="vert270" wrap="square" lIns="91440" tIns="45720" rIns="91440" bIns="45720" anchor="t" upright="1"/>
          <a:lstStyle xmlns:a="http://schemas.openxmlformats.org/drawingml/2006/main"/>
          <a:p xmlns:a="http://schemas.openxmlformats.org/drawingml/2006/main">
            <a:pPr algn="l" rtl="0">
              <a:defRPr sz="1000"/>
            </a:pPr>
            <a:endParaRPr lang="sl-SI" sz="2200" b="1" i="0" u="none" strike="noStrike" baseline="0" dirty="0">
              <a:solidFill>
                <a:srgbClr val="0066CC"/>
              </a:solidFill>
              <a:latin typeface="Vrinda"/>
              <a:cs typeface="Vrinda"/>
            </a:endParaRPr>
          </a:p>
          <a:p xmlns:a="http://schemas.openxmlformats.org/drawingml/2006/main">
            <a:pPr algn="l" rtl="0">
              <a:defRPr sz="1000"/>
            </a:pPr>
            <a:r>
              <a:rPr lang="sl-SI" sz="2200" b="1" i="0" u="none" strike="noStrike" baseline="0" dirty="0">
                <a:solidFill>
                  <a:srgbClr val="0066CC"/>
                </a:solidFill>
                <a:latin typeface="Vrinda"/>
                <a:cs typeface="Vrinda"/>
              </a:rPr>
              <a:t>Preventiva</a:t>
            </a:r>
          </a:p>
          <a:p xmlns:a="http://schemas.openxmlformats.org/drawingml/2006/main">
            <a:pPr algn="r" rtl="0">
              <a:defRPr sz="1000"/>
            </a:pPr>
            <a:endParaRPr lang="sl-SI" sz="2200" b="1" i="0" u="none" strike="noStrike" baseline="0" dirty="0">
              <a:solidFill>
                <a:srgbClr val="000000"/>
              </a:solidFill>
              <a:latin typeface="Vrinda"/>
              <a:cs typeface="Vrinda"/>
            </a:endParaRPr>
          </a:p>
          <a:p xmlns:a="http://schemas.openxmlformats.org/drawingml/2006/main">
            <a:pPr algn="r" rtl="0">
              <a:defRPr sz="1000"/>
            </a:pPr>
            <a:endParaRPr lang="sl-SI" sz="2200" b="1" i="0" u="none" strike="noStrike" baseline="0" dirty="0">
              <a:solidFill>
                <a:srgbClr val="000000"/>
              </a:solidFill>
              <a:latin typeface="Vrinda"/>
              <a:cs typeface="Vrinda"/>
            </a:endParaRPr>
          </a:p>
          <a:p xmlns:a="http://schemas.openxmlformats.org/drawingml/2006/main">
            <a:pPr algn="r" rtl="0">
              <a:defRPr sz="1000"/>
            </a:pPr>
            <a:endParaRPr lang="sl-SI" sz="18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 xmlns:a="http://schemas.openxmlformats.org/drawingml/2006/main">
            <a:pPr algn="r" rtl="0">
              <a:defRPr sz="1000"/>
            </a:pPr>
            <a:endParaRPr lang="sl-SI" sz="18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cdr:txBody>
      </cdr:sp>
      <cdr:sp macro="" textlink="">
        <cdr:nvSpPr>
          <cdr:cNvPr id="1028" name="AutoShape 4">
            <a:extLst xmlns:a="http://schemas.openxmlformats.org/drawingml/2006/main">
              <a:ext uri="{FF2B5EF4-FFF2-40B4-BE49-F238E27FC236}">
                <a16:creationId xmlns:a16="http://schemas.microsoft.com/office/drawing/2014/main" id="{79621B37-F369-448D-9D72-0D1EBBCF155D}"/>
              </a:ext>
            </a:extLst>
          </cdr:cNvPr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3564" y="4111"/>
            <a:ext cx="1081" cy="4246"/>
          </a:xfrm>
          <a:prstGeom xmlns:a="http://schemas.openxmlformats.org/drawingml/2006/main" prst="can">
            <a:avLst>
              <a:gd name="adj" fmla="val 79394"/>
            </a:avLst>
          </a:prstGeom>
          <a:solidFill xmlns:a="http://schemas.openxmlformats.org/drawingml/2006/main">
            <a:srgbClr val="C2D69B"/>
          </a:solidFill>
          <a:ln xmlns:a="http://schemas.openxmlformats.org/drawingml/2006/main" w="38100">
            <a:solidFill>
              <a:srgbClr val="F2F2F2"/>
            </a:solidFill>
            <a:round/>
            <a:headEnd/>
            <a:tailEnd/>
          </a:ln>
          <a:effectLst xmlns:a="http://schemas.openxmlformats.org/drawingml/2006/main">
            <a:outerShdw dist="28398" dir="3806097" algn="ctr" rotWithShape="0">
              <a:srgbClr val="243F60">
                <a:alpha val="50000"/>
              </a:srgbClr>
            </a:outerShdw>
          </a:effectLst>
        </cdr:spPr>
        <cdr:txBody>
          <a:bodyPr xmlns:a="http://schemas.openxmlformats.org/drawingml/2006/main" vertOverflow="clip" vert="vert270" wrap="square" lIns="91440" tIns="45720" rIns="91440" bIns="45720" anchor="t" upright="1"/>
          <a:lstStyle xmlns:a="http://schemas.openxmlformats.org/drawingml/2006/main"/>
          <a:p xmlns:a="http://schemas.openxmlformats.org/drawingml/2006/main">
            <a:pPr algn="r" rtl="0">
              <a:defRPr sz="1000"/>
            </a:pPr>
            <a:endParaRPr lang="sl-SI" sz="1800" b="1" i="0" u="none" strike="noStrike" baseline="0" dirty="0">
              <a:solidFill>
                <a:srgbClr val="FFFF00"/>
              </a:solidFill>
              <a:latin typeface="Vrinda"/>
              <a:cs typeface="Vrinda"/>
            </a:endParaRPr>
          </a:p>
          <a:p xmlns:a="http://schemas.openxmlformats.org/drawingml/2006/main">
            <a:pPr algn="l" rtl="0">
              <a:defRPr sz="1000"/>
            </a:pPr>
            <a:r>
              <a:rPr lang="sl-SI" sz="1800" b="1" i="0" u="none" strike="noStrike" baseline="0" dirty="0">
                <a:solidFill>
                  <a:srgbClr val="FFFF00"/>
                </a:solidFill>
                <a:latin typeface="Vrinda"/>
                <a:cs typeface="Vrinda"/>
              </a:rPr>
              <a:t>Zdravljenje</a:t>
            </a:r>
            <a:endParaRPr lang="sl-SI" sz="18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 xmlns:a="http://schemas.openxmlformats.org/drawingml/2006/main">
            <a:pPr algn="r" rtl="0">
              <a:defRPr sz="1000"/>
            </a:pPr>
            <a:endParaRPr lang="sl-SI" sz="18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cdr:txBody>
      </cdr:sp>
      <cdr:sp macro="" textlink="">
        <cdr:nvSpPr>
          <cdr:cNvPr id="1029" name="AutoShape 5">
            <a:extLst xmlns:a="http://schemas.openxmlformats.org/drawingml/2006/main">
              <a:ext uri="{FF2B5EF4-FFF2-40B4-BE49-F238E27FC236}">
                <a16:creationId xmlns:a16="http://schemas.microsoft.com/office/drawing/2014/main" id="{624ACD7D-33C9-406D-AB1A-4936784032AD}"/>
              </a:ext>
            </a:extLst>
          </cdr:cNvPr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5005" y="4148"/>
            <a:ext cx="1232" cy="4258"/>
          </a:xfrm>
          <a:prstGeom xmlns:a="http://schemas.openxmlformats.org/drawingml/2006/main" prst="can">
            <a:avLst>
              <a:gd name="adj" fmla="val 69663"/>
            </a:avLst>
          </a:prstGeom>
          <a:solidFill xmlns:a="http://schemas.openxmlformats.org/drawingml/2006/main">
            <a:srgbClr val="C4BC96"/>
          </a:solidFill>
          <a:ln xmlns:a="http://schemas.openxmlformats.org/drawingml/2006/main" w="38100">
            <a:solidFill>
              <a:srgbClr val="F2F2F2"/>
            </a:solidFill>
            <a:round/>
            <a:headEnd/>
            <a:tailEnd/>
          </a:ln>
          <a:effectLst xmlns:a="http://schemas.openxmlformats.org/drawingml/2006/main">
            <a:outerShdw dist="28398" dir="3806097" algn="ctr" rotWithShape="0">
              <a:srgbClr val="243F60">
                <a:alpha val="50000"/>
              </a:srgbClr>
            </a:outerShdw>
          </a:effectLst>
        </cdr:spPr>
        <cdr:txBody>
          <a:bodyPr xmlns:a="http://schemas.openxmlformats.org/drawingml/2006/main" vertOverflow="clip" vert="vert270" wrap="square" lIns="91440" tIns="45720" rIns="91440" bIns="45720" anchor="t" upright="1"/>
          <a:lstStyle xmlns:a="http://schemas.openxmlformats.org/drawingml/2006/main"/>
          <a:p xmlns:a="http://schemas.openxmlformats.org/drawingml/2006/main">
            <a:pPr algn="l" rtl="0">
              <a:defRPr sz="1000"/>
            </a:pPr>
            <a:endParaRPr lang="sl-SI" sz="2000" b="1" i="0" u="none" strike="noStrike" baseline="0" dirty="0">
              <a:solidFill>
                <a:srgbClr val="333399"/>
              </a:solidFill>
              <a:latin typeface="Vrinda"/>
              <a:cs typeface="Vrinda"/>
            </a:endParaRPr>
          </a:p>
          <a:p xmlns:a="http://schemas.openxmlformats.org/drawingml/2006/main">
            <a:pPr algn="l" rtl="0">
              <a:defRPr sz="1000"/>
            </a:pPr>
            <a:r>
              <a:rPr lang="sl-SI" sz="2000" b="1" i="0" u="none" strike="noStrike" baseline="0" dirty="0">
                <a:solidFill>
                  <a:srgbClr val="333399"/>
                </a:solidFill>
                <a:latin typeface="Vrinda"/>
                <a:cs typeface="Vrinda"/>
              </a:rPr>
              <a:t>Socialna obravnava</a:t>
            </a:r>
            <a:endParaRPr lang="sl-SI" sz="18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 xmlns:a="http://schemas.openxmlformats.org/drawingml/2006/main">
            <a:pPr algn="r" rtl="0">
              <a:defRPr sz="1000"/>
            </a:pPr>
            <a:endParaRPr lang="sl-SI" sz="18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cdr:txBody>
      </cdr:sp>
      <cdr:sp macro="" textlink="">
        <cdr:nvSpPr>
          <cdr:cNvPr id="1030" name="AutoShape 6">
            <a:extLst xmlns:a="http://schemas.openxmlformats.org/drawingml/2006/main">
              <a:ext uri="{FF2B5EF4-FFF2-40B4-BE49-F238E27FC236}">
                <a16:creationId xmlns:a16="http://schemas.microsoft.com/office/drawing/2014/main" id="{442C7E2E-080B-4858-A8AD-DC7ADCE671BE}"/>
              </a:ext>
            </a:extLst>
          </cdr:cNvPr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6737" y="4135"/>
            <a:ext cx="1255" cy="4234"/>
          </a:xfrm>
          <a:prstGeom xmlns:a="http://schemas.openxmlformats.org/drawingml/2006/main" prst="can">
            <a:avLst>
              <a:gd name="adj" fmla="val 68147"/>
            </a:avLst>
          </a:prstGeom>
          <a:solidFill xmlns:a="http://schemas.openxmlformats.org/drawingml/2006/main">
            <a:srgbClr val="92CDDC"/>
          </a:solidFill>
          <a:ln xmlns:a="http://schemas.openxmlformats.org/drawingml/2006/main" w="38100">
            <a:solidFill>
              <a:srgbClr val="F2F2F2"/>
            </a:solidFill>
            <a:round/>
            <a:headEnd/>
            <a:tailEnd/>
          </a:ln>
          <a:effectLst xmlns:a="http://schemas.openxmlformats.org/drawingml/2006/main">
            <a:outerShdw dist="28398" dir="3806097" algn="ctr" rotWithShape="0">
              <a:srgbClr val="243F60">
                <a:alpha val="50000"/>
              </a:srgbClr>
            </a:outerShdw>
          </a:effectLst>
        </cdr:spPr>
        <cdr:txBody>
          <a:bodyPr xmlns:a="http://schemas.openxmlformats.org/drawingml/2006/main" vertOverflow="clip" vert="vert270" wrap="square" lIns="91440" tIns="45720" rIns="91440" bIns="45720" anchor="t" upright="1"/>
          <a:lstStyle xmlns:a="http://schemas.openxmlformats.org/drawingml/2006/main"/>
          <a:p xmlns:a="http://schemas.openxmlformats.org/drawingml/2006/main">
            <a:pPr algn="l" rtl="0">
              <a:defRPr sz="1000"/>
            </a:pPr>
            <a:endParaRPr lang="sl-SI" sz="1800" b="1" i="0" u="none" strike="noStrike" baseline="0" dirty="0">
              <a:solidFill>
                <a:srgbClr val="008080"/>
              </a:solidFill>
              <a:latin typeface="Vrinda"/>
              <a:cs typeface="Vrinda"/>
            </a:endParaRPr>
          </a:p>
          <a:p xmlns:a="http://schemas.openxmlformats.org/drawingml/2006/main">
            <a:pPr algn="l" rtl="0">
              <a:defRPr sz="1000"/>
            </a:pPr>
            <a:r>
              <a:rPr lang="sl-SI" sz="1800" b="1" i="0" u="none" strike="noStrike" baseline="0" dirty="0">
                <a:solidFill>
                  <a:srgbClr val="008080"/>
                </a:solidFill>
                <a:latin typeface="Vrinda"/>
                <a:cs typeface="Vrinda"/>
              </a:rPr>
              <a:t>Nevladne organizacije</a:t>
            </a:r>
            <a:endParaRPr lang="sl-SI" sz="18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 xmlns:a="http://schemas.openxmlformats.org/drawingml/2006/main">
            <a:pPr algn="r" rtl="0">
              <a:defRPr sz="1000"/>
            </a:pPr>
            <a:endParaRPr lang="sl-SI" sz="18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cdr:txBody>
      </cdr:sp>
      <cdr:sp macro="" textlink="">
        <cdr:nvSpPr>
          <cdr:cNvPr id="1031" name="AutoShape 7">
            <a:extLst xmlns:a="http://schemas.openxmlformats.org/drawingml/2006/main">
              <a:ext uri="{FF2B5EF4-FFF2-40B4-BE49-F238E27FC236}">
                <a16:creationId xmlns:a16="http://schemas.microsoft.com/office/drawing/2014/main" id="{0B33170B-0B06-4CDD-887F-9A27F6DF28DD}"/>
              </a:ext>
            </a:extLst>
          </cdr:cNvPr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1687" y="3080"/>
            <a:ext cx="8516" cy="900"/>
          </a:xfrm>
          <a:prstGeom xmlns:a="http://schemas.openxmlformats.org/drawingml/2006/main" prst="flowChartMagneticDrum">
            <a:avLst/>
          </a:prstGeom>
          <a:solidFill xmlns:a="http://schemas.openxmlformats.org/drawingml/2006/main">
            <a:srgbClr val="974706"/>
          </a:solidFill>
          <a:ln xmlns:a="http://schemas.openxmlformats.org/drawingml/2006/main" w="38100">
            <a:solidFill>
              <a:srgbClr val="F2F2F2"/>
            </a:solidFill>
            <a:round/>
            <a:headEnd/>
            <a:tailEnd/>
          </a:ln>
          <a:effectLst xmlns:a="http://schemas.openxmlformats.org/drawingml/2006/main">
            <a:outerShdw dist="28398" dir="3806097" algn="ctr" rotWithShape="0">
              <a:srgbClr val="243F60">
                <a:alpha val="50000"/>
              </a:srgbClr>
            </a:outerShdw>
          </a:effectLst>
        </cdr:spPr>
        <cdr:txBody>
          <a:bodyPr xmlns:a="http://schemas.openxmlformats.org/drawingml/2006/main" vertOverflow="clip" wrap="square" lIns="91440" tIns="45720" rIns="91440" bIns="45720" anchor="t" upright="1"/>
          <a:lstStyle xmlns:a="http://schemas.openxmlformats.org/drawingml/2006/main"/>
          <a:p xmlns:a="http://schemas.openxmlformats.org/drawingml/2006/main">
            <a:pPr algn="l" rtl="0">
              <a:defRPr sz="1000"/>
            </a:pPr>
            <a:endParaRPr lang="sl-SI" sz="1600" b="1" i="0" u="none" strike="noStrike" baseline="0" dirty="0">
              <a:solidFill>
                <a:srgbClr val="000000"/>
              </a:solidFill>
              <a:latin typeface="Vrinda"/>
              <a:cs typeface="Vrinda"/>
            </a:endParaRPr>
          </a:p>
          <a:p xmlns:a="http://schemas.openxmlformats.org/drawingml/2006/main">
            <a:pPr algn="ctr" rtl="0">
              <a:defRPr sz="1000"/>
            </a:pPr>
            <a:r>
              <a:rPr lang="sl-SI" sz="1600" b="1" i="0" u="none" strike="noStrike" baseline="0" dirty="0">
                <a:solidFill>
                  <a:srgbClr val="000000"/>
                </a:solidFill>
                <a:latin typeface="Vrinda"/>
                <a:cs typeface="Vrinda"/>
              </a:rPr>
              <a:t>Raziskovanje, vrednotenje, izobraževanje</a:t>
            </a:r>
            <a:endParaRPr lang="sl-SI" sz="16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 xmlns:a="http://schemas.openxmlformats.org/drawingml/2006/main">
            <a:pPr algn="l" rtl="0">
              <a:defRPr sz="1000"/>
            </a:pPr>
            <a:endParaRPr lang="sl-SI" sz="16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cdr:txBody>
      </cdr:sp>
      <cdr:sp macro="" textlink="">
        <cdr:nvSpPr>
          <cdr:cNvPr id="1032" name="AutoShape 8">
            <a:extLst xmlns:a="http://schemas.openxmlformats.org/drawingml/2006/main">
              <a:ext uri="{FF2B5EF4-FFF2-40B4-BE49-F238E27FC236}">
                <a16:creationId xmlns:a16="http://schemas.microsoft.com/office/drawing/2014/main" id="{1B62CC16-0BC2-47B6-B40F-84E2931B043B}"/>
              </a:ext>
            </a:extLst>
          </cdr:cNvPr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1522" y="2000"/>
            <a:ext cx="8516" cy="882"/>
          </a:xfrm>
          <a:prstGeom xmlns:a="http://schemas.openxmlformats.org/drawingml/2006/main" prst="flowChartMagneticDrum">
            <a:avLst/>
          </a:prstGeom>
          <a:solidFill xmlns:a="http://schemas.openxmlformats.org/drawingml/2006/main">
            <a:srgbClr val="B2A1C7"/>
          </a:solidFill>
          <a:ln xmlns:a="http://schemas.openxmlformats.org/drawingml/2006/main" w="38100">
            <a:solidFill>
              <a:srgbClr val="F2F2F2"/>
            </a:solidFill>
            <a:round/>
            <a:headEnd/>
            <a:tailEnd/>
          </a:ln>
          <a:effectLst xmlns:a="http://schemas.openxmlformats.org/drawingml/2006/main">
            <a:outerShdw dist="28398" dir="3806097" algn="ctr" rotWithShape="0">
              <a:srgbClr val="243F60">
                <a:alpha val="50000"/>
              </a:srgbClr>
            </a:outerShdw>
          </a:effectLst>
        </cdr:spPr>
        <cdr:txBody>
          <a:bodyPr xmlns:a="http://schemas.openxmlformats.org/drawingml/2006/main" vertOverflow="clip" wrap="square" lIns="91440" tIns="45720" rIns="91440" bIns="45720" anchor="t" upright="1"/>
          <a:lstStyle xmlns:a="http://schemas.openxmlformats.org/drawingml/2006/main"/>
          <a:p xmlns:a="http://schemas.openxmlformats.org/drawingml/2006/main">
            <a:pPr algn="l" rtl="0">
              <a:defRPr sz="1000"/>
            </a:pPr>
            <a:endParaRPr lang="sl-SI" sz="1600" b="1" i="0" u="none" strike="noStrike" baseline="0" dirty="0">
              <a:solidFill>
                <a:srgbClr val="000000"/>
              </a:solidFill>
              <a:latin typeface="Vrinda"/>
              <a:cs typeface="Vrinda"/>
            </a:endParaRPr>
          </a:p>
          <a:p xmlns:a="http://schemas.openxmlformats.org/drawingml/2006/main">
            <a:pPr algn="ctr" rtl="0">
              <a:defRPr sz="1000"/>
            </a:pPr>
            <a:r>
              <a:rPr lang="sl-SI" sz="1600" b="1" i="0" u="none" strike="noStrike" baseline="0" dirty="0">
                <a:solidFill>
                  <a:srgbClr val="000000"/>
                </a:solidFill>
                <a:latin typeface="Vrinda"/>
                <a:cs typeface="Vrinda"/>
              </a:rPr>
              <a:t>Koordinacija in mednarodno sodelovanje</a:t>
            </a:r>
            <a:endParaRPr lang="sl-SI" sz="18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 xmlns:a="http://schemas.openxmlformats.org/drawingml/2006/main">
            <a:pPr algn="l" rtl="0">
              <a:defRPr sz="1000"/>
            </a:pPr>
            <a:endParaRPr lang="sl-SI" sz="18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cdr:txBody>
      </cdr:sp>
      <cdr:sp macro="" textlink="">
        <cdr:nvSpPr>
          <cdr:cNvPr id="1033" name="AutoShape 9">
            <a:extLst xmlns:a="http://schemas.openxmlformats.org/drawingml/2006/main">
              <a:ext uri="{FF2B5EF4-FFF2-40B4-BE49-F238E27FC236}">
                <a16:creationId xmlns:a16="http://schemas.microsoft.com/office/drawing/2014/main" id="{41A032D5-B359-408E-817F-AA539AEB6889}"/>
              </a:ext>
            </a:extLst>
          </cdr:cNvPr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8201" y="4160"/>
            <a:ext cx="1255" cy="4234"/>
          </a:xfrm>
          <a:prstGeom xmlns:a="http://schemas.openxmlformats.org/drawingml/2006/main" prst="can">
            <a:avLst>
              <a:gd name="adj" fmla="val 68147"/>
            </a:avLst>
          </a:prstGeom>
          <a:solidFill xmlns:a="http://schemas.openxmlformats.org/drawingml/2006/main">
            <a:srgbClr val="FA0814"/>
          </a:solidFill>
          <a:ln xmlns:a="http://schemas.openxmlformats.org/drawingml/2006/main" w="38100">
            <a:solidFill>
              <a:srgbClr val="F2F2F2"/>
            </a:solidFill>
            <a:round/>
            <a:headEnd/>
            <a:tailEnd/>
          </a:ln>
          <a:effectLst xmlns:a="http://schemas.openxmlformats.org/drawingml/2006/main">
            <a:outerShdw dist="28398" dir="3806097" algn="ctr" rotWithShape="0">
              <a:srgbClr val="243F60">
                <a:alpha val="50000"/>
              </a:srgbClr>
            </a:outerShdw>
          </a:effectLst>
        </cdr:spPr>
        <cdr:txBody>
          <a:bodyPr xmlns:a="http://schemas.openxmlformats.org/drawingml/2006/main" vertOverflow="clip" vert="vert270" wrap="square" lIns="91440" tIns="45720" rIns="91440" bIns="45720" anchor="t" upright="1"/>
          <a:lstStyle xmlns:a="http://schemas.openxmlformats.org/drawingml/2006/main"/>
          <a:p xmlns:a="http://schemas.openxmlformats.org/drawingml/2006/main">
            <a:pPr algn="r" rtl="0">
              <a:defRPr sz="1000"/>
            </a:pPr>
            <a:endParaRPr lang="sl-SI" sz="1600" b="1" i="0" u="none" strike="noStrike" baseline="0" dirty="0">
              <a:solidFill>
                <a:srgbClr val="008080"/>
              </a:solidFill>
              <a:latin typeface="Vrinda"/>
              <a:cs typeface="Vrinda"/>
            </a:endParaRPr>
          </a:p>
          <a:p xmlns:a="http://schemas.openxmlformats.org/drawingml/2006/main">
            <a:pPr algn="l" rtl="0">
              <a:defRPr sz="1000"/>
            </a:pPr>
            <a:r>
              <a:rPr lang="sl-SI" sz="1600" b="1" i="0" u="none" strike="noStrike" baseline="0" dirty="0">
                <a:solidFill>
                  <a:srgbClr val="008080"/>
                </a:solidFill>
                <a:latin typeface="Vrinda"/>
                <a:cs typeface="Vrinda"/>
              </a:rPr>
              <a:t>Zmanjševanje ponudbe </a:t>
            </a:r>
            <a:endParaRPr lang="sl-SI" sz="1800" b="1" i="0" u="none" strike="noStrike" baseline="0" dirty="0">
              <a:solidFill>
                <a:srgbClr val="008080"/>
              </a:solidFill>
              <a:latin typeface="Vrinda"/>
              <a:cs typeface="Vrinda"/>
            </a:endParaRPr>
          </a:p>
          <a:p xmlns:a="http://schemas.openxmlformats.org/drawingml/2006/main">
            <a:pPr algn="r" rtl="0">
              <a:defRPr sz="1000"/>
            </a:pPr>
            <a:endParaRPr lang="sl-SI" sz="18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 xmlns:a="http://schemas.openxmlformats.org/drawingml/2006/main">
            <a:pPr algn="r" rtl="0">
              <a:defRPr sz="1000"/>
            </a:pPr>
            <a:endParaRPr lang="sl-SI" sz="18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cdr:txBody>
      </cdr:sp>
      <cdr:sp macro="" textlink="">
        <cdr:nvSpPr>
          <cdr:cNvPr id="1034" name="AutoShape 10">
            <a:extLst xmlns:a="http://schemas.openxmlformats.org/drawingml/2006/main">
              <a:ext uri="{FF2B5EF4-FFF2-40B4-BE49-F238E27FC236}">
                <a16:creationId xmlns:a16="http://schemas.microsoft.com/office/drawing/2014/main" id="{DE04E490-50CC-480E-BBEB-E69737C89D6A}"/>
              </a:ext>
            </a:extLst>
          </cdr:cNvPr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1709" y="8489"/>
            <a:ext cx="8516" cy="900"/>
          </a:xfrm>
          <a:prstGeom xmlns:a="http://schemas.openxmlformats.org/drawingml/2006/main" prst="flowChartMagneticDrum">
            <a:avLst/>
          </a:prstGeom>
          <a:solidFill xmlns:a="http://schemas.openxmlformats.org/drawingml/2006/main">
            <a:srgbClr val="FFFF00"/>
          </a:solidFill>
          <a:ln xmlns:a="http://schemas.openxmlformats.org/drawingml/2006/main" w="38100">
            <a:solidFill>
              <a:srgbClr val="F2F2F2"/>
            </a:solidFill>
            <a:round/>
            <a:headEnd/>
            <a:tailEnd/>
          </a:ln>
          <a:effectLst xmlns:a="http://schemas.openxmlformats.org/drawingml/2006/main">
            <a:outerShdw dist="28398" dir="3806097" algn="ctr" rotWithShape="0">
              <a:srgbClr val="243F60">
                <a:alpha val="50000"/>
              </a:srgbClr>
            </a:outerShdw>
          </a:effectLst>
        </cdr:spPr>
        <cdr:txBody>
          <a:bodyPr xmlns:a="http://schemas.openxmlformats.org/drawingml/2006/main" vertOverflow="clip" wrap="square" lIns="91440" tIns="45720" rIns="91440" bIns="45720" anchor="t" upright="1"/>
          <a:lstStyle xmlns:a="http://schemas.openxmlformats.org/drawingml/2006/main"/>
          <a:p xmlns:a="http://schemas.openxmlformats.org/drawingml/2006/main">
            <a:pPr algn="ctr" rtl="0">
              <a:defRPr sz="1000"/>
            </a:pPr>
            <a:r>
              <a:rPr lang="sl-SI" sz="2000" b="1" dirty="0">
                <a:solidFill>
                  <a:srgbClr val="000000"/>
                </a:solidFill>
                <a:latin typeface="Vrinda"/>
                <a:cs typeface="Vrinda"/>
              </a:rPr>
              <a:t>Zakonodaja, Finance </a:t>
            </a:r>
            <a:endParaRPr lang="sl-SI" sz="1600" b="1" i="0" u="none" strike="noStrike" baseline="0" dirty="0">
              <a:solidFill>
                <a:srgbClr val="000000"/>
              </a:solidFill>
              <a:latin typeface="Vrinda"/>
              <a:cs typeface="Vrinda"/>
            </a:endParaRPr>
          </a:p>
          <a:p xmlns:a="http://schemas.openxmlformats.org/drawingml/2006/main">
            <a:pPr algn="l" rtl="0">
              <a:defRPr sz="1000"/>
            </a:pPr>
            <a:endParaRPr lang="sl-SI" sz="20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 xmlns:a="http://schemas.openxmlformats.org/drawingml/2006/main">
            <a:pPr algn="l" rtl="0">
              <a:defRPr sz="1000"/>
            </a:pPr>
            <a:endParaRPr lang="sl-SI" sz="20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D457C-6985-44D0-830D-6E6D7C86A549}" type="datetimeFigureOut">
              <a:rPr lang="sl-SI" smtClean="0"/>
              <a:t>2. 08. 2023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DDFCA-E4A5-4143-BD21-78014DB391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198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253F35B1-68D0-4A62-AA4A-1F303327D6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4564BD0F-F829-4D99-BF50-3F1F89F1F1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sl-SI">
              <a:cs typeface="Arial" panose="020B0604020202020204" pitchFamily="34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E8B9A3B0-F743-4C9F-B9FD-D5A702507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4595BB-4E87-4F64-91EB-E6260E51CDD3}" type="slidenum">
              <a:rPr lang="en-US" altLang="sl-SI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sl-S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66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7FFD6A6-6CB0-4181-8C82-AFCA4444CB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B90933D-53F4-4955-A3DE-6522FB4ED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63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18C7E9A-9E42-47D9-93A0-52BC685970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230F8E2-0836-4091-9B02-158E2A286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48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273654E-F19D-4D06-849D-DBB8DE778F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03E6CB5-B2BC-4E92-A0E8-8E85186B2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67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E5CD58-68F5-413E-86E4-1E63E2DEB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C24E722-2C52-419F-9D1D-D428D5739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4A26007-5087-4F8A-B53C-CEA46097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A8DF-DE67-45C8-A7E9-13088064D645}" type="datetimeFigureOut">
              <a:rPr lang="sl-SI" smtClean="0"/>
              <a:t>2. 08. 2023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438E96A-F51F-45ED-AFBD-99C5B0AD6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84C4983-325E-4379-A738-A4C7C209E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C052-0357-40DE-9778-BE92FB9780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472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D8A635-2E2D-478F-8D41-D30CC5CE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7798D3A-E56D-4D09-B153-C043DF1AF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7A40926-F88D-4AE6-B5CA-8C90127BE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A8DF-DE67-45C8-A7E9-13088064D645}" type="datetimeFigureOut">
              <a:rPr lang="sl-SI" smtClean="0"/>
              <a:t>2. 08. 2023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F7E4042-F708-4A76-949D-E46C0D4C1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E3F77BF-53DA-45B8-815D-025CCD63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C052-0357-40DE-9778-BE92FB9780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388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4BE3D7DB-2B90-4B6B-9014-0A2F31D21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36B6EB7-EE42-4F19-9981-5D16D30BB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3E7748A-826F-417F-9C82-D4B421D30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A8DF-DE67-45C8-A7E9-13088064D645}" type="datetimeFigureOut">
              <a:rPr lang="sl-SI" smtClean="0"/>
              <a:t>2. 08. 2023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C8E9264-730F-46C0-B872-8174691D6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75777CD-5CE7-49DD-8682-04116421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C052-0357-40DE-9778-BE92FB9780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536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87A6991-A9A5-447B-80DC-96ED862DF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401" y="6356351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0FE0-0EED-4979-8971-EA8D0F20E59C}" type="datetimeFigureOut">
              <a:rPr lang="en-US"/>
              <a:pPr>
                <a:defRPr/>
              </a:pPr>
              <a:t>8/2/2023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105D798-68C9-4AD2-AA2B-F062484A0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BEE5432-D9D4-46D5-81AD-47191411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1775884" cy="365125"/>
          </a:xfrm>
        </p:spPr>
        <p:txBody>
          <a:bodyPr/>
          <a:lstStyle>
            <a:lvl1pPr>
              <a:defRPr/>
            </a:lvl1pPr>
          </a:lstStyle>
          <a:p>
            <a:fld id="{C64F7448-851B-487F-B70B-51E29BC7387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532894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95234" y="3240088"/>
            <a:ext cx="9601367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14D7D-19FE-4040-8851-6D64B3B0409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DEDD9-61C1-4070-9940-D5CF3B2AAFCE}" type="datetimeFigureOut">
              <a:rPr lang="sl-SI"/>
              <a:pPr>
                <a:defRPr/>
              </a:pPr>
              <a:t>2. 08. 2023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CC65D-945C-4748-8587-51E3CBB438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BB89F-F60F-43DF-85C1-D636796008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087749E-ED44-483E-8412-A86A7FF0714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8242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28F067-EA8F-48E5-9D64-254BDDB64C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49098-E7ED-4F08-94D6-CCC879C3832B}" type="datetime1">
              <a:rPr lang="sl-SI" altLang="sl-SI"/>
              <a:pPr/>
              <a:t>2. 08. 2023</a:t>
            </a:fld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4546E8-7F42-4C30-8E3D-89E94E6C98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529EAA-B3BB-4D90-9F82-1771016EA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623EA-6A2D-4715-8D33-DA78D79CAC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88865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2590F1-A82E-4C5A-AC0E-6E73E3B60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D04F5-C6E0-42A1-9361-FFEBA8E9C985}" type="datetime1">
              <a:rPr lang="sl-SI" altLang="sl-SI"/>
              <a:pPr/>
              <a:t>2. 08. 2023</a:t>
            </a:fld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AACBBF-8D55-4C7F-BD1E-AD6F8F5E22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A83C4D-5101-4CD8-8AA1-ACA32263D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FE093-473F-4F64-AEF6-5C0EF5B84A5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57222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C0C48D-2D57-48C1-B0F4-31DAC57548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9C26B-3C43-442A-9ABD-E83ABE240243}" type="datetime1">
              <a:rPr lang="sl-SI" altLang="sl-SI"/>
              <a:pPr/>
              <a:t>2. 08. 2023</a:t>
            </a:fld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D9D062-1EA0-480E-9140-88FF6DA0BE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9EE583-CE99-4EF9-8220-7D62EEA47B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F73EF-9E45-4FEB-A2B2-17305CE35FF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37625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B10239-E87E-4D3F-B997-C9ABDB8547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29361-19D6-4347-8ACD-A36728C71794}" type="datetime1">
              <a:rPr lang="sl-SI" altLang="sl-SI"/>
              <a:pPr/>
              <a:t>2. 08. 2023</a:t>
            </a:fld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09FA30-5F87-484B-9842-2A8A2A76E0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9AA394-4A3B-44EA-B0CA-059219821C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CA368-9BEB-42C0-8618-A566473C200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9424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E64ADF9-E5DE-49F7-B55B-13938F05A3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43983-0799-4CFC-AD81-B5209434814F}" type="datetime1">
              <a:rPr lang="sl-SI" altLang="sl-SI"/>
              <a:pPr/>
              <a:t>2. 08. 2023</a:t>
            </a:fld>
            <a:endParaRPr lang="sl-SI" alt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EBCC917-40DD-4D81-9485-8C70E112E1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FB925E9-492D-4654-99CA-B297D0F727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9FB13-888C-470F-AAC8-EA8FEAC5217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70429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5D2938C-FAE5-4E79-8E91-701F603A0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46FA6-8C8E-4AB1-BBCE-EECA89D3BE0D}" type="datetime1">
              <a:rPr lang="sl-SI" altLang="sl-SI"/>
              <a:pPr/>
              <a:t>2. 08. 2023</a:t>
            </a:fld>
            <a:endParaRPr lang="sl-SI" alt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CB8CD9-30E1-401E-A1BF-9DF92DAE90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4DF858-EDE3-44E5-8192-19FAD5DAA6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0498ED-9022-488D-9DB3-3A86BB9BB9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8945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259468-509F-48B5-AFFB-58729F9AD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8AD7022-C1BA-4A7A-8132-983030EBE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4A35705-01FE-40CC-AB21-D9F0097C4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A8DF-DE67-45C8-A7E9-13088064D645}" type="datetimeFigureOut">
              <a:rPr lang="sl-SI" smtClean="0"/>
              <a:t>2. 08. 2023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AB2AD66-563C-462A-A1DD-34323EA2F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62988ED-5CCC-4E31-B3B0-F469B5BF0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C052-0357-40DE-9778-BE92FB9780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6115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B63DFAC-0670-430A-A167-11A461C864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7A1D6-87EA-4BE6-8A00-13C744A37D80}" type="datetime1">
              <a:rPr lang="sl-SI" altLang="sl-SI"/>
              <a:pPr/>
              <a:t>2. 08. 2023</a:t>
            </a:fld>
            <a:endParaRPr lang="sl-SI" alt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873F1A-2988-4E43-917D-F99CB50C48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C892474-17A9-4F83-A970-4A5A21C543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239B6-C906-400C-963D-AEB353A9D42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9406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E38D3E-228C-4C95-9B41-26B1BE29B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666CD-2E95-4592-86EA-68C418851ECB}" type="datetime1">
              <a:rPr lang="sl-SI" altLang="sl-SI"/>
              <a:pPr/>
              <a:t>2. 08. 2023</a:t>
            </a:fld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2CDC75-5193-415F-A695-BBB0B97B24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7FAE03-51E4-42F6-9271-465CBFC71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58826-B63A-4874-AAD4-990DF9FD51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43564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EA640D-AFD1-4D6E-8344-C212272B95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77CB9-F9C7-4FDC-B9E9-C42F0553F01C}" type="datetime1">
              <a:rPr lang="sl-SI" altLang="sl-SI"/>
              <a:pPr/>
              <a:t>2. 08. 2023</a:t>
            </a:fld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F7E4BD-5D87-42BC-AAD3-624C6157EC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FE295-9634-43C1-B7D8-428E8AD7EE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099B0-5A8A-4C8E-85C0-4020EEC75D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46702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218CAD-E633-4A28-8013-9EF67E6D9E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DC83A-9C7B-47F5-810C-63EE3EFC67E7}" type="datetime1">
              <a:rPr lang="sl-SI" altLang="sl-SI"/>
              <a:pPr/>
              <a:t>2. 08. 2023</a:t>
            </a:fld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852D1A-98A0-4F27-9676-F24471A217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583C5D-EBF3-47E9-9818-34BFD06203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16100-D984-4C6F-8749-C2B7B3318D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9328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36F39F-521D-4A3A-A43F-4D87AAF4A5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99971-CB28-483E-AC58-14A639DDF70E}" type="datetime1">
              <a:rPr lang="sl-SI" altLang="sl-SI"/>
              <a:pPr/>
              <a:t>2. 08. 2023</a:t>
            </a:fld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9F096F-AF3C-41D8-BF40-D32D93A030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017520-1980-4797-8050-F72787163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47F0E-67B2-49C4-95C0-998E6EEA51A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34879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BCED78A-4DAC-4770-AC0F-CB8C93F0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401" y="6356351"/>
            <a:ext cx="19939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6E785EC-47CE-4E43-9507-4167336A051E}" type="datetime1">
              <a:rPr lang="en-US"/>
              <a:pPr>
                <a:defRPr/>
              </a:pPr>
              <a:t>8/2/2023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3ECF696-5EBE-4D43-82B7-0D829BE3E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F25F3F-6D49-4331-ACA5-7FC84B57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1775884" cy="365125"/>
          </a:xfrm>
        </p:spPr>
        <p:txBody>
          <a:bodyPr/>
          <a:lstStyle>
            <a:lvl1pPr>
              <a:defRPr/>
            </a:lvl1pPr>
          </a:lstStyle>
          <a:p>
            <a:fld id="{6746E04A-B0EB-4408-A2C7-5665FAA145D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95322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C47130A-D864-4147-A6A2-2BAF0F71E0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401" y="6356351"/>
            <a:ext cx="19939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1013BB3-4D53-4F35-915A-190D28A16C83}" type="datetime1">
              <a:rPr lang="en-US"/>
              <a:pPr>
                <a:defRPr/>
              </a:pPr>
              <a:t>8/2/2023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EB18AE-726D-493D-B8C5-D4014EEC7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BC5BD9-FF10-4C2F-AE7D-559971FAA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1775884" cy="365125"/>
          </a:xfrm>
        </p:spPr>
        <p:txBody>
          <a:bodyPr/>
          <a:lstStyle>
            <a:lvl1pPr>
              <a:defRPr/>
            </a:lvl1pPr>
          </a:lstStyle>
          <a:p>
            <a:fld id="{25D9374F-EFEC-492E-A8EB-708C181475B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203303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95234" y="3240088"/>
            <a:ext cx="9601367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FB95E-AC67-412E-8E87-520DFCA57A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A3F75AC-71C9-447F-B237-CD2CFCF3592C}" type="datetime1">
              <a:rPr lang="sl-SI"/>
              <a:pPr>
                <a:defRPr/>
              </a:pPr>
              <a:t>2. 08. 2023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390ED-AAB2-4914-9A44-94823D792AA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DEDBD-726E-400B-9C71-7922C3FB5A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0A6C937-FA1C-45D5-9172-26FBB55E923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15895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155FAA-6128-4DC9-BD54-23A1E7D725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F34E3-6085-485E-BD90-03BA287A051B}" type="datetime1">
              <a:rPr lang="sl-SI" altLang="sl-SI"/>
              <a:pPr/>
              <a:t>2. 08. 2023</a:t>
            </a:fld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0D0811-1A94-46AF-81A5-7F9C065690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4394B9-1A97-4E15-8EE0-EE9647797F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339E6-49C3-4230-820D-D2FCCCFC04E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359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E5687A-19D6-43F2-B074-67FEE34B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5CD0662-5D50-47F0-A788-48D07C39F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04A1FF7-13EB-4726-8877-B8158986A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A8DF-DE67-45C8-A7E9-13088064D645}" type="datetimeFigureOut">
              <a:rPr lang="sl-SI" smtClean="0"/>
              <a:t>2. 08. 2023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0158276-27A3-4BE7-A0CD-FA881DD35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BC40A54-9CBD-4EEE-B34F-D01FBBB2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C052-0357-40DE-9778-BE92FB9780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425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5DE845-B46C-4A70-A909-367BAEAF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FE35E7F-844C-4037-9BA6-B7C6409DE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CD43692-6157-4370-9BA3-E254AFE5B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24D4B88-4F74-4BF5-BF02-4F73D9628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A8DF-DE67-45C8-A7E9-13088064D645}" type="datetimeFigureOut">
              <a:rPr lang="sl-SI" smtClean="0"/>
              <a:t>2. 08. 2023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46747A2-6EA7-45A7-ACCF-66FC8C7AC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4317B9B-EA11-4373-BAD2-73DC4838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C052-0357-40DE-9778-BE92FB9780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884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521A54-18A0-4DAD-8D18-D032CC299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C77523E-B626-44C9-843C-05B79E862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8F34E05-D963-4E29-A22C-1961BB9F3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9ABFF5D-3844-4474-921F-05222B862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855282F-0C2A-4C1D-B537-F3CF823E9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21B9D21F-D52A-4126-9D9B-E073C320A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A8DF-DE67-45C8-A7E9-13088064D645}" type="datetimeFigureOut">
              <a:rPr lang="sl-SI" smtClean="0"/>
              <a:t>2. 08. 2023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658C9013-8872-4787-975D-1AEC0E68F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221C7877-C585-4A80-9781-744E4457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C052-0357-40DE-9778-BE92FB9780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884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A9B70C-BCA7-4159-AC0B-73A4F5824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80520382-880A-40E3-9D10-0AF984FBF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A8DF-DE67-45C8-A7E9-13088064D645}" type="datetimeFigureOut">
              <a:rPr lang="sl-SI" smtClean="0"/>
              <a:t>2. 08. 2023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16AA0AF-5C11-472B-A8F3-012FC3C2E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74C73B2-FB3D-49B2-929D-07BD36766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C052-0357-40DE-9778-BE92FB9780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777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9C02671-7339-476D-9544-2EDFF86B9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A8DF-DE67-45C8-A7E9-13088064D645}" type="datetimeFigureOut">
              <a:rPr lang="sl-SI" smtClean="0"/>
              <a:t>2. 08. 2023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B888F0C6-B656-474D-B086-2289DF977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358008C-D540-49F0-98A3-393457F1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C052-0357-40DE-9778-BE92FB9780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392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8BE88C-E58B-4E7D-A85C-CC6A2CBB3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E5C1CD4-963B-4053-870C-CA68A8AAB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C63766B-0D99-4139-B63A-F86A639E6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0843FE0-5C85-4CA9-A88C-7A1D693B3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A8DF-DE67-45C8-A7E9-13088064D645}" type="datetimeFigureOut">
              <a:rPr lang="sl-SI" smtClean="0"/>
              <a:t>2. 08. 2023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3920DFE-AA2C-412C-8C67-E8DA111B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F1E40E7-9DDA-4A14-9B95-734C0693D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C052-0357-40DE-9778-BE92FB9780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892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6B064D-589A-4122-A1BE-3B6B71A8F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72F71483-7809-4D47-868B-4B3A3B098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4E33CA7-584C-4CDA-8689-CE1E1F32C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58D5C4C-C436-4C40-9BA4-12B7B713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A8DF-DE67-45C8-A7E9-13088064D645}" type="datetimeFigureOut">
              <a:rPr lang="sl-SI" smtClean="0"/>
              <a:t>2. 08. 2023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BEF4013-A704-40D7-A5D7-4383E877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9C9F269-6916-45B7-8C24-0DE30FD9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C052-0357-40DE-9778-BE92FB9780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04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6D6A3BC-BEA2-4A20-889F-5668C473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487DC0A-6E32-42C1-B48F-4CA98B87B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6A0B96D-AFD2-429C-8796-FA09F2555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5A8DF-DE67-45C8-A7E9-13088064D645}" type="datetimeFigureOut">
              <a:rPr lang="sl-SI" smtClean="0"/>
              <a:t>2. 08. 2023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D027E9E-3E34-4B10-96BE-ABFA90744F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C521EED-8146-4FFA-AFB2-F1FA0B83B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C052-0357-40DE-9778-BE92FB9780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450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C350486-A5C3-4A5F-B7EA-6CF2473EA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8CA4E28-BBD0-4EA0-B3D7-6CA1FA29E5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156FD1F-CD6D-4704-B15A-FDEC89979A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808E340-7DD6-4985-8D4D-D994C027A569}" type="datetime1">
              <a:rPr lang="sl-SI" altLang="sl-SI"/>
              <a:pPr/>
              <a:t>2. 08. 2023</a:t>
            </a:fld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2CB7812-1AD0-4262-B9F5-7B1E9191EC8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C12876-F353-4C10-A78D-1F989FE5C0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6E9D08-B5FE-4C78-97A5-62A8A13AC44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4072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0102474-3724-43A4-B7AE-C579CE20D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77" r="13590" b="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819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80CAB129-D10A-4580-B7FC-32E6BAE5B8E4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709448" y="1913950"/>
            <a:ext cx="4204137" cy="134275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sl-SI" sz="2400" dirty="0">
                <a:solidFill>
                  <a:schemeClr val="tx1"/>
                </a:solidFill>
                <a:latin typeface="ArialMT"/>
                <a:cs typeface="+mj-cs"/>
              </a:rPr>
              <a:t> </a:t>
            </a:r>
            <a:br>
              <a:rPr lang="sl-SI" altLang="sl-SI" sz="2400" dirty="0">
                <a:solidFill>
                  <a:schemeClr val="tx1"/>
                </a:solidFill>
                <a:latin typeface="ArialMT"/>
                <a:cs typeface="+mj-cs"/>
              </a:rPr>
            </a:br>
            <a:br>
              <a:rPr lang="sl-SI" altLang="sl-SI" sz="2400" dirty="0">
                <a:solidFill>
                  <a:schemeClr val="tx1"/>
                </a:solidFill>
                <a:latin typeface="ArialMT"/>
                <a:cs typeface="+mj-cs"/>
              </a:rPr>
            </a:br>
            <a:br>
              <a:rPr lang="sl-SI" altLang="sl-SI" sz="2400" dirty="0">
                <a:solidFill>
                  <a:schemeClr val="tx1"/>
                </a:solidFill>
                <a:latin typeface="ArialMT"/>
                <a:cs typeface="+mj-cs"/>
              </a:rPr>
            </a:br>
            <a:r>
              <a:rPr lang="en-US" altLang="sl-SI" sz="2400" dirty="0" err="1">
                <a:solidFill>
                  <a:schemeClr val="tx1"/>
                </a:solidFill>
                <a:latin typeface="ArialMT"/>
                <a:cs typeface="+mj-cs"/>
              </a:rPr>
              <a:t>Nacionalni</a:t>
            </a:r>
            <a:r>
              <a:rPr lang="en-US" altLang="sl-SI" sz="2400" dirty="0">
                <a:solidFill>
                  <a:schemeClr val="tx1"/>
                </a:solidFill>
                <a:latin typeface="ArialMT"/>
                <a:cs typeface="+mj-cs"/>
              </a:rPr>
              <a:t> program na </a:t>
            </a:r>
            <a:r>
              <a:rPr lang="en-US" altLang="sl-SI" sz="2400" dirty="0" err="1">
                <a:solidFill>
                  <a:schemeClr val="tx1"/>
                </a:solidFill>
                <a:latin typeface="ArialMT"/>
                <a:cs typeface="+mj-cs"/>
              </a:rPr>
              <a:t>področju</a:t>
            </a:r>
            <a:r>
              <a:rPr lang="en-US" altLang="sl-SI" sz="2400" dirty="0">
                <a:solidFill>
                  <a:schemeClr val="tx1"/>
                </a:solidFill>
                <a:latin typeface="ArialMT"/>
                <a:cs typeface="+mj-cs"/>
              </a:rPr>
              <a:t> </a:t>
            </a:r>
            <a:r>
              <a:rPr lang="en-US" altLang="sl-SI" sz="2400" dirty="0" err="1">
                <a:solidFill>
                  <a:schemeClr val="tx1"/>
                </a:solidFill>
                <a:latin typeface="ArialMT"/>
                <a:cs typeface="+mj-cs"/>
              </a:rPr>
              <a:t>drog</a:t>
            </a:r>
            <a:r>
              <a:rPr lang="en-US" altLang="sl-SI" sz="2400" dirty="0">
                <a:solidFill>
                  <a:schemeClr val="tx1"/>
                </a:solidFill>
                <a:latin typeface="ArialMT"/>
                <a:cs typeface="+mj-cs"/>
              </a:rPr>
              <a:t> 2022 – 2030</a:t>
            </a:r>
            <a:br>
              <a:rPr lang="en-US" altLang="sl-SI" sz="2400" dirty="0">
                <a:solidFill>
                  <a:schemeClr val="tx1"/>
                </a:solidFill>
                <a:latin typeface="ArialMT"/>
                <a:cs typeface="+mj-cs"/>
              </a:rPr>
            </a:br>
            <a:br>
              <a:rPr lang="en-US" altLang="sl-SI" sz="2400" dirty="0">
                <a:solidFill>
                  <a:schemeClr val="tx1"/>
                </a:solidFill>
                <a:latin typeface="ArialMT"/>
                <a:cs typeface="+mj-cs"/>
              </a:rPr>
            </a:br>
            <a:br>
              <a:rPr lang="en-US" altLang="sl-SI" sz="2400" dirty="0">
                <a:solidFill>
                  <a:schemeClr val="tx1"/>
                </a:solidFill>
                <a:latin typeface="ArialMT"/>
                <a:cs typeface="+mj-cs"/>
              </a:rPr>
            </a:br>
            <a:br>
              <a:rPr lang="en-US" altLang="sl-SI" sz="2400" dirty="0">
                <a:solidFill>
                  <a:schemeClr val="tx1"/>
                </a:solidFill>
                <a:latin typeface="ArialMT"/>
                <a:cs typeface="+mj-cs"/>
              </a:rPr>
            </a:br>
            <a:endParaRPr lang="en-US" altLang="sl-SI" sz="2400" dirty="0">
              <a:solidFill>
                <a:schemeClr val="tx1"/>
              </a:solidFill>
              <a:latin typeface="ArialMT"/>
              <a:cs typeface="+mj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014FE2B-2AF7-4452-8CD8-F44C1517E7E6}"/>
              </a:ext>
            </a:extLst>
          </p:cNvPr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sl-SI" dirty="0">
                <a:latin typeface="ArialMT"/>
              </a:rPr>
              <a:t>Vesna Marinko</a:t>
            </a:r>
          </a:p>
          <a:p>
            <a:pPr indent="-228600" algn="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MT"/>
              </a:rPr>
              <a:t>Dr. Jože </a:t>
            </a:r>
            <a:r>
              <a:rPr lang="sl-SI" dirty="0">
                <a:latin typeface="ArialMT"/>
              </a:rPr>
              <a:t>H</a:t>
            </a:r>
            <a:r>
              <a:rPr lang="en-US" dirty="0">
                <a:latin typeface="ArialMT"/>
              </a:rPr>
              <a:t>ren</a:t>
            </a:r>
          </a:p>
        </p:txBody>
      </p:sp>
    </p:spTree>
    <p:extLst>
      <p:ext uri="{BB962C8B-B14F-4D97-AF65-F5344CB8AC3E}">
        <p14:creationId xmlns:p14="http://schemas.microsoft.com/office/powerpoint/2010/main" val="346022658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07A7A412-BF82-4391-98A2-CB50A24662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905037-0D1E-44E3-9149-2C8A77219BD9}" type="slidenum">
              <a:rPr kumimoji="0" lang="sl-SI" altLang="sl-S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l-SI" altLang="sl-S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A8C2567-4229-4313-9312-87A579EAA4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4638"/>
            <a:ext cx="10860505" cy="663825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4000" kern="1200" dirty="0">
                <a:solidFill>
                  <a:schemeClr val="tx1"/>
                </a:solidFill>
              </a:rPr>
              <a:t>Stebri Nacionalnega programa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A0EDD813-CD93-43FE-A0BB-ABD29687B8AA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28227715"/>
              </p:ext>
            </p:extLst>
          </p:nvPr>
        </p:nvGraphicFramePr>
        <p:xfrm>
          <a:off x="959048" y="1139126"/>
          <a:ext cx="10052498" cy="5508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besedila 5">
            <a:extLst>
              <a:ext uri="{FF2B5EF4-FFF2-40B4-BE49-F238E27FC236}">
                <a16:creationId xmlns:a16="http://schemas.microsoft.com/office/drawing/2014/main" id="{60E742D7-E5C8-4125-A42A-0076128FF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82308"/>
            <a:ext cx="2451315" cy="5853113"/>
          </a:xfrm>
        </p:spPr>
        <p:txBody>
          <a:bodyPr/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Zaveza: Resolucija o zgodnji preventivi, ki je bila sprejeta na zasedanju Komisije OZN za droge v letu 2022</a:t>
            </a: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70838C79-2989-4A63-BBC1-C7E2C8ED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39B6-C906-400C-963D-AEB353A9D421}" type="slidenum">
              <a:rPr lang="sl-SI" altLang="sl-SI" smtClean="0"/>
              <a:pPr/>
              <a:t>11</a:t>
            </a:fld>
            <a:endParaRPr lang="sl-SI" altLang="sl-SI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7F703E2F-1E9C-4781-9A7A-97B7594F7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974" y="722579"/>
            <a:ext cx="1240144" cy="3663331"/>
          </a:xfrm>
          <a:prstGeom prst="can">
            <a:avLst>
              <a:gd name="adj" fmla="val 73676"/>
            </a:avLst>
          </a:prstGeom>
          <a:solidFill>
            <a:srgbClr val="D99594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vert270"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endParaRPr lang="sl-SI" sz="2200" b="1" i="0" u="none" strike="noStrike" baseline="0" dirty="0">
              <a:solidFill>
                <a:srgbClr val="0066CC"/>
              </a:solidFill>
              <a:latin typeface="Vrinda"/>
              <a:cs typeface="Vrinda"/>
            </a:endParaRPr>
          </a:p>
          <a:p>
            <a:pPr algn="ctr" rtl="0">
              <a:defRPr sz="1000"/>
            </a:pPr>
            <a:r>
              <a:rPr lang="sl-SI" sz="2200" b="1" i="0" u="none" strike="noStrike" baseline="0" dirty="0">
                <a:solidFill>
                  <a:srgbClr val="0066CC"/>
                </a:solidFill>
                <a:latin typeface="Vrinda"/>
                <a:cs typeface="Vrinda"/>
              </a:rPr>
              <a:t>PREVENTIVA</a:t>
            </a:r>
          </a:p>
          <a:p>
            <a:pPr algn="r" rtl="0">
              <a:defRPr sz="1000"/>
            </a:pPr>
            <a:endParaRPr lang="sl-SI" sz="2200" b="1" i="0" u="none" strike="noStrike" baseline="0" dirty="0">
              <a:solidFill>
                <a:srgbClr val="000000"/>
              </a:solidFill>
              <a:latin typeface="Vrinda"/>
              <a:cs typeface="Vrinda"/>
            </a:endParaRPr>
          </a:p>
          <a:p>
            <a:pPr algn="r" rtl="0">
              <a:defRPr sz="1000"/>
            </a:pPr>
            <a:endParaRPr lang="sl-SI" sz="2200" b="1" i="0" u="none" strike="noStrike" baseline="0" dirty="0">
              <a:solidFill>
                <a:srgbClr val="000000"/>
              </a:solidFill>
              <a:latin typeface="Vrinda"/>
              <a:cs typeface="Vrinda"/>
            </a:endParaRPr>
          </a:p>
          <a:p>
            <a:pPr algn="r" rtl="0">
              <a:defRPr sz="1000"/>
            </a:pPr>
            <a:endParaRPr lang="sl-SI" sz="18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r" rtl="0">
              <a:defRPr sz="1000"/>
            </a:pPr>
            <a:endParaRPr lang="sl-SI" sz="18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C2F838E-DAD2-4223-AA14-B1A3DE2747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84525" y="220752"/>
            <a:ext cx="8397875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sl-SI" altLang="sl-SI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POGLAVJA</a:t>
            </a:r>
          </a:p>
          <a:p>
            <a:r>
              <a:rPr kumimoji="0" lang="sl-SI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Preventiva v vzgoji in izobraževanju</a:t>
            </a:r>
            <a:endParaRPr kumimoji="0" lang="sl-SI" altLang="sl-SI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sl-SI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Preventiva na delovnem mestu</a:t>
            </a:r>
            <a:endParaRPr kumimoji="0" lang="sl-SI" altLang="sl-SI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sl-SI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Preventiva v nočnem okolju</a:t>
            </a:r>
            <a:endParaRPr kumimoji="0" lang="sl-SI" altLang="sl-SI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sl-SI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-BoldMT"/>
                <a:cs typeface="Arial" panose="020B0604020202020204" pitchFamily="34" charset="0"/>
              </a:rPr>
              <a:t>Preventiva v okoljih za preživljanje prostega časa</a:t>
            </a:r>
            <a:endParaRPr lang="sl-SI" altLang="sl-SI" sz="2400" dirty="0">
              <a:ea typeface="Arial-BoldMT"/>
              <a:cs typeface="Arial" panose="020B0604020202020204" pitchFamily="34" charset="0"/>
            </a:endParaRPr>
          </a:p>
          <a:p>
            <a:r>
              <a:rPr kumimoji="0" lang="sl-SI" alt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Ozaveščanje, informiranje in zagovorništvo</a:t>
            </a:r>
            <a:r>
              <a:rPr kumimoji="0" lang="sl-SI" altLang="sl-S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l-SI" altLang="sl-SI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504AEA8-2936-4B03-BFF3-2E43C5E30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92" y="3059362"/>
            <a:ext cx="4437940" cy="29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608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442B089-E409-4B1C-BEE1-0A3C34971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6120" y="151359"/>
            <a:ext cx="2707036" cy="6374964"/>
          </a:xfrm>
        </p:spPr>
        <p:txBody>
          <a:bodyPr/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algn="ctr"/>
            <a:r>
              <a:rPr lang="sl-SI" sz="1600" b="1" dirty="0"/>
              <a:t>Tridesetletne izkušnje</a:t>
            </a:r>
          </a:p>
          <a:p>
            <a:pPr algn="ctr"/>
            <a:endParaRPr lang="sl-SI" sz="1600" b="1" dirty="0"/>
          </a:p>
          <a:p>
            <a:pPr algn="ctr"/>
            <a:r>
              <a:rPr lang="sl-SI" sz="1600" b="1" dirty="0"/>
              <a:t>Relativno celovit in delujoč sistem</a:t>
            </a:r>
          </a:p>
          <a:p>
            <a:pPr algn="ctr"/>
            <a:endParaRPr lang="sl-SI" sz="1600" b="1" dirty="0"/>
          </a:p>
          <a:p>
            <a:pPr algn="ctr"/>
            <a:r>
              <a:rPr lang="sl-SI" sz="1600" b="1" dirty="0"/>
              <a:t>Nastajajoče nove potrebe: duševne motnje, brezdomstvo, mladi, ženske,…</a:t>
            </a:r>
          </a:p>
          <a:p>
            <a:endParaRPr lang="sl-SI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9B5BAEA-F32C-48D1-ABF0-561CC91CE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8826-B63A-4874-AAD4-990DF9FD5108}" type="slidenum">
              <a:rPr lang="sl-SI" altLang="sl-SI" smtClean="0"/>
              <a:pPr/>
              <a:t>12</a:t>
            </a:fld>
            <a:endParaRPr lang="sl-SI" altLang="sl-SI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6231CA8-8865-44BB-BFD9-5BF5ECAB4F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71885" y="158875"/>
            <a:ext cx="7444667" cy="367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kumimoji="0" lang="sl-SI" altLang="sl-SI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POGLAVJA</a:t>
            </a:r>
            <a:endParaRPr kumimoji="0" lang="sl-SI" altLang="sl-SI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MT"/>
              <a:cs typeface="Arial" panose="020B0604020202020204" pitchFamily="34" charset="0"/>
            </a:endParaRPr>
          </a:p>
          <a:p>
            <a:pPr marR="0" lvl="0" defTabSz="914400" latinLnBrk="0">
              <a:lnSpc>
                <a:spcPct val="100000"/>
              </a:lnSpc>
              <a:buClrTx/>
              <a:buSzTx/>
              <a:buFontTx/>
              <a:buChar char="•"/>
              <a:tabLst>
                <a:tab pos="5724525" algn="r"/>
              </a:tabLst>
            </a:pPr>
            <a:r>
              <a:rPr lang="sl-SI" altLang="sl-SI" sz="2400" dirty="0">
                <a:cs typeface="Arial" panose="020B0604020202020204" pitchFamily="34" charset="0"/>
              </a:rPr>
              <a:t>Vključevanje posameznika v življenje in skupnost</a:t>
            </a:r>
          </a:p>
          <a:p>
            <a:pPr marR="0" lvl="0" defTabSz="914400" latinLnBrk="0">
              <a:lnSpc>
                <a:spcPct val="100000"/>
              </a:lnSpc>
              <a:buClrTx/>
              <a:buSzTx/>
              <a:buFontTx/>
              <a:buChar char="•"/>
              <a:tabLst>
                <a:tab pos="5724525" algn="r"/>
              </a:tabLst>
            </a:pPr>
            <a:r>
              <a:rPr lang="sl-SI" altLang="sl-SI" sz="2400" dirty="0">
                <a:cs typeface="Arial" panose="020B0604020202020204" pitchFamily="34" charset="0"/>
              </a:rPr>
              <a:t>Celostna reintegracija uporabnikov v skupnosti, </a:t>
            </a: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  <a:buNone/>
              <a:tabLst>
                <a:tab pos="5724525" algn="r"/>
              </a:tabLst>
            </a:pPr>
            <a:r>
              <a:rPr lang="sl-SI" altLang="sl-SI" sz="2400" dirty="0">
                <a:cs typeface="Arial" panose="020B0604020202020204" pitchFamily="34" charset="0"/>
              </a:rPr>
              <a:t>	    s poudarkom na povečevanju socialne vključenosti</a:t>
            </a:r>
          </a:p>
          <a:p>
            <a:pPr marR="0" lvl="0" defTabSz="914400" latinLnBrk="0">
              <a:lnSpc>
                <a:spcPct val="100000"/>
              </a:lnSpc>
              <a:buClrTx/>
              <a:buSzTx/>
              <a:buFontTx/>
              <a:buChar char="•"/>
              <a:tabLst>
                <a:tab pos="5724525" algn="r"/>
              </a:tabLst>
            </a:pPr>
            <a:r>
              <a:rPr lang="sl-SI" altLang="sl-SI" sz="2400" dirty="0" err="1">
                <a:cs typeface="Arial" panose="020B0604020202020204" pitchFamily="34" charset="0"/>
              </a:rPr>
              <a:t>Destigmatizacija</a:t>
            </a:r>
            <a:r>
              <a:rPr lang="sl-SI" altLang="sl-SI" sz="2400" dirty="0">
                <a:cs typeface="Arial" panose="020B0604020202020204" pitchFamily="34" charset="0"/>
              </a:rPr>
              <a:t> in aktivacijski programi</a:t>
            </a:r>
          </a:p>
          <a:p>
            <a:pPr marR="0" lvl="0" defTabSz="914400" latinLnBrk="0">
              <a:lnSpc>
                <a:spcPct val="100000"/>
              </a:lnSpc>
              <a:buClrTx/>
              <a:buSzTx/>
              <a:buFontTx/>
              <a:buChar char="•"/>
              <a:tabLst>
                <a:tab pos="5724525" algn="r"/>
              </a:tabLst>
            </a:pPr>
            <a:r>
              <a:rPr lang="sl-SI" altLang="sl-SI" sz="2400" dirty="0">
                <a:cs typeface="Arial" panose="020B0604020202020204" pitchFamily="34" charset="0"/>
              </a:rPr>
              <a:t>Zdravstvena obravnava uporabnikov drog: </a:t>
            </a:r>
          </a:p>
          <a:p>
            <a:pPr lvl="1"/>
            <a:r>
              <a:rPr lang="sl-SI" sz="1000" dirty="0">
                <a:cs typeface="Times New Roman" panose="02020603050405020304" pitchFamily="18" charset="0"/>
              </a:rPr>
              <a:t>Naslavljanje varnega predpisovanja zdravil in širitev programov za vračilo</a:t>
            </a:r>
          </a:p>
          <a:p>
            <a:pPr marL="400050" lvl="1" indent="0">
              <a:buNone/>
            </a:pPr>
            <a:r>
              <a:rPr lang="sl-SI" sz="1000" dirty="0">
                <a:cs typeface="Times New Roman" panose="02020603050405020304" pitchFamily="18" charset="0"/>
              </a:rPr>
              <a:t>          neuporabljenih zdravil in zdravil s pretečenim rokom uporabe </a:t>
            </a:r>
          </a:p>
          <a:p>
            <a:pPr lvl="1"/>
            <a:r>
              <a:rPr lang="sl-SI" sz="1000" dirty="0">
                <a:cs typeface="Times New Roman" panose="02020603050405020304" pitchFamily="18" charset="0"/>
              </a:rPr>
              <a:t>Celostni pristop pri zmanjševanju tveganja za okužbo z virusi, ki se prenašajo s krvjo</a:t>
            </a:r>
          </a:p>
          <a:p>
            <a:pPr lvl="1"/>
            <a:r>
              <a:rPr lang="sl-SI" sz="1000" dirty="0">
                <a:cs typeface="Times New Roman" panose="02020603050405020304" pitchFamily="18" charset="0"/>
              </a:rPr>
              <a:t>Odstranjevanje ovir pri dostopnosti zdravljenja </a:t>
            </a:r>
          </a:p>
          <a:p>
            <a:pPr lvl="1">
              <a:lnSpc>
                <a:spcPts val="1500"/>
              </a:lnSpc>
            </a:pPr>
            <a:r>
              <a:rPr lang="sl-SI" sz="1000" dirty="0">
                <a:cs typeface="Times New Roman" panose="02020603050405020304" pitchFamily="18" charset="0"/>
              </a:rPr>
              <a:t>Krepitev izvajalcev v programih zdravljenja in izboljšanje infrastrukture za zdravljenje in okrevanje </a:t>
            </a:r>
          </a:p>
          <a:p>
            <a:endParaRPr lang="sl-SI" sz="800" b="1" dirty="0">
              <a:cs typeface="Times New Roman" panose="02020603050405020304" pitchFamily="18" charset="0"/>
            </a:endParaRPr>
          </a:p>
          <a:p>
            <a:endParaRPr lang="sl-SI" sz="800" dirty="0">
              <a:effectLst/>
              <a:latin typeface="Calibri" panose="020F0502020204030204" pitchFamily="34" charset="0"/>
              <a:ea typeface="Arial-BoldM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800" dirty="0">
              <a:effectLst/>
              <a:latin typeface="Calibri" panose="020F0502020204030204" pitchFamily="34" charset="0"/>
              <a:ea typeface="Arial-BoldMT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9138" algn="l"/>
                <a:tab pos="5724525" algn="r"/>
              </a:tabLst>
            </a:pPr>
            <a:r>
              <a:rPr kumimoji="0" lang="sl-SI" altLang="sl-S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5708FCCC-9159-4887-A2C6-C320AF7ED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54" y="468186"/>
            <a:ext cx="1183226" cy="3561371"/>
          </a:xfrm>
          <a:prstGeom prst="can">
            <a:avLst>
              <a:gd name="adj" fmla="val 79394"/>
            </a:avLst>
          </a:prstGeom>
          <a:solidFill>
            <a:srgbClr val="C2D69B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vert270"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endParaRPr lang="sl-SI" sz="1800" b="1" i="0" u="none" strike="noStrike" baseline="0" dirty="0">
              <a:solidFill>
                <a:srgbClr val="FFFF00"/>
              </a:solidFill>
              <a:latin typeface="Vrinda"/>
              <a:cs typeface="Vrinda"/>
            </a:endParaRPr>
          </a:p>
          <a:p>
            <a:pPr algn="ctr" rtl="0">
              <a:defRPr sz="1000"/>
            </a:pPr>
            <a:r>
              <a:rPr lang="sl-SI" sz="1800" b="1" i="0" u="none" strike="noStrike" baseline="0" dirty="0">
                <a:solidFill>
                  <a:srgbClr val="FFFF00"/>
                </a:solidFill>
                <a:latin typeface="Vrinda"/>
                <a:cs typeface="Vrinda"/>
              </a:rPr>
              <a:t>ZDRAVLJENJE IN SOCIALNA OBRAVNAVA</a:t>
            </a:r>
            <a:endParaRPr lang="sl-SI" sz="18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r" rtl="0">
              <a:defRPr sz="1000"/>
            </a:pPr>
            <a:endParaRPr lang="sl-SI" sz="18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0" name="Picture 4" descr="cartoon_15">
            <a:extLst>
              <a:ext uri="{FF2B5EF4-FFF2-40B4-BE49-F238E27FC236}">
                <a16:creationId xmlns:a16="http://schemas.microsoft.com/office/drawing/2014/main" id="{CCD59AAE-394F-4A2D-A247-39A264A70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167" y="3548013"/>
            <a:ext cx="4277532" cy="297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103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5B17B4-EE23-4597-B542-413D28E8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7968"/>
            <a:ext cx="3467458" cy="5853113"/>
          </a:xfrm>
        </p:spPr>
        <p:txBody>
          <a:bodyPr/>
          <a:lstStyle/>
          <a:p>
            <a:pPr algn="ctr"/>
            <a:r>
              <a:rPr lang="sl-SI" dirty="0"/>
              <a:t>Raznovrstnost</a:t>
            </a:r>
            <a:br>
              <a:rPr lang="sl-SI" dirty="0"/>
            </a:br>
            <a:br>
              <a:rPr lang="sl-SI" dirty="0"/>
            </a:br>
            <a:r>
              <a:rPr lang="sl-SI" dirty="0" err="1"/>
              <a:t>Proaktivnost</a:t>
            </a:r>
            <a:br>
              <a:rPr lang="sl-SI" dirty="0"/>
            </a:br>
            <a:br>
              <a:rPr lang="sl-SI" dirty="0"/>
            </a:br>
            <a:r>
              <a:rPr lang="sl-SI" dirty="0"/>
              <a:t>Odgovornost </a:t>
            </a:r>
            <a:br>
              <a:rPr lang="sl-SI" dirty="0"/>
            </a:br>
            <a:br>
              <a:rPr lang="sl-SI" dirty="0"/>
            </a:br>
            <a:r>
              <a:rPr lang="sl-SI" dirty="0"/>
              <a:t>Tradicija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313B095-4E82-4FBD-9228-4B99FA72D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668" y="273049"/>
            <a:ext cx="8965769" cy="3155951"/>
          </a:xfrm>
        </p:spPr>
        <p:txBody>
          <a:bodyPr/>
          <a:lstStyle/>
          <a:p>
            <a:pPr marL="0" indent="0" algn="just">
              <a:lnSpc>
                <a:spcPts val="1500"/>
              </a:lnSpc>
              <a:buNone/>
            </a:pPr>
            <a:endParaRPr lang="sl-SI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1500"/>
              </a:lnSpc>
              <a:buNone/>
            </a:pPr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Prednostni</a:t>
            </a:r>
            <a:r>
              <a:rPr lang="sl-SI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ukrepi</a:t>
            </a:r>
            <a:r>
              <a:rPr lang="sl-SI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sl-SI" sz="1800" dirty="0">
              <a:effectLst/>
              <a:latin typeface="Calibri" panose="020F0502020204030204" pitchFamily="34" charset="0"/>
              <a:ea typeface="Arial-BoldMT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Century Gothic" panose="020B0502020202020204" pitchFamily="34" charset="0"/>
              <a:buChar char="-"/>
              <a:tabLst>
                <a:tab pos="5724525" algn="r"/>
              </a:tabLst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zagotavljanje dolgoročnega financiranja</a:t>
            </a:r>
          </a:p>
          <a:p>
            <a:pPr marL="342900" indent="-342900">
              <a:spcBef>
                <a:spcPct val="0"/>
              </a:spcBef>
              <a:buFont typeface="Century Gothic" panose="020B0502020202020204" pitchFamily="34" charset="0"/>
              <a:buChar char="-"/>
              <a:tabLst>
                <a:tab pos="5724525" algn="r"/>
              </a:tabLst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sistematično spremljanje in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evalviranje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Century Gothic" panose="020B0502020202020204" pitchFamily="34" charset="0"/>
              <a:buChar char="-"/>
              <a:tabLst>
                <a:tab pos="5724525" algn="r"/>
              </a:tabLst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spodbujanje sodelovanja med nevladnimi organizacijami samimi ter med nevladnimi organizacijami in vladnimi institucijami</a:t>
            </a:r>
          </a:p>
          <a:p>
            <a:pPr marL="342900" indent="-342900">
              <a:spcBef>
                <a:spcPct val="0"/>
              </a:spcBef>
              <a:buFont typeface="Century Gothic" panose="020B0502020202020204" pitchFamily="34" charset="0"/>
              <a:buChar char="-"/>
              <a:tabLst>
                <a:tab pos="5724525" algn="r"/>
              </a:tabLst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vzpostavitev portala kakovostnih programov in javne predstavitve vseh programov</a:t>
            </a:r>
          </a:p>
          <a:p>
            <a:pPr marL="342900" indent="-342900">
              <a:spcBef>
                <a:spcPct val="0"/>
              </a:spcBef>
              <a:buFont typeface="Century Gothic" panose="020B0502020202020204" pitchFamily="34" charset="0"/>
              <a:buChar char="-"/>
              <a:tabLst>
                <a:tab pos="5724525" algn="r"/>
              </a:tabLst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izdelati sezname storitev na področju prepovedanih drog, ki jih nevladne organizacije opravljajo lažje od javnega sektorja</a:t>
            </a:r>
          </a:p>
          <a:p>
            <a:endParaRPr lang="sl-SI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3EF8940-EBBF-4BAA-BD87-4B3D7D09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8826-B63A-4874-AAD4-990DF9FD5108}" type="slidenum">
              <a:rPr lang="sl-SI" altLang="sl-SI" smtClean="0"/>
              <a:pPr/>
              <a:t>13</a:t>
            </a:fld>
            <a:endParaRPr lang="sl-SI" altLang="sl-SI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C97B6B15-B076-4E2A-BD99-A1382FB7E19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98706" y="273049"/>
            <a:ext cx="1123627" cy="3283813"/>
          </a:xfrm>
          <a:prstGeom prst="can">
            <a:avLst>
              <a:gd name="adj" fmla="val 68147"/>
            </a:avLst>
          </a:prstGeom>
          <a:solidFill>
            <a:srgbClr val="92CDDC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vert270"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endParaRPr lang="sl-SI" sz="1800" b="1" i="0" u="none" strike="noStrike" baseline="0" dirty="0">
              <a:solidFill>
                <a:srgbClr val="008080"/>
              </a:solidFill>
              <a:latin typeface="Vrinda"/>
              <a:cs typeface="Vrinda"/>
            </a:endParaRPr>
          </a:p>
          <a:p>
            <a:pPr algn="l" rtl="0">
              <a:defRPr sz="1000"/>
            </a:pPr>
            <a:r>
              <a:rPr lang="sl-SI" sz="1800" b="1" i="0" u="none" strike="noStrike" baseline="0" dirty="0">
                <a:solidFill>
                  <a:srgbClr val="008080"/>
                </a:solidFill>
                <a:latin typeface="Vrinda"/>
                <a:cs typeface="Vrinda"/>
              </a:rPr>
              <a:t>NEVLADNE ORGANIZACIJE</a:t>
            </a:r>
            <a:endParaRPr lang="sl-SI" sz="18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r" rtl="0">
              <a:defRPr sz="1000"/>
            </a:pPr>
            <a:endParaRPr lang="sl-SI" sz="18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8" name="Picture Placeholder 4" descr="PC160007.JPG">
            <a:extLst>
              <a:ext uri="{FF2B5EF4-FFF2-40B4-BE49-F238E27FC236}">
                <a16:creationId xmlns:a16="http://schemas.microsoft.com/office/drawing/2014/main" id="{136F5BC1-E941-4E85-A22A-09F7BAC12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8" y="3938588"/>
            <a:ext cx="325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12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BCBCB9-31AC-4F6E-B976-121183FC0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6" y="273050"/>
            <a:ext cx="4496699" cy="6344726"/>
          </a:xfrm>
        </p:spPr>
        <p:txBody>
          <a:bodyPr/>
          <a:lstStyle/>
          <a:p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endParaRPr lang="sl-SI" dirty="0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7857F04-1BCD-4FBD-8C1F-C7E26C278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986" y="1327567"/>
            <a:ext cx="2498814" cy="5393908"/>
          </a:xfrm>
        </p:spPr>
        <p:txBody>
          <a:bodyPr/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algn="ctr"/>
            <a:r>
              <a:rPr lang="sl-SI" sz="2000" b="1" dirty="0"/>
              <a:t>Zaupanje</a:t>
            </a:r>
          </a:p>
          <a:p>
            <a:pPr algn="ctr"/>
            <a:endParaRPr lang="sl-SI" sz="2000" b="1" dirty="0"/>
          </a:p>
          <a:p>
            <a:pPr algn="ctr"/>
            <a:r>
              <a:rPr lang="sl-SI" sz="2000" b="1" dirty="0"/>
              <a:t>Odgovornost</a:t>
            </a:r>
          </a:p>
          <a:p>
            <a:pPr algn="ctr"/>
            <a:endParaRPr lang="sl-SI" sz="2000" b="1" dirty="0"/>
          </a:p>
          <a:p>
            <a:pPr algn="ctr"/>
            <a:r>
              <a:rPr lang="sl-SI" sz="2000" b="1" dirty="0"/>
              <a:t>Sodelovanje</a:t>
            </a:r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A8E6B98-C1D9-4CB2-93B5-E487C64B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8826-B63A-4874-AAD4-990DF9FD5108}" type="slidenum">
              <a:rPr lang="sl-SI" altLang="sl-SI" smtClean="0"/>
              <a:pPr/>
              <a:t>14</a:t>
            </a:fld>
            <a:endParaRPr lang="sl-SI" altLang="sl-SI"/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2374044D-8CB6-4AAA-8829-BFEB81DB9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91" y="355908"/>
            <a:ext cx="1373682" cy="3328299"/>
          </a:xfrm>
          <a:prstGeom prst="can">
            <a:avLst>
              <a:gd name="adj" fmla="val 68147"/>
            </a:avLst>
          </a:prstGeom>
          <a:solidFill>
            <a:srgbClr val="FA0814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vert270"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endParaRPr lang="sl-SI" sz="1600" b="1" i="0" u="none" strike="noStrike" baseline="0" dirty="0">
              <a:solidFill>
                <a:srgbClr val="008080"/>
              </a:solidFill>
              <a:latin typeface="Vrinda"/>
              <a:cs typeface="Vrinda"/>
            </a:endParaRPr>
          </a:p>
          <a:p>
            <a:pPr algn="l" rtl="0">
              <a:defRPr sz="1000"/>
            </a:pPr>
            <a:r>
              <a:rPr lang="sl-SI" sz="1600" b="1" i="0" u="none" strike="noStrike" baseline="0" dirty="0">
                <a:solidFill>
                  <a:srgbClr val="008080"/>
                </a:solidFill>
                <a:latin typeface="Vrinda"/>
                <a:cs typeface="Vrinda"/>
              </a:rPr>
              <a:t>ZMANJŠEVANJE PONUDBE</a:t>
            </a:r>
            <a:endParaRPr lang="sl-SI" sz="1800" b="1" i="0" u="none" strike="noStrike" baseline="0" dirty="0">
              <a:solidFill>
                <a:srgbClr val="008080"/>
              </a:solidFill>
              <a:latin typeface="Vrinda"/>
              <a:cs typeface="Vrinda"/>
            </a:endParaRPr>
          </a:p>
          <a:p>
            <a:pPr algn="r" rtl="0">
              <a:defRPr sz="1000"/>
            </a:pPr>
            <a:endParaRPr lang="sl-SI" sz="18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r" rtl="0">
              <a:defRPr sz="1000"/>
            </a:pPr>
            <a:endParaRPr lang="sl-SI" sz="18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76CF0EE-8FD8-4FD5-8CA5-904B622447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372335" y="558118"/>
            <a:ext cx="9097362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sl-SI" altLang="sl-SI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POGLAVJA</a:t>
            </a:r>
            <a:endParaRPr kumimoji="0" lang="sl-SI" altLang="sl-S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-BoldMT" charset="0"/>
              <a:cs typeface="Arial" panose="020B0604020202020204" pitchFamily="34" charset="0"/>
            </a:endParaRPr>
          </a:p>
          <a:p>
            <a:r>
              <a:rPr kumimoji="0" lang="sl-SI" altLang="sl-S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-BoldMT" charset="0"/>
                <a:cs typeface="Arial" panose="020B0604020202020204" pitchFamily="34" charset="0"/>
              </a:rPr>
              <a:t>Odkrivanje tihotapskih poti in preprečevanje prodaje prepovedanih drog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sl-SI" altLang="sl-S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MT" charset="0"/>
                <a:cs typeface="Arial" panose="020B0604020202020204" pitchFamily="34" charset="0"/>
              </a:rPr>
              <a:t>Sodelovanje z nacionalnimi in mednarodnimi partnerji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sl-SI" altLang="sl-S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MT" charset="0"/>
                <a:cs typeface="Arial" panose="020B0604020202020204" pitchFamily="34" charset="0"/>
              </a:rPr>
              <a:t>Soočanje </a:t>
            </a:r>
            <a:r>
              <a:rPr kumimoji="0" lang="sl-SI" altLang="sl-S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-BoldMT" charset="0"/>
                <a:cs typeface="Arial" panose="020B0604020202020204" pitchFamily="34" charset="0"/>
              </a:rPr>
              <a:t>z nezakonito spletno prodajo in zlorabo poštnih kanalov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sl-SI" altLang="sl-S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-BoldMT" charset="0"/>
                <a:cs typeface="Arial" panose="020B0604020202020204" pitchFamily="34" charset="0"/>
              </a:rPr>
              <a:t>Krepitev ukrepov proti pretoku prepovedanih drog preko državnih meja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sl-SI" altLang="sl-S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-BoldMT" charset="0"/>
                <a:cs typeface="Arial" panose="020B0604020202020204" pitchFamily="34" charset="0"/>
              </a:rPr>
              <a:t>Odkrivanje in preprečevanje proizvodnje prepovedanih drog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sl-SI" altLang="sl-S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-BoldMT" charset="0"/>
                <a:cs typeface="Arial" panose="020B0604020202020204" pitchFamily="34" charset="0"/>
              </a:rPr>
              <a:t>Odkrivanje in preprečevanje finančnih tokov prodajalcev prepovedanih drog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sl-SI" altLang="sl-S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MT" charset="0"/>
                <a:cs typeface="Arial" panose="020B0604020202020204" pitchFamily="34" charset="0"/>
              </a:rPr>
              <a:t>Krepitev odkrivanja kaznivih dejanj v zvezi s prepovedanimi drogami</a:t>
            </a:r>
          </a:p>
          <a:p>
            <a:r>
              <a:rPr kumimoji="0" lang="sl-SI" altLang="sl-S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-BoldMT" charset="0"/>
                <a:cs typeface="Arial" panose="020B0604020202020204" pitchFamily="34" charset="0"/>
              </a:rPr>
              <a:t>Alternativno obravnavanje kaznivih ravnanj na področju prepovedanih drog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l-SI" altLang="sl-SI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23" descr="ANd9GcTFbPWqY4hU84wTEpulCF0D4W_ea4m61UEYCj2uPXUW-EMCUfFDHg">
            <a:extLst>
              <a:ext uri="{FF2B5EF4-FFF2-40B4-BE49-F238E27FC236}">
                <a16:creationId xmlns:a16="http://schemas.microsoft.com/office/drawing/2014/main" id="{D4BDAC1A-E8D0-453B-BC22-BA472BD9B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4942" y="4207557"/>
            <a:ext cx="37084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3130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F9D3C1F-CDD6-4A3D-AEDD-33D087396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38" y="268288"/>
            <a:ext cx="8229600" cy="646112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pPr eaLnBrk="1" hangingPunct="1"/>
            <a:r>
              <a:rPr lang="sl-SI" altLang="sl-SI" sz="3600"/>
              <a:t>Mednarodno sodelovanje</a:t>
            </a:r>
            <a:endParaRPr lang="en-US" altLang="sl-SI" sz="3600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56671990-08EA-4F50-B7C9-975C06FD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914400"/>
            <a:ext cx="8534400" cy="62484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sl-SI" altLang="sl-SI" sz="2000" b="1" dirty="0"/>
          </a:p>
          <a:p>
            <a:pPr marL="0" indent="0">
              <a:buNone/>
            </a:pPr>
            <a:r>
              <a:rPr lang="sl-SI" altLang="sl-SI" sz="2000" b="1" dirty="0">
                <a:solidFill>
                  <a:srgbClr val="FF0000"/>
                </a:solidFill>
              </a:rPr>
              <a:t>Cilj</a:t>
            </a:r>
            <a:r>
              <a:rPr lang="en-US" altLang="sl-SI" sz="2000" b="1" dirty="0"/>
              <a:t>: </a:t>
            </a:r>
            <a:r>
              <a:rPr lang="sl-SI" altLang="sl-SI" sz="2000" b="1" dirty="0"/>
              <a:t>Krepiti bilateralne odnose z drugimi državami in multilateralno sodelovanje kot </a:t>
            </a:r>
            <a:r>
              <a:rPr lang="en-US" altLang="sl-SI" sz="2000" b="1" dirty="0"/>
              <a:t> </a:t>
            </a:r>
            <a:r>
              <a:rPr lang="sl-SI" altLang="sl-SI" sz="2000" b="1" dirty="0"/>
              <a:t>sestavnim delom globalnih prizadevanj za reševanje problematike prepovedanih drog</a:t>
            </a:r>
            <a:r>
              <a:rPr lang="en-US" altLang="sl-SI" sz="2000" b="1" dirty="0"/>
              <a:t>  </a:t>
            </a:r>
            <a:endParaRPr lang="en-US" altLang="sl-SI" sz="2000" dirty="0"/>
          </a:p>
        </p:txBody>
      </p:sp>
      <p:graphicFrame>
        <p:nvGraphicFramePr>
          <p:cNvPr id="2" name="דיאגרמה 1">
            <a:extLst>
              <a:ext uri="{FF2B5EF4-FFF2-40B4-BE49-F238E27FC236}">
                <a16:creationId xmlns:a16="http://schemas.microsoft.com/office/drawing/2014/main" id="{2B59B0AA-4EB2-449A-B03B-7FFEECEFBA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8277609"/>
              </p:ext>
            </p:extLst>
          </p:nvPr>
        </p:nvGraphicFramePr>
        <p:xfrm>
          <a:off x="821635" y="1560512"/>
          <a:ext cx="10561982" cy="5898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9569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6FF641F-8FDA-43F6-A992-EBA618DC0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44901" y="187394"/>
            <a:ext cx="4899025" cy="554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sl-SI" sz="3600" dirty="0">
                <a:latin typeface="ArialMT"/>
              </a:rPr>
              <a:t>Na</a:t>
            </a:r>
            <a:r>
              <a:rPr lang="sl-SI" altLang="sl-SI" sz="3600" dirty="0">
                <a:latin typeface="ArialMT"/>
              </a:rPr>
              <a:t>c</a:t>
            </a:r>
            <a:r>
              <a:rPr lang="en-US" altLang="sl-SI" sz="3600" dirty="0" err="1">
                <a:latin typeface="ArialMT"/>
              </a:rPr>
              <a:t>ional</a:t>
            </a:r>
            <a:r>
              <a:rPr lang="sl-SI" altLang="sl-SI" sz="3600" dirty="0">
                <a:latin typeface="ArialMT"/>
              </a:rPr>
              <a:t>na</a:t>
            </a:r>
            <a:r>
              <a:rPr lang="en-US" altLang="sl-SI" sz="3600" dirty="0">
                <a:latin typeface="ArialMT"/>
              </a:rPr>
              <a:t> </a:t>
            </a:r>
            <a:r>
              <a:rPr lang="sl-SI" altLang="sl-SI" sz="3600" dirty="0">
                <a:latin typeface="ArialMT"/>
              </a:rPr>
              <a:t>koordinacija</a:t>
            </a:r>
            <a:endParaRPr lang="en-US" altLang="sl-SI" sz="3600" dirty="0">
              <a:latin typeface="ArialMT"/>
            </a:endParaRPr>
          </a:p>
        </p:txBody>
      </p:sp>
      <p:sp>
        <p:nvSpPr>
          <p:cNvPr id="20483" name="Oval 4">
            <a:extLst>
              <a:ext uri="{FF2B5EF4-FFF2-40B4-BE49-F238E27FC236}">
                <a16:creationId xmlns:a16="http://schemas.microsoft.com/office/drawing/2014/main" id="{BF65CCB4-2CB7-41BC-A604-0CCCE655C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6588" y="5105401"/>
            <a:ext cx="1979612" cy="167481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chemeClr val="tx2"/>
                </a:solidFill>
              </a:rPr>
              <a:t>Ministrstvo 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chemeClr val="tx2"/>
                </a:solidFill>
              </a:rPr>
              <a:t>finance 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8F70A3F2-F7BF-45B1-99E3-A5F7FD7E0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765110"/>
            <a:ext cx="3467100" cy="6429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sl-SI" sz="16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Komisija za droge Vlade RS</a:t>
            </a:r>
            <a:endParaRPr lang="en-US" sz="16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485" name="Oval 7">
            <a:extLst>
              <a:ext uri="{FF2B5EF4-FFF2-40B4-BE49-F238E27FC236}">
                <a16:creationId xmlns:a16="http://schemas.microsoft.com/office/drawing/2014/main" id="{60BEE9EF-BE7F-4240-AB93-80A9749C1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1051" y="1916114"/>
            <a:ext cx="1979613" cy="13684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chemeClr val="tx2"/>
                </a:solidFill>
              </a:rPr>
              <a:t>Ministrstvo za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chemeClr val="tx2"/>
                </a:solidFill>
              </a:rPr>
              <a:t>notranje zadeve</a:t>
            </a:r>
          </a:p>
        </p:txBody>
      </p:sp>
      <p:sp>
        <p:nvSpPr>
          <p:cNvPr id="20486" name="Line 8">
            <a:extLst>
              <a:ext uri="{FF2B5EF4-FFF2-40B4-BE49-F238E27FC236}">
                <a16:creationId xmlns:a16="http://schemas.microsoft.com/office/drawing/2014/main" id="{D423B9D7-B85A-41BD-8583-CA2BAE3C2A7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601" y="3954957"/>
            <a:ext cx="928688" cy="2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0487" name="Line 9">
            <a:extLst>
              <a:ext uri="{FF2B5EF4-FFF2-40B4-BE49-F238E27FC236}">
                <a16:creationId xmlns:a16="http://schemas.microsoft.com/office/drawing/2014/main" id="{6B7C1025-BB9F-4A64-A17F-9FE6B40BDD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75050" y="4267201"/>
            <a:ext cx="1301750" cy="817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0488" name="Line 10">
            <a:extLst>
              <a:ext uri="{FF2B5EF4-FFF2-40B4-BE49-F238E27FC236}">
                <a16:creationId xmlns:a16="http://schemas.microsoft.com/office/drawing/2014/main" id="{DD5FE827-3E0C-4606-8A72-B4FB5BB9BE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1" y="4724400"/>
            <a:ext cx="195263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0489" name="Line 11">
            <a:extLst>
              <a:ext uri="{FF2B5EF4-FFF2-40B4-BE49-F238E27FC236}">
                <a16:creationId xmlns:a16="http://schemas.microsoft.com/office/drawing/2014/main" id="{551F9C19-C4D6-4D71-98D1-8EB7BFC091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2743200"/>
            <a:ext cx="1143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0490" name="Oval 12">
            <a:extLst>
              <a:ext uri="{FF2B5EF4-FFF2-40B4-BE49-F238E27FC236}">
                <a16:creationId xmlns:a16="http://schemas.microsoft.com/office/drawing/2014/main" id="{249FEF11-A057-43DA-9520-7D91296AB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3926" y="3357563"/>
            <a:ext cx="1908175" cy="149701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chemeClr val="tx2"/>
                </a:solidFill>
              </a:rPr>
              <a:t>Ministrstvo za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chemeClr val="tx2"/>
                </a:solidFill>
              </a:rPr>
              <a:t>šolstvo</a:t>
            </a:r>
          </a:p>
        </p:txBody>
      </p:sp>
      <p:sp>
        <p:nvSpPr>
          <p:cNvPr id="20491" name="Oval 13">
            <a:extLst>
              <a:ext uri="{FF2B5EF4-FFF2-40B4-BE49-F238E27FC236}">
                <a16:creationId xmlns:a16="http://schemas.microsoft.com/office/drawing/2014/main" id="{80B3347E-4DF3-4051-9104-787839118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5029201"/>
            <a:ext cx="1979612" cy="167481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chemeClr val="tx2"/>
                </a:solidFill>
              </a:rPr>
              <a:t>Ministrstvo 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chemeClr val="tx2"/>
                </a:solidFill>
              </a:rPr>
              <a:t>obrambo </a:t>
            </a:r>
          </a:p>
        </p:txBody>
      </p:sp>
      <p:sp>
        <p:nvSpPr>
          <p:cNvPr id="20492" name="Oval 14">
            <a:extLst>
              <a:ext uri="{FF2B5EF4-FFF2-40B4-BE49-F238E27FC236}">
                <a16:creationId xmlns:a16="http://schemas.microsoft.com/office/drawing/2014/main" id="{FCA0062C-67B8-41EC-BA25-45FB7AD9A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1" y="5105401"/>
            <a:ext cx="1979613" cy="167481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chemeClr val="tx2"/>
                </a:solidFill>
              </a:rPr>
              <a:t>Ministrstvo za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chemeClr val="tx2"/>
                </a:solidFill>
              </a:rPr>
              <a:t>kmetijstvo</a:t>
            </a:r>
          </a:p>
        </p:txBody>
      </p:sp>
      <p:sp>
        <p:nvSpPr>
          <p:cNvPr id="20493" name="Oval 15">
            <a:extLst>
              <a:ext uri="{FF2B5EF4-FFF2-40B4-BE49-F238E27FC236}">
                <a16:creationId xmlns:a16="http://schemas.microsoft.com/office/drawing/2014/main" id="{BAD44E50-6298-4089-8134-5030B42D9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317" y="4902173"/>
            <a:ext cx="1979613" cy="167481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b="1" dirty="0">
                <a:solidFill>
                  <a:schemeClr val="tx2"/>
                </a:solidFill>
              </a:rPr>
              <a:t>Ministrstvo za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b="1" dirty="0">
                <a:solidFill>
                  <a:schemeClr val="tx2"/>
                </a:solidFill>
              </a:rPr>
              <a:t>delo, družino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b="1" dirty="0">
                <a:solidFill>
                  <a:schemeClr val="tx2"/>
                </a:solidFill>
              </a:rPr>
              <a:t>socialne zadeve</a:t>
            </a:r>
          </a:p>
        </p:txBody>
      </p:sp>
      <p:sp>
        <p:nvSpPr>
          <p:cNvPr id="20494" name="Oval 16">
            <a:extLst>
              <a:ext uri="{FF2B5EF4-FFF2-40B4-BE49-F238E27FC236}">
                <a16:creationId xmlns:a16="http://schemas.microsoft.com/office/drawing/2014/main" id="{3EA13C1F-BA69-4566-A666-E31C3B454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478" y="3250599"/>
            <a:ext cx="1979612" cy="167481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 dirty="0">
                <a:solidFill>
                  <a:schemeClr val="tx2"/>
                </a:solidFill>
              </a:rPr>
              <a:t>Ministrstvo za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 dirty="0">
                <a:solidFill>
                  <a:schemeClr val="tx2"/>
                </a:solidFill>
              </a:rPr>
              <a:t>zunanje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 dirty="0">
                <a:solidFill>
                  <a:schemeClr val="tx2"/>
                </a:solidFill>
              </a:rPr>
              <a:t>zadeve</a:t>
            </a:r>
          </a:p>
        </p:txBody>
      </p:sp>
      <p:sp>
        <p:nvSpPr>
          <p:cNvPr id="20495" name="Oval 17">
            <a:extLst>
              <a:ext uri="{FF2B5EF4-FFF2-40B4-BE49-F238E27FC236}">
                <a16:creationId xmlns:a16="http://schemas.microsoft.com/office/drawing/2014/main" id="{AD597165-1169-4880-B984-7D6E5CD64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970" y="1742199"/>
            <a:ext cx="1979613" cy="15621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b="1" dirty="0">
                <a:solidFill>
                  <a:schemeClr val="tx2"/>
                </a:solidFill>
              </a:rPr>
              <a:t>Ministrstvo za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b="1" dirty="0">
                <a:solidFill>
                  <a:schemeClr val="tx2"/>
                </a:solidFill>
              </a:rPr>
              <a:t>pravosodje</a:t>
            </a:r>
            <a:endParaRPr lang="en-US" altLang="sl-SI" sz="1600" b="1" dirty="0">
              <a:solidFill>
                <a:schemeClr val="tx2"/>
              </a:solidFill>
            </a:endParaRPr>
          </a:p>
        </p:txBody>
      </p:sp>
      <p:sp>
        <p:nvSpPr>
          <p:cNvPr id="20496" name="Line 18">
            <a:extLst>
              <a:ext uri="{FF2B5EF4-FFF2-40B4-BE49-F238E27FC236}">
                <a16:creationId xmlns:a16="http://schemas.microsoft.com/office/drawing/2014/main" id="{ACC70792-331B-47D7-99B8-B414EAB9DA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4572001"/>
            <a:ext cx="4318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0497" name="Line 20">
            <a:extLst>
              <a:ext uri="{FF2B5EF4-FFF2-40B4-BE49-F238E27FC236}">
                <a16:creationId xmlns:a16="http://schemas.microsoft.com/office/drawing/2014/main" id="{3911CA3D-D14A-43BB-B40E-A88E655E92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52837" y="2920426"/>
            <a:ext cx="1371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0498" name="Line 21">
            <a:extLst>
              <a:ext uri="{FF2B5EF4-FFF2-40B4-BE49-F238E27FC236}">
                <a16:creationId xmlns:a16="http://schemas.microsoft.com/office/drawing/2014/main" id="{088C783F-67BE-4773-9602-FF7E9983FE5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62800" y="4267200"/>
            <a:ext cx="12954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0499" name="Line 22">
            <a:extLst>
              <a:ext uri="{FF2B5EF4-FFF2-40B4-BE49-F238E27FC236}">
                <a16:creationId xmlns:a16="http://schemas.microsoft.com/office/drawing/2014/main" id="{9F3B8574-2DB7-4702-9934-6DCCE613A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3810000"/>
            <a:ext cx="10668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8453" name="Oval 23">
            <a:extLst>
              <a:ext uri="{FF2B5EF4-FFF2-40B4-BE49-F238E27FC236}">
                <a16:creationId xmlns:a16="http://schemas.microsoft.com/office/drawing/2014/main" id="{D174F7FD-D342-48A2-8E3D-785F84BEC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924176"/>
            <a:ext cx="2376488" cy="18002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sl-SI" b="1" dirty="0">
                <a:latin typeface="Arial Black" pitchFamily="34" charset="0"/>
              </a:rPr>
              <a:t>Ministrstvo </a:t>
            </a:r>
          </a:p>
          <a:p>
            <a:pPr algn="ctr">
              <a:defRPr/>
            </a:pPr>
            <a:r>
              <a:rPr lang="sl-SI" b="1" dirty="0">
                <a:latin typeface="Arial Black" pitchFamily="34" charset="0"/>
              </a:rPr>
              <a:t>za </a:t>
            </a:r>
          </a:p>
          <a:p>
            <a:pPr algn="ctr">
              <a:defRPr/>
            </a:pPr>
            <a:r>
              <a:rPr lang="sl-SI" b="1" dirty="0">
                <a:latin typeface="Arial Black" pitchFamily="34" charset="0"/>
              </a:rPr>
              <a:t>zdravje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20501" name="Oval 7">
            <a:extLst>
              <a:ext uri="{FF2B5EF4-FFF2-40B4-BE49-F238E27FC236}">
                <a16:creationId xmlns:a16="http://schemas.microsoft.com/office/drawing/2014/main" id="{D78A340A-4132-4830-87C3-0E19A2FE3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388" y="454026"/>
            <a:ext cx="1979612" cy="13684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chemeClr val="tx2"/>
                </a:solidFill>
              </a:rPr>
              <a:t>Dva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chemeClr val="tx2"/>
                </a:solidFill>
              </a:rPr>
              <a:t>predstavnika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chemeClr val="tx2"/>
                </a:solidFill>
              </a:rPr>
              <a:t>NVO</a:t>
            </a:r>
          </a:p>
        </p:txBody>
      </p:sp>
      <p:cxnSp>
        <p:nvCxnSpPr>
          <p:cNvPr id="3" name="Kolenski povezovalnik 2">
            <a:extLst>
              <a:ext uri="{FF2B5EF4-FFF2-40B4-BE49-F238E27FC236}">
                <a16:creationId xmlns:a16="http://schemas.microsoft.com/office/drawing/2014/main" id="{DA6FAAF2-BFCE-480B-8318-797BBB5A1E22}"/>
              </a:ext>
            </a:extLst>
          </p:cNvPr>
          <p:cNvCxnSpPr/>
          <p:nvPr/>
        </p:nvCxnSpPr>
        <p:spPr>
          <a:xfrm rot="5400000">
            <a:off x="7246144" y="2445544"/>
            <a:ext cx="1066800" cy="1052512"/>
          </a:xfrm>
          <a:prstGeom prst="bentConnector3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9FD5C995-79FE-4CB0-A94F-6F1437A13A88}"/>
              </a:ext>
            </a:extLst>
          </p:cNvPr>
          <p:cNvCxnSpPr/>
          <p:nvPr/>
        </p:nvCxnSpPr>
        <p:spPr>
          <a:xfrm flipV="1">
            <a:off x="8305801" y="1473200"/>
            <a:ext cx="479425" cy="965200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04" name="Oval 7">
            <a:extLst>
              <a:ext uri="{FF2B5EF4-FFF2-40B4-BE49-F238E27FC236}">
                <a16:creationId xmlns:a16="http://schemas.microsoft.com/office/drawing/2014/main" id="{9FC96B84-DD2C-45AE-8FB5-D1C80C8D2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0898" y="755650"/>
            <a:ext cx="1979613" cy="6159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 b="1" dirty="0">
                <a:solidFill>
                  <a:schemeClr val="tx2"/>
                </a:solidFill>
              </a:rPr>
              <a:t>NIJZ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D58A8E17-3B24-49C0-912E-D5A8E1A3A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316956"/>
            <a:ext cx="3467100" cy="58658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sl-SI" sz="16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Medresorska delovna skupina</a:t>
            </a:r>
            <a:endParaRPr lang="en-US" sz="16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4F50F727-4107-40BF-ABED-1D9A3951E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4824" y="902069"/>
            <a:ext cx="1979613" cy="6159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200" b="1" dirty="0">
                <a:solidFill>
                  <a:schemeClr val="tx2"/>
                </a:solidFill>
              </a:rPr>
              <a:t>Nacionalne kontaktne točke</a:t>
            </a:r>
          </a:p>
        </p:txBody>
      </p:sp>
      <p:sp>
        <p:nvSpPr>
          <p:cNvPr id="27" name="Oval 13">
            <a:extLst>
              <a:ext uri="{FF2B5EF4-FFF2-40B4-BE49-F238E27FC236}">
                <a16:creationId xmlns:a16="http://schemas.microsoft.com/office/drawing/2014/main" id="{63F2B439-B3EE-4CF9-AA82-2F0F6751B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8359" y="4496593"/>
            <a:ext cx="1979612" cy="167481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 dirty="0">
                <a:solidFill>
                  <a:srgbClr val="FF0000"/>
                </a:solidFill>
              </a:rPr>
              <a:t>Koordinacija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 dirty="0">
                <a:solidFill>
                  <a:srgbClr val="FF0000"/>
                </a:solidFill>
              </a:rPr>
              <a:t>v l. skupnosti</a:t>
            </a:r>
          </a:p>
        </p:txBody>
      </p:sp>
    </p:spTree>
    <p:extLst>
      <p:ext uri="{BB962C8B-B14F-4D97-AF65-F5344CB8AC3E}">
        <p14:creationId xmlns:p14="http://schemas.microsoft.com/office/powerpoint/2010/main" val="2483936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Ograda besedila 2">
            <a:extLst>
              <a:ext uri="{FF2B5EF4-FFF2-40B4-BE49-F238E27FC236}">
                <a16:creationId xmlns:a16="http://schemas.microsoft.com/office/drawing/2014/main" id="{7634928C-06E0-4FDD-9CB7-2D0866CCDA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691" y="547688"/>
            <a:ext cx="10021957" cy="5359398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cs-CZ" altLang="sl-SI" sz="2000" b="1" dirty="0">
                <a:solidFill>
                  <a:srgbClr val="005699"/>
                </a:solidFill>
              </a:rPr>
              <a:t>Izobraževanje</a:t>
            </a:r>
            <a:endParaRPr lang="cs-CZ" altLang="sl-SI" sz="2000" dirty="0"/>
          </a:p>
          <a:p>
            <a:pPr eaLnBrk="1" hangingPunct="1">
              <a:lnSpc>
                <a:spcPct val="80000"/>
              </a:lnSpc>
            </a:pPr>
            <a:r>
              <a:rPr lang="cs-CZ" altLang="sl-SI" sz="2000" b="1" dirty="0">
                <a:solidFill>
                  <a:srgbClr val="005699"/>
                </a:solidFill>
              </a:rPr>
              <a:t>Raziskovalno delo</a:t>
            </a:r>
            <a:endParaRPr lang="cs-CZ" altLang="sl-SI" sz="2000" b="1" dirty="0"/>
          </a:p>
          <a:p>
            <a:pPr>
              <a:lnSpc>
                <a:spcPct val="80000"/>
              </a:lnSpc>
            </a:pPr>
            <a:r>
              <a:rPr lang="cs-CZ" altLang="sl-SI" sz="2000" b="1" dirty="0">
                <a:solidFill>
                  <a:srgbClr val="005699"/>
                </a:solidFill>
              </a:rPr>
              <a:t>Evalvacija </a:t>
            </a:r>
          </a:p>
          <a:p>
            <a:pPr>
              <a:lnSpc>
                <a:spcPct val="80000"/>
              </a:lnSpc>
            </a:pPr>
            <a:r>
              <a:rPr lang="cs-CZ" altLang="sl-SI" sz="2000" b="1" dirty="0">
                <a:solidFill>
                  <a:srgbClr val="005699"/>
                </a:solidFill>
              </a:rPr>
              <a:t>Promocija nacionalnega programa</a:t>
            </a:r>
          </a:p>
          <a:p>
            <a:pPr>
              <a:lnSpc>
                <a:spcPct val="80000"/>
              </a:lnSpc>
            </a:pPr>
            <a:r>
              <a:rPr lang="cs-CZ" altLang="sl-SI" sz="2000" b="1" dirty="0">
                <a:solidFill>
                  <a:srgbClr val="005699"/>
                </a:solidFill>
              </a:rPr>
              <a:t>Financiranje: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sl-SI" sz="2000" b="1" dirty="0">
                <a:solidFill>
                  <a:srgbClr val="005699"/>
                </a:solidFill>
              </a:rPr>
              <a:t> </a:t>
            </a:r>
          </a:p>
          <a:p>
            <a:endParaRPr lang="sl-SI" altLang="sl-SI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21798B-87BE-41D8-9EE5-F298B5D86715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B4BB87-FD37-46F2-A74E-E6E81140CE17}" type="slidenum">
              <a:rPr lang="sl-SI" altLang="sl-SI">
                <a:solidFill>
                  <a:srgbClr val="BABABA"/>
                </a:solidFill>
              </a:rPr>
              <a:pPr eaLnBrk="1" hangingPunct="1"/>
              <a:t>17</a:t>
            </a:fld>
            <a:endParaRPr lang="sl-SI" altLang="sl-SI">
              <a:solidFill>
                <a:srgbClr val="BABABA"/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FD7EB26-C559-4BBD-99F7-901E32157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278954"/>
              </p:ext>
            </p:extLst>
          </p:nvPr>
        </p:nvGraphicFramePr>
        <p:xfrm>
          <a:off x="3022304" y="2450084"/>
          <a:ext cx="5664496" cy="25791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1252">
                  <a:extLst>
                    <a:ext uri="{9D8B030D-6E8A-4147-A177-3AD203B41FA5}">
                      <a16:colId xmlns:a16="http://schemas.microsoft.com/office/drawing/2014/main" val="855646842"/>
                    </a:ext>
                  </a:extLst>
                </a:gridCol>
                <a:gridCol w="2433244">
                  <a:extLst>
                    <a:ext uri="{9D8B030D-6E8A-4147-A177-3AD203B41FA5}">
                      <a16:colId xmlns:a16="http://schemas.microsoft.com/office/drawing/2014/main" val="3958661097"/>
                    </a:ext>
                  </a:extLst>
                </a:gridCol>
              </a:tblGrid>
              <a:tr h="403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l-SI" sz="900" b="1" dirty="0">
                          <a:effectLst/>
                          <a:latin typeface="ArialMT"/>
                        </a:rPr>
                        <a:t>ORGANIZACIJA</a:t>
                      </a:r>
                      <a:endParaRPr lang="sl-SI" sz="1000" b="1" dirty="0">
                        <a:effectLst/>
                        <a:latin typeface="ArialMT"/>
                        <a:ea typeface="Arial-Bold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sl-SI" sz="900" b="1" dirty="0">
                          <a:effectLst/>
                          <a:latin typeface="ArialMT"/>
                        </a:rPr>
                        <a:t>VIŠINI FINANČNIH SREDSTEV V EVRIH</a:t>
                      </a:r>
                      <a:endParaRPr lang="sl-SI" sz="1000" b="1" dirty="0">
                        <a:effectLst/>
                        <a:latin typeface="ArialMT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sl-SI" sz="900" b="1" dirty="0">
                          <a:effectLst/>
                          <a:latin typeface="ArialMT"/>
                        </a:rPr>
                        <a:t> </a:t>
                      </a:r>
                      <a:endParaRPr lang="sl-SI" sz="1000" b="1" dirty="0">
                        <a:effectLst/>
                        <a:latin typeface="ArialMT"/>
                        <a:ea typeface="Arial-Bold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133362"/>
                  </a:ext>
                </a:extLst>
              </a:tr>
              <a:tr h="403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sl-SI" sz="900">
                          <a:effectLst/>
                          <a:latin typeface="ArialMT"/>
                        </a:rPr>
                        <a:t>Ministrstvo za delo, družino, socialne zadeve in enake možnosti</a:t>
                      </a:r>
                      <a:endParaRPr lang="sl-SI" sz="1000">
                        <a:effectLst/>
                        <a:latin typeface="ArialMT"/>
                        <a:ea typeface="Arial-Bold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sl-SI" sz="900">
                          <a:effectLst/>
                          <a:latin typeface="ArialMT"/>
                        </a:rPr>
                        <a:t>3.434.576,00</a:t>
                      </a:r>
                      <a:endParaRPr lang="sl-SI" sz="1000">
                        <a:effectLst/>
                        <a:latin typeface="ArialMT"/>
                      </a:endParaRPr>
                    </a:p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sl-SI" sz="900">
                          <a:effectLst/>
                          <a:latin typeface="ArialMT"/>
                        </a:rPr>
                        <a:t> </a:t>
                      </a:r>
                      <a:endParaRPr lang="sl-SI" sz="1000">
                        <a:effectLst/>
                        <a:latin typeface="ArialMT"/>
                        <a:ea typeface="Arial-Bold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7029671"/>
                  </a:ext>
                </a:extLst>
              </a:tr>
              <a:tr h="195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sl-SI" sz="900">
                          <a:effectLst/>
                          <a:latin typeface="ArialMT"/>
                        </a:rPr>
                        <a:t>Ministrstvo za zdravje</a:t>
                      </a:r>
                      <a:endParaRPr lang="sl-SI" sz="1000">
                        <a:effectLst/>
                        <a:latin typeface="ArialMT"/>
                        <a:ea typeface="Arial-Bold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sl-SI" sz="900">
                          <a:effectLst/>
                          <a:latin typeface="ArialMT"/>
                        </a:rPr>
                        <a:t>1.117.676,50</a:t>
                      </a:r>
                      <a:endParaRPr lang="sl-SI" sz="1000">
                        <a:effectLst/>
                        <a:latin typeface="ArialMT"/>
                        <a:ea typeface="Arial-Bold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5441157"/>
                  </a:ext>
                </a:extLst>
              </a:tr>
              <a:tr h="195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sl-SI" sz="900">
                          <a:effectLst/>
                          <a:latin typeface="ArialMT"/>
                        </a:rPr>
                        <a:t>Ministrstvo za notranje zadeve</a:t>
                      </a:r>
                      <a:endParaRPr lang="sl-SI" sz="1000">
                        <a:effectLst/>
                        <a:latin typeface="ArialMT"/>
                        <a:ea typeface="Arial-Bold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sl-SI" sz="900">
                          <a:effectLst/>
                          <a:latin typeface="ArialMT"/>
                        </a:rPr>
                        <a:t>346.646,39</a:t>
                      </a:r>
                      <a:endParaRPr lang="sl-SI" sz="1000">
                        <a:effectLst/>
                        <a:latin typeface="ArialMT"/>
                        <a:ea typeface="Arial-Bold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0021665"/>
                  </a:ext>
                </a:extLst>
              </a:tr>
              <a:tr h="195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sl-SI" sz="900">
                          <a:effectLst/>
                          <a:latin typeface="ArialMT"/>
                        </a:rPr>
                        <a:t>Zavod za zdravstveno zavarovanje Slovenije</a:t>
                      </a:r>
                      <a:endParaRPr lang="sl-SI" sz="1000">
                        <a:effectLst/>
                        <a:latin typeface="ArialMT"/>
                        <a:ea typeface="Arial-Bold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sl-SI" sz="900">
                          <a:effectLst/>
                          <a:latin typeface="ArialMT"/>
                        </a:rPr>
                        <a:t>5.646.489,00</a:t>
                      </a:r>
                      <a:endParaRPr lang="sl-SI" sz="1000">
                        <a:effectLst/>
                        <a:latin typeface="ArialMT"/>
                        <a:ea typeface="Arial-Bold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1714720"/>
                  </a:ext>
                </a:extLst>
              </a:tr>
              <a:tr h="195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sl-SI" sz="900">
                          <a:effectLst/>
                          <a:latin typeface="ArialMT"/>
                        </a:rPr>
                        <a:t>Urad Republike Slovenije za mladino</a:t>
                      </a:r>
                      <a:endParaRPr lang="sl-SI" sz="1000">
                        <a:effectLst/>
                        <a:latin typeface="ArialMT"/>
                        <a:ea typeface="Arial-Bold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sl-SI" sz="900">
                          <a:effectLst/>
                          <a:latin typeface="ArialMT"/>
                        </a:rPr>
                        <a:t>12.125,00</a:t>
                      </a:r>
                      <a:endParaRPr lang="sl-SI" sz="1000">
                        <a:effectLst/>
                        <a:latin typeface="ArialMT"/>
                        <a:ea typeface="Arial-Bold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3469323"/>
                  </a:ext>
                </a:extLst>
              </a:tr>
              <a:tr h="403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sl-SI" sz="900">
                          <a:effectLst/>
                          <a:latin typeface="ArialMT"/>
                        </a:rPr>
                        <a:t>Fundacija za financiranje invalidskih in humanitarnih  organizacij  </a:t>
                      </a:r>
                      <a:endParaRPr lang="sl-SI" sz="1000">
                        <a:effectLst/>
                        <a:latin typeface="ArialMT"/>
                        <a:ea typeface="Arial-Bold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sl-SI" sz="900">
                          <a:effectLst/>
                          <a:latin typeface="ArialMT"/>
                        </a:rPr>
                        <a:t>362.957,87</a:t>
                      </a:r>
                      <a:endParaRPr lang="sl-SI" sz="1000">
                        <a:effectLst/>
                        <a:latin typeface="ArialMT"/>
                        <a:ea typeface="Arial-Bold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7923652"/>
                  </a:ext>
                </a:extLst>
              </a:tr>
              <a:tr h="195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sl-SI" sz="900">
                          <a:effectLst/>
                          <a:latin typeface="ArialMT"/>
                        </a:rPr>
                        <a:t>Občine </a:t>
                      </a:r>
                      <a:endParaRPr lang="sl-SI" sz="1000">
                        <a:effectLst/>
                        <a:latin typeface="ArialMT"/>
                        <a:ea typeface="Arial-Bold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sl-SI" sz="900">
                          <a:effectLst/>
                          <a:latin typeface="ArialMT"/>
                        </a:rPr>
                        <a:t>1.269.576,26</a:t>
                      </a:r>
                      <a:endParaRPr lang="sl-SI" sz="1000">
                        <a:effectLst/>
                        <a:latin typeface="ArialMT"/>
                        <a:ea typeface="Arial-Bold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1563121"/>
                  </a:ext>
                </a:extLst>
              </a:tr>
              <a:tr h="195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sl-SI" sz="900">
                          <a:effectLst/>
                          <a:latin typeface="ArialMT"/>
                        </a:rPr>
                        <a:t>Univerzitetna psihiatrična klinika Ljubljana</a:t>
                      </a:r>
                      <a:endParaRPr lang="sl-SI" sz="1000">
                        <a:effectLst/>
                        <a:latin typeface="ArialMT"/>
                        <a:ea typeface="Arial-Bold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sl-SI" sz="900">
                          <a:effectLst/>
                          <a:latin typeface="ArialMT"/>
                        </a:rPr>
                        <a:t>2.793.244,00</a:t>
                      </a:r>
                      <a:endParaRPr lang="sl-SI" sz="1000">
                        <a:effectLst/>
                        <a:latin typeface="ArialMT"/>
                        <a:ea typeface="Arial-Bold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6214005"/>
                  </a:ext>
                </a:extLst>
              </a:tr>
              <a:tr h="195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sl-SI" sz="900" b="1" dirty="0">
                          <a:effectLst/>
                          <a:latin typeface="ArialMT"/>
                        </a:rPr>
                        <a:t>SKUPAJ</a:t>
                      </a:r>
                      <a:endParaRPr lang="sl-SI" sz="1000" b="1" dirty="0">
                        <a:effectLst/>
                        <a:latin typeface="ArialMT"/>
                        <a:ea typeface="Arial-Bold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sl-SI" sz="900" b="1" dirty="0">
                          <a:effectLst/>
                          <a:latin typeface="ArialMT"/>
                        </a:rPr>
                        <a:t>14.636.644,63</a:t>
                      </a:r>
                      <a:endParaRPr lang="sl-SI" sz="1000" b="1" dirty="0">
                        <a:effectLst/>
                        <a:latin typeface="ArialMT"/>
                        <a:ea typeface="Arial-Bold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3351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369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FA7A423A-1F9A-46FF-9A3D-A889D618AB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599" y="1651001"/>
            <a:ext cx="9417269" cy="50768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sl-SI" sz="1800" dirty="0">
                <a:latin typeface="ArialMT"/>
                <a:cs typeface="Arial" charset="0"/>
              </a:rPr>
              <a:t>Trideset let politike na področju drog v samostojni državi;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sl-SI" sz="1800" dirty="0">
                <a:latin typeface="ArialMT"/>
                <a:cs typeface="Arial" charset="0"/>
              </a:rPr>
              <a:t>Od takrat se je formiral pravni in institucionalni okvir za delo na tem področju v državi;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endParaRPr lang="sl-SI" sz="1800" b="1" i="1" dirty="0">
              <a:latin typeface="ArialMT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endParaRPr lang="en-US" sz="1800" b="1" dirty="0">
              <a:latin typeface="ArialM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>
                <a:latin typeface="ArialMT"/>
              </a:rPr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>
              <a:latin typeface="ArialM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>
              <a:latin typeface="ArialM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>
              <a:latin typeface="ArialMT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75B8B17-CDEE-4EF4-9354-F7134F0DA1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1993" y="317500"/>
            <a:ext cx="8274707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l-SI" altLang="sl-SI" sz="3600" dirty="0">
                <a:latin typeface="ArialMT"/>
              </a:rPr>
              <a:t>Politika na področju drog v Sloveniji</a:t>
            </a:r>
            <a:endParaRPr lang="en-US" altLang="sl-SI" sz="3600" dirty="0">
              <a:latin typeface="ArialMT"/>
            </a:endParaRPr>
          </a:p>
        </p:txBody>
      </p:sp>
      <p:graphicFrame>
        <p:nvGraphicFramePr>
          <p:cNvPr id="2" name="דיאגרמה 1">
            <a:extLst>
              <a:ext uri="{FF2B5EF4-FFF2-40B4-BE49-F238E27FC236}">
                <a16:creationId xmlns:a16="http://schemas.microsoft.com/office/drawing/2014/main" id="{4B8B6F04-368F-4886-9BF4-6B7CD162CA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2129968"/>
              </p:ext>
            </p:extLst>
          </p:nvPr>
        </p:nvGraphicFramePr>
        <p:xfrm>
          <a:off x="1752600" y="3008244"/>
          <a:ext cx="8305800" cy="398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336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9A2CBBD8-B6EE-4D93-A9C7-034DBBE29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1731964"/>
            <a:ext cx="3124200" cy="1006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Delovna skupina za  pripravo predloga novega NP na področju drog</a:t>
            </a:r>
            <a:endParaRPr lang="en-GB" altLang="sl-SI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532" name="Oval 4">
            <a:extLst>
              <a:ext uri="{FF2B5EF4-FFF2-40B4-BE49-F238E27FC236}">
                <a16:creationId xmlns:a16="http://schemas.microsoft.com/office/drawing/2014/main" id="{EDCE3017-1A35-4C55-85BA-F0FF36DE8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95788"/>
            <a:ext cx="2895600" cy="200025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50B6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sl-SI" sz="2000" b="1" dirty="0">
                <a:solidFill>
                  <a:srgbClr val="FFFF00"/>
                </a:solidFill>
                <a:latin typeface="Times New Roman" pitchFamily="18" charset="0"/>
              </a:rPr>
              <a:t>Komisija za droge </a:t>
            </a:r>
          </a:p>
          <a:p>
            <a:pPr algn="ctr">
              <a:defRPr/>
            </a:pPr>
            <a:r>
              <a:rPr lang="sl-SI" sz="2000" b="1" dirty="0">
                <a:solidFill>
                  <a:srgbClr val="FFFF00"/>
                </a:solidFill>
                <a:latin typeface="Times New Roman" pitchFamily="18" charset="0"/>
              </a:rPr>
              <a:t>Vlade RS na naslednji seji</a:t>
            </a:r>
          </a:p>
          <a:p>
            <a:pPr algn="ctr">
              <a:defRPr/>
            </a:pPr>
            <a:r>
              <a:rPr lang="sl-SI" sz="2000" b="1" dirty="0">
                <a:solidFill>
                  <a:srgbClr val="FFFF00"/>
                </a:solidFill>
                <a:latin typeface="Times New Roman" pitchFamily="18" charset="0"/>
              </a:rPr>
              <a:t>obravnava predlog NP</a:t>
            </a:r>
            <a:endParaRPr lang="en-GB" sz="2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0533" name="Oval 5">
            <a:extLst>
              <a:ext uri="{FF2B5EF4-FFF2-40B4-BE49-F238E27FC236}">
                <a16:creationId xmlns:a16="http://schemas.microsoft.com/office/drawing/2014/main" id="{0E230467-1D2C-4A9E-8184-13EA43976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1527175"/>
            <a:ext cx="3251200" cy="207645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50B6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sl-SI" sz="2000" b="1" dirty="0">
                <a:solidFill>
                  <a:srgbClr val="FFFF00"/>
                </a:solidFill>
                <a:latin typeface="Times New Roman" pitchFamily="18" charset="0"/>
              </a:rPr>
              <a:t>Javna razprava NP-</a:t>
            </a:r>
          </a:p>
          <a:p>
            <a:pPr algn="ctr">
              <a:defRPr/>
            </a:pPr>
            <a:r>
              <a:rPr lang="sl-SI" sz="2000" b="1" dirty="0">
                <a:solidFill>
                  <a:srgbClr val="FFFF00"/>
                </a:solidFill>
                <a:latin typeface="Times New Roman" pitchFamily="18" charset="0"/>
              </a:rPr>
              <a:t> e-demokracija</a:t>
            </a:r>
          </a:p>
          <a:p>
            <a:pPr algn="ctr">
              <a:defRPr/>
            </a:pPr>
            <a:r>
              <a:rPr lang="sl-SI" sz="2000" b="1" dirty="0">
                <a:solidFill>
                  <a:srgbClr val="FFFF00"/>
                </a:solidFill>
                <a:latin typeface="Times New Roman" pitchFamily="18" charset="0"/>
              </a:rPr>
              <a:t>+</a:t>
            </a:r>
          </a:p>
          <a:p>
            <a:pPr algn="ctr">
              <a:defRPr/>
            </a:pPr>
            <a:r>
              <a:rPr lang="sl-SI" sz="2000" b="1" dirty="0">
                <a:solidFill>
                  <a:srgbClr val="FFFF00"/>
                </a:solidFill>
                <a:latin typeface="Times New Roman" pitchFamily="18" charset="0"/>
              </a:rPr>
              <a:t>Priprava prvega akcijskega </a:t>
            </a:r>
          </a:p>
          <a:p>
            <a:pPr algn="ctr">
              <a:defRPr/>
            </a:pPr>
            <a:r>
              <a:rPr lang="sl-SI" sz="2000" b="1" dirty="0">
                <a:solidFill>
                  <a:srgbClr val="FFFF00"/>
                </a:solidFill>
                <a:latin typeface="Times New Roman" pitchFamily="18" charset="0"/>
              </a:rPr>
              <a:t>načrta</a:t>
            </a:r>
            <a:endParaRPr lang="en-GB" sz="2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269" name="Line 6">
            <a:extLst>
              <a:ext uri="{FF2B5EF4-FFF2-40B4-BE49-F238E27FC236}">
                <a16:creationId xmlns:a16="http://schemas.microsoft.com/office/drawing/2014/main" id="{885DDA62-F8C7-4158-8367-A2C10716E1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073400"/>
            <a:ext cx="0" cy="106045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270" name="Line 7">
            <a:extLst>
              <a:ext uri="{FF2B5EF4-FFF2-40B4-BE49-F238E27FC236}">
                <a16:creationId xmlns:a16="http://schemas.microsoft.com/office/drawing/2014/main" id="{95617181-7046-4142-A51A-02625F09A7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3487739"/>
            <a:ext cx="1625600" cy="12414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271" name="Text Box 8">
            <a:extLst>
              <a:ext uri="{FF2B5EF4-FFF2-40B4-BE49-F238E27FC236}">
                <a16:creationId xmlns:a16="http://schemas.microsoft.com/office/drawing/2014/main" id="{BDA7ACA5-B9A0-4592-80D0-526520226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4729164"/>
            <a:ext cx="3124200" cy="1463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Nacionalni program sprejme Državni zbor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Akcijske programe sprejema Vlada RS</a:t>
            </a:r>
            <a:endParaRPr lang="en-GB" altLang="sl-SI" sz="2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2" name="Line 9">
            <a:extLst>
              <a:ext uri="{FF2B5EF4-FFF2-40B4-BE49-F238E27FC236}">
                <a16:creationId xmlns:a16="http://schemas.microsoft.com/office/drawing/2014/main" id="{108E7B13-08B4-4DE3-A121-80C7910164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9600" y="3930650"/>
            <a:ext cx="0" cy="5969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273" name="Naslov 2">
            <a:extLst>
              <a:ext uri="{FF2B5EF4-FFF2-40B4-BE49-F238E27FC236}">
                <a16:creationId xmlns:a16="http://schemas.microsoft.com/office/drawing/2014/main" id="{B775695D-7104-46C8-9605-7E1894743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1" y="531814"/>
            <a:ext cx="3590925" cy="5540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l-SI" altLang="sl-SI" sz="3600" dirty="0">
                <a:latin typeface="ArialMT"/>
              </a:rPr>
              <a:t>Proces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62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8AEF51C-C744-4340-B416-4705B54EEA0D}"/>
              </a:ext>
            </a:extLst>
          </p:cNvPr>
          <p:cNvSpPr txBox="1"/>
          <p:nvPr/>
        </p:nvSpPr>
        <p:spPr>
          <a:xfrm>
            <a:off x="991257" y="472966"/>
            <a:ext cx="10028840" cy="585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sl-SI" sz="1200" b="1" dirty="0">
                <a:latin typeface="ArialMT"/>
              </a:rPr>
              <a:t>Evalvacija Resolucije o nacionalnem programu na področju prepovedanih drog za obdobje 2014-2020:</a:t>
            </a:r>
          </a:p>
          <a:p>
            <a:pPr marL="342900" lvl="0" indent="-342900" algn="just">
              <a:lnSpc>
                <a:spcPts val="1500"/>
              </a:lnSpc>
              <a:buFont typeface="Symbol" panose="05050102010706020507" pitchFamily="18" charset="2"/>
              <a:buChar char="-"/>
            </a:pPr>
            <a:r>
              <a:rPr lang="sl-SI" sz="1000" dirty="0">
                <a:effectLst/>
                <a:latin typeface="ArialMT"/>
                <a:ea typeface="ArialMT"/>
                <a:cs typeface="ArialMT"/>
              </a:rPr>
              <a:t>razširjenost uporabe prepovedanih drog med različnimi ciljnimi skupinami uporabnikov v Sloveniji še vedno ostaja javnozdravstveni problem;</a:t>
            </a:r>
            <a:endParaRPr lang="sl-SI" sz="1000" dirty="0">
              <a:effectLst/>
              <a:latin typeface="ArialMT"/>
              <a:ea typeface="Arial-BoldMT"/>
              <a:cs typeface="ArialMT"/>
            </a:endParaRPr>
          </a:p>
          <a:p>
            <a:pPr marL="342900" lvl="0" indent="-342900" algn="just">
              <a:lnSpc>
                <a:spcPts val="1500"/>
              </a:lnSpc>
              <a:buFont typeface="Symbol" panose="05050102010706020507" pitchFamily="18" charset="2"/>
              <a:buChar char="-"/>
            </a:pPr>
            <a:r>
              <a:rPr lang="sl-SI" sz="1000" dirty="0">
                <a:effectLst/>
                <a:latin typeface="ArialMT"/>
                <a:ea typeface="ArialMT"/>
                <a:cs typeface="ArialMT"/>
              </a:rPr>
              <a:t>je bila vzpostavljena sistemska nadgradnja zgodnjega opozarjanja na nove psihoaktivne snovi in vzpostavljen laboratorij za testiranje psihoaktivnih snovi;</a:t>
            </a:r>
            <a:endParaRPr lang="sl-SI" sz="1000" dirty="0">
              <a:effectLst/>
              <a:latin typeface="ArialMT"/>
              <a:ea typeface="Arial-BoldMT"/>
              <a:cs typeface="ArialMT"/>
            </a:endParaRPr>
          </a:p>
          <a:p>
            <a:pPr marL="342900" lvl="0" indent="-342900" algn="just">
              <a:lnSpc>
                <a:spcPts val="1500"/>
              </a:lnSpc>
              <a:buFont typeface="Symbol" panose="05050102010706020507" pitchFamily="18" charset="2"/>
              <a:buChar char="-"/>
            </a:pPr>
            <a:r>
              <a:rPr lang="sl-SI" sz="1000" dirty="0">
                <a:effectLst/>
                <a:latin typeface="ArialMT"/>
                <a:ea typeface="ArialMT"/>
                <a:cs typeface="ArialMT"/>
              </a:rPr>
              <a:t>je bilo vzpostavljeno dobro sodelovanje vladnega in nevladnega sektorja v vseh fazah priprave, izvajanja in vrednotenja nacionalnega programa;</a:t>
            </a:r>
            <a:endParaRPr lang="sl-SI" sz="1000" dirty="0">
              <a:effectLst/>
              <a:latin typeface="ArialMT"/>
              <a:ea typeface="Arial-BoldMT"/>
              <a:cs typeface="ArialMT"/>
            </a:endParaRPr>
          </a:p>
          <a:p>
            <a:pPr marL="342900" lvl="0" indent="-342900" algn="just">
              <a:lnSpc>
                <a:spcPts val="1500"/>
              </a:lnSpc>
              <a:buFont typeface="Symbol" panose="05050102010706020507" pitchFamily="18" charset="2"/>
              <a:buChar char="-"/>
            </a:pPr>
            <a:r>
              <a:rPr lang="sl-SI" sz="1000" dirty="0">
                <a:effectLst/>
                <a:latin typeface="ArialMT"/>
                <a:ea typeface="ArialMT"/>
                <a:cs typeface="ArialMT"/>
              </a:rPr>
              <a:t>da je bilo v času epidemije COVID-19 zagotovljeno izvajanje vseh storitev za uporabnike drog v okviru projekta mreže mobilnih enot (zagotavljanje terapije, osnovnih življenjskih potrebščin, prevozov do zdravnika, itd.);</a:t>
            </a:r>
            <a:endParaRPr lang="sl-SI" sz="1000" dirty="0">
              <a:effectLst/>
              <a:latin typeface="ArialMT"/>
              <a:ea typeface="Arial-BoldMT"/>
              <a:cs typeface="ArialMT"/>
            </a:endParaRPr>
          </a:p>
          <a:p>
            <a:pPr marL="342900" lvl="0" indent="-342900" algn="just">
              <a:lnSpc>
                <a:spcPts val="1500"/>
              </a:lnSpc>
              <a:buFont typeface="Symbol" panose="05050102010706020507" pitchFamily="18" charset="2"/>
              <a:buChar char="-"/>
            </a:pPr>
            <a:r>
              <a:rPr lang="sl-SI" sz="1000" dirty="0">
                <a:effectLst/>
                <a:latin typeface="ArialMT"/>
                <a:ea typeface="ArialMT"/>
                <a:cs typeface="ArialMT"/>
              </a:rPr>
              <a:t>na podlagi rezultatov epidemiološkega spremljanja je bila podana ocena, da se prevalenca nalezljivih bolezni povezanih z uporabo prepovedanih drog v zadnjih nekaj letih ni bistveno spreminjala;</a:t>
            </a:r>
            <a:endParaRPr lang="sl-SI" sz="1000" dirty="0">
              <a:effectLst/>
              <a:latin typeface="ArialMT"/>
              <a:ea typeface="Arial-BoldMT"/>
              <a:cs typeface="ArialMT"/>
            </a:endParaRPr>
          </a:p>
          <a:p>
            <a:pPr marL="342900" lvl="0" indent="-342900" algn="just">
              <a:lnSpc>
                <a:spcPts val="1500"/>
              </a:lnSpc>
              <a:buFont typeface="Symbol" panose="05050102010706020507" pitchFamily="18" charset="2"/>
              <a:buChar char="-"/>
            </a:pPr>
            <a:r>
              <a:rPr lang="sl-SI" sz="1000" dirty="0">
                <a:effectLst/>
                <a:latin typeface="ArialMT"/>
                <a:ea typeface="ArialMT"/>
                <a:cs typeface="ArialMT"/>
              </a:rPr>
              <a:t>od leta 2015 v Sloveniji beležimo trend naraščanja števila umrlih zaradi prepovedanih drog, večina smrti se je zgodila v domačem okolju kot posledica zastrupitve z več drogami, oz. drogami v kombinaciji z alkoholom in/ali sedativno-hipnotičnimi zdravili, predvsem benzodiazepini;  </a:t>
            </a:r>
            <a:endParaRPr lang="sl-SI" sz="1000" dirty="0">
              <a:effectLst/>
              <a:latin typeface="ArialMT"/>
              <a:ea typeface="Arial-BoldMT"/>
              <a:cs typeface="ArialMT"/>
            </a:endParaRPr>
          </a:p>
          <a:p>
            <a:pPr marL="342900" lvl="0" indent="-342900" algn="just">
              <a:lnSpc>
                <a:spcPts val="1500"/>
              </a:lnSpc>
              <a:buFont typeface="Symbol" panose="05050102010706020507" pitchFamily="18" charset="2"/>
              <a:buChar char="-"/>
            </a:pPr>
            <a:r>
              <a:rPr lang="sl-SI" sz="1000" dirty="0">
                <a:effectLst/>
                <a:latin typeface="ArialMT"/>
                <a:ea typeface="ArialMT"/>
                <a:cs typeface="ArialMT"/>
              </a:rPr>
              <a:t>med uporabniki, ki so prvič ali ponovno vstopili v program zdravljenja v CPZOPD, je še vedno najvišji odstotek tistih, ki so kot vzrok za iskanje pomoči navedli težave z opioidi, čeprav se od leta 2017 naprej ta odstotek znižuje - po letu 2017 se ponovno zvišuje odstotek tistih, ki v program zdravljenja vstopajo zaradi težav s konopljo;</a:t>
            </a:r>
            <a:endParaRPr lang="sl-SI" sz="1000" dirty="0">
              <a:effectLst/>
              <a:latin typeface="ArialMT"/>
              <a:ea typeface="Arial-BoldMT"/>
              <a:cs typeface="ArialMT"/>
            </a:endParaRPr>
          </a:p>
          <a:p>
            <a:pPr marL="342900" lvl="0" indent="-342900" algn="just">
              <a:lnSpc>
                <a:spcPts val="1500"/>
              </a:lnSpc>
              <a:buFont typeface="Symbol" panose="05050102010706020507" pitchFamily="18" charset="2"/>
              <a:buChar char="-"/>
            </a:pPr>
            <a:r>
              <a:rPr lang="sl-SI" sz="1000" dirty="0">
                <a:effectLst/>
                <a:latin typeface="ArialMT"/>
                <a:ea typeface="ArialMT"/>
                <a:cs typeface="ArialMT"/>
              </a:rPr>
              <a:t>med leti 2011 in 2020 je bila najpogostejša prepovedana droga, ki so jo odkrili pri odraslih osebah zastrupljenih z drogami v UKC Ljubljana konopljo, z izjemo leta 2018, ko je bilo po številu obravnav največ zastrupitev s kokainom;</a:t>
            </a:r>
            <a:endParaRPr lang="sl-SI" sz="1000" dirty="0">
              <a:effectLst/>
              <a:latin typeface="ArialMT"/>
              <a:ea typeface="Arial-BoldMT"/>
              <a:cs typeface="ArialMT"/>
            </a:endParaRPr>
          </a:p>
          <a:p>
            <a:pPr marL="342900" lvl="0" indent="-342900" algn="just">
              <a:lnSpc>
                <a:spcPts val="1500"/>
              </a:lnSpc>
              <a:buFont typeface="Symbol" panose="05050102010706020507" pitchFamily="18" charset="2"/>
              <a:buChar char="-"/>
            </a:pPr>
            <a:r>
              <a:rPr lang="sl-SI" sz="1000" dirty="0">
                <a:effectLst/>
                <a:latin typeface="ArialMT"/>
                <a:ea typeface="ArialMT"/>
                <a:cs typeface="ArialMT"/>
              </a:rPr>
              <a:t>pojav novih vzorcev uporabe drog, ki so vse bolj zapleteni, saj so prebivalci in uporabniki izpostavljeni širšemu naboru naravnih in sintetičnih snovi z zelo močnim učinkom;</a:t>
            </a:r>
            <a:endParaRPr lang="sl-SI" sz="1000" dirty="0">
              <a:effectLst/>
              <a:latin typeface="ArialMT"/>
              <a:ea typeface="Arial-BoldMT"/>
              <a:cs typeface="ArialMT"/>
            </a:endParaRPr>
          </a:p>
          <a:p>
            <a:pPr marL="342900" lvl="0" indent="-342900" algn="just">
              <a:lnSpc>
                <a:spcPts val="1500"/>
              </a:lnSpc>
              <a:buFont typeface="Symbol" panose="05050102010706020507" pitchFamily="18" charset="2"/>
              <a:buChar char="-"/>
            </a:pPr>
            <a:r>
              <a:rPr lang="sl-SI" sz="1000" dirty="0">
                <a:effectLst/>
                <a:latin typeface="ArialMT"/>
                <a:ea typeface="ArialMT"/>
                <a:cs typeface="ArialMT"/>
              </a:rPr>
              <a:t>zmanjšana vloga LAS-ov, ponekod tudi prenehanje njihovega delovanja;</a:t>
            </a:r>
            <a:endParaRPr lang="sl-SI" sz="1000" dirty="0">
              <a:effectLst/>
              <a:latin typeface="ArialMT"/>
              <a:ea typeface="Arial-BoldMT"/>
              <a:cs typeface="ArialMT"/>
            </a:endParaRPr>
          </a:p>
          <a:p>
            <a:pPr marL="342900" lvl="0" indent="-342900" algn="just">
              <a:lnSpc>
                <a:spcPts val="1500"/>
              </a:lnSpc>
              <a:buFont typeface="Symbol" panose="05050102010706020507" pitchFamily="18" charset="2"/>
              <a:buChar char="-"/>
            </a:pPr>
            <a:r>
              <a:rPr lang="sl-SI" sz="1000" dirty="0">
                <a:effectLst/>
                <a:latin typeface="ArialMT"/>
                <a:ea typeface="ArialMT"/>
                <a:cs typeface="ArialMT"/>
              </a:rPr>
              <a:t>je bil narejen pomemben korak pri krepitvi povezovanja socialnega varstva ter zdravstvenega področja, osnovan na vzpostavitvi ter nadgradnji mreže mobilnih enot;</a:t>
            </a:r>
            <a:endParaRPr lang="sl-SI" sz="1000" dirty="0">
              <a:effectLst/>
              <a:latin typeface="ArialMT"/>
              <a:ea typeface="Arial-BoldMT"/>
              <a:cs typeface="ArialMT"/>
            </a:endParaRPr>
          </a:p>
          <a:p>
            <a:pPr marL="342900" lvl="0" indent="-342900" algn="just">
              <a:lnSpc>
                <a:spcPts val="1500"/>
              </a:lnSpc>
              <a:buFont typeface="Symbol" panose="05050102010706020507" pitchFamily="18" charset="2"/>
              <a:buChar char="-"/>
            </a:pPr>
            <a:r>
              <a:rPr lang="sl-SI" sz="1000" dirty="0">
                <a:effectLst/>
                <a:latin typeface="ArialMT"/>
                <a:ea typeface="ArialMT"/>
                <a:cs typeface="ArialMT"/>
              </a:rPr>
              <a:t>starejši uporabniki, brezdomni, uporabniki s pridruženimi težavami v duševnem zdravju, uporabnice, družine z otroki v veliki meri ostajajo zunaj dosega služb in programov,</a:t>
            </a:r>
            <a:endParaRPr lang="sl-SI" sz="1000" dirty="0">
              <a:effectLst/>
              <a:latin typeface="ArialMT"/>
              <a:ea typeface="Arial-BoldMT"/>
              <a:cs typeface="ArialMT"/>
            </a:endParaRPr>
          </a:p>
          <a:p>
            <a:pPr marL="342900" lvl="0" indent="-342900" algn="just">
              <a:lnSpc>
                <a:spcPts val="1500"/>
              </a:lnSpc>
              <a:buFont typeface="Symbol" panose="05050102010706020507" pitchFamily="18" charset="2"/>
              <a:buChar char="-"/>
            </a:pPr>
            <a:r>
              <a:rPr lang="sl-SI" sz="1000" dirty="0">
                <a:effectLst/>
                <a:latin typeface="ArialMT"/>
                <a:ea typeface="ArialMT"/>
                <a:cs typeface="ArialMT"/>
              </a:rPr>
              <a:t>potreba po večji dostopnosti programov substitucijske terapije v nekaterih slovenskih mestih, </a:t>
            </a:r>
            <a:endParaRPr lang="sl-SI" sz="1000" dirty="0">
              <a:effectLst/>
              <a:latin typeface="ArialMT"/>
              <a:ea typeface="Arial-BoldMT"/>
              <a:cs typeface="ArialMT"/>
            </a:endParaRPr>
          </a:p>
          <a:p>
            <a:pPr marL="342900" lvl="0" indent="-342900" algn="just">
              <a:lnSpc>
                <a:spcPts val="1500"/>
              </a:lnSpc>
              <a:buFont typeface="Symbol" panose="05050102010706020507" pitchFamily="18" charset="2"/>
              <a:buChar char="-"/>
            </a:pPr>
            <a:r>
              <a:rPr lang="sl-SI" sz="1000" dirty="0">
                <a:effectLst/>
                <a:latin typeface="ArialMT"/>
                <a:ea typeface="ArialMT"/>
                <a:cs typeface="ArialMT"/>
              </a:rPr>
              <a:t>izpostavljene potrebe vseh deležnikov na področju zdravljenja, socialne reintegracije in zmanjševanja škode</a:t>
            </a:r>
          </a:p>
          <a:p>
            <a:pPr marL="342900" lvl="0" indent="-342900" algn="just">
              <a:lnSpc>
                <a:spcPts val="1500"/>
              </a:lnSpc>
              <a:buFont typeface="Symbol" panose="05050102010706020507" pitchFamily="18" charset="2"/>
              <a:buChar char="-"/>
            </a:pPr>
            <a:r>
              <a:rPr lang="sl-SI" sz="1000" dirty="0">
                <a:effectLst/>
                <a:latin typeface="ArialMT"/>
                <a:ea typeface="ArialMT"/>
                <a:cs typeface="ArialMT"/>
              </a:rPr>
              <a:t>izkazana potreba po metodološki nadgradnji evalvacij programov in sistemskih virov financiranja;</a:t>
            </a:r>
            <a:endParaRPr lang="sl-SI" sz="1000" dirty="0">
              <a:effectLst/>
              <a:latin typeface="ArialMT"/>
              <a:ea typeface="Arial-BoldMT"/>
              <a:cs typeface="ArialMT"/>
            </a:endParaRPr>
          </a:p>
          <a:p>
            <a:pPr marL="342900" lvl="0" indent="-342900" algn="just">
              <a:lnSpc>
                <a:spcPts val="1500"/>
              </a:lnSpc>
              <a:buFont typeface="Symbol" panose="05050102010706020507" pitchFamily="18" charset="2"/>
              <a:buChar char="-"/>
            </a:pPr>
            <a:r>
              <a:rPr lang="sl-SI" sz="1000" dirty="0">
                <a:effectLst/>
                <a:latin typeface="ArialMT"/>
                <a:ea typeface="ArialMT"/>
                <a:cs typeface="ArialMT"/>
              </a:rPr>
              <a:t>izkazana potreba po redni koordinaciji in komunikaciji med ministrstvi, javnimi zavodi, izvajalci programov in njihovimi uporabniki;</a:t>
            </a:r>
            <a:endParaRPr lang="sl-SI" sz="1000" dirty="0">
              <a:effectLst/>
              <a:latin typeface="ArialMT"/>
              <a:ea typeface="Arial-BoldMT"/>
              <a:cs typeface="ArialMT"/>
            </a:endParaRPr>
          </a:p>
          <a:p>
            <a:pPr marL="342900" lvl="0" indent="-342900" algn="just">
              <a:lnSpc>
                <a:spcPts val="1500"/>
              </a:lnSpc>
              <a:buFont typeface="Symbol" panose="05050102010706020507" pitchFamily="18" charset="2"/>
              <a:buChar char="-"/>
            </a:pPr>
            <a:r>
              <a:rPr lang="sl-SI" sz="1000" dirty="0">
                <a:effectLst/>
                <a:latin typeface="ArialMT"/>
                <a:ea typeface="ArialMT"/>
                <a:cs typeface="ArialMT"/>
              </a:rPr>
              <a:t>izkazana potreba po nadgradnji informiranja in obveščanja na nacionalni in lokalni ravni glede razširjenosti problematike drog v vseh njenih pojavnostih;</a:t>
            </a:r>
          </a:p>
          <a:p>
            <a:pPr marL="342900" lvl="0" indent="-342900" algn="just">
              <a:lnSpc>
                <a:spcPts val="1500"/>
              </a:lnSpc>
              <a:buFont typeface="Symbol" panose="05050102010706020507" pitchFamily="18" charset="2"/>
              <a:buChar char="-"/>
            </a:pPr>
            <a:r>
              <a:rPr lang="sl-SI" sz="1000" dirty="0">
                <a:latin typeface="ArialMT"/>
                <a:ea typeface="Arial-BoldMT"/>
                <a:cs typeface="ArialMT"/>
              </a:rPr>
              <a:t>uvedba </a:t>
            </a:r>
            <a:r>
              <a:rPr lang="sl-SI" sz="1000" dirty="0" err="1">
                <a:latin typeface="ArialMT"/>
                <a:ea typeface="Arial-BoldMT"/>
                <a:cs typeface="ArialMT"/>
              </a:rPr>
              <a:t>naloksona</a:t>
            </a:r>
            <a:r>
              <a:rPr lang="sl-SI" sz="1000" dirty="0">
                <a:latin typeface="ArialMT"/>
                <a:ea typeface="Arial-BoldMT"/>
                <a:cs typeface="ArialMT"/>
              </a:rPr>
              <a:t>;</a:t>
            </a:r>
            <a:endParaRPr lang="sl-SI" sz="1000" dirty="0">
              <a:effectLst/>
              <a:latin typeface="ArialMT"/>
              <a:ea typeface="Arial-BoldMT"/>
              <a:cs typeface="ArialMT"/>
            </a:endParaRPr>
          </a:p>
          <a:p>
            <a:pPr marL="342900" lvl="0" indent="-342900" algn="just">
              <a:lnSpc>
                <a:spcPts val="1500"/>
              </a:lnSpc>
              <a:buFont typeface="Symbol" panose="05050102010706020507" pitchFamily="18" charset="2"/>
              <a:buChar char="-"/>
            </a:pPr>
            <a:r>
              <a:rPr lang="sl-SI" sz="1000" dirty="0">
                <a:effectLst/>
                <a:latin typeface="ArialMT"/>
                <a:ea typeface="ArialMT"/>
                <a:cs typeface="ArialMT"/>
              </a:rPr>
              <a:t>izražena potreba po boljši izmenjavi informacij in dobrih praks, po konkretnih vsebinskih kriterijih za vrednotenje kakovosti in uspešnosti njihovega dela in po večji usklajenosti med resorji tako glede komunikacije z izvajalci kot glede zavezanosti za kontinuirano podporo programom.</a:t>
            </a:r>
            <a:endParaRPr lang="sl-SI" sz="1000" dirty="0">
              <a:effectLst/>
              <a:latin typeface="ArialMT"/>
              <a:ea typeface="Arial-BoldMT"/>
              <a:cs typeface="ArialMT"/>
            </a:endParaRPr>
          </a:p>
          <a:p>
            <a:pPr algn="just">
              <a:lnSpc>
                <a:spcPts val="1500"/>
              </a:lnSpc>
            </a:pPr>
            <a:endParaRPr lang="sl-SI" sz="1200" b="1" dirty="0">
              <a:latin typeface="ArialMT"/>
            </a:endParaRPr>
          </a:p>
          <a:p>
            <a:pPr algn="just">
              <a:lnSpc>
                <a:spcPts val="1500"/>
              </a:lnSpc>
            </a:pPr>
            <a:endParaRPr lang="sl-SI" sz="1200" dirty="0">
              <a:effectLst/>
              <a:latin typeface="Calibri" panose="020F0502020204030204" pitchFamily="34" charset="0"/>
              <a:ea typeface="Arial-BoldM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9437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8AEF51C-C744-4340-B416-4705B54EEA0D}"/>
              </a:ext>
            </a:extLst>
          </p:cNvPr>
          <p:cNvSpPr txBox="1"/>
          <p:nvPr/>
        </p:nvSpPr>
        <p:spPr>
          <a:xfrm>
            <a:off x="991258" y="640415"/>
            <a:ext cx="8586294" cy="661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sl-SI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  <a:ea typeface="ArialMT"/>
                <a:cs typeface="ArialMT"/>
              </a:rPr>
              <a:t>Epidemiološki podatki na področju prepovedanih drog</a:t>
            </a:r>
          </a:p>
          <a:p>
            <a:pPr algn="just">
              <a:lnSpc>
                <a:spcPts val="1500"/>
              </a:lnSpc>
            </a:pPr>
            <a:endParaRPr lang="sl-SI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MT"/>
              <a:ea typeface="Arial-BoldMT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endParaRPr lang="sl-SI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rial-BoldMT"/>
              <a:cs typeface="Times New Roman" panose="02020603050405020304" pitchFamily="18" charset="0"/>
            </a:endParaRPr>
          </a:p>
        </p:txBody>
      </p:sp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645999"/>
              </p:ext>
            </p:extLst>
          </p:nvPr>
        </p:nvGraphicFramePr>
        <p:xfrm>
          <a:off x="853965" y="1161612"/>
          <a:ext cx="4572000" cy="283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653367"/>
              </p:ext>
            </p:extLst>
          </p:nvPr>
        </p:nvGraphicFramePr>
        <p:xfrm>
          <a:off x="6584731" y="1079453"/>
          <a:ext cx="4572000" cy="283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kon 6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644981"/>
              </p:ext>
            </p:extLst>
          </p:nvPr>
        </p:nvGraphicFramePr>
        <p:xfrm>
          <a:off x="853965" y="4106917"/>
          <a:ext cx="4466897" cy="2480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D06CD2F-F7BE-4F83-BCA1-24E1D1B592DF}"/>
              </a:ext>
            </a:extLst>
          </p:cNvPr>
          <p:cNvSpPr txBox="1"/>
          <p:nvPr/>
        </p:nvSpPr>
        <p:spPr>
          <a:xfrm>
            <a:off x="5607270" y="3911552"/>
            <a:ext cx="5980385" cy="255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1400" b="1" dirty="0">
                <a:latin typeface="ArialMT"/>
              </a:rPr>
              <a:t>Pet ključnih epidemioloških kazalcev: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altLang="sl-SI" sz="1400" b="1" dirty="0">
              <a:latin typeface="ArialMT"/>
            </a:endParaRPr>
          </a:p>
          <a:p>
            <a:pPr marL="285750" indent="-285750" eaLnBrk="1" hangingPunct="1">
              <a:lnSpc>
                <a:spcPts val="1500"/>
              </a:lnSpc>
              <a:buFont typeface="Wingdings" panose="05000000000000000000" pitchFamily="2" charset="2"/>
              <a:buChar char="v"/>
            </a:pPr>
            <a:r>
              <a:rPr lang="sl-SI" altLang="sl-SI" sz="1400" dirty="0">
                <a:latin typeface="ArialMT"/>
              </a:rPr>
              <a:t>razširjenost uporabe drog v splošni populaciji, </a:t>
            </a:r>
          </a:p>
          <a:p>
            <a:pPr marL="285750" indent="-285750" eaLnBrk="1" hangingPunct="1">
              <a:lnSpc>
                <a:spcPts val="1500"/>
              </a:lnSpc>
              <a:buFont typeface="Wingdings" panose="05000000000000000000" pitchFamily="2" charset="2"/>
              <a:buChar char="v"/>
            </a:pPr>
            <a:r>
              <a:rPr lang="sl-SI" altLang="sl-SI" sz="1400" dirty="0">
                <a:latin typeface="ArialMT"/>
              </a:rPr>
              <a:t>razširjenost problematične uporabe drog, </a:t>
            </a:r>
          </a:p>
          <a:p>
            <a:pPr marL="285750" indent="-285750" eaLnBrk="1" hangingPunct="1">
              <a:lnSpc>
                <a:spcPts val="1500"/>
              </a:lnSpc>
              <a:buFont typeface="Wingdings" panose="05000000000000000000" pitchFamily="2" charset="2"/>
              <a:buChar char="v"/>
            </a:pPr>
            <a:r>
              <a:rPr lang="sl-SI" altLang="sl-SI" sz="1400" dirty="0">
                <a:latin typeface="ArialMT"/>
              </a:rPr>
              <a:t>razširjenost nalezljivih bolezni v populaciji odvisnih od drog, </a:t>
            </a:r>
          </a:p>
          <a:p>
            <a:pPr marL="285750" indent="-285750" eaLnBrk="1" hangingPunct="1">
              <a:lnSpc>
                <a:spcPts val="1500"/>
              </a:lnSpc>
              <a:buFont typeface="Wingdings" panose="05000000000000000000" pitchFamily="2" charset="2"/>
              <a:buChar char="v"/>
            </a:pPr>
            <a:r>
              <a:rPr lang="sl-SI" altLang="sl-SI" sz="1400" dirty="0">
                <a:latin typeface="ArialMT"/>
              </a:rPr>
              <a:t>smrti povezane z uporabo drog, in </a:t>
            </a:r>
          </a:p>
          <a:p>
            <a:pPr marL="285750" indent="-285750" eaLnBrk="1" hangingPunct="1">
              <a:lnSpc>
                <a:spcPts val="1500"/>
              </a:lnSpc>
              <a:buFont typeface="Wingdings" panose="05000000000000000000" pitchFamily="2" charset="2"/>
              <a:buChar char="v"/>
            </a:pPr>
            <a:r>
              <a:rPr lang="sl-SI" altLang="sl-SI" sz="1400" dirty="0">
                <a:latin typeface="ArialMT"/>
              </a:rPr>
              <a:t>povpraševanje po zdravljenju zaradi težav z drogami. </a:t>
            </a:r>
          </a:p>
          <a:p>
            <a:pPr marL="285750" indent="-285750" eaLnBrk="1" hangingPunct="1">
              <a:lnSpc>
                <a:spcPts val="1500"/>
              </a:lnSpc>
              <a:buFont typeface="Wingdings" panose="05000000000000000000" pitchFamily="2" charset="2"/>
              <a:buChar char="v"/>
            </a:pPr>
            <a:r>
              <a:rPr lang="sl-SI" altLang="sl-SI" sz="1400" dirty="0">
                <a:latin typeface="ArialMT"/>
              </a:rPr>
              <a:t>indikatorji zmanjševanja ponudbe prepovedanih drog (ne zgolj cena, kvaliteta – kako čista je snov, število prekrškov in kaznivih dejanj) tudi bolj kompleksna vprašanja: npr.: uspešnost izvajanja </a:t>
            </a:r>
            <a:r>
              <a:rPr lang="sl-SI" altLang="sl-SI" sz="1400" dirty="0" err="1">
                <a:latin typeface="ArialMT"/>
              </a:rPr>
              <a:t>prekrškovne</a:t>
            </a:r>
            <a:r>
              <a:rPr lang="sl-SI" altLang="sl-SI" sz="1400" dirty="0">
                <a:latin typeface="ArialMT"/>
              </a:rPr>
              <a:t> in kazenske zakonodaje glede obsega problematike; izrekanje kazni glede vrste (ali količine drog) drog; vpliv kazni zaradi drog na posameznika, družino in širše okolje; itd.</a:t>
            </a:r>
          </a:p>
        </p:txBody>
      </p:sp>
    </p:spTree>
    <p:extLst>
      <p:ext uri="{BB962C8B-B14F-4D97-AF65-F5344CB8AC3E}">
        <p14:creationId xmlns:p14="http://schemas.microsoft.com/office/powerpoint/2010/main" val="118875667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192AD64-8ADB-43AD-83E9-C0D1E283A091}"/>
              </a:ext>
            </a:extLst>
          </p:cNvPr>
          <p:cNvSpPr txBox="1"/>
          <p:nvPr/>
        </p:nvSpPr>
        <p:spPr>
          <a:xfrm>
            <a:off x="2165788" y="635141"/>
            <a:ext cx="9508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  <a:ea typeface="ArialMT"/>
                <a:cs typeface="ArialMT"/>
              </a:rPr>
              <a:t>Epidemiološki podatki na področju kaznivih dejanj in prekrškov s področja prepovedanih drog </a:t>
            </a:r>
            <a:endParaRPr lang="sl-SI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C5CA570-D362-49A6-A1B6-927FACD31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083" y="20337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aphicFrame>
        <p:nvGraphicFramePr>
          <p:cNvPr id="7" name="Predmet 6">
            <a:extLst>
              <a:ext uri="{FF2B5EF4-FFF2-40B4-BE49-F238E27FC236}">
                <a16:creationId xmlns:a16="http://schemas.microsoft.com/office/drawing/2014/main" id="{AEDB1F83-4A8A-4E40-B76E-1F3B6E484F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767757"/>
              </p:ext>
            </p:extLst>
          </p:nvPr>
        </p:nvGraphicFramePr>
        <p:xfrm>
          <a:off x="465083" y="2033751"/>
          <a:ext cx="459105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581532" imgH="2457450" progId="Excel.Chart.8">
                  <p:embed/>
                </p:oleObj>
              </mc:Choice>
              <mc:Fallback>
                <p:oleObj name="Chart" r:id="rId2" imgW="4581532" imgH="2457450" progId="Excel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083" y="2033751"/>
                        <a:ext cx="4591050" cy="24669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>
            <a:extLst>
              <a:ext uri="{FF2B5EF4-FFF2-40B4-BE49-F238E27FC236}">
                <a16:creationId xmlns:a16="http://schemas.microsoft.com/office/drawing/2014/main" id="{49634268-4084-44CE-88AA-2F3137D1E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876" y="17026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aphicFrame>
        <p:nvGraphicFramePr>
          <p:cNvPr id="11" name="Predmet 10">
            <a:extLst>
              <a:ext uri="{FF2B5EF4-FFF2-40B4-BE49-F238E27FC236}">
                <a16:creationId xmlns:a16="http://schemas.microsoft.com/office/drawing/2014/main" id="{50BFBDD8-B7F2-4FA8-80D5-D7C3FBE8BD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941592"/>
              </p:ext>
            </p:extLst>
          </p:nvPr>
        </p:nvGraphicFramePr>
        <p:xfrm>
          <a:off x="5588876" y="1702676"/>
          <a:ext cx="570547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5696112" imgH="3267075" progId="Excel.Chart.8">
                  <p:embed/>
                </p:oleObj>
              </mc:Choice>
              <mc:Fallback>
                <p:oleObj name="Chart" r:id="rId4" imgW="5696112" imgH="3267075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876" y="1702676"/>
                        <a:ext cx="5705475" cy="3276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634456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1CCBEC78-3803-47A6-AC6E-C2E5FB623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851" y="207189"/>
            <a:ext cx="6634113" cy="1700252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CB0BC373-6A53-4110-905C-76EF617CE4E5}"/>
              </a:ext>
            </a:extLst>
          </p:cNvPr>
          <p:cNvSpPr txBox="1"/>
          <p:nvPr/>
        </p:nvSpPr>
        <p:spPr>
          <a:xfrm>
            <a:off x="622169" y="2114630"/>
            <a:ext cx="1105943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latin typeface="ArialMT"/>
              </a:rPr>
              <a:t>Načela nacionalnega programa:</a:t>
            </a:r>
          </a:p>
          <a:p>
            <a:pPr marL="285750" indent="-285750">
              <a:buFontTx/>
              <a:buChar char="-"/>
            </a:pPr>
            <a:r>
              <a:rPr lang="sl-SI" sz="1600" dirty="0">
                <a:latin typeface="ArialMT"/>
              </a:rPr>
              <a:t>Ustavnosti in zakonitosti</a:t>
            </a:r>
          </a:p>
          <a:p>
            <a:pPr marL="285750" indent="-285750">
              <a:buFontTx/>
              <a:buChar char="-"/>
            </a:pPr>
            <a:r>
              <a:rPr lang="sl-SI" sz="1600" dirty="0">
                <a:latin typeface="ArialMT"/>
              </a:rPr>
              <a:t>Varovanja človekovih pravic</a:t>
            </a:r>
          </a:p>
          <a:p>
            <a:pPr marL="285750" indent="-285750">
              <a:buFontTx/>
              <a:buChar char="-"/>
            </a:pPr>
            <a:r>
              <a:rPr lang="sl-SI" sz="1600" dirty="0">
                <a:latin typeface="ArialMT"/>
              </a:rPr>
              <a:t>Celovitega in sočasnega reševanja problematike drog</a:t>
            </a:r>
          </a:p>
          <a:p>
            <a:pPr marL="285750" indent="-285750">
              <a:buFontTx/>
              <a:buChar char="-"/>
            </a:pPr>
            <a:r>
              <a:rPr lang="sl-SI" sz="1600" dirty="0">
                <a:latin typeface="ArialMT"/>
              </a:rPr>
              <a:t>Globalnega sodelovanja</a:t>
            </a:r>
          </a:p>
          <a:p>
            <a:pPr marL="285750" indent="-285750">
              <a:buFontTx/>
              <a:buChar char="-"/>
            </a:pPr>
            <a:r>
              <a:rPr lang="sl-SI" sz="1600" dirty="0">
                <a:latin typeface="ArialMT"/>
              </a:rPr>
              <a:t>Decentralizacije</a:t>
            </a:r>
          </a:p>
          <a:p>
            <a:pPr marL="285750" indent="-285750">
              <a:buFontTx/>
              <a:buChar char="-"/>
            </a:pPr>
            <a:r>
              <a:rPr lang="sl-SI" sz="1600" dirty="0">
                <a:latin typeface="ArialMT"/>
              </a:rPr>
              <a:t>Zagotavljanja varnosti prebivalcev RS</a:t>
            </a:r>
          </a:p>
          <a:p>
            <a:pPr marL="285750" indent="-285750">
              <a:buFontTx/>
              <a:buChar char="-"/>
            </a:pPr>
            <a:r>
              <a:rPr lang="sl-SI" sz="1600" dirty="0">
                <a:latin typeface="ArialMT"/>
              </a:rPr>
              <a:t>Prilagojenosti različnim skupinam prebivalstva</a:t>
            </a:r>
          </a:p>
          <a:p>
            <a:pPr marL="285750" indent="-285750">
              <a:buFontTx/>
              <a:buChar char="-"/>
            </a:pPr>
            <a:r>
              <a:rPr lang="sl-SI" sz="1600" dirty="0">
                <a:latin typeface="ArialMT"/>
              </a:rPr>
              <a:t>Zagotavljanja pogojev za odgovorno sprejemanje odločitev glede uporabe drog, še posebej med otroki in mladostniki</a:t>
            </a:r>
          </a:p>
          <a:p>
            <a:pPr marL="285750" indent="-285750">
              <a:buFontTx/>
              <a:buChar char="-"/>
            </a:pPr>
            <a:r>
              <a:rPr lang="sl-SI" sz="1600" dirty="0">
                <a:latin typeface="ArialMT"/>
              </a:rPr>
              <a:t>Uravnoteženosti pristopov</a:t>
            </a:r>
          </a:p>
        </p:txBody>
      </p:sp>
    </p:spTree>
    <p:extLst>
      <p:ext uri="{BB962C8B-B14F-4D97-AF65-F5344CB8AC3E}">
        <p14:creationId xmlns:p14="http://schemas.microsoft.com/office/powerpoint/2010/main" val="49044299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F46DF76C-145C-4A35-9A09-7EAF825E4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490" y="1518197"/>
            <a:ext cx="10515600" cy="4351338"/>
          </a:xfrm>
        </p:spPr>
        <p:txBody>
          <a:bodyPr>
            <a:noAutofit/>
          </a:bodyPr>
          <a:lstStyle/>
          <a:p>
            <a:pPr indent="0" algn="just">
              <a:lnSpc>
                <a:spcPts val="1500"/>
              </a:lnSpc>
              <a:spcBef>
                <a:spcPts val="0"/>
              </a:spcBef>
              <a:buNone/>
            </a:pPr>
            <a:r>
              <a:rPr lang="sl-SI" sz="1100" dirty="0">
                <a:effectLst/>
                <a:latin typeface="ArialMT"/>
                <a:ea typeface="ArialMT"/>
                <a:cs typeface="ArialMT"/>
              </a:rPr>
              <a:t>1. okrepiti preventivno dejavnost, dejavnost zgodnje preventive, informiranje in zgodnje intervencije na področju drog in različne programe zmanjševanja povpraševanja po drogah in ob tem upoštevati preventivne dejavnosti kot celostne pristope s koordiniranimi ukrepi za preprečevanja uporabe alkohola in tobaka, da bi tako zmanjševali število novih uporabnikov drog med mlajšo generacijo ter zmanjševali število prekrškov in kaznivih dejanj povezanih s prepovedanimi drogami ter preprečevali prvi stik z drogami ter zvišali starostno mejo prvega stika ob hkratnem višanju socialne kompetentnosti, znanja in socialnih veščin ter učinkovitih strategij za obvladovanje življenjskih težav;</a:t>
            </a:r>
            <a:endParaRPr lang="sl-SI" sz="1100" dirty="0">
              <a:effectLst/>
              <a:latin typeface="ArialMT"/>
              <a:ea typeface="Arial-BoldMT"/>
              <a:cs typeface="Times New Roman" panose="02020603050405020304" pitchFamily="18" charset="0"/>
            </a:endParaRPr>
          </a:p>
          <a:p>
            <a:pPr indent="0" algn="just">
              <a:lnSpc>
                <a:spcPts val="1500"/>
              </a:lnSpc>
              <a:spcBef>
                <a:spcPts val="0"/>
              </a:spcBef>
              <a:buNone/>
            </a:pPr>
            <a:r>
              <a:rPr lang="sl-SI" sz="1100" dirty="0">
                <a:effectLst/>
                <a:latin typeface="ArialMT"/>
                <a:ea typeface="ArialMT"/>
                <a:cs typeface="ArialMT"/>
              </a:rPr>
              <a:t>2. nadgradnja mreže programov zmanjševanja škode in obvladovanje števila okuženih s HIV oz. znižanje okuženih s hepatitisoma B ter C in smrtnih primerov zaradi prevelikih odmerkov;</a:t>
            </a:r>
            <a:endParaRPr lang="sl-SI" sz="1100" dirty="0">
              <a:effectLst/>
              <a:latin typeface="ArialMT"/>
              <a:ea typeface="Arial-BoldMT"/>
              <a:cs typeface="Times New Roman" panose="02020603050405020304" pitchFamily="18" charset="0"/>
            </a:endParaRPr>
          </a:p>
          <a:p>
            <a:pPr indent="0" algn="just">
              <a:lnSpc>
                <a:spcPts val="1500"/>
              </a:lnSpc>
              <a:spcBef>
                <a:spcPts val="0"/>
              </a:spcBef>
              <a:buNone/>
            </a:pPr>
            <a:r>
              <a:rPr lang="sl-SI" sz="1100" dirty="0">
                <a:effectLst/>
                <a:latin typeface="ArialMT"/>
                <a:ea typeface="ArialMT"/>
                <a:cs typeface="ArialMT"/>
              </a:rPr>
              <a:t>3. razviti specifične programe za posebej ranljive skupine: mlajše mladoletnike, </a:t>
            </a:r>
            <a:r>
              <a:rPr lang="sl-SI" sz="1100" i="1" dirty="0">
                <a:effectLst/>
                <a:latin typeface="ArialMT"/>
                <a:ea typeface="ArialMT"/>
                <a:cs typeface="ArialMT"/>
              </a:rPr>
              <a:t>o</a:t>
            </a:r>
            <a:r>
              <a:rPr lang="sl-SI" sz="1100" dirty="0">
                <a:effectLst/>
                <a:latin typeface="ArialMT"/>
                <a:ea typeface="ArialMT"/>
                <a:cs typeface="ArialMT"/>
              </a:rPr>
              <a:t>troke iz družin, kjer je pri starših prisotna zasvojenost,</a:t>
            </a:r>
            <a:r>
              <a:rPr lang="sl-SI" sz="1100" i="1" dirty="0">
                <a:effectLst/>
                <a:latin typeface="ArialMT"/>
                <a:ea typeface="ArialMT"/>
                <a:cs typeface="ArialMT"/>
              </a:rPr>
              <a:t> </a:t>
            </a:r>
            <a:r>
              <a:rPr lang="sl-SI" sz="1100" dirty="0">
                <a:effectLst/>
                <a:latin typeface="ArialMT"/>
                <a:ea typeface="ArialMT"/>
                <a:cs typeface="ArialMT"/>
              </a:rPr>
              <a:t>uporabnike drog s pridruženo duševno motnjo, uporabnice, za starejše uporabnike drog, starše uporabnike drog idr. in področja novih psihoaktivnih snovi;</a:t>
            </a:r>
            <a:endParaRPr lang="sl-SI" sz="1100" dirty="0">
              <a:effectLst/>
              <a:latin typeface="ArialMT"/>
              <a:ea typeface="Arial-BoldMT"/>
              <a:cs typeface="Times New Roman" panose="02020603050405020304" pitchFamily="18" charset="0"/>
            </a:endParaRPr>
          </a:p>
          <a:p>
            <a:pPr indent="0" algn="just">
              <a:lnSpc>
                <a:spcPts val="1500"/>
              </a:lnSpc>
              <a:spcBef>
                <a:spcPts val="0"/>
              </a:spcBef>
              <a:buNone/>
            </a:pPr>
            <a:r>
              <a:rPr lang="sl-SI" sz="1100" dirty="0">
                <a:effectLst/>
                <a:latin typeface="ArialMT"/>
                <a:ea typeface="ArialMT"/>
                <a:cs typeface="ArialMT"/>
              </a:rPr>
              <a:t>4. zagotoviti več kakovostnih programov zdravljenja in socialne obravnave uporabnikov drog z uvedbo različnih pristopov, ki vključujejo tudi nadgradnjo in širitev programov zdravljenja, vključno s kokainsko odvisnostjo;</a:t>
            </a:r>
            <a:endParaRPr lang="sl-SI" sz="1100" dirty="0">
              <a:effectLst/>
              <a:latin typeface="ArialMT"/>
              <a:ea typeface="Arial-BoldMT"/>
              <a:cs typeface="Times New Roman" panose="02020603050405020304" pitchFamily="18" charset="0"/>
            </a:endParaRPr>
          </a:p>
          <a:p>
            <a:pPr indent="0" algn="just">
              <a:lnSpc>
                <a:spcPts val="1500"/>
              </a:lnSpc>
              <a:spcBef>
                <a:spcPts val="0"/>
              </a:spcBef>
              <a:buNone/>
            </a:pPr>
            <a:r>
              <a:rPr lang="sl-SI" sz="1100" dirty="0">
                <a:effectLst/>
                <a:latin typeface="ArialMT"/>
                <a:ea typeface="ArialMT"/>
                <a:cs typeface="ArialMT"/>
              </a:rPr>
              <a:t>5. zagotoviti kontinuirano izobraževanje strokovnjakov, ki delajo na področju drog </a:t>
            </a:r>
            <a:r>
              <a:rPr lang="sl-SI" sz="1100" i="1" dirty="0">
                <a:effectLst/>
                <a:latin typeface="ArialMT"/>
                <a:ea typeface="ArialMT"/>
                <a:cs typeface="ArialMT"/>
              </a:rPr>
              <a:t>i</a:t>
            </a:r>
            <a:r>
              <a:rPr lang="sl-SI" sz="1100" dirty="0">
                <a:effectLst/>
                <a:latin typeface="ArialMT"/>
                <a:ea typeface="ArialMT"/>
                <a:cs typeface="ArialMT"/>
              </a:rPr>
              <a:t>n strokovnjakov, ki se pri svojem delu srečujejo z ranljivimi skupinami;</a:t>
            </a:r>
            <a:endParaRPr lang="sl-SI" sz="1100" dirty="0">
              <a:effectLst/>
              <a:latin typeface="ArialMT"/>
              <a:ea typeface="Arial-BoldMT"/>
              <a:cs typeface="Times New Roman" panose="02020603050405020304" pitchFamily="18" charset="0"/>
            </a:endParaRPr>
          </a:p>
          <a:p>
            <a:pPr indent="0" algn="just">
              <a:lnSpc>
                <a:spcPts val="1500"/>
              </a:lnSpc>
              <a:spcBef>
                <a:spcPts val="0"/>
              </a:spcBef>
              <a:buNone/>
            </a:pPr>
            <a:r>
              <a:rPr lang="sl-SI" sz="1100" dirty="0">
                <a:effectLst/>
                <a:latin typeface="ArialMT"/>
                <a:ea typeface="ArialMT"/>
                <a:cs typeface="ArialMT"/>
              </a:rPr>
              <a:t>6. nadgradnja mreže in dostopnosti programov psihosocialne obravnave uporabnikov drog, terapevtskih skupnosti in komun ter programov okrevanja, reintegracije in programov socialnega zaposlovanja bivših zasvojenih oseb, in s tem prispevati k zmanjševanju socialne izključenosti uporabnikov drog; </a:t>
            </a:r>
            <a:endParaRPr lang="sl-SI" sz="1100" dirty="0">
              <a:effectLst/>
              <a:latin typeface="ArialMT"/>
              <a:ea typeface="Arial-BoldMT"/>
              <a:cs typeface="Times New Roman" panose="02020603050405020304" pitchFamily="18" charset="0"/>
            </a:endParaRPr>
          </a:p>
          <a:p>
            <a:pPr indent="0" algn="just">
              <a:lnSpc>
                <a:spcPts val="1500"/>
              </a:lnSpc>
              <a:spcBef>
                <a:spcPts val="0"/>
              </a:spcBef>
              <a:buNone/>
            </a:pPr>
            <a:r>
              <a:rPr lang="sl-SI" sz="1100" dirty="0">
                <a:effectLst/>
                <a:latin typeface="ArialMT"/>
                <a:ea typeface="ArialMT"/>
                <a:cs typeface="ArialMT"/>
              </a:rPr>
              <a:t>7. nadaljnji razvoj in nadgradnja vseh oblik pomoči in storitev pri obravnavi uporabnikov drog v Zavodih za prestajanje kazni zapora;</a:t>
            </a:r>
            <a:endParaRPr lang="sl-SI" sz="1100" dirty="0">
              <a:effectLst/>
              <a:latin typeface="ArialMT"/>
              <a:ea typeface="Arial-BoldMT"/>
              <a:cs typeface="Times New Roman" panose="02020603050405020304" pitchFamily="18" charset="0"/>
            </a:endParaRPr>
          </a:p>
          <a:p>
            <a:pPr indent="0" algn="just">
              <a:lnSpc>
                <a:spcPts val="1500"/>
              </a:lnSpc>
              <a:spcBef>
                <a:spcPts val="0"/>
              </a:spcBef>
              <a:buNone/>
            </a:pPr>
            <a:r>
              <a:rPr lang="sl-SI" sz="1100" dirty="0">
                <a:effectLst/>
                <a:latin typeface="ArialMT"/>
                <a:ea typeface="ArialMT"/>
                <a:cs typeface="ArialMT"/>
              </a:rPr>
              <a:t>8. izgradnja, povezava in integracija zbirk podatkov državnih institucij in javnih zavodov (zdravstveni, socialni, kriminološki podatkov, ipd.) ter nadgradnja delujočega informacijskega sistema na področju zbiranja, urejanja, obdelovanja in dajanja podatkov s področja drog in sistema zgodnjega odkrivanja novih drog in obveščanja;</a:t>
            </a:r>
            <a:endParaRPr lang="sl-SI" sz="1100" dirty="0">
              <a:effectLst/>
              <a:latin typeface="ArialMT"/>
              <a:ea typeface="Arial-BoldMT"/>
              <a:cs typeface="Times New Roman" panose="02020603050405020304" pitchFamily="18" charset="0"/>
            </a:endParaRPr>
          </a:p>
          <a:p>
            <a:pPr indent="0" algn="just">
              <a:lnSpc>
                <a:spcPts val="1500"/>
              </a:lnSpc>
              <a:spcBef>
                <a:spcPts val="0"/>
              </a:spcBef>
              <a:buNone/>
            </a:pPr>
            <a:r>
              <a:rPr lang="sl-SI" sz="1100" dirty="0">
                <a:effectLst/>
                <a:latin typeface="ArialMT"/>
                <a:ea typeface="ArialMT"/>
                <a:cs typeface="ArialMT"/>
              </a:rPr>
              <a:t>9. nadgradnja dejavnosti na področju drog na lokalni ravni ter jih usklajevati z dejavnostmi na državni ravni;</a:t>
            </a:r>
            <a:endParaRPr lang="sl-SI" sz="1100" dirty="0">
              <a:effectLst/>
              <a:latin typeface="ArialMT"/>
              <a:ea typeface="Arial-BoldMT"/>
              <a:cs typeface="Times New Roman" panose="02020603050405020304" pitchFamily="18" charset="0"/>
            </a:endParaRPr>
          </a:p>
          <a:p>
            <a:pPr indent="0" algn="just">
              <a:lnSpc>
                <a:spcPts val="1500"/>
              </a:lnSpc>
              <a:spcBef>
                <a:spcPts val="0"/>
              </a:spcBef>
              <a:buNone/>
            </a:pPr>
            <a:r>
              <a:rPr lang="sl-SI" sz="1100" dirty="0">
                <a:effectLst/>
                <a:latin typeface="ArialMT"/>
                <a:ea typeface="ArialMT"/>
                <a:cs typeface="ArialMT"/>
              </a:rPr>
              <a:t>10. zagotoviti sodelovanje različnih akterjev, zlasti civilne družbe, na vseh področjih usklajevanja in odločanja ter podporo programom, ki jih izvajajo nevladne organizacije na podlagi strokovne samostojnosti;</a:t>
            </a:r>
            <a:endParaRPr lang="sl-SI" sz="1100" dirty="0">
              <a:effectLst/>
              <a:latin typeface="ArialMT"/>
              <a:ea typeface="Arial-BoldMT"/>
              <a:cs typeface="Times New Roman" panose="02020603050405020304" pitchFamily="18" charset="0"/>
            </a:endParaRPr>
          </a:p>
          <a:p>
            <a:pPr indent="0" algn="just">
              <a:lnSpc>
                <a:spcPts val="1500"/>
              </a:lnSpc>
              <a:spcBef>
                <a:spcPts val="0"/>
              </a:spcBef>
              <a:buNone/>
            </a:pPr>
            <a:r>
              <a:rPr lang="sl-SI" sz="1100" dirty="0">
                <a:effectLst/>
                <a:latin typeface="ArialMT"/>
                <a:ea typeface="ArialMT"/>
                <a:cs typeface="ArialMT"/>
              </a:rPr>
              <a:t>11. krepitev mednarodnega sodelovanja na področju drog s tretjimi državami in regijami (Zahodni Balkan, sredozemske države, idr.), mednarodnimi in regionalnimi organizacijami z izvajanjem integriranega, multidisciplinarnega in uravnoteženega pristopa za  uresničevanje ciljev strategije in spodbujanjem k spoštovanju mednarodnih standardov in obveznosti na področju človekovih pravic;</a:t>
            </a:r>
            <a:endParaRPr lang="sl-SI" sz="1100" dirty="0">
              <a:effectLst/>
              <a:latin typeface="ArialMT"/>
              <a:ea typeface="Arial-BoldMT"/>
              <a:cs typeface="Times New Roman" panose="02020603050405020304" pitchFamily="18" charset="0"/>
            </a:endParaRPr>
          </a:p>
          <a:p>
            <a:pPr indent="0" algn="just">
              <a:lnSpc>
                <a:spcPts val="1500"/>
              </a:lnSpc>
              <a:spcBef>
                <a:spcPts val="0"/>
              </a:spcBef>
              <a:buNone/>
            </a:pPr>
            <a:r>
              <a:rPr lang="sl-SI" sz="1100" dirty="0">
                <a:effectLst/>
                <a:latin typeface="ArialMT"/>
                <a:ea typeface="ArialMT"/>
                <a:cs typeface="ArialMT"/>
              </a:rPr>
              <a:t>12. okrepiti dejavnosti proti organizirani kriminaliteti, prepovedanemu prometu s prepovedanimi drogami, pranju denarja ter proti drugim oblikam kriminalitete v povezavi s prepovedano drogo s pristopom na podlagi dokazov; okrepiti sodelovanje policije, carine in pravosodja in njihovo usklajeno sodelovanje v državi in mednarodnem okolju.</a:t>
            </a:r>
            <a:endParaRPr lang="sl-SI" sz="1100" dirty="0">
              <a:effectLst/>
              <a:latin typeface="ArialMT"/>
              <a:ea typeface="Arial-BoldM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sl-SI" sz="1100" dirty="0">
              <a:latin typeface="ArialMT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DCA754F-B3F7-4145-B5A0-80B4F09E7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89" y="167508"/>
            <a:ext cx="58578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70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DB5E57-0AC3-4B8D-88EE-08EAE94B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/>
              <a:t>Struktura</a:t>
            </a:r>
            <a:r>
              <a:rPr lang="sl-SI" b="1" baseline="0" dirty="0"/>
              <a:t> nacionalnega programa na področju drog</a:t>
            </a:r>
            <a:br>
              <a:rPr lang="sl-SI" dirty="0"/>
            </a:br>
            <a:endParaRPr lang="sl-SI" dirty="0"/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9211149B-34B2-4132-9EF0-E878913C9F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4316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20145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0.7|0.7|0.6|0.6|0.8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1906</Words>
  <Application>Microsoft Office PowerPoint</Application>
  <PresentationFormat>Širokozaslonsko</PresentationFormat>
  <Paragraphs>287</Paragraphs>
  <Slides>17</Slides>
  <Notes>4</Notes>
  <HiddenSlides>0</HiddenSlides>
  <MMClips>0</MMClips>
  <ScaleCrop>false</ScaleCrop>
  <HeadingPairs>
    <vt:vector size="8" baseType="variant">
      <vt:variant>
        <vt:lpstr>Uporabljene pisave</vt:lpstr>
      </vt:variant>
      <vt:variant>
        <vt:i4>10</vt:i4>
      </vt:variant>
      <vt:variant>
        <vt:lpstr>Tema</vt:lpstr>
      </vt:variant>
      <vt:variant>
        <vt:i4>2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30" baseType="lpstr">
      <vt:lpstr>Arial</vt:lpstr>
      <vt:lpstr>Arial Black</vt:lpstr>
      <vt:lpstr>ArialMT</vt:lpstr>
      <vt:lpstr>Calibri</vt:lpstr>
      <vt:lpstr>Calibri Light</vt:lpstr>
      <vt:lpstr>Century Gothic</vt:lpstr>
      <vt:lpstr>Symbol</vt:lpstr>
      <vt:lpstr>Times New Roman</vt:lpstr>
      <vt:lpstr>Vrinda</vt:lpstr>
      <vt:lpstr>Wingdings</vt:lpstr>
      <vt:lpstr>Officeova tema</vt:lpstr>
      <vt:lpstr>Privzeti načrt</vt:lpstr>
      <vt:lpstr>Chart</vt:lpstr>
      <vt:lpstr>    Nacionalni program na področju drog 2022 – 2030    </vt:lpstr>
      <vt:lpstr>Politika na področju drog v Sloveniji</vt:lpstr>
      <vt:lpstr>Proces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Struktura nacionalnega programa na področju drog </vt:lpstr>
      <vt:lpstr>Stebri Nacionalnega programa</vt:lpstr>
      <vt:lpstr>PowerPointova predstavitev</vt:lpstr>
      <vt:lpstr>PowerPointova predstavitev</vt:lpstr>
      <vt:lpstr>Raznovrstnost  Proaktivnost  Odgovornost   Tradicija</vt:lpstr>
      <vt:lpstr>         </vt:lpstr>
      <vt:lpstr>Mednarodno sodelovanje</vt:lpstr>
      <vt:lpstr>Nacionalna koordinacija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Jože Hren</dc:creator>
  <cp:lastModifiedBy>Irma Sterle Glaner</cp:lastModifiedBy>
  <cp:revision>25</cp:revision>
  <dcterms:created xsi:type="dcterms:W3CDTF">2021-12-18T13:39:28Z</dcterms:created>
  <dcterms:modified xsi:type="dcterms:W3CDTF">2023-08-02T13:04:29Z</dcterms:modified>
</cp:coreProperties>
</file>