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6" r:id="rId15"/>
    <p:sldId id="320" r:id="rId16"/>
    <p:sldId id="352" r:id="rId17"/>
    <p:sldId id="353" r:id="rId18"/>
    <p:sldId id="354" r:id="rId19"/>
    <p:sldId id="321" r:id="rId20"/>
    <p:sldId id="355" r:id="rId21"/>
    <p:sldId id="329" r:id="rId22"/>
    <p:sldId id="338" r:id="rId23"/>
    <p:sldId id="357" r:id="rId24"/>
    <p:sldId id="365" r:id="rId25"/>
    <p:sldId id="326" r:id="rId26"/>
    <p:sldId id="311" r:id="rId27"/>
    <p:sldId id="367" r:id="rId28"/>
    <p:sldId id="312" r:id="rId29"/>
    <p:sldId id="327" r:id="rId30"/>
    <p:sldId id="361" r:id="rId31"/>
    <p:sldId id="362" r:id="rId32"/>
    <p:sldId id="363" r:id="rId33"/>
    <p:sldId id="364" r:id="rId34"/>
    <p:sldId id="257" r:id="rId35"/>
    <p:sldId id="342" r:id="rId36"/>
    <p:sldId id="344" r:id="rId37"/>
    <p:sldId id="341" r:id="rId38"/>
    <p:sldId id="359" r:id="rId39"/>
    <p:sldId id="360" r:id="rId40"/>
    <p:sldId id="358" r:id="rId41"/>
    <p:sldId id="330" r:id="rId42"/>
    <p:sldId id="331" r:id="rId43"/>
    <p:sldId id="368" r:id="rId44"/>
    <p:sldId id="348" r:id="rId45"/>
    <p:sldId id="366" r:id="rId46"/>
    <p:sldId id="351" r:id="rId47"/>
  </p:sldIdLst>
  <p:sldSz cx="13004800" cy="9753600"/>
  <p:notesSz cx="6881813" cy="10002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lan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5"/>
    <a:srgbClr val="808285"/>
    <a:srgbClr val="3399FF"/>
    <a:srgbClr val="E60000"/>
    <a:srgbClr val="993300"/>
    <a:srgbClr val="00FFFF"/>
    <a:srgbClr val="0068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4660"/>
  </p:normalViewPr>
  <p:slideViewPr>
    <p:cSldViewPr>
      <p:cViewPr varScale="1">
        <p:scale>
          <a:sx n="36" d="100"/>
          <a:sy n="36" d="100"/>
        </p:scale>
        <p:origin x="1000" y="4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1" d="100"/>
        <a:sy n="71" d="100"/>
      </p:scale>
      <p:origin x="0" y="-60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slide" Target="slides/slide33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slide" Target="slides/slide3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slide" Target="slides/slide3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49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commentAuthors" Target="commentAuthors.xml"/><Relationship Id="rId8" Type="http://schemas.openxmlformats.org/officeDocument/2006/relationships/slideMaster" Target="slideMasters/slideMaster8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List1!$D$86</c:f>
              <c:strCache>
                <c:ptCount val="1"/>
                <c:pt idx="0">
                  <c:v>moški</c:v>
                </c:pt>
              </c:strCache>
            </c:strRef>
          </c:tx>
          <c:cat>
            <c:numRef>
              <c:f>List1!$C$87:$C$99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List1!$D$87:$D$99</c:f>
              <c:numCache>
                <c:formatCode>###0</c:formatCode>
                <c:ptCount val="13"/>
                <c:pt idx="0">
                  <c:v>29</c:v>
                </c:pt>
                <c:pt idx="1">
                  <c:v>25</c:v>
                </c:pt>
                <c:pt idx="2">
                  <c:v>21</c:v>
                </c:pt>
                <c:pt idx="3">
                  <c:v>19</c:v>
                </c:pt>
                <c:pt idx="4">
                  <c:v>26</c:v>
                </c:pt>
                <c:pt idx="5">
                  <c:v>20</c:v>
                </c:pt>
                <c:pt idx="6">
                  <c:v>26</c:v>
                </c:pt>
                <c:pt idx="7">
                  <c:v>28</c:v>
                </c:pt>
                <c:pt idx="8">
                  <c:v>35</c:v>
                </c:pt>
                <c:pt idx="9">
                  <c:v>37</c:v>
                </c:pt>
                <c:pt idx="10">
                  <c:v>48</c:v>
                </c:pt>
                <c:pt idx="11">
                  <c:v>64</c:v>
                </c:pt>
                <c:pt idx="12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0D-4B5F-8DAE-DECC5187DD6B}"/>
            </c:ext>
          </c:extLst>
        </c:ser>
        <c:ser>
          <c:idx val="1"/>
          <c:order val="1"/>
          <c:tx>
            <c:strRef>
              <c:f>List1!$E$86</c:f>
              <c:strCache>
                <c:ptCount val="1"/>
                <c:pt idx="0">
                  <c:v>ženske</c:v>
                </c:pt>
              </c:strCache>
            </c:strRef>
          </c:tx>
          <c:cat>
            <c:numRef>
              <c:f>List1!$C$87:$C$99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List1!$E$87:$E$99</c:f>
              <c:numCache>
                <c:formatCode>###0</c:formatCode>
                <c:ptCount val="13"/>
                <c:pt idx="0">
                  <c:v>7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0</c:v>
                </c:pt>
                <c:pt idx="5">
                  <c:v>8</c:v>
                </c:pt>
                <c:pt idx="6">
                  <c:v>2</c:v>
                </c:pt>
                <c:pt idx="7">
                  <c:v>4</c:v>
                </c:pt>
                <c:pt idx="8">
                  <c:v>5</c:v>
                </c:pt>
                <c:pt idx="9">
                  <c:v>10</c:v>
                </c:pt>
                <c:pt idx="10">
                  <c:v>11</c:v>
                </c:pt>
                <c:pt idx="11">
                  <c:v>10</c:v>
                </c:pt>
                <c:pt idx="12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0D-4B5F-8DAE-DECC5187DD6B}"/>
            </c:ext>
          </c:extLst>
        </c:ser>
        <c:ser>
          <c:idx val="2"/>
          <c:order val="2"/>
          <c:tx>
            <c:strRef>
              <c:f>List1!$F$86</c:f>
              <c:strCache>
                <c:ptCount val="1"/>
                <c:pt idx="0">
                  <c:v>skupaj</c:v>
                </c:pt>
              </c:strCache>
            </c:strRef>
          </c:tx>
          <c:cat>
            <c:numRef>
              <c:f>List1!$C$87:$C$99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List1!$F$87:$F$99</c:f>
              <c:numCache>
                <c:formatCode>###0</c:formatCode>
                <c:ptCount val="13"/>
                <c:pt idx="0">
                  <c:v>36</c:v>
                </c:pt>
                <c:pt idx="1">
                  <c:v>28</c:v>
                </c:pt>
                <c:pt idx="2">
                  <c:v>25</c:v>
                </c:pt>
                <c:pt idx="3">
                  <c:v>24</c:v>
                </c:pt>
                <c:pt idx="4">
                  <c:v>26</c:v>
                </c:pt>
                <c:pt idx="5">
                  <c:v>28</c:v>
                </c:pt>
                <c:pt idx="6">
                  <c:v>28</c:v>
                </c:pt>
                <c:pt idx="7">
                  <c:v>32</c:v>
                </c:pt>
                <c:pt idx="8">
                  <c:v>40</c:v>
                </c:pt>
                <c:pt idx="9">
                  <c:v>47</c:v>
                </c:pt>
                <c:pt idx="10">
                  <c:v>59</c:v>
                </c:pt>
                <c:pt idx="11">
                  <c:v>74</c:v>
                </c:pt>
                <c:pt idx="12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0D-4B5F-8DAE-DECC5187DD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164288"/>
        <c:axId val="71166208"/>
      </c:lineChart>
      <c:catAx>
        <c:axId val="71164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Leto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1166208"/>
        <c:crosses val="autoZero"/>
        <c:auto val="1"/>
        <c:lblAlgn val="ctr"/>
        <c:lblOffset val="100"/>
        <c:noMultiLvlLbl val="0"/>
      </c:catAx>
      <c:valAx>
        <c:axId val="711662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Število umrlih</a:t>
                </a:r>
              </a:p>
            </c:rich>
          </c:tx>
          <c:overlay val="0"/>
        </c:title>
        <c:numFmt formatCode="###0" sourceLinked="1"/>
        <c:majorTickMark val="out"/>
        <c:minorTickMark val="none"/>
        <c:tickLblPos val="nextTo"/>
        <c:crossAx val="71164288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List1!$V$161</c:f>
              <c:strCache>
                <c:ptCount val="1"/>
                <c:pt idx="0">
                  <c:v>heroin, opij</c:v>
                </c:pt>
              </c:strCache>
            </c:strRef>
          </c:tx>
          <c:invertIfNegative val="0"/>
          <c:cat>
            <c:numRef>
              <c:f>List1!$U$162:$U$174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List1!$V$162:$V$174</c:f>
              <c:numCache>
                <c:formatCode>General</c:formatCode>
                <c:ptCount val="13"/>
                <c:pt idx="0">
                  <c:v>24</c:v>
                </c:pt>
                <c:pt idx="1">
                  <c:v>22</c:v>
                </c:pt>
                <c:pt idx="2">
                  <c:v>12</c:v>
                </c:pt>
                <c:pt idx="3">
                  <c:v>10</c:v>
                </c:pt>
                <c:pt idx="4">
                  <c:v>11</c:v>
                </c:pt>
                <c:pt idx="5">
                  <c:v>14</c:v>
                </c:pt>
                <c:pt idx="6">
                  <c:v>13</c:v>
                </c:pt>
                <c:pt idx="7">
                  <c:v>16</c:v>
                </c:pt>
                <c:pt idx="8">
                  <c:v>11</c:v>
                </c:pt>
                <c:pt idx="9">
                  <c:v>18</c:v>
                </c:pt>
                <c:pt idx="10">
                  <c:v>11</c:v>
                </c:pt>
                <c:pt idx="11">
                  <c:v>17</c:v>
                </c:pt>
                <c:pt idx="1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BE-4442-B17B-442AF5850C0F}"/>
            </c:ext>
          </c:extLst>
        </c:ser>
        <c:ser>
          <c:idx val="1"/>
          <c:order val="1"/>
          <c:tx>
            <c:strRef>
              <c:f>List1!$W$161</c:f>
              <c:strCache>
                <c:ptCount val="1"/>
                <c:pt idx="0">
                  <c:v>metadon</c:v>
                </c:pt>
              </c:strCache>
            </c:strRef>
          </c:tx>
          <c:invertIfNegative val="0"/>
          <c:cat>
            <c:numRef>
              <c:f>List1!$U$162:$U$174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List1!$W$162:$W$174</c:f>
              <c:numCache>
                <c:formatCode>General</c:formatCode>
                <c:ptCount val="13"/>
                <c:pt idx="0">
                  <c:v>8</c:v>
                </c:pt>
                <c:pt idx="1">
                  <c:v>6</c:v>
                </c:pt>
                <c:pt idx="2">
                  <c:v>6</c:v>
                </c:pt>
                <c:pt idx="3">
                  <c:v>8</c:v>
                </c:pt>
                <c:pt idx="4">
                  <c:v>11</c:v>
                </c:pt>
                <c:pt idx="5">
                  <c:v>7</c:v>
                </c:pt>
                <c:pt idx="6">
                  <c:v>12</c:v>
                </c:pt>
                <c:pt idx="7">
                  <c:v>7</c:v>
                </c:pt>
                <c:pt idx="8">
                  <c:v>5</c:v>
                </c:pt>
                <c:pt idx="9">
                  <c:v>3</c:v>
                </c:pt>
                <c:pt idx="10">
                  <c:v>8</c:v>
                </c:pt>
                <c:pt idx="11">
                  <c:v>7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BE-4442-B17B-442AF5850C0F}"/>
            </c:ext>
          </c:extLst>
        </c:ser>
        <c:ser>
          <c:idx val="2"/>
          <c:order val="2"/>
          <c:tx>
            <c:strRef>
              <c:f>List1!$X$161</c:f>
              <c:strCache>
                <c:ptCount val="1"/>
                <c:pt idx="0">
                  <c:v>psihostimulansi</c:v>
                </c:pt>
              </c:strCache>
            </c:strRef>
          </c:tx>
          <c:invertIfNegative val="0"/>
          <c:cat>
            <c:numRef>
              <c:f>List1!$U$162:$U$174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List1!$X$162:$X$174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4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3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BE-4442-B17B-442AF5850C0F}"/>
            </c:ext>
          </c:extLst>
        </c:ser>
        <c:ser>
          <c:idx val="3"/>
          <c:order val="3"/>
          <c:tx>
            <c:strRef>
              <c:f>List1!$Y$161</c:f>
              <c:strCache>
                <c:ptCount val="1"/>
                <c:pt idx="0">
                  <c:v>kokain </c:v>
                </c:pt>
              </c:strCache>
            </c:strRef>
          </c:tx>
          <c:invertIfNegative val="0"/>
          <c:cat>
            <c:numRef>
              <c:f>List1!$U$162:$U$174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List1!$Y$162:$Y$174</c:f>
              <c:numCache>
                <c:formatCode>General</c:formatCode>
                <c:ptCount val="13"/>
                <c:pt idx="0">
                  <c:v>4</c:v>
                </c:pt>
                <c:pt idx="1">
                  <c:v>0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18</c:v>
                </c:pt>
                <c:pt idx="9">
                  <c:v>14</c:v>
                </c:pt>
                <c:pt idx="10">
                  <c:v>15</c:v>
                </c:pt>
                <c:pt idx="11">
                  <c:v>17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BE-4442-B17B-442AF5850C0F}"/>
            </c:ext>
          </c:extLst>
        </c:ser>
        <c:ser>
          <c:idx val="4"/>
          <c:order val="4"/>
          <c:tx>
            <c:strRef>
              <c:f>List1!$Z$161</c:f>
              <c:strCache>
                <c:ptCount val="1"/>
                <c:pt idx="0">
                  <c:v>odvisnost</c:v>
                </c:pt>
              </c:strCache>
            </c:strRef>
          </c:tx>
          <c:invertIfNegative val="0"/>
          <c:cat>
            <c:numRef>
              <c:f>List1!$U$162:$U$174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List1!$Z$162:$Z$174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4</c:v>
                </c:pt>
                <c:pt idx="10">
                  <c:v>10</c:v>
                </c:pt>
                <c:pt idx="11">
                  <c:v>19</c:v>
                </c:pt>
                <c:pt idx="1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BE-4442-B17B-442AF5850C0F}"/>
            </c:ext>
          </c:extLst>
        </c:ser>
        <c:ser>
          <c:idx val="5"/>
          <c:order val="5"/>
          <c:tx>
            <c:strRef>
              <c:f>List1!$AA$161</c:f>
              <c:strCache>
                <c:ptCount val="1"/>
                <c:pt idx="0">
                  <c:v>ostali sintetični narkotiki</c:v>
                </c:pt>
              </c:strCache>
            </c:strRef>
          </c:tx>
          <c:invertIfNegative val="0"/>
          <c:cat>
            <c:numRef>
              <c:f>List1!$U$162:$U$174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List1!$AA$162:$AA$174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7</c:v>
                </c:pt>
                <c:pt idx="10">
                  <c:v>15</c:v>
                </c:pt>
                <c:pt idx="11">
                  <c:v>9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BE-4442-B17B-442AF5850C0F}"/>
            </c:ext>
          </c:extLst>
        </c:ser>
        <c:ser>
          <c:idx val="6"/>
          <c:order val="6"/>
          <c:tx>
            <c:strRef>
              <c:f>List1!$AB$161</c:f>
              <c:strCache>
                <c:ptCount val="1"/>
                <c:pt idx="0">
                  <c:v>kanabis</c:v>
                </c:pt>
              </c:strCache>
            </c:strRef>
          </c:tx>
          <c:invertIfNegative val="0"/>
          <c:cat>
            <c:numRef>
              <c:f>List1!$U$162:$U$174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List1!$AB$162:$AB$174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BE-4442-B17B-442AF5850C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714368"/>
        <c:axId val="78716288"/>
      </c:barChart>
      <c:catAx>
        <c:axId val="78714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leto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8716288"/>
        <c:crosses val="autoZero"/>
        <c:auto val="1"/>
        <c:lblAlgn val="ctr"/>
        <c:lblOffset val="100"/>
        <c:noMultiLvlLbl val="0"/>
      </c:catAx>
      <c:valAx>
        <c:axId val="787162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število smrti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8714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List1!$Z$120</c:f>
              <c:strCache>
                <c:ptCount val="1"/>
                <c:pt idx="0">
                  <c:v>15-29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List1!$Y$121:$Y$127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List1!$Z$121:$Z$127</c:f>
              <c:numCache>
                <c:formatCode>General</c:formatCode>
                <c:ptCount val="7"/>
                <c:pt idx="0">
                  <c:v>5</c:v>
                </c:pt>
                <c:pt idx="1">
                  <c:v>9</c:v>
                </c:pt>
                <c:pt idx="2">
                  <c:v>11</c:v>
                </c:pt>
                <c:pt idx="3">
                  <c:v>4</c:v>
                </c:pt>
                <c:pt idx="4">
                  <c:v>15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AD-46FC-844A-203CC643140A}"/>
            </c:ext>
          </c:extLst>
        </c:ser>
        <c:ser>
          <c:idx val="1"/>
          <c:order val="1"/>
          <c:tx>
            <c:strRef>
              <c:f>List1!$AA$120</c:f>
              <c:strCache>
                <c:ptCount val="1"/>
                <c:pt idx="0">
                  <c:v>30-44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List1!$Y$121:$Y$127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List1!$AA$121:$AA$127</c:f>
              <c:numCache>
                <c:formatCode>General</c:formatCode>
                <c:ptCount val="7"/>
                <c:pt idx="0">
                  <c:v>16</c:v>
                </c:pt>
                <c:pt idx="1">
                  <c:v>24</c:v>
                </c:pt>
                <c:pt idx="2">
                  <c:v>20</c:v>
                </c:pt>
                <c:pt idx="3">
                  <c:v>34</c:v>
                </c:pt>
                <c:pt idx="4">
                  <c:v>35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AD-46FC-844A-203CC643140A}"/>
            </c:ext>
          </c:extLst>
        </c:ser>
        <c:ser>
          <c:idx val="2"/>
          <c:order val="2"/>
          <c:tx>
            <c:strRef>
              <c:f>List1!$AB$120</c:f>
              <c:strCache>
                <c:ptCount val="1"/>
                <c:pt idx="0">
                  <c:v>45+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List1!$Y$121:$Y$127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List1!$AB$121:$AB$127</c:f>
              <c:numCache>
                <c:formatCode>General</c:formatCode>
                <c:ptCount val="7"/>
                <c:pt idx="0">
                  <c:v>11</c:v>
                </c:pt>
                <c:pt idx="1">
                  <c:v>7</c:v>
                </c:pt>
                <c:pt idx="2">
                  <c:v>16</c:v>
                </c:pt>
                <c:pt idx="3">
                  <c:v>21</c:v>
                </c:pt>
                <c:pt idx="4">
                  <c:v>24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AD-46FC-844A-203CC6431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9882128"/>
        <c:axId val="309872144"/>
      </c:barChart>
      <c:catAx>
        <c:axId val="30988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09872144"/>
        <c:crosses val="autoZero"/>
        <c:auto val="1"/>
        <c:lblAlgn val="ctr"/>
        <c:lblOffset val="100"/>
        <c:noMultiLvlLbl val="0"/>
      </c:catAx>
      <c:valAx>
        <c:axId val="30987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0988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sl-SI">
                <a:latin typeface="Corbel" panose="020B0503020204020204" pitchFamily="34" charset="0"/>
              </a:rPr>
              <a:t>Š</a:t>
            </a:r>
            <a:r>
              <a:rPr lang="en-US">
                <a:latin typeface="Corbel" panose="020B0503020204020204" pitchFamily="34" charset="0"/>
              </a:rPr>
              <a:t>tevilo</a:t>
            </a:r>
            <a:r>
              <a:rPr lang="sl-SI">
                <a:latin typeface="Corbel" panose="020B0503020204020204" pitchFamily="34" charset="0"/>
              </a:rPr>
              <a:t> smrti po vrsti droge </a:t>
            </a:r>
            <a:endParaRPr lang="en-US">
              <a:latin typeface="Corbel" panose="020B0503020204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List1!$AF$169</c:f>
              <c:strCache>
                <c:ptCount val="1"/>
                <c:pt idx="0">
                  <c:v>heroin, opij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List1!$AE$170:$AE$175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List1!$AF$170:$AF$175</c:f>
              <c:numCache>
                <c:formatCode>General</c:formatCode>
                <c:ptCount val="6"/>
                <c:pt idx="0">
                  <c:v>16</c:v>
                </c:pt>
                <c:pt idx="1">
                  <c:v>11</c:v>
                </c:pt>
                <c:pt idx="2">
                  <c:v>18</c:v>
                </c:pt>
                <c:pt idx="3">
                  <c:v>11</c:v>
                </c:pt>
                <c:pt idx="4">
                  <c:v>17</c:v>
                </c:pt>
                <c:pt idx="5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4F-444B-9D5E-A597B68439E2}"/>
            </c:ext>
          </c:extLst>
        </c:ser>
        <c:ser>
          <c:idx val="1"/>
          <c:order val="1"/>
          <c:tx>
            <c:strRef>
              <c:f>List1!$AG$169</c:f>
              <c:strCache>
                <c:ptCount val="1"/>
                <c:pt idx="0">
                  <c:v>metadon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List1!$AE$170:$AE$175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List1!$AG$170:$AG$175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3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4F-444B-9D5E-A597B68439E2}"/>
            </c:ext>
          </c:extLst>
        </c:ser>
        <c:ser>
          <c:idx val="2"/>
          <c:order val="2"/>
          <c:tx>
            <c:strRef>
              <c:f>List1!$AH$169</c:f>
              <c:strCache>
                <c:ptCount val="1"/>
                <c:pt idx="0">
                  <c:v>odvisnost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List1!$AE$170:$AE$175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List1!$AH$170:$AH$175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10</c:v>
                </c:pt>
                <c:pt idx="4">
                  <c:v>19</c:v>
                </c:pt>
                <c:pt idx="5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4F-444B-9D5E-A597B68439E2}"/>
            </c:ext>
          </c:extLst>
        </c:ser>
        <c:ser>
          <c:idx val="3"/>
          <c:order val="3"/>
          <c:tx>
            <c:strRef>
              <c:f>List1!$AI$169</c:f>
              <c:strCache>
                <c:ptCount val="1"/>
                <c:pt idx="0">
                  <c:v>ostali sintetični narkotiki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List1!$AE$170:$AE$175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List1!$AI$170:$AI$175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15</c:v>
                </c:pt>
                <c:pt idx="4">
                  <c:v>9</c:v>
                </c:pt>
                <c:pt idx="5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4F-444B-9D5E-A597B6843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0142751"/>
        <c:axId val="1880148159"/>
      </c:lineChart>
      <c:catAx>
        <c:axId val="1880142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880148159"/>
        <c:crosses val="autoZero"/>
        <c:auto val="1"/>
        <c:lblAlgn val="ctr"/>
        <c:lblOffset val="100"/>
        <c:noMultiLvlLbl val="0"/>
      </c:catAx>
      <c:valAx>
        <c:axId val="1880148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880142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en-GB" sz="1800" b="1" i="0" u="none" strike="noStrike" baseline="0" dirty="0" err="1">
                <a:effectLst/>
                <a:latin typeface="Corbel" panose="020B0503020204020204" pitchFamily="34" charset="0"/>
              </a:rPr>
              <a:t>Predoziranja</a:t>
            </a:r>
            <a:r>
              <a:rPr lang="en-GB" sz="1800" b="1" i="0" u="none" strike="noStrike" baseline="0" dirty="0">
                <a:effectLst/>
                <a:latin typeface="Corbel" panose="020B0503020204020204" pitchFamily="34" charset="0"/>
              </a:rPr>
              <a:t>_ </a:t>
            </a:r>
            <a:r>
              <a:rPr lang="en-GB" sz="1800" b="1" i="0" u="none" strike="noStrike" baseline="0" dirty="0" err="1">
                <a:effectLst/>
                <a:latin typeface="Corbel" panose="020B0503020204020204" pitchFamily="34" charset="0"/>
              </a:rPr>
              <a:t>starostna</a:t>
            </a:r>
            <a:r>
              <a:rPr lang="en-GB" sz="1800" b="1" i="0" u="none" strike="noStrike" baseline="0" dirty="0">
                <a:effectLst/>
                <a:latin typeface="Corbel" panose="020B0503020204020204" pitchFamily="34" charset="0"/>
              </a:rPr>
              <a:t> </a:t>
            </a:r>
            <a:r>
              <a:rPr lang="en-GB" sz="1800" b="1" i="0" u="none" strike="noStrike" baseline="0" dirty="0" err="1">
                <a:effectLst/>
                <a:latin typeface="Corbel" panose="020B0503020204020204" pitchFamily="34" charset="0"/>
              </a:rPr>
              <a:t>skupina</a:t>
            </a:r>
            <a:r>
              <a:rPr lang="en-GB" sz="1800" b="1" i="0" u="none" strike="noStrike" baseline="0" dirty="0">
                <a:effectLst/>
                <a:latin typeface="Corbel" panose="020B0503020204020204" pitchFamily="34" charset="0"/>
              </a:rPr>
              <a:t>, </a:t>
            </a:r>
            <a:r>
              <a:rPr lang="en-GB" sz="1800" b="1" i="0" u="none" strike="noStrike" baseline="0" dirty="0" err="1">
                <a:effectLst/>
                <a:latin typeface="Corbel" panose="020B0503020204020204" pitchFamily="34" charset="0"/>
              </a:rPr>
              <a:t>vrsta</a:t>
            </a:r>
            <a:r>
              <a:rPr lang="en-GB" sz="1800" b="1" i="0" u="none" strike="noStrike" baseline="0" dirty="0">
                <a:effectLst/>
                <a:latin typeface="Corbel" panose="020B0503020204020204" pitchFamily="34" charset="0"/>
              </a:rPr>
              <a:t> </a:t>
            </a:r>
            <a:r>
              <a:rPr lang="en-GB" sz="1800" b="1" i="0" u="none" strike="noStrike" baseline="0" dirty="0" err="1">
                <a:effectLst/>
                <a:latin typeface="Corbel" panose="020B0503020204020204" pitchFamily="34" charset="0"/>
              </a:rPr>
              <a:t>droge</a:t>
            </a:r>
            <a:r>
              <a:rPr lang="en-GB" sz="1800" b="1" i="0" u="none" strike="noStrike" baseline="0" dirty="0">
                <a:effectLst/>
                <a:latin typeface="Corbel" panose="020B0503020204020204" pitchFamily="34" charset="0"/>
              </a:rPr>
              <a:t> - </a:t>
            </a:r>
            <a:r>
              <a:rPr lang="sl-SI" sz="1800" b="1" dirty="0">
                <a:effectLst/>
              </a:rPr>
              <a:t>Smrti, povezane z uporabo najpogostejših </a:t>
            </a:r>
            <a:r>
              <a:rPr lang="sl-SI" sz="1800" b="1" dirty="0" err="1">
                <a:effectLst/>
              </a:rPr>
              <a:t>drog_Slovenija</a:t>
            </a:r>
            <a:r>
              <a:rPr lang="sl-SI" sz="1800" b="1" dirty="0">
                <a:effectLst/>
              </a:rPr>
              <a:t> 2019</a:t>
            </a:r>
            <a:r>
              <a:rPr lang="en-GB" sz="1800" b="1" i="0" u="none" strike="noStrike" baseline="0" dirty="0">
                <a:effectLst/>
                <a:latin typeface="Corbel" panose="020B0503020204020204" pitchFamily="34" charset="0"/>
              </a:rPr>
              <a:t> </a:t>
            </a:r>
            <a:endParaRPr lang="sl-SI" sz="1800" b="1" dirty="0">
              <a:latin typeface="Corbel" panose="020B0503020204020204" pitchFamily="34" charset="0"/>
            </a:endParaRPr>
          </a:p>
        </c:rich>
      </c:tx>
      <c:layout>
        <c:manualLayout>
          <c:xMode val="edge"/>
          <c:yMode val="edge"/>
          <c:x val="0.16994444444444445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List1!$M$1:$M$3</c:f>
              <c:strCache>
                <c:ptCount val="3"/>
                <c:pt idx="0">
                  <c:v>metadon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List1!$L$4:$L$13</c:f>
              <c:strCache>
                <c:ptCount val="10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&gt; 65</c:v>
                </c:pt>
              </c:strCache>
            </c:strRef>
          </c:cat>
          <c:val>
            <c:numRef>
              <c:f>List1!$M$4:$M$13</c:f>
              <c:numCache>
                <c:formatCode>General</c:formatCode>
                <c:ptCount val="10"/>
                <c:pt idx="0">
                  <c:v>1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1-457A-B903-C56E3FDEEA7A}"/>
            </c:ext>
          </c:extLst>
        </c:ser>
        <c:ser>
          <c:idx val="1"/>
          <c:order val="1"/>
          <c:tx>
            <c:strRef>
              <c:f>List1!$N$1:$N$3</c:f>
              <c:strCache>
                <c:ptCount val="3"/>
                <c:pt idx="0">
                  <c:v>ostali sint. Opioidi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List1!$L$4:$L$13</c:f>
              <c:strCache>
                <c:ptCount val="10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&gt; 65</c:v>
                </c:pt>
              </c:strCache>
            </c:strRef>
          </c:cat>
          <c:val>
            <c:numRef>
              <c:f>List1!$N$4:$N$13</c:f>
              <c:numCache>
                <c:formatCode>General</c:formatCode>
                <c:ptCount val="10"/>
                <c:pt idx="4">
                  <c:v>1</c:v>
                </c:pt>
                <c:pt idx="5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21-457A-B903-C56E3FDEEA7A}"/>
            </c:ext>
          </c:extLst>
        </c:ser>
        <c:ser>
          <c:idx val="2"/>
          <c:order val="2"/>
          <c:tx>
            <c:strRef>
              <c:f>List1!$O$1:$O$3</c:f>
              <c:strCache>
                <c:ptCount val="3"/>
                <c:pt idx="0">
                  <c:v>kokain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List1!$L$4:$L$13</c:f>
              <c:strCache>
                <c:ptCount val="10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&gt; 65</c:v>
                </c:pt>
              </c:strCache>
            </c:strRef>
          </c:cat>
          <c:val>
            <c:numRef>
              <c:f>List1!$O$4:$O$13</c:f>
              <c:numCache>
                <c:formatCode>General</c:formatCode>
                <c:ptCount val="10"/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21-457A-B903-C56E3FDEEA7A}"/>
            </c:ext>
          </c:extLst>
        </c:ser>
        <c:ser>
          <c:idx val="3"/>
          <c:order val="3"/>
          <c:tx>
            <c:strRef>
              <c:f>List1!$P$1:$P$3</c:f>
              <c:strCache>
                <c:ptCount val="3"/>
                <c:pt idx="0">
                  <c:v>psihostimulanti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List1!$L$4:$L$13</c:f>
              <c:strCache>
                <c:ptCount val="10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&gt; 65</c:v>
                </c:pt>
              </c:strCache>
            </c:strRef>
          </c:cat>
          <c:val>
            <c:numRef>
              <c:f>List1!$P$4:$P$13</c:f>
              <c:numCache>
                <c:formatCode>General</c:formatCode>
                <c:ptCount val="10"/>
                <c:pt idx="4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21-457A-B903-C56E3FDEEA7A}"/>
            </c:ext>
          </c:extLst>
        </c:ser>
        <c:ser>
          <c:idx val="4"/>
          <c:order val="4"/>
          <c:tx>
            <c:strRef>
              <c:f>List1!$Q$1:$Q$3</c:f>
              <c:strCache>
                <c:ptCount val="3"/>
                <c:pt idx="0">
                  <c:v>zasvojenost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List1!$L$4:$L$13</c:f>
              <c:strCache>
                <c:ptCount val="10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&gt; 65</c:v>
                </c:pt>
              </c:strCache>
            </c:strRef>
          </c:cat>
          <c:val>
            <c:numRef>
              <c:f>List1!$Q$4:$Q$13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7</c:v>
                </c:pt>
                <c:pt idx="4">
                  <c:v>4</c:v>
                </c:pt>
                <c:pt idx="5">
                  <c:v>1</c:v>
                </c:pt>
                <c:pt idx="6">
                  <c:v>5</c:v>
                </c:pt>
                <c:pt idx="7">
                  <c:v>2</c:v>
                </c:pt>
                <c:pt idx="8">
                  <c:v>1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21-457A-B903-C56E3FDEEA7A}"/>
            </c:ext>
          </c:extLst>
        </c:ser>
        <c:ser>
          <c:idx val="5"/>
          <c:order val="5"/>
          <c:tx>
            <c:strRef>
              <c:f>List1!$R$1:$R$3</c:f>
              <c:strCache>
                <c:ptCount val="3"/>
                <c:pt idx="0">
                  <c:v>kanabis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List1!$L$4:$L$13</c:f>
              <c:strCache>
                <c:ptCount val="10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&gt; 65</c:v>
                </c:pt>
              </c:strCache>
            </c:strRef>
          </c:cat>
          <c:val>
            <c:numRef>
              <c:f>List1!$R$4:$R$13</c:f>
              <c:numCache>
                <c:formatCode>General</c:formatCode>
                <c:ptCount val="10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021-457A-B903-C56E3FDEEA7A}"/>
            </c:ext>
          </c:extLst>
        </c:ser>
        <c:ser>
          <c:idx val="6"/>
          <c:order val="6"/>
          <c:tx>
            <c:strRef>
              <c:f>List1!$S$1:$S$3</c:f>
              <c:strCache>
                <c:ptCount val="3"/>
                <c:pt idx="0">
                  <c:v>heroin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List1!$L$4:$L$13</c:f>
              <c:strCache>
                <c:ptCount val="10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&gt; 65</c:v>
                </c:pt>
              </c:strCache>
            </c:strRef>
          </c:cat>
          <c:val>
            <c:numRef>
              <c:f>List1!$S$4:$S$13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4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21-457A-B903-C56E3FDEEA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0649631"/>
        <c:axId val="1910655039"/>
      </c:barChart>
      <c:catAx>
        <c:axId val="19106496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r>
                  <a:rPr lang="en-US" sz="1600">
                    <a:latin typeface="Corbel" panose="020B0503020204020204" pitchFamily="34" charset="0"/>
                  </a:rPr>
                  <a:t>starostna</a:t>
                </a:r>
                <a:r>
                  <a:rPr lang="en-US" sz="1600" baseline="0">
                    <a:latin typeface="Corbel" panose="020B0503020204020204" pitchFamily="34" charset="0"/>
                  </a:rPr>
                  <a:t> skupina</a:t>
                </a:r>
                <a:endParaRPr lang="sl-SI" sz="1600">
                  <a:latin typeface="Corbel" panose="020B0503020204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 panose="020B0503020204020204" pitchFamily="34" charset="0"/>
                  <a:ea typeface="+mn-ea"/>
                  <a:cs typeface="+mn-cs"/>
                </a:defRPr>
              </a:pPr>
              <a:endParaRPr lang="sl-S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910655039"/>
        <c:crosses val="autoZero"/>
        <c:auto val="1"/>
        <c:lblAlgn val="ctr"/>
        <c:lblOffset val="100"/>
        <c:noMultiLvlLbl val="0"/>
      </c:catAx>
      <c:valAx>
        <c:axId val="1910655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r>
                  <a:rPr lang="en-US" sz="1600">
                    <a:latin typeface="Corbel" panose="020B0503020204020204" pitchFamily="34" charset="0"/>
                  </a:rPr>
                  <a:t>umrli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 panose="020B0503020204020204" pitchFamily="34" charset="0"/>
                  <a:ea typeface="+mn-ea"/>
                  <a:cs typeface="+mn-cs"/>
                </a:defRPr>
              </a:pPr>
              <a:endParaRPr lang="sl-S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910649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sl-SI" sz="2000" b="1" dirty="0">
                <a:latin typeface="Corbel" panose="020B0503020204020204" pitchFamily="34" charset="0"/>
              </a:rPr>
              <a:t>Vstopili v program zdravljenja prvič ali </a:t>
            </a:r>
            <a:endParaRPr lang="en-US" sz="2000" b="1" dirty="0">
              <a:latin typeface="Corbel" panose="020B0503020204020204" pitchFamily="34" charset="0"/>
            </a:endParaRPr>
          </a:p>
          <a:p>
            <a:pPr>
              <a:defRPr sz="2000" b="1">
                <a:latin typeface="Corbel" panose="020B0503020204020204" pitchFamily="34" charset="0"/>
              </a:defRPr>
            </a:pPr>
            <a:r>
              <a:rPr lang="sl-SI" sz="2000" b="1" dirty="0">
                <a:latin typeface="Corbel" panose="020B0503020204020204" pitchFamily="34" charset="0"/>
              </a:rPr>
              <a:t>Ponovno</a:t>
            </a:r>
            <a:r>
              <a:rPr lang="en-US" sz="2000" b="1" dirty="0">
                <a:latin typeface="Corbel" panose="020B0503020204020204" pitchFamily="34" charset="0"/>
              </a:rPr>
              <a:t> (128 </a:t>
            </a:r>
            <a:r>
              <a:rPr lang="en-US" sz="2000" b="1" dirty="0" err="1">
                <a:latin typeface="Corbel" panose="020B0503020204020204" pitchFamily="34" charset="0"/>
              </a:rPr>
              <a:t>oseb</a:t>
            </a:r>
            <a:r>
              <a:rPr lang="en-US" sz="2000" b="1" dirty="0">
                <a:latin typeface="Corbel" panose="020B0503020204020204" pitchFamily="34" charset="0"/>
              </a:rPr>
              <a:t>)</a:t>
            </a:r>
            <a:endParaRPr lang="sl-SI" sz="2000" b="1" dirty="0">
              <a:latin typeface="Corbel" panose="020B0503020204020204" pitchFamily="34" charset="0"/>
            </a:endParaRPr>
          </a:p>
        </c:rich>
      </c:tx>
      <c:layout>
        <c:manualLayout>
          <c:xMode val="edge"/>
          <c:yMode val="edge"/>
          <c:x val="0"/>
          <c:y val="2.20440881763527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sl-SI"/>
        </a:p>
      </c:txPr>
    </c:title>
    <c:autoTitleDeleted val="0"/>
    <c:plotArea>
      <c:layout>
        <c:manualLayout>
          <c:layoutTarget val="inner"/>
          <c:xMode val="edge"/>
          <c:yMode val="edge"/>
          <c:x val="9.6733812399663163E-4"/>
          <c:y val="0.13645290581162325"/>
          <c:w val="0.37791978824248906"/>
          <c:h val="0.624059930885392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45-44AB-B614-35894A8CD28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45-44AB-B614-35894A8CD28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45-44AB-B614-35894A8CD28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C45-44AB-B614-35894A8CD28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C45-44AB-B614-35894A8CD28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C45-44AB-B614-35894A8CD28A}"/>
              </c:ext>
            </c:extLst>
          </c:dPt>
          <c:cat>
            <c:strRef>
              <c:f>'2020'!$I$24:$I$29</c:f>
              <c:strCache>
                <c:ptCount val="6"/>
                <c:pt idx="0">
                  <c:v>opioidi</c:v>
                </c:pt>
                <c:pt idx="1">
                  <c:v>kokain</c:v>
                </c:pt>
                <c:pt idx="2">
                  <c:v>konoplja</c:v>
                </c:pt>
                <c:pt idx="3">
                  <c:v>hipnotiki in sedativi</c:v>
                </c:pt>
                <c:pt idx="4">
                  <c:v>stimulansi</c:v>
                </c:pt>
                <c:pt idx="5">
                  <c:v>druge droge</c:v>
                </c:pt>
              </c:strCache>
            </c:strRef>
          </c:cat>
          <c:val>
            <c:numRef>
              <c:f>'2020'!$J$24:$J$29</c:f>
              <c:numCache>
                <c:formatCode>General</c:formatCode>
                <c:ptCount val="6"/>
                <c:pt idx="0">
                  <c:v>97</c:v>
                </c:pt>
                <c:pt idx="1">
                  <c:v>9</c:v>
                </c:pt>
                <c:pt idx="2">
                  <c:v>14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C45-44AB-B614-35894A8CD2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sl-SI" sz="2000" b="1" dirty="0">
                <a:latin typeface="Corbel" panose="020B0503020204020204" pitchFamily="34" charset="0"/>
              </a:rPr>
              <a:t>Vstopili v program zdravljenja prvič</a:t>
            </a:r>
            <a:r>
              <a:rPr lang="en-US" sz="2000" b="1" dirty="0">
                <a:latin typeface="Corbel" panose="020B0503020204020204" pitchFamily="34" charset="0"/>
              </a:rPr>
              <a:t> </a:t>
            </a:r>
          </a:p>
          <a:p>
            <a:pPr>
              <a:defRPr sz="2000" b="1">
                <a:latin typeface="Corbel" panose="020B0503020204020204" pitchFamily="34" charset="0"/>
              </a:defRPr>
            </a:pPr>
            <a:r>
              <a:rPr lang="en-US" sz="2000" b="1" dirty="0">
                <a:latin typeface="Corbel" panose="020B0503020204020204" pitchFamily="34" charset="0"/>
              </a:rPr>
              <a:t>(37 </a:t>
            </a:r>
            <a:r>
              <a:rPr lang="en-US" sz="2000" b="1" dirty="0" err="1">
                <a:latin typeface="Corbel" panose="020B0503020204020204" pitchFamily="34" charset="0"/>
              </a:rPr>
              <a:t>oseb</a:t>
            </a:r>
            <a:r>
              <a:rPr lang="en-US" sz="2000" b="1" dirty="0">
                <a:latin typeface="Corbel" panose="020B0503020204020204" pitchFamily="34" charset="0"/>
              </a:rPr>
              <a:t>)</a:t>
            </a:r>
            <a:endParaRPr lang="sl-SI" sz="2000" b="1" dirty="0">
              <a:latin typeface="Corbel" panose="020B0503020204020204" pitchFamily="34" charset="0"/>
            </a:endParaRPr>
          </a:p>
        </c:rich>
      </c:tx>
      <c:layout>
        <c:manualLayout>
          <c:xMode val="edge"/>
          <c:yMode val="edge"/>
          <c:x val="0.2983754891431816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sl-SI"/>
        </a:p>
      </c:txPr>
    </c:title>
    <c:autoTitleDeleted val="0"/>
    <c:plotArea>
      <c:layout>
        <c:manualLayout>
          <c:layoutTarget val="inner"/>
          <c:xMode val="edge"/>
          <c:yMode val="edge"/>
          <c:x val="0.30444510061242347"/>
          <c:y val="0"/>
          <c:w val="0.58823534558180224"/>
          <c:h val="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92-4B43-8D51-3BF5ADBD97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892-4B43-8D51-3BF5ADBD97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92-4B43-8D51-3BF5ADBD97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892-4B43-8D51-3BF5ADBD97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892-4B43-8D51-3BF5ADBD971F}"/>
              </c:ext>
            </c:extLst>
          </c:dPt>
          <c:cat>
            <c:strRef>
              <c:f>'2020'!$I$36:$I$40</c:f>
              <c:strCache>
                <c:ptCount val="5"/>
                <c:pt idx="0">
                  <c:v>opioidi</c:v>
                </c:pt>
                <c:pt idx="1">
                  <c:v>kokain</c:v>
                </c:pt>
                <c:pt idx="2">
                  <c:v>konoplja</c:v>
                </c:pt>
                <c:pt idx="3">
                  <c:v>hipnotiki in sedativi</c:v>
                </c:pt>
                <c:pt idx="4">
                  <c:v>stimulansi</c:v>
                </c:pt>
              </c:strCache>
            </c:strRef>
          </c:cat>
          <c:val>
            <c:numRef>
              <c:f>'2020'!$J$36:$J$40</c:f>
              <c:numCache>
                <c:formatCode>General</c:formatCode>
                <c:ptCount val="5"/>
                <c:pt idx="0">
                  <c:v>19</c:v>
                </c:pt>
                <c:pt idx="1">
                  <c:v>5</c:v>
                </c:pt>
                <c:pt idx="2">
                  <c:v>9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892-4B43-8D51-3BF5ADBD9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13119" y="1132384"/>
            <a:ext cx="10784259" cy="2090737"/>
          </a:xfrm>
        </p:spPr>
        <p:txBody>
          <a:bodyPr/>
          <a:lstStyle>
            <a:lvl1pPr algn="l">
              <a:defRPr>
                <a:solidFill>
                  <a:srgbClr val="007DC5"/>
                </a:solidFill>
                <a:latin typeface="+mn-lt"/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10767" y="3796680"/>
            <a:ext cx="10784258" cy="2492375"/>
          </a:xfrm>
        </p:spPr>
        <p:txBody>
          <a:bodyPr/>
          <a:lstStyle>
            <a:lvl1pPr marL="0" indent="0" algn="l">
              <a:buNone/>
              <a:defRPr>
                <a:solidFill>
                  <a:srgbClr val="808285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dirty="0"/>
              <a:t>Uredite slog podnaslova matrice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>
              <a:sym typeface="Gill Sans" charset="0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>
              <a:sym typeface="Gill Sans" charset="0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>
              <a:sym typeface="Gill Sans" charset="0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>
              <a:sym typeface="Gill Sans" charset="0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>
              <a:sym typeface="Gill Sans" charset="0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270000" y="2068488"/>
            <a:ext cx="10464800" cy="6336704"/>
          </a:xfrm>
        </p:spPr>
        <p:txBody>
          <a:bodyPr/>
          <a:lstStyle>
            <a:lvl1pPr algn="l">
              <a:defRPr>
                <a:solidFill>
                  <a:srgbClr val="808285"/>
                </a:solidFill>
              </a:defRPr>
            </a:lvl1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273240" y="484312"/>
            <a:ext cx="10464800" cy="1152128"/>
          </a:xfrm>
        </p:spPr>
        <p:txBody>
          <a:bodyPr/>
          <a:lstStyle>
            <a:lvl1pPr>
              <a:defRPr sz="5000"/>
            </a:lvl1pPr>
          </a:lstStyle>
          <a:p>
            <a:r>
              <a:rPr lang="sl-SI" dirty="0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>
              <a:sym typeface="Gill Sans" charset="0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>
                <a:solidFill>
                  <a:srgbClr val="007DC5"/>
                </a:solidFill>
                <a:latin typeface="+mn-lt"/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rgbClr val="808285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>
              <a:sym typeface="Gill Sans" charset="0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>
              <a:sym typeface="Gill Sans" charset="0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>
              <a:sym typeface="Gill Sans" charset="0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>
              <a:sym typeface="Gill Sans" charset="0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>
              <a:sym typeface="Gill Sans" charset="0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>
              <a:sym typeface="Gill Sans" charset="0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>
              <a:sym typeface="Myriad Pro Light" charset="0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>
              <a:sym typeface="Gill Sans" charset="0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Myriad Pro Light" charset="0"/>
              </a:rPr>
              <a:t>Click to edit Master text styles</a:t>
            </a:r>
          </a:p>
          <a:p>
            <a:pPr lvl="1"/>
            <a:r>
              <a:rPr lang="en-US" altLang="sl-SI">
                <a:sym typeface="Myriad Pro Light" charset="0"/>
              </a:rPr>
              <a:t>Second level</a:t>
            </a:r>
          </a:p>
          <a:p>
            <a:pPr lvl="2"/>
            <a:r>
              <a:rPr lang="en-US" altLang="sl-SI">
                <a:sym typeface="Gill Sans" charset="0"/>
              </a:rPr>
              <a:t>Third level</a:t>
            </a:r>
          </a:p>
          <a:p>
            <a:pPr lvl="3"/>
            <a:r>
              <a:rPr lang="en-US" altLang="sl-SI">
                <a:sym typeface="Gill Sans" charset="0"/>
              </a:rPr>
              <a:t>Fourth level</a:t>
            </a:r>
          </a:p>
          <a:p>
            <a:pPr lvl="4"/>
            <a:r>
              <a:rPr lang="en-US" altLang="sl-SI">
                <a:sym typeface="Gill Sans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07DC5"/>
          </a:solidFill>
          <a:latin typeface="+mn-lt"/>
          <a:ea typeface="+mj-ea"/>
          <a:cs typeface="+mj-cs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07DC5"/>
          </a:solidFill>
          <a:latin typeface="Myriad Pro Light" panose="020B0603030403020204" pitchFamily="34" charset="0"/>
          <a:ea typeface="ヒラギノ角ゴ ProN W3" charset="0"/>
          <a:cs typeface="ヒラギノ角ゴ ProN W3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07DC5"/>
          </a:solidFill>
          <a:latin typeface="Myriad Pro Light" panose="020B0603030403020204" pitchFamily="34" charset="0"/>
          <a:ea typeface="ヒラギノ角ゴ ProN W3" charset="0"/>
          <a:cs typeface="ヒラギノ角ゴ ProN W3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07DC5"/>
          </a:solidFill>
          <a:latin typeface="Myriad Pro Light" panose="020B0603030403020204" pitchFamily="34" charset="0"/>
          <a:ea typeface="ヒラギノ角ゴ ProN W3" charset="0"/>
          <a:cs typeface="ヒラギノ角ゴ ProN W3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07DC5"/>
          </a:solidFill>
          <a:latin typeface="Myriad Pro Light" panose="020B0603030403020204" pitchFamily="34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8285"/>
          </a:solidFill>
          <a:latin typeface="+mn-lt"/>
          <a:ea typeface="+mn-ea"/>
          <a:cs typeface="+mn-cs"/>
          <a:sym typeface="Myriad Pro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8285"/>
          </a:solidFill>
          <a:latin typeface="+mn-lt"/>
          <a:ea typeface="+mn-ea"/>
          <a:cs typeface="+mn-cs"/>
          <a:sym typeface="Myriad Pro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8285"/>
          </a:solidFill>
          <a:latin typeface="+mn-lt"/>
          <a:ea typeface="+mn-ea"/>
          <a:cs typeface="+mn-cs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8285"/>
          </a:solidFill>
          <a:latin typeface="+mn-lt"/>
          <a:ea typeface="+mn-ea"/>
          <a:cs typeface="+mn-cs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8285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n-ea"/>
          <a:cs typeface="+mn-cs"/>
          <a:sym typeface="Gill Sans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29" r:id="rId1"/>
    <p:sldLayoutId id="2147484230" r:id="rId2"/>
    <p:sldLayoutId id="2147484231" r:id="rId3"/>
    <p:sldLayoutId id="2147484232" r:id="rId4"/>
    <p:sldLayoutId id="2147484233" r:id="rId5"/>
    <p:sldLayoutId id="2147484234" r:id="rId6"/>
    <p:sldLayoutId id="2147484235" r:id="rId7"/>
    <p:sldLayoutId id="2147484236" r:id="rId8"/>
    <p:sldLayoutId id="2147484237" r:id="rId9"/>
    <p:sldLayoutId id="2147484238" r:id="rId10"/>
    <p:sldLayoutId id="214748423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sl-SI">
                <a:sym typeface="Gill Sans" charset="0"/>
              </a:rPr>
              <a:t>Second level</a:t>
            </a:r>
          </a:p>
          <a:p>
            <a:pPr lvl="2"/>
            <a:r>
              <a:rPr lang="en-US" altLang="sl-SI">
                <a:sym typeface="Gill Sans" charset="0"/>
              </a:rPr>
              <a:t>Third level</a:t>
            </a:r>
          </a:p>
          <a:p>
            <a:pPr lvl="3"/>
            <a:r>
              <a:rPr lang="en-US" altLang="sl-SI">
                <a:sym typeface="Gill Sans" charset="0"/>
              </a:rPr>
              <a:t>Fourth level</a:t>
            </a:r>
          </a:p>
          <a:p>
            <a:pPr lvl="4"/>
            <a:r>
              <a:rPr lang="en-US" altLang="sl-SI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41" r:id="rId2"/>
    <p:sldLayoutId id="2147484242" r:id="rId3"/>
    <p:sldLayoutId id="2147484243" r:id="rId4"/>
    <p:sldLayoutId id="2147484244" r:id="rId5"/>
    <p:sldLayoutId id="2147484245" r:id="rId6"/>
    <p:sldLayoutId id="2147484246" r:id="rId7"/>
    <p:sldLayoutId id="2147484247" r:id="rId8"/>
    <p:sldLayoutId id="2147484248" r:id="rId9"/>
    <p:sldLayoutId id="2147484249" r:id="rId10"/>
    <p:sldLayoutId id="214748425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sl-SI">
                <a:sym typeface="Gill Sans" charset="0"/>
              </a:rPr>
              <a:t>Second level</a:t>
            </a:r>
          </a:p>
          <a:p>
            <a:pPr lvl="2"/>
            <a:r>
              <a:rPr lang="en-US" altLang="sl-SI">
                <a:sym typeface="Gill Sans" charset="0"/>
              </a:rPr>
              <a:t>Third level</a:t>
            </a:r>
          </a:p>
          <a:p>
            <a:pPr lvl="3"/>
            <a:r>
              <a:rPr lang="en-US" altLang="sl-SI">
                <a:sym typeface="Gill Sans" charset="0"/>
              </a:rPr>
              <a:t>Fourth level</a:t>
            </a:r>
          </a:p>
          <a:p>
            <a:pPr lvl="4"/>
            <a:r>
              <a:rPr lang="en-US" altLang="sl-SI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  <p:sldLayoutId id="2147484254" r:id="rId4"/>
    <p:sldLayoutId id="2147484255" r:id="rId5"/>
    <p:sldLayoutId id="2147484256" r:id="rId6"/>
    <p:sldLayoutId id="2147484257" r:id="rId7"/>
    <p:sldLayoutId id="2147484258" r:id="rId8"/>
    <p:sldLayoutId id="2147484259" r:id="rId9"/>
    <p:sldLayoutId id="2147484260" r:id="rId10"/>
    <p:sldLayoutId id="214748426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sl-SI">
                <a:sym typeface="Gill Sans" charset="0"/>
              </a:rPr>
              <a:t>Second level</a:t>
            </a:r>
          </a:p>
          <a:p>
            <a:pPr lvl="2"/>
            <a:r>
              <a:rPr lang="en-US" altLang="sl-SI">
                <a:sym typeface="Gill Sans" charset="0"/>
              </a:rPr>
              <a:t>Third level</a:t>
            </a:r>
          </a:p>
          <a:p>
            <a:pPr lvl="3"/>
            <a:r>
              <a:rPr lang="en-US" altLang="sl-SI">
                <a:sym typeface="Gill Sans" charset="0"/>
              </a:rPr>
              <a:t>Fourth level</a:t>
            </a:r>
          </a:p>
          <a:p>
            <a:pPr lvl="4"/>
            <a:r>
              <a:rPr lang="en-US" altLang="sl-SI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3" r:id="rId2"/>
    <p:sldLayoutId id="2147484264" r:id="rId3"/>
    <p:sldLayoutId id="2147484265" r:id="rId4"/>
    <p:sldLayoutId id="2147484266" r:id="rId5"/>
    <p:sldLayoutId id="2147484267" r:id="rId6"/>
    <p:sldLayoutId id="2147484268" r:id="rId7"/>
    <p:sldLayoutId id="2147484269" r:id="rId8"/>
    <p:sldLayoutId id="2147484270" r:id="rId9"/>
    <p:sldLayoutId id="2147484271" r:id="rId10"/>
    <p:sldLayoutId id="21474842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sl-SI">
                <a:sym typeface="Gill Sans" charset="0"/>
              </a:rPr>
              <a:t>Second level</a:t>
            </a:r>
          </a:p>
          <a:p>
            <a:pPr lvl="2"/>
            <a:r>
              <a:rPr lang="en-US" altLang="sl-SI">
                <a:sym typeface="Gill Sans" charset="0"/>
              </a:rPr>
              <a:t>Third level</a:t>
            </a:r>
          </a:p>
          <a:p>
            <a:pPr lvl="3"/>
            <a:r>
              <a:rPr lang="en-US" altLang="sl-SI">
                <a:sym typeface="Gill Sans" charset="0"/>
              </a:rPr>
              <a:t>Fourth level</a:t>
            </a:r>
          </a:p>
          <a:p>
            <a:pPr lvl="4"/>
            <a:r>
              <a:rPr lang="en-US" altLang="sl-SI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sl-SI">
                <a:sym typeface="Gill Sans" charset="0"/>
              </a:rPr>
              <a:t>Second level</a:t>
            </a:r>
          </a:p>
          <a:p>
            <a:pPr lvl="2"/>
            <a:r>
              <a:rPr lang="en-US" altLang="sl-SI">
                <a:sym typeface="Gill Sans" charset="0"/>
              </a:rPr>
              <a:t>Third level</a:t>
            </a:r>
          </a:p>
          <a:p>
            <a:pPr lvl="3"/>
            <a:r>
              <a:rPr lang="en-US" altLang="sl-SI">
                <a:sym typeface="Gill Sans" charset="0"/>
              </a:rPr>
              <a:t>Fourth level</a:t>
            </a:r>
          </a:p>
          <a:p>
            <a:pPr lvl="4"/>
            <a:r>
              <a:rPr lang="en-US" altLang="sl-SI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4" r:id="rId3"/>
    <p:sldLayoutId id="2147484155" r:id="rId4"/>
    <p:sldLayoutId id="2147484156" r:id="rId5"/>
    <p:sldLayoutId id="2147484157" r:id="rId6"/>
    <p:sldLayoutId id="2147484158" r:id="rId7"/>
    <p:sldLayoutId id="2147484159" r:id="rId8"/>
    <p:sldLayoutId id="2147484160" r:id="rId9"/>
    <p:sldLayoutId id="2147484161" r:id="rId10"/>
    <p:sldLayoutId id="21474841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sl-SI">
                <a:sym typeface="Gill Sans" charset="0"/>
              </a:rPr>
              <a:t>Second level</a:t>
            </a:r>
          </a:p>
          <a:p>
            <a:pPr lvl="2"/>
            <a:r>
              <a:rPr lang="en-US" altLang="sl-SI">
                <a:sym typeface="Gill Sans" charset="0"/>
              </a:rPr>
              <a:t>Third level</a:t>
            </a:r>
          </a:p>
          <a:p>
            <a:pPr lvl="3"/>
            <a:r>
              <a:rPr lang="en-US" altLang="sl-SI">
                <a:sym typeface="Gill Sans" charset="0"/>
              </a:rPr>
              <a:t>Fourth level</a:t>
            </a:r>
          </a:p>
          <a:p>
            <a:pPr lvl="4"/>
            <a:r>
              <a:rPr lang="en-US" altLang="sl-SI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  <p:sldLayoutId id="2147484188" r:id="rId4"/>
    <p:sldLayoutId id="2147484189" r:id="rId5"/>
    <p:sldLayoutId id="2147484190" r:id="rId6"/>
    <p:sldLayoutId id="2147484191" r:id="rId7"/>
    <p:sldLayoutId id="2147484192" r:id="rId8"/>
    <p:sldLayoutId id="2147484193" r:id="rId9"/>
    <p:sldLayoutId id="2147484194" r:id="rId10"/>
    <p:sldLayoutId id="21474841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sl-SI">
                <a:sym typeface="Gill Sans" charset="0"/>
              </a:rPr>
              <a:t>Second level</a:t>
            </a:r>
          </a:p>
          <a:p>
            <a:pPr lvl="2"/>
            <a:r>
              <a:rPr lang="en-US" altLang="sl-SI">
                <a:sym typeface="Gill Sans" charset="0"/>
              </a:rPr>
              <a:t>Third level</a:t>
            </a:r>
          </a:p>
          <a:p>
            <a:pPr lvl="3"/>
            <a:r>
              <a:rPr lang="en-US" altLang="sl-SI">
                <a:sym typeface="Gill Sans" charset="0"/>
              </a:rPr>
              <a:t>Fourth level</a:t>
            </a:r>
          </a:p>
          <a:p>
            <a:pPr lvl="4"/>
            <a:r>
              <a:rPr lang="en-US" altLang="sl-SI">
                <a:sym typeface="Gill Sans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sl-SI">
                <a:sym typeface="Gill Sans" charset="0"/>
              </a:rPr>
              <a:t>Second level</a:t>
            </a:r>
          </a:p>
          <a:p>
            <a:pPr lvl="2"/>
            <a:r>
              <a:rPr lang="en-US" altLang="sl-SI">
                <a:sym typeface="Gill Sans" charset="0"/>
              </a:rPr>
              <a:t>Third level</a:t>
            </a:r>
          </a:p>
          <a:p>
            <a:pPr lvl="3"/>
            <a:r>
              <a:rPr lang="en-US" altLang="sl-SI">
                <a:sym typeface="Gill Sans" charset="0"/>
              </a:rPr>
              <a:t>Fourth level</a:t>
            </a:r>
          </a:p>
          <a:p>
            <a:pPr lvl="4"/>
            <a:r>
              <a:rPr lang="en-US" altLang="sl-SI">
                <a:sym typeface="Gill Sans" charset="0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core-cost.e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manjsevanje-skode.si/wp-content/uploads/2021/09/Kon%C4%8Dno-poro%C4%8Dilo-Evalvacija-NP-14-201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dravniskazbornica.si/docs/default-source/novice-dokumenti/uporaba-zaslonov_smernice_za-splet_strani-zaporedno_kon%C4%8Dna.pdf?sfvrsn=dfb83436_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0" y="3292475"/>
            <a:ext cx="10488613" cy="4105275"/>
          </a:xfrm>
        </p:spPr>
        <p:txBody>
          <a:bodyPr/>
          <a:lstStyle/>
          <a:p>
            <a:pPr algn="l"/>
            <a:r>
              <a:rPr lang="sl-SI" sz="6600" b="1" i="0" u="none" strike="noStrike" baseline="0" dirty="0">
                <a:latin typeface="Corbel" panose="020B0503020204020204" pitchFamily="34" charset="0"/>
              </a:rPr>
              <a:t>Predstavitev Nacionalnega poročila o stanju na področju prepovedanih drog</a:t>
            </a:r>
            <a:br>
              <a:rPr lang="sl-SI" sz="6600" b="1" i="0" u="none" strike="noStrike" baseline="0" dirty="0">
                <a:latin typeface="Corbel" panose="020B0503020204020204" pitchFamily="34" charset="0"/>
              </a:rPr>
            </a:br>
            <a:r>
              <a:rPr lang="sl-SI" sz="6600" b="1" i="0" u="none" strike="noStrike" baseline="0" dirty="0">
                <a:latin typeface="Corbel" panose="020B0503020204020204" pitchFamily="34" charset="0"/>
              </a:rPr>
              <a:t>202</a:t>
            </a:r>
            <a:r>
              <a:rPr lang="en-US" sz="6600" b="1" i="0" u="none" strike="noStrike" baseline="0" dirty="0">
                <a:latin typeface="Corbel" panose="020B0503020204020204" pitchFamily="34" charset="0"/>
              </a:rPr>
              <a:t>1</a:t>
            </a:r>
            <a:endParaRPr lang="en-US" altLang="sl-SI" sz="6600" b="1" dirty="0">
              <a:latin typeface="Corbel" panose="020B0503020204020204" pitchFamily="34" charset="0"/>
              <a:sym typeface="Myriad Pro Light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246188" y="7540625"/>
            <a:ext cx="10264775" cy="1290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50800" bIns="50800">
            <a:normAutofit fontScale="92500" lnSpcReduction="10000"/>
          </a:bodyPr>
          <a:lstStyle/>
          <a:p>
            <a:pPr>
              <a:defRPr/>
            </a:pPr>
            <a:r>
              <a:rPr lang="en-GB" sz="2300" b="1" kern="0" dirty="0">
                <a:solidFill>
                  <a:srgbClr val="808285"/>
                </a:solidFill>
                <a:latin typeface="Corbel" pitchFamily="34" charset="0"/>
                <a:ea typeface="+mn-ea"/>
                <a:cs typeface="+mn-cs"/>
                <a:sym typeface="Myriad Pro Light" charset="0"/>
              </a:rPr>
              <a:t>Mateja Jandl, </a:t>
            </a:r>
            <a:r>
              <a:rPr lang="sl-SI" sz="2300" b="1" kern="0" dirty="0" err="1">
                <a:solidFill>
                  <a:srgbClr val="808285"/>
                </a:solidFill>
                <a:latin typeface="Corbel" pitchFamily="34" charset="0"/>
                <a:ea typeface="+mn-ea"/>
                <a:cs typeface="+mn-cs"/>
                <a:sym typeface="Myriad Pro Light" charset="0"/>
              </a:rPr>
              <a:t>dr.med</a:t>
            </a:r>
            <a:r>
              <a:rPr lang="sl-SI" sz="2300" b="1" kern="0" dirty="0">
                <a:solidFill>
                  <a:srgbClr val="808285"/>
                </a:solidFill>
                <a:latin typeface="Corbel" pitchFamily="34" charset="0"/>
                <a:ea typeface="+mn-ea"/>
                <a:cs typeface="+mn-cs"/>
                <a:sym typeface="Myriad Pro Light" charset="0"/>
              </a:rPr>
              <a:t>., spec., NIJZ</a:t>
            </a:r>
          </a:p>
          <a:p>
            <a:pPr>
              <a:defRPr/>
            </a:pPr>
            <a:r>
              <a:rPr lang="sl-SI" sz="2300" b="1" kern="0" dirty="0">
                <a:solidFill>
                  <a:srgbClr val="808285"/>
                </a:solidFill>
                <a:latin typeface="Corbel" pitchFamily="34" charset="0"/>
                <a:ea typeface="+mn-ea"/>
                <a:cs typeface="+mn-cs"/>
                <a:sym typeface="Myriad Pro Light" charset="0"/>
              </a:rPr>
              <a:t>Ada Hočevar Grom, </a:t>
            </a:r>
            <a:r>
              <a:rPr lang="sl-SI" sz="2300" b="1" kern="0" dirty="0" err="1">
                <a:solidFill>
                  <a:srgbClr val="808285"/>
                </a:solidFill>
                <a:latin typeface="Corbel" pitchFamily="34" charset="0"/>
                <a:ea typeface="+mn-ea"/>
                <a:cs typeface="+mn-cs"/>
                <a:sym typeface="Myriad Pro Light" charset="0"/>
              </a:rPr>
              <a:t>dr.med</a:t>
            </a:r>
            <a:r>
              <a:rPr lang="sl-SI" sz="2300" b="1" kern="0" dirty="0">
                <a:solidFill>
                  <a:srgbClr val="808285"/>
                </a:solidFill>
                <a:latin typeface="Corbel" pitchFamily="34" charset="0"/>
                <a:ea typeface="+mn-ea"/>
                <a:cs typeface="+mn-cs"/>
                <a:sym typeface="Myriad Pro Light" charset="0"/>
              </a:rPr>
              <a:t>., spec., NIJZ</a:t>
            </a:r>
          </a:p>
          <a:p>
            <a:pPr>
              <a:defRPr/>
            </a:pPr>
            <a:r>
              <a:rPr lang="sl-SI" sz="2300" b="1" kern="0" dirty="0">
                <a:solidFill>
                  <a:srgbClr val="808285"/>
                </a:solidFill>
                <a:latin typeface="Corbel" pitchFamily="34" charset="0"/>
                <a:ea typeface="+mn-ea"/>
                <a:cs typeface="+mn-cs"/>
                <a:sym typeface="Myriad Pro Light" charset="0"/>
              </a:rPr>
              <a:t>Komisija Vlade RS za droge, </a:t>
            </a:r>
            <a:r>
              <a:rPr lang="en-US" sz="2300" b="1" kern="0" dirty="0">
                <a:solidFill>
                  <a:srgbClr val="808285"/>
                </a:solidFill>
                <a:latin typeface="Corbel" pitchFamily="34" charset="0"/>
                <a:ea typeface="+mn-ea"/>
                <a:cs typeface="+mn-cs"/>
                <a:sym typeface="Myriad Pro Light" charset="0"/>
              </a:rPr>
              <a:t>8</a:t>
            </a:r>
            <a:r>
              <a:rPr lang="sl-SI" sz="2300" b="1" kern="0" dirty="0">
                <a:solidFill>
                  <a:srgbClr val="808285"/>
                </a:solidFill>
                <a:latin typeface="Corbel" pitchFamily="34" charset="0"/>
                <a:ea typeface="+mn-ea"/>
                <a:cs typeface="+mn-cs"/>
                <a:sym typeface="Myriad Pro Light" charset="0"/>
              </a:rPr>
              <a:t>.12.202</a:t>
            </a:r>
            <a:r>
              <a:rPr lang="en-US" sz="2300" b="1" kern="0" dirty="0">
                <a:solidFill>
                  <a:srgbClr val="808285"/>
                </a:solidFill>
                <a:latin typeface="Corbel" pitchFamily="34" charset="0"/>
                <a:ea typeface="+mn-ea"/>
                <a:cs typeface="+mn-cs"/>
                <a:sym typeface="Myriad Pro Light" charset="0"/>
              </a:rPr>
              <a:t>1</a:t>
            </a:r>
            <a:endParaRPr lang="sl-SI" sz="2300" b="1" kern="0" dirty="0">
              <a:solidFill>
                <a:srgbClr val="808285"/>
              </a:solidFill>
              <a:latin typeface="Corbel" pitchFamily="34" charset="0"/>
              <a:ea typeface="+mn-ea"/>
              <a:cs typeface="+mn-cs"/>
              <a:sym typeface="Myriad Pro Light" charset="0"/>
            </a:endParaRPr>
          </a:p>
          <a:p>
            <a:pPr>
              <a:defRPr/>
            </a:pPr>
            <a:r>
              <a:rPr lang="en-GB" sz="1800" kern="0" dirty="0">
                <a:solidFill>
                  <a:srgbClr val="808285"/>
                </a:solidFill>
                <a:latin typeface="+mn-lt"/>
                <a:ea typeface="+mn-ea"/>
                <a:cs typeface="+mn-cs"/>
                <a:sym typeface="Myriad Pro Light" charset="0"/>
              </a:rPr>
              <a:t> </a:t>
            </a:r>
            <a:endParaRPr lang="sl-SI" sz="1800" kern="0" dirty="0">
              <a:solidFill>
                <a:srgbClr val="808285"/>
              </a:solidFill>
              <a:latin typeface="+mn-lt"/>
              <a:ea typeface="+mn-ea"/>
              <a:cs typeface="+mn-cs"/>
              <a:sym typeface="Myriad Pro Light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Zdravstvene posledice uporabe drog</a:t>
            </a:r>
          </a:p>
        </p:txBody>
      </p:sp>
      <p:graphicFrame>
        <p:nvGraphicFramePr>
          <p:cNvPr id="6" name="Označba mesta vsebine 5">
            <a:extLst>
              <a:ext uri="{FF2B5EF4-FFF2-40B4-BE49-F238E27FC236}">
                <a16:creationId xmlns:a16="http://schemas.microsoft.com/office/drawing/2014/main" id="{1E1CA266-1652-465F-9684-F29B457835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404430"/>
              </p:ext>
            </p:extLst>
          </p:nvPr>
        </p:nvGraphicFramePr>
        <p:xfrm>
          <a:off x="1270000" y="2068513"/>
          <a:ext cx="10464800" cy="633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46125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značba mesta vsebin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2948" y="2500537"/>
            <a:ext cx="10505092" cy="5040560"/>
          </a:xfrm>
          <a:prstGeom prst="rect">
            <a:avLst/>
          </a:prstGeo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5400" dirty="0">
                <a:latin typeface="Corbel" panose="020B0503020204020204" pitchFamily="34" charset="0"/>
              </a:rPr>
            </a:br>
            <a:br>
              <a:rPr lang="sl-SI" sz="4400" b="1" dirty="0">
                <a:latin typeface="Corbel" panose="020B0503020204020204" pitchFamily="34" charset="0"/>
              </a:rPr>
            </a:br>
            <a:r>
              <a:rPr lang="sl-SI" sz="4400" b="1" dirty="0">
                <a:latin typeface="Corbel" panose="020B0503020204020204" pitchFamily="34" charset="0"/>
              </a:rPr>
              <a:t>Zdravstvene posledice uporabe</a:t>
            </a:r>
            <a:r>
              <a:rPr lang="en-US" sz="4400" b="1" dirty="0">
                <a:latin typeface="Corbel" panose="020B0503020204020204" pitchFamily="34" charset="0"/>
              </a:rPr>
              <a:t>  </a:t>
            </a:r>
            <a:r>
              <a:rPr lang="sl-SI" sz="4400" b="1" dirty="0">
                <a:latin typeface="Corbel" panose="020B0503020204020204" pitchFamily="34" charset="0"/>
              </a:rPr>
              <a:t>drog</a:t>
            </a:r>
            <a:r>
              <a:rPr lang="en-US" sz="4400" b="1" dirty="0">
                <a:latin typeface="Corbel" panose="020B0503020204020204" pitchFamily="34" charset="0"/>
              </a:rPr>
              <a:t> </a:t>
            </a:r>
            <a:r>
              <a:rPr lang="sl-SI" sz="2800" b="1" dirty="0">
                <a:latin typeface="Corbel" panose="020B0503020204020204" pitchFamily="34" charset="0"/>
              </a:rPr>
              <a:t>Zastrupitve UKC </a:t>
            </a:r>
            <a:r>
              <a:rPr lang="sl-SI" sz="2800" b="1" dirty="0" err="1">
                <a:latin typeface="Corbel" panose="020B0503020204020204" pitchFamily="34" charset="0"/>
              </a:rPr>
              <a:t>Lj</a:t>
            </a:r>
            <a:r>
              <a:rPr lang="en-US" sz="2800" b="1" dirty="0">
                <a:latin typeface="Corbel" panose="020B0503020204020204" pitchFamily="34" charset="0"/>
              </a:rPr>
              <a:t> - </a:t>
            </a:r>
            <a:r>
              <a:rPr lang="en-US" sz="2800" b="1" dirty="0" err="1">
                <a:latin typeface="Corbel" panose="020B0503020204020204" pitchFamily="34" charset="0"/>
              </a:rPr>
              <a:t>trendi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80692222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EC7872FE-2416-4E70-8D78-14B9B32DF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dirty="0">
                <a:latin typeface="Corbel" panose="020B0503020204020204" pitchFamily="34" charset="0"/>
              </a:rPr>
              <a:t>Zaradi pomanjkljivega ugotavljanja okužb, nezadostnega poročanja o ugotovljenih primerih in zelo redkih podatkov o načinih prenosa, podatki o pojavnosti okužbe s </a:t>
            </a:r>
            <a:r>
              <a:rPr lang="sl-SI" sz="2800" b="1" dirty="0">
                <a:solidFill>
                  <a:srgbClr val="007DC5"/>
                </a:solidFill>
                <a:latin typeface="Corbel" panose="020B0503020204020204" pitchFamily="34" charset="0"/>
              </a:rPr>
              <a:t>HBV in HCV </a:t>
            </a:r>
            <a:r>
              <a:rPr lang="sl-SI" sz="2800" dirty="0">
                <a:latin typeface="Corbel" panose="020B0503020204020204" pitchFamily="34" charset="0"/>
              </a:rPr>
              <a:t>podcenjujejo breme teh okužb.</a:t>
            </a:r>
            <a:endParaRPr lang="en-US" sz="2800" dirty="0">
              <a:latin typeface="Corbel" panose="020B0503020204020204" pitchFamily="34" charset="0"/>
            </a:endParaRPr>
          </a:p>
          <a:p>
            <a:endParaRPr lang="en-US" sz="2800" dirty="0">
              <a:latin typeface="Corbel" panose="020B0503020204020204" pitchFamily="34" charset="0"/>
            </a:endParaRPr>
          </a:p>
          <a:p>
            <a:r>
              <a:rPr lang="en-US" sz="2800" dirty="0">
                <a:latin typeface="Corbel" panose="020B0503020204020204" pitchFamily="34" charset="0"/>
              </a:rPr>
              <a:t>V </a:t>
            </a:r>
            <a:r>
              <a:rPr lang="en-US" sz="2800" dirty="0" err="1">
                <a:latin typeface="Corbel" panose="020B0503020204020204" pitchFamily="34" charset="0"/>
              </a:rPr>
              <a:t>anketi</a:t>
            </a:r>
            <a:r>
              <a:rPr lang="en-US" sz="2800" dirty="0">
                <a:latin typeface="Corbel" panose="020B0503020204020204" pitchFamily="34" charset="0"/>
              </a:rPr>
              <a:t> med </a:t>
            </a:r>
            <a:r>
              <a:rPr lang="en-US" sz="2800" dirty="0" err="1">
                <a:latin typeface="Corbel" panose="020B0503020204020204" pitchFamily="34" charset="0"/>
              </a:rPr>
              <a:t>uporabniki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drog</a:t>
            </a:r>
            <a:r>
              <a:rPr lang="en-US" sz="2800" dirty="0">
                <a:latin typeface="Corbel" panose="020B0503020204020204" pitchFamily="34" charset="0"/>
              </a:rPr>
              <a:t> v </a:t>
            </a:r>
            <a:r>
              <a:rPr lang="en-US" sz="2800" dirty="0" err="1">
                <a:latin typeface="Corbel" panose="020B0503020204020204" pitchFamily="34" charset="0"/>
              </a:rPr>
              <a:t>programih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b="1" dirty="0" err="1">
                <a:latin typeface="Corbel" panose="020B0503020204020204" pitchFamily="34" charset="0"/>
              </a:rPr>
              <a:t>zmanjševanja</a:t>
            </a:r>
            <a:r>
              <a:rPr lang="en-US" sz="2800" b="1" dirty="0">
                <a:latin typeface="Corbel" panose="020B0503020204020204" pitchFamily="34" charset="0"/>
              </a:rPr>
              <a:t> </a:t>
            </a:r>
            <a:r>
              <a:rPr lang="en-US" sz="2800" b="1" dirty="0" err="1">
                <a:latin typeface="Corbel" panose="020B0503020204020204" pitchFamily="34" charset="0"/>
              </a:rPr>
              <a:t>škode</a:t>
            </a:r>
            <a:r>
              <a:rPr lang="en-US" sz="2800" b="1" dirty="0">
                <a:latin typeface="Corbel" panose="020B0503020204020204" pitchFamily="34" charset="0"/>
              </a:rPr>
              <a:t> </a:t>
            </a:r>
            <a:r>
              <a:rPr lang="en-US" sz="2800" dirty="0">
                <a:latin typeface="Corbel" panose="020B0503020204020204" pitchFamily="34" charset="0"/>
              </a:rPr>
              <a:t>je v </a:t>
            </a:r>
            <a:r>
              <a:rPr lang="en-US" sz="2800" dirty="0" err="1">
                <a:latin typeface="Corbel" panose="020B0503020204020204" pitchFamily="34" charset="0"/>
              </a:rPr>
              <a:t>zadnjem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letu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sl-SI" sz="2800" b="1" dirty="0">
                <a:solidFill>
                  <a:srgbClr val="007DC5"/>
                </a:solidFill>
                <a:latin typeface="Corbel" panose="020B0503020204020204" pitchFamily="34" charset="0"/>
              </a:rPr>
              <a:t>56,5 %</a:t>
            </a:r>
            <a:r>
              <a:rPr lang="sl-SI" sz="2800" dirty="0">
                <a:latin typeface="Corbel" panose="020B0503020204020204" pitchFamily="34" charset="0"/>
              </a:rPr>
              <a:t> injiciral</a:t>
            </a:r>
            <a:r>
              <a:rPr lang="en-US" sz="2800" dirty="0">
                <a:latin typeface="Corbel" panose="020B0503020204020204" pitchFamily="34" charset="0"/>
              </a:rPr>
              <a:t>o</a:t>
            </a:r>
            <a:r>
              <a:rPr lang="sl-SI" sz="2800" dirty="0">
                <a:latin typeface="Corbel" panose="020B0503020204020204" pitchFamily="34" charset="0"/>
              </a:rPr>
              <a:t> droge</a:t>
            </a:r>
            <a:r>
              <a:rPr lang="en-US" sz="2800" dirty="0">
                <a:latin typeface="Corbel" panose="020B0503020204020204" pitchFamily="34" charset="0"/>
              </a:rPr>
              <a:t>. </a:t>
            </a:r>
          </a:p>
          <a:p>
            <a:endParaRPr lang="en-US" sz="2800" dirty="0">
              <a:latin typeface="Corbel" panose="020B0503020204020204" pitchFamily="34" charset="0"/>
            </a:endParaRPr>
          </a:p>
          <a:p>
            <a:r>
              <a:rPr lang="sl-SI" sz="2800" dirty="0">
                <a:latin typeface="Corbel" panose="020B0503020204020204" pitchFamily="34" charset="0"/>
              </a:rPr>
              <a:t>Med </a:t>
            </a:r>
            <a:r>
              <a:rPr lang="en-US" sz="2800" dirty="0" err="1">
                <a:latin typeface="Corbel" panose="020B0503020204020204" pitchFamily="34" charset="0"/>
              </a:rPr>
              <a:t>uporabniki</a:t>
            </a:r>
            <a:r>
              <a:rPr lang="en-US" sz="2800" dirty="0">
                <a:latin typeface="Corbel" panose="020B0503020204020204" pitchFamily="34" charset="0"/>
              </a:rPr>
              <a:t> v </a:t>
            </a:r>
            <a:r>
              <a:rPr lang="en-US" sz="2800" dirty="0" err="1">
                <a:latin typeface="Corbel" panose="020B0503020204020204" pitchFamily="34" charset="0"/>
              </a:rPr>
              <a:t>programih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b="1" dirty="0" err="1">
                <a:latin typeface="Corbel" panose="020B0503020204020204" pitchFamily="34" charset="0"/>
              </a:rPr>
              <a:t>neprekinjenega</a:t>
            </a:r>
            <a:r>
              <a:rPr lang="en-US" sz="2800" b="1" dirty="0">
                <a:latin typeface="Corbel" panose="020B0503020204020204" pitchFamily="34" charset="0"/>
              </a:rPr>
              <a:t> </a:t>
            </a:r>
            <a:r>
              <a:rPr lang="en-US" sz="2800" b="1" dirty="0" err="1">
                <a:latin typeface="Corbel" panose="020B0503020204020204" pitchFamily="34" charset="0"/>
              </a:rPr>
              <a:t>zdravljenja</a:t>
            </a:r>
            <a:r>
              <a:rPr lang="en-US" sz="2800" b="1" dirty="0">
                <a:latin typeface="Corbel" panose="020B0503020204020204" pitchFamily="34" charset="0"/>
              </a:rPr>
              <a:t> </a:t>
            </a:r>
            <a:r>
              <a:rPr lang="en-US" sz="2800" dirty="0">
                <a:latin typeface="Corbel" panose="020B0503020204020204" pitchFamily="34" charset="0"/>
              </a:rPr>
              <a:t>s </a:t>
            </a:r>
            <a:r>
              <a:rPr lang="en-US" sz="2800" dirty="0" err="1">
                <a:latin typeface="Corbel" panose="020B0503020204020204" pitchFamily="34" charset="0"/>
              </a:rPr>
              <a:t>substitucijsko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terapijo</a:t>
            </a:r>
            <a:r>
              <a:rPr lang="en-US" sz="2800" dirty="0">
                <a:latin typeface="Corbel" panose="020B0503020204020204" pitchFamily="34" charset="0"/>
              </a:rPr>
              <a:t> je </a:t>
            </a:r>
            <a:r>
              <a:rPr lang="en-US" sz="2800" dirty="0" err="1">
                <a:latin typeface="Corbel" panose="020B0503020204020204" pitchFamily="34" charset="0"/>
              </a:rPr>
              <a:t>injiciralo</a:t>
            </a:r>
            <a:r>
              <a:rPr lang="en-US" sz="2800" dirty="0">
                <a:latin typeface="Corbel" panose="020B0503020204020204" pitchFamily="34" charset="0"/>
              </a:rPr>
              <a:t> v </a:t>
            </a:r>
            <a:r>
              <a:rPr lang="en-US" sz="2800" dirty="0" err="1">
                <a:latin typeface="Corbel" panose="020B0503020204020204" pitchFamily="34" charset="0"/>
              </a:rPr>
              <a:t>zdnjih</a:t>
            </a:r>
            <a:r>
              <a:rPr lang="en-US" sz="2800" dirty="0">
                <a:latin typeface="Corbel" panose="020B0503020204020204" pitchFamily="34" charset="0"/>
              </a:rPr>
              <a:t> 30 </a:t>
            </a:r>
            <a:r>
              <a:rPr lang="en-US" sz="2800" dirty="0" err="1">
                <a:latin typeface="Corbel" panose="020B0503020204020204" pitchFamily="34" charset="0"/>
              </a:rPr>
              <a:t>dneh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b="1" dirty="0">
                <a:solidFill>
                  <a:srgbClr val="007DC5"/>
                </a:solidFill>
                <a:latin typeface="Corbel" panose="020B0503020204020204" pitchFamily="34" charset="0"/>
              </a:rPr>
              <a:t>20,3%</a:t>
            </a:r>
            <a:r>
              <a:rPr lang="en-US" sz="2800" dirty="0">
                <a:latin typeface="Corbel" panose="020B0503020204020204" pitchFamily="34" charset="0"/>
              </a:rPr>
              <a:t>, 2,6% </a:t>
            </a:r>
            <a:r>
              <a:rPr lang="en-US" sz="2800" dirty="0" err="1">
                <a:latin typeface="Corbel" panose="020B0503020204020204" pitchFamily="34" charset="0"/>
              </a:rPr>
              <a:t>jih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souporablja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iglo</a:t>
            </a:r>
            <a:r>
              <a:rPr lang="en-US" sz="2800" dirty="0">
                <a:latin typeface="Corbel" panose="020B0503020204020204" pitchFamily="34" charset="0"/>
              </a:rPr>
              <a:t>, 67,8% </a:t>
            </a:r>
            <a:r>
              <a:rPr lang="en-US" sz="2800" dirty="0" err="1">
                <a:latin typeface="Corbel" panose="020B0503020204020204" pitchFamily="34" charset="0"/>
              </a:rPr>
              <a:t>jih</a:t>
            </a:r>
            <a:r>
              <a:rPr lang="en-US" sz="2800" dirty="0">
                <a:latin typeface="Corbel" panose="020B0503020204020204" pitchFamily="34" charset="0"/>
              </a:rPr>
              <a:t> ne </a:t>
            </a:r>
            <a:r>
              <a:rPr lang="en-US" sz="2800" dirty="0" err="1">
                <a:latin typeface="Corbel" panose="020B0503020204020204" pitchFamily="34" charset="0"/>
              </a:rPr>
              <a:t>uporablja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kondoma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pri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spolnih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odnosih</a:t>
            </a:r>
            <a:r>
              <a:rPr lang="en-US" sz="2800" dirty="0">
                <a:latin typeface="Corbel" panose="020B0503020204020204" pitchFamily="34" charset="0"/>
              </a:rPr>
              <a:t>, 54,7% </a:t>
            </a:r>
            <a:r>
              <a:rPr lang="en-US" sz="2800" dirty="0" err="1">
                <a:latin typeface="Corbel" panose="020B0503020204020204" pitchFamily="34" charset="0"/>
              </a:rPr>
              <a:t>jih</a:t>
            </a:r>
            <a:r>
              <a:rPr lang="en-US" sz="2800" dirty="0">
                <a:latin typeface="Corbel" panose="020B0503020204020204" pitchFamily="34" charset="0"/>
              </a:rPr>
              <a:t> je </a:t>
            </a:r>
            <a:r>
              <a:rPr lang="en-US" sz="2800" dirty="0" err="1">
                <a:latin typeface="Corbel" panose="020B0503020204020204" pitchFamily="34" charset="0"/>
              </a:rPr>
              <a:t>polno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cepljenih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proti</a:t>
            </a:r>
            <a:r>
              <a:rPr lang="en-US" sz="2800" dirty="0">
                <a:latin typeface="Corbel" panose="020B0503020204020204" pitchFamily="34" charset="0"/>
              </a:rPr>
              <a:t> HBV. </a:t>
            </a:r>
            <a:r>
              <a:rPr lang="en-US" sz="2800" dirty="0" err="1">
                <a:latin typeface="Corbel" panose="020B0503020204020204" pitchFamily="34" charset="0"/>
              </a:rPr>
              <a:t>Polovica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jih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igle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kupuje</a:t>
            </a:r>
            <a:r>
              <a:rPr lang="en-US" sz="2800" dirty="0">
                <a:latin typeface="Corbel" panose="020B0503020204020204" pitchFamily="34" charset="0"/>
              </a:rPr>
              <a:t> v </a:t>
            </a:r>
            <a:r>
              <a:rPr lang="en-US" sz="2800" dirty="0" err="1">
                <a:latin typeface="Corbel" panose="020B0503020204020204" pitchFamily="34" charset="0"/>
              </a:rPr>
              <a:t>lekarni</a:t>
            </a:r>
            <a:r>
              <a:rPr lang="en-US" sz="2800" dirty="0">
                <a:latin typeface="Corbel" panose="020B0503020204020204" pitchFamily="34" charset="0"/>
              </a:rPr>
              <a:t>. 60,2% </a:t>
            </a:r>
            <a:r>
              <a:rPr lang="en-US" sz="2800" dirty="0" err="1">
                <a:latin typeface="Corbel" panose="020B0503020204020204" pitchFamily="34" charset="0"/>
              </a:rPr>
              <a:t>jih</a:t>
            </a:r>
            <a:r>
              <a:rPr lang="en-US" sz="2800" dirty="0">
                <a:latin typeface="Corbel" panose="020B0503020204020204" pitchFamily="34" charset="0"/>
              </a:rPr>
              <a:t> je </a:t>
            </a:r>
            <a:r>
              <a:rPr lang="en-US" sz="2800" dirty="0" err="1">
                <a:latin typeface="Corbel" panose="020B0503020204020204" pitchFamily="34" charset="0"/>
              </a:rPr>
              <a:t>brezposelnih</a:t>
            </a:r>
            <a:r>
              <a:rPr lang="en-US" sz="2800" dirty="0">
                <a:latin typeface="Corbel" panose="020B0503020204020204" pitchFamily="34" charset="0"/>
              </a:rPr>
              <a:t> in 3,1% </a:t>
            </a:r>
            <a:r>
              <a:rPr lang="en-US" sz="2800" dirty="0" err="1">
                <a:latin typeface="Corbel" panose="020B0503020204020204" pitchFamily="34" charset="0"/>
              </a:rPr>
              <a:t>brezdomnih</a:t>
            </a:r>
            <a:r>
              <a:rPr lang="en-US" sz="2800" dirty="0">
                <a:latin typeface="Corbel" panose="020B0503020204020204" pitchFamily="34" charset="0"/>
              </a:rPr>
              <a:t>.</a:t>
            </a:r>
            <a:endParaRPr lang="sl-SI" sz="2800" dirty="0">
              <a:latin typeface="Corbel" panose="020B0503020204020204" pitchFamily="34" charset="0"/>
            </a:endParaRPr>
          </a:p>
          <a:p>
            <a:endParaRPr lang="sl-SI" sz="2400" dirty="0">
              <a:latin typeface="Corbel" panose="020B0503020204020204" pitchFamily="34" charset="0"/>
            </a:endParaRP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AF154D4-38CC-4BAD-B0B2-8738787A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Zdravstvene posledice uporabe drog</a:t>
            </a:r>
          </a:p>
        </p:txBody>
      </p:sp>
    </p:spTree>
    <p:extLst>
      <p:ext uri="{BB962C8B-B14F-4D97-AF65-F5344CB8AC3E}">
        <p14:creationId xmlns:p14="http://schemas.microsoft.com/office/powerpoint/2010/main" val="243803364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C80641BC-00B0-4BF3-AC6A-0DE8ED9E2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b="1" dirty="0">
                <a:latin typeface="Corbel" panose="020B0503020204020204" pitchFamily="34" charset="0"/>
              </a:rPr>
              <a:t>Število izdanih igel in brizg, novih stikov in novih uporabnikov</a:t>
            </a:r>
            <a:endParaRPr lang="en-US" sz="2800" b="1" dirty="0">
              <a:latin typeface="Corbel" panose="020B0503020204020204" pitchFamily="34" charset="0"/>
            </a:endParaRPr>
          </a:p>
          <a:p>
            <a:r>
              <a:rPr lang="sl-SI" sz="2800" dirty="0">
                <a:latin typeface="Corbel" panose="020B0503020204020204" pitchFamily="34" charset="0"/>
              </a:rPr>
              <a:t>Število izdanih igel in brizg v programih zamenjave sterilnega pribora je od leta 2015 do leta 2017 naraščal</a:t>
            </a:r>
            <a:r>
              <a:rPr lang="en-US" sz="2800" dirty="0">
                <a:latin typeface="Corbel" panose="020B0503020204020204" pitchFamily="34" charset="0"/>
              </a:rPr>
              <a:t>o</a:t>
            </a:r>
            <a:r>
              <a:rPr lang="sl-SI" sz="2800" dirty="0">
                <a:latin typeface="Corbel" panose="020B0503020204020204" pitchFamily="34" charset="0"/>
              </a:rPr>
              <a:t>, v letih 2018 </a:t>
            </a:r>
            <a:r>
              <a:rPr lang="en-US" sz="2800" dirty="0">
                <a:latin typeface="Corbel" panose="020B0503020204020204" pitchFamily="34" charset="0"/>
              </a:rPr>
              <a:t>, </a:t>
            </a:r>
            <a:r>
              <a:rPr lang="sl-SI" sz="2800" dirty="0">
                <a:latin typeface="Corbel" panose="020B0503020204020204" pitchFamily="34" charset="0"/>
              </a:rPr>
              <a:t>2019 </a:t>
            </a:r>
            <a:r>
              <a:rPr lang="en-US" sz="2800" dirty="0">
                <a:latin typeface="Corbel" panose="020B0503020204020204" pitchFamily="34" charset="0"/>
              </a:rPr>
              <a:t>in 2020 </a:t>
            </a:r>
            <a:r>
              <a:rPr lang="sl-SI" sz="2800" dirty="0">
                <a:latin typeface="Corbel" panose="020B0503020204020204" pitchFamily="34" charset="0"/>
              </a:rPr>
              <a:t>pa smo zaznali </a:t>
            </a:r>
            <a:r>
              <a:rPr lang="sl-SI" sz="2800" b="1" dirty="0">
                <a:solidFill>
                  <a:srgbClr val="007DC5"/>
                </a:solidFill>
                <a:latin typeface="Corbel" panose="020B0503020204020204" pitchFamily="34" charset="0"/>
              </a:rPr>
              <a:t>upad</a:t>
            </a:r>
            <a:r>
              <a:rPr lang="sl-SI" sz="2800" dirty="0">
                <a:latin typeface="Corbel" panose="020B0503020204020204" pitchFamily="34" charset="0"/>
              </a:rPr>
              <a:t> števila izdanih igel med uporabniki programov</a:t>
            </a:r>
            <a:r>
              <a:rPr lang="en-US" sz="2800" dirty="0">
                <a:latin typeface="Corbel" panose="020B0503020204020204" pitchFamily="34" charset="0"/>
              </a:rPr>
              <a:t>, </a:t>
            </a:r>
            <a:r>
              <a:rPr lang="en-US" sz="2800" dirty="0" err="1">
                <a:latin typeface="Corbel" panose="020B0503020204020204" pitchFamily="34" charset="0"/>
              </a:rPr>
              <a:t>upad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stikov</a:t>
            </a:r>
            <a:r>
              <a:rPr lang="en-US" sz="2800" dirty="0">
                <a:latin typeface="Corbel" panose="020B0503020204020204" pitchFamily="34" charset="0"/>
              </a:rPr>
              <a:t> in </a:t>
            </a:r>
            <a:r>
              <a:rPr lang="en-US" sz="2800" dirty="0" err="1">
                <a:latin typeface="Corbel" panose="020B0503020204020204" pitchFamily="34" charset="0"/>
              </a:rPr>
              <a:t>upad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novih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uporabnikov</a:t>
            </a:r>
            <a:r>
              <a:rPr lang="sl-SI" sz="2800" dirty="0">
                <a:latin typeface="Corbel" panose="020B0503020204020204" pitchFamily="34" charset="0"/>
              </a:rPr>
              <a:t>. </a:t>
            </a:r>
            <a:endParaRPr lang="sl-SI" sz="2800" b="1" dirty="0">
              <a:latin typeface="Corbel" panose="020B0503020204020204" pitchFamily="34" charset="0"/>
            </a:endParaRPr>
          </a:p>
          <a:p>
            <a:endParaRPr lang="sl-SI" dirty="0"/>
          </a:p>
          <a:p>
            <a:endParaRPr lang="sl-SI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A8BB5C2-19D1-42DA-916C-1371AA39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sl-SI" b="1" dirty="0">
                <a:latin typeface="Corbel" panose="020B0503020204020204" pitchFamily="34" charset="0"/>
              </a:rPr>
              <a:t>Programi zmanjševanja škode</a:t>
            </a:r>
          </a:p>
        </p:txBody>
      </p:sp>
    </p:spTree>
    <p:extLst>
      <p:ext uri="{BB962C8B-B14F-4D97-AF65-F5344CB8AC3E}">
        <p14:creationId xmlns:p14="http://schemas.microsoft.com/office/powerpoint/2010/main" val="413154847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dirty="0">
                <a:latin typeface="Corbel" panose="020B0503020204020204" pitchFamily="34" charset="0"/>
              </a:rPr>
              <a:t>Več kot polovica anketiranih (56,3 %) je poročala o zdravstvenih težavah. Večina jih ima </a:t>
            </a:r>
            <a:r>
              <a:rPr lang="sl-SI" sz="2800" b="1" dirty="0">
                <a:solidFill>
                  <a:srgbClr val="007DC5"/>
                </a:solidFill>
                <a:latin typeface="Corbel" panose="020B0503020204020204" pitchFamily="34" charset="0"/>
              </a:rPr>
              <a:t>duševne bolezni </a:t>
            </a:r>
            <a:r>
              <a:rPr lang="sl-SI" sz="2800" dirty="0">
                <a:latin typeface="Corbel" panose="020B0503020204020204" pitchFamily="34" charset="0"/>
              </a:rPr>
              <a:t>(depresija, </a:t>
            </a:r>
            <a:r>
              <a:rPr lang="sl-SI" sz="2800" dirty="0" err="1">
                <a:latin typeface="Corbel" panose="020B0503020204020204" pitchFamily="34" charset="0"/>
              </a:rPr>
              <a:t>anksioznost</a:t>
            </a:r>
            <a:r>
              <a:rPr lang="sl-SI" sz="2800" dirty="0">
                <a:latin typeface="Corbel" panose="020B0503020204020204" pitchFamily="34" charset="0"/>
              </a:rPr>
              <a:t> in samomorilne misli), glavobol, hepatitis C, bolečine v okostju, nespečnost in drugo. Leta 2020 je 21 anketirancev doživelo </a:t>
            </a:r>
            <a:r>
              <a:rPr lang="en-US" sz="2800" dirty="0" err="1">
                <a:latin typeface="Corbel" panose="020B0503020204020204" pitchFamily="34" charset="0"/>
              </a:rPr>
              <a:t>predoziranje</a:t>
            </a:r>
            <a:r>
              <a:rPr lang="sl-SI" sz="2800" dirty="0">
                <a:latin typeface="Corbel" panose="020B0503020204020204" pitchFamily="34" charset="0"/>
              </a:rPr>
              <a:t>, 63 pa jih je poročalo o “</a:t>
            </a:r>
            <a:r>
              <a:rPr lang="en-US" sz="2800" dirty="0">
                <a:latin typeface="Corbel" panose="020B0503020204020204" pitchFamily="34" charset="0"/>
              </a:rPr>
              <a:t>out</a:t>
            </a:r>
            <a:r>
              <a:rPr lang="sl-SI" sz="2800" dirty="0">
                <a:latin typeface="Corbel" panose="020B0503020204020204" pitchFamily="34" charset="0"/>
              </a:rPr>
              <a:t>" ali tveganih aplikacijah.</a:t>
            </a:r>
            <a:endParaRPr lang="en-US" sz="2800" dirty="0">
              <a:latin typeface="Corbel" panose="020B0503020204020204" pitchFamily="34" charset="0"/>
            </a:endParaRPr>
          </a:p>
          <a:p>
            <a:endParaRPr lang="sl-SI" sz="2800" dirty="0">
              <a:latin typeface="Corbel" panose="020B0503020204020204" pitchFamily="34" charset="0"/>
            </a:endParaRPr>
          </a:p>
          <a:p>
            <a:r>
              <a:rPr lang="sl-SI" sz="2800" dirty="0">
                <a:latin typeface="Corbel" panose="020B0503020204020204" pitchFamily="34" charset="0"/>
              </a:rPr>
              <a:t>Uporabniki lahko vrnejo </a:t>
            </a:r>
            <a:r>
              <a:rPr lang="en-US" sz="2800" dirty="0" err="1">
                <a:latin typeface="Corbel" panose="020B0503020204020204" pitchFamily="34" charset="0"/>
              </a:rPr>
              <a:t>infektivne</a:t>
            </a:r>
            <a:r>
              <a:rPr lang="sl-SI" sz="2800" dirty="0">
                <a:latin typeface="Corbel" panose="020B0503020204020204" pitchFamily="34" charset="0"/>
              </a:rPr>
              <a:t> odpadke v programe za zmanjševanje škode. 67,4 % jih je navedlo, da v program vračajo rabljene igle; vendar v letu 2020 opažamo povečano število lokacij z </a:t>
            </a:r>
            <a:r>
              <a:rPr lang="sl-SI" sz="2800" b="1" dirty="0">
                <a:solidFill>
                  <a:srgbClr val="007DC5"/>
                </a:solidFill>
                <a:latin typeface="Corbel" panose="020B0503020204020204" pitchFamily="34" charset="0"/>
              </a:rPr>
              <a:t>zavrženimi iglami v lokalnem okolju</a:t>
            </a:r>
            <a:r>
              <a:rPr lang="sl-SI" sz="2800" dirty="0">
                <a:latin typeface="Corbel" panose="020B0503020204020204" pitchFamily="34" charset="0"/>
              </a:rPr>
              <a:t>.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Programi zmanjševanja škode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6825790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634701C3-F5B0-40FB-BBBC-0EE8C05DE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b="1" dirty="0">
                <a:latin typeface="Corbel" panose="020B0503020204020204" pitchFamily="34" charset="0"/>
              </a:rPr>
              <a:t>Deleži uporabe drog med uporabniki programov zmanjševanja škode v letih 2015 – 20</a:t>
            </a:r>
            <a:r>
              <a:rPr lang="en-US" sz="2400" b="1" dirty="0">
                <a:latin typeface="Corbel" panose="020B0503020204020204" pitchFamily="34" charset="0"/>
              </a:rPr>
              <a:t>20</a:t>
            </a:r>
            <a:endParaRPr lang="sl-SI" sz="2400" b="1" dirty="0">
              <a:latin typeface="Corbel" panose="020B0503020204020204" pitchFamily="34" charset="0"/>
            </a:endParaRPr>
          </a:p>
          <a:p>
            <a:endParaRPr lang="sl-SI" dirty="0"/>
          </a:p>
          <a:p>
            <a:endParaRPr lang="sl-SI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A8DCDB16-362A-451D-B07A-BF0B699D4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Programi zmanjševanja škode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1" y="3498984"/>
            <a:ext cx="7524694" cy="452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7948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7F683C60-2855-4FA2-A24F-EFDB8A239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200" b="1" dirty="0">
                <a:solidFill>
                  <a:srgbClr val="007DC5"/>
                </a:solidFill>
                <a:latin typeface="Corbel" panose="020B0503020204020204" pitchFamily="34" charset="0"/>
              </a:rPr>
              <a:t>Nadomestno zdravljenje </a:t>
            </a:r>
            <a:r>
              <a:rPr lang="sl-SI" sz="3200" dirty="0">
                <a:latin typeface="Corbel" panose="020B0503020204020204" pitchFamily="34" charset="0"/>
              </a:rPr>
              <a:t>v Centrih za preprečevanje in zdravljenje odvisnosti od prepovednih drog</a:t>
            </a:r>
            <a:endParaRPr lang="en-US" sz="3200" dirty="0">
              <a:latin typeface="Corbel" panose="020B0503020204020204" pitchFamily="34" charset="0"/>
            </a:endParaRPr>
          </a:p>
          <a:p>
            <a:endParaRPr lang="sl-SI" sz="3200" dirty="0">
              <a:latin typeface="Corbel" panose="020B0503020204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vključenih 3101 uporabnikov. </a:t>
            </a:r>
            <a:endParaRPr lang="en-US" sz="3200" dirty="0">
              <a:latin typeface="Corbel" panose="020B0503020204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Od tega je 1823 uporabnikov prejemalo metadon, 955 uporabnikov je prejemalo </a:t>
            </a:r>
            <a:r>
              <a:rPr lang="sl-SI" sz="3200" dirty="0" err="1">
                <a:latin typeface="Corbel" panose="020B0503020204020204" pitchFamily="34" charset="0"/>
              </a:rPr>
              <a:t>buprenorfin</a:t>
            </a:r>
            <a:r>
              <a:rPr lang="sl-SI" sz="3200" dirty="0">
                <a:latin typeface="Corbel" panose="020B0503020204020204" pitchFamily="34" charset="0"/>
              </a:rPr>
              <a:t>, 304 SR morfin in 194 uporabnikov je prejemalo kombinacijo </a:t>
            </a:r>
            <a:r>
              <a:rPr lang="sl-SI" sz="3200" dirty="0" err="1">
                <a:latin typeface="Corbel" panose="020B0503020204020204" pitchFamily="34" charset="0"/>
              </a:rPr>
              <a:t>buprenorfina</a:t>
            </a:r>
            <a:r>
              <a:rPr lang="sl-SI" sz="3200" dirty="0">
                <a:latin typeface="Corbel" panose="020B0503020204020204" pitchFamily="34" charset="0"/>
              </a:rPr>
              <a:t> in </a:t>
            </a:r>
            <a:r>
              <a:rPr lang="sl-SI" sz="3200" dirty="0" err="1">
                <a:latin typeface="Corbel" panose="020B0503020204020204" pitchFamily="34" charset="0"/>
              </a:rPr>
              <a:t>naloksona</a:t>
            </a:r>
            <a:r>
              <a:rPr lang="sl-SI" sz="3200" dirty="0">
                <a:latin typeface="Corbel" panose="020B0503020204020204" pitchFamily="34" charset="0"/>
              </a:rPr>
              <a:t>. </a:t>
            </a:r>
            <a:endParaRPr lang="en-US" sz="3200" dirty="0">
              <a:latin typeface="Corbel" panose="020B0503020204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V letu 2020 je po podatkih, zbranih s pomočjo vprašalnika povpraševanje po zdravljenju (TDI), v program zdravljenja vstopilo prvič ali ponovno 128 oseb. </a:t>
            </a:r>
          </a:p>
          <a:p>
            <a:endParaRPr lang="sl-SI" sz="32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sz="3200" dirty="0">
              <a:latin typeface="Corbel" panose="020B0503020204020204" pitchFamily="34" charset="0"/>
            </a:endParaRP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73E18338-73C5-450F-97E5-ADDC4E275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rbel" panose="020B0503020204020204" pitchFamily="34" charset="0"/>
              </a:rPr>
              <a:t>Zdravljenje</a:t>
            </a:r>
            <a:endParaRPr lang="sl-SI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65981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rbel" panose="020B0503020204020204" pitchFamily="34" charset="0"/>
              </a:rPr>
              <a:t>Zdravljenje</a:t>
            </a:r>
            <a:endParaRPr lang="sl-SI" b="1" dirty="0">
              <a:latin typeface="Corbel" panose="020B0503020204020204" pitchFamily="34" charset="0"/>
            </a:endParaRP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EDD30BA7-34A4-472A-A9BD-6B1458873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589664"/>
              </p:ext>
            </p:extLst>
          </p:nvPr>
        </p:nvGraphicFramePr>
        <p:xfrm>
          <a:off x="1270000" y="2068513"/>
          <a:ext cx="10464800" cy="633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4F1EF89A-E15E-4637-A2E2-45B27B53E6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9254552"/>
              </p:ext>
            </p:extLst>
          </p:nvPr>
        </p:nvGraphicFramePr>
        <p:xfrm>
          <a:off x="6070352" y="2212504"/>
          <a:ext cx="64807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452249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rbel" panose="020B0503020204020204" pitchFamily="34" charset="0"/>
              </a:rPr>
              <a:t>Konoplja</a:t>
            </a:r>
            <a:endParaRPr lang="sl-SI" b="1" dirty="0">
              <a:latin typeface="Corbel" panose="020B0503020204020204" pitchFamily="34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b="0" dirty="0">
                <a:latin typeface="Corbel" panose="020B0503020204020204" pitchFamily="34" charset="0"/>
              </a:rPr>
              <a:t>Konoplja je bila leta 20</a:t>
            </a:r>
            <a:r>
              <a:rPr lang="en-US" b="0" dirty="0">
                <a:latin typeface="Corbel" panose="020B0503020204020204" pitchFamily="34" charset="0"/>
              </a:rPr>
              <a:t>20 </a:t>
            </a:r>
            <a:r>
              <a:rPr lang="en-US" b="0" dirty="0" err="1">
                <a:latin typeface="Corbel" panose="020B0503020204020204" pitchFamily="34" charset="0"/>
              </a:rPr>
              <a:t>spet</a:t>
            </a:r>
            <a:r>
              <a:rPr lang="sl-SI" b="0" dirty="0">
                <a:latin typeface="Corbel" panose="020B0503020204020204" pitchFamily="34" charset="0"/>
              </a:rPr>
              <a:t> na prvem mestu po številu zastrupitev</a:t>
            </a:r>
          </a:p>
        </p:txBody>
      </p:sp>
      <p:graphicFrame>
        <p:nvGraphicFramePr>
          <p:cNvPr id="8" name="Označba mesta vsebine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7022391"/>
              </p:ext>
            </p:extLst>
          </p:nvPr>
        </p:nvGraphicFramePr>
        <p:xfrm>
          <a:off x="650874" y="3364632"/>
          <a:ext cx="5745164" cy="3026183"/>
        </p:xfrm>
        <a:graphic>
          <a:graphicData uri="http://schemas.openxmlformats.org/drawingml/2006/table">
            <a:tbl>
              <a:tblPr/>
              <a:tblGrid>
                <a:gridCol w="4187153">
                  <a:extLst>
                    <a:ext uri="{9D8B030D-6E8A-4147-A177-3AD203B41FA5}">
                      <a16:colId xmlns:a16="http://schemas.microsoft.com/office/drawing/2014/main" val="241241553"/>
                    </a:ext>
                  </a:extLst>
                </a:gridCol>
                <a:gridCol w="1558011">
                  <a:extLst>
                    <a:ext uri="{9D8B030D-6E8A-4147-A177-3AD203B41FA5}">
                      <a16:colId xmlns:a16="http://schemas.microsoft.com/office/drawing/2014/main" val="3677106910"/>
                    </a:ext>
                  </a:extLst>
                </a:gridCol>
              </a:tblGrid>
              <a:tr h="282324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KONOPLJA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–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vstopi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v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zdravljenje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CPZOPD</a:t>
                      </a:r>
                      <a:endParaRPr lang="sl-SI" sz="20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2000" b="1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970952"/>
                  </a:ext>
                </a:extLst>
              </a:tr>
              <a:tr h="282324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Vsi vstopi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168400"/>
                  </a:ext>
                </a:extLst>
              </a:tr>
              <a:tr h="271031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Prvi vstopi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768455"/>
                  </a:ext>
                </a:extLst>
              </a:tr>
              <a:tr h="542063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Povprečna starost ob prvi uporabi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14,9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689161"/>
                  </a:ext>
                </a:extLst>
              </a:tr>
              <a:tr h="542063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Povprečna starost ob vstopu v zdravljenje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24,6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320367"/>
                  </a:ext>
                </a:extLst>
              </a:tr>
              <a:tr h="271031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moški spol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590421"/>
                  </a:ext>
                </a:extLst>
              </a:tr>
              <a:tr h="282324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ženski spol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9436"/>
                  </a:ext>
                </a:extLst>
              </a:tr>
            </a:tbl>
          </a:graphicData>
        </a:graphic>
      </p:graphicFrame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1181819"/>
          </a:xfrm>
        </p:spPr>
        <p:txBody>
          <a:bodyPr/>
          <a:lstStyle/>
          <a:p>
            <a:r>
              <a:rPr lang="en-US" b="0" dirty="0" err="1">
                <a:latin typeface="Corbel" panose="020B0503020204020204" pitchFamily="34" charset="0"/>
              </a:rPr>
              <a:t>Zasegi</a:t>
            </a:r>
            <a:r>
              <a:rPr lang="en-US" b="0" dirty="0">
                <a:latin typeface="Corbel" panose="020B0503020204020204" pitchFamily="34" charset="0"/>
              </a:rPr>
              <a:t> - </a:t>
            </a:r>
            <a:r>
              <a:rPr lang="en-US" b="0" dirty="0" err="1">
                <a:latin typeface="Corbel" panose="020B0503020204020204" pitchFamily="34" charset="0"/>
              </a:rPr>
              <a:t>Konoplja</a:t>
            </a:r>
            <a:r>
              <a:rPr lang="en-US" b="0" dirty="0">
                <a:latin typeface="Corbel" panose="020B0503020204020204" pitchFamily="34" charset="0"/>
              </a:rPr>
              <a:t>, </a:t>
            </a:r>
            <a:r>
              <a:rPr lang="en-US" b="0" dirty="0" err="1">
                <a:latin typeface="Corbel" panose="020B0503020204020204" pitchFamily="34" charset="0"/>
              </a:rPr>
              <a:t>ki</a:t>
            </a:r>
            <a:r>
              <a:rPr lang="en-US" b="0" dirty="0">
                <a:latin typeface="Corbel" panose="020B0503020204020204" pitchFamily="34" charset="0"/>
              </a:rPr>
              <a:t> jo </a:t>
            </a:r>
            <a:r>
              <a:rPr lang="en-US" b="0" dirty="0" err="1">
                <a:latin typeface="Corbel" panose="020B0503020204020204" pitchFamily="34" charset="0"/>
              </a:rPr>
              <a:t>pridelujejo</a:t>
            </a:r>
            <a:r>
              <a:rPr lang="en-US" b="0" dirty="0">
                <a:latin typeface="Corbel" panose="020B0503020204020204" pitchFamily="34" charset="0"/>
              </a:rPr>
              <a:t> v </a:t>
            </a:r>
            <a:r>
              <a:rPr lang="en-US" b="0" dirty="0" err="1">
                <a:latin typeface="Corbel" panose="020B0503020204020204" pitchFamily="34" charset="0"/>
              </a:rPr>
              <a:t>posebej</a:t>
            </a:r>
            <a:r>
              <a:rPr lang="en-US" b="0" dirty="0">
                <a:latin typeface="Corbel" panose="020B0503020204020204" pitchFamily="34" charset="0"/>
              </a:rPr>
              <a:t> </a:t>
            </a:r>
            <a:r>
              <a:rPr lang="en-US" b="0" dirty="0" err="1">
                <a:latin typeface="Corbel" panose="020B0503020204020204" pitchFamily="34" charset="0"/>
              </a:rPr>
              <a:t>prirejenih</a:t>
            </a:r>
            <a:r>
              <a:rPr lang="en-US" b="0" dirty="0">
                <a:latin typeface="Corbel" panose="020B0503020204020204" pitchFamily="34" charset="0"/>
              </a:rPr>
              <a:t> </a:t>
            </a:r>
            <a:r>
              <a:rPr lang="en-US" b="0" dirty="0" err="1">
                <a:latin typeface="Corbel" panose="020B0503020204020204" pitchFamily="34" charset="0"/>
              </a:rPr>
              <a:t>obratih</a:t>
            </a:r>
            <a:r>
              <a:rPr lang="en-US" b="0" dirty="0">
                <a:latin typeface="Corbel" panose="020B0503020204020204" pitchFamily="34" charset="0"/>
              </a:rPr>
              <a:t> v </a:t>
            </a:r>
            <a:r>
              <a:rPr lang="en-US" b="0" dirty="0" err="1">
                <a:latin typeface="Corbel" panose="020B0503020204020204" pitchFamily="34" charset="0"/>
              </a:rPr>
              <a:t>Sloveniji</a:t>
            </a:r>
            <a:r>
              <a:rPr lang="en-US" b="0" dirty="0">
                <a:latin typeface="Corbel" panose="020B0503020204020204" pitchFamily="34" charset="0"/>
              </a:rPr>
              <a:t>, je </a:t>
            </a:r>
            <a:r>
              <a:rPr lang="en-US" b="0" dirty="0" err="1">
                <a:latin typeface="Corbel" panose="020B0503020204020204" pitchFamily="34" charset="0"/>
              </a:rPr>
              <a:t>na</a:t>
            </a:r>
            <a:r>
              <a:rPr lang="en-US" b="0" dirty="0">
                <a:latin typeface="Corbel" panose="020B0503020204020204" pitchFamily="34" charset="0"/>
              </a:rPr>
              <a:t> </a:t>
            </a:r>
            <a:r>
              <a:rPr lang="en-US" b="0" dirty="0" err="1">
                <a:latin typeface="Corbel" panose="020B0503020204020204" pitchFamily="34" charset="0"/>
              </a:rPr>
              <a:t>voljo</a:t>
            </a:r>
            <a:r>
              <a:rPr lang="en-US" b="0" dirty="0">
                <a:latin typeface="Corbel" panose="020B0503020204020204" pitchFamily="34" charset="0"/>
              </a:rPr>
              <a:t> </a:t>
            </a:r>
            <a:r>
              <a:rPr lang="en-US" b="0" dirty="0" err="1">
                <a:latin typeface="Corbel" panose="020B0503020204020204" pitchFamily="34" charset="0"/>
              </a:rPr>
              <a:t>na</a:t>
            </a:r>
            <a:r>
              <a:rPr lang="en-US" b="0" dirty="0">
                <a:latin typeface="Corbel" panose="020B0503020204020204" pitchFamily="34" charset="0"/>
              </a:rPr>
              <a:t> </a:t>
            </a:r>
            <a:r>
              <a:rPr lang="en-US" b="0" dirty="0" err="1">
                <a:latin typeface="Corbel" panose="020B0503020204020204" pitchFamily="34" charset="0"/>
              </a:rPr>
              <a:t>trgu</a:t>
            </a:r>
            <a:r>
              <a:rPr lang="en-US" b="0" dirty="0">
                <a:latin typeface="Corbel" panose="020B0503020204020204" pitchFamily="34" charset="0"/>
              </a:rPr>
              <a:t> </a:t>
            </a:r>
            <a:r>
              <a:rPr lang="en-US" b="0" dirty="0" err="1">
                <a:latin typeface="Corbel" panose="020B0503020204020204" pitchFamily="34" charset="0"/>
              </a:rPr>
              <a:t>sosednjih</a:t>
            </a:r>
            <a:r>
              <a:rPr lang="en-US" b="0" dirty="0">
                <a:latin typeface="Corbel" panose="020B0503020204020204" pitchFamily="34" charset="0"/>
              </a:rPr>
              <a:t> </a:t>
            </a:r>
            <a:r>
              <a:rPr lang="en-US" b="0" dirty="0" err="1">
                <a:latin typeface="Corbel" panose="020B0503020204020204" pitchFamily="34" charset="0"/>
              </a:rPr>
              <a:t>držav</a:t>
            </a:r>
            <a:r>
              <a:rPr lang="en-US" b="0" dirty="0">
                <a:latin typeface="Corbel" panose="020B0503020204020204" pitchFamily="34" charset="0"/>
              </a:rPr>
              <a:t>.</a:t>
            </a:r>
            <a:endParaRPr lang="sl-SI" b="0" dirty="0">
              <a:latin typeface="Corbel" panose="020B0503020204020204" pitchFamily="34" charset="0"/>
            </a:endParaRPr>
          </a:p>
        </p:txBody>
      </p:sp>
      <p:graphicFrame>
        <p:nvGraphicFramePr>
          <p:cNvPr id="9" name="Označba mesta vsebine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68719383"/>
              </p:ext>
            </p:extLst>
          </p:nvPr>
        </p:nvGraphicFramePr>
        <p:xfrm>
          <a:off x="6605588" y="3670149"/>
          <a:ext cx="5630704" cy="2423993"/>
        </p:xfrm>
        <a:graphic>
          <a:graphicData uri="http://schemas.openxmlformats.org/drawingml/2006/table">
            <a:tbl>
              <a:tblPr firstRow="1" firstCol="1" bandRow="1"/>
              <a:tblGrid>
                <a:gridCol w="1147331">
                  <a:extLst>
                    <a:ext uri="{9D8B030D-6E8A-4147-A177-3AD203B41FA5}">
                      <a16:colId xmlns:a16="http://schemas.microsoft.com/office/drawing/2014/main" val="132610095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61279309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1938578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225540606"/>
                    </a:ext>
                  </a:extLst>
                </a:gridCol>
                <a:gridCol w="959569">
                  <a:extLst>
                    <a:ext uri="{9D8B030D-6E8A-4147-A177-3AD203B41FA5}">
                      <a16:colId xmlns:a16="http://schemas.microsoft.com/office/drawing/2014/main" val="1556813272"/>
                    </a:ext>
                  </a:extLst>
                </a:gridCol>
                <a:gridCol w="715492">
                  <a:extLst>
                    <a:ext uri="{9D8B030D-6E8A-4147-A177-3AD203B41FA5}">
                      <a16:colId xmlns:a16="http://schemas.microsoft.com/office/drawing/2014/main" val="3021774485"/>
                    </a:ext>
                  </a:extLst>
                </a:gridCol>
              </a:tblGrid>
              <a:tr h="551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2000" b="1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sl-SI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sl-SI" sz="2000" b="1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sl-SI" sz="2000" b="1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sl-SI" sz="2000" b="1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sl-SI" sz="2000" b="1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572059"/>
                  </a:ext>
                </a:extLst>
              </a:tr>
              <a:tr h="7488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Cannabis plant</a:t>
                      </a:r>
                      <a:endParaRPr lang="sl-SI" sz="2000" b="1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6.002</a:t>
                      </a:r>
                      <a:endParaRPr lang="sl-SI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10.259</a:t>
                      </a:r>
                      <a:endParaRPr lang="sl-SI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8.393</a:t>
                      </a:r>
                      <a:endParaRPr lang="sl-SI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5.393</a:t>
                      </a:r>
                      <a:endParaRPr lang="sl-SI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5.121</a:t>
                      </a:r>
                      <a:endParaRPr lang="sl-SI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118287"/>
                  </a:ext>
                </a:extLst>
              </a:tr>
              <a:tr h="11232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Dried cannabis (kg)</a:t>
                      </a:r>
                      <a:endParaRPr lang="sl-SI" sz="2000" b="1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</a:t>
                      </a:r>
                      <a:endParaRPr lang="sl-SI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88.7</a:t>
                      </a:r>
                      <a:endParaRPr lang="sl-SI" sz="2000" b="1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58,2</a:t>
                      </a:r>
                      <a:endParaRPr lang="sl-SI" sz="2000" b="1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sl-SI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</a:t>
                      </a:r>
                      <a:endParaRPr lang="sl-SI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809869"/>
                  </a:ext>
                </a:extLst>
              </a:tr>
            </a:tbl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623873" y="6742024"/>
            <a:ext cx="68996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>
                <a:solidFill>
                  <a:srgbClr val="808285"/>
                </a:solidFill>
                <a:latin typeface="Corbel" panose="020B0503020204020204" pitchFamily="34" charset="0"/>
              </a:rPr>
              <a:t>Konoplja je razširjena med šolsko populacijo,</a:t>
            </a:r>
            <a:endParaRPr lang="en-US" sz="2800" dirty="0">
              <a:solidFill>
                <a:srgbClr val="808285"/>
              </a:solidFill>
              <a:latin typeface="Corbel" panose="020B0503020204020204" pitchFamily="34" charset="0"/>
            </a:endParaRPr>
          </a:p>
          <a:p>
            <a:r>
              <a:rPr lang="sl-SI" sz="2800" dirty="0">
                <a:solidFill>
                  <a:srgbClr val="808285"/>
                </a:solidFill>
                <a:latin typeface="Corbel" panose="020B0503020204020204" pitchFamily="34" charset="0"/>
              </a:rPr>
              <a:t>mladimi odraslimi, v nočnem življenju in med </a:t>
            </a:r>
            <a:endParaRPr lang="en-US" sz="2800" dirty="0">
              <a:solidFill>
                <a:srgbClr val="808285"/>
              </a:solidFill>
              <a:latin typeface="Corbel" panose="020B0503020204020204" pitchFamily="34" charset="0"/>
            </a:endParaRPr>
          </a:p>
          <a:p>
            <a:r>
              <a:rPr lang="sl-SI" sz="2800" dirty="0">
                <a:solidFill>
                  <a:srgbClr val="808285"/>
                </a:solidFill>
                <a:latin typeface="Corbel" panose="020B0503020204020204" pitchFamily="34" charset="0"/>
              </a:rPr>
              <a:t>uporabniki </a:t>
            </a:r>
            <a:r>
              <a:rPr lang="sl-SI" sz="2800" dirty="0" err="1">
                <a:solidFill>
                  <a:srgbClr val="808285"/>
                </a:solidFill>
                <a:latin typeface="Corbel" panose="020B0503020204020204" pitchFamily="34" charset="0"/>
              </a:rPr>
              <a:t>nizkopražnih</a:t>
            </a:r>
            <a:r>
              <a:rPr lang="sl-SI" sz="2800" dirty="0">
                <a:solidFill>
                  <a:srgbClr val="808285"/>
                </a:solidFill>
                <a:latin typeface="Corbel" panose="020B0503020204020204" pitchFamily="34" charset="0"/>
              </a:rPr>
              <a:t> programov. </a:t>
            </a:r>
          </a:p>
        </p:txBody>
      </p:sp>
    </p:spTree>
    <p:extLst>
      <p:ext uri="{BB962C8B-B14F-4D97-AF65-F5344CB8AC3E}">
        <p14:creationId xmlns:p14="http://schemas.microsoft.com/office/powerpoint/2010/main" val="350461669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rbel" panose="020B0503020204020204" pitchFamily="34" charset="0"/>
              </a:rPr>
              <a:t>Kokain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endParaRPr lang="sl-SI" b="1" dirty="0">
              <a:latin typeface="Corbel" panose="020B0503020204020204" pitchFamily="34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1720288"/>
              </p:ext>
            </p:extLst>
          </p:nvPr>
        </p:nvGraphicFramePr>
        <p:xfrm>
          <a:off x="650875" y="3436640"/>
          <a:ext cx="5745163" cy="2768730"/>
        </p:xfrm>
        <a:graphic>
          <a:graphicData uri="http://schemas.openxmlformats.org/drawingml/2006/table">
            <a:tbl>
              <a:tblPr/>
              <a:tblGrid>
                <a:gridCol w="3957779">
                  <a:extLst>
                    <a:ext uri="{9D8B030D-6E8A-4147-A177-3AD203B41FA5}">
                      <a16:colId xmlns:a16="http://schemas.microsoft.com/office/drawing/2014/main" val="3837944106"/>
                    </a:ext>
                  </a:extLst>
                </a:gridCol>
                <a:gridCol w="1787384">
                  <a:extLst>
                    <a:ext uri="{9D8B030D-6E8A-4147-A177-3AD203B41FA5}">
                      <a16:colId xmlns:a16="http://schemas.microsoft.com/office/drawing/2014/main" val="3096472142"/>
                    </a:ext>
                  </a:extLst>
                </a:gridCol>
              </a:tblGrid>
              <a:tr h="306985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KOKAIN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2000" b="1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053375"/>
                  </a:ext>
                </a:extLst>
              </a:tr>
              <a:tr h="306985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Vsi vstopi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548607"/>
                  </a:ext>
                </a:extLst>
              </a:tr>
              <a:tr h="294705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Prvi vstopi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191048"/>
                  </a:ext>
                </a:extLst>
              </a:tr>
              <a:tr h="589410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Povprečna starost ob prvi uporabi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21,4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430696"/>
                  </a:ext>
                </a:extLst>
              </a:tr>
              <a:tr h="589410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Povprečna starost ob vstopu v zdravljenje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28,6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731333"/>
                  </a:ext>
                </a:extLst>
              </a:tr>
              <a:tr h="294705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moški spol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60,0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921420"/>
                  </a:ext>
                </a:extLst>
              </a:tr>
              <a:tr h="306985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ženski spol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40,0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363150"/>
                  </a:ext>
                </a:extLst>
              </a:tr>
            </a:tbl>
          </a:graphicData>
        </a:graphic>
      </p:graphicFrame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l-SI" sz="2800" dirty="0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l-SI" sz="2800" dirty="0">
                <a:latin typeface="Corbel" panose="020B0503020204020204" pitchFamily="34" charset="0"/>
              </a:rPr>
              <a:t>Leta 20</a:t>
            </a:r>
            <a:r>
              <a:rPr lang="en-US" sz="2800" dirty="0">
                <a:latin typeface="Corbel" panose="020B0503020204020204" pitchFamily="34" charset="0"/>
              </a:rPr>
              <a:t>20</a:t>
            </a:r>
            <a:r>
              <a:rPr lang="sl-SI" sz="2800" dirty="0">
                <a:latin typeface="Corbel" panose="020B0503020204020204" pitchFamily="34" charset="0"/>
              </a:rPr>
              <a:t> je bilo </a:t>
            </a:r>
            <a:r>
              <a:rPr lang="en-US" sz="2800" dirty="0">
                <a:latin typeface="Corbel" panose="020B0503020204020204" pitchFamily="34" charset="0"/>
              </a:rPr>
              <a:t>12 </a:t>
            </a:r>
            <a:r>
              <a:rPr lang="sl-SI" sz="2800" b="1" dirty="0">
                <a:latin typeface="Corbel" panose="020B0503020204020204" pitchFamily="34" charset="0"/>
              </a:rPr>
              <a:t>smrtnih žrtev</a:t>
            </a:r>
            <a:r>
              <a:rPr lang="sl-SI" sz="2800" dirty="0">
                <a:latin typeface="Corbel" panose="020B0503020204020204" pitchFamily="34" charset="0"/>
              </a:rPr>
              <a:t>. </a:t>
            </a:r>
          </a:p>
          <a:p>
            <a:r>
              <a:rPr lang="sl-SI" sz="2800" dirty="0">
                <a:latin typeface="Corbel" panose="020B0503020204020204" pitchFamily="34" charset="0"/>
              </a:rPr>
              <a:t>Poleg tega število </a:t>
            </a:r>
            <a:r>
              <a:rPr lang="sl-SI" sz="2800" b="1" dirty="0">
                <a:latin typeface="Corbel" panose="020B0503020204020204" pitchFamily="34" charset="0"/>
              </a:rPr>
              <a:t>zastrupitev</a:t>
            </a:r>
            <a:r>
              <a:rPr lang="sl-SI" sz="2800" dirty="0">
                <a:latin typeface="Corbel" panose="020B0503020204020204" pitchFamily="34" charset="0"/>
              </a:rPr>
              <a:t> s kokainom ostaja visoko</a:t>
            </a:r>
            <a:r>
              <a:rPr lang="en-US" sz="2800" dirty="0">
                <a:latin typeface="Corbel" panose="020B0503020204020204" pitchFamily="34" charset="0"/>
              </a:rPr>
              <a:t>.</a:t>
            </a:r>
          </a:p>
          <a:p>
            <a:r>
              <a:rPr lang="sl-SI" sz="2800" dirty="0">
                <a:latin typeface="Corbel" panose="020B0503020204020204" pitchFamily="34" charset="0"/>
              </a:rPr>
              <a:t>Kokain je bil tretji najpogostejši vzrok, da so uporabniki iskali </a:t>
            </a:r>
            <a:r>
              <a:rPr lang="sl-SI" sz="2800" b="1" dirty="0">
                <a:latin typeface="Corbel" panose="020B0503020204020204" pitchFamily="34" charset="0"/>
              </a:rPr>
              <a:t>zdravljenje</a:t>
            </a:r>
            <a:r>
              <a:rPr lang="sl-SI" sz="2800" dirty="0">
                <a:latin typeface="Corbel" panose="020B0503020204020204" pitchFamily="34" charset="0"/>
              </a:rPr>
              <a:t> v mreži centrov za preprečevanje in zdravljenje odvisnosti od prepovedanih drog.</a:t>
            </a:r>
            <a:endParaRPr lang="en-US" sz="2800" dirty="0">
              <a:latin typeface="Corbel" panose="020B0503020204020204" pitchFamily="34" charset="0"/>
            </a:endParaRPr>
          </a:p>
          <a:p>
            <a:r>
              <a:rPr lang="sl-SI" sz="2800" dirty="0">
                <a:latin typeface="Corbel" panose="020B0503020204020204" pitchFamily="34" charset="0"/>
              </a:rPr>
              <a:t>Policija ocenjuje, da je stanje na trgu kokaina v zadnjih 5 letih </a:t>
            </a:r>
            <a:r>
              <a:rPr lang="en-US" sz="2800" dirty="0">
                <a:latin typeface="Corbel" panose="020B0503020204020204" pitchFamily="34" charset="0"/>
              </a:rPr>
              <a:t>“</a:t>
            </a:r>
            <a:r>
              <a:rPr lang="en-US" sz="2800" dirty="0" err="1">
                <a:latin typeface="Corbel" panose="020B0503020204020204" pitchFamily="34" charset="0"/>
              </a:rPr>
              <a:t>stabilno</a:t>
            </a:r>
            <a:r>
              <a:rPr lang="en-US" sz="2800" dirty="0">
                <a:latin typeface="Corbel" panose="020B0503020204020204" pitchFamily="34" charset="0"/>
              </a:rPr>
              <a:t>”.</a:t>
            </a:r>
            <a:r>
              <a:rPr lang="sl-SI" sz="2800" dirty="0">
                <a:latin typeface="Corbel" panose="020B0503020204020204" pitchFamily="34" charset="0"/>
              </a:rPr>
              <a:t> </a:t>
            </a:r>
          </a:p>
          <a:p>
            <a:endParaRPr lang="sl-SI" sz="2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339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71C71D43-168B-4FD2-B229-A8C493D39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F9289FE7-2A25-49DD-AB93-6B321951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Javni izdatki na področju drog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024" y="1959658"/>
            <a:ext cx="8113442" cy="779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7256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rbel" panose="020B0503020204020204" pitchFamily="34" charset="0"/>
              </a:rPr>
              <a:t>Heroin </a:t>
            </a:r>
            <a:endParaRPr lang="sl-SI" b="1" dirty="0">
              <a:latin typeface="Corbel" panose="020B0503020204020204" pitchFamily="34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1325835"/>
          </a:xfrm>
        </p:spPr>
        <p:txBody>
          <a:bodyPr/>
          <a:lstStyle/>
          <a:p>
            <a:r>
              <a:rPr lang="sl-SI" b="0" dirty="0">
                <a:latin typeface="Corbel" panose="020B0503020204020204" pitchFamily="34" charset="0"/>
              </a:rPr>
              <a:t>Kljub manjši količini zaseženega heroina v letu 2020 ne moremo govoriti o zmanjšanem trgu v Sloveniji.</a:t>
            </a: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565940"/>
              </p:ext>
            </p:extLst>
          </p:nvPr>
        </p:nvGraphicFramePr>
        <p:xfrm>
          <a:off x="650874" y="3508648"/>
          <a:ext cx="5745163" cy="2626687"/>
        </p:xfrm>
        <a:graphic>
          <a:graphicData uri="http://schemas.openxmlformats.org/drawingml/2006/table">
            <a:tbl>
              <a:tblPr/>
              <a:tblGrid>
                <a:gridCol w="3968309">
                  <a:extLst>
                    <a:ext uri="{9D8B030D-6E8A-4147-A177-3AD203B41FA5}">
                      <a16:colId xmlns:a16="http://schemas.microsoft.com/office/drawing/2014/main" val="3436475920"/>
                    </a:ext>
                  </a:extLst>
                </a:gridCol>
                <a:gridCol w="1776854">
                  <a:extLst>
                    <a:ext uri="{9D8B030D-6E8A-4147-A177-3AD203B41FA5}">
                      <a16:colId xmlns:a16="http://schemas.microsoft.com/office/drawing/2014/main" val="453353540"/>
                    </a:ext>
                  </a:extLst>
                </a:gridCol>
              </a:tblGrid>
              <a:tr h="233004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HEROIN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2000" b="1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979575"/>
                  </a:ext>
                </a:extLst>
              </a:tr>
              <a:tr h="233004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Vsi vstopi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743924"/>
                  </a:ext>
                </a:extLst>
              </a:tr>
              <a:tr h="223684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Prvi vstopi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66019"/>
                  </a:ext>
                </a:extLst>
              </a:tr>
              <a:tr h="447367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Povprečna starost ob prvi uporabi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23,6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70893"/>
                  </a:ext>
                </a:extLst>
              </a:tr>
              <a:tr h="447367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Povprečna starost ob vstopu v zdravljenje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29,4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50139"/>
                  </a:ext>
                </a:extLst>
              </a:tr>
              <a:tr h="223684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moški spol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81,3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746923"/>
                  </a:ext>
                </a:extLst>
              </a:tr>
              <a:tr h="233004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ženski spol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18,8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071577"/>
                  </a:ext>
                </a:extLst>
              </a:tr>
            </a:tbl>
          </a:graphicData>
        </a:graphic>
      </p:graphicFrame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dirty="0" err="1">
                <a:latin typeface="Corbel" panose="020B0503020204020204" pitchFamily="34" charset="0"/>
              </a:rPr>
              <a:t>Nalokson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l-SI" dirty="0">
                <a:latin typeface="Corbel" panose="020B0503020204020204" pitchFamily="34" charset="0"/>
              </a:rPr>
              <a:t>je </a:t>
            </a:r>
            <a:r>
              <a:rPr lang="sl-SI" dirty="0" err="1">
                <a:latin typeface="Corbel" panose="020B0503020204020204" pitchFamily="34" charset="0"/>
              </a:rPr>
              <a:t>opioidni</a:t>
            </a:r>
            <a:r>
              <a:rPr lang="sl-SI" dirty="0">
                <a:latin typeface="Corbel" panose="020B0503020204020204" pitchFamily="34" charset="0"/>
              </a:rPr>
              <a:t> antagonist, ki ga uporabljamo za izničenje učinkov opioidov pri prevelikem odmerku z opioidi. Ukrep »</a:t>
            </a:r>
            <a:r>
              <a:rPr lang="sl-SI" dirty="0" err="1">
                <a:latin typeface="Corbel" panose="020B0503020204020204" pitchFamily="34" charset="0"/>
              </a:rPr>
              <a:t>nalokson</a:t>
            </a:r>
            <a:r>
              <a:rPr lang="sl-SI" dirty="0">
                <a:latin typeface="Corbel" panose="020B0503020204020204" pitchFamily="34" charset="0"/>
              </a:rPr>
              <a:t> za domov« je javnozdravstveni ukrep, ki rešuje problem smrtnosti zaradi prevelikega odmerka z opioidi z izobraževanjem uporabnikov in morebitnih prič, kako preprečiti, prepoznati in se odzvati v primeru predoziranja. </a:t>
            </a:r>
            <a:endParaRPr lang="en-US" dirty="0">
              <a:latin typeface="Corbel" panose="020B0503020204020204" pitchFamily="34" charset="0"/>
            </a:endParaRPr>
          </a:p>
          <a:p>
            <a:r>
              <a:rPr lang="sl-SI" dirty="0">
                <a:latin typeface="Corbel" panose="020B0503020204020204" pitchFamily="34" charset="0"/>
              </a:rPr>
              <a:t>V Sloveniji je nazalni </a:t>
            </a:r>
            <a:r>
              <a:rPr lang="sl-SI" dirty="0" err="1">
                <a:latin typeface="Corbel" panose="020B0503020204020204" pitchFamily="34" charset="0"/>
              </a:rPr>
              <a:t>nalokson</a:t>
            </a:r>
            <a:r>
              <a:rPr lang="sl-SI" dirty="0">
                <a:latin typeface="Corbel" panose="020B0503020204020204" pitchFamily="34" charset="0"/>
              </a:rPr>
              <a:t> (v obliki pršila za nos) registriran in od </a:t>
            </a:r>
            <a:r>
              <a:rPr lang="sl-SI" b="1" dirty="0">
                <a:solidFill>
                  <a:srgbClr val="007DC5"/>
                </a:solidFill>
                <a:latin typeface="Corbel" panose="020B0503020204020204" pitchFamily="34" charset="0"/>
              </a:rPr>
              <a:t>marca 2021 </a:t>
            </a:r>
            <a:r>
              <a:rPr lang="sl-SI" dirty="0">
                <a:latin typeface="Corbel" panose="020B0503020204020204" pitchFamily="34" charset="0"/>
              </a:rPr>
              <a:t>dostopen v vseh Centrih za preprečevanje in zdravljenje odvisnosti od prepovedanih drog in lekarnah, ki centre oskrbujejo z zdravili. </a:t>
            </a:r>
          </a:p>
          <a:p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1946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4800" b="1" dirty="0">
                <a:solidFill>
                  <a:srgbClr val="0070C0"/>
                </a:solidFill>
                <a:latin typeface="Corbel" panose="020B0503020204020204" pitchFamily="34" charset="0"/>
              </a:rPr>
              <a:t>Prepovedane droge</a:t>
            </a:r>
            <a:r>
              <a:rPr lang="en-US" sz="4800" b="1" dirty="0">
                <a:solidFill>
                  <a:srgbClr val="0070C0"/>
                </a:solidFill>
                <a:latin typeface="Corbel" panose="020B0503020204020204" pitchFamily="34" charset="0"/>
              </a:rPr>
              <a:t>_</a:t>
            </a:r>
            <a:r>
              <a:rPr lang="sl-SI" sz="4800" b="1" dirty="0">
                <a:solidFill>
                  <a:srgbClr val="0070C0"/>
                </a:solidFill>
                <a:latin typeface="Corbel" panose="020B0503020204020204" pitchFamily="34" charset="0"/>
              </a:rPr>
              <a:t>epidemiologija na podlagi odpadnih voda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39721" y="2575424"/>
            <a:ext cx="5501639" cy="3930227"/>
          </a:xfrm>
        </p:spPr>
        <p:txBody>
          <a:bodyPr>
            <a:normAutofit/>
          </a:bodyPr>
          <a:lstStyle/>
          <a:p>
            <a:r>
              <a:rPr lang="sl-SI" sz="2560" dirty="0">
                <a:latin typeface="Corbel" panose="020B0503020204020204" pitchFamily="34" charset="0"/>
              </a:rPr>
              <a:t>Inštitut Jožef Stefan se je leta 2017 pridružil evropskemu projektu COST SCORE </a:t>
            </a:r>
            <a:r>
              <a:rPr lang="sl-SI" sz="2560" dirty="0" err="1">
                <a:latin typeface="Corbel" panose="020B0503020204020204" pitchFamily="34" charset="0"/>
              </a:rPr>
              <a:t>Action</a:t>
            </a:r>
            <a:r>
              <a:rPr lang="sl-SI" sz="2560" dirty="0">
                <a:latin typeface="Corbel" panose="020B0503020204020204" pitchFamily="34" charset="0"/>
              </a:rPr>
              <a:t> </a:t>
            </a:r>
          </a:p>
          <a:p>
            <a:r>
              <a:rPr lang="sl-SI" sz="2560" dirty="0">
                <a:latin typeface="Corbel" panose="020B0503020204020204" pitchFamily="34" charset="0"/>
              </a:rPr>
              <a:t>Leta 2018 je začel izvajati 3-letni projekt ARRS (sodeluje NIJZ)</a:t>
            </a:r>
          </a:p>
          <a:p>
            <a:r>
              <a:rPr lang="sl-SI" sz="2560" dirty="0">
                <a:latin typeface="Corbel" panose="020B0503020204020204" pitchFamily="34" charset="0"/>
              </a:rPr>
              <a:t>Projekt še poteka, nekateri podatki so že objavljeni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597694" y="2045185"/>
            <a:ext cx="5528734" cy="501178"/>
          </a:xfrm>
        </p:spPr>
        <p:txBody>
          <a:bodyPr/>
          <a:lstStyle/>
          <a:p>
            <a:r>
              <a:rPr lang="sl-SI" dirty="0">
                <a:latin typeface="Corbel" panose="020B0503020204020204" pitchFamily="34" charset="0"/>
              </a:rPr>
              <a:t>Podatki 20</a:t>
            </a:r>
            <a:r>
              <a:rPr lang="en-US" dirty="0">
                <a:latin typeface="Corbel" panose="020B0503020204020204" pitchFamily="34" charset="0"/>
              </a:rPr>
              <a:t>20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570133" y="2581034"/>
            <a:ext cx="5528734" cy="6158298"/>
          </a:xfrm>
        </p:spPr>
        <p:txBody>
          <a:bodyPr>
            <a:noAutofit/>
          </a:bodyPr>
          <a:lstStyle/>
          <a:p>
            <a:r>
              <a:rPr lang="sl-SI" dirty="0">
                <a:latin typeface="Corbel" panose="020B0503020204020204" pitchFamily="34" charset="0"/>
              </a:rPr>
              <a:t> Raziskava o vsebnosti drog v odpadnih vodah </a:t>
            </a:r>
          </a:p>
          <a:p>
            <a:r>
              <a:rPr lang="sl-SI" dirty="0">
                <a:latin typeface="Corbel" panose="020B0503020204020204" pitchFamily="34" charset="0"/>
              </a:rPr>
              <a:t>V letu 2020 je šest občin, in sicer Ljubljana, Maribor, Domžale-Kamnik, Koper, Novo mesto in Velenje, sodelovalo v raziskavi o vsebnosti stimulativnih drog (kokaina, MDMA, amfetamina in </a:t>
            </a:r>
            <a:r>
              <a:rPr lang="sl-SI" dirty="0" err="1">
                <a:latin typeface="Corbel" panose="020B0503020204020204" pitchFamily="34" charset="0"/>
              </a:rPr>
              <a:t>metamfetamina</a:t>
            </a:r>
            <a:r>
              <a:rPr lang="sl-SI" dirty="0">
                <a:latin typeface="Corbel" panose="020B0503020204020204" pitchFamily="34" charset="0"/>
              </a:rPr>
              <a:t>) v odpadnih vodah, ki jo je izvedel Inštitut Jožefa Stefana. Analiza vzorcev je pokazala, da je bila uporaba za </a:t>
            </a:r>
            <a:r>
              <a:rPr lang="sl-SI" b="1" dirty="0">
                <a:solidFill>
                  <a:srgbClr val="007DC5"/>
                </a:solidFill>
                <a:latin typeface="Corbel" panose="020B0503020204020204" pitchFamily="34" charset="0"/>
              </a:rPr>
              <a:t>kokain, MDMA, </a:t>
            </a:r>
            <a:r>
              <a:rPr lang="sl-SI" b="1" dirty="0" err="1">
                <a:solidFill>
                  <a:srgbClr val="007DC5"/>
                </a:solidFill>
                <a:latin typeface="Corbel" panose="020B0503020204020204" pitchFamily="34" charset="0"/>
              </a:rPr>
              <a:t>metamfetamin</a:t>
            </a:r>
            <a:r>
              <a:rPr lang="sl-SI" b="1" dirty="0">
                <a:solidFill>
                  <a:srgbClr val="007DC5"/>
                </a:solidFill>
                <a:latin typeface="Corbel" panose="020B0503020204020204" pitchFamily="34" charset="0"/>
              </a:rPr>
              <a:t> in konopljo/THC </a:t>
            </a:r>
            <a:r>
              <a:rPr lang="sl-SI" dirty="0">
                <a:latin typeface="Corbel" panose="020B0503020204020204" pitchFamily="34" charset="0"/>
              </a:rPr>
              <a:t>najvišja v </a:t>
            </a:r>
            <a:r>
              <a:rPr lang="sl-SI" b="1" dirty="0">
                <a:latin typeface="Corbel" panose="020B0503020204020204" pitchFamily="34" charset="0"/>
              </a:rPr>
              <a:t>Ljubljani</a:t>
            </a:r>
            <a:r>
              <a:rPr lang="sl-SI" dirty="0">
                <a:latin typeface="Corbel" panose="020B0503020204020204" pitchFamily="34" charset="0"/>
              </a:rPr>
              <a:t>, medtem ko je </a:t>
            </a:r>
            <a:r>
              <a:rPr lang="sl-SI" b="1" dirty="0">
                <a:latin typeface="Corbel" panose="020B0503020204020204" pitchFamily="34" charset="0"/>
              </a:rPr>
              <a:t>Velenje</a:t>
            </a:r>
            <a:r>
              <a:rPr lang="sl-SI" dirty="0">
                <a:latin typeface="Corbel" panose="020B0503020204020204" pitchFamily="34" charset="0"/>
              </a:rPr>
              <a:t> imelo najvišjo uporabo za </a:t>
            </a:r>
            <a:r>
              <a:rPr lang="sl-SI" b="1" dirty="0">
                <a:solidFill>
                  <a:srgbClr val="007DC5"/>
                </a:solidFill>
                <a:latin typeface="Corbel" panose="020B0503020204020204" pitchFamily="34" charset="0"/>
              </a:rPr>
              <a:t>amfetamin</a:t>
            </a:r>
            <a:r>
              <a:rPr lang="sl-SI" dirty="0">
                <a:latin typeface="Corbel" panose="020B0503020204020204" pitchFamily="34" charset="0"/>
              </a:rPr>
              <a:t>.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5601" y="6510736"/>
            <a:ext cx="2767537" cy="222859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4039" y="7649803"/>
            <a:ext cx="2509303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>
                <a:hlinkClick r:id="rId3"/>
              </a:rPr>
              <a:t>https://score-cost.eu/</a:t>
            </a:r>
            <a:endParaRPr lang="sl-SI" sz="2000" dirty="0"/>
          </a:p>
          <a:p>
            <a:endParaRPr lang="sl-SI" sz="4480" dirty="0"/>
          </a:p>
        </p:txBody>
      </p:sp>
    </p:spTree>
    <p:extLst>
      <p:ext uri="{BB962C8B-B14F-4D97-AF65-F5344CB8AC3E}">
        <p14:creationId xmlns:p14="http://schemas.microsoft.com/office/powerpoint/2010/main" val="103555627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C4E10B36-715A-4A92-9FCF-20632D955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200" dirty="0">
                <a:latin typeface="Corbel" panose="020B0503020204020204" pitchFamily="34" charset="0"/>
              </a:rPr>
              <a:t>OKOLJSKA PREVENTIVA</a:t>
            </a:r>
          </a:p>
          <a:p>
            <a:endParaRPr lang="sl-SI" sz="3200" dirty="0">
              <a:latin typeface="Corbel" panose="020B0503020204020204" pitchFamily="34" charset="0"/>
            </a:endParaRPr>
          </a:p>
          <a:p>
            <a:r>
              <a:rPr lang="sl-SI" sz="3200" dirty="0">
                <a:latin typeface="Corbel" panose="020B0503020204020204" pitchFamily="34" charset="0"/>
              </a:rPr>
              <a:t>V letu 2020 je Tržni inšpektorat RS v sodelovanju s tremi nevladnimi organizacijami izvedel 36 akcij »Skriti kupec« s katerimi so preverjali kršitve zakonodaje na področju prodaje tobačnih izdelkov in 23 akcij, s katerimi so preverjali kršitve prepovedi prodaje alkohola mladoletnim osebam. Na področju prodaje tobačnih izdelkov so kršitve beležili </a:t>
            </a:r>
            <a:r>
              <a:rPr lang="sl-SI" sz="3200" b="1" dirty="0">
                <a:solidFill>
                  <a:srgbClr val="007DC5"/>
                </a:solidFill>
                <a:latin typeface="Corbel" panose="020B0503020204020204" pitchFamily="34" charset="0"/>
              </a:rPr>
              <a:t>pri 53 % </a:t>
            </a:r>
            <a:r>
              <a:rPr lang="sl-SI" sz="3200" dirty="0">
                <a:latin typeface="Corbel" panose="020B0503020204020204" pitchFamily="34" charset="0"/>
              </a:rPr>
              <a:t>obiskov, na področju podaje alkoholnih pijač pa so bile kršitve zabeležene </a:t>
            </a:r>
            <a:r>
              <a:rPr lang="sl-SI" sz="3200" b="1" dirty="0">
                <a:solidFill>
                  <a:srgbClr val="007DC5"/>
                </a:solidFill>
                <a:latin typeface="Corbel" panose="020B0503020204020204" pitchFamily="34" charset="0"/>
              </a:rPr>
              <a:t>pri 65 % obiskov</a:t>
            </a:r>
            <a:r>
              <a:rPr lang="sl-SI" sz="3200" dirty="0">
                <a:latin typeface="Corbel" panose="020B0503020204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l-SI" altLang="sl-SI" sz="32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</a:endParaRPr>
          </a:p>
          <a:p>
            <a:endParaRPr lang="sl-SI" sz="320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endParaRPr lang="sl-SI" sz="3200" dirty="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B330A8FD-7622-498A-8986-762D1C3FF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Preventiva</a:t>
            </a:r>
          </a:p>
        </p:txBody>
      </p:sp>
    </p:spTree>
    <p:extLst>
      <p:ext uri="{BB962C8B-B14F-4D97-AF65-F5344CB8AC3E}">
        <p14:creationId xmlns:p14="http://schemas.microsoft.com/office/powerpoint/2010/main" val="136994621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1DBBF3AF-0D18-4E91-BE6F-4B7D3258B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200" dirty="0">
                <a:latin typeface="Corbel" panose="020B0503020204020204" pitchFamily="34" charset="0"/>
              </a:rPr>
              <a:t>UNIVERZALNA PREVENTIVA </a:t>
            </a:r>
            <a:endParaRPr lang="en-US" sz="3200" dirty="0">
              <a:latin typeface="Corbel" panose="020B0503020204020204" pitchFamily="34" charset="0"/>
            </a:endParaRPr>
          </a:p>
          <a:p>
            <a:endParaRPr lang="sl-SI" sz="3200" dirty="0">
              <a:latin typeface="Corbel" panose="020B0503020204020204" pitchFamily="34" charset="0"/>
            </a:endParaRPr>
          </a:p>
          <a:p>
            <a:pPr marL="571500" indent="-571500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Vzgoja za zdravje in </a:t>
            </a:r>
            <a:endParaRPr lang="en-US" sz="3200" dirty="0">
              <a:latin typeface="Corbel" panose="020B0503020204020204" pitchFamily="34" charset="0"/>
            </a:endParaRPr>
          </a:p>
          <a:p>
            <a:pPr marL="571500" indent="-571500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Zdrave šole.</a:t>
            </a:r>
            <a:endParaRPr lang="en-US" sz="3200" dirty="0">
              <a:latin typeface="Corbel" panose="020B0503020204020204" pitchFamily="34" charset="0"/>
            </a:endParaRPr>
          </a:p>
          <a:p>
            <a:r>
              <a:rPr lang="en-US" sz="3200" dirty="0">
                <a:latin typeface="Corbel" panose="020B0503020204020204" pitchFamily="34" charset="0"/>
              </a:rPr>
              <a:t>-      </a:t>
            </a:r>
            <a:r>
              <a:rPr lang="sl-SI" sz="3200" dirty="0">
                <a:latin typeface="Corbel" panose="020B0503020204020204" pitchFamily="34" charset="0"/>
              </a:rPr>
              <a:t>Leta 2001 je bil na </a:t>
            </a:r>
            <a:r>
              <a:rPr lang="en-US" sz="3200" dirty="0">
                <a:latin typeface="Corbel" panose="020B0503020204020204" pitchFamily="34" charset="0"/>
              </a:rPr>
              <a:t>NIJZ </a:t>
            </a:r>
            <a:r>
              <a:rPr lang="sl-SI" sz="3200" dirty="0">
                <a:latin typeface="Corbel" panose="020B0503020204020204" pitchFamily="34" charset="0"/>
              </a:rPr>
              <a:t>vzpostavljen  tudi program </a:t>
            </a:r>
            <a:r>
              <a:rPr lang="sl-SI" sz="3200" b="1" dirty="0">
                <a:latin typeface="Corbel" panose="020B0503020204020204" pitchFamily="34" charset="0"/>
              </a:rPr>
              <a:t>To sem jaz</a:t>
            </a:r>
            <a:r>
              <a:rPr lang="sl-SI" sz="3200" dirty="0">
                <a:latin typeface="Corbel" panose="020B0503020204020204" pitchFamily="34" charset="0"/>
              </a:rPr>
              <a:t>. Program je usmerjen v krepitev duševnega zdravja in psihične odpornosti mladih</a:t>
            </a:r>
            <a:r>
              <a:rPr lang="en-US" sz="3200" dirty="0">
                <a:latin typeface="Corbel" panose="020B0503020204020204" pitchFamily="34" charset="0"/>
              </a:rPr>
              <a:t> in se </a:t>
            </a:r>
            <a:r>
              <a:rPr lang="en-US" sz="3200" dirty="0" err="1">
                <a:latin typeface="Corbel" panose="020B0503020204020204" pitchFamily="34" charset="0"/>
              </a:rPr>
              <a:t>izvaja</a:t>
            </a:r>
            <a:r>
              <a:rPr lang="en-US" sz="3200" dirty="0">
                <a:latin typeface="Corbel" panose="020B0503020204020204" pitchFamily="34" charset="0"/>
              </a:rPr>
              <a:t> </a:t>
            </a:r>
            <a:r>
              <a:rPr lang="en-US" sz="3200" dirty="0" err="1">
                <a:latin typeface="Corbel" panose="020B0503020204020204" pitchFamily="34" charset="0"/>
              </a:rPr>
              <a:t>še</a:t>
            </a:r>
            <a:r>
              <a:rPr lang="en-US" sz="3200" dirty="0">
                <a:latin typeface="Corbel" panose="020B0503020204020204" pitchFamily="34" charset="0"/>
              </a:rPr>
              <a:t> </a:t>
            </a:r>
            <a:r>
              <a:rPr lang="en-US" sz="3200" dirty="0" err="1">
                <a:latin typeface="Corbel" panose="020B0503020204020204" pitchFamily="34" charset="0"/>
              </a:rPr>
              <a:t>naprej</a:t>
            </a:r>
            <a:r>
              <a:rPr lang="en-US" sz="3200" dirty="0">
                <a:latin typeface="Corbel" panose="020B0503020204020204" pitchFamily="34" charset="0"/>
              </a:rPr>
              <a:t>.</a:t>
            </a:r>
            <a:endParaRPr lang="sl-SI" sz="3200" dirty="0">
              <a:latin typeface="Corbel" panose="020B0503020204020204" pitchFamily="34" charset="0"/>
            </a:endParaRPr>
          </a:p>
          <a:p>
            <a:r>
              <a:rPr lang="sl-SI" sz="3200" dirty="0">
                <a:latin typeface="Corbel" panose="020B0503020204020204" pitchFamily="34" charset="0"/>
              </a:rPr>
              <a:t>Med programe, ki so osredotočeni na preprečevanje uporabe psihoaktivnih snovi, se uvrščajo </a:t>
            </a:r>
            <a:r>
              <a:rPr lang="en-US" sz="3200" dirty="0" err="1">
                <a:latin typeface="Corbel" panose="020B0503020204020204" pitchFamily="34" charset="0"/>
              </a:rPr>
              <a:t>še</a:t>
            </a:r>
            <a:r>
              <a:rPr lang="en-US" sz="3200" dirty="0">
                <a:latin typeface="Corbel" panose="020B0503020204020204" pitchFamily="34" charset="0"/>
              </a:rPr>
              <a:t>:</a:t>
            </a:r>
          </a:p>
          <a:p>
            <a:pPr marL="571500" indent="-571500">
              <a:buFontTx/>
              <a:buChar char="-"/>
            </a:pPr>
            <a:r>
              <a:rPr lang="sl-SI" sz="3200" dirty="0" err="1">
                <a:latin typeface="Corbel" panose="020B0503020204020204" pitchFamily="34" charset="0"/>
              </a:rPr>
              <a:t>Izštekani</a:t>
            </a:r>
            <a:r>
              <a:rPr lang="sl-SI" sz="3200" dirty="0">
                <a:latin typeface="Corbel" panose="020B0503020204020204" pitchFamily="34" charset="0"/>
              </a:rPr>
              <a:t> in</a:t>
            </a:r>
            <a:endParaRPr lang="en-US" sz="3200" dirty="0">
              <a:latin typeface="Corbel" panose="020B0503020204020204" pitchFamily="34" charset="0"/>
            </a:endParaRPr>
          </a:p>
          <a:p>
            <a:pPr marL="571500" indent="-571500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 </a:t>
            </a:r>
            <a:r>
              <a:rPr lang="sl-SI" sz="3200" dirty="0" err="1">
                <a:latin typeface="Corbel" panose="020B0503020204020204" pitchFamily="34" charset="0"/>
              </a:rPr>
              <a:t>Effekt</a:t>
            </a:r>
            <a:r>
              <a:rPr lang="sl-SI" sz="3200" dirty="0">
                <a:latin typeface="Corbel" panose="020B0503020204020204" pitchFamily="34" charset="0"/>
              </a:rPr>
              <a:t>, ki ju izvaja Inštitut Utrip, </a:t>
            </a:r>
            <a:endParaRPr lang="en-US" sz="3200" dirty="0">
              <a:latin typeface="Corbel" panose="020B0503020204020204" pitchFamily="34" charset="0"/>
            </a:endParaRPr>
          </a:p>
          <a:p>
            <a:pPr marL="571500" indent="-571500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ter program Martin Krpan Mladinske zveze</a:t>
            </a:r>
            <a:r>
              <a:rPr lang="en-US" sz="3200" dirty="0">
                <a:latin typeface="Corbel" panose="020B0503020204020204" pitchFamily="34" charset="0"/>
              </a:rPr>
              <a:t> </a:t>
            </a:r>
            <a:r>
              <a:rPr lang="en-US" sz="3200" dirty="0" err="1">
                <a:latin typeface="Corbel" panose="020B0503020204020204" pitchFamily="34" charset="0"/>
              </a:rPr>
              <a:t>Brez</a:t>
            </a:r>
            <a:r>
              <a:rPr lang="en-US" sz="3200" dirty="0">
                <a:latin typeface="Corbel" panose="020B0503020204020204" pitchFamily="34" charset="0"/>
              </a:rPr>
              <a:t> </a:t>
            </a:r>
            <a:r>
              <a:rPr lang="en-US" sz="3200" dirty="0" err="1">
                <a:latin typeface="Corbel" panose="020B0503020204020204" pitchFamily="34" charset="0"/>
              </a:rPr>
              <a:t>izgovora</a:t>
            </a:r>
            <a:r>
              <a:rPr lang="en-US" sz="3200" dirty="0">
                <a:latin typeface="Corbel" panose="020B0503020204020204" pitchFamily="34" charset="0"/>
              </a:rPr>
              <a:t>.</a:t>
            </a:r>
            <a:endParaRPr lang="sl-SI" sz="3200" dirty="0">
              <a:latin typeface="Corbel" panose="020B0503020204020204" pitchFamily="34" charset="0"/>
            </a:endParaRPr>
          </a:p>
          <a:p>
            <a:endParaRPr lang="sl-SI" sz="3200" dirty="0">
              <a:latin typeface="Corbel" panose="020B0503020204020204" pitchFamily="34" charset="0"/>
            </a:endParaRP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F3E7081B-AD86-4BA4-BE3D-D0944A7BF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Preventiva</a:t>
            </a:r>
          </a:p>
        </p:txBody>
      </p:sp>
    </p:spTree>
    <p:extLst>
      <p:ext uri="{BB962C8B-B14F-4D97-AF65-F5344CB8AC3E}">
        <p14:creationId xmlns:p14="http://schemas.microsoft.com/office/powerpoint/2010/main" val="4258473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62F4CD7B-EDE8-4BE0-95DD-95EF74ACD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200" dirty="0">
                <a:latin typeface="Corbel" panose="020B0503020204020204" pitchFamily="34" charset="0"/>
              </a:rPr>
              <a:t>INDICIRANA PREVENTIVA</a:t>
            </a:r>
            <a:endParaRPr lang="en-US" sz="3200" dirty="0">
              <a:latin typeface="Corbel" panose="020B0503020204020204" pitchFamily="34" charset="0"/>
            </a:endParaRPr>
          </a:p>
          <a:p>
            <a:endParaRPr lang="sl-SI" sz="3200" dirty="0">
              <a:latin typeface="Corbel" panose="020B0503020204020204" pitchFamily="34" charset="0"/>
            </a:endParaRPr>
          </a:p>
          <a:p>
            <a:r>
              <a:rPr lang="sl-SI" sz="3200" dirty="0">
                <a:latin typeface="Corbel" panose="020B0503020204020204" pitchFamily="34" charset="0"/>
              </a:rPr>
              <a:t>V skladu z Resolucijo nacionalnega programa za duševno zdravje 2018-2028 je bilo v letu 2020 ustanovljenih </a:t>
            </a:r>
            <a:r>
              <a:rPr lang="sl-SI" sz="3200" b="1" dirty="0">
                <a:solidFill>
                  <a:srgbClr val="007DC5"/>
                </a:solidFill>
                <a:latin typeface="Corbel" panose="020B0503020204020204" pitchFamily="34" charset="0"/>
              </a:rPr>
              <a:t>prvih 10 </a:t>
            </a:r>
            <a:r>
              <a:rPr lang="sl-SI" sz="3200" dirty="0">
                <a:latin typeface="Corbel" panose="020B0503020204020204" pitchFamily="34" charset="0"/>
              </a:rPr>
              <a:t>centrov za duševno zdravje otrok in mladostnikov, skupaj jih resolucija predvideva 50. </a:t>
            </a:r>
            <a:endParaRPr lang="en-US" sz="3200" dirty="0">
              <a:latin typeface="Corbel" panose="020B0503020204020204" pitchFamily="34" charset="0"/>
            </a:endParaRPr>
          </a:p>
          <a:p>
            <a:endParaRPr lang="en-US" sz="3200" dirty="0">
              <a:latin typeface="Corbel" panose="020B0503020204020204" pitchFamily="34" charset="0"/>
            </a:endParaRPr>
          </a:p>
          <a:p>
            <a:r>
              <a:rPr lang="sl-SI" sz="3200" dirty="0">
                <a:latin typeface="Corbel" panose="020B0503020204020204" pitchFamily="34" charset="0"/>
              </a:rPr>
              <a:t>Centri so namenjeni otrok in mladostnikom, ki se soočajo s težavami v domačem okolju, s težavami v odraščanju, psihosomatskimi težavami, zasvojenostjo, razvojnimi težavami, učnimi težavami, čustvene in vedenjske motnje, motnje v spanju, motnje hranjenja, travma itn.</a:t>
            </a:r>
          </a:p>
          <a:p>
            <a:endParaRPr lang="sl-SI" sz="3200" dirty="0">
              <a:latin typeface="Corbel" panose="020B0503020204020204" pitchFamily="34" charset="0"/>
            </a:endParaRP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B9CB8899-16A4-4855-8A00-939051E3E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Preventiva</a:t>
            </a:r>
          </a:p>
        </p:txBody>
      </p:sp>
    </p:spTree>
    <p:extLst>
      <p:ext uri="{BB962C8B-B14F-4D97-AF65-F5344CB8AC3E}">
        <p14:creationId xmlns:p14="http://schemas.microsoft.com/office/powerpoint/2010/main" val="355964011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200" dirty="0">
                <a:latin typeface="Corbel" panose="020B0503020204020204" pitchFamily="34" charset="0"/>
              </a:rPr>
              <a:t>IZOBRAŽEVANJA</a:t>
            </a:r>
            <a:endParaRPr lang="en-US" sz="3200" dirty="0">
              <a:latin typeface="Corbel" panose="020B0503020204020204" pitchFamily="34" charset="0"/>
            </a:endParaRPr>
          </a:p>
          <a:p>
            <a:endParaRPr lang="sl-SI" sz="3200" dirty="0">
              <a:latin typeface="Corbel" panose="020B0503020204020204" pitchFamily="34" charset="0"/>
            </a:endParaRPr>
          </a:p>
          <a:p>
            <a:r>
              <a:rPr lang="en-US" sz="3200" dirty="0">
                <a:latin typeface="Corbel" panose="020B0503020204020204" pitchFamily="34" charset="0"/>
              </a:rPr>
              <a:t>NIJZ</a:t>
            </a:r>
            <a:r>
              <a:rPr lang="sl-SI" sz="3200" dirty="0">
                <a:latin typeface="Corbel" panose="020B0503020204020204" pitchFamily="34" charset="0"/>
              </a:rPr>
              <a:t>, OE Maribor je začel izvajati </a:t>
            </a:r>
            <a:r>
              <a:rPr lang="sl-SI" sz="3200" b="1" dirty="0">
                <a:latin typeface="Corbel" panose="020B0503020204020204" pitchFamily="34" charset="0"/>
              </a:rPr>
              <a:t>izobraževalni program</a:t>
            </a:r>
            <a:r>
              <a:rPr lang="sl-SI" sz="3200" dirty="0">
                <a:latin typeface="Corbel" panose="020B0503020204020204" pitchFamily="34" charset="0"/>
              </a:rPr>
              <a:t>, namenjen prepoznavanju mladostnikov, ki posegajo po drogah in nudenju ustrezne obravnave. </a:t>
            </a:r>
            <a:endParaRPr lang="en-US" sz="3200" dirty="0">
              <a:latin typeface="Corbel" panose="020B0503020204020204" pitchFamily="34" charset="0"/>
            </a:endParaRPr>
          </a:p>
          <a:p>
            <a:r>
              <a:rPr lang="sl-SI" sz="3200" dirty="0">
                <a:latin typeface="Corbel" panose="020B0503020204020204" pitchFamily="34" charset="0"/>
              </a:rPr>
              <a:t>Inštitut Utrip je izvedel </a:t>
            </a:r>
            <a:r>
              <a:rPr lang="sl-SI" sz="3200" b="1" dirty="0">
                <a:latin typeface="Corbel" panose="020B0503020204020204" pitchFamily="34" charset="0"/>
              </a:rPr>
              <a:t>nacionalni pilotni </a:t>
            </a:r>
            <a:r>
              <a:rPr lang="sl-SI" sz="3200" dirty="0">
                <a:latin typeface="Corbel" panose="020B0503020204020204" pitchFamily="34" charset="0"/>
              </a:rPr>
              <a:t>ASAP trening o učinkoviti preventivi. </a:t>
            </a:r>
            <a:endParaRPr lang="en-US" sz="3200" dirty="0">
              <a:latin typeface="Corbel" panose="020B0503020204020204" pitchFamily="34" charset="0"/>
            </a:endParaRPr>
          </a:p>
          <a:p>
            <a:r>
              <a:rPr lang="sl-SI" sz="3200" dirty="0">
                <a:latin typeface="Corbel" panose="020B0503020204020204" pitchFamily="34" charset="0"/>
              </a:rPr>
              <a:t>Zavod VOZIM je v sodelovanju z Nacionalnim inštitutom za javno zdravje </a:t>
            </a:r>
            <a:r>
              <a:rPr lang="sl-SI" sz="3200" b="1" dirty="0">
                <a:latin typeface="Corbel" panose="020B0503020204020204" pitchFamily="34" charset="0"/>
              </a:rPr>
              <a:t>razvil in pilotno izvedel </a:t>
            </a:r>
            <a:r>
              <a:rPr lang="sl-SI" sz="3200" dirty="0">
                <a:latin typeface="Corbel" panose="020B0503020204020204" pitchFamily="34" charset="0"/>
              </a:rPr>
              <a:t>predavanje z delavnico na temo učinkovite preventive za predstavnike lokalnih skupnosti</a:t>
            </a:r>
            <a:r>
              <a:rPr lang="en-US" sz="3200" dirty="0">
                <a:latin typeface="Corbel" panose="020B0503020204020204" pitchFamily="34" charset="0"/>
              </a:rPr>
              <a:t>.</a:t>
            </a:r>
          </a:p>
          <a:p>
            <a:endParaRPr lang="en-US" sz="3200" dirty="0">
              <a:latin typeface="Corbel" panose="020B0503020204020204" pitchFamily="34" charset="0"/>
            </a:endParaRPr>
          </a:p>
          <a:p>
            <a:endParaRPr lang="en-US" sz="3200" dirty="0">
              <a:latin typeface="Corbel" panose="020B0503020204020204" pitchFamily="34" charset="0"/>
            </a:endParaRPr>
          </a:p>
          <a:p>
            <a:endParaRPr lang="en-US" sz="3200" dirty="0">
              <a:latin typeface="Corbel" panose="020B0503020204020204" pitchFamily="34" charset="0"/>
            </a:endParaRPr>
          </a:p>
          <a:p>
            <a:endParaRPr lang="en-US" sz="3200" dirty="0">
              <a:latin typeface="Corbel" panose="020B0503020204020204" pitchFamily="34" charset="0"/>
            </a:endParaRPr>
          </a:p>
          <a:p>
            <a:endParaRPr lang="en-US" sz="3200" dirty="0">
              <a:latin typeface="Corbel" panose="020B0503020204020204" pitchFamily="34" charset="0"/>
            </a:endParaRPr>
          </a:p>
          <a:p>
            <a:endParaRPr lang="en-US" sz="3200" dirty="0">
              <a:latin typeface="Corbel" panose="020B0503020204020204" pitchFamily="34" charset="0"/>
            </a:endParaRPr>
          </a:p>
          <a:p>
            <a:endParaRPr lang="en-US" sz="3200" dirty="0">
              <a:latin typeface="Corbel" panose="020B0503020204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Preventiva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3488967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Corbel" panose="020B0503020204020204" pitchFamily="34" charset="0"/>
              </a:rPr>
              <a:t>V okviru 64. zasedanja Komisije za droge UNODC je Slovenija organizirala </a:t>
            </a:r>
            <a:r>
              <a:rPr lang="sl-SI" b="1" dirty="0">
                <a:solidFill>
                  <a:srgbClr val="007DC5"/>
                </a:solidFill>
                <a:latin typeface="Corbel" panose="020B0503020204020204" pitchFamily="34" charset="0"/>
              </a:rPr>
              <a:t>stranski dogodek</a:t>
            </a:r>
            <a:r>
              <a:rPr lang="sl-SI" dirty="0">
                <a:latin typeface="Corbel" panose="020B0503020204020204" pitchFamily="34" charset="0"/>
              </a:rPr>
              <a:t>, ki je bil posvečen pomenu socialnega in čustvenega učenja za uspešno zgodnjo preventivo.</a:t>
            </a:r>
            <a:endParaRPr lang="en-US" dirty="0">
              <a:latin typeface="Corbel" panose="020B0503020204020204" pitchFamily="34" charset="0"/>
            </a:endParaRPr>
          </a:p>
          <a:p>
            <a:endParaRPr lang="en-US" dirty="0">
              <a:latin typeface="Corbel" panose="020B0503020204020204" pitchFamily="34" charset="0"/>
            </a:endParaRPr>
          </a:p>
          <a:p>
            <a:r>
              <a:rPr lang="sl-SI" dirty="0">
                <a:latin typeface="Corbel" panose="020B0503020204020204" pitchFamily="34" charset="0"/>
              </a:rPr>
              <a:t>Slovenija je bila 20. aprila 2021 v New Yorku izvoljena za </a:t>
            </a:r>
            <a:r>
              <a:rPr lang="sl-SI" b="1" dirty="0">
                <a:latin typeface="Corbel" panose="020B0503020204020204" pitchFamily="34" charset="0"/>
              </a:rPr>
              <a:t>članico</a:t>
            </a:r>
            <a:r>
              <a:rPr lang="sl-SI" dirty="0">
                <a:latin typeface="Corbel" panose="020B0503020204020204" pitchFamily="34" charset="0"/>
              </a:rPr>
              <a:t> Komisije OZN za droge (UN </a:t>
            </a:r>
            <a:r>
              <a:rPr lang="sl-SI" dirty="0" err="1">
                <a:latin typeface="Corbel" panose="020B0503020204020204" pitchFamily="34" charset="0"/>
              </a:rPr>
              <a:t>Commission</a:t>
            </a:r>
            <a:r>
              <a:rPr lang="sl-SI" dirty="0">
                <a:latin typeface="Corbel" panose="020B0503020204020204" pitchFamily="34" charset="0"/>
              </a:rPr>
              <a:t> on </a:t>
            </a:r>
            <a:r>
              <a:rPr lang="sl-SI" dirty="0" err="1">
                <a:latin typeface="Corbel" panose="020B0503020204020204" pitchFamily="34" charset="0"/>
              </a:rPr>
              <a:t>Narcotic</a:t>
            </a:r>
            <a:r>
              <a:rPr lang="sl-SI" dirty="0">
                <a:latin typeface="Corbel" panose="020B0503020204020204" pitchFamily="34" charset="0"/>
              </a:rPr>
              <a:t> </a:t>
            </a:r>
            <a:r>
              <a:rPr lang="sl-SI" dirty="0" err="1">
                <a:latin typeface="Corbel" panose="020B0503020204020204" pitchFamily="34" charset="0"/>
              </a:rPr>
              <a:t>Drugs</a:t>
            </a:r>
            <a:r>
              <a:rPr lang="sl-SI" dirty="0">
                <a:latin typeface="Corbel" panose="020B0503020204020204" pitchFamily="34" charset="0"/>
              </a:rPr>
              <a:t> – CND) za obdobje 2022-2025.</a:t>
            </a:r>
            <a:endParaRPr lang="en-US" dirty="0">
              <a:latin typeface="Corbel" panose="020B0503020204020204" pitchFamily="34" charset="0"/>
            </a:endParaRPr>
          </a:p>
          <a:p>
            <a:endParaRPr lang="sl-SI" dirty="0">
              <a:latin typeface="Corbel" panose="020B0503020204020204" pitchFamily="34" charset="0"/>
            </a:endParaRPr>
          </a:p>
          <a:p>
            <a:endParaRPr lang="sl-SI" dirty="0">
              <a:latin typeface="Corbel" panose="020B0503020204020204" pitchFamily="34" charset="0"/>
            </a:endParaRP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Preventiva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173402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200" dirty="0">
                <a:latin typeface="Corbel" panose="020B0503020204020204" pitchFamily="34" charset="0"/>
              </a:rPr>
              <a:t>V raziskavi</a:t>
            </a:r>
            <a:r>
              <a:rPr lang="en-US" sz="3200" dirty="0">
                <a:latin typeface="Corbel" panose="020B0503020204020204" pitchFamily="34" charset="0"/>
              </a:rPr>
              <a:t> </a:t>
            </a:r>
            <a:r>
              <a:rPr lang="en-US" sz="3200" dirty="0">
                <a:solidFill>
                  <a:srgbClr val="007DC5"/>
                </a:solidFill>
                <a:latin typeface="Corbel" panose="020B0503020204020204" pitchFamily="34" charset="0"/>
              </a:rPr>
              <a:t>“</a:t>
            </a:r>
            <a:r>
              <a:rPr lang="sl-SI" sz="3200" dirty="0">
                <a:solidFill>
                  <a:srgbClr val="007DC5"/>
                </a:solidFill>
                <a:latin typeface="Corbel" panose="020B0503020204020204" pitchFamily="34" charset="0"/>
              </a:rPr>
              <a:t>vpliv epidemije na z zdravjem povezana vedenja in tveganja vedenja mladostnikov</a:t>
            </a:r>
            <a:r>
              <a:rPr lang="en-US" sz="3200" dirty="0">
                <a:solidFill>
                  <a:srgbClr val="007DC5"/>
                </a:solidFill>
                <a:latin typeface="Corbel" panose="020B0503020204020204" pitchFamily="34" charset="0"/>
              </a:rPr>
              <a:t>”</a:t>
            </a:r>
            <a:r>
              <a:rPr lang="sl-SI" sz="3200" dirty="0">
                <a:solidFill>
                  <a:srgbClr val="007DC5"/>
                </a:solidFill>
                <a:latin typeface="Corbel" panose="020B0503020204020204" pitchFamily="34" charset="0"/>
              </a:rPr>
              <a:t> </a:t>
            </a:r>
            <a:r>
              <a:rPr lang="sl-SI" sz="3200" dirty="0">
                <a:latin typeface="Corbel" panose="020B0503020204020204" pitchFamily="34" charset="0"/>
              </a:rPr>
              <a:t>je </a:t>
            </a:r>
            <a:endParaRPr lang="en-US" sz="3200" dirty="0">
              <a:latin typeface="Corbel" panose="020B0503020204020204" pitchFamily="34" charset="0"/>
            </a:endParaRPr>
          </a:p>
          <a:p>
            <a:r>
              <a:rPr lang="en-US" sz="3200" dirty="0">
                <a:latin typeface="Corbel" panose="020B0503020204020204" pitchFamily="34" charset="0"/>
              </a:rPr>
              <a:t>-    </a:t>
            </a:r>
            <a:r>
              <a:rPr lang="sl-SI" sz="3200" dirty="0">
                <a:latin typeface="Corbel" panose="020B0503020204020204" pitchFamily="34" charset="0"/>
              </a:rPr>
              <a:t>45,2 % dijakov v starosti </a:t>
            </a:r>
            <a:r>
              <a:rPr lang="sl-SI" sz="3200" b="1" dirty="0">
                <a:latin typeface="Corbel" panose="020B0503020204020204" pitchFamily="34" charset="0"/>
              </a:rPr>
              <a:t>18 let </a:t>
            </a:r>
            <a:r>
              <a:rPr lang="sl-SI" sz="3200" dirty="0">
                <a:latin typeface="Corbel" panose="020B0503020204020204" pitchFamily="34" charset="0"/>
              </a:rPr>
              <a:t>poročalo, da so že kdaj v življenju uporabili konopljo, </a:t>
            </a:r>
            <a:endParaRPr lang="en-US" sz="3200" dirty="0">
              <a:latin typeface="Corbel" panose="020B0503020204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38,3 % jih je poročalo o uporabi konoplje v zadnjem letu, </a:t>
            </a:r>
            <a:endParaRPr lang="en-US" sz="3200" dirty="0">
              <a:latin typeface="Corbel" panose="020B0503020204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21,2 % pa v zadnjem mesecu. </a:t>
            </a:r>
            <a:endParaRPr lang="en-US" sz="3200" dirty="0">
              <a:latin typeface="Corbel" panose="020B0503020204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O dnevni uporabi konoplje je poročalo 3,7 % dijakov. </a:t>
            </a:r>
            <a:endParaRPr lang="en-US" sz="3200" dirty="0">
              <a:latin typeface="Corbel" panose="020B0503020204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O dnevni uporabi konoplje je poročal višji odstotek dijakov, iz manj premožnih družin in višji odstotek dijakov, ki prihajajo iz neklasičnih družin (enostarševske, rekonstruirane idr.)</a:t>
            </a:r>
            <a:r>
              <a:rPr lang="en-US" sz="3200" dirty="0">
                <a:latin typeface="Corbel" panose="020B0503020204020204" pitchFamily="34" charset="0"/>
              </a:rPr>
              <a:t>.</a:t>
            </a:r>
            <a:endParaRPr lang="sl-SI" sz="3200" dirty="0">
              <a:latin typeface="Corbel" panose="020B0503020204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270000" y="556320"/>
            <a:ext cx="10464800" cy="1152128"/>
          </a:xfrm>
        </p:spPr>
        <p:txBody>
          <a:bodyPr/>
          <a:lstStyle/>
          <a:p>
            <a:br>
              <a:rPr lang="sl-SI" b="1" dirty="0">
                <a:latin typeface="Corbel" panose="020B0503020204020204" pitchFamily="34" charset="0"/>
              </a:rPr>
            </a:br>
            <a:r>
              <a:rPr lang="sl-SI" b="1" dirty="0">
                <a:latin typeface="Corbel" panose="020B0503020204020204" pitchFamily="34" charset="0"/>
              </a:rPr>
              <a:t>HBSC COVID-19</a:t>
            </a:r>
          </a:p>
        </p:txBody>
      </p:sp>
    </p:spTree>
    <p:extLst>
      <p:ext uri="{BB962C8B-B14F-4D97-AF65-F5344CB8AC3E}">
        <p14:creationId xmlns:p14="http://schemas.microsoft.com/office/powerpoint/2010/main" val="246681513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4CF5811C-136E-4AF6-A3AF-B4BBF1145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Corbel" panose="020B0503020204020204" pitchFamily="34" charset="0"/>
              </a:rPr>
              <a:t>Število zaprtih oseb s težavami zaradi uporabe prepovedanih drog:</a:t>
            </a:r>
          </a:p>
          <a:p>
            <a:endParaRPr lang="sl-SI" dirty="0">
              <a:latin typeface="Corbel" panose="020B0503020204020204" pitchFamily="34" charset="0"/>
            </a:endParaRPr>
          </a:p>
          <a:p>
            <a:endParaRPr lang="sl-SI" dirty="0">
              <a:latin typeface="Corbel" panose="020B0503020204020204" pitchFamily="34" charset="0"/>
            </a:endParaRPr>
          </a:p>
          <a:p>
            <a:endParaRPr lang="sl-SI" dirty="0">
              <a:latin typeface="Corbel" panose="020B0503020204020204" pitchFamily="34" charset="0"/>
            </a:endParaRPr>
          </a:p>
          <a:p>
            <a:endParaRPr lang="sl-SI" dirty="0">
              <a:latin typeface="Corbel" panose="020B0503020204020204" pitchFamily="34" charset="0"/>
            </a:endParaRPr>
          </a:p>
          <a:p>
            <a:endParaRPr lang="sl-SI" dirty="0">
              <a:latin typeface="Corbel" panose="020B0503020204020204" pitchFamily="34" charset="0"/>
            </a:endParaRPr>
          </a:p>
          <a:p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1B84D040-AF91-45E1-BE50-97876796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Zapori</a:t>
            </a: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640F65D3-69EA-432D-89F4-DA2218140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210633"/>
              </p:ext>
            </p:extLst>
          </p:nvPr>
        </p:nvGraphicFramePr>
        <p:xfrm>
          <a:off x="1270000" y="3422409"/>
          <a:ext cx="9447503" cy="5334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751">
                  <a:extLst>
                    <a:ext uri="{9D8B030D-6E8A-4147-A177-3AD203B41FA5}">
                      <a16:colId xmlns:a16="http://schemas.microsoft.com/office/drawing/2014/main" val="3111276170"/>
                    </a:ext>
                  </a:extLst>
                </a:gridCol>
                <a:gridCol w="2361876">
                  <a:extLst>
                    <a:ext uri="{9D8B030D-6E8A-4147-A177-3AD203B41FA5}">
                      <a16:colId xmlns:a16="http://schemas.microsoft.com/office/drawing/2014/main" val="2159458324"/>
                    </a:ext>
                  </a:extLst>
                </a:gridCol>
                <a:gridCol w="2361876">
                  <a:extLst>
                    <a:ext uri="{9D8B030D-6E8A-4147-A177-3AD203B41FA5}">
                      <a16:colId xmlns:a16="http://schemas.microsoft.com/office/drawing/2014/main" val="2330919908"/>
                    </a:ext>
                  </a:extLst>
                </a:gridCol>
              </a:tblGrid>
              <a:tr h="254251"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Leto</a:t>
                      </a:r>
                      <a:endParaRPr lang="sl-SI" sz="20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2019</a:t>
                      </a:r>
                      <a:endParaRPr lang="sl-SI" sz="20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2020</a:t>
                      </a:r>
                      <a:endParaRPr lang="sl-SI" sz="20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276460"/>
                  </a:ext>
                </a:extLst>
              </a:tr>
              <a:tr h="254251">
                <a:tc>
                  <a:txBody>
                    <a:bodyPr/>
                    <a:lstStyle/>
                    <a:p>
                      <a:r>
                        <a:rPr lang="sl-SI" sz="20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Število zaprtih oseb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3902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3401</a:t>
                      </a:r>
                      <a:endParaRPr lang="sl-SI" sz="20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5946"/>
                  </a:ext>
                </a:extLst>
              </a:tr>
              <a:tr h="877689">
                <a:tc>
                  <a:txBody>
                    <a:bodyPr/>
                    <a:lstStyle/>
                    <a:p>
                      <a:r>
                        <a:rPr lang="sl-SI" sz="2000" b="1" dirty="0">
                          <a:latin typeface="Corbel" panose="020B0503020204020204" pitchFamily="34" charset="0"/>
                        </a:rPr>
                        <a:t>Osebe s težavami zaradi prepovedanih drog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964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866</a:t>
                      </a:r>
                      <a:endParaRPr lang="sl-SI" sz="20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006126"/>
                  </a:ext>
                </a:extLst>
              </a:tr>
              <a:tr h="508502">
                <a:tc>
                  <a:txBody>
                    <a:bodyPr/>
                    <a:lstStyle/>
                    <a:p>
                      <a:r>
                        <a:rPr lang="sl-SI" sz="2000" b="1" dirty="0">
                          <a:latin typeface="Corbel" panose="020B0503020204020204" pitchFamily="34" charset="0"/>
                        </a:rPr>
                        <a:t>Prejemniki substitucijske terapije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569 </a:t>
                      </a:r>
                      <a:endParaRPr lang="sl-SI" sz="20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203444"/>
                  </a:ext>
                </a:extLst>
              </a:tr>
              <a:tr h="508502">
                <a:tc>
                  <a:txBody>
                    <a:bodyPr/>
                    <a:lstStyle/>
                    <a:p>
                      <a:r>
                        <a:rPr lang="sl-SI" sz="2000" b="1" dirty="0" err="1">
                          <a:latin typeface="Corbel" panose="020B0503020204020204" pitchFamily="34" charset="0"/>
                        </a:rPr>
                        <a:t>Nizkopražni</a:t>
                      </a:r>
                      <a:r>
                        <a:rPr lang="sl-SI" sz="2000" b="1" dirty="0">
                          <a:latin typeface="Corbel" panose="020B0503020204020204" pitchFamily="34" charset="0"/>
                        </a:rPr>
                        <a:t> programi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>
                          <a:latin typeface="Corbel" panose="020B0503020204020204" pitchFamily="34" charset="0"/>
                        </a:rPr>
                        <a:t>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379</a:t>
                      </a:r>
                      <a:endParaRPr lang="sl-SI" sz="20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206210"/>
                  </a:ext>
                </a:extLst>
              </a:tr>
              <a:tr h="508502">
                <a:tc>
                  <a:txBody>
                    <a:bodyPr/>
                    <a:lstStyle/>
                    <a:p>
                      <a:r>
                        <a:rPr lang="sl-SI" sz="2000" b="1" dirty="0" err="1">
                          <a:latin typeface="Corbel" panose="020B0503020204020204" pitchFamily="34" charset="0"/>
                        </a:rPr>
                        <a:t>Višjepražni</a:t>
                      </a:r>
                      <a:r>
                        <a:rPr lang="sl-SI" sz="2000" b="1" dirty="0">
                          <a:latin typeface="Corbel" panose="020B0503020204020204" pitchFamily="34" charset="0"/>
                        </a:rPr>
                        <a:t> programi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>
                          <a:latin typeface="Corbel" panose="020B0503020204020204" pitchFamily="34" charset="0"/>
                        </a:rPr>
                        <a:t>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137</a:t>
                      </a:r>
                      <a:endParaRPr lang="sl-SI" sz="20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554733"/>
                  </a:ext>
                </a:extLst>
              </a:tr>
              <a:tr h="508502">
                <a:tc>
                  <a:txBody>
                    <a:bodyPr/>
                    <a:lstStyle/>
                    <a:p>
                      <a:r>
                        <a:rPr lang="sl-SI" sz="2000" b="1" dirty="0" err="1">
                          <a:latin typeface="Corbel" panose="020B0503020204020204" pitchFamily="34" charset="0"/>
                        </a:rPr>
                        <a:t>Visokopražni</a:t>
                      </a:r>
                      <a:r>
                        <a:rPr lang="sl-SI" sz="2000" b="1" dirty="0">
                          <a:latin typeface="Corbel" panose="020B0503020204020204" pitchFamily="34" charset="0"/>
                        </a:rPr>
                        <a:t> programi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>
                          <a:latin typeface="Corbel" panose="020B050302020402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79</a:t>
                      </a:r>
                      <a:endParaRPr lang="sl-SI" sz="20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054634"/>
                  </a:ext>
                </a:extLst>
              </a:tr>
              <a:tr h="162999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l-SI" sz="2000" b="1" kern="1200" dirty="0">
                          <a:solidFill>
                            <a:schemeClr val="dk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Najdbe/zasegi: heroin, kokain, konoplja, sintetične droge, tablete, alkohol, sintetični kanabinoidi in manjše količine substitucijske terapije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>
                          <a:latin typeface="Corbel" panose="020B0503020204020204" pitchFamily="34" charset="0"/>
                        </a:rPr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412</a:t>
                      </a:r>
                      <a:endParaRPr lang="sl-SI" sz="20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407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81998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12C42C66-8C98-48EC-9939-DCC4BBDE3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1800" b="0" i="0" u="none" strike="noStrike" baseline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</a:p>
          <a:p>
            <a:pPr marR="5600" algn="just"/>
            <a:endParaRPr lang="sl-SI" sz="1800" b="0" i="0" u="none" strike="noStrike" baseline="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marR="5600" algn="just"/>
            <a:r>
              <a:rPr lang="sl-SI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času epidemije COVID-19 so </a:t>
            </a:r>
            <a:r>
              <a:rPr lang="sl-SI" sz="24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detektirali</a:t>
            </a:r>
            <a:r>
              <a:rPr lang="sl-SI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porast zasegov </a:t>
            </a:r>
            <a:r>
              <a:rPr lang="sl-SI" sz="2400" b="1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kanabisa in sintetičnih drog</a:t>
            </a:r>
            <a:r>
              <a:rPr lang="en-US" sz="2400" b="1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tablet</a:t>
            </a:r>
            <a:r>
              <a:rPr lang="sl-SI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medtem, ko se je močno znižalo število zasegov heroina. </a:t>
            </a:r>
            <a:endParaRPr lang="sl-SI" sz="2400" b="0" i="0" u="none" strike="noStrike" baseline="0" dirty="0">
              <a:latin typeface="Corbel" panose="020B0503020204020204" pitchFamily="34" charset="0"/>
            </a:endParaRPr>
          </a:p>
          <a:p>
            <a:pPr marR="5600" algn="just"/>
            <a:endParaRPr lang="sl-SI" sz="180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marR="5600" algn="just"/>
            <a:endParaRPr lang="sl-SI" sz="1800" b="0" i="0" u="none" strike="noStrike" baseline="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marR="5600" algn="just"/>
            <a:r>
              <a:rPr lang="sl-SI" dirty="0">
                <a:latin typeface="Corbel" panose="020B0503020204020204" pitchFamily="34" charset="0"/>
              </a:rPr>
              <a:t>Zdravstveno stanje zaprtih oseb: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5342F4EF-FA5E-46A8-8229-1A8FEB72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Zapori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F1CA4FEA-B984-4FCA-9BE5-80F632A88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432421"/>
              </p:ext>
            </p:extLst>
          </p:nvPr>
        </p:nvGraphicFramePr>
        <p:xfrm>
          <a:off x="1270000" y="5029198"/>
          <a:ext cx="9264848" cy="3029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6636">
                  <a:extLst>
                    <a:ext uri="{9D8B030D-6E8A-4147-A177-3AD203B41FA5}">
                      <a16:colId xmlns:a16="http://schemas.microsoft.com/office/drawing/2014/main" val="1472184294"/>
                    </a:ext>
                  </a:extLst>
                </a:gridCol>
                <a:gridCol w="1168949">
                  <a:extLst>
                    <a:ext uri="{9D8B030D-6E8A-4147-A177-3AD203B41FA5}">
                      <a16:colId xmlns:a16="http://schemas.microsoft.com/office/drawing/2014/main" val="2217647835"/>
                    </a:ext>
                  </a:extLst>
                </a:gridCol>
                <a:gridCol w="1132759">
                  <a:extLst>
                    <a:ext uri="{9D8B030D-6E8A-4147-A177-3AD203B41FA5}">
                      <a16:colId xmlns:a16="http://schemas.microsoft.com/office/drawing/2014/main" val="165831239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6481776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470116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94969006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00005164"/>
                    </a:ext>
                  </a:extLst>
                </a:gridCol>
              </a:tblGrid>
              <a:tr h="465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Leto</a:t>
                      </a: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2015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2016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2017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2018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2019</a:t>
                      </a:r>
                      <a:endParaRPr lang="sl-SI" sz="20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sl-SI" sz="20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extLst>
                  <a:ext uri="{0D108BD9-81ED-4DB2-BD59-A6C34878D82A}">
                    <a16:rowId xmlns:a16="http://schemas.microsoft.com/office/drawing/2014/main" val="1179915549"/>
                  </a:ext>
                </a:extLst>
              </a:tr>
              <a:tr h="543825">
                <a:tc>
                  <a:txBody>
                    <a:bodyPr/>
                    <a:lstStyle/>
                    <a:p>
                      <a:pPr marR="17780"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 spc="-1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Osebe, testirane na  HIV in hepatitis</a:t>
                      </a:r>
                      <a:endParaRPr lang="sl-SI" sz="20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190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136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269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292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359</a:t>
                      </a:r>
                      <a:endParaRPr lang="sl-SI" sz="20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sl-SI" sz="20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extLst>
                  <a:ext uri="{0D108BD9-81ED-4DB2-BD59-A6C34878D82A}">
                    <a16:rowId xmlns:a16="http://schemas.microsoft.com/office/drawing/2014/main" val="2970561720"/>
                  </a:ext>
                </a:extLst>
              </a:tr>
              <a:tr h="465622">
                <a:tc>
                  <a:txBody>
                    <a:bodyPr/>
                    <a:lstStyle/>
                    <a:p>
                      <a:pPr marR="17780"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HIV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0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3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0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</a:t>
                      </a:r>
                      <a:endParaRPr lang="sl-SI" sz="20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l-SI" sz="2000" b="1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6969238"/>
                  </a:ext>
                </a:extLst>
              </a:tr>
              <a:tr h="465622">
                <a:tc>
                  <a:txBody>
                    <a:bodyPr/>
                    <a:lstStyle/>
                    <a:p>
                      <a:pPr marR="17780"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Hepatitis A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0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0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0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0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1</a:t>
                      </a:r>
                      <a:endParaRPr lang="sl-SI" sz="20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l-SI" sz="2000" b="1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0818539"/>
                  </a:ext>
                </a:extLst>
              </a:tr>
              <a:tr h="465622">
                <a:tc>
                  <a:txBody>
                    <a:bodyPr/>
                    <a:lstStyle/>
                    <a:p>
                      <a:pPr marR="17780"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Hepatitis B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7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3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23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31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26</a:t>
                      </a:r>
                      <a:endParaRPr lang="sl-SI" sz="20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sl-SI" sz="2000" b="1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6217863"/>
                  </a:ext>
                </a:extLst>
              </a:tr>
              <a:tr h="465622">
                <a:tc>
                  <a:txBody>
                    <a:bodyPr/>
                    <a:lstStyle/>
                    <a:p>
                      <a:pPr marR="17780"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Hepatitis C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18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61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27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40</a:t>
                      </a:r>
                      <a:endParaRPr lang="sl-SI" sz="2000" b="1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sl-SI" sz="20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37</a:t>
                      </a:r>
                      <a:endParaRPr lang="sl-SI" sz="20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2" marR="54672" marT="0" marB="0"/>
                </a:tc>
                <a:tc>
                  <a:txBody>
                    <a:bodyPr/>
                    <a:lstStyle/>
                    <a:p>
                      <a:pPr marR="1778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sl-SI" sz="2000" b="1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0706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8815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>
                <a:latin typeface="Corbel" panose="020B0503020204020204" pitchFamily="34" charset="0"/>
              </a:rPr>
              <a:t>Izvedba</a:t>
            </a:r>
            <a:r>
              <a:rPr lang="en-US" sz="3200" dirty="0">
                <a:latin typeface="Corbel" panose="020B0503020204020204" pitchFamily="34" charset="0"/>
              </a:rPr>
              <a:t>: </a:t>
            </a:r>
            <a:r>
              <a:rPr lang="sl-SI" sz="3200" dirty="0">
                <a:latin typeface="Corbel" panose="020B0503020204020204" pitchFamily="34" charset="0"/>
              </a:rPr>
              <a:t>Zveza NVO na področju drog in zasvojenosti </a:t>
            </a:r>
            <a:r>
              <a:rPr lang="en-US" sz="3200" dirty="0">
                <a:latin typeface="Corbel" panose="020B0503020204020204" pitchFamily="34" charset="0"/>
              </a:rPr>
              <a:t>(</a:t>
            </a:r>
            <a:r>
              <a:rPr lang="sl-SI" sz="3200" u="sng" dirty="0">
                <a:latin typeface="Corbel" panose="020B0503020204020204" pitchFamily="34" charset="0"/>
                <a:hlinkClick r:id="rId2"/>
              </a:rPr>
              <a:t>https://www.zmanjsevanje-skode.si/wp-content/uploads/2021/09/Kon%C4%8Dno-poro%C4%8Dilo-Evalvacija-NP-14-201.pdf</a:t>
            </a:r>
            <a:r>
              <a:rPr lang="en-US" sz="3200" u="sng" dirty="0">
                <a:latin typeface="Corbel" panose="020B0503020204020204" pitchFamily="34" charset="0"/>
              </a:rPr>
              <a:t>)</a:t>
            </a:r>
          </a:p>
          <a:p>
            <a:endParaRPr lang="en-US" sz="3200" u="sng" dirty="0">
              <a:latin typeface="Corbel" panose="020B0503020204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dokaj razvejano mrežo različnih programov</a:t>
            </a:r>
            <a:r>
              <a:rPr lang="en-US" sz="3200" dirty="0">
                <a:latin typeface="Corbel" panose="020B0503020204020204" pitchFamily="34" charset="0"/>
              </a:rPr>
              <a:t> (</a:t>
            </a:r>
            <a:r>
              <a:rPr lang="sl-SI" sz="3200" dirty="0" err="1">
                <a:latin typeface="Corbel" panose="020B0503020204020204" pitchFamily="34" charset="0"/>
              </a:rPr>
              <a:t>področj</a:t>
            </a:r>
            <a:r>
              <a:rPr lang="en-US" sz="3200" dirty="0">
                <a:latin typeface="Corbel" panose="020B0503020204020204" pitchFamily="34" charset="0"/>
              </a:rPr>
              <a:t>e</a:t>
            </a:r>
            <a:r>
              <a:rPr lang="sl-SI" sz="3200" dirty="0">
                <a:latin typeface="Corbel" panose="020B0503020204020204" pitchFamily="34" charset="0"/>
              </a:rPr>
              <a:t> preventive, zdravljenja, reintegracije, zmanjševanja škode ter zagovorništva in delovanja v javnosti</a:t>
            </a:r>
            <a:r>
              <a:rPr lang="en-US" sz="3200" dirty="0">
                <a:latin typeface="Corbel" panose="020B0503020204020204" pitchFamily="34" charset="0"/>
              </a:rPr>
              <a:t>),</a:t>
            </a:r>
          </a:p>
          <a:p>
            <a:pPr marL="571500" indent="-571500" algn="just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ustanovljeni številni novi</a:t>
            </a:r>
            <a:r>
              <a:rPr lang="en-US" sz="3200" dirty="0">
                <a:latin typeface="Corbel" panose="020B0503020204020204" pitchFamily="34" charset="0"/>
              </a:rPr>
              <a:t> (</a:t>
            </a:r>
            <a:r>
              <a:rPr lang="sl-SI" sz="3200" dirty="0">
                <a:latin typeface="Corbel" panose="020B0503020204020204" pitchFamily="34" charset="0"/>
              </a:rPr>
              <a:t>del</a:t>
            </a:r>
            <a:r>
              <a:rPr lang="en-US" sz="3200" dirty="0">
                <a:latin typeface="Corbel" panose="020B0503020204020204" pitchFamily="34" charset="0"/>
              </a:rPr>
              <a:t>o</a:t>
            </a:r>
            <a:r>
              <a:rPr lang="sl-SI" sz="3200" dirty="0">
                <a:latin typeface="Corbel" panose="020B0503020204020204" pitchFamily="34" charset="0"/>
              </a:rPr>
              <a:t> z mladimi, kjer pa potrebe še vedno močno presegajo ponudbo</a:t>
            </a:r>
            <a:r>
              <a:rPr lang="en-US" sz="3200" dirty="0">
                <a:latin typeface="Corbel" panose="020B0503020204020204" pitchFamily="34" charset="0"/>
              </a:rPr>
              <a:t>),</a:t>
            </a:r>
          </a:p>
          <a:p>
            <a:pPr marL="571500" indent="-571500" algn="just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pomemben korak pri krepitvi povezovanja socialnega varstva ter zdravstvenega področja, osnovan na vzpostavitvi ter nadgradnji mreže mobilnih enot</a:t>
            </a:r>
            <a:r>
              <a:rPr lang="en-US" sz="3200" dirty="0">
                <a:latin typeface="Corbel" panose="020B0503020204020204" pitchFamily="34" charset="0"/>
              </a:rPr>
              <a:t>,</a:t>
            </a:r>
          </a:p>
          <a:p>
            <a:pPr marL="571500" indent="-571500" algn="just">
              <a:buFontTx/>
              <a:buChar char="-"/>
            </a:pPr>
            <a:endParaRPr lang="en-US" sz="3200" dirty="0">
              <a:latin typeface="Corbel" panose="020B0503020204020204" pitchFamily="34" charset="0"/>
            </a:endParaRPr>
          </a:p>
          <a:p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dirty="0"/>
            </a:br>
            <a:r>
              <a:rPr lang="sl-SI" b="1" dirty="0">
                <a:latin typeface="Corbel" panose="020B0503020204020204" pitchFamily="34" charset="0"/>
              </a:rPr>
              <a:t>Evalvacija </a:t>
            </a:r>
            <a:r>
              <a:rPr lang="sl-SI" b="1" dirty="0" err="1">
                <a:latin typeface="Corbel" panose="020B0503020204020204" pitchFamily="34" charset="0"/>
              </a:rPr>
              <a:t>Nac</a:t>
            </a:r>
            <a:r>
              <a:rPr lang="en-US" b="1" dirty="0">
                <a:latin typeface="Corbel" panose="020B0503020204020204" pitchFamily="34" charset="0"/>
              </a:rPr>
              <a:t>.</a:t>
            </a:r>
            <a:r>
              <a:rPr lang="sl-SI" b="1" dirty="0">
                <a:latin typeface="Corbel" panose="020B0503020204020204" pitchFamily="34" charset="0"/>
              </a:rPr>
              <a:t> programa na področju </a:t>
            </a:r>
            <a:r>
              <a:rPr lang="sl-SI" b="1" dirty="0" err="1">
                <a:latin typeface="Corbel" panose="020B0503020204020204" pitchFamily="34" charset="0"/>
              </a:rPr>
              <a:t>prep</a:t>
            </a:r>
            <a:r>
              <a:rPr lang="en-US" b="1" dirty="0">
                <a:latin typeface="Corbel" panose="020B0503020204020204" pitchFamily="34" charset="0"/>
              </a:rPr>
              <a:t>.</a:t>
            </a:r>
            <a:r>
              <a:rPr lang="sl-SI" b="1" dirty="0">
                <a:latin typeface="Corbel" panose="020B0503020204020204" pitchFamily="34" charset="0"/>
              </a:rPr>
              <a:t> drog 2014-2020 </a:t>
            </a:r>
            <a:r>
              <a:rPr lang="sl-SI" b="1" dirty="0"/>
              <a:t> 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80188646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z="2800" b="1" dirty="0">
              <a:latin typeface="Corbel" panose="020B0503020204020204" pitchFamily="34" charset="0"/>
            </a:endParaRPr>
          </a:p>
          <a:p>
            <a:r>
              <a:rPr lang="sl-SI" sz="2800" dirty="0">
                <a:latin typeface="Corbel" panose="020B0503020204020204" pitchFamily="34" charset="0"/>
              </a:rPr>
              <a:t>Spremembe v bolj specifično usmerjenih policijskih aktivnostih na področju zmanjševanja ponudbe prepovedanih drog, predvsem na področju sintetičnih drog, se odražajo predvsem v povečanju količin zaseženih prepovedanih drog </a:t>
            </a:r>
            <a:r>
              <a:rPr lang="sl-SI" sz="2800" b="1" dirty="0">
                <a:solidFill>
                  <a:srgbClr val="007DC5"/>
                </a:solidFill>
                <a:latin typeface="Corbel" panose="020B0503020204020204" pitchFamily="34" charset="0"/>
              </a:rPr>
              <a:t>MDMA in amfetamina</a:t>
            </a:r>
            <a:r>
              <a:rPr lang="sl-SI" sz="2800" dirty="0">
                <a:latin typeface="Corbel" panose="020B0503020204020204" pitchFamily="34" charset="0"/>
              </a:rPr>
              <a:t>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rbel" panose="020B0503020204020204" pitchFamily="34" charset="0"/>
              </a:rPr>
              <a:t>Policija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endParaRPr lang="sl-SI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2398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94FEC890-6E21-434E-9810-1F9727FB1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>
                <a:latin typeface="Corbel" panose="020B0503020204020204" pitchFamily="34" charset="0"/>
              </a:rPr>
              <a:t>Uporaba konoplje ostaja stabilna na visokih ravneh, vendar povečana vsebnost THC vzbuja skrb glede zdravja </a:t>
            </a:r>
            <a:endParaRPr lang="en-US" sz="2400" dirty="0">
              <a:latin typeface="Corbel" panose="020B0503020204020204" pitchFamily="34" charset="0"/>
            </a:endParaRPr>
          </a:p>
          <a:p>
            <a:endParaRPr lang="en-US" sz="2400" dirty="0">
              <a:latin typeface="Corbel" panose="020B0503020204020204" pitchFamily="34" charset="0"/>
            </a:endParaRPr>
          </a:p>
          <a:p>
            <a:r>
              <a:rPr lang="sl-SI" sz="2400" dirty="0">
                <a:latin typeface="Corbel" panose="020B0503020204020204" pitchFamily="34" charset="0"/>
              </a:rPr>
              <a:t>Rekordni zasegi </a:t>
            </a:r>
            <a:r>
              <a:rPr lang="sl-SI" sz="2400" b="1" dirty="0">
                <a:solidFill>
                  <a:srgbClr val="007DC5"/>
                </a:solidFill>
                <a:latin typeface="Corbel" panose="020B0503020204020204" pitchFamily="34" charset="0"/>
              </a:rPr>
              <a:t>kokaina</a:t>
            </a:r>
            <a:r>
              <a:rPr lang="sl-SI" sz="2400" dirty="0">
                <a:latin typeface="Corbel" panose="020B0503020204020204" pitchFamily="34" charset="0"/>
              </a:rPr>
              <a:t> lahko  pomenijo več možnosti za povečanje zdravstvenih težav </a:t>
            </a:r>
            <a:r>
              <a:rPr lang="en-US" sz="2400" dirty="0">
                <a:latin typeface="Corbel" panose="020B0503020204020204" pitchFamily="34" charset="0"/>
              </a:rPr>
              <a:t> in </a:t>
            </a:r>
            <a:r>
              <a:rPr lang="en-US" sz="2400" dirty="0" err="1">
                <a:latin typeface="Corbel" panose="020B0503020204020204" pitchFamily="34" charset="0"/>
              </a:rPr>
              <a:t>nasilja</a:t>
            </a:r>
            <a:endParaRPr lang="en-US" sz="2400" dirty="0">
              <a:latin typeface="Corbel" panose="020B0503020204020204" pitchFamily="34" charset="0"/>
            </a:endParaRPr>
          </a:p>
          <a:p>
            <a:endParaRPr lang="en-US" sz="2400" dirty="0">
              <a:latin typeface="Corbel" panose="020B0503020204020204" pitchFamily="34" charset="0"/>
            </a:endParaRPr>
          </a:p>
          <a:p>
            <a:r>
              <a:rPr lang="sl-SI" sz="2400" dirty="0">
                <a:latin typeface="Corbel" panose="020B0503020204020204" pitchFamily="34" charset="0"/>
              </a:rPr>
              <a:t>Stabilno povpraševanje po amfetaminu je povečalo dobičkonosnost domače proizvodnje v bližini potrošnikov </a:t>
            </a:r>
            <a:endParaRPr lang="en-US" sz="2400" dirty="0">
              <a:latin typeface="Corbel" panose="020B0503020204020204" pitchFamily="34" charset="0"/>
            </a:endParaRPr>
          </a:p>
          <a:p>
            <a:endParaRPr lang="en-US" sz="2400" dirty="0">
              <a:latin typeface="Corbel" panose="020B0503020204020204" pitchFamily="34" charset="0"/>
            </a:endParaRPr>
          </a:p>
          <a:p>
            <a:r>
              <a:rPr lang="sl-SI" sz="2400" dirty="0">
                <a:latin typeface="Corbel" panose="020B0503020204020204" pitchFamily="34" charset="0"/>
              </a:rPr>
              <a:t>Proizvodnja in preprodaja </a:t>
            </a:r>
            <a:r>
              <a:rPr lang="sl-SI" sz="2400" dirty="0" err="1">
                <a:latin typeface="Corbel" panose="020B0503020204020204" pitchFamily="34" charset="0"/>
              </a:rPr>
              <a:t>metamfetamina</a:t>
            </a:r>
            <a:r>
              <a:rPr lang="sl-SI" sz="2400" dirty="0">
                <a:latin typeface="Corbel" panose="020B0503020204020204" pitchFamily="34" charset="0"/>
              </a:rPr>
              <a:t>  izpostavljata možnosti za večjo uporabo v 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Evropi</a:t>
            </a:r>
            <a:endParaRPr lang="en-US" sz="2400" dirty="0">
              <a:latin typeface="Corbel" panose="020B0503020204020204" pitchFamily="34" charset="0"/>
            </a:endParaRPr>
          </a:p>
          <a:p>
            <a:endParaRPr lang="en-US" sz="2400" dirty="0">
              <a:latin typeface="Corbel" panose="020B0503020204020204" pitchFamily="34" charset="0"/>
            </a:endParaRPr>
          </a:p>
          <a:p>
            <a:r>
              <a:rPr lang="sl-SI" sz="2400" dirty="0">
                <a:latin typeface="Corbel" panose="020B0503020204020204" pitchFamily="34" charset="0"/>
              </a:rPr>
              <a:t>Nevarnosti za zdravje zaradi izdelkov z visoko vsebnostjo </a:t>
            </a:r>
            <a:r>
              <a:rPr lang="sl-SI" sz="2400" b="1" dirty="0">
                <a:solidFill>
                  <a:srgbClr val="007DC5"/>
                </a:solidFill>
                <a:latin typeface="Corbel" panose="020B0503020204020204" pitchFamily="34" charset="0"/>
              </a:rPr>
              <a:t>MDMA</a:t>
            </a:r>
            <a:endParaRPr lang="en-US" sz="2400" b="1" dirty="0">
              <a:solidFill>
                <a:srgbClr val="007DC5"/>
              </a:solidFill>
              <a:latin typeface="Corbel" panose="020B0503020204020204" pitchFamily="34" charset="0"/>
            </a:endParaRPr>
          </a:p>
          <a:p>
            <a:r>
              <a:rPr lang="sl-SI" sz="2400" b="1" dirty="0">
                <a:solidFill>
                  <a:srgbClr val="007DC5"/>
                </a:solidFill>
                <a:latin typeface="Corbel" panose="020B0503020204020204" pitchFamily="34" charset="0"/>
              </a:rPr>
              <a:t> </a:t>
            </a:r>
            <a:endParaRPr lang="en-US" sz="2400" b="1" dirty="0">
              <a:solidFill>
                <a:srgbClr val="007DC5"/>
              </a:solidFill>
              <a:latin typeface="Corbel" panose="020B0503020204020204" pitchFamily="34" charset="0"/>
            </a:endParaRPr>
          </a:p>
          <a:p>
            <a:r>
              <a:rPr lang="sl-SI" sz="2400" dirty="0">
                <a:latin typeface="Corbel" panose="020B0503020204020204" pitchFamily="34" charset="0"/>
              </a:rPr>
              <a:t>Še naprej se pojavljajo škodljive nove psihoaktivne snovi z močnim učinkom </a:t>
            </a:r>
            <a:r>
              <a:rPr lang="en-US" sz="2400" b="1" dirty="0">
                <a:solidFill>
                  <a:srgbClr val="007DC5"/>
                </a:solidFill>
                <a:latin typeface="Corbel" panose="020B0503020204020204" pitchFamily="34" charset="0"/>
              </a:rPr>
              <a:t>(</a:t>
            </a:r>
            <a:r>
              <a:rPr lang="sl-SI" sz="2400" b="1" dirty="0">
                <a:solidFill>
                  <a:srgbClr val="007DC5"/>
                </a:solidFill>
                <a:latin typeface="Corbel" panose="020B0503020204020204" pitchFamily="34" charset="0"/>
              </a:rPr>
              <a:t>sintetični kanabinoidi in novi sintetični opioidi</a:t>
            </a:r>
            <a:r>
              <a:rPr lang="en-US" sz="2400" b="1" dirty="0">
                <a:solidFill>
                  <a:srgbClr val="007DC5"/>
                </a:solidFill>
                <a:latin typeface="Corbel" panose="020B0503020204020204" pitchFamily="34" charset="0"/>
              </a:rPr>
              <a:t>)</a:t>
            </a:r>
          </a:p>
          <a:p>
            <a:endParaRPr lang="en-US" sz="2400" dirty="0">
              <a:latin typeface="Corbel" panose="020B0503020204020204" pitchFamily="34" charset="0"/>
            </a:endParaRP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1F01AA35-FCD7-44D9-9244-B2F5E5D95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Evropsko poročilo 2020</a:t>
            </a:r>
          </a:p>
        </p:txBody>
      </p:sp>
    </p:spTree>
    <p:extLst>
      <p:ext uri="{BB962C8B-B14F-4D97-AF65-F5344CB8AC3E}">
        <p14:creationId xmlns:p14="http://schemas.microsoft.com/office/powerpoint/2010/main" val="292788482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>
                <a:latin typeface="Corbel" panose="020B0503020204020204" pitchFamily="34" charset="0"/>
              </a:rPr>
              <a:t>Ali manj pogosto uporabljene droge predstavljajo večje izzive za javno zdravje</a:t>
            </a:r>
            <a:r>
              <a:rPr lang="en-US" sz="2400" dirty="0">
                <a:latin typeface="Corbel" panose="020B0503020204020204" pitchFamily="34" charset="0"/>
              </a:rPr>
              <a:t> (</a:t>
            </a:r>
            <a:r>
              <a:rPr lang="sl-SI" sz="2400" dirty="0" err="1">
                <a:latin typeface="Corbel" panose="020B0503020204020204" pitchFamily="34" charset="0"/>
              </a:rPr>
              <a:t>ketamin</a:t>
            </a:r>
            <a:r>
              <a:rPr lang="sl-SI" sz="2400" dirty="0">
                <a:latin typeface="Corbel" panose="020B0503020204020204" pitchFamily="34" charset="0"/>
              </a:rPr>
              <a:t> in GHB</a:t>
            </a:r>
            <a:r>
              <a:rPr lang="en-US" sz="2400" dirty="0">
                <a:latin typeface="Corbel" panose="020B0503020204020204" pitchFamily="34" charset="0"/>
              </a:rPr>
              <a:t>)</a:t>
            </a:r>
          </a:p>
          <a:p>
            <a:endParaRPr lang="en-US" sz="2400" dirty="0">
              <a:latin typeface="Corbel" panose="020B0503020204020204" pitchFamily="34" charset="0"/>
            </a:endParaRPr>
          </a:p>
          <a:p>
            <a:r>
              <a:rPr lang="sl-SI" sz="2400" dirty="0">
                <a:latin typeface="Corbel" panose="020B0503020204020204" pitchFamily="34" charset="0"/>
              </a:rPr>
              <a:t>Velike količine zaseženega heroina pomenijo potencial za večjo uporabo in škodo</a:t>
            </a:r>
            <a:endParaRPr lang="en-US" sz="2400" dirty="0">
              <a:latin typeface="Corbel" panose="020B0503020204020204" pitchFamily="34" charset="0"/>
            </a:endParaRPr>
          </a:p>
          <a:p>
            <a:r>
              <a:rPr lang="sl-SI" sz="2400" dirty="0">
                <a:latin typeface="Corbel" panose="020B0503020204020204" pitchFamily="34" charset="0"/>
              </a:rPr>
              <a:t> </a:t>
            </a:r>
            <a:endParaRPr lang="en-US" sz="2400" dirty="0">
              <a:latin typeface="Corbel" panose="020B0503020204020204" pitchFamily="34" charset="0"/>
            </a:endParaRPr>
          </a:p>
          <a:p>
            <a:r>
              <a:rPr lang="sl-SI" sz="2400" dirty="0">
                <a:latin typeface="Corbel" panose="020B0503020204020204" pitchFamily="34" charset="0"/>
              </a:rPr>
              <a:t>Skupine organiziranega kriminala krepijo nezakonito proizvodnjo drog </a:t>
            </a:r>
            <a:r>
              <a:rPr lang="sl-SI" sz="2400" b="1" dirty="0">
                <a:solidFill>
                  <a:srgbClr val="007DC5"/>
                </a:solidFill>
                <a:latin typeface="Corbel" panose="020B0503020204020204" pitchFamily="34" charset="0"/>
              </a:rPr>
              <a:t>v Evropi </a:t>
            </a:r>
            <a:endParaRPr lang="en-US" sz="2400" b="1" dirty="0">
              <a:solidFill>
                <a:srgbClr val="007DC5"/>
              </a:solidFill>
              <a:latin typeface="Corbel" panose="020B0503020204020204" pitchFamily="34" charset="0"/>
            </a:endParaRPr>
          </a:p>
          <a:p>
            <a:endParaRPr lang="en-US" sz="2400" b="1" dirty="0">
              <a:solidFill>
                <a:srgbClr val="007DC5"/>
              </a:solidFill>
              <a:latin typeface="Corbel" panose="020B0503020204020204" pitchFamily="34" charset="0"/>
            </a:endParaRPr>
          </a:p>
          <a:p>
            <a:r>
              <a:rPr lang="sl-SI" sz="2400" dirty="0">
                <a:latin typeface="Corbel" panose="020B0503020204020204" pitchFamily="34" charset="0"/>
              </a:rPr>
              <a:t>Kršitve zakonodaje s področja drog se povečujejo, pri čemer prevladujeta posedovanje in dobava </a:t>
            </a:r>
            <a:r>
              <a:rPr lang="sl-SI" sz="2400" b="1" dirty="0">
                <a:solidFill>
                  <a:srgbClr val="007DC5"/>
                </a:solidFill>
                <a:latin typeface="Corbel" panose="020B0503020204020204" pitchFamily="34" charset="0"/>
              </a:rPr>
              <a:t>konoplje </a:t>
            </a:r>
            <a:endParaRPr lang="en-US" sz="2400" b="1" dirty="0">
              <a:solidFill>
                <a:srgbClr val="007DC5"/>
              </a:solidFill>
              <a:latin typeface="Corbel" panose="020B0503020204020204" pitchFamily="34" charset="0"/>
            </a:endParaRPr>
          </a:p>
          <a:p>
            <a:endParaRPr lang="en-US" sz="2400" b="1" dirty="0">
              <a:solidFill>
                <a:srgbClr val="007DC5"/>
              </a:solidFill>
              <a:latin typeface="Corbel" panose="020B0503020204020204" pitchFamily="34" charset="0"/>
            </a:endParaRPr>
          </a:p>
          <a:p>
            <a:r>
              <a:rPr lang="sl-SI" sz="2400" dirty="0">
                <a:latin typeface="Corbel" panose="020B0503020204020204" pitchFamily="34" charset="0"/>
              </a:rPr>
              <a:t>Med uporabniki, ki se prvič zdravijo zaradi uporabe heroina, je še naprej manj vbrizgavanja </a:t>
            </a:r>
            <a:endParaRPr lang="en-US" sz="2400" dirty="0">
              <a:latin typeface="Corbel" panose="020B0503020204020204" pitchFamily="34" charset="0"/>
            </a:endParaRPr>
          </a:p>
          <a:p>
            <a:endParaRPr lang="en-US" sz="2400" dirty="0">
              <a:latin typeface="Corbel" panose="020B0503020204020204" pitchFamily="34" charset="0"/>
            </a:endParaRPr>
          </a:p>
          <a:p>
            <a:r>
              <a:rPr lang="sl-SI" sz="2400" dirty="0">
                <a:latin typeface="Corbel" panose="020B0503020204020204" pitchFamily="34" charset="0"/>
              </a:rPr>
              <a:t>Za dosego ciljev trajnostnega razvoja v zvezi s </a:t>
            </a:r>
            <a:r>
              <a:rPr lang="sl-SI" sz="2400" b="1" dirty="0">
                <a:solidFill>
                  <a:srgbClr val="007DC5"/>
                </a:solidFill>
                <a:latin typeface="Corbel" panose="020B0503020204020204" pitchFamily="34" charset="0"/>
              </a:rPr>
              <a:t>HIV in HCV</a:t>
            </a:r>
            <a:r>
              <a:rPr lang="sl-SI" sz="2400" dirty="0">
                <a:latin typeface="Corbel" panose="020B0503020204020204" pitchFamily="34" charset="0"/>
              </a:rPr>
              <a:t> je treba okrepiti zdravljenje in preventivo </a:t>
            </a:r>
            <a:endParaRPr lang="en-US" sz="2400" dirty="0">
              <a:latin typeface="Corbel" panose="020B0503020204020204" pitchFamily="34" charset="0"/>
            </a:endParaRPr>
          </a:p>
          <a:p>
            <a:endParaRPr lang="en-US" sz="2400" dirty="0">
              <a:latin typeface="Corbel" panose="020B0503020204020204" pitchFamily="34" charset="0"/>
            </a:endParaRPr>
          </a:p>
          <a:p>
            <a:r>
              <a:rPr lang="sl-SI" sz="2400" dirty="0">
                <a:latin typeface="Corbel" panose="020B0503020204020204" pitchFamily="34" charset="0"/>
              </a:rPr>
              <a:t>Smrti zaradi predoziranja opioidov in drugih drog kažejo na </a:t>
            </a:r>
            <a:r>
              <a:rPr lang="sl-SI" sz="2400" b="1" dirty="0">
                <a:solidFill>
                  <a:srgbClr val="007DC5"/>
                </a:solidFill>
                <a:latin typeface="Corbel" panose="020B0503020204020204" pitchFamily="34" charset="0"/>
              </a:rPr>
              <a:t>potrebo po razvoju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Evropsko poročilo 2020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17553253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0730B229-0F80-40B7-B79B-01208867F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Prilagoditve vseh programo</a:t>
            </a:r>
            <a:r>
              <a:rPr lang="sl-SI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in storitev (zdravljenje, </a:t>
            </a:r>
            <a:r>
              <a:rPr lang="sl-SI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nizkopražni</a:t>
            </a:r>
            <a:r>
              <a:rPr lang="sl-SI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programi, zapori)</a:t>
            </a:r>
            <a:r>
              <a:rPr lang="en-US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Covid-19</a:t>
            </a:r>
            <a:endParaRPr lang="sl-SI" sz="28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28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Inovacije na področju pristopov (</a:t>
            </a:r>
            <a:r>
              <a:rPr lang="sl-SI" sz="2800" dirty="0" err="1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telemedicine</a:t>
            </a:r>
            <a:r>
              <a:rPr lang="en-US" sz="28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7DC5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preventiva</a:t>
            </a:r>
            <a:r>
              <a:rPr lang="en-US" sz="2800" b="1" dirty="0">
                <a:solidFill>
                  <a:srgbClr val="007DC5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sl-SI" sz="28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sl-SI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Mobilne enote (sterilni material</a:t>
            </a:r>
            <a:r>
              <a:rPr lang="en-US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substitucija</a:t>
            </a:r>
            <a:r>
              <a:rPr lang="sl-SI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800" dirty="0" err="1">
                <a:latin typeface="Corbel" panose="020B0503020204020204" pitchFamily="34" charset="0"/>
              </a:rPr>
              <a:t>Trg</a:t>
            </a:r>
            <a:r>
              <a:rPr lang="de-DE" sz="2800" dirty="0">
                <a:latin typeface="Corbel" panose="020B0503020204020204" pitchFamily="34" charset="0"/>
              </a:rPr>
              <a:t> </a:t>
            </a:r>
            <a:r>
              <a:rPr lang="de-DE" sz="2800" dirty="0" err="1">
                <a:latin typeface="Corbel" panose="020B0503020204020204" pitchFamily="34" charset="0"/>
              </a:rPr>
              <a:t>drog</a:t>
            </a:r>
            <a:r>
              <a:rPr lang="de-DE" sz="2800" dirty="0">
                <a:latin typeface="Corbel" panose="020B0503020204020204" pitchFamily="34" charset="0"/>
              </a:rPr>
              <a:t> = </a:t>
            </a:r>
            <a:r>
              <a:rPr lang="de-DE" sz="2800" dirty="0" err="1">
                <a:latin typeface="Corbel" panose="020B0503020204020204" pitchFamily="34" charset="0"/>
              </a:rPr>
              <a:t>odporen</a:t>
            </a:r>
            <a:r>
              <a:rPr lang="de-DE" sz="2800" dirty="0">
                <a:latin typeface="Corbel" panose="020B0503020204020204" pitchFamily="34" charset="0"/>
              </a:rPr>
              <a:t> in </a:t>
            </a:r>
            <a:r>
              <a:rPr lang="de-DE" sz="2800" dirty="0" err="1">
                <a:latin typeface="Corbel" panose="020B0503020204020204" pitchFamily="34" charset="0"/>
              </a:rPr>
              <a:t>digitaliziran</a:t>
            </a:r>
            <a:r>
              <a:rPr lang="de-DE" sz="2800" dirty="0">
                <a:latin typeface="Corbel" panose="020B0503020204020204" pitchFamily="34" charset="0"/>
              </a:rPr>
              <a:t> </a:t>
            </a:r>
          </a:p>
          <a:p>
            <a:r>
              <a:rPr lang="pl-PL" sz="2800" dirty="0">
                <a:latin typeface="Corbel" panose="020B0503020204020204" pitchFamily="34" charset="0"/>
              </a:rPr>
              <a:t>Od nočnega življenja do doma </a:t>
            </a:r>
            <a:endParaRPr lang="en-US" sz="2800" dirty="0">
              <a:latin typeface="Corbel" panose="020B0503020204020204" pitchFamily="34" charset="0"/>
            </a:endParaRPr>
          </a:p>
          <a:p>
            <a:r>
              <a:rPr lang="sl-SI" sz="2800" dirty="0">
                <a:latin typeface="Corbel" panose="020B0503020204020204" pitchFamily="34" charset="0"/>
              </a:rPr>
              <a:t>Benzodiazepini</a:t>
            </a:r>
            <a:r>
              <a:rPr lang="en-US" sz="2800" dirty="0">
                <a:latin typeface="Corbel" panose="020B0503020204020204" pitchFamily="34" charset="0"/>
              </a:rPr>
              <a:t>:</a:t>
            </a:r>
            <a:r>
              <a:rPr lang="sl-SI" sz="2800" dirty="0">
                <a:latin typeface="Corbel" panose="020B0503020204020204" pitchFamily="34" charset="0"/>
              </a:rPr>
              <a:t> v središču pozornosti </a:t>
            </a:r>
          </a:p>
          <a:p>
            <a:endParaRPr lang="en-US" sz="28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Digitalizacija</a:t>
            </a:r>
            <a:r>
              <a:rPr lang="en-US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podatki</a:t>
            </a:r>
            <a:r>
              <a:rPr lang="en-US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</a:t>
            </a:r>
            <a:r>
              <a:rPr lang="en-US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realnem</a:t>
            </a:r>
            <a:r>
              <a:rPr lang="en-US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času</a:t>
            </a:r>
            <a:endParaRPr lang="en-US" sz="28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Hitri</a:t>
            </a:r>
            <a:r>
              <a:rPr lang="en-US" sz="28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odgovori</a:t>
            </a:r>
            <a:endParaRPr lang="en-US" sz="28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solidFill>
                  <a:srgbClr val="007DC5"/>
                </a:solidFill>
                <a:latin typeface="Corbel" panose="020B0503020204020204" pitchFamily="34" charset="0"/>
              </a:rPr>
              <a:t>Spomladi</a:t>
            </a:r>
            <a:r>
              <a:rPr lang="en-US" sz="2800" b="1" dirty="0">
                <a:solidFill>
                  <a:srgbClr val="007DC5"/>
                </a:solidFill>
                <a:latin typeface="Corbel" panose="020B0503020204020204" pitchFamily="34" charset="0"/>
              </a:rPr>
              <a:t> 2021: </a:t>
            </a:r>
            <a:r>
              <a:rPr lang="sl-SI" sz="2800" dirty="0" err="1">
                <a:latin typeface="Corbel" panose="020B0503020204020204" pitchFamily="34" charset="0"/>
              </a:rPr>
              <a:t>European</a:t>
            </a:r>
            <a:r>
              <a:rPr lang="sl-SI" sz="2800" dirty="0">
                <a:latin typeface="Corbel" panose="020B0503020204020204" pitchFamily="34" charset="0"/>
              </a:rPr>
              <a:t> </a:t>
            </a:r>
            <a:r>
              <a:rPr lang="sl-SI" sz="2800" dirty="0" err="1">
                <a:latin typeface="Corbel" panose="020B0503020204020204" pitchFamily="34" charset="0"/>
              </a:rPr>
              <a:t>Web</a:t>
            </a:r>
            <a:r>
              <a:rPr lang="sl-SI" sz="2800" dirty="0">
                <a:latin typeface="Corbel" panose="020B0503020204020204" pitchFamily="34" charset="0"/>
              </a:rPr>
              <a:t> </a:t>
            </a:r>
            <a:r>
              <a:rPr lang="sl-SI" sz="2800" dirty="0" err="1">
                <a:latin typeface="Corbel" panose="020B0503020204020204" pitchFamily="34" charset="0"/>
              </a:rPr>
              <a:t>Survey</a:t>
            </a:r>
            <a:r>
              <a:rPr lang="sl-SI" sz="2800" dirty="0">
                <a:latin typeface="Corbel" panose="020B0503020204020204" pitchFamily="34" charset="0"/>
              </a:rPr>
              <a:t> on </a:t>
            </a:r>
            <a:r>
              <a:rPr lang="sl-SI" sz="2800" dirty="0" err="1">
                <a:latin typeface="Corbel" panose="020B0503020204020204" pitchFamily="34" charset="0"/>
              </a:rPr>
              <a:t>Drugs</a:t>
            </a:r>
            <a:r>
              <a:rPr lang="sl-SI" sz="2800" dirty="0">
                <a:latin typeface="Corbel" panose="020B0503020204020204" pitchFamily="34" charset="0"/>
              </a:rPr>
              <a:t>: </a:t>
            </a:r>
            <a:r>
              <a:rPr lang="sl-SI" sz="2800" dirty="0" err="1">
                <a:latin typeface="Corbel" panose="020B0503020204020204" pitchFamily="34" charset="0"/>
              </a:rPr>
              <a:t>patterns</a:t>
            </a:r>
            <a:r>
              <a:rPr lang="sl-SI" sz="2800" dirty="0">
                <a:latin typeface="Corbel" panose="020B0503020204020204" pitchFamily="34" charset="0"/>
              </a:rPr>
              <a:t> </a:t>
            </a:r>
            <a:r>
              <a:rPr lang="sl-SI" sz="2800" dirty="0" err="1">
                <a:latin typeface="Corbel" panose="020B0503020204020204" pitchFamily="34" charset="0"/>
              </a:rPr>
              <a:t>of</a:t>
            </a:r>
            <a:r>
              <a:rPr lang="sl-SI" sz="2800" dirty="0">
                <a:latin typeface="Corbel" panose="020B0503020204020204" pitchFamily="34" charset="0"/>
              </a:rPr>
              <a:t> </a:t>
            </a:r>
            <a:r>
              <a:rPr lang="sl-SI" sz="2800" dirty="0" err="1">
                <a:latin typeface="Corbel" panose="020B0503020204020204" pitchFamily="34" charset="0"/>
              </a:rPr>
              <a:t>use</a:t>
            </a:r>
            <a:r>
              <a:rPr lang="sl-SI" sz="2800" dirty="0">
                <a:latin typeface="Corbel" panose="020B0503020204020204" pitchFamily="34" charset="0"/>
              </a:rPr>
              <a:t> (EMCDDA)</a:t>
            </a:r>
            <a:r>
              <a:rPr lang="en-US" sz="2800" dirty="0">
                <a:latin typeface="Corbel" panose="020B0503020204020204" pitchFamily="34" charset="0"/>
              </a:rPr>
              <a:t> – </a:t>
            </a:r>
            <a:r>
              <a:rPr lang="en-US" sz="2800" dirty="0" err="1">
                <a:latin typeface="Corbel" panose="020B0503020204020204" pitchFamily="34" charset="0"/>
              </a:rPr>
              <a:t>slo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rezultatov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še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ni</a:t>
            </a:r>
            <a:endParaRPr lang="sl-SI" sz="2800" dirty="0">
              <a:latin typeface="Corbel" panose="020B0503020204020204" pitchFamily="34" charset="0"/>
            </a:endParaRPr>
          </a:p>
          <a:p>
            <a:endParaRPr lang="en-US" sz="24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sz="24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sz="2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5754883F-FBDE-445C-85BD-C7D1EFB3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rbel" panose="020B0503020204020204" pitchFamily="34" charset="0"/>
              </a:rPr>
              <a:t>Povzetek</a:t>
            </a:r>
            <a:r>
              <a:rPr lang="en-US" b="1" dirty="0">
                <a:latin typeface="Corbel" panose="020B0503020204020204" pitchFamily="34" charset="0"/>
              </a:rPr>
              <a:t> _ 2020</a:t>
            </a:r>
            <a:endParaRPr lang="sl-SI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1735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starejši uporabniki, brezdomni, uporabniki s pridruženimi težavami v duševnem zdravju, ženske uporabnice, družine z otroki v zelo veliki meri ostajajo zunaj dosega služb in programov,</a:t>
            </a:r>
            <a:endParaRPr lang="en-US" sz="3200" dirty="0">
              <a:latin typeface="Corbel" panose="020B0503020204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en-US" sz="3200" dirty="0">
                <a:latin typeface="Corbel" panose="020B0503020204020204" pitchFamily="34" charset="0"/>
              </a:rPr>
              <a:t>v</a:t>
            </a:r>
            <a:r>
              <a:rPr lang="sl-SI" sz="3200" dirty="0" err="1">
                <a:latin typeface="Corbel" panose="020B0503020204020204" pitchFamily="34" charset="0"/>
              </a:rPr>
              <a:t>zpostaviti</a:t>
            </a:r>
            <a:r>
              <a:rPr lang="sl-SI" sz="3200" dirty="0">
                <a:latin typeface="Corbel" panose="020B0503020204020204" pitchFamily="34" charset="0"/>
              </a:rPr>
              <a:t> programe mobilnih enot za distribucijo substitucije terapije, </a:t>
            </a:r>
            <a:endParaRPr lang="en-US" sz="3200" dirty="0">
              <a:latin typeface="Corbel" panose="020B0503020204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potrebe praktično vseh deležnikov</a:t>
            </a:r>
            <a:r>
              <a:rPr lang="en-US" sz="3200" dirty="0">
                <a:latin typeface="Corbel" panose="020B0503020204020204" pitchFamily="34" charset="0"/>
              </a:rPr>
              <a:t> n</a:t>
            </a:r>
            <a:r>
              <a:rPr lang="sl-SI" sz="3200" dirty="0">
                <a:latin typeface="Corbel" panose="020B0503020204020204" pitchFamily="34" charset="0"/>
              </a:rPr>
              <a:t>a področju zdravljenja in reintegracije </a:t>
            </a:r>
            <a:r>
              <a:rPr lang="en-US" sz="3200" dirty="0">
                <a:latin typeface="Corbel" panose="020B0503020204020204" pitchFamily="34" charset="0"/>
              </a:rPr>
              <a:t>(</a:t>
            </a:r>
            <a:r>
              <a:rPr lang="sl-SI" sz="3200" dirty="0">
                <a:latin typeface="Corbel" panose="020B0503020204020204" pitchFamily="34" charset="0"/>
              </a:rPr>
              <a:t>želijo širitve, posodobitve ter večje dostopnosti mreže programov</a:t>
            </a:r>
            <a:r>
              <a:rPr lang="en-US" sz="3200" dirty="0">
                <a:latin typeface="Corbel" panose="020B0503020204020204" pitchFamily="34" charset="0"/>
              </a:rPr>
              <a:t>),</a:t>
            </a:r>
          </a:p>
          <a:p>
            <a:pPr marL="571500" indent="-571500" algn="just">
              <a:buFontTx/>
              <a:buChar char="-"/>
            </a:pPr>
            <a:r>
              <a:rPr lang="it-IT" sz="3200" dirty="0" err="1">
                <a:latin typeface="Corbel" panose="020B0503020204020204" pitchFamily="34" charset="0"/>
              </a:rPr>
              <a:t>kontinuirano</a:t>
            </a:r>
            <a:r>
              <a:rPr lang="it-IT" sz="3200" dirty="0">
                <a:latin typeface="Corbel" panose="020B0503020204020204" pitchFamily="34" charset="0"/>
              </a:rPr>
              <a:t> </a:t>
            </a:r>
            <a:r>
              <a:rPr lang="it-IT" sz="3200" dirty="0" err="1">
                <a:latin typeface="Corbel" panose="020B0503020204020204" pitchFamily="34" charset="0"/>
              </a:rPr>
              <a:t>financiranje</a:t>
            </a:r>
            <a:r>
              <a:rPr lang="it-IT" sz="3200" dirty="0">
                <a:latin typeface="Corbel" panose="020B0503020204020204" pitchFamily="34" charset="0"/>
              </a:rPr>
              <a:t> </a:t>
            </a:r>
            <a:r>
              <a:rPr lang="it-IT" sz="3200" dirty="0" err="1">
                <a:latin typeface="Corbel" panose="020B0503020204020204" pitchFamily="34" charset="0"/>
              </a:rPr>
              <a:t>programov</a:t>
            </a:r>
            <a:r>
              <a:rPr lang="it-IT" sz="3200" dirty="0">
                <a:latin typeface="Corbel" panose="020B0503020204020204" pitchFamily="34" charset="0"/>
              </a:rPr>
              <a:t>, </a:t>
            </a:r>
            <a:r>
              <a:rPr lang="it-IT" sz="3200" dirty="0" err="1">
                <a:latin typeface="Corbel" panose="020B0503020204020204" pitchFamily="34" charset="0"/>
              </a:rPr>
              <a:t>ki</a:t>
            </a:r>
            <a:r>
              <a:rPr lang="it-IT" sz="3200" dirty="0">
                <a:latin typeface="Corbel" panose="020B0503020204020204" pitchFamily="34" charset="0"/>
              </a:rPr>
              <a:t> so v </a:t>
            </a:r>
            <a:r>
              <a:rPr lang="it-IT" sz="3200" dirty="0" err="1">
                <a:latin typeface="Corbel" panose="020B0503020204020204" pitchFamily="34" charset="0"/>
              </a:rPr>
              <a:t>praksi</a:t>
            </a:r>
            <a:r>
              <a:rPr lang="it-IT" sz="3200" dirty="0">
                <a:latin typeface="Corbel" panose="020B0503020204020204" pitchFamily="34" charset="0"/>
              </a:rPr>
              <a:t> </a:t>
            </a:r>
            <a:r>
              <a:rPr lang="it-IT" sz="3200" dirty="0" err="1">
                <a:latin typeface="Corbel" panose="020B0503020204020204" pitchFamily="34" charset="0"/>
              </a:rPr>
              <a:t>uspešni</a:t>
            </a:r>
            <a:r>
              <a:rPr lang="it-IT" sz="3200" dirty="0">
                <a:latin typeface="Corbel" panose="020B0503020204020204" pitchFamily="34" charset="0"/>
              </a:rPr>
              <a:t> ,</a:t>
            </a:r>
          </a:p>
          <a:p>
            <a:pPr marL="571500" indent="-571500" algn="just">
              <a:buFontTx/>
              <a:buChar char="-"/>
            </a:pPr>
            <a:endParaRPr lang="sl-SI" sz="3200" dirty="0">
              <a:latin typeface="Corbel" panose="020B0503020204020204" pitchFamily="34" charset="0"/>
            </a:endParaRPr>
          </a:p>
          <a:p>
            <a:pPr marL="571500" indent="-571500">
              <a:buFontTx/>
              <a:buChar char="-"/>
            </a:pP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rbel" panose="020B0503020204020204" pitchFamily="34" charset="0"/>
              </a:rPr>
              <a:t>Priporočila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r>
              <a:rPr lang="en-US" b="1" dirty="0" err="1">
                <a:latin typeface="Corbel" panose="020B0503020204020204" pitchFamily="34" charset="0"/>
              </a:rPr>
              <a:t>iz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r>
              <a:rPr lang="en-US" b="1" dirty="0" err="1">
                <a:latin typeface="Corbel" panose="020B0503020204020204" pitchFamily="34" charset="0"/>
              </a:rPr>
              <a:t>evalvacije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endParaRPr lang="sl-SI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39897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FontTx/>
              <a:buChar char="-"/>
            </a:pPr>
            <a:r>
              <a:rPr lang="en-US" sz="3200" dirty="0">
                <a:latin typeface="Corbel" panose="020B0503020204020204" pitchFamily="34" charset="0"/>
              </a:rPr>
              <a:t>v</a:t>
            </a:r>
            <a:r>
              <a:rPr lang="sl-SI" sz="3200" dirty="0" err="1">
                <a:latin typeface="Corbel" panose="020B0503020204020204" pitchFamily="34" charset="0"/>
              </a:rPr>
              <a:t>zpostavile</a:t>
            </a:r>
            <a:r>
              <a:rPr lang="sl-SI" sz="3200" dirty="0">
                <a:latin typeface="Corbel" panose="020B0503020204020204" pitchFamily="34" charset="0"/>
              </a:rPr>
              <a:t> so se številne nove storitve </a:t>
            </a:r>
            <a:r>
              <a:rPr lang="en-US" sz="3200" dirty="0" err="1">
                <a:latin typeface="Corbel" panose="020B0503020204020204" pitchFamily="34" charset="0"/>
              </a:rPr>
              <a:t>za</a:t>
            </a:r>
            <a:r>
              <a:rPr lang="en-US" sz="3200" dirty="0">
                <a:latin typeface="Corbel" panose="020B0503020204020204" pitchFamily="34" charset="0"/>
              </a:rPr>
              <a:t> </a:t>
            </a:r>
            <a:r>
              <a:rPr lang="sl-SI" sz="3200" dirty="0">
                <a:latin typeface="Corbel" panose="020B0503020204020204" pitchFamily="34" charset="0"/>
              </a:rPr>
              <a:t>mlad</a:t>
            </a:r>
            <a:r>
              <a:rPr lang="en-US" sz="3200" dirty="0">
                <a:latin typeface="Corbel" panose="020B0503020204020204" pitchFamily="34" charset="0"/>
              </a:rPr>
              <a:t>e</a:t>
            </a:r>
            <a:r>
              <a:rPr lang="sl-SI" sz="3200" dirty="0">
                <a:latin typeface="Corbel" panose="020B0503020204020204" pitchFamily="34" charset="0"/>
              </a:rPr>
              <a:t> v nočnem življenju, abstinent</a:t>
            </a:r>
            <a:r>
              <a:rPr lang="en-US" sz="3200" dirty="0">
                <a:latin typeface="Corbel" panose="020B0503020204020204" pitchFamily="34" charset="0"/>
              </a:rPr>
              <a:t>e</a:t>
            </a:r>
            <a:r>
              <a:rPr lang="sl-SI" sz="3200" dirty="0">
                <a:latin typeface="Corbel" panose="020B0503020204020204" pitchFamily="34" charset="0"/>
              </a:rPr>
              <a:t> v času reintegracije, abstinent</a:t>
            </a:r>
            <a:r>
              <a:rPr lang="en-US" sz="3200" dirty="0">
                <a:latin typeface="Corbel" panose="020B0503020204020204" pitchFamily="34" charset="0"/>
              </a:rPr>
              <a:t>e</a:t>
            </a:r>
            <a:r>
              <a:rPr lang="sl-SI" sz="3200" dirty="0">
                <a:latin typeface="Corbel" panose="020B0503020204020204" pitchFamily="34" charset="0"/>
              </a:rPr>
              <a:t> v fazi zdravstvene rehabilitacije, uporabnik</a:t>
            </a:r>
            <a:r>
              <a:rPr lang="en-US" sz="3200" dirty="0">
                <a:latin typeface="Corbel" panose="020B0503020204020204" pitchFamily="34" charset="0"/>
              </a:rPr>
              <a:t>e</a:t>
            </a:r>
            <a:r>
              <a:rPr lang="sl-SI" sz="3200" dirty="0">
                <a:latin typeface="Corbel" panose="020B0503020204020204" pitchFamily="34" charset="0"/>
              </a:rPr>
              <a:t> substitucijske terapije</a:t>
            </a:r>
            <a:r>
              <a:rPr lang="en-US" sz="3200" dirty="0">
                <a:latin typeface="Corbel" panose="020B0503020204020204" pitchFamily="34" charset="0"/>
              </a:rPr>
              <a:t>,</a:t>
            </a:r>
            <a:r>
              <a:rPr lang="sl-SI" sz="3200" dirty="0">
                <a:latin typeface="Corbel" panose="020B0503020204020204" pitchFamily="34" charset="0"/>
              </a:rPr>
              <a:t> </a:t>
            </a:r>
            <a:endParaRPr lang="en-US" sz="3200" dirty="0">
              <a:latin typeface="Corbel" panose="020B0503020204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sl-SI" sz="3200" dirty="0">
                <a:latin typeface="Corbel" panose="020B0503020204020204" pitchFamily="34" charset="0"/>
              </a:rPr>
              <a:t>Projekt »nadgradnje in vzpostavitve mobilnih enot« bodo lahko kot uspešnega ovrednotili po zaključku izvedbene faze zgolj pod pogojem, da se bo le-ta nadaljeval v izpopolnjeni verziji projekta, kar med drugim pomeni dodatno nadgradnjo ter aktivno soočanje s sedanjimi izzivi</a:t>
            </a:r>
            <a:r>
              <a:rPr lang="en-US" sz="3200" dirty="0">
                <a:latin typeface="Corbel" panose="020B0503020204020204" pitchFamily="34" charset="0"/>
              </a:rPr>
              <a:t>,</a:t>
            </a:r>
          </a:p>
          <a:p>
            <a:pPr marL="571500" indent="-571500" algn="just">
              <a:buFontTx/>
              <a:buChar char="-"/>
            </a:pPr>
            <a:r>
              <a:rPr lang="en-US" sz="3200" dirty="0" err="1">
                <a:latin typeface="Corbel" panose="020B0503020204020204" pitchFamily="34" charset="0"/>
              </a:rPr>
              <a:t>okrepiti</a:t>
            </a:r>
            <a:r>
              <a:rPr lang="en-US" sz="3200" dirty="0">
                <a:latin typeface="Corbel" panose="020B0503020204020204" pitchFamily="34" charset="0"/>
              </a:rPr>
              <a:t> </a:t>
            </a:r>
            <a:r>
              <a:rPr lang="en-US" sz="3200" dirty="0" err="1">
                <a:latin typeface="Corbel" panose="020B0503020204020204" pitchFamily="34" charset="0"/>
              </a:rPr>
              <a:t>lokalno</a:t>
            </a:r>
            <a:r>
              <a:rPr lang="en-US" sz="3200" dirty="0">
                <a:latin typeface="Corbel" panose="020B0503020204020204" pitchFamily="34" charset="0"/>
              </a:rPr>
              <a:t> </a:t>
            </a:r>
            <a:r>
              <a:rPr lang="en-US" sz="3200" dirty="0" err="1">
                <a:latin typeface="Corbel" panose="020B0503020204020204" pitchFamily="34" charset="0"/>
              </a:rPr>
              <a:t>delovanje</a:t>
            </a:r>
            <a:r>
              <a:rPr lang="en-US" sz="3200" dirty="0">
                <a:latin typeface="Corbel" panose="020B0503020204020204" pitchFamily="34" charset="0"/>
              </a:rPr>
              <a:t>,</a:t>
            </a:r>
          </a:p>
          <a:p>
            <a:pPr marL="571500" indent="-571500" algn="just">
              <a:buFontTx/>
              <a:buChar char="-"/>
            </a:pPr>
            <a:r>
              <a:rPr lang="en-US" sz="3200" dirty="0">
                <a:latin typeface="Corbel" panose="020B0503020204020204" pitchFamily="34" charset="0"/>
              </a:rPr>
              <a:t>o</a:t>
            </a:r>
            <a:r>
              <a:rPr lang="sl-SI" sz="3200" dirty="0">
                <a:latin typeface="Corbel" panose="020B0503020204020204" pitchFamily="34" charset="0"/>
              </a:rPr>
              <a:t>krepiti nevladni sektor  </a:t>
            </a:r>
            <a:r>
              <a:rPr lang="en-US" sz="3200" dirty="0">
                <a:latin typeface="Corbel" panose="020B0503020204020204" pitchFamily="34" charset="0"/>
              </a:rPr>
              <a:t>(</a:t>
            </a:r>
            <a:r>
              <a:rPr lang="sl-SI" sz="3200" dirty="0">
                <a:latin typeface="Corbel" panose="020B0503020204020204" pitchFamily="34" charset="0"/>
              </a:rPr>
              <a:t>izenačiti plačni sistem</a:t>
            </a:r>
            <a:r>
              <a:rPr lang="en-US" sz="3200" dirty="0">
                <a:latin typeface="Corbel" panose="020B0503020204020204" pitchFamily="34" charset="0"/>
              </a:rPr>
              <a:t>).</a:t>
            </a:r>
            <a:endParaRPr lang="sl-SI" sz="3200" dirty="0">
              <a:latin typeface="Corbel" panose="020B0503020204020204" pitchFamily="34" charset="0"/>
            </a:endParaRPr>
          </a:p>
          <a:p>
            <a:pPr marL="571500" indent="-571500" algn="just">
              <a:buFontTx/>
              <a:buChar char="-"/>
            </a:pPr>
            <a:endParaRPr lang="sl-SI" sz="3200" dirty="0">
              <a:latin typeface="Corbel" panose="020B0503020204020204" pitchFamily="34" charset="0"/>
            </a:endParaRPr>
          </a:p>
          <a:p>
            <a:pPr marL="571500" indent="-571500">
              <a:buFontTx/>
              <a:buChar char="-"/>
            </a:pP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rbel" panose="020B0503020204020204" pitchFamily="34" charset="0"/>
              </a:rPr>
              <a:t>Priporočila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r>
              <a:rPr lang="en-US" b="1" dirty="0" err="1">
                <a:latin typeface="Corbel" panose="020B0503020204020204" pitchFamily="34" charset="0"/>
              </a:rPr>
              <a:t>iz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r>
              <a:rPr lang="en-US" b="1" dirty="0" err="1">
                <a:latin typeface="Corbel" panose="020B0503020204020204" pitchFamily="34" charset="0"/>
              </a:rPr>
              <a:t>evalvacije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4472516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68C794DF-61D2-4CE4-B09A-33F7ACDA3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Corbel" panose="020B0503020204020204" pitchFamily="34" charset="0"/>
              </a:rPr>
              <a:t>Sprememba in dopolnitev </a:t>
            </a:r>
            <a:r>
              <a:rPr lang="sl-SI" b="1" dirty="0">
                <a:latin typeface="Corbel" panose="020B0503020204020204" pitchFamily="34" charset="0"/>
              </a:rPr>
              <a:t>Uredbe o </a:t>
            </a:r>
            <a:r>
              <a:rPr lang="sl-SI" b="1" dirty="0" err="1">
                <a:latin typeface="Corbel" panose="020B0503020204020204" pitchFamily="34" charset="0"/>
              </a:rPr>
              <a:t>razvrstitvih</a:t>
            </a:r>
            <a:r>
              <a:rPr lang="sl-SI" b="1" dirty="0">
                <a:latin typeface="Corbel" panose="020B0503020204020204" pitchFamily="34" charset="0"/>
              </a:rPr>
              <a:t> prepovedanih drog</a:t>
            </a:r>
            <a:r>
              <a:rPr lang="sl-SI" dirty="0">
                <a:latin typeface="Corbel" panose="020B0503020204020204" pitchFamily="34" charset="0"/>
              </a:rPr>
              <a:t> je bila sprejeta 29.10.2020 (</a:t>
            </a:r>
            <a:r>
              <a:rPr lang="sl-SI" dirty="0" err="1">
                <a:latin typeface="Corbel" panose="020B0503020204020204" pitchFamily="34" charset="0"/>
              </a:rPr>
              <a:t>Official</a:t>
            </a:r>
            <a:r>
              <a:rPr lang="sl-SI" dirty="0">
                <a:latin typeface="Corbel" panose="020B0503020204020204" pitchFamily="34" charset="0"/>
              </a:rPr>
              <a:t> </a:t>
            </a:r>
            <a:r>
              <a:rPr lang="sl-SI" dirty="0" err="1">
                <a:latin typeface="Corbel" panose="020B0503020204020204" pitchFamily="34" charset="0"/>
              </a:rPr>
              <a:t>Gazette</a:t>
            </a:r>
            <a:r>
              <a:rPr lang="sl-SI" dirty="0">
                <a:latin typeface="Corbel" panose="020B0503020204020204" pitchFamily="34" charset="0"/>
              </a:rPr>
              <a:t> </a:t>
            </a:r>
            <a:r>
              <a:rPr lang="sl-SI" dirty="0" err="1">
                <a:latin typeface="Corbel" panose="020B0503020204020204" pitchFamily="34" charset="0"/>
              </a:rPr>
              <a:t>of</a:t>
            </a:r>
            <a:r>
              <a:rPr lang="sl-SI" dirty="0">
                <a:latin typeface="Corbel" panose="020B0503020204020204" pitchFamily="34" charset="0"/>
              </a:rPr>
              <a:t> </a:t>
            </a:r>
            <a:r>
              <a:rPr lang="sl-SI" dirty="0" err="1">
                <a:latin typeface="Corbel" panose="020B0503020204020204" pitchFamily="34" charset="0"/>
              </a:rPr>
              <a:t>the</a:t>
            </a:r>
            <a:r>
              <a:rPr lang="sl-SI" dirty="0">
                <a:latin typeface="Corbel" panose="020B0503020204020204" pitchFamily="34" charset="0"/>
              </a:rPr>
              <a:t> </a:t>
            </a:r>
            <a:r>
              <a:rPr lang="sl-SI" dirty="0" err="1">
                <a:latin typeface="Corbel" panose="020B0503020204020204" pitchFamily="34" charset="0"/>
              </a:rPr>
              <a:t>Republic</a:t>
            </a:r>
            <a:r>
              <a:rPr lang="sl-SI" dirty="0">
                <a:latin typeface="Corbel" panose="020B0503020204020204" pitchFamily="34" charset="0"/>
              </a:rPr>
              <a:t> </a:t>
            </a:r>
            <a:r>
              <a:rPr lang="sl-SI" dirty="0" err="1">
                <a:latin typeface="Corbel" panose="020B0503020204020204" pitchFamily="34" charset="0"/>
              </a:rPr>
              <a:t>of</a:t>
            </a:r>
            <a:r>
              <a:rPr lang="sl-SI" dirty="0">
                <a:latin typeface="Corbel" panose="020B0503020204020204" pitchFamily="34" charset="0"/>
              </a:rPr>
              <a:t> </a:t>
            </a:r>
            <a:r>
              <a:rPr lang="sl-SI" dirty="0" err="1">
                <a:latin typeface="Corbel" panose="020B0503020204020204" pitchFamily="34" charset="0"/>
              </a:rPr>
              <a:t>Slovenia</a:t>
            </a:r>
            <a:r>
              <a:rPr lang="sl-SI" dirty="0">
                <a:latin typeface="Corbel" panose="020B0503020204020204" pitchFamily="34" charset="0"/>
              </a:rPr>
              <a:t> no. 157/20). </a:t>
            </a:r>
            <a:endParaRPr lang="en-US" dirty="0">
              <a:latin typeface="Corbel" panose="020B0503020204020204" pitchFamily="34" charset="0"/>
            </a:endParaRPr>
          </a:p>
          <a:p>
            <a:r>
              <a:rPr lang="en-US" dirty="0">
                <a:latin typeface="Corbel" panose="020B0503020204020204" pitchFamily="34" charset="0"/>
              </a:rPr>
              <a:t>- </a:t>
            </a:r>
            <a:r>
              <a:rPr lang="sl-SI" dirty="0">
                <a:latin typeface="Corbel" panose="020B0503020204020204" pitchFamily="34" charset="0"/>
              </a:rPr>
              <a:t>dodanih 6 novih snovi, v seznam skupine II je bil dodan IZOTONITAZEN, v seznam skupine III b.1.0 (</a:t>
            </a:r>
            <a:r>
              <a:rPr lang="sl-SI" dirty="0" err="1">
                <a:latin typeface="Corbel" panose="020B0503020204020204" pitchFamily="34" charset="0"/>
              </a:rPr>
              <a:t>Benzodiazepinski</a:t>
            </a:r>
            <a:r>
              <a:rPr lang="sl-SI" dirty="0">
                <a:latin typeface="Corbel" panose="020B0503020204020204" pitchFamily="34" charset="0"/>
              </a:rPr>
              <a:t> anksiolitiki in hipnotiki) pa sta bila dodana ETIZOLAM in FENAZEPAM.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2BAB93DB-744C-4F60-B8DA-98898FEFD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Zakonodajni okvir</a:t>
            </a:r>
          </a:p>
        </p:txBody>
      </p:sp>
    </p:spTree>
    <p:extLst>
      <p:ext uri="{BB962C8B-B14F-4D97-AF65-F5344CB8AC3E}">
        <p14:creationId xmlns:p14="http://schemas.microsoft.com/office/powerpoint/2010/main" val="16756898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Corbel" panose="020B0503020204020204" pitchFamily="34" charset="0"/>
              </a:rPr>
              <a:t>Problematiko zasvojenosti otrok in mladostnikov z digitalnimi tehnologijami v slovenskem prostoru naslavlja dokument Smernice za uporabo zaslonov pri otrocih in mladostnikih, ki je izšel maja 2021 (dostopen na naslednji povezavi: </a:t>
            </a:r>
            <a:r>
              <a:rPr lang="sl-SI" u="sng" dirty="0">
                <a:latin typeface="Corbel" panose="020B0503020204020204" pitchFamily="34" charset="0"/>
                <a:hlinkClick r:id="rId2"/>
              </a:rPr>
              <a:t>https://www.zdravniskazbornica.si/docs/default-source/novice-dokumenti/uporaba-zaslonov_smernice_za-splet_strani-zaporedno_kon%C4%8Dna.pdf?sfvrsn=dfb83436_2</a:t>
            </a:r>
            <a:r>
              <a:rPr lang="sl-SI" dirty="0">
                <a:latin typeface="Corbel" panose="020B0503020204020204" pitchFamily="34" charset="0"/>
              </a:rPr>
              <a:t>). </a:t>
            </a:r>
            <a:r>
              <a:rPr lang="en-GB" dirty="0">
                <a:latin typeface="Corbel" panose="020B0503020204020204" pitchFamily="34" charset="0"/>
              </a:rPr>
              <a:t> 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Zakonodajni okvir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206184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FD7292-EFF5-49DF-8177-E63380EC2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809" y="390525"/>
            <a:ext cx="11180116" cy="1245915"/>
          </a:xfrm>
        </p:spPr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Zdravstvene posledice uporabe drog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B35853C-DB3E-4EDA-B3F7-8B75520968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Število smrti, povezanih z uporabo </a:t>
            </a:r>
            <a:r>
              <a:rPr lang="sl-SI" dirty="0" err="1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drog</a:t>
            </a:r>
            <a:r>
              <a:rPr lang="sl-SI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</a:t>
            </a:r>
            <a:r>
              <a:rPr lang="sl-SI" dirty="0" err="1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trendi_spol</a:t>
            </a:r>
            <a:endParaRPr lang="sl-SI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579F9244-16F0-46D4-980E-D79E601A8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Število umrlih po </a:t>
            </a:r>
            <a:r>
              <a:rPr lang="en-US" dirty="0" err="1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vrsti</a:t>
            </a:r>
            <a:r>
              <a:rPr lang="en-US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droge</a:t>
            </a:r>
            <a:r>
              <a:rPr lang="sl-SI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_trendi</a:t>
            </a:r>
            <a:endParaRPr lang="sl-SI" dirty="0">
              <a:latin typeface="Corbel" panose="020B0503020204020204" pitchFamily="34" charset="0"/>
            </a:endParaRPr>
          </a:p>
        </p:txBody>
      </p:sp>
      <p:graphicFrame>
        <p:nvGraphicFramePr>
          <p:cNvPr id="12" name="Označba mesta vsebine 11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50875" y="3092450"/>
          <a:ext cx="5745163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značba mesta vsebine 14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605588" y="3092450"/>
          <a:ext cx="5748337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83276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F2A007-12E9-4EB5-B8A9-6F9B3AB9A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Corbel" panose="020B0503020204020204" pitchFamily="34" charset="0"/>
              </a:rPr>
              <a:t>Zdravstvene posledice uporabe drog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6BA8A91-E722-40A8-A732-657EC5185F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Deleži umrlih po starostnih </a:t>
            </a:r>
            <a:r>
              <a:rPr lang="sl-SI" dirty="0" err="1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skupinah_trendi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BE52141D-2780-4E4C-ACB0-829360C24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Število umrlih po </a:t>
            </a:r>
            <a:r>
              <a:rPr lang="en-US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vrsti</a:t>
            </a:r>
            <a:r>
              <a:rPr lang="en-US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droge</a:t>
            </a:r>
            <a:r>
              <a:rPr lang="sl-SI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_trendi</a:t>
            </a:r>
            <a:endParaRPr lang="sl-SI" dirty="0">
              <a:latin typeface="Corbel" panose="020B0503020204020204" pitchFamily="34" charset="0"/>
            </a:endParaRPr>
          </a:p>
          <a:p>
            <a:endParaRPr lang="sl-SI" dirty="0"/>
          </a:p>
        </p:txBody>
      </p:sp>
      <p:graphicFrame>
        <p:nvGraphicFramePr>
          <p:cNvPr id="8" name="Označba mesta vsebine 7">
            <a:extLst>
              <a:ext uri="{FF2B5EF4-FFF2-40B4-BE49-F238E27FC236}">
                <a16:creationId xmlns:a16="http://schemas.microsoft.com/office/drawing/2014/main" id="{1CF27BFD-F376-4162-B367-044DC31EE1A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2051309"/>
              </p:ext>
            </p:extLst>
          </p:nvPr>
        </p:nvGraphicFramePr>
        <p:xfrm>
          <a:off x="650875" y="3092450"/>
          <a:ext cx="5745163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Označba mesta vsebine 6">
            <a:extLst>
              <a:ext uri="{FF2B5EF4-FFF2-40B4-BE49-F238E27FC236}">
                <a16:creationId xmlns:a16="http://schemas.microsoft.com/office/drawing/2014/main" id="{826D9249-294A-40F9-A81D-9FD5F8F1C0F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67316869"/>
              </p:ext>
            </p:extLst>
          </p:nvPr>
        </p:nvGraphicFramePr>
        <p:xfrm>
          <a:off x="6605588" y="3092450"/>
          <a:ext cx="5748337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015912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Myriad Pro Light"/>
        <a:ea typeface="ヒラギノ角ゴ ProN W3"/>
        <a:cs typeface="ヒラギノ角ゴ ProN W3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isarna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Pages>0</Pages>
  <Words>2303</Words>
  <Characters>0</Characters>
  <Application>Microsoft Office PowerPoint</Application>
  <PresentationFormat>Po meri</PresentationFormat>
  <Lines>0</Lines>
  <Paragraphs>320</Paragraphs>
  <Slides>33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14</vt:i4>
      </vt:variant>
      <vt:variant>
        <vt:lpstr>Naslovi diapozitivov</vt:lpstr>
      </vt:variant>
      <vt:variant>
        <vt:i4>33</vt:i4>
      </vt:variant>
    </vt:vector>
  </HeadingPairs>
  <TitlesOfParts>
    <vt:vector size="50" baseType="lpstr">
      <vt:lpstr>Corbel</vt:lpstr>
      <vt:lpstr>Gill Sans</vt:lpstr>
      <vt:lpstr>Myriad Pro Light</vt:lpstr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Predstavitev Nacionalnega poročila o stanju na področju prepovedanih drog 2021</vt:lpstr>
      <vt:lpstr>Javni izdatki na področju drog</vt:lpstr>
      <vt:lpstr> Evalvacija Nac. programa na področju prep. drog 2014-2020  </vt:lpstr>
      <vt:lpstr>Priporočila iz evalvacije </vt:lpstr>
      <vt:lpstr>Priporočila iz evalvacije </vt:lpstr>
      <vt:lpstr>Zakonodajni okvir</vt:lpstr>
      <vt:lpstr>Zakonodajni okvir</vt:lpstr>
      <vt:lpstr>Zdravstvene posledice uporabe drog</vt:lpstr>
      <vt:lpstr>Zdravstvene posledice uporabe drog</vt:lpstr>
      <vt:lpstr>Zdravstvene posledice uporabe drog</vt:lpstr>
      <vt:lpstr>  Zdravstvene posledice uporabe  drog Zastrupitve UKC Lj - trendi</vt:lpstr>
      <vt:lpstr>Zdravstvene posledice uporabe drog</vt:lpstr>
      <vt:lpstr>Programi zmanjševanja škode</vt:lpstr>
      <vt:lpstr>Programi zmanjševanja škode</vt:lpstr>
      <vt:lpstr>Programi zmanjševanja škode</vt:lpstr>
      <vt:lpstr>Zdravljenje</vt:lpstr>
      <vt:lpstr>Zdravljenje</vt:lpstr>
      <vt:lpstr>Konoplja</vt:lpstr>
      <vt:lpstr>Kokain </vt:lpstr>
      <vt:lpstr>Heroin </vt:lpstr>
      <vt:lpstr>Prepovedane droge_epidemiologija na podlagi odpadnih voda</vt:lpstr>
      <vt:lpstr>Preventiva</vt:lpstr>
      <vt:lpstr>Preventiva</vt:lpstr>
      <vt:lpstr>Preventiva</vt:lpstr>
      <vt:lpstr>Preventiva</vt:lpstr>
      <vt:lpstr>Preventiva</vt:lpstr>
      <vt:lpstr> HBSC COVID-19</vt:lpstr>
      <vt:lpstr>Zapori</vt:lpstr>
      <vt:lpstr>Zapori</vt:lpstr>
      <vt:lpstr>Policija </vt:lpstr>
      <vt:lpstr>Evropsko poročilo 2020</vt:lpstr>
      <vt:lpstr>Evropsko poročilo 2020</vt:lpstr>
      <vt:lpstr>Povzetek _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Andreja Frič</dc:creator>
  <cp:lastModifiedBy>Irma Sterle Glaner</cp:lastModifiedBy>
  <cp:revision>243</cp:revision>
  <cp:lastPrinted>2020-12-17T07:51:04Z</cp:lastPrinted>
  <dcterms:modified xsi:type="dcterms:W3CDTF">2023-08-02T13:07:46Z</dcterms:modified>
</cp:coreProperties>
</file>