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5" r:id="rId3"/>
    <p:sldId id="257" r:id="rId4"/>
    <p:sldId id="283" r:id="rId5"/>
    <p:sldId id="261" r:id="rId6"/>
    <p:sldId id="284" r:id="rId7"/>
    <p:sldId id="258" r:id="rId8"/>
    <p:sldId id="259" r:id="rId9"/>
    <p:sldId id="260" r:id="rId10"/>
    <p:sldId id="274" r:id="rId11"/>
    <p:sldId id="264" r:id="rId12"/>
    <p:sldId id="282" r:id="rId13"/>
    <p:sldId id="271" r:id="rId14"/>
    <p:sldId id="266" r:id="rId15"/>
    <p:sldId id="276" r:id="rId16"/>
    <p:sldId id="280" r:id="rId17"/>
    <p:sldId id="279" r:id="rId18"/>
    <p:sldId id="278" r:id="rId19"/>
    <p:sldId id="281" r:id="rId20"/>
    <p:sldId id="275" r:id="rId21"/>
    <p:sldId id="272" r:id="rId22"/>
    <p:sldId id="267" r:id="rId23"/>
    <p:sldId id="268"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C593D3-7111-BE81-FA28-3861FE5C0190}" name="Daša Modic Gorjup" initials="DM" userId="S::Dasa.Modic-Gorjup@gov.si::0b495f78-c5d9-40bb-8cdf-7461e609aa61" providerId="AD"/>
  <p188:author id="{4E91E6DD-DF78-9B2F-53C5-267E06122CF6}" name="David Krivec" initials="DK" userId="S::David.Krivec@gov.si::0c26b106-14a6-49b7-bcf1-685fd62ac5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9C5AC-9EBE-48C2-BFB6-A35E26DEB12E}" v="2" dt="2026-02-23T08:15:47.324"/>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1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B0CA7-83B9-4636-98CD-DCD507367E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7F97532-A91F-45F1-AAF3-4F0A87509A23}">
      <dgm:prSet/>
      <dgm:spPr/>
      <dgm:t>
        <a:bodyPr/>
        <a:lstStyle/>
        <a:p>
          <a:pPr algn="just"/>
          <a:r>
            <a:rPr lang="sl-SI"/>
            <a:t>Aktivnosti projekta se </a:t>
          </a:r>
          <a:r>
            <a:rPr lang="sl-SI" b="1"/>
            <a:t>začnejo s pravnomočnostjo sklepa o izboru</a:t>
          </a:r>
          <a:r>
            <a:rPr lang="sl-SI"/>
            <a:t>, rok za zaključek izvedenih aktivnosti projekta je do </a:t>
          </a:r>
          <a:r>
            <a:rPr lang="sl-SI" b="1"/>
            <a:t>30. 6. 2029</a:t>
          </a:r>
          <a:r>
            <a:rPr lang="sl-SI"/>
            <a:t>. </a:t>
          </a:r>
          <a:endParaRPr lang="en-US"/>
        </a:p>
      </dgm:t>
    </dgm:pt>
    <dgm:pt modelId="{E1D9E053-05AC-4915-B3D8-E56F9F49996B}" type="parTrans" cxnId="{F818630B-6408-488F-BCC5-86E52EBC1110}">
      <dgm:prSet/>
      <dgm:spPr/>
      <dgm:t>
        <a:bodyPr/>
        <a:lstStyle/>
        <a:p>
          <a:endParaRPr lang="en-US"/>
        </a:p>
      </dgm:t>
    </dgm:pt>
    <dgm:pt modelId="{36081B5E-F7C1-4A73-853F-E6ECE6BDE318}" type="sibTrans" cxnId="{F818630B-6408-488F-BCC5-86E52EBC1110}">
      <dgm:prSet/>
      <dgm:spPr/>
      <dgm:t>
        <a:bodyPr/>
        <a:lstStyle/>
        <a:p>
          <a:endParaRPr lang="en-US"/>
        </a:p>
      </dgm:t>
    </dgm:pt>
    <dgm:pt modelId="{1250599C-84E7-43E6-9D8C-68F0C2B7972F}">
      <dgm:prSet/>
      <dgm:spPr/>
      <dgm:t>
        <a:bodyPr/>
        <a:lstStyle/>
        <a:p>
          <a:pPr algn="just"/>
          <a:r>
            <a:rPr lang="sl-SI"/>
            <a:t>Obdobje upravičenosti stroškov (datum izdaje računa oziroma verodostojne listine) je od pravnomočnosti sklepa o izboru do </a:t>
          </a:r>
          <a:r>
            <a:rPr lang="sl-SI" b="1"/>
            <a:t>30. 6. 2029</a:t>
          </a:r>
          <a:r>
            <a:rPr lang="sl-SI"/>
            <a:t>.</a:t>
          </a:r>
          <a:endParaRPr lang="en-US"/>
        </a:p>
      </dgm:t>
    </dgm:pt>
    <dgm:pt modelId="{09152692-2C83-489E-A6B8-A781B8D47EFD}" type="parTrans" cxnId="{D28FC79B-F7D3-4B8B-A454-6AB03E72F4C2}">
      <dgm:prSet/>
      <dgm:spPr/>
      <dgm:t>
        <a:bodyPr/>
        <a:lstStyle/>
        <a:p>
          <a:endParaRPr lang="en-US"/>
        </a:p>
      </dgm:t>
    </dgm:pt>
    <dgm:pt modelId="{26CD76CB-0075-4ED0-8ABF-AF49D173AFFA}" type="sibTrans" cxnId="{D28FC79B-F7D3-4B8B-A454-6AB03E72F4C2}">
      <dgm:prSet/>
      <dgm:spPr/>
      <dgm:t>
        <a:bodyPr/>
        <a:lstStyle/>
        <a:p>
          <a:endParaRPr lang="en-US"/>
        </a:p>
      </dgm:t>
    </dgm:pt>
    <dgm:pt modelId="{943702EC-88E3-4346-9FF0-B4BBB30281FD}">
      <dgm:prSet/>
      <dgm:spPr/>
      <dgm:t>
        <a:bodyPr/>
        <a:lstStyle/>
        <a:p>
          <a:pPr algn="just"/>
          <a:r>
            <a:rPr lang="sl-SI"/>
            <a:t>Obdobje upravičenosti izdatkov (datum plačila računov oziroma verodostojnih knjigovodskih listin) je od pravnomočnosti sklepa o izboru do </a:t>
          </a:r>
          <a:r>
            <a:rPr lang="sl-SI" b="1"/>
            <a:t>31. 7. 2029</a:t>
          </a:r>
          <a:r>
            <a:rPr lang="sl-SI"/>
            <a:t>.</a:t>
          </a:r>
          <a:endParaRPr lang="en-US"/>
        </a:p>
      </dgm:t>
    </dgm:pt>
    <dgm:pt modelId="{5294F0E2-D3AA-47DE-A1A6-732D4C05BDFB}" type="parTrans" cxnId="{D40DA8C2-96ED-4FFA-8B05-E992D3A4DAFD}">
      <dgm:prSet/>
      <dgm:spPr/>
      <dgm:t>
        <a:bodyPr/>
        <a:lstStyle/>
        <a:p>
          <a:endParaRPr lang="en-US"/>
        </a:p>
      </dgm:t>
    </dgm:pt>
    <dgm:pt modelId="{9935170C-6BBB-47F6-976D-4999B99E39FF}" type="sibTrans" cxnId="{D40DA8C2-96ED-4FFA-8B05-E992D3A4DAFD}">
      <dgm:prSet/>
      <dgm:spPr/>
      <dgm:t>
        <a:bodyPr/>
        <a:lstStyle/>
        <a:p>
          <a:endParaRPr lang="en-US"/>
        </a:p>
      </dgm:t>
    </dgm:pt>
    <dgm:pt modelId="{82142E23-9773-4141-84BD-90C5C7D73784}">
      <dgm:prSet/>
      <dgm:spPr/>
      <dgm:t>
        <a:bodyPr/>
        <a:lstStyle/>
        <a:p>
          <a:pPr algn="just"/>
          <a:r>
            <a:rPr lang="sl-SI"/>
            <a:t>Obdobje upravičenosti javnih izdatkov (izplačil iz proračuna) upravičenca je od pravnomočnosti sklepa o izboru do </a:t>
          </a:r>
          <a:r>
            <a:rPr lang="sl-SI" b="1"/>
            <a:t>30. 9. 2029</a:t>
          </a:r>
          <a:r>
            <a:rPr lang="sl-SI"/>
            <a:t>.</a:t>
          </a:r>
          <a:endParaRPr lang="en-US"/>
        </a:p>
      </dgm:t>
    </dgm:pt>
    <dgm:pt modelId="{B8AD9573-B2DA-4078-8C3A-090FDC07857A}" type="parTrans" cxnId="{AC2CBA93-1D5D-45C6-ACA6-8559CA51F66F}">
      <dgm:prSet/>
      <dgm:spPr/>
      <dgm:t>
        <a:bodyPr/>
        <a:lstStyle/>
        <a:p>
          <a:endParaRPr lang="en-US"/>
        </a:p>
      </dgm:t>
    </dgm:pt>
    <dgm:pt modelId="{6884A116-90C5-4AE0-9C23-4A5B838976A5}" type="sibTrans" cxnId="{AC2CBA93-1D5D-45C6-ACA6-8559CA51F66F}">
      <dgm:prSet/>
      <dgm:spPr/>
      <dgm:t>
        <a:bodyPr/>
        <a:lstStyle/>
        <a:p>
          <a:endParaRPr lang="en-US"/>
        </a:p>
      </dgm:t>
    </dgm:pt>
    <dgm:pt modelId="{B4C96901-F21F-4A13-8C43-ABFA404D2FFC}" type="pres">
      <dgm:prSet presAssocID="{D0FB0CA7-83B9-4636-98CD-DCD507367EFE}" presName="vert0" presStyleCnt="0">
        <dgm:presLayoutVars>
          <dgm:dir/>
          <dgm:animOne val="branch"/>
          <dgm:animLvl val="lvl"/>
        </dgm:presLayoutVars>
      </dgm:prSet>
      <dgm:spPr/>
    </dgm:pt>
    <dgm:pt modelId="{FC6AD7A2-25B7-4028-B306-6EF98F6C8BFA}" type="pres">
      <dgm:prSet presAssocID="{A7F97532-A91F-45F1-AAF3-4F0A87509A23}" presName="thickLine" presStyleLbl="alignNode1" presStyleIdx="0" presStyleCnt="4"/>
      <dgm:spPr/>
    </dgm:pt>
    <dgm:pt modelId="{77D93AD5-470D-4E51-9781-37382737CDF3}" type="pres">
      <dgm:prSet presAssocID="{A7F97532-A91F-45F1-AAF3-4F0A87509A23}" presName="horz1" presStyleCnt="0"/>
      <dgm:spPr/>
    </dgm:pt>
    <dgm:pt modelId="{48A51852-BC0C-4A8E-8B91-31A9F1AEEA1E}" type="pres">
      <dgm:prSet presAssocID="{A7F97532-A91F-45F1-AAF3-4F0A87509A23}" presName="tx1" presStyleLbl="revTx" presStyleIdx="0" presStyleCnt="4"/>
      <dgm:spPr/>
    </dgm:pt>
    <dgm:pt modelId="{8FADCF40-1FCA-43D4-BF96-257C715C0DC1}" type="pres">
      <dgm:prSet presAssocID="{A7F97532-A91F-45F1-AAF3-4F0A87509A23}" presName="vert1" presStyleCnt="0"/>
      <dgm:spPr/>
    </dgm:pt>
    <dgm:pt modelId="{E38E1E1A-ECE3-4CBD-AD9A-CAF28C59FE31}" type="pres">
      <dgm:prSet presAssocID="{1250599C-84E7-43E6-9D8C-68F0C2B7972F}" presName="thickLine" presStyleLbl="alignNode1" presStyleIdx="1" presStyleCnt="4"/>
      <dgm:spPr/>
    </dgm:pt>
    <dgm:pt modelId="{95B0AA95-6ACB-426A-BBCB-E091F630D306}" type="pres">
      <dgm:prSet presAssocID="{1250599C-84E7-43E6-9D8C-68F0C2B7972F}" presName="horz1" presStyleCnt="0"/>
      <dgm:spPr/>
    </dgm:pt>
    <dgm:pt modelId="{45C8BB07-FD35-400B-9E49-1C17221C20E2}" type="pres">
      <dgm:prSet presAssocID="{1250599C-84E7-43E6-9D8C-68F0C2B7972F}" presName="tx1" presStyleLbl="revTx" presStyleIdx="1" presStyleCnt="4"/>
      <dgm:spPr/>
    </dgm:pt>
    <dgm:pt modelId="{7FF9AB2C-176F-44D2-AA4B-20F47E6C58DE}" type="pres">
      <dgm:prSet presAssocID="{1250599C-84E7-43E6-9D8C-68F0C2B7972F}" presName="vert1" presStyleCnt="0"/>
      <dgm:spPr/>
    </dgm:pt>
    <dgm:pt modelId="{BE694B18-29A7-498C-B498-C4B349AC2E00}" type="pres">
      <dgm:prSet presAssocID="{943702EC-88E3-4346-9FF0-B4BBB30281FD}" presName="thickLine" presStyleLbl="alignNode1" presStyleIdx="2" presStyleCnt="4"/>
      <dgm:spPr/>
    </dgm:pt>
    <dgm:pt modelId="{98766CC7-A647-48D9-9468-BA031F91AEAD}" type="pres">
      <dgm:prSet presAssocID="{943702EC-88E3-4346-9FF0-B4BBB30281FD}" presName="horz1" presStyleCnt="0"/>
      <dgm:spPr/>
    </dgm:pt>
    <dgm:pt modelId="{38A7171E-1F1A-411C-94A2-87752EA3DDDE}" type="pres">
      <dgm:prSet presAssocID="{943702EC-88E3-4346-9FF0-B4BBB30281FD}" presName="tx1" presStyleLbl="revTx" presStyleIdx="2" presStyleCnt="4"/>
      <dgm:spPr/>
    </dgm:pt>
    <dgm:pt modelId="{BFC61A0E-F2BF-4C2D-9A31-8ACB509FBE4D}" type="pres">
      <dgm:prSet presAssocID="{943702EC-88E3-4346-9FF0-B4BBB30281FD}" presName="vert1" presStyleCnt="0"/>
      <dgm:spPr/>
    </dgm:pt>
    <dgm:pt modelId="{24C09159-D521-4943-998E-AF9AE153584A}" type="pres">
      <dgm:prSet presAssocID="{82142E23-9773-4141-84BD-90C5C7D73784}" presName="thickLine" presStyleLbl="alignNode1" presStyleIdx="3" presStyleCnt="4"/>
      <dgm:spPr/>
    </dgm:pt>
    <dgm:pt modelId="{13563357-BA29-4DBD-9A52-433BD2A0F4F6}" type="pres">
      <dgm:prSet presAssocID="{82142E23-9773-4141-84BD-90C5C7D73784}" presName="horz1" presStyleCnt="0"/>
      <dgm:spPr/>
    </dgm:pt>
    <dgm:pt modelId="{AD900953-0A2C-49B5-9DD0-3277FE6B1124}" type="pres">
      <dgm:prSet presAssocID="{82142E23-9773-4141-84BD-90C5C7D73784}" presName="tx1" presStyleLbl="revTx" presStyleIdx="3" presStyleCnt="4"/>
      <dgm:spPr/>
    </dgm:pt>
    <dgm:pt modelId="{58BB437E-AEEA-4A10-B1C5-E0D7A91B7534}" type="pres">
      <dgm:prSet presAssocID="{82142E23-9773-4141-84BD-90C5C7D73784}" presName="vert1" presStyleCnt="0"/>
      <dgm:spPr/>
    </dgm:pt>
  </dgm:ptLst>
  <dgm:cxnLst>
    <dgm:cxn modelId="{F818630B-6408-488F-BCC5-86E52EBC1110}" srcId="{D0FB0CA7-83B9-4636-98CD-DCD507367EFE}" destId="{A7F97532-A91F-45F1-AAF3-4F0A87509A23}" srcOrd="0" destOrd="0" parTransId="{E1D9E053-05AC-4915-B3D8-E56F9F49996B}" sibTransId="{36081B5E-F7C1-4A73-853F-E6ECE6BDE318}"/>
    <dgm:cxn modelId="{C5CD1661-5A06-4A7F-921B-AD5CF9B5147F}" type="presOf" srcId="{D0FB0CA7-83B9-4636-98CD-DCD507367EFE}" destId="{B4C96901-F21F-4A13-8C43-ABFA404D2FFC}" srcOrd="0" destOrd="0" presId="urn:microsoft.com/office/officeart/2008/layout/LinedList"/>
    <dgm:cxn modelId="{E4A25565-30DA-48FB-9B47-BE8279C60D55}" type="presOf" srcId="{1250599C-84E7-43E6-9D8C-68F0C2B7972F}" destId="{45C8BB07-FD35-400B-9E49-1C17221C20E2}" srcOrd="0" destOrd="0" presId="urn:microsoft.com/office/officeart/2008/layout/LinedList"/>
    <dgm:cxn modelId="{4A4ADF6A-590D-43D5-84B7-6FE36E19D575}" type="presOf" srcId="{A7F97532-A91F-45F1-AAF3-4F0A87509A23}" destId="{48A51852-BC0C-4A8E-8B91-31A9F1AEEA1E}" srcOrd="0" destOrd="0" presId="urn:microsoft.com/office/officeart/2008/layout/LinedList"/>
    <dgm:cxn modelId="{3FC3F24B-089C-4B87-92AD-8B5017F58EE8}" type="presOf" srcId="{82142E23-9773-4141-84BD-90C5C7D73784}" destId="{AD900953-0A2C-49B5-9DD0-3277FE6B1124}" srcOrd="0" destOrd="0" presId="urn:microsoft.com/office/officeart/2008/layout/LinedList"/>
    <dgm:cxn modelId="{AC2CBA93-1D5D-45C6-ACA6-8559CA51F66F}" srcId="{D0FB0CA7-83B9-4636-98CD-DCD507367EFE}" destId="{82142E23-9773-4141-84BD-90C5C7D73784}" srcOrd="3" destOrd="0" parTransId="{B8AD9573-B2DA-4078-8C3A-090FDC07857A}" sibTransId="{6884A116-90C5-4AE0-9C23-4A5B838976A5}"/>
    <dgm:cxn modelId="{D28FC79B-F7D3-4B8B-A454-6AB03E72F4C2}" srcId="{D0FB0CA7-83B9-4636-98CD-DCD507367EFE}" destId="{1250599C-84E7-43E6-9D8C-68F0C2B7972F}" srcOrd="1" destOrd="0" parTransId="{09152692-2C83-489E-A6B8-A781B8D47EFD}" sibTransId="{26CD76CB-0075-4ED0-8ABF-AF49D173AFFA}"/>
    <dgm:cxn modelId="{C9233CA8-E9AC-4AA5-95A7-BF74DCC61CAC}" type="presOf" srcId="{943702EC-88E3-4346-9FF0-B4BBB30281FD}" destId="{38A7171E-1F1A-411C-94A2-87752EA3DDDE}" srcOrd="0" destOrd="0" presId="urn:microsoft.com/office/officeart/2008/layout/LinedList"/>
    <dgm:cxn modelId="{D40DA8C2-96ED-4FFA-8B05-E992D3A4DAFD}" srcId="{D0FB0CA7-83B9-4636-98CD-DCD507367EFE}" destId="{943702EC-88E3-4346-9FF0-B4BBB30281FD}" srcOrd="2" destOrd="0" parTransId="{5294F0E2-D3AA-47DE-A1A6-732D4C05BDFB}" sibTransId="{9935170C-6BBB-47F6-976D-4999B99E39FF}"/>
    <dgm:cxn modelId="{E3D0A031-7688-408B-A530-5421869788D6}" type="presParOf" srcId="{B4C96901-F21F-4A13-8C43-ABFA404D2FFC}" destId="{FC6AD7A2-25B7-4028-B306-6EF98F6C8BFA}" srcOrd="0" destOrd="0" presId="urn:microsoft.com/office/officeart/2008/layout/LinedList"/>
    <dgm:cxn modelId="{5D735E60-5B35-4B4C-B58F-42C6756DA6F5}" type="presParOf" srcId="{B4C96901-F21F-4A13-8C43-ABFA404D2FFC}" destId="{77D93AD5-470D-4E51-9781-37382737CDF3}" srcOrd="1" destOrd="0" presId="urn:microsoft.com/office/officeart/2008/layout/LinedList"/>
    <dgm:cxn modelId="{C1AEEC36-4742-4141-AB89-0429D234A6F1}" type="presParOf" srcId="{77D93AD5-470D-4E51-9781-37382737CDF3}" destId="{48A51852-BC0C-4A8E-8B91-31A9F1AEEA1E}" srcOrd="0" destOrd="0" presId="urn:microsoft.com/office/officeart/2008/layout/LinedList"/>
    <dgm:cxn modelId="{B5DB1F75-DEC5-47B9-ABD3-23001978CEB8}" type="presParOf" srcId="{77D93AD5-470D-4E51-9781-37382737CDF3}" destId="{8FADCF40-1FCA-43D4-BF96-257C715C0DC1}" srcOrd="1" destOrd="0" presId="urn:microsoft.com/office/officeart/2008/layout/LinedList"/>
    <dgm:cxn modelId="{22105C51-70A3-4CD6-8C38-87C9B66C29FA}" type="presParOf" srcId="{B4C96901-F21F-4A13-8C43-ABFA404D2FFC}" destId="{E38E1E1A-ECE3-4CBD-AD9A-CAF28C59FE31}" srcOrd="2" destOrd="0" presId="urn:microsoft.com/office/officeart/2008/layout/LinedList"/>
    <dgm:cxn modelId="{3E49C1EB-78CF-4004-AF48-63FEE8AF8DE9}" type="presParOf" srcId="{B4C96901-F21F-4A13-8C43-ABFA404D2FFC}" destId="{95B0AA95-6ACB-426A-BBCB-E091F630D306}" srcOrd="3" destOrd="0" presId="urn:microsoft.com/office/officeart/2008/layout/LinedList"/>
    <dgm:cxn modelId="{9415B970-DDD8-4FE2-ADE1-20ABAC07C4F6}" type="presParOf" srcId="{95B0AA95-6ACB-426A-BBCB-E091F630D306}" destId="{45C8BB07-FD35-400B-9E49-1C17221C20E2}" srcOrd="0" destOrd="0" presId="urn:microsoft.com/office/officeart/2008/layout/LinedList"/>
    <dgm:cxn modelId="{239F2F56-D5BE-41A2-9DA9-DEB061C9754F}" type="presParOf" srcId="{95B0AA95-6ACB-426A-BBCB-E091F630D306}" destId="{7FF9AB2C-176F-44D2-AA4B-20F47E6C58DE}" srcOrd="1" destOrd="0" presId="urn:microsoft.com/office/officeart/2008/layout/LinedList"/>
    <dgm:cxn modelId="{D325EE64-35D8-4847-BFEC-60B9FB302466}" type="presParOf" srcId="{B4C96901-F21F-4A13-8C43-ABFA404D2FFC}" destId="{BE694B18-29A7-498C-B498-C4B349AC2E00}" srcOrd="4" destOrd="0" presId="urn:microsoft.com/office/officeart/2008/layout/LinedList"/>
    <dgm:cxn modelId="{C0588B76-E15E-41CE-8BE5-239D536C6C31}" type="presParOf" srcId="{B4C96901-F21F-4A13-8C43-ABFA404D2FFC}" destId="{98766CC7-A647-48D9-9468-BA031F91AEAD}" srcOrd="5" destOrd="0" presId="urn:microsoft.com/office/officeart/2008/layout/LinedList"/>
    <dgm:cxn modelId="{45017B00-A041-46D2-86CD-5EE7AE0F1C3D}" type="presParOf" srcId="{98766CC7-A647-48D9-9468-BA031F91AEAD}" destId="{38A7171E-1F1A-411C-94A2-87752EA3DDDE}" srcOrd="0" destOrd="0" presId="urn:microsoft.com/office/officeart/2008/layout/LinedList"/>
    <dgm:cxn modelId="{992D7DB6-EE1D-42FE-8643-6D307E6B1EF1}" type="presParOf" srcId="{98766CC7-A647-48D9-9468-BA031F91AEAD}" destId="{BFC61A0E-F2BF-4C2D-9A31-8ACB509FBE4D}" srcOrd="1" destOrd="0" presId="urn:microsoft.com/office/officeart/2008/layout/LinedList"/>
    <dgm:cxn modelId="{F17CAC0C-5BCF-49D0-A524-0C681946E96D}" type="presParOf" srcId="{B4C96901-F21F-4A13-8C43-ABFA404D2FFC}" destId="{24C09159-D521-4943-998E-AF9AE153584A}" srcOrd="6" destOrd="0" presId="urn:microsoft.com/office/officeart/2008/layout/LinedList"/>
    <dgm:cxn modelId="{F6E6A23C-FBCB-49A5-A038-5198DD59F18D}" type="presParOf" srcId="{B4C96901-F21F-4A13-8C43-ABFA404D2FFC}" destId="{13563357-BA29-4DBD-9A52-433BD2A0F4F6}" srcOrd="7" destOrd="0" presId="urn:microsoft.com/office/officeart/2008/layout/LinedList"/>
    <dgm:cxn modelId="{E2A1D838-B167-4955-BAD2-4FE46E2E6CAC}" type="presParOf" srcId="{13563357-BA29-4DBD-9A52-433BD2A0F4F6}" destId="{AD900953-0A2C-49B5-9DD0-3277FE6B1124}" srcOrd="0" destOrd="0" presId="urn:microsoft.com/office/officeart/2008/layout/LinedList"/>
    <dgm:cxn modelId="{75E2D7DF-A6D5-468D-A65A-51E0096ADAC9}" type="presParOf" srcId="{13563357-BA29-4DBD-9A52-433BD2A0F4F6}" destId="{58BB437E-AEEA-4A10-B1C5-E0D7A91B75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1288D-C689-490D-A9C3-C3D36E5717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191D56-F255-4949-B8DB-3039D544A929}">
      <dgm:prSet/>
      <dgm:spPr/>
      <dgm:t>
        <a:bodyPr/>
        <a:lstStyle/>
        <a:p>
          <a:r>
            <a:rPr lang="sl-SI"/>
            <a:t>PRILOGA 1: </a:t>
          </a:r>
          <a:r>
            <a:rPr lang="sl-SI" b="1"/>
            <a:t>Ocenjevalni list</a:t>
          </a:r>
          <a:endParaRPr lang="en-US" b="1"/>
        </a:p>
      </dgm:t>
    </dgm:pt>
    <dgm:pt modelId="{7F250CBD-34DD-4707-A302-B8547C509D32}" type="parTrans" cxnId="{2F977FC7-F540-4965-BC8F-60A8B96A8DD9}">
      <dgm:prSet/>
      <dgm:spPr/>
      <dgm:t>
        <a:bodyPr/>
        <a:lstStyle/>
        <a:p>
          <a:endParaRPr lang="en-US"/>
        </a:p>
      </dgm:t>
    </dgm:pt>
    <dgm:pt modelId="{191F3DE1-612B-456C-8778-00CCDFEABAE9}" type="sibTrans" cxnId="{2F977FC7-F540-4965-BC8F-60A8B96A8DD9}">
      <dgm:prSet/>
      <dgm:spPr/>
      <dgm:t>
        <a:bodyPr/>
        <a:lstStyle/>
        <a:p>
          <a:endParaRPr lang="en-US"/>
        </a:p>
      </dgm:t>
    </dgm:pt>
    <dgm:pt modelId="{E0D42A91-D29C-4A98-AB57-E49A0FEE90FB}">
      <dgm:prSet/>
      <dgm:spPr/>
      <dgm:t>
        <a:bodyPr/>
        <a:lstStyle/>
        <a:p>
          <a:r>
            <a:rPr lang="sl-SI"/>
            <a:t>OBRAZEC 1: </a:t>
          </a:r>
          <a:r>
            <a:rPr lang="sl-SI" b="1"/>
            <a:t>Prijavnica za projekt</a:t>
          </a:r>
          <a:endParaRPr lang="en-US"/>
        </a:p>
      </dgm:t>
    </dgm:pt>
    <dgm:pt modelId="{AFB5BC03-E406-433A-9982-10B625288F69}" type="parTrans" cxnId="{6E72A34C-301A-4E73-A534-55EBBAA97452}">
      <dgm:prSet/>
      <dgm:spPr/>
      <dgm:t>
        <a:bodyPr/>
        <a:lstStyle/>
        <a:p>
          <a:endParaRPr lang="en-US"/>
        </a:p>
      </dgm:t>
    </dgm:pt>
    <dgm:pt modelId="{559229A7-712B-43B6-AF96-CC8B8122658A}" type="sibTrans" cxnId="{6E72A34C-301A-4E73-A534-55EBBAA97452}">
      <dgm:prSet/>
      <dgm:spPr/>
      <dgm:t>
        <a:bodyPr/>
        <a:lstStyle/>
        <a:p>
          <a:endParaRPr lang="en-US"/>
        </a:p>
      </dgm:t>
    </dgm:pt>
    <dgm:pt modelId="{F4FA9EFB-642D-4CC1-AE28-C8ED962B141B}">
      <dgm:prSet/>
      <dgm:spPr/>
      <dgm:t>
        <a:bodyPr/>
        <a:lstStyle/>
        <a:p>
          <a:r>
            <a:rPr lang="sl-SI"/>
            <a:t>OBRAZEC 2: </a:t>
          </a:r>
          <a:r>
            <a:rPr lang="sl-SI" b="1"/>
            <a:t>Vzorec pogodbe o sofinanciranju</a:t>
          </a:r>
          <a:endParaRPr lang="en-US" b="1"/>
        </a:p>
      </dgm:t>
    </dgm:pt>
    <dgm:pt modelId="{F4163A19-9CF5-425C-A3D0-9785638C1980}" type="parTrans" cxnId="{12911015-932C-4B91-80E2-881AB6878434}">
      <dgm:prSet/>
      <dgm:spPr/>
      <dgm:t>
        <a:bodyPr/>
        <a:lstStyle/>
        <a:p>
          <a:endParaRPr lang="en-US"/>
        </a:p>
      </dgm:t>
    </dgm:pt>
    <dgm:pt modelId="{C0337F16-04C9-4B6E-B9F7-FC7E665C4ED4}" type="sibTrans" cxnId="{12911015-932C-4B91-80E2-881AB6878434}">
      <dgm:prSet/>
      <dgm:spPr/>
      <dgm:t>
        <a:bodyPr/>
        <a:lstStyle/>
        <a:p>
          <a:endParaRPr lang="en-US"/>
        </a:p>
      </dgm:t>
    </dgm:pt>
    <dgm:pt modelId="{35383BF1-381A-4077-A5AD-D92D05826662}">
      <dgm:prSet/>
      <dgm:spPr/>
      <dgm:t>
        <a:bodyPr/>
        <a:lstStyle/>
        <a:p>
          <a:r>
            <a:rPr lang="sl-SI"/>
            <a:t>OBRAZEC 3: </a:t>
          </a:r>
          <a:r>
            <a:rPr lang="sl-SI" b="1"/>
            <a:t>Vzorec konzorcijske pogodbe</a:t>
          </a:r>
          <a:endParaRPr lang="en-US" b="1"/>
        </a:p>
      </dgm:t>
    </dgm:pt>
    <dgm:pt modelId="{E7A6BAC9-7441-431A-ADFB-FF06FB540804}" type="parTrans" cxnId="{EC761711-0834-4450-8183-0BB8CDDB9771}">
      <dgm:prSet/>
      <dgm:spPr/>
      <dgm:t>
        <a:bodyPr/>
        <a:lstStyle/>
        <a:p>
          <a:endParaRPr lang="en-US"/>
        </a:p>
      </dgm:t>
    </dgm:pt>
    <dgm:pt modelId="{2A1F0CC9-F025-480C-985D-AC2BBCF64113}" type="sibTrans" cxnId="{EC761711-0834-4450-8183-0BB8CDDB9771}">
      <dgm:prSet/>
      <dgm:spPr/>
      <dgm:t>
        <a:bodyPr/>
        <a:lstStyle/>
        <a:p>
          <a:endParaRPr lang="en-US"/>
        </a:p>
      </dgm:t>
    </dgm:pt>
    <dgm:pt modelId="{DDA2D06F-D564-4039-A563-59655A79E860}">
      <dgm:prSet/>
      <dgm:spPr/>
      <dgm:t>
        <a:bodyPr/>
        <a:lstStyle/>
        <a:p>
          <a:r>
            <a:rPr lang="sl-SI"/>
            <a:t>OBRAZEC 4: </a:t>
          </a:r>
          <a:r>
            <a:rPr lang="sl-SI" b="1"/>
            <a:t>Izjava prijavitelja in konzorcijskih partnerjev o sprejemanju in izpolnjevanju pogojev javnega razpisa</a:t>
          </a:r>
          <a:endParaRPr lang="en-US" b="1"/>
        </a:p>
      </dgm:t>
    </dgm:pt>
    <dgm:pt modelId="{53A32514-4D6A-45DF-92DB-90C45855FB85}" type="parTrans" cxnId="{C8CB9076-81D1-4211-BA9E-9BF80B014E88}">
      <dgm:prSet/>
      <dgm:spPr/>
      <dgm:t>
        <a:bodyPr/>
        <a:lstStyle/>
        <a:p>
          <a:endParaRPr lang="en-US"/>
        </a:p>
      </dgm:t>
    </dgm:pt>
    <dgm:pt modelId="{4A6506A8-E45E-48A8-9F48-4A20BBC46D02}" type="sibTrans" cxnId="{C8CB9076-81D1-4211-BA9E-9BF80B014E88}">
      <dgm:prSet/>
      <dgm:spPr/>
      <dgm:t>
        <a:bodyPr/>
        <a:lstStyle/>
        <a:p>
          <a:endParaRPr lang="en-US"/>
        </a:p>
      </dgm:t>
    </dgm:pt>
    <dgm:pt modelId="{0A4BFB18-D025-4144-8FCA-E932B057879A}">
      <dgm:prSet/>
      <dgm:spPr/>
      <dgm:t>
        <a:bodyPr/>
        <a:lstStyle/>
        <a:p>
          <a:pPr algn="just"/>
          <a:r>
            <a:rPr lang="sl-SI" b="1">
              <a:solidFill>
                <a:schemeClr val="tx1"/>
              </a:solidFill>
            </a:rPr>
            <a:t>Vlagatelji morajo vlogo oddati na Prijavnici na javni razpis (Obrazec 1), pri čemer označijo, na katero področje (A, B, C) se prijavljajo.</a:t>
          </a:r>
          <a:endParaRPr lang="en-US">
            <a:solidFill>
              <a:schemeClr val="tx1"/>
            </a:solidFill>
          </a:endParaRPr>
        </a:p>
      </dgm:t>
    </dgm:pt>
    <dgm:pt modelId="{549FE5A8-FC45-43FE-9BC5-15A8AB0679D8}" type="parTrans" cxnId="{83A651BC-3E26-448C-8BEE-C9DA01D5CFC7}">
      <dgm:prSet/>
      <dgm:spPr/>
      <dgm:t>
        <a:bodyPr/>
        <a:lstStyle/>
        <a:p>
          <a:endParaRPr lang="en-US"/>
        </a:p>
      </dgm:t>
    </dgm:pt>
    <dgm:pt modelId="{63641923-F10D-4D8D-90BE-357976D910FE}" type="sibTrans" cxnId="{83A651BC-3E26-448C-8BEE-C9DA01D5CFC7}">
      <dgm:prSet/>
      <dgm:spPr/>
      <dgm:t>
        <a:bodyPr/>
        <a:lstStyle/>
        <a:p>
          <a:endParaRPr lang="en-US"/>
        </a:p>
      </dgm:t>
    </dgm:pt>
    <dgm:pt modelId="{340CE925-9F09-4E5A-B00F-1B17DBC4FA37}">
      <dgm:prSet/>
      <dgm:spPr/>
      <dgm:t>
        <a:bodyPr/>
        <a:lstStyle/>
        <a:p>
          <a:r>
            <a:rPr lang="sl-SI"/>
            <a:t>OBRAZEC 5: </a:t>
          </a:r>
          <a:r>
            <a:rPr lang="sl-SI" b="1" noProof="0"/>
            <a:t>Izjava</a:t>
          </a:r>
          <a:r>
            <a:rPr lang="it-IT" b="1"/>
            <a:t> o seznanitvi in pridobitvi privolitev za obdelavo osebnih podatkov</a:t>
          </a:r>
          <a:r>
            <a:rPr lang="it-IT"/>
            <a:t>.</a:t>
          </a:r>
          <a:endParaRPr lang="sl-SI"/>
        </a:p>
      </dgm:t>
    </dgm:pt>
    <dgm:pt modelId="{6F5F42C9-1DBA-4798-8297-20E19E206469}" type="parTrans" cxnId="{014B46BD-1783-45D9-AC4D-3BFCF5DD0623}">
      <dgm:prSet/>
      <dgm:spPr/>
      <dgm:t>
        <a:bodyPr/>
        <a:lstStyle/>
        <a:p>
          <a:endParaRPr lang="sl-SI"/>
        </a:p>
      </dgm:t>
    </dgm:pt>
    <dgm:pt modelId="{B0E56E32-CD92-4D56-952A-05D42A953C4A}" type="sibTrans" cxnId="{014B46BD-1783-45D9-AC4D-3BFCF5DD0623}">
      <dgm:prSet/>
      <dgm:spPr/>
      <dgm:t>
        <a:bodyPr/>
        <a:lstStyle/>
        <a:p>
          <a:endParaRPr lang="sl-SI"/>
        </a:p>
      </dgm:t>
    </dgm:pt>
    <dgm:pt modelId="{435F73CB-63F5-4450-BA9D-C2D67D0AEBDA}">
      <dgm:prSet/>
      <dgm:spPr/>
      <dgm:t>
        <a:bodyPr/>
        <a:lstStyle/>
        <a:p>
          <a:r>
            <a:rPr lang="sl-SI"/>
            <a:t>PRILOGA 2: </a:t>
          </a:r>
          <a:r>
            <a:rPr lang="sl-SI" b="1"/>
            <a:t>Označba ovojnice</a:t>
          </a:r>
        </a:p>
      </dgm:t>
    </dgm:pt>
    <dgm:pt modelId="{16828557-6D1A-46AB-98C9-F52A1E05744B}" type="parTrans" cxnId="{0F0F328B-47ED-42AD-87F6-B2B822C01EDC}">
      <dgm:prSet/>
      <dgm:spPr/>
      <dgm:t>
        <a:bodyPr/>
        <a:lstStyle/>
        <a:p>
          <a:endParaRPr lang="sl-SI"/>
        </a:p>
      </dgm:t>
    </dgm:pt>
    <dgm:pt modelId="{867FF45B-CEC5-47B6-B6BD-DE31CE28DF10}" type="sibTrans" cxnId="{0F0F328B-47ED-42AD-87F6-B2B822C01EDC}">
      <dgm:prSet/>
      <dgm:spPr/>
      <dgm:t>
        <a:bodyPr/>
        <a:lstStyle/>
        <a:p>
          <a:endParaRPr lang="sl-SI"/>
        </a:p>
      </dgm:t>
    </dgm:pt>
    <dgm:pt modelId="{8EF747CF-BCCF-4E30-9ACD-A646A00A1330}">
      <dgm:prSet/>
      <dgm:spPr/>
      <dgm:t>
        <a:bodyPr/>
        <a:lstStyle/>
        <a:p>
          <a:r>
            <a:rPr lang="pl-PL"/>
            <a:t>PRILOGA 3: </a:t>
          </a:r>
          <a:r>
            <a:rPr lang="pl-PL" b="1"/>
            <a:t>Kazalniki za namene spremljanja, poročanja in vrednotenja operacije z navodili</a:t>
          </a:r>
          <a:endParaRPr lang="sl-SI" b="1"/>
        </a:p>
      </dgm:t>
    </dgm:pt>
    <dgm:pt modelId="{BA2FD12D-49C6-4333-B6CA-5240CB0E4C21}" type="parTrans" cxnId="{F0EC754C-48F0-466C-B169-D33F10607C51}">
      <dgm:prSet/>
      <dgm:spPr/>
      <dgm:t>
        <a:bodyPr/>
        <a:lstStyle/>
        <a:p>
          <a:endParaRPr lang="sl-SI"/>
        </a:p>
      </dgm:t>
    </dgm:pt>
    <dgm:pt modelId="{CBCF4FCC-31E8-4395-9AA3-492F50C02996}" type="sibTrans" cxnId="{F0EC754C-48F0-466C-B169-D33F10607C51}">
      <dgm:prSet/>
      <dgm:spPr/>
      <dgm:t>
        <a:bodyPr/>
        <a:lstStyle/>
        <a:p>
          <a:endParaRPr lang="sl-SI"/>
        </a:p>
      </dgm:t>
    </dgm:pt>
    <dgm:pt modelId="{A16036C1-2F5C-4D62-8831-4284E2F36C34}" type="pres">
      <dgm:prSet presAssocID="{ADA1288D-C689-490D-A9C3-C3D36E571706}" presName="diagram" presStyleCnt="0">
        <dgm:presLayoutVars>
          <dgm:dir/>
          <dgm:resizeHandles val="exact"/>
        </dgm:presLayoutVars>
      </dgm:prSet>
      <dgm:spPr/>
    </dgm:pt>
    <dgm:pt modelId="{FFE1D326-D556-473F-A57A-5615D3AACF66}" type="pres">
      <dgm:prSet presAssocID="{D4191D56-F255-4949-B8DB-3039D544A929}" presName="node" presStyleLbl="node1" presStyleIdx="0" presStyleCnt="9">
        <dgm:presLayoutVars>
          <dgm:bulletEnabled val="1"/>
        </dgm:presLayoutVars>
      </dgm:prSet>
      <dgm:spPr/>
    </dgm:pt>
    <dgm:pt modelId="{288128A2-6890-4458-86D1-CF65F1109073}" type="pres">
      <dgm:prSet presAssocID="{191F3DE1-612B-456C-8778-00CCDFEABAE9}" presName="sibTrans" presStyleCnt="0"/>
      <dgm:spPr/>
    </dgm:pt>
    <dgm:pt modelId="{54EDB926-B1FE-425F-B6B4-D960C5503AD9}" type="pres">
      <dgm:prSet presAssocID="{8EF747CF-BCCF-4E30-9ACD-A646A00A1330}" presName="node" presStyleLbl="node1" presStyleIdx="1" presStyleCnt="9" custLinFactX="10489" custLinFactNeighborX="100000" custLinFactNeighborY="-19">
        <dgm:presLayoutVars>
          <dgm:bulletEnabled val="1"/>
        </dgm:presLayoutVars>
      </dgm:prSet>
      <dgm:spPr/>
    </dgm:pt>
    <dgm:pt modelId="{02E156D4-3B15-4D18-A3D4-B6E0882540CF}" type="pres">
      <dgm:prSet presAssocID="{CBCF4FCC-31E8-4395-9AA3-492F50C02996}" presName="sibTrans" presStyleCnt="0"/>
      <dgm:spPr/>
    </dgm:pt>
    <dgm:pt modelId="{1D2F5A91-EAE1-434B-AAD8-198F710962EC}" type="pres">
      <dgm:prSet presAssocID="{E0D42A91-D29C-4A98-AB57-E49A0FEE90FB}" presName="node" presStyleLbl="node1" presStyleIdx="2" presStyleCnt="9" custLinFactX="-100000" custLinFactY="15591" custLinFactNeighborX="-119293" custLinFactNeighborY="100000">
        <dgm:presLayoutVars>
          <dgm:bulletEnabled val="1"/>
        </dgm:presLayoutVars>
      </dgm:prSet>
      <dgm:spPr/>
    </dgm:pt>
    <dgm:pt modelId="{A13E9623-9D4F-48B0-A7A9-B8F37E73F9B9}" type="pres">
      <dgm:prSet presAssocID="{559229A7-712B-43B6-AF96-CC8B8122658A}" presName="sibTrans" presStyleCnt="0"/>
      <dgm:spPr/>
    </dgm:pt>
    <dgm:pt modelId="{4F61F812-CFEB-4C7B-A689-0FF7AF5C15D2}" type="pres">
      <dgm:prSet presAssocID="{F4FA9EFB-642D-4CC1-AE28-C8ED962B141B}" presName="node" presStyleLbl="node1" presStyleIdx="3" presStyleCnt="9" custLinFactX="10051" custLinFactNeighborX="100000" custLinFactNeighborY="-731">
        <dgm:presLayoutVars>
          <dgm:bulletEnabled val="1"/>
        </dgm:presLayoutVars>
      </dgm:prSet>
      <dgm:spPr/>
    </dgm:pt>
    <dgm:pt modelId="{63C445A5-1D99-46F5-A83A-4B3B735028FB}" type="pres">
      <dgm:prSet presAssocID="{C0337F16-04C9-4B6E-B9F7-FC7E665C4ED4}" presName="sibTrans" presStyleCnt="0"/>
      <dgm:spPr/>
    </dgm:pt>
    <dgm:pt modelId="{B314C4CE-7B82-485E-A774-2CDB04A8CE6B}" type="pres">
      <dgm:prSet presAssocID="{35383BF1-381A-4077-A5AD-D92D05826662}" presName="node" presStyleLbl="node1" presStyleIdx="4" presStyleCnt="9" custLinFactX="8297" custLinFactNeighborX="100000" custLinFactNeighborY="-731">
        <dgm:presLayoutVars>
          <dgm:bulletEnabled val="1"/>
        </dgm:presLayoutVars>
      </dgm:prSet>
      <dgm:spPr/>
    </dgm:pt>
    <dgm:pt modelId="{9BF0A4AB-4A7E-4317-B9B0-ACA96D0C78A2}" type="pres">
      <dgm:prSet presAssocID="{2A1F0CC9-F025-480C-985D-AC2BBCF64113}" presName="sibTrans" presStyleCnt="0"/>
      <dgm:spPr/>
    </dgm:pt>
    <dgm:pt modelId="{CA032723-810A-428C-9E96-63EC8ED15777}" type="pres">
      <dgm:prSet presAssocID="{DDA2D06F-D564-4039-A563-59655A79E860}" presName="node" presStyleLbl="node1" presStyleIdx="5" presStyleCnt="9" custLinFactX="-100000" custLinFactY="17651" custLinFactNeighborX="-120979" custLinFactNeighborY="100000">
        <dgm:presLayoutVars>
          <dgm:bulletEnabled val="1"/>
        </dgm:presLayoutVars>
      </dgm:prSet>
      <dgm:spPr/>
    </dgm:pt>
    <dgm:pt modelId="{DABAA95B-B7CB-4AB2-8D9A-C47CEE099709}" type="pres">
      <dgm:prSet presAssocID="{4A6506A8-E45E-48A8-9F48-4A20BBC46D02}" presName="sibTrans" presStyleCnt="0"/>
      <dgm:spPr/>
    </dgm:pt>
    <dgm:pt modelId="{E8C19B20-74BB-4747-BE01-34C8F335E765}" type="pres">
      <dgm:prSet presAssocID="{435F73CB-63F5-4450-BA9D-C2D67D0AEBDA}" presName="node" presStyleLbl="node1" presStyleIdx="6" presStyleCnt="9" custLinFactX="10365" custLinFactY="-100000" custLinFactNeighborX="100000" custLinFactNeighborY="-133353">
        <dgm:presLayoutVars>
          <dgm:bulletEnabled val="1"/>
        </dgm:presLayoutVars>
      </dgm:prSet>
      <dgm:spPr/>
    </dgm:pt>
    <dgm:pt modelId="{0B9F1FEE-FE57-4D28-84CD-A1F5F460690E}" type="pres">
      <dgm:prSet presAssocID="{867FF45B-CEC5-47B6-B6BD-DE31CE28DF10}" presName="sibTrans" presStyleCnt="0"/>
      <dgm:spPr/>
    </dgm:pt>
    <dgm:pt modelId="{656F6920-5D02-4EB2-823D-14AAA998EDD4}" type="pres">
      <dgm:prSet presAssocID="{340CE925-9F09-4E5A-B00F-1B17DBC4FA37}" presName="node" presStyleLbl="node1" presStyleIdx="7" presStyleCnt="9">
        <dgm:presLayoutVars>
          <dgm:bulletEnabled val="1"/>
        </dgm:presLayoutVars>
      </dgm:prSet>
      <dgm:spPr/>
    </dgm:pt>
    <dgm:pt modelId="{1124FB88-29AC-4776-8858-C4CF4A23AA41}" type="pres">
      <dgm:prSet presAssocID="{B0E56E32-CD92-4D56-952A-05D42A953C4A}" presName="sibTrans" presStyleCnt="0"/>
      <dgm:spPr/>
    </dgm:pt>
    <dgm:pt modelId="{E0B66A50-1A0C-4371-91B7-12056DD1B1C9}" type="pres">
      <dgm:prSet presAssocID="{0A4BFB18-D025-4144-8FCA-E932B057879A}" presName="node" presStyleLbl="node1" presStyleIdx="8" presStyleCnt="9">
        <dgm:presLayoutVars>
          <dgm:bulletEnabled val="1"/>
        </dgm:presLayoutVars>
      </dgm:prSet>
      <dgm:spPr/>
    </dgm:pt>
  </dgm:ptLst>
  <dgm:cxnLst>
    <dgm:cxn modelId="{EC761711-0834-4450-8183-0BB8CDDB9771}" srcId="{ADA1288D-C689-490D-A9C3-C3D36E571706}" destId="{35383BF1-381A-4077-A5AD-D92D05826662}" srcOrd="4" destOrd="0" parTransId="{E7A6BAC9-7441-431A-ADFB-FF06FB540804}" sibTransId="{2A1F0CC9-F025-480C-985D-AC2BBCF64113}"/>
    <dgm:cxn modelId="{12911015-932C-4B91-80E2-881AB6878434}" srcId="{ADA1288D-C689-490D-A9C3-C3D36E571706}" destId="{F4FA9EFB-642D-4CC1-AE28-C8ED962B141B}" srcOrd="3" destOrd="0" parTransId="{F4163A19-9CF5-425C-A3D0-9785638C1980}" sibTransId="{C0337F16-04C9-4B6E-B9F7-FC7E665C4ED4}"/>
    <dgm:cxn modelId="{796F7519-921A-44D0-A6E0-A23C4501C457}" type="presOf" srcId="{F4FA9EFB-642D-4CC1-AE28-C8ED962B141B}" destId="{4F61F812-CFEB-4C7B-A689-0FF7AF5C15D2}" srcOrd="0" destOrd="0" presId="urn:microsoft.com/office/officeart/2005/8/layout/default"/>
    <dgm:cxn modelId="{ED17B01F-6424-4FC4-BD26-4E0BE95011AB}" type="presOf" srcId="{340CE925-9F09-4E5A-B00F-1B17DBC4FA37}" destId="{656F6920-5D02-4EB2-823D-14AAA998EDD4}" srcOrd="0" destOrd="0" presId="urn:microsoft.com/office/officeart/2005/8/layout/default"/>
    <dgm:cxn modelId="{53183C27-9C37-444C-A4BD-A3E4D5F0CE7B}" type="presOf" srcId="{435F73CB-63F5-4450-BA9D-C2D67D0AEBDA}" destId="{E8C19B20-74BB-4747-BE01-34C8F335E765}" srcOrd="0" destOrd="0" presId="urn:microsoft.com/office/officeart/2005/8/layout/default"/>
    <dgm:cxn modelId="{B38ACD48-5B6E-4725-9246-089D8F51C1C5}" type="presOf" srcId="{35383BF1-381A-4077-A5AD-D92D05826662}" destId="{B314C4CE-7B82-485E-A774-2CDB04A8CE6B}" srcOrd="0" destOrd="0" presId="urn:microsoft.com/office/officeart/2005/8/layout/default"/>
    <dgm:cxn modelId="{F0EC754C-48F0-466C-B169-D33F10607C51}" srcId="{ADA1288D-C689-490D-A9C3-C3D36E571706}" destId="{8EF747CF-BCCF-4E30-9ACD-A646A00A1330}" srcOrd="1" destOrd="0" parTransId="{BA2FD12D-49C6-4333-B6CA-5240CB0E4C21}" sibTransId="{CBCF4FCC-31E8-4395-9AA3-492F50C02996}"/>
    <dgm:cxn modelId="{6E72A34C-301A-4E73-A534-55EBBAA97452}" srcId="{ADA1288D-C689-490D-A9C3-C3D36E571706}" destId="{E0D42A91-D29C-4A98-AB57-E49A0FEE90FB}" srcOrd="2" destOrd="0" parTransId="{AFB5BC03-E406-433A-9982-10B625288F69}" sibTransId="{559229A7-712B-43B6-AF96-CC8B8122658A}"/>
    <dgm:cxn modelId="{C8CB9076-81D1-4211-BA9E-9BF80B014E88}" srcId="{ADA1288D-C689-490D-A9C3-C3D36E571706}" destId="{DDA2D06F-D564-4039-A563-59655A79E860}" srcOrd="5" destOrd="0" parTransId="{53A32514-4D6A-45DF-92DB-90C45855FB85}" sibTransId="{4A6506A8-E45E-48A8-9F48-4A20BBC46D02}"/>
    <dgm:cxn modelId="{53557E5A-5212-43C5-8F0D-06D62EF5DA6E}" type="presOf" srcId="{DDA2D06F-D564-4039-A563-59655A79E860}" destId="{CA032723-810A-428C-9E96-63EC8ED15777}" srcOrd="0" destOrd="0" presId="urn:microsoft.com/office/officeart/2005/8/layout/default"/>
    <dgm:cxn modelId="{0F0F328B-47ED-42AD-87F6-B2B822C01EDC}" srcId="{ADA1288D-C689-490D-A9C3-C3D36E571706}" destId="{435F73CB-63F5-4450-BA9D-C2D67D0AEBDA}" srcOrd="6" destOrd="0" parTransId="{16828557-6D1A-46AB-98C9-F52A1E05744B}" sibTransId="{867FF45B-CEC5-47B6-B6BD-DE31CE28DF10}"/>
    <dgm:cxn modelId="{8CF3B78E-DCCF-4B3C-BF53-3A3FC9CFC5E8}" type="presOf" srcId="{8EF747CF-BCCF-4E30-9ACD-A646A00A1330}" destId="{54EDB926-B1FE-425F-B6B4-D960C5503AD9}" srcOrd="0" destOrd="0" presId="urn:microsoft.com/office/officeart/2005/8/layout/default"/>
    <dgm:cxn modelId="{C04F5FB1-BDF4-47C8-81E1-FB938E36927C}" type="presOf" srcId="{ADA1288D-C689-490D-A9C3-C3D36E571706}" destId="{A16036C1-2F5C-4D62-8831-4284E2F36C34}" srcOrd="0" destOrd="0" presId="urn:microsoft.com/office/officeart/2005/8/layout/default"/>
    <dgm:cxn modelId="{34B77EB2-43D2-4251-9018-D9A9C9F21F52}" type="presOf" srcId="{0A4BFB18-D025-4144-8FCA-E932B057879A}" destId="{E0B66A50-1A0C-4371-91B7-12056DD1B1C9}" srcOrd="0" destOrd="0" presId="urn:microsoft.com/office/officeart/2005/8/layout/default"/>
    <dgm:cxn modelId="{83A651BC-3E26-448C-8BEE-C9DA01D5CFC7}" srcId="{ADA1288D-C689-490D-A9C3-C3D36E571706}" destId="{0A4BFB18-D025-4144-8FCA-E932B057879A}" srcOrd="8" destOrd="0" parTransId="{549FE5A8-FC45-43FE-9BC5-15A8AB0679D8}" sibTransId="{63641923-F10D-4D8D-90BE-357976D910FE}"/>
    <dgm:cxn modelId="{014B46BD-1783-45D9-AC4D-3BFCF5DD0623}" srcId="{ADA1288D-C689-490D-A9C3-C3D36E571706}" destId="{340CE925-9F09-4E5A-B00F-1B17DBC4FA37}" srcOrd="7" destOrd="0" parTransId="{6F5F42C9-1DBA-4798-8297-20E19E206469}" sibTransId="{B0E56E32-CD92-4D56-952A-05D42A953C4A}"/>
    <dgm:cxn modelId="{2F977FC7-F540-4965-BC8F-60A8B96A8DD9}" srcId="{ADA1288D-C689-490D-A9C3-C3D36E571706}" destId="{D4191D56-F255-4949-B8DB-3039D544A929}" srcOrd="0" destOrd="0" parTransId="{7F250CBD-34DD-4707-A302-B8547C509D32}" sibTransId="{191F3DE1-612B-456C-8778-00CCDFEABAE9}"/>
    <dgm:cxn modelId="{6FEF85CF-90E6-4193-8650-CA81000A6D1E}" type="presOf" srcId="{E0D42A91-D29C-4A98-AB57-E49A0FEE90FB}" destId="{1D2F5A91-EAE1-434B-AAD8-198F710962EC}" srcOrd="0" destOrd="0" presId="urn:microsoft.com/office/officeart/2005/8/layout/default"/>
    <dgm:cxn modelId="{C6B2ACFF-61FA-4310-A7EB-E321F5E85E13}" type="presOf" srcId="{D4191D56-F255-4949-B8DB-3039D544A929}" destId="{FFE1D326-D556-473F-A57A-5615D3AACF66}" srcOrd="0" destOrd="0" presId="urn:microsoft.com/office/officeart/2005/8/layout/default"/>
    <dgm:cxn modelId="{B1BD3322-2136-4A2B-82AE-0B43507DE0E2}" type="presParOf" srcId="{A16036C1-2F5C-4D62-8831-4284E2F36C34}" destId="{FFE1D326-D556-473F-A57A-5615D3AACF66}" srcOrd="0" destOrd="0" presId="urn:microsoft.com/office/officeart/2005/8/layout/default"/>
    <dgm:cxn modelId="{4B7CF27F-7081-4591-AF09-8DA3D938F4F9}" type="presParOf" srcId="{A16036C1-2F5C-4D62-8831-4284E2F36C34}" destId="{288128A2-6890-4458-86D1-CF65F1109073}" srcOrd="1" destOrd="0" presId="urn:microsoft.com/office/officeart/2005/8/layout/default"/>
    <dgm:cxn modelId="{92103A0B-C095-408B-B250-80713A6FD4B9}" type="presParOf" srcId="{A16036C1-2F5C-4D62-8831-4284E2F36C34}" destId="{54EDB926-B1FE-425F-B6B4-D960C5503AD9}" srcOrd="2" destOrd="0" presId="urn:microsoft.com/office/officeart/2005/8/layout/default"/>
    <dgm:cxn modelId="{162B422F-CF98-473E-854B-50C688D6E495}" type="presParOf" srcId="{A16036C1-2F5C-4D62-8831-4284E2F36C34}" destId="{02E156D4-3B15-4D18-A3D4-B6E0882540CF}" srcOrd="3" destOrd="0" presId="urn:microsoft.com/office/officeart/2005/8/layout/default"/>
    <dgm:cxn modelId="{926AD654-703E-47BE-85CD-6CA8AC82D593}" type="presParOf" srcId="{A16036C1-2F5C-4D62-8831-4284E2F36C34}" destId="{1D2F5A91-EAE1-434B-AAD8-198F710962EC}" srcOrd="4" destOrd="0" presId="urn:microsoft.com/office/officeart/2005/8/layout/default"/>
    <dgm:cxn modelId="{ED400212-C3AC-4483-87D7-DAF0C490214E}" type="presParOf" srcId="{A16036C1-2F5C-4D62-8831-4284E2F36C34}" destId="{A13E9623-9D4F-48B0-A7A9-B8F37E73F9B9}" srcOrd="5" destOrd="0" presId="urn:microsoft.com/office/officeart/2005/8/layout/default"/>
    <dgm:cxn modelId="{8EEF888A-6A0E-4B6E-BF81-ED164AB557C6}" type="presParOf" srcId="{A16036C1-2F5C-4D62-8831-4284E2F36C34}" destId="{4F61F812-CFEB-4C7B-A689-0FF7AF5C15D2}" srcOrd="6" destOrd="0" presId="urn:microsoft.com/office/officeart/2005/8/layout/default"/>
    <dgm:cxn modelId="{4CE556FC-ABE8-4945-B088-5C0AC66926DB}" type="presParOf" srcId="{A16036C1-2F5C-4D62-8831-4284E2F36C34}" destId="{63C445A5-1D99-46F5-A83A-4B3B735028FB}" srcOrd="7" destOrd="0" presId="urn:microsoft.com/office/officeart/2005/8/layout/default"/>
    <dgm:cxn modelId="{415F93AB-33D6-474F-BB3C-FB6F333F696D}" type="presParOf" srcId="{A16036C1-2F5C-4D62-8831-4284E2F36C34}" destId="{B314C4CE-7B82-485E-A774-2CDB04A8CE6B}" srcOrd="8" destOrd="0" presId="urn:microsoft.com/office/officeart/2005/8/layout/default"/>
    <dgm:cxn modelId="{BB3BC602-F49F-4240-A7A6-48B68ABA8427}" type="presParOf" srcId="{A16036C1-2F5C-4D62-8831-4284E2F36C34}" destId="{9BF0A4AB-4A7E-4317-B9B0-ACA96D0C78A2}" srcOrd="9" destOrd="0" presId="urn:microsoft.com/office/officeart/2005/8/layout/default"/>
    <dgm:cxn modelId="{43CB2D38-5267-4679-9FFE-31623CE4734A}" type="presParOf" srcId="{A16036C1-2F5C-4D62-8831-4284E2F36C34}" destId="{CA032723-810A-428C-9E96-63EC8ED15777}" srcOrd="10" destOrd="0" presId="urn:microsoft.com/office/officeart/2005/8/layout/default"/>
    <dgm:cxn modelId="{6CD32CB7-DDCE-4550-AFE6-059D7DB0BA2F}" type="presParOf" srcId="{A16036C1-2F5C-4D62-8831-4284E2F36C34}" destId="{DABAA95B-B7CB-4AB2-8D9A-C47CEE099709}" srcOrd="11" destOrd="0" presId="urn:microsoft.com/office/officeart/2005/8/layout/default"/>
    <dgm:cxn modelId="{F46D8BCA-0CD1-4915-B8BD-79846C226476}" type="presParOf" srcId="{A16036C1-2F5C-4D62-8831-4284E2F36C34}" destId="{E8C19B20-74BB-4747-BE01-34C8F335E765}" srcOrd="12" destOrd="0" presId="urn:microsoft.com/office/officeart/2005/8/layout/default"/>
    <dgm:cxn modelId="{2416B259-387E-44F1-A285-0F2AD119D5BA}" type="presParOf" srcId="{A16036C1-2F5C-4D62-8831-4284E2F36C34}" destId="{0B9F1FEE-FE57-4D28-84CD-A1F5F460690E}" srcOrd="13" destOrd="0" presId="urn:microsoft.com/office/officeart/2005/8/layout/default"/>
    <dgm:cxn modelId="{68872792-A624-4272-A8B1-47331D4F528D}" type="presParOf" srcId="{A16036C1-2F5C-4D62-8831-4284E2F36C34}" destId="{656F6920-5D02-4EB2-823D-14AAA998EDD4}" srcOrd="14" destOrd="0" presId="urn:microsoft.com/office/officeart/2005/8/layout/default"/>
    <dgm:cxn modelId="{3C007FF7-DC3A-490B-ACCF-D65DF28F9C3B}" type="presParOf" srcId="{A16036C1-2F5C-4D62-8831-4284E2F36C34}" destId="{1124FB88-29AC-4776-8858-C4CF4A23AA41}" srcOrd="15" destOrd="0" presId="urn:microsoft.com/office/officeart/2005/8/layout/default"/>
    <dgm:cxn modelId="{7F0C6874-40A6-4028-839A-A9210043DF78}" type="presParOf" srcId="{A16036C1-2F5C-4D62-8831-4284E2F36C34}" destId="{E0B66A50-1A0C-4371-91B7-12056DD1B1C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AD7A2-25B7-4028-B306-6EF98F6C8BFA}">
      <dsp:nvSpPr>
        <dsp:cNvPr id="0" name=""/>
        <dsp:cNvSpPr/>
      </dsp:nvSpPr>
      <dsp:spPr>
        <a:xfrm>
          <a:off x="0" y="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A51852-BC0C-4A8E-8B91-31A9F1AEEA1E}">
      <dsp:nvSpPr>
        <dsp:cNvPr id="0" name=""/>
        <dsp:cNvSpPr/>
      </dsp:nvSpPr>
      <dsp:spPr>
        <a:xfrm>
          <a:off x="0" y="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sl-SI" sz="2200" kern="1200"/>
            <a:t>Aktivnosti projekta se </a:t>
          </a:r>
          <a:r>
            <a:rPr lang="sl-SI" sz="2200" b="1" kern="1200"/>
            <a:t>začnejo s pravnomočnostjo sklepa o izboru</a:t>
          </a:r>
          <a:r>
            <a:rPr lang="sl-SI" sz="2200" kern="1200"/>
            <a:t>, rok za zaključek izvedenih aktivnosti projekta je do </a:t>
          </a:r>
          <a:r>
            <a:rPr lang="sl-SI" sz="2200" b="1" kern="1200"/>
            <a:t>30. 6. 2029</a:t>
          </a:r>
          <a:r>
            <a:rPr lang="sl-SI" sz="2200" kern="1200"/>
            <a:t>. </a:t>
          </a:r>
          <a:endParaRPr lang="en-US" sz="2200" kern="1200"/>
        </a:p>
      </dsp:txBody>
      <dsp:txXfrm>
        <a:off x="0" y="0"/>
        <a:ext cx="6096000" cy="1333500"/>
      </dsp:txXfrm>
    </dsp:sp>
    <dsp:sp modelId="{E38E1E1A-ECE3-4CBD-AD9A-CAF28C59FE31}">
      <dsp:nvSpPr>
        <dsp:cNvPr id="0" name=""/>
        <dsp:cNvSpPr/>
      </dsp:nvSpPr>
      <dsp:spPr>
        <a:xfrm>
          <a:off x="0" y="133350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8BB07-FD35-400B-9E49-1C17221C20E2}">
      <dsp:nvSpPr>
        <dsp:cNvPr id="0" name=""/>
        <dsp:cNvSpPr/>
      </dsp:nvSpPr>
      <dsp:spPr>
        <a:xfrm>
          <a:off x="0" y="133350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sl-SI" sz="2200" kern="1200"/>
            <a:t>Obdobje upravičenosti stroškov (datum izdaje računa oziroma verodostojne listine) je od pravnomočnosti sklepa o izboru do </a:t>
          </a:r>
          <a:r>
            <a:rPr lang="sl-SI" sz="2200" b="1" kern="1200"/>
            <a:t>30. 6. 2029</a:t>
          </a:r>
          <a:r>
            <a:rPr lang="sl-SI" sz="2200" kern="1200"/>
            <a:t>.</a:t>
          </a:r>
          <a:endParaRPr lang="en-US" sz="2200" kern="1200"/>
        </a:p>
      </dsp:txBody>
      <dsp:txXfrm>
        <a:off x="0" y="1333500"/>
        <a:ext cx="6096000" cy="1333500"/>
      </dsp:txXfrm>
    </dsp:sp>
    <dsp:sp modelId="{BE694B18-29A7-498C-B498-C4B349AC2E00}">
      <dsp:nvSpPr>
        <dsp:cNvPr id="0" name=""/>
        <dsp:cNvSpPr/>
      </dsp:nvSpPr>
      <dsp:spPr>
        <a:xfrm>
          <a:off x="0" y="266700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7171E-1F1A-411C-94A2-87752EA3DDDE}">
      <dsp:nvSpPr>
        <dsp:cNvPr id="0" name=""/>
        <dsp:cNvSpPr/>
      </dsp:nvSpPr>
      <dsp:spPr>
        <a:xfrm>
          <a:off x="0" y="266700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sl-SI" sz="2200" kern="1200"/>
            <a:t>Obdobje upravičenosti izdatkov (datum plačila računov oziroma verodostojnih knjigovodskih listin) je od pravnomočnosti sklepa o izboru do </a:t>
          </a:r>
          <a:r>
            <a:rPr lang="sl-SI" sz="2200" b="1" kern="1200"/>
            <a:t>31. 7. 2029</a:t>
          </a:r>
          <a:r>
            <a:rPr lang="sl-SI" sz="2200" kern="1200"/>
            <a:t>.</a:t>
          </a:r>
          <a:endParaRPr lang="en-US" sz="2200" kern="1200"/>
        </a:p>
      </dsp:txBody>
      <dsp:txXfrm>
        <a:off x="0" y="2667000"/>
        <a:ext cx="6096000" cy="1333500"/>
      </dsp:txXfrm>
    </dsp:sp>
    <dsp:sp modelId="{24C09159-D521-4943-998E-AF9AE153584A}">
      <dsp:nvSpPr>
        <dsp:cNvPr id="0" name=""/>
        <dsp:cNvSpPr/>
      </dsp:nvSpPr>
      <dsp:spPr>
        <a:xfrm>
          <a:off x="0" y="4000501"/>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00953-0A2C-49B5-9DD0-3277FE6B1124}">
      <dsp:nvSpPr>
        <dsp:cNvPr id="0" name=""/>
        <dsp:cNvSpPr/>
      </dsp:nvSpPr>
      <dsp:spPr>
        <a:xfrm>
          <a:off x="0" y="4000501"/>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sl-SI" sz="2200" kern="1200"/>
            <a:t>Obdobje upravičenosti javnih izdatkov (izplačil iz proračuna) upravičenca je od pravnomočnosti sklepa o izboru do </a:t>
          </a:r>
          <a:r>
            <a:rPr lang="sl-SI" sz="2200" b="1" kern="1200"/>
            <a:t>30. 9. 2029</a:t>
          </a:r>
          <a:r>
            <a:rPr lang="sl-SI" sz="2200" kern="1200"/>
            <a:t>.</a:t>
          </a:r>
          <a:endParaRPr lang="en-US" sz="2200" kern="1200"/>
        </a:p>
      </dsp:txBody>
      <dsp:txXfrm>
        <a:off x="0" y="4000501"/>
        <a:ext cx="6096000" cy="133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1D326-D556-473F-A57A-5615D3AACF66}">
      <dsp:nvSpPr>
        <dsp:cNvPr id="0" name=""/>
        <dsp:cNvSpPr/>
      </dsp:nvSpPr>
      <dsp:spPr>
        <a:xfrm>
          <a:off x="1304298" y="305"/>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PRILOGA 1: </a:t>
          </a:r>
          <a:r>
            <a:rPr lang="sl-SI" sz="1700" b="1" kern="1200"/>
            <a:t>Ocenjevalni list</a:t>
          </a:r>
          <a:endParaRPr lang="en-US" sz="1700" b="1" kern="1200"/>
        </a:p>
      </dsp:txBody>
      <dsp:txXfrm>
        <a:off x="1304298" y="305"/>
        <a:ext cx="2639909" cy="1583945"/>
      </dsp:txXfrm>
    </dsp:sp>
    <dsp:sp modelId="{54EDB926-B1FE-425F-B6B4-D960C5503AD9}">
      <dsp:nvSpPr>
        <dsp:cNvPr id="0" name=""/>
        <dsp:cNvSpPr/>
      </dsp:nvSpPr>
      <dsp:spPr>
        <a:xfrm>
          <a:off x="7125008" y="4"/>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a:t>PRILOGA 3: </a:t>
          </a:r>
          <a:r>
            <a:rPr lang="pl-PL" sz="1700" b="1" kern="1200"/>
            <a:t>Kazalniki za namene spremljanja, poročanja in vrednotenja operacije z navodili</a:t>
          </a:r>
          <a:endParaRPr lang="sl-SI" sz="1700" b="1" kern="1200"/>
        </a:p>
      </dsp:txBody>
      <dsp:txXfrm>
        <a:off x="7125008" y="4"/>
        <a:ext cx="2639909" cy="1583945"/>
      </dsp:txXfrm>
    </dsp:sp>
    <dsp:sp modelId="{1D2F5A91-EAE1-434B-AAD8-198F710962EC}">
      <dsp:nvSpPr>
        <dsp:cNvPr id="0" name=""/>
        <dsp:cNvSpPr/>
      </dsp:nvSpPr>
      <dsp:spPr>
        <a:xfrm>
          <a:off x="1322962" y="1831203"/>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OBRAZEC 1: </a:t>
          </a:r>
          <a:r>
            <a:rPr lang="sl-SI" sz="1700" b="1" kern="1200"/>
            <a:t>Prijavnica za projekt</a:t>
          </a:r>
          <a:endParaRPr lang="en-US" sz="1700" kern="1200"/>
        </a:p>
      </dsp:txBody>
      <dsp:txXfrm>
        <a:off x="1322962" y="1831203"/>
        <a:ext cx="2639909" cy="1583945"/>
      </dsp:txXfrm>
    </dsp:sp>
    <dsp:sp modelId="{4F61F812-CFEB-4C7B-A689-0FF7AF5C15D2}">
      <dsp:nvSpPr>
        <dsp:cNvPr id="0" name=""/>
        <dsp:cNvSpPr/>
      </dsp:nvSpPr>
      <dsp:spPr>
        <a:xfrm>
          <a:off x="4209545" y="1836663"/>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OBRAZEC 2: </a:t>
          </a:r>
          <a:r>
            <a:rPr lang="sl-SI" sz="1700" b="1" kern="1200"/>
            <a:t>Vzorec pogodbe o sofinanciranju</a:t>
          </a:r>
          <a:endParaRPr lang="en-US" sz="1700" b="1" kern="1200"/>
        </a:p>
      </dsp:txBody>
      <dsp:txXfrm>
        <a:off x="4209545" y="1836663"/>
        <a:ext cx="2639909" cy="1583945"/>
      </dsp:txXfrm>
    </dsp:sp>
    <dsp:sp modelId="{B314C4CE-7B82-485E-A774-2CDB04A8CE6B}">
      <dsp:nvSpPr>
        <dsp:cNvPr id="0" name=""/>
        <dsp:cNvSpPr/>
      </dsp:nvSpPr>
      <dsp:spPr>
        <a:xfrm>
          <a:off x="7067142" y="1836663"/>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OBRAZEC 3: </a:t>
          </a:r>
          <a:r>
            <a:rPr lang="sl-SI" sz="1700" b="1" kern="1200"/>
            <a:t>Vzorec konzorcijske pogodbe</a:t>
          </a:r>
          <a:endParaRPr lang="en-US" sz="1700" b="1" kern="1200"/>
        </a:p>
      </dsp:txBody>
      <dsp:txXfrm>
        <a:off x="7067142" y="1836663"/>
        <a:ext cx="2639909" cy="1583945"/>
      </dsp:txXfrm>
    </dsp:sp>
    <dsp:sp modelId="{CA032723-810A-428C-9E96-63EC8ED15777}">
      <dsp:nvSpPr>
        <dsp:cNvPr id="0" name=""/>
        <dsp:cNvSpPr/>
      </dsp:nvSpPr>
      <dsp:spPr>
        <a:xfrm>
          <a:off x="1278454" y="3696483"/>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OBRAZEC 4: </a:t>
          </a:r>
          <a:r>
            <a:rPr lang="sl-SI" sz="1700" b="1" kern="1200"/>
            <a:t>Izjava prijavitelja in konzorcijskih partnerjev o sprejemanju in izpolnjevanju pogojev javnega razpisa</a:t>
          </a:r>
          <a:endParaRPr lang="en-US" sz="1700" b="1" kern="1200"/>
        </a:p>
      </dsp:txBody>
      <dsp:txXfrm>
        <a:off x="1278454" y="3696483"/>
        <a:ext cx="2639909" cy="1583945"/>
      </dsp:txXfrm>
    </dsp:sp>
    <dsp:sp modelId="{E8C19B20-74BB-4747-BE01-34C8F335E765}">
      <dsp:nvSpPr>
        <dsp:cNvPr id="0" name=""/>
        <dsp:cNvSpPr/>
      </dsp:nvSpPr>
      <dsp:spPr>
        <a:xfrm>
          <a:off x="4217834" y="0"/>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PRILOGA 2: </a:t>
          </a:r>
          <a:r>
            <a:rPr lang="sl-SI" sz="1700" b="1" kern="1200"/>
            <a:t>Označba ovojnice</a:t>
          </a:r>
        </a:p>
      </dsp:txBody>
      <dsp:txXfrm>
        <a:off x="4217834" y="0"/>
        <a:ext cx="2639909" cy="1583945"/>
      </dsp:txXfrm>
    </dsp:sp>
    <dsp:sp modelId="{656F6920-5D02-4EB2-823D-14AAA998EDD4}">
      <dsp:nvSpPr>
        <dsp:cNvPr id="0" name=""/>
        <dsp:cNvSpPr/>
      </dsp:nvSpPr>
      <dsp:spPr>
        <a:xfrm>
          <a:off x="4208199" y="3696178"/>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l-SI" sz="1700" kern="1200"/>
            <a:t>OBRAZEC 5: </a:t>
          </a:r>
          <a:r>
            <a:rPr lang="sl-SI" sz="1700" b="1" kern="1200" noProof="0"/>
            <a:t>Izjava</a:t>
          </a:r>
          <a:r>
            <a:rPr lang="it-IT" sz="1700" b="1" kern="1200"/>
            <a:t> o seznanitvi in pridobitvi privolitev za obdelavo osebnih podatkov</a:t>
          </a:r>
          <a:r>
            <a:rPr lang="it-IT" sz="1700" kern="1200"/>
            <a:t>.</a:t>
          </a:r>
          <a:endParaRPr lang="sl-SI" sz="1700" kern="1200"/>
        </a:p>
      </dsp:txBody>
      <dsp:txXfrm>
        <a:off x="4208199" y="3696178"/>
        <a:ext cx="2639909" cy="1583945"/>
      </dsp:txXfrm>
    </dsp:sp>
    <dsp:sp modelId="{E0B66A50-1A0C-4371-91B7-12056DD1B1C9}">
      <dsp:nvSpPr>
        <dsp:cNvPr id="0" name=""/>
        <dsp:cNvSpPr/>
      </dsp:nvSpPr>
      <dsp:spPr>
        <a:xfrm>
          <a:off x="7112099" y="3696178"/>
          <a:ext cx="2639909" cy="15839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sl-SI" sz="1700" b="1" kern="1200">
              <a:solidFill>
                <a:schemeClr val="tx1"/>
              </a:solidFill>
            </a:rPr>
            <a:t>Vlagatelji morajo vlogo oddati na Prijavnici na javni razpis (Obrazec 1), pri čemer označijo, na katero področje (A, B, C) se prijavljajo.</a:t>
          </a:r>
          <a:endParaRPr lang="en-US" sz="1700" kern="1200">
            <a:solidFill>
              <a:schemeClr val="tx1"/>
            </a:solidFill>
          </a:endParaRPr>
        </a:p>
      </dsp:txBody>
      <dsp:txXfrm>
        <a:off x="7112099" y="3696178"/>
        <a:ext cx="2639909" cy="15839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76695-F9E7-4645-87E4-D3482A56F796}" type="datetimeFigureOut">
              <a:rPr lang="sl-SI" smtClean="0"/>
              <a:t>3. 03. 2026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C244B-75EE-4746-BD23-42E16DD08F8E}" type="slidenum">
              <a:rPr lang="sl-SI" smtClean="0"/>
              <a:t>‹#›</a:t>
            </a:fld>
            <a:endParaRPr lang="sl-SI"/>
          </a:p>
        </p:txBody>
      </p:sp>
    </p:spTree>
    <p:extLst>
      <p:ext uri="{BB962C8B-B14F-4D97-AF65-F5344CB8AC3E}">
        <p14:creationId xmlns:p14="http://schemas.microsoft.com/office/powerpoint/2010/main" val="213728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CBAC244B-75EE-4746-BD23-42E16DD08F8E}" type="slidenum">
              <a:rPr lang="sl-SI" smtClean="0"/>
              <a:t>1</a:t>
            </a:fld>
            <a:endParaRPr lang="sl-SI"/>
          </a:p>
        </p:txBody>
      </p:sp>
    </p:spTree>
    <p:extLst>
      <p:ext uri="{BB962C8B-B14F-4D97-AF65-F5344CB8AC3E}">
        <p14:creationId xmlns:p14="http://schemas.microsoft.com/office/powerpoint/2010/main" val="353544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l-SI"/>
              <a:t>Kliknite, če želite urediti slog naslova matrice</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ABC3CD9-FBE5-4FB0-8076-A826D5D83206}" type="datetimeFigureOut">
              <a:rPr lang="sl-SI" smtClean="0"/>
              <a:t>3. 03. 2026</a:t>
            </a:fld>
            <a:endParaRPr lang="sl-SI"/>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sl-SI"/>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F31C2C9-973B-46A5-A2A9-3DFB462CFEDB}" type="slidenum">
              <a:rPr lang="sl-SI" smtClean="0"/>
              <a:t>‹#›</a:t>
            </a:fld>
            <a:endParaRPr lang="sl-SI"/>
          </a:p>
        </p:txBody>
      </p:sp>
    </p:spTree>
    <p:extLst>
      <p:ext uri="{BB962C8B-B14F-4D97-AF65-F5344CB8AC3E}">
        <p14:creationId xmlns:p14="http://schemas.microsoft.com/office/powerpoint/2010/main" val="207207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8ABC3CD9-FBE5-4FB0-8076-A826D5D83206}" type="datetimeFigureOut">
              <a:rPr lang="sl-SI" smtClean="0"/>
              <a:t>3. 03. 2026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322320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l-SI"/>
              <a:t>Kliknite, če želite urediti slog naslova matrice</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8ABC3CD9-FBE5-4FB0-8076-A826D5D83206}" type="datetimeFigureOut">
              <a:rPr lang="sl-SI" smtClean="0"/>
              <a:t>3. 03. 2026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258770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10"/>
          </p:nvPr>
        </p:nvSpPr>
        <p:spPr/>
        <p:txBody>
          <a:bodyPr/>
          <a:lstStyle/>
          <a:p>
            <a:fld id="{8ABC3CD9-FBE5-4FB0-8076-A826D5D83206}" type="datetimeFigureOut">
              <a:rPr lang="sl-SI" smtClean="0"/>
              <a:t>3. 03. 2026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211939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l-SI"/>
              <a:t>Kliknite, če želite urediti slog naslova matrice</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8ABC3CD9-FBE5-4FB0-8076-A826D5D83206}" type="datetimeFigureOut">
              <a:rPr lang="sl-SI" smtClean="0"/>
              <a:t>3. 03. 2026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23982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4"/>
          <p:cNvSpPr>
            <a:spLocks noGrp="1"/>
          </p:cNvSpPr>
          <p:nvPr>
            <p:ph type="dt" sz="half" idx="10"/>
          </p:nvPr>
        </p:nvSpPr>
        <p:spPr/>
        <p:txBody>
          <a:bodyPr/>
          <a:lstStyle/>
          <a:p>
            <a:fld id="{8ABC3CD9-FBE5-4FB0-8076-A826D5D83206}" type="datetimeFigureOut">
              <a:rPr lang="sl-SI" smtClean="0"/>
              <a:t>3. 03. 2026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141640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6"/>
          <p:cNvSpPr>
            <a:spLocks noGrp="1"/>
          </p:cNvSpPr>
          <p:nvPr>
            <p:ph type="dt" sz="half" idx="10"/>
          </p:nvPr>
        </p:nvSpPr>
        <p:spPr/>
        <p:txBody>
          <a:bodyPr/>
          <a:lstStyle/>
          <a:p>
            <a:fld id="{8ABC3CD9-FBE5-4FB0-8076-A826D5D83206}" type="datetimeFigureOut">
              <a:rPr lang="sl-SI" smtClean="0"/>
              <a:t>3. 03. 2026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395187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Kliknite, če želite urediti slog naslova matrice</a:t>
            </a:r>
            <a:endParaRPr lang="en-US"/>
          </a:p>
        </p:txBody>
      </p:sp>
      <p:sp>
        <p:nvSpPr>
          <p:cNvPr id="3" name="Date Placeholder 2"/>
          <p:cNvSpPr>
            <a:spLocks noGrp="1"/>
          </p:cNvSpPr>
          <p:nvPr>
            <p:ph type="dt" sz="half" idx="10"/>
          </p:nvPr>
        </p:nvSpPr>
        <p:spPr/>
        <p:txBody>
          <a:bodyPr/>
          <a:lstStyle/>
          <a:p>
            <a:fld id="{8ABC3CD9-FBE5-4FB0-8076-A826D5D83206}" type="datetimeFigureOut">
              <a:rPr lang="sl-SI" smtClean="0"/>
              <a:t>3. 03. 2026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426239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3CD9-FBE5-4FB0-8076-A826D5D83206}" type="datetimeFigureOut">
              <a:rPr lang="sl-SI" smtClean="0"/>
              <a:t>3. 03. 2026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F31C2C9-973B-46A5-A2A9-3DFB462CFEDB}" type="slidenum">
              <a:rPr lang="sl-SI" smtClean="0"/>
              <a:t>‹#›</a:t>
            </a:fld>
            <a:endParaRPr lang="sl-SI"/>
          </a:p>
        </p:txBody>
      </p:sp>
    </p:spTree>
    <p:extLst>
      <p:ext uri="{BB962C8B-B14F-4D97-AF65-F5344CB8AC3E}">
        <p14:creationId xmlns:p14="http://schemas.microsoft.com/office/powerpoint/2010/main" val="268123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l-SI"/>
              <a:t>Kliknite, če želite urediti slog naslova matrice</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l-SI"/>
              <a:t>Kliknite za urejanje slogov besedila matrice</a:t>
            </a:r>
          </a:p>
        </p:txBody>
      </p:sp>
      <p:sp>
        <p:nvSpPr>
          <p:cNvPr id="5" name="Date Placeholder 4"/>
          <p:cNvSpPr>
            <a:spLocks noGrp="1"/>
          </p:cNvSpPr>
          <p:nvPr>
            <p:ph type="dt" sz="half" idx="10"/>
          </p:nvPr>
        </p:nvSpPr>
        <p:spPr/>
        <p:txBody>
          <a:bodyPr/>
          <a:lstStyle/>
          <a:p>
            <a:fld id="{8ABC3CD9-FBE5-4FB0-8076-A826D5D83206}" type="datetimeFigureOut">
              <a:rPr lang="sl-SI" smtClean="0"/>
              <a:t>3. 03. 2026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F31C2C9-973B-46A5-A2A9-3DFB462CFEDB}" type="slidenum">
              <a:rPr lang="sl-SI" smtClean="0"/>
              <a:t>‹#›</a:t>
            </a:fld>
            <a:endParaRPr lang="sl-SI"/>
          </a:p>
        </p:txBody>
      </p:sp>
    </p:spTree>
    <p:extLst>
      <p:ext uri="{BB962C8B-B14F-4D97-AF65-F5344CB8AC3E}">
        <p14:creationId xmlns:p14="http://schemas.microsoft.com/office/powerpoint/2010/main" val="295639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l-SI"/>
              <a:t>Kliknite, če želite urediti slog naslova matrice</a:t>
            </a:r>
            <a:endParaRPr lang="en-US"/>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ABC3CD9-FBE5-4FB0-8076-A826D5D83206}" type="datetimeFigureOut">
              <a:rPr lang="sl-SI" smtClean="0"/>
              <a:t>3. 03. 2026</a:t>
            </a:fld>
            <a:endParaRPr lang="sl-SI"/>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sl-SI"/>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F31C2C9-973B-46A5-A2A9-3DFB462CFEDB}" type="slidenum">
              <a:rPr lang="sl-SI" smtClean="0"/>
              <a:t>‹#›</a:t>
            </a:fld>
            <a:endParaRPr lang="sl-SI"/>
          </a:p>
        </p:txBody>
      </p:sp>
    </p:spTree>
    <p:extLst>
      <p:ext uri="{BB962C8B-B14F-4D97-AF65-F5344CB8AC3E}">
        <p14:creationId xmlns:p14="http://schemas.microsoft.com/office/powerpoint/2010/main" val="19308940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l-SI"/>
              <a:t>Kliknite, če želite urediti slog naslova matrice</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ABC3CD9-FBE5-4FB0-8076-A826D5D83206}" type="datetimeFigureOut">
              <a:rPr lang="sl-SI" smtClean="0"/>
              <a:t>3. 03. 2026</a:t>
            </a:fld>
            <a:endParaRPr lang="sl-SI"/>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sl-SI"/>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F31C2C9-973B-46A5-A2A9-3DFB462CFEDB}" type="slidenum">
              <a:rPr lang="sl-SI" smtClean="0"/>
              <a:t>‹#›</a:t>
            </a:fld>
            <a:endParaRPr lang="sl-SI"/>
          </a:p>
        </p:txBody>
      </p:sp>
    </p:spTree>
    <p:extLst>
      <p:ext uri="{BB962C8B-B14F-4D97-AF65-F5344CB8AC3E}">
        <p14:creationId xmlns:p14="http://schemas.microsoft.com/office/powerpoint/2010/main" val="2241355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evropskasredstva.si/app/uploads/2023/04/NUS-2021-2027_verzija_1.0_P%20.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vropskasredstva.si/evropska-kohezijska-politika/"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vropskasredstva.si/evropska-kohezijska-politika/navodila-in-smerni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vropskasredstva.si/app/uploads/2025/07/Navodila_za_komuniciranje_EKP_cistopis_julij25.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vropskasredstva.si/evropska-kohezijska-politika/is-e-ma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7C074-24C1-BD5A-EDED-904721BB59E7}"/>
              </a:ext>
            </a:extLst>
          </p:cNvPr>
          <p:cNvPicPr>
            <a:picLocks noChangeAspect="1"/>
          </p:cNvPicPr>
          <p:nvPr/>
        </p:nvPicPr>
        <p:blipFill>
          <a:blip r:embed="rId3"/>
          <a:stretch>
            <a:fillRect/>
          </a:stretch>
        </p:blipFill>
        <p:spPr>
          <a:xfrm>
            <a:off x="1859338" y="5876192"/>
            <a:ext cx="8270631" cy="981808"/>
          </a:xfrm>
          <a:prstGeom prst="rect">
            <a:avLst/>
          </a:prstGeom>
        </p:spPr>
      </p:pic>
      <p:sp>
        <p:nvSpPr>
          <p:cNvPr id="2" name="Naslov 1">
            <a:extLst>
              <a:ext uri="{FF2B5EF4-FFF2-40B4-BE49-F238E27FC236}">
                <a16:creationId xmlns:a16="http://schemas.microsoft.com/office/drawing/2014/main" id="{7F705743-A293-D1D7-9A14-AFAB308ACDA6}"/>
              </a:ext>
            </a:extLst>
          </p:cNvPr>
          <p:cNvSpPr>
            <a:spLocks noGrp="1"/>
          </p:cNvSpPr>
          <p:nvPr>
            <p:ph type="ctrTitle"/>
          </p:nvPr>
        </p:nvSpPr>
        <p:spPr/>
        <p:txBody>
          <a:bodyPr/>
          <a:lstStyle/>
          <a:p>
            <a:pPr algn="ctr"/>
            <a:r>
              <a:rPr lang="sl-SI" sz="4400" b="1"/>
              <a:t>Javni razpis »Krepitev kompetenc in inovativni pristopi za obvladovanje demenc«</a:t>
            </a:r>
            <a:br>
              <a:rPr lang="sl-SI" sz="4400" b="1"/>
            </a:br>
            <a:r>
              <a:rPr lang="pl-PL" sz="3200" b="1"/>
              <a:t>Uradni list RS, št. 11/26 z dne 13. 2. 2026 in 13/26 z dne 20. 2. 2026</a:t>
            </a:r>
            <a:br>
              <a:rPr lang="sl-SI"/>
            </a:br>
            <a:endParaRPr lang="sl-SI"/>
          </a:p>
        </p:txBody>
      </p:sp>
      <p:sp>
        <p:nvSpPr>
          <p:cNvPr id="3" name="Podnaslov 2">
            <a:extLst>
              <a:ext uri="{FF2B5EF4-FFF2-40B4-BE49-F238E27FC236}">
                <a16:creationId xmlns:a16="http://schemas.microsoft.com/office/drawing/2014/main" id="{08257869-AB9B-D532-5FAA-5B537D1622D0}"/>
              </a:ext>
            </a:extLst>
          </p:cNvPr>
          <p:cNvSpPr>
            <a:spLocks noGrp="1"/>
          </p:cNvSpPr>
          <p:nvPr>
            <p:ph type="subTitle" idx="1"/>
          </p:nvPr>
        </p:nvSpPr>
        <p:spPr/>
        <p:txBody>
          <a:bodyPr/>
          <a:lstStyle/>
          <a:p>
            <a:pPr algn="ctr"/>
            <a:r>
              <a:rPr lang="sl-SI"/>
              <a:t>Spletna informativna delavnica za potencialne prijavitelje</a:t>
            </a:r>
          </a:p>
          <a:p>
            <a:pPr algn="ctr"/>
            <a:r>
              <a:rPr lang="sl-SI"/>
              <a:t>Ljubljana, 23. 2. 2026</a:t>
            </a:r>
          </a:p>
          <a:p>
            <a:endParaRPr lang="sl-SI"/>
          </a:p>
        </p:txBody>
      </p:sp>
    </p:spTree>
    <p:extLst>
      <p:ext uri="{BB962C8B-B14F-4D97-AF65-F5344CB8AC3E}">
        <p14:creationId xmlns:p14="http://schemas.microsoft.com/office/powerpoint/2010/main" val="324564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3214B5-D657-001C-F2DC-FC0C54F6F29E}"/>
              </a:ext>
            </a:extLst>
          </p:cNvPr>
          <p:cNvSpPr>
            <a:spLocks noGrp="1"/>
          </p:cNvSpPr>
          <p:nvPr>
            <p:ph type="title"/>
          </p:nvPr>
        </p:nvSpPr>
        <p:spPr>
          <a:xfrm>
            <a:off x="676656" y="0"/>
            <a:ext cx="10772775" cy="1956796"/>
          </a:xfrm>
        </p:spPr>
        <p:txBody>
          <a:bodyPr>
            <a:normAutofit/>
          </a:bodyPr>
          <a:lstStyle/>
          <a:p>
            <a:r>
              <a:rPr lang="sl-SI"/>
              <a:t>KAZALNIKI JAVNEGA RAZPISA</a:t>
            </a:r>
            <a:br>
              <a:rPr lang="sl-SI"/>
            </a:br>
            <a:br>
              <a:rPr lang="sl-SI" sz="2200">
                <a:solidFill>
                  <a:schemeClr val="tx1"/>
                </a:solidFill>
              </a:rPr>
            </a:br>
            <a:endParaRPr lang="sl-SI" sz="2200">
              <a:solidFill>
                <a:schemeClr val="tx1"/>
              </a:solidFill>
            </a:endParaRPr>
          </a:p>
        </p:txBody>
      </p:sp>
      <p:sp>
        <p:nvSpPr>
          <p:cNvPr id="4" name="Označba mesta vsebine 3">
            <a:extLst>
              <a:ext uri="{FF2B5EF4-FFF2-40B4-BE49-F238E27FC236}">
                <a16:creationId xmlns:a16="http://schemas.microsoft.com/office/drawing/2014/main" id="{D64016C2-BE9B-86B9-37E1-C12BC2C0CC58}"/>
              </a:ext>
            </a:extLst>
          </p:cNvPr>
          <p:cNvSpPr>
            <a:spLocks noGrp="1"/>
          </p:cNvSpPr>
          <p:nvPr>
            <p:ph idx="1"/>
          </p:nvPr>
        </p:nvSpPr>
        <p:spPr/>
        <p:txBody>
          <a:bodyPr/>
          <a:lstStyle/>
          <a:p>
            <a:endParaRPr lang="sl-SI"/>
          </a:p>
          <a:p>
            <a:endParaRPr lang="sl-SI"/>
          </a:p>
          <a:p>
            <a:endParaRPr lang="sl-SI"/>
          </a:p>
        </p:txBody>
      </p:sp>
      <p:graphicFrame>
        <p:nvGraphicFramePr>
          <p:cNvPr id="7" name="Tabela 6">
            <a:extLst>
              <a:ext uri="{FF2B5EF4-FFF2-40B4-BE49-F238E27FC236}">
                <a16:creationId xmlns:a16="http://schemas.microsoft.com/office/drawing/2014/main" id="{3F21585C-412B-7F40-9FD7-728E0E6D3046}"/>
              </a:ext>
            </a:extLst>
          </p:cNvPr>
          <p:cNvGraphicFramePr>
            <a:graphicFrameLocks noGrp="1"/>
          </p:cNvGraphicFramePr>
          <p:nvPr>
            <p:extLst>
              <p:ext uri="{D42A27DB-BD31-4B8C-83A1-F6EECF244321}">
                <p14:modId xmlns:p14="http://schemas.microsoft.com/office/powerpoint/2010/main" val="1264119548"/>
              </p:ext>
            </p:extLst>
          </p:nvPr>
        </p:nvGraphicFramePr>
        <p:xfrm>
          <a:off x="376559" y="1171678"/>
          <a:ext cx="11053822" cy="5446188"/>
        </p:xfrm>
        <a:graphic>
          <a:graphicData uri="http://schemas.openxmlformats.org/drawingml/2006/table">
            <a:tbl>
              <a:tblPr firstRow="1" firstCol="1" bandRow="1">
                <a:tableStyleId>{5C22544A-7EE6-4342-B048-85BDC9FD1C3A}</a:tableStyleId>
              </a:tblPr>
              <a:tblGrid>
                <a:gridCol w="1023435">
                  <a:extLst>
                    <a:ext uri="{9D8B030D-6E8A-4147-A177-3AD203B41FA5}">
                      <a16:colId xmlns:a16="http://schemas.microsoft.com/office/drawing/2014/main" val="1387447222"/>
                    </a:ext>
                  </a:extLst>
                </a:gridCol>
                <a:gridCol w="1156689">
                  <a:extLst>
                    <a:ext uri="{9D8B030D-6E8A-4147-A177-3AD203B41FA5}">
                      <a16:colId xmlns:a16="http://schemas.microsoft.com/office/drawing/2014/main" val="2889556192"/>
                    </a:ext>
                  </a:extLst>
                </a:gridCol>
                <a:gridCol w="3753965">
                  <a:extLst>
                    <a:ext uri="{9D8B030D-6E8A-4147-A177-3AD203B41FA5}">
                      <a16:colId xmlns:a16="http://schemas.microsoft.com/office/drawing/2014/main" val="4153178183"/>
                    </a:ext>
                  </a:extLst>
                </a:gridCol>
                <a:gridCol w="991673">
                  <a:extLst>
                    <a:ext uri="{9D8B030D-6E8A-4147-A177-3AD203B41FA5}">
                      <a16:colId xmlns:a16="http://schemas.microsoft.com/office/drawing/2014/main" val="4276002429"/>
                    </a:ext>
                  </a:extLst>
                </a:gridCol>
                <a:gridCol w="817809">
                  <a:extLst>
                    <a:ext uri="{9D8B030D-6E8A-4147-A177-3AD203B41FA5}">
                      <a16:colId xmlns:a16="http://schemas.microsoft.com/office/drawing/2014/main" val="3994559020"/>
                    </a:ext>
                  </a:extLst>
                </a:gridCol>
                <a:gridCol w="1010991">
                  <a:extLst>
                    <a:ext uri="{9D8B030D-6E8A-4147-A177-3AD203B41FA5}">
                      <a16:colId xmlns:a16="http://schemas.microsoft.com/office/drawing/2014/main" val="6654033"/>
                    </a:ext>
                  </a:extLst>
                </a:gridCol>
                <a:gridCol w="1114023">
                  <a:extLst>
                    <a:ext uri="{9D8B030D-6E8A-4147-A177-3AD203B41FA5}">
                      <a16:colId xmlns:a16="http://schemas.microsoft.com/office/drawing/2014/main" val="594984528"/>
                    </a:ext>
                  </a:extLst>
                </a:gridCol>
                <a:gridCol w="1185237">
                  <a:extLst>
                    <a:ext uri="{9D8B030D-6E8A-4147-A177-3AD203B41FA5}">
                      <a16:colId xmlns:a16="http://schemas.microsoft.com/office/drawing/2014/main" val="1206927621"/>
                    </a:ext>
                  </a:extLst>
                </a:gridCol>
              </a:tblGrid>
              <a:tr h="479612">
                <a:tc>
                  <a:txBody>
                    <a:bodyPr/>
                    <a:lstStyle/>
                    <a:p>
                      <a:pPr marL="6350" indent="-6350" algn="ctr">
                        <a:lnSpc>
                          <a:spcPct val="115000"/>
                        </a:lnSpc>
                        <a:spcAft>
                          <a:spcPts val="130"/>
                        </a:spcAft>
                        <a:buNone/>
                      </a:pPr>
                      <a:r>
                        <a:rPr lang="sl-SI" sz="1400" kern="100">
                          <a:effectLst/>
                        </a:rPr>
                        <a:t>Prednostna naloga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Šifra/ Identifikator</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Navedba kazalnika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Vrsta kazalnika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Merska enota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Kategorija regije</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Izhodiščna vrednost</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Ciljna vrednost (l. 2029)</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593913079"/>
                  </a:ext>
                </a:extLst>
              </a:tr>
              <a:tr h="429624">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EECO 18</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Število javnih uprav ali javnih služb, ki so prejele podporo</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učinka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subjekti</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KRVS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5</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65544762"/>
                  </a:ext>
                </a:extLst>
              </a:tr>
              <a:tr h="429624">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EECO 18</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Število javnih uprav ali javnih služb, ki so prejele podporo</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učinka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subjekti</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 KRZS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4</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77740614"/>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Število usposobljenih uporabnikov v zdravstvu </a:t>
                      </a:r>
                    </a:p>
                    <a:p>
                      <a:pPr marL="6350" indent="-6350" algn="ctr">
                        <a:lnSpc>
                          <a:spcPct val="115000"/>
                        </a:lnSpc>
                        <a:spcAft>
                          <a:spcPts val="130"/>
                        </a:spcAft>
                        <a:buNone/>
                      </a:pPr>
                      <a:r>
                        <a:rPr lang="sl-SI" sz="1400" kern="100" dirty="0">
                          <a:effectLst/>
                        </a:rPr>
                        <a:t>PODROČJE A</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KRVS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102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15440478"/>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 usposobljenih uporabnikov v zdravstvu </a:t>
                      </a:r>
                    </a:p>
                    <a:p>
                      <a:pPr marL="6350" indent="-6350" algn="ctr">
                        <a:lnSpc>
                          <a:spcPct val="115000"/>
                        </a:lnSpc>
                        <a:spcAft>
                          <a:spcPts val="130"/>
                        </a:spcAft>
                        <a:buNone/>
                      </a:pPr>
                      <a:r>
                        <a:rPr lang="sl-SI" sz="1400" kern="100">
                          <a:effectLst/>
                        </a:rPr>
                        <a:t>PODROČJE 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KRZS</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98</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196695180"/>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 usposobljenih uporabnikov v zdravstvu </a:t>
                      </a:r>
                    </a:p>
                    <a:p>
                      <a:pPr marL="6350" indent="-6350" algn="ctr">
                        <a:lnSpc>
                          <a:spcPct val="115000"/>
                        </a:lnSpc>
                        <a:spcAft>
                          <a:spcPts val="130"/>
                        </a:spcAft>
                        <a:buNone/>
                      </a:pPr>
                      <a:r>
                        <a:rPr lang="sl-SI" sz="1400" kern="100">
                          <a:effectLst/>
                        </a:rPr>
                        <a:t>PODROČJE B</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KRVS</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1019</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56291063"/>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 usposobljenih uporabnikov v zdravstvu </a:t>
                      </a:r>
                    </a:p>
                    <a:p>
                      <a:pPr marL="6350" indent="-6350" algn="ctr">
                        <a:lnSpc>
                          <a:spcPct val="115000"/>
                        </a:lnSpc>
                        <a:spcAft>
                          <a:spcPts val="130"/>
                        </a:spcAft>
                        <a:buNone/>
                      </a:pPr>
                      <a:r>
                        <a:rPr lang="sl-SI" sz="1400" kern="100">
                          <a:effectLst/>
                        </a:rPr>
                        <a:t>PODROČJE B</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KRZS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981</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03925425"/>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 usposobljenih uporabnikov v zdravstvu</a:t>
                      </a:r>
                    </a:p>
                    <a:p>
                      <a:pPr marL="6350" indent="-6350" algn="ctr">
                        <a:lnSpc>
                          <a:spcPct val="115000"/>
                        </a:lnSpc>
                        <a:spcAft>
                          <a:spcPts val="130"/>
                        </a:spcAft>
                        <a:buNone/>
                      </a:pPr>
                      <a:r>
                        <a:rPr lang="sl-SI" sz="1400" kern="100">
                          <a:effectLst/>
                        </a:rPr>
                        <a:t>PODROČJE C</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KRVS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10</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797641336"/>
                  </a:ext>
                </a:extLst>
              </a:tr>
              <a:tr h="669457">
                <a:tc>
                  <a:txBody>
                    <a:bodyPr/>
                    <a:lstStyle/>
                    <a:p>
                      <a:pPr marL="6350" indent="-6350" algn="ctr">
                        <a:lnSpc>
                          <a:spcPct val="115000"/>
                        </a:lnSpc>
                        <a:spcAft>
                          <a:spcPts val="130"/>
                        </a:spcAft>
                        <a:buNone/>
                      </a:pPr>
                      <a:r>
                        <a:rPr lang="sl-SI" sz="1400" kern="100">
                          <a:effectLst/>
                        </a:rPr>
                        <a:t>7</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12</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 usposobljenih uporabnikov v zdravstvu</a:t>
                      </a:r>
                    </a:p>
                    <a:p>
                      <a:pPr marL="6350" indent="-6350" algn="ctr">
                        <a:lnSpc>
                          <a:spcPct val="115000"/>
                        </a:lnSpc>
                        <a:spcAft>
                          <a:spcPts val="130"/>
                        </a:spcAft>
                        <a:buNone/>
                      </a:pPr>
                      <a:r>
                        <a:rPr lang="sl-SI" sz="1400" kern="100">
                          <a:effectLst/>
                        </a:rPr>
                        <a:t>PODROČJE C</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Kazalnik rezultata</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število</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KRZS</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a:effectLst/>
                        </a:rPr>
                        <a:t>0</a:t>
                      </a:r>
                      <a:endParaRPr lang="sl-SI" sz="1400" kern="1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350" indent="-6350" algn="ctr">
                        <a:lnSpc>
                          <a:spcPct val="115000"/>
                        </a:lnSpc>
                        <a:spcAft>
                          <a:spcPts val="130"/>
                        </a:spcAft>
                        <a:buNone/>
                      </a:pPr>
                      <a:r>
                        <a:rPr lang="sl-SI" sz="1400" kern="100" dirty="0">
                          <a:effectLst/>
                        </a:rPr>
                        <a:t>10</a:t>
                      </a:r>
                      <a:endParaRPr lang="sl-SI" sz="1400" kern="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946489387"/>
                  </a:ext>
                </a:extLst>
              </a:tr>
            </a:tbl>
          </a:graphicData>
        </a:graphic>
      </p:graphicFrame>
    </p:spTree>
    <p:extLst>
      <p:ext uri="{BB962C8B-B14F-4D97-AF65-F5344CB8AC3E}">
        <p14:creationId xmlns:p14="http://schemas.microsoft.com/office/powerpoint/2010/main" val="297319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446D5C8-6E2D-BD27-C05A-44ADA52D17E2}"/>
              </a:ext>
            </a:extLst>
          </p:cNvPr>
          <p:cNvSpPr>
            <a:spLocks noGrp="1"/>
          </p:cNvSpPr>
          <p:nvPr>
            <p:ph type="title"/>
          </p:nvPr>
        </p:nvSpPr>
        <p:spPr>
          <a:xfrm>
            <a:off x="8156433" y="1873624"/>
            <a:ext cx="3401568" cy="2515496"/>
          </a:xfrm>
        </p:spPr>
        <p:txBody>
          <a:bodyPr anchor="b">
            <a:normAutofit fontScale="90000"/>
          </a:bodyPr>
          <a:lstStyle/>
          <a:p>
            <a:r>
              <a:rPr lang="sl-SI" sz="4000" b="1">
                <a:solidFill>
                  <a:srgbClr val="FFFFFF"/>
                </a:solidFill>
              </a:rPr>
              <a:t>RAZPOLOŽLJIVA SREDSTVA IN PREDVIDENA DINAMIKA FINACIRANJA</a:t>
            </a:r>
          </a:p>
        </p:txBody>
      </p:sp>
      <p:sp>
        <p:nvSpPr>
          <p:cNvPr id="3" name="Označba mesta vsebine 2">
            <a:extLst>
              <a:ext uri="{FF2B5EF4-FFF2-40B4-BE49-F238E27FC236}">
                <a16:creationId xmlns:a16="http://schemas.microsoft.com/office/drawing/2014/main" id="{FB568C46-6BB0-AB32-124C-6B078C0E7921}"/>
              </a:ext>
            </a:extLst>
          </p:cNvPr>
          <p:cNvSpPr>
            <a:spLocks noGrp="1"/>
          </p:cNvSpPr>
          <p:nvPr>
            <p:ph idx="1"/>
          </p:nvPr>
        </p:nvSpPr>
        <p:spPr>
          <a:xfrm>
            <a:off x="8156433" y="1792942"/>
            <a:ext cx="3401568" cy="2762724"/>
          </a:xfrm>
        </p:spPr>
        <p:txBody>
          <a:bodyPr>
            <a:normAutofit/>
          </a:bodyPr>
          <a:lstStyle/>
          <a:p>
            <a:endParaRPr lang="sl-SI" sz="1800">
              <a:solidFill>
                <a:srgbClr val="FFFFFF"/>
              </a:solidFill>
            </a:endParaRPr>
          </a:p>
          <a:p>
            <a:endParaRPr lang="sl-SI" sz="1800">
              <a:solidFill>
                <a:schemeClr val="tx1"/>
              </a:solidFill>
            </a:endParaRPr>
          </a:p>
        </p:txBody>
      </p:sp>
      <p:graphicFrame>
        <p:nvGraphicFramePr>
          <p:cNvPr id="6" name="Tabela 5">
            <a:extLst>
              <a:ext uri="{FF2B5EF4-FFF2-40B4-BE49-F238E27FC236}">
                <a16:creationId xmlns:a16="http://schemas.microsoft.com/office/drawing/2014/main" id="{1B4AF764-C953-4AAC-A071-934CE3C0D69B}"/>
              </a:ext>
            </a:extLst>
          </p:cNvPr>
          <p:cNvGraphicFramePr>
            <a:graphicFrameLocks noGrp="1"/>
          </p:cNvGraphicFramePr>
          <p:nvPr>
            <p:extLst>
              <p:ext uri="{D42A27DB-BD31-4B8C-83A1-F6EECF244321}">
                <p14:modId xmlns:p14="http://schemas.microsoft.com/office/powerpoint/2010/main" val="2306265761"/>
              </p:ext>
            </p:extLst>
          </p:nvPr>
        </p:nvGraphicFramePr>
        <p:xfrm>
          <a:off x="370389" y="2793005"/>
          <a:ext cx="6885382" cy="2883906"/>
        </p:xfrm>
        <a:graphic>
          <a:graphicData uri="http://schemas.openxmlformats.org/drawingml/2006/table">
            <a:tbl>
              <a:tblPr firstRow="1" firstCol="1" bandRow="1">
                <a:tableStyleId>{5C22544A-7EE6-4342-B048-85BDC9FD1C3A}</a:tableStyleId>
              </a:tblPr>
              <a:tblGrid>
                <a:gridCol w="1245909">
                  <a:extLst>
                    <a:ext uri="{9D8B030D-6E8A-4147-A177-3AD203B41FA5}">
                      <a16:colId xmlns:a16="http://schemas.microsoft.com/office/drawing/2014/main" val="1057652363"/>
                    </a:ext>
                  </a:extLst>
                </a:gridCol>
                <a:gridCol w="1120462">
                  <a:extLst>
                    <a:ext uri="{9D8B030D-6E8A-4147-A177-3AD203B41FA5}">
                      <a16:colId xmlns:a16="http://schemas.microsoft.com/office/drawing/2014/main" val="461982980"/>
                    </a:ext>
                  </a:extLst>
                </a:gridCol>
                <a:gridCol w="1075385">
                  <a:extLst>
                    <a:ext uri="{9D8B030D-6E8A-4147-A177-3AD203B41FA5}">
                      <a16:colId xmlns:a16="http://schemas.microsoft.com/office/drawing/2014/main" val="2455334622"/>
                    </a:ext>
                  </a:extLst>
                </a:gridCol>
                <a:gridCol w="1068947">
                  <a:extLst>
                    <a:ext uri="{9D8B030D-6E8A-4147-A177-3AD203B41FA5}">
                      <a16:colId xmlns:a16="http://schemas.microsoft.com/office/drawing/2014/main" val="1225213656"/>
                    </a:ext>
                  </a:extLst>
                </a:gridCol>
                <a:gridCol w="1088753">
                  <a:extLst>
                    <a:ext uri="{9D8B030D-6E8A-4147-A177-3AD203B41FA5}">
                      <a16:colId xmlns:a16="http://schemas.microsoft.com/office/drawing/2014/main" val="2031721254"/>
                    </a:ext>
                  </a:extLst>
                </a:gridCol>
                <a:gridCol w="1285926">
                  <a:extLst>
                    <a:ext uri="{9D8B030D-6E8A-4147-A177-3AD203B41FA5}">
                      <a16:colId xmlns:a16="http://schemas.microsoft.com/office/drawing/2014/main" val="216566962"/>
                    </a:ext>
                  </a:extLst>
                </a:gridCol>
              </a:tblGrid>
              <a:tr h="330122">
                <a:tc gridSpan="6">
                  <a:txBody>
                    <a:bodyPr/>
                    <a:lstStyle/>
                    <a:p>
                      <a:pPr marL="6350" indent="-6350" algn="ctr">
                        <a:lnSpc>
                          <a:spcPct val="115000"/>
                        </a:lnSpc>
                        <a:spcAft>
                          <a:spcPts val="130"/>
                        </a:spcAft>
                        <a:buNone/>
                      </a:pPr>
                      <a:r>
                        <a:rPr lang="sl-SI" sz="1600" kern="0">
                          <a:solidFill>
                            <a:schemeClr val="dk1"/>
                          </a:solidFill>
                          <a:effectLst/>
                          <a:latin typeface="+mn-lt"/>
                          <a:ea typeface="+mn-ea"/>
                          <a:cs typeface="+mn-cs"/>
                        </a:rPr>
                        <a:t>Skupna višina sredstev za sofinanciranje projektov po področjih in po letih v EUR</a:t>
                      </a:r>
                    </a:p>
                  </a:txBody>
                  <a:tcPr marL="68580" marR="68580" marT="0" marB="0" anchor="ctr"/>
                </a:tc>
                <a:tc hMerge="1">
                  <a:txBody>
                    <a:bodyPr/>
                    <a:lstStyle/>
                    <a:p>
                      <a:pPr marL="6350" indent="-6350" algn="ctr">
                        <a:lnSpc>
                          <a:spcPct val="115000"/>
                        </a:lnSpc>
                        <a:spcAft>
                          <a:spcPts val="130"/>
                        </a:spcAft>
                        <a:buNone/>
                      </a:pP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hMerge="1">
                  <a:txBody>
                    <a:bodyPr/>
                    <a:lstStyle/>
                    <a:p>
                      <a:pPr marL="6350" indent="-6350" algn="ctr">
                        <a:lnSpc>
                          <a:spcPct val="115000"/>
                        </a:lnSpc>
                        <a:spcAft>
                          <a:spcPts val="130"/>
                        </a:spcAft>
                        <a:buNone/>
                      </a:pP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hMerge="1">
                  <a:txBody>
                    <a:bodyPr/>
                    <a:lstStyle/>
                    <a:p>
                      <a:pPr marL="6350" indent="-6350" algn="ctr">
                        <a:lnSpc>
                          <a:spcPct val="115000"/>
                        </a:lnSpc>
                        <a:spcAft>
                          <a:spcPts val="130"/>
                        </a:spcAft>
                        <a:buNone/>
                      </a:pP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hMerge="1">
                  <a:txBody>
                    <a:bodyPr/>
                    <a:lstStyle/>
                    <a:p>
                      <a:pPr marL="6350" indent="-6350" algn="ctr">
                        <a:lnSpc>
                          <a:spcPct val="115000"/>
                        </a:lnSpc>
                        <a:spcAft>
                          <a:spcPts val="130"/>
                        </a:spcAft>
                        <a:buNone/>
                      </a:pP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hMerge="1">
                  <a:txBody>
                    <a:bodyPr/>
                    <a:lstStyle/>
                    <a:p>
                      <a:pPr marL="6350" indent="-6350" algn="ctr">
                        <a:lnSpc>
                          <a:spcPct val="115000"/>
                        </a:lnSpc>
                        <a:spcAft>
                          <a:spcPts val="130"/>
                        </a:spcAft>
                        <a:buNone/>
                      </a:pP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746053398"/>
                  </a:ext>
                </a:extLst>
              </a:tr>
              <a:tr h="638446">
                <a:tc>
                  <a:txBody>
                    <a:bodyPr/>
                    <a:lstStyle/>
                    <a:p>
                      <a:pPr marL="6350" indent="-6350" algn="ctr">
                        <a:lnSpc>
                          <a:spcPct val="115000"/>
                        </a:lnSpc>
                        <a:spcAft>
                          <a:spcPts val="130"/>
                        </a:spcAft>
                        <a:buNone/>
                      </a:pPr>
                      <a:r>
                        <a:rPr lang="sl-SI" sz="1600" kern="0">
                          <a:effectLst/>
                        </a:rPr>
                        <a:t>PODROČJE</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ctr">
                        <a:lnSpc>
                          <a:spcPct val="115000"/>
                        </a:lnSpc>
                        <a:spcAft>
                          <a:spcPts val="130"/>
                        </a:spcAft>
                        <a:buNone/>
                      </a:pPr>
                      <a:r>
                        <a:rPr lang="sl-SI" sz="1600" b="1" kern="0">
                          <a:effectLst/>
                        </a:rPr>
                        <a:t>2026</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ctr">
                        <a:lnSpc>
                          <a:spcPct val="115000"/>
                        </a:lnSpc>
                        <a:spcAft>
                          <a:spcPts val="130"/>
                        </a:spcAft>
                        <a:buNone/>
                      </a:pPr>
                      <a:r>
                        <a:rPr lang="sl-SI" sz="1600" b="1" kern="0">
                          <a:effectLst/>
                        </a:rPr>
                        <a:t>2027</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ctr">
                        <a:lnSpc>
                          <a:spcPct val="115000"/>
                        </a:lnSpc>
                        <a:spcAft>
                          <a:spcPts val="130"/>
                        </a:spcAft>
                        <a:buNone/>
                      </a:pPr>
                      <a:r>
                        <a:rPr lang="sl-SI" sz="1600" b="1" kern="0">
                          <a:effectLst/>
                        </a:rPr>
                        <a:t>2028</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ctr">
                        <a:lnSpc>
                          <a:spcPct val="115000"/>
                        </a:lnSpc>
                        <a:spcAft>
                          <a:spcPts val="130"/>
                        </a:spcAft>
                        <a:buNone/>
                      </a:pPr>
                      <a:r>
                        <a:rPr lang="sl-SI" sz="1600" b="1" kern="0">
                          <a:effectLst/>
                        </a:rPr>
                        <a:t>2029</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ctr">
                        <a:lnSpc>
                          <a:spcPct val="115000"/>
                        </a:lnSpc>
                        <a:spcAft>
                          <a:spcPts val="130"/>
                        </a:spcAft>
                        <a:buNone/>
                      </a:pPr>
                      <a:r>
                        <a:rPr lang="sl-SI" sz="1600" b="1" kern="0">
                          <a:effectLst/>
                        </a:rPr>
                        <a:t>SKUPAJ</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53201704"/>
                  </a:ext>
                </a:extLst>
              </a:tr>
              <a:tr h="638446">
                <a:tc>
                  <a:txBody>
                    <a:bodyPr/>
                    <a:lstStyle/>
                    <a:p>
                      <a:pPr marL="6350" indent="-6350" algn="ctr">
                        <a:lnSpc>
                          <a:spcPct val="112000"/>
                        </a:lnSpc>
                        <a:spcAft>
                          <a:spcPts val="130"/>
                        </a:spcAft>
                        <a:buNone/>
                      </a:pPr>
                      <a:r>
                        <a:rPr lang="sl-SI" sz="1600" kern="0">
                          <a:effectLst/>
                        </a:rPr>
                        <a:t>A </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200.000,00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270.000,00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230.000,00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100.000,00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b="1" kern="0">
                          <a:effectLst/>
                        </a:rPr>
                        <a:t>800.000,00</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7588261"/>
                  </a:ext>
                </a:extLst>
              </a:tr>
              <a:tr h="638446">
                <a:tc>
                  <a:txBody>
                    <a:bodyPr/>
                    <a:lstStyle/>
                    <a:p>
                      <a:pPr marL="6350" indent="-6350" algn="ctr">
                        <a:lnSpc>
                          <a:spcPct val="112000"/>
                        </a:lnSpc>
                        <a:spcAft>
                          <a:spcPts val="130"/>
                        </a:spcAft>
                        <a:buNone/>
                      </a:pPr>
                      <a:r>
                        <a:rPr lang="sl-SI" sz="1600" kern="0">
                          <a:effectLst/>
                        </a:rPr>
                        <a:t>B</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200.000,00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270.000,00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230.000,00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100.000,00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b="1" kern="0">
                          <a:effectLst/>
                        </a:rPr>
                        <a:t>800.000,00</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149926011"/>
                  </a:ext>
                </a:extLst>
              </a:tr>
              <a:tr h="638446">
                <a:tc>
                  <a:txBody>
                    <a:bodyPr/>
                    <a:lstStyle/>
                    <a:p>
                      <a:pPr marL="6350" indent="-6350" algn="ctr">
                        <a:lnSpc>
                          <a:spcPct val="112000"/>
                        </a:lnSpc>
                        <a:spcAft>
                          <a:spcPts val="130"/>
                        </a:spcAft>
                        <a:buNone/>
                      </a:pPr>
                      <a:r>
                        <a:rPr lang="sl-SI" sz="1600" kern="0">
                          <a:effectLst/>
                        </a:rPr>
                        <a:t>C</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350.000,00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360.000,00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290.000,00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kern="0">
                          <a:effectLst/>
                        </a:rPr>
                        <a:t>100.000,00</a:t>
                      </a:r>
                      <a:endParaRPr lang="sl-SI" sz="1600" kern="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6350" indent="-6350" algn="r">
                        <a:lnSpc>
                          <a:spcPct val="112000"/>
                        </a:lnSpc>
                        <a:spcAft>
                          <a:spcPts val="130"/>
                        </a:spcAft>
                        <a:buNone/>
                      </a:pPr>
                      <a:r>
                        <a:rPr lang="sl-SI" sz="1600" b="1" kern="0">
                          <a:effectLst/>
                        </a:rPr>
                        <a:t>1.100.000,00</a:t>
                      </a:r>
                      <a:endParaRPr lang="sl-SI" sz="1600" b="1" kern="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87711866"/>
                  </a:ext>
                </a:extLst>
              </a:tr>
            </a:tbl>
          </a:graphicData>
        </a:graphic>
      </p:graphicFrame>
      <p:sp>
        <p:nvSpPr>
          <p:cNvPr id="7" name="PoljeZBesedilom 6">
            <a:extLst>
              <a:ext uri="{FF2B5EF4-FFF2-40B4-BE49-F238E27FC236}">
                <a16:creationId xmlns:a16="http://schemas.microsoft.com/office/drawing/2014/main" id="{44844228-EF9F-CA90-9157-3EFFCDCD1EDF}"/>
              </a:ext>
            </a:extLst>
          </p:cNvPr>
          <p:cNvSpPr txBox="1"/>
          <p:nvPr/>
        </p:nvSpPr>
        <p:spPr>
          <a:xfrm>
            <a:off x="370390" y="930821"/>
            <a:ext cx="6885381" cy="1477328"/>
          </a:xfrm>
          <a:prstGeom prst="rect">
            <a:avLst/>
          </a:prstGeom>
          <a:noFill/>
        </p:spPr>
        <p:txBody>
          <a:bodyPr wrap="square" rtlCol="0">
            <a:spAutoFit/>
          </a:bodyPr>
          <a:lstStyle/>
          <a:p>
            <a:pPr algn="just"/>
            <a:r>
              <a:rPr lang="sl-SI"/>
              <a:t>Skupna višina sredstev za sofinanciranje izvedbe projektov, ki so na razpolago v okviru tega javnega razpisa, znaša z vključenim DDV največ do 2.700.000,00 eurov (dva milijona sedemsto tisoč eurov), od tega 1.698.799,50  eurov EU sredstev in 1.001.200,50 eurov nacionalnega prispevka iz državnega proračuna.</a:t>
            </a:r>
          </a:p>
        </p:txBody>
      </p:sp>
    </p:spTree>
    <p:extLst>
      <p:ext uri="{BB962C8B-B14F-4D97-AF65-F5344CB8AC3E}">
        <p14:creationId xmlns:p14="http://schemas.microsoft.com/office/powerpoint/2010/main" val="313701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A80CDED-E0D1-F1BB-9C3A-6F10A127E798}"/>
              </a:ext>
            </a:extLst>
          </p:cNvPr>
          <p:cNvSpPr>
            <a:spLocks noGrp="1"/>
          </p:cNvSpPr>
          <p:nvPr>
            <p:ph type="title"/>
          </p:nvPr>
        </p:nvSpPr>
        <p:spPr>
          <a:xfrm>
            <a:off x="657224" y="936711"/>
            <a:ext cx="3185571" cy="4984578"/>
          </a:xfrm>
        </p:spPr>
        <p:txBody>
          <a:bodyPr>
            <a:normAutofit/>
          </a:bodyPr>
          <a:lstStyle/>
          <a:p>
            <a:r>
              <a:rPr lang="sl-SI" sz="4400">
                <a:solidFill>
                  <a:srgbClr val="FFFFFF"/>
                </a:solidFill>
              </a:rPr>
              <a:t>Najvišja vrednost posameznega projekta</a:t>
            </a:r>
          </a:p>
        </p:txBody>
      </p:sp>
      <p:sp>
        <p:nvSpPr>
          <p:cNvPr id="3" name="Označba mesta vsebine 2">
            <a:extLst>
              <a:ext uri="{FF2B5EF4-FFF2-40B4-BE49-F238E27FC236}">
                <a16:creationId xmlns:a16="http://schemas.microsoft.com/office/drawing/2014/main" id="{B28FE42B-2300-9E5B-D6D2-B7A6255204EF}"/>
              </a:ext>
            </a:extLst>
          </p:cNvPr>
          <p:cNvSpPr>
            <a:spLocks noGrp="1"/>
          </p:cNvSpPr>
          <p:nvPr>
            <p:ph idx="1"/>
          </p:nvPr>
        </p:nvSpPr>
        <p:spPr>
          <a:xfrm>
            <a:off x="4614389" y="936711"/>
            <a:ext cx="6815992" cy="5440940"/>
          </a:xfrm>
        </p:spPr>
        <p:txBody>
          <a:bodyPr anchor="ctr">
            <a:normAutofit fontScale="92500" lnSpcReduction="20000"/>
          </a:bodyPr>
          <a:lstStyle/>
          <a:p>
            <a:r>
              <a:rPr lang="sl-SI" dirty="0"/>
              <a:t>Najvišja vrednost posameznega projekta je določena glede na področje prijave in znaša:</a:t>
            </a:r>
          </a:p>
          <a:p>
            <a:pPr marL="450850" indent="-269875">
              <a:buFont typeface="Arial" panose="020B0604020202020204" pitchFamily="34" charset="0"/>
              <a:buChar char="-"/>
            </a:pPr>
            <a:r>
              <a:rPr lang="sl-SI" b="1" dirty="0"/>
              <a:t>za področje A: 400.000,00 EUR</a:t>
            </a:r>
          </a:p>
          <a:p>
            <a:pPr marL="450850" indent="-269875">
              <a:buFont typeface="Arial" panose="020B0604020202020204" pitchFamily="34" charset="0"/>
              <a:buChar char="-"/>
            </a:pPr>
            <a:r>
              <a:rPr lang="sl-SI" b="1" dirty="0"/>
              <a:t>za področje B: 300.000,00 EUR</a:t>
            </a:r>
          </a:p>
          <a:p>
            <a:pPr marL="450850" indent="-269875">
              <a:buFont typeface="Arial" panose="020B0604020202020204" pitchFamily="34" charset="0"/>
              <a:buChar char="-"/>
            </a:pPr>
            <a:r>
              <a:rPr lang="sl-SI" b="1" dirty="0"/>
              <a:t>za področje C: 400.000,00 EUR</a:t>
            </a:r>
          </a:p>
          <a:p>
            <a:pPr algn="just"/>
            <a:endParaRPr lang="sl-SI" dirty="0"/>
          </a:p>
          <a:p>
            <a:pPr algn="just"/>
            <a:r>
              <a:rPr lang="sl-SI" dirty="0"/>
              <a:t>Višina sredstev in postopek izbora bosta temeljila na merilih za ocenjevanje, ki so opredeljena v ocenjevalnem listu (Priloga 1).</a:t>
            </a:r>
          </a:p>
          <a:p>
            <a:pPr algn="just"/>
            <a:r>
              <a:rPr lang="sl-SI" dirty="0"/>
              <a:t>V primeru, da bi imelo več prijaviteljev enako najvišje skupno število točk, bo izbran tisti, ki bo dosegel več točk pri merilih A. »Kakovost vloge projekta«, nadalje pa glede na število točk doseženih pri merilih B. »Reference in usposobljenost prijavitelja«. V primeru, da je število točk enako, bo izbran tisti, ki bo dosegel več točk pri merilu C. »Financiranje in upravljanje projekta«, v primeru, da je število točk enako, bo izbran prijavitelj, ki je prej oddal formalno popolno vlogo na ministrstvo.</a:t>
            </a:r>
          </a:p>
        </p:txBody>
      </p:sp>
    </p:spTree>
    <p:extLst>
      <p:ext uri="{BB962C8B-B14F-4D97-AF65-F5344CB8AC3E}">
        <p14:creationId xmlns:p14="http://schemas.microsoft.com/office/powerpoint/2010/main" val="303298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2A48E8-48D4-44B5-2E87-5B3C090CAE8C}"/>
              </a:ext>
            </a:extLst>
          </p:cNvPr>
          <p:cNvSpPr>
            <a:spLocks noGrp="1"/>
          </p:cNvSpPr>
          <p:nvPr>
            <p:ph type="title"/>
          </p:nvPr>
        </p:nvSpPr>
        <p:spPr>
          <a:xfrm>
            <a:off x="8432854" y="1950588"/>
            <a:ext cx="3383280" cy="2956822"/>
          </a:xfrm>
        </p:spPr>
        <p:txBody>
          <a:bodyPr/>
          <a:lstStyle/>
          <a:p>
            <a:r>
              <a:rPr lang="sl-SI" b="1">
                <a:solidFill>
                  <a:schemeClr val="bg1"/>
                </a:solidFill>
              </a:rPr>
              <a:t>OBDOBJE, V KATEREM MORAJO BITI PORABLJENA DODELJENA SREDSTVA </a:t>
            </a:r>
            <a:endParaRPr lang="sl-SI"/>
          </a:p>
        </p:txBody>
      </p:sp>
      <p:graphicFrame>
        <p:nvGraphicFramePr>
          <p:cNvPr id="7" name="Označba mesta vsebine 2">
            <a:extLst>
              <a:ext uri="{FF2B5EF4-FFF2-40B4-BE49-F238E27FC236}">
                <a16:creationId xmlns:a16="http://schemas.microsoft.com/office/drawing/2014/main" id="{528E21F6-A556-9A14-3C82-55854877B8E4}"/>
              </a:ext>
            </a:extLst>
          </p:cNvPr>
          <p:cNvGraphicFramePr>
            <a:graphicFrameLocks noGrp="1"/>
          </p:cNvGraphicFramePr>
          <p:nvPr>
            <p:ph idx="1"/>
            <p:extLst>
              <p:ext uri="{D42A27DB-BD31-4B8C-83A1-F6EECF244321}">
                <p14:modId xmlns:p14="http://schemas.microsoft.com/office/powerpoint/2010/main" val="4255120250"/>
              </p:ext>
            </p:extLst>
          </p:nvPr>
        </p:nvGraphicFramePr>
        <p:xfrm>
          <a:off x="814230" y="761998"/>
          <a:ext cx="6096000" cy="5334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07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A95A51-3464-EB0E-7C48-E815089CE256}"/>
              </a:ext>
            </a:extLst>
          </p:cNvPr>
          <p:cNvSpPr>
            <a:spLocks noGrp="1"/>
          </p:cNvSpPr>
          <p:nvPr>
            <p:ph type="title"/>
          </p:nvPr>
        </p:nvSpPr>
        <p:spPr>
          <a:xfrm>
            <a:off x="653141" y="0"/>
            <a:ext cx="10772775" cy="1658198"/>
          </a:xfrm>
        </p:spPr>
        <p:txBody>
          <a:bodyPr/>
          <a:lstStyle/>
          <a:p>
            <a:r>
              <a:rPr lang="sl-SI"/>
              <a:t>UVELJAVLJANJE STROŠKOV</a:t>
            </a:r>
          </a:p>
        </p:txBody>
      </p:sp>
      <p:sp>
        <p:nvSpPr>
          <p:cNvPr id="3" name="Označba mesta vsebine 2">
            <a:extLst>
              <a:ext uri="{FF2B5EF4-FFF2-40B4-BE49-F238E27FC236}">
                <a16:creationId xmlns:a16="http://schemas.microsoft.com/office/drawing/2014/main" id="{EEDC870E-67D3-497B-13E1-0153E07CE82B}"/>
              </a:ext>
            </a:extLst>
          </p:cNvPr>
          <p:cNvSpPr>
            <a:spLocks noGrp="1"/>
          </p:cNvSpPr>
          <p:nvPr>
            <p:ph idx="1"/>
          </p:nvPr>
        </p:nvSpPr>
        <p:spPr>
          <a:xfrm>
            <a:off x="571154" y="1658198"/>
            <a:ext cx="10764610" cy="4364899"/>
          </a:xfrm>
        </p:spPr>
        <p:txBody>
          <a:bodyPr vert="horz" lIns="91440" tIns="45720" rIns="91440" bIns="45720" rtlCol="0" anchor="t">
            <a:noAutofit/>
          </a:bodyPr>
          <a:lstStyle/>
          <a:p>
            <a:pPr algn="just"/>
            <a:r>
              <a:rPr lang="sl-SI"/>
              <a:t>Upravičeni stroški in izdatki: </a:t>
            </a:r>
          </a:p>
          <a:p>
            <a:pPr marL="541338" indent="-271463" algn="just">
              <a:lnSpc>
                <a:spcPct val="75000"/>
              </a:lnSpc>
              <a:spcBef>
                <a:spcPts val="1100"/>
              </a:spcBef>
              <a:buFont typeface="Calibri Light" panose="020F0302020204030204" pitchFamily="34" charset="0"/>
              <a:buChar char="-"/>
            </a:pPr>
            <a:r>
              <a:rPr lang="sl-SI"/>
              <a:t> stroški plač in povračil stroškov v zvezi z delom;</a:t>
            </a:r>
            <a:endParaRPr lang="sl-SI">
              <a:ea typeface="Calibri Light"/>
              <a:cs typeface="Calibri Light"/>
            </a:endParaRPr>
          </a:p>
          <a:p>
            <a:pPr marL="541338" indent="-271463" algn="just">
              <a:lnSpc>
                <a:spcPct val="75000"/>
              </a:lnSpc>
              <a:spcBef>
                <a:spcPts val="1100"/>
              </a:spcBef>
              <a:buFont typeface="Calibri Light" panose="020F0302020204030204" pitchFamily="34" charset="0"/>
              <a:buChar char="-"/>
            </a:pPr>
            <a:r>
              <a:rPr lang="sl-SI"/>
              <a:t> stroški za službena potovanja (samo za zaposlene na projektu);</a:t>
            </a:r>
            <a:endParaRPr lang="sl-SI">
              <a:ea typeface="Calibri Light"/>
              <a:cs typeface="Calibri Light"/>
            </a:endParaRPr>
          </a:p>
          <a:p>
            <a:pPr marL="541338" indent="-271463" algn="just">
              <a:lnSpc>
                <a:spcPct val="75000"/>
              </a:lnSpc>
              <a:spcBef>
                <a:spcPts val="1100"/>
              </a:spcBef>
              <a:buFont typeface="Calibri Light" panose="020F0302020204030204" pitchFamily="34" charset="0"/>
              <a:buChar char="-"/>
            </a:pPr>
            <a:r>
              <a:rPr lang="sl-SI"/>
              <a:t> stroški informiranja in komuniciranja;</a:t>
            </a:r>
          </a:p>
          <a:p>
            <a:pPr marL="541338" indent="-271463" algn="just">
              <a:lnSpc>
                <a:spcPct val="75000"/>
              </a:lnSpc>
              <a:spcBef>
                <a:spcPts val="1100"/>
              </a:spcBef>
              <a:buFont typeface="Calibri Light" panose="020F0302020204030204" pitchFamily="34" charset="0"/>
              <a:buChar char="-"/>
            </a:pPr>
            <a:r>
              <a:rPr lang="sl-SI"/>
              <a:t> stroški storitev zunanjih izvajalcev;</a:t>
            </a:r>
            <a:endParaRPr lang="sl-SI">
              <a:ea typeface="Calibri Light"/>
              <a:cs typeface="Calibri Light"/>
            </a:endParaRPr>
          </a:p>
          <a:p>
            <a:pPr marL="541338" indent="-271463" algn="just">
              <a:lnSpc>
                <a:spcPct val="75000"/>
              </a:lnSpc>
              <a:spcBef>
                <a:spcPts val="1100"/>
              </a:spcBef>
              <a:buFont typeface="Calibri Light" panose="020F0302020204030204" pitchFamily="34" charset="0"/>
              <a:buChar char="-"/>
            </a:pPr>
            <a:r>
              <a:rPr lang="sl-SI"/>
              <a:t> posredni stroški v pavšalni višini 15 % stroški plač;</a:t>
            </a:r>
          </a:p>
          <a:p>
            <a:pPr marL="541338" indent="-271463" algn="just">
              <a:lnSpc>
                <a:spcPct val="75000"/>
              </a:lnSpc>
              <a:spcBef>
                <a:spcPts val="1100"/>
              </a:spcBef>
              <a:buFont typeface="Calibri Light" panose="020F0302020204030204" pitchFamily="34" charset="0"/>
              <a:buChar char="-"/>
            </a:pPr>
            <a:r>
              <a:rPr lang="sl-SI"/>
              <a:t> davek na dodano vrednost (DDV).</a:t>
            </a:r>
            <a:endParaRPr lang="sl-SI">
              <a:ea typeface="Calibri Light"/>
              <a:cs typeface="Calibri Light"/>
            </a:endParaRPr>
          </a:p>
          <a:p>
            <a:pPr marL="0" indent="0">
              <a:spcBef>
                <a:spcPts val="1800"/>
              </a:spcBef>
              <a:buNone/>
            </a:pPr>
            <a:r>
              <a:rPr lang="sl-SI" i="1">
                <a:ea typeface="Calibri Light"/>
                <a:cs typeface="Calibri Light"/>
              </a:rPr>
              <a:t>Navodila organa upravljanja o upravičenih stroških za sredstva evropske kohezijske politike v programskem obdobju 2021-2027</a:t>
            </a:r>
            <a:r>
              <a:rPr lang="sl-SI">
                <a:ea typeface="Calibri Light"/>
                <a:cs typeface="Calibri Light"/>
              </a:rPr>
              <a:t>:</a:t>
            </a:r>
            <a:br>
              <a:rPr lang="sl-SI">
                <a:ea typeface="Calibri Light"/>
                <a:cs typeface="Calibri Light"/>
              </a:rPr>
            </a:br>
            <a:r>
              <a:rPr lang="sl-SI" sz="2000">
                <a:ea typeface="Calibri Light"/>
                <a:cs typeface="Calibri Light"/>
                <a:hlinkClick r:id="rId2"/>
              </a:rPr>
              <a:t>https://evropskasredstva.si/app/uploads/2023/04/NUS-2021-2027_verzija_1.0_P%20.pdf</a:t>
            </a:r>
            <a:r>
              <a:rPr lang="sl-SI" sz="2000">
                <a:ea typeface="Calibri Light"/>
                <a:cs typeface="Calibri Light"/>
              </a:rPr>
              <a:t> </a:t>
            </a:r>
            <a:endParaRPr lang="sl-SI">
              <a:ea typeface="Calibri Light"/>
              <a:cs typeface="Calibri Light"/>
            </a:endParaRPr>
          </a:p>
        </p:txBody>
      </p:sp>
    </p:spTree>
    <p:extLst>
      <p:ext uri="{BB962C8B-B14F-4D97-AF65-F5344CB8AC3E}">
        <p14:creationId xmlns:p14="http://schemas.microsoft.com/office/powerpoint/2010/main" val="296631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B72E78-AE79-9D46-05AC-087BABFB6364}"/>
              </a:ext>
            </a:extLst>
          </p:cNvPr>
          <p:cNvSpPr>
            <a:spLocks noGrp="1"/>
          </p:cNvSpPr>
          <p:nvPr>
            <p:ph type="title"/>
          </p:nvPr>
        </p:nvSpPr>
        <p:spPr/>
        <p:txBody>
          <a:bodyPr/>
          <a:lstStyle/>
          <a:p>
            <a:r>
              <a:rPr lang="sl-SI"/>
              <a:t>STROŠKI PLAČ IN POVRAČIL V ZVEZI Z </a:t>
            </a:r>
            <a:br>
              <a:rPr lang="sl-SI"/>
            </a:br>
            <a:r>
              <a:rPr lang="sl-SI"/>
              <a:t>DELOM TER SLUŽBENE POTI</a:t>
            </a:r>
          </a:p>
        </p:txBody>
      </p:sp>
      <p:sp>
        <p:nvSpPr>
          <p:cNvPr id="3" name="Označba mesta vsebine 2">
            <a:extLst>
              <a:ext uri="{FF2B5EF4-FFF2-40B4-BE49-F238E27FC236}">
                <a16:creationId xmlns:a16="http://schemas.microsoft.com/office/drawing/2014/main" id="{4C2C1629-E43C-50AA-4804-826641089E23}"/>
              </a:ext>
            </a:extLst>
          </p:cNvPr>
          <p:cNvSpPr>
            <a:spLocks noGrp="1"/>
          </p:cNvSpPr>
          <p:nvPr>
            <p:ph idx="1"/>
          </p:nvPr>
        </p:nvSpPr>
        <p:spPr/>
        <p:txBody>
          <a:bodyPr/>
          <a:lstStyle/>
          <a:p>
            <a:endParaRPr lang="sl-SI"/>
          </a:p>
          <a:p>
            <a:pPr algn="just"/>
            <a:r>
              <a:rPr lang="sl-SI"/>
              <a:t>Stroški plač ter druga povračila stroškov </a:t>
            </a:r>
            <a:r>
              <a:rPr lang="sl-SI" b="1"/>
              <a:t>v zvezi z delom </a:t>
            </a:r>
            <a:r>
              <a:rPr lang="sl-SI"/>
              <a:t>zaposlenih na programu so upravičeni do sofinanciranja. Kot zaposlene se razume osebe, ki so za izvajanje odobrenega programa z izvajalcem sklenile pogodbo o zaposlitvi, aneks k pogodbi o zaposlitvi oziroma je opravljanje nalog na programu določeno z drugim pravnim aktom.</a:t>
            </a:r>
          </a:p>
          <a:p>
            <a:pPr algn="just"/>
            <a:r>
              <a:rPr lang="sl-SI"/>
              <a:t>Povračila stroškov za </a:t>
            </a:r>
            <a:r>
              <a:rPr lang="sl-SI" b="1"/>
              <a:t>službena potovanja </a:t>
            </a:r>
            <a:r>
              <a:rPr lang="sl-SI"/>
              <a:t>v Republiki Sloveniji (ali v tujini), povezana s programom, so upravičena samo za na odobrenem programu zaposlene osebe.</a:t>
            </a:r>
          </a:p>
          <a:p>
            <a:pPr algn="just"/>
            <a:endParaRPr lang="sl-SI"/>
          </a:p>
        </p:txBody>
      </p:sp>
    </p:spTree>
    <p:extLst>
      <p:ext uri="{BB962C8B-B14F-4D97-AF65-F5344CB8AC3E}">
        <p14:creationId xmlns:p14="http://schemas.microsoft.com/office/powerpoint/2010/main" val="334790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DCC88D-1279-36F4-11B8-873FC57E7E83}"/>
              </a:ext>
            </a:extLst>
          </p:cNvPr>
          <p:cNvSpPr>
            <a:spLocks noGrp="1"/>
          </p:cNvSpPr>
          <p:nvPr>
            <p:ph type="title"/>
          </p:nvPr>
        </p:nvSpPr>
        <p:spPr/>
        <p:txBody>
          <a:bodyPr/>
          <a:lstStyle/>
          <a:p>
            <a:r>
              <a:rPr lang="sl-SI"/>
              <a:t>POSREDNI STROŠKI V PAVŠALNI VIŠINI 15 % STROŠKI PLAČ</a:t>
            </a:r>
          </a:p>
        </p:txBody>
      </p:sp>
      <p:sp>
        <p:nvSpPr>
          <p:cNvPr id="3" name="Označba mesta vsebine 2">
            <a:extLst>
              <a:ext uri="{FF2B5EF4-FFF2-40B4-BE49-F238E27FC236}">
                <a16:creationId xmlns:a16="http://schemas.microsoft.com/office/drawing/2014/main" id="{6F83F5F3-FC58-08CF-73CC-48EAA7877823}"/>
              </a:ext>
            </a:extLst>
          </p:cNvPr>
          <p:cNvSpPr>
            <a:spLocks noGrp="1"/>
          </p:cNvSpPr>
          <p:nvPr>
            <p:ph idx="1"/>
          </p:nvPr>
        </p:nvSpPr>
        <p:spPr/>
        <p:txBody>
          <a:bodyPr/>
          <a:lstStyle/>
          <a:p>
            <a:endParaRPr lang="sl-SI"/>
          </a:p>
          <a:p>
            <a:pPr algn="just"/>
            <a:r>
              <a:rPr lang="sl-SI"/>
              <a:t>Posredni stroški so stroški, ki so povezani z neposrednimi aktivnostmi programa, in sicer v višini do 15 % vrednosti vseh upravičenih stroškov oseb, zaposlenega na programu.</a:t>
            </a:r>
          </a:p>
          <a:p>
            <a:pPr algn="just"/>
            <a:r>
              <a:rPr lang="sl-SI" b="1"/>
              <a:t>Primeri upravičenih posrednih stroškov so</a:t>
            </a:r>
            <a:r>
              <a:rPr lang="sl-SI"/>
              <a:t>: stroški električne energije, komunalnih storitev, pošte, potrošnega materiala, drobnega inventarja, tekočega vzdrževanja, najema nepremičnin, ogrevanja, itd.</a:t>
            </a:r>
          </a:p>
        </p:txBody>
      </p:sp>
    </p:spTree>
    <p:extLst>
      <p:ext uri="{BB962C8B-B14F-4D97-AF65-F5344CB8AC3E}">
        <p14:creationId xmlns:p14="http://schemas.microsoft.com/office/powerpoint/2010/main" val="312094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DAB19E-1E1D-7E72-BB5F-5A4C62505551}"/>
              </a:ext>
            </a:extLst>
          </p:cNvPr>
          <p:cNvSpPr>
            <a:spLocks noGrp="1"/>
          </p:cNvSpPr>
          <p:nvPr>
            <p:ph type="title"/>
          </p:nvPr>
        </p:nvSpPr>
        <p:spPr/>
        <p:txBody>
          <a:bodyPr/>
          <a:lstStyle/>
          <a:p>
            <a:r>
              <a:rPr lang="sl-SI"/>
              <a:t>STROŠKI STORITEV ZUNANJIH IZVAJALCEV</a:t>
            </a:r>
          </a:p>
        </p:txBody>
      </p:sp>
      <p:sp>
        <p:nvSpPr>
          <p:cNvPr id="3" name="Označba mesta vsebine 2">
            <a:extLst>
              <a:ext uri="{FF2B5EF4-FFF2-40B4-BE49-F238E27FC236}">
                <a16:creationId xmlns:a16="http://schemas.microsoft.com/office/drawing/2014/main" id="{69B50400-5F61-8624-A773-8F4E9DFB9C84}"/>
              </a:ext>
            </a:extLst>
          </p:cNvPr>
          <p:cNvSpPr>
            <a:spLocks noGrp="1"/>
          </p:cNvSpPr>
          <p:nvPr>
            <p:ph idx="1"/>
          </p:nvPr>
        </p:nvSpPr>
        <p:spPr>
          <a:xfrm>
            <a:off x="676656" y="2011679"/>
            <a:ext cx="10753725" cy="4218791"/>
          </a:xfrm>
        </p:spPr>
        <p:txBody>
          <a:bodyPr vert="horz" lIns="91440" tIns="45720" rIns="91440" bIns="45720" rtlCol="0" anchor="t">
            <a:normAutofit fontScale="92500" lnSpcReduction="10000"/>
          </a:bodyPr>
          <a:lstStyle/>
          <a:p>
            <a:pPr>
              <a:buFont typeface="Calibri" pitchFamily="34" charset="0"/>
              <a:buChar char="-"/>
            </a:pPr>
            <a:endParaRPr lang="sl-SI">
              <a:ea typeface="Calibri Light" panose="020F0302020204030204"/>
              <a:cs typeface="Calibri Light" panose="020F0302020204030204"/>
            </a:endParaRPr>
          </a:p>
          <a:p>
            <a:pPr marL="0" indent="0" algn="just">
              <a:buNone/>
            </a:pPr>
            <a:r>
              <a:rPr lang="sl-SI"/>
              <a:t>Stroški, ki se nanašajo na vsebino programa, ki jih upravičencu zagotavljajo tretje osebe (partnerji), lahko vključujejo npr. :</a:t>
            </a:r>
            <a:endParaRPr lang="sl-SI">
              <a:ea typeface="Calibri Light" panose="020F0302020204030204"/>
              <a:cs typeface="Calibri Light" panose="020F0302020204030204"/>
            </a:endParaRPr>
          </a:p>
          <a:p>
            <a:pPr marL="269875" indent="-269875" algn="just">
              <a:buFont typeface="Calibri" pitchFamily="34" charset="0"/>
              <a:buChar char="-"/>
            </a:pPr>
            <a:r>
              <a:rPr lang="sl-SI"/>
              <a:t>storitve izobraževanja in usposabljanja, če so te povezane z izvajanjem programa in namenjene izvajalcem programa;</a:t>
            </a:r>
            <a:endParaRPr lang="sl-SI">
              <a:ea typeface="Calibri Light"/>
              <a:cs typeface="Calibri Light"/>
            </a:endParaRPr>
          </a:p>
          <a:p>
            <a:pPr marL="269875" indent="-269875" algn="just">
              <a:buFont typeface="Calibri" pitchFamily="34" charset="0"/>
              <a:buChar char="-"/>
            </a:pPr>
            <a:r>
              <a:rPr lang="sl-SI">
                <a:ea typeface="+mn-lt"/>
                <a:cs typeface="+mn-lt"/>
              </a:rPr>
              <a:t>stroške najema nepremičnin in opreme, če so namenjeni neposrednemu izvajanju operacije (izvedba delavnic, usposabljanj ipd., ki so del vsebinskih aktivnosti na operaciji);</a:t>
            </a:r>
            <a:endParaRPr lang="sl-SI">
              <a:ea typeface="Calibri Light"/>
              <a:cs typeface="Calibri Light"/>
            </a:endParaRPr>
          </a:p>
          <a:p>
            <a:pPr marL="269875" indent="-269875" algn="just">
              <a:buFont typeface="Calibri" pitchFamily="34" charset="0"/>
              <a:buChar char="-"/>
            </a:pPr>
            <a:r>
              <a:rPr lang="sl-SI">
                <a:ea typeface="Calibri Light"/>
                <a:cs typeface="Calibri Light"/>
              </a:rPr>
              <a:t>storitve izdelave študij, raziskav, razvoja, vrednotenj, ocen, strokovnih mnenj in poročil;</a:t>
            </a:r>
          </a:p>
          <a:p>
            <a:pPr marL="269875" indent="-269875" algn="just">
              <a:buFont typeface="Calibri" pitchFamily="34" charset="0"/>
              <a:buChar char="-"/>
            </a:pPr>
            <a:r>
              <a:rPr lang="sl-SI"/>
              <a:t>administrativno tehnične storitve, če so neposredno povezane z operacijo, ipd.</a:t>
            </a:r>
            <a:endParaRPr lang="sl-SI">
              <a:ea typeface="Calibri Light" panose="020F0302020204030204"/>
              <a:cs typeface="Calibri Light" panose="020F0302020204030204"/>
            </a:endParaRPr>
          </a:p>
          <a:p>
            <a:pPr marL="0" indent="0" algn="just">
              <a:buNone/>
            </a:pPr>
            <a:endParaRPr lang="sl-SI" b="1">
              <a:highlight>
                <a:srgbClr val="FFFF00"/>
              </a:highlight>
            </a:endParaRPr>
          </a:p>
          <a:p>
            <a:pPr marL="0" indent="0" algn="just">
              <a:buNone/>
            </a:pPr>
            <a:r>
              <a:rPr lang="sl-SI" b="1">
                <a:highlight>
                  <a:srgbClr val="FFFF00"/>
                </a:highlight>
              </a:rPr>
              <a:t>Sklepanje podjemnih in avtorskih pogodb s svojimi zaposlenimi je neupravičen strošek.</a:t>
            </a:r>
            <a:endParaRPr lang="sl-SI" b="1">
              <a:highlight>
                <a:srgbClr val="FFFF00"/>
              </a:highlight>
              <a:ea typeface="Calibri Light" panose="020F0302020204030204"/>
              <a:cs typeface="Calibri Light" panose="020F0302020204030204"/>
            </a:endParaRPr>
          </a:p>
          <a:p>
            <a:pPr marL="0" indent="0">
              <a:buNone/>
            </a:pPr>
            <a:endParaRPr lang="sl-SI" b="1">
              <a:highlight>
                <a:srgbClr val="FFFF00"/>
              </a:highlight>
              <a:ea typeface="Calibri Light" panose="020F0302020204030204"/>
              <a:cs typeface="Calibri Light" panose="020F0302020204030204"/>
            </a:endParaRPr>
          </a:p>
          <a:p>
            <a:pPr>
              <a:buFont typeface="Calibri" pitchFamily="34" charset="0"/>
              <a:buChar char="-"/>
            </a:pPr>
            <a:endParaRPr lang="sl-SI">
              <a:ea typeface="Calibri Light" panose="020F0302020204030204"/>
              <a:cs typeface="Calibri Light" panose="020F0302020204030204"/>
            </a:endParaRPr>
          </a:p>
        </p:txBody>
      </p:sp>
    </p:spTree>
    <p:extLst>
      <p:ext uri="{BB962C8B-B14F-4D97-AF65-F5344CB8AC3E}">
        <p14:creationId xmlns:p14="http://schemas.microsoft.com/office/powerpoint/2010/main" val="310947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43AC49-184D-B657-B0B4-0E39F0E6A51E}"/>
              </a:ext>
            </a:extLst>
          </p:cNvPr>
          <p:cNvSpPr>
            <a:spLocks noGrp="1"/>
          </p:cNvSpPr>
          <p:nvPr>
            <p:ph type="title"/>
          </p:nvPr>
        </p:nvSpPr>
        <p:spPr/>
        <p:txBody>
          <a:bodyPr/>
          <a:lstStyle/>
          <a:p>
            <a:r>
              <a:rPr lang="sl-SI"/>
              <a:t>STROŠKI INFORMIRANJA IN KOMUNICIRANJA </a:t>
            </a:r>
          </a:p>
        </p:txBody>
      </p:sp>
      <p:sp>
        <p:nvSpPr>
          <p:cNvPr id="3" name="Označba mesta vsebine 2">
            <a:extLst>
              <a:ext uri="{FF2B5EF4-FFF2-40B4-BE49-F238E27FC236}">
                <a16:creationId xmlns:a16="http://schemas.microsoft.com/office/drawing/2014/main" id="{E6D3228A-34D1-8FAA-72C3-669F992199F9}"/>
              </a:ext>
            </a:extLst>
          </p:cNvPr>
          <p:cNvSpPr>
            <a:spLocks noGrp="1"/>
          </p:cNvSpPr>
          <p:nvPr>
            <p:ph idx="1"/>
          </p:nvPr>
        </p:nvSpPr>
        <p:spPr/>
        <p:txBody>
          <a:bodyPr/>
          <a:lstStyle/>
          <a:p>
            <a:endParaRPr lang="sl-SI"/>
          </a:p>
          <a:p>
            <a:pPr algn="just"/>
            <a:r>
              <a:rPr lang="sl-SI" b="1"/>
              <a:t>Upravičeni stroški informiranja in komuniciranja so primeroma:</a:t>
            </a:r>
          </a:p>
          <a:p>
            <a:pPr algn="just"/>
            <a:r>
              <a:rPr lang="sl-SI"/>
              <a:t>Organizacija konferenc, izdelava ali nadgradnja spletne strani, oglaševalske storitve in objave v medijih, stroški oblikovanja, priprave na tisk, tisk in dostava gradiv, drugi upravičeni stroški informiranja in komuniciranja.</a:t>
            </a:r>
          </a:p>
          <a:p>
            <a:endParaRPr lang="sl-SI"/>
          </a:p>
        </p:txBody>
      </p:sp>
    </p:spTree>
    <p:extLst>
      <p:ext uri="{BB962C8B-B14F-4D97-AF65-F5344CB8AC3E}">
        <p14:creationId xmlns:p14="http://schemas.microsoft.com/office/powerpoint/2010/main" val="149820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DA7055-63D7-A225-EE38-AB24117300D7}"/>
              </a:ext>
            </a:extLst>
          </p:cNvPr>
          <p:cNvSpPr>
            <a:spLocks noGrp="1"/>
          </p:cNvSpPr>
          <p:nvPr>
            <p:ph type="title"/>
          </p:nvPr>
        </p:nvSpPr>
        <p:spPr/>
        <p:txBody>
          <a:bodyPr/>
          <a:lstStyle/>
          <a:p>
            <a:r>
              <a:rPr lang="pl-PL"/>
              <a:t>DAVEK NA DODANO VREDNOST (DDV)</a:t>
            </a:r>
            <a:endParaRPr lang="sl-SI"/>
          </a:p>
        </p:txBody>
      </p:sp>
      <p:sp>
        <p:nvSpPr>
          <p:cNvPr id="3" name="Označba mesta vsebine 2">
            <a:extLst>
              <a:ext uri="{FF2B5EF4-FFF2-40B4-BE49-F238E27FC236}">
                <a16:creationId xmlns:a16="http://schemas.microsoft.com/office/drawing/2014/main" id="{4E006C68-B749-7F7D-1877-6F95ACE32DBF}"/>
              </a:ext>
            </a:extLst>
          </p:cNvPr>
          <p:cNvSpPr>
            <a:spLocks noGrp="1"/>
          </p:cNvSpPr>
          <p:nvPr>
            <p:ph idx="1"/>
          </p:nvPr>
        </p:nvSpPr>
        <p:spPr/>
        <p:txBody>
          <a:bodyPr vert="horz" lIns="91440" tIns="45720" rIns="91440" bIns="45720" rtlCol="0" anchor="t">
            <a:normAutofit/>
          </a:bodyPr>
          <a:lstStyle/>
          <a:p>
            <a:endParaRPr lang="sl-SI" b="1"/>
          </a:p>
          <a:p>
            <a:pPr algn="just"/>
            <a:r>
              <a:rPr lang="sl-SI" b="1"/>
              <a:t>DDV ni upravičeni strošek, če ima upravičenec pravico do odbitka DDV.</a:t>
            </a:r>
          </a:p>
          <a:p>
            <a:pPr algn="just"/>
            <a:r>
              <a:rPr lang="sl-SI"/>
              <a:t>DDV se lahko vključi v finančni načrt kot upravičen strošek le v primeru, če upravičenec nima pravice do odbitka DDV, ali ima pravico le do delnega odbitka DDV (v višini neodbitnega deleža).</a:t>
            </a:r>
          </a:p>
          <a:p>
            <a:pPr algn="just"/>
            <a:r>
              <a:rPr lang="sl-SI"/>
              <a:t>Pri načrtovanju upravičenih stroškov in izdatkov je treba biti pozoren na DDV status.</a:t>
            </a:r>
          </a:p>
          <a:p>
            <a:endParaRPr lang="sl-SI"/>
          </a:p>
          <a:p>
            <a:endParaRPr lang="sl-SI">
              <a:highlight>
                <a:srgbClr val="FFFF00"/>
              </a:highlight>
            </a:endParaRPr>
          </a:p>
        </p:txBody>
      </p:sp>
    </p:spTree>
    <p:extLst>
      <p:ext uri="{BB962C8B-B14F-4D97-AF65-F5344CB8AC3E}">
        <p14:creationId xmlns:p14="http://schemas.microsoft.com/office/powerpoint/2010/main" val="170326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168568-8CDA-5FD2-3DAD-E0A55AC5FF33}"/>
              </a:ext>
            </a:extLst>
          </p:cNvPr>
          <p:cNvSpPr>
            <a:spLocks noGrp="1"/>
          </p:cNvSpPr>
          <p:nvPr>
            <p:ph type="title"/>
          </p:nvPr>
        </p:nvSpPr>
        <p:spPr>
          <a:xfrm>
            <a:off x="657224" y="499533"/>
            <a:ext cx="10772775" cy="1658198"/>
          </a:xfrm>
        </p:spPr>
        <p:txBody>
          <a:bodyPr>
            <a:normAutofit/>
          </a:bodyPr>
          <a:lstStyle/>
          <a:p>
            <a:r>
              <a:rPr lang="sl-SI">
                <a:solidFill>
                  <a:srgbClr val="6A90BC"/>
                </a:solidFill>
              </a:rPr>
              <a:t>PROGRAM EVROPSKE KOHEZIJSKE POLITIKE 2021-2027</a:t>
            </a:r>
          </a:p>
        </p:txBody>
      </p:sp>
      <p:pic>
        <p:nvPicPr>
          <p:cNvPr id="4" name="Slika 3">
            <a:extLst>
              <a:ext uri="{FF2B5EF4-FFF2-40B4-BE49-F238E27FC236}">
                <a16:creationId xmlns:a16="http://schemas.microsoft.com/office/drawing/2014/main" id="{43AACAF5-8DA1-F585-C5EA-A6AFD2EF885C}"/>
              </a:ext>
            </a:extLst>
          </p:cNvPr>
          <p:cNvPicPr>
            <a:picLocks noChangeAspect="1"/>
          </p:cNvPicPr>
          <p:nvPr/>
        </p:nvPicPr>
        <p:blipFill>
          <a:blip r:embed="rId2"/>
          <a:stretch>
            <a:fillRect/>
          </a:stretch>
        </p:blipFill>
        <p:spPr>
          <a:xfrm>
            <a:off x="0" y="2444046"/>
            <a:ext cx="4791367" cy="2491511"/>
          </a:xfrm>
          <a:prstGeom prst="rect">
            <a:avLst/>
          </a:prstGeom>
        </p:spPr>
      </p:pic>
      <p:sp>
        <p:nvSpPr>
          <p:cNvPr id="3" name="Označba mesta vsebine 2">
            <a:extLst>
              <a:ext uri="{FF2B5EF4-FFF2-40B4-BE49-F238E27FC236}">
                <a16:creationId xmlns:a16="http://schemas.microsoft.com/office/drawing/2014/main" id="{03C2DC3A-22A4-49AA-E7D3-5AC239C47D51}"/>
              </a:ext>
            </a:extLst>
          </p:cNvPr>
          <p:cNvSpPr>
            <a:spLocks noGrp="1"/>
          </p:cNvSpPr>
          <p:nvPr>
            <p:ph idx="1"/>
          </p:nvPr>
        </p:nvSpPr>
        <p:spPr>
          <a:xfrm>
            <a:off x="4641336" y="2011680"/>
            <a:ext cx="6789044" cy="3766185"/>
          </a:xfrm>
        </p:spPr>
        <p:txBody>
          <a:bodyPr>
            <a:normAutofit/>
          </a:bodyPr>
          <a:lstStyle/>
          <a:p>
            <a:endParaRPr lang="sl-SI" sz="2000" b="1"/>
          </a:p>
          <a:p>
            <a:pPr algn="just"/>
            <a:r>
              <a:rPr lang="sl-SI" sz="2000"/>
              <a:t>Javni razpis sofinancirata ministrstvo in Evropska unija, iz Evropskega socialnega sklada plus (ESS+). </a:t>
            </a:r>
          </a:p>
          <a:p>
            <a:pPr algn="just"/>
            <a:r>
              <a:rPr lang="sl-SI" sz="2000"/>
              <a:t>Javni razpis se izvaja skladno s Programom Evropske kohezijske politike 2021 – 2027, ciljem politike 4: Bolj socialna in vključujoča Evropa za izvajanje evropskega stebra socialnih pravic ter v okviru prednostne naloge 7 »Dolgotrajna oskrba in zdravje ter socialna vključenost« in specifičnega cilja ESO4.11.</a:t>
            </a:r>
          </a:p>
          <a:p>
            <a:r>
              <a:rPr lang="sl-SI" sz="2000" b="1">
                <a:hlinkClick r:id="rId3"/>
              </a:rPr>
              <a:t>Program evropske kohezijske politike 2021-2027 - Evropska sredstva</a:t>
            </a:r>
            <a:endParaRPr lang="sl-SI" sz="2000" b="1"/>
          </a:p>
          <a:p>
            <a:r>
              <a:rPr lang="sl-SI" sz="2000" b="1">
                <a:hlinkClick r:id="rId4"/>
              </a:rPr>
              <a:t>Navodila in smernice - Evropska sredstva</a:t>
            </a:r>
            <a:endParaRPr lang="sl-SI" sz="2000" b="1"/>
          </a:p>
          <a:p>
            <a:endParaRPr lang="sl-SI" sz="2000"/>
          </a:p>
        </p:txBody>
      </p:sp>
    </p:spTree>
    <p:extLst>
      <p:ext uri="{BB962C8B-B14F-4D97-AF65-F5344CB8AC3E}">
        <p14:creationId xmlns:p14="http://schemas.microsoft.com/office/powerpoint/2010/main" val="58250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B1ED9CF-A9DE-89FF-91CE-9392BF7DC67E}"/>
              </a:ext>
            </a:extLst>
          </p:cNvPr>
          <p:cNvSpPr>
            <a:spLocks noGrp="1"/>
          </p:cNvSpPr>
          <p:nvPr>
            <p:ph type="title"/>
          </p:nvPr>
        </p:nvSpPr>
        <p:spPr>
          <a:xfrm>
            <a:off x="8173212" y="499533"/>
            <a:ext cx="3401568" cy="1161842"/>
          </a:xfrm>
        </p:spPr>
        <p:txBody>
          <a:bodyPr anchor="b">
            <a:normAutofit/>
          </a:bodyPr>
          <a:lstStyle/>
          <a:p>
            <a:r>
              <a:rPr lang="sl-SI" sz="3700">
                <a:solidFill>
                  <a:srgbClr val="FFFFFF"/>
                </a:solidFill>
              </a:rPr>
              <a:t>NAVODILA ZA KOMUNICIRANJE</a:t>
            </a:r>
          </a:p>
        </p:txBody>
      </p:sp>
      <p:pic>
        <p:nvPicPr>
          <p:cNvPr id="5" name="Slika 4">
            <a:extLst>
              <a:ext uri="{FF2B5EF4-FFF2-40B4-BE49-F238E27FC236}">
                <a16:creationId xmlns:a16="http://schemas.microsoft.com/office/drawing/2014/main" id="{8562F490-0717-1BFB-9FBF-B4E8E667B5B9}"/>
              </a:ext>
            </a:extLst>
          </p:cNvPr>
          <p:cNvPicPr>
            <a:picLocks noChangeAspect="1"/>
          </p:cNvPicPr>
          <p:nvPr/>
        </p:nvPicPr>
        <p:blipFill>
          <a:blip r:embed="rId2"/>
          <a:srcRect l="25132" t="48282" r="28200" b="10514"/>
          <a:stretch/>
        </p:blipFill>
        <p:spPr>
          <a:xfrm>
            <a:off x="742377" y="3933021"/>
            <a:ext cx="5852402" cy="2906661"/>
          </a:xfrm>
          <a:prstGeom prst="rect">
            <a:avLst/>
          </a:prstGeom>
        </p:spPr>
      </p:pic>
      <p:sp>
        <p:nvSpPr>
          <p:cNvPr id="3" name="Označba mesta vsebine 2">
            <a:extLst>
              <a:ext uri="{FF2B5EF4-FFF2-40B4-BE49-F238E27FC236}">
                <a16:creationId xmlns:a16="http://schemas.microsoft.com/office/drawing/2014/main" id="{27993AE7-F86B-AC9F-C983-4735EEB42157}"/>
              </a:ext>
            </a:extLst>
          </p:cNvPr>
          <p:cNvSpPr>
            <a:spLocks noGrp="1"/>
          </p:cNvSpPr>
          <p:nvPr>
            <p:ph idx="1"/>
          </p:nvPr>
        </p:nvSpPr>
        <p:spPr>
          <a:xfrm>
            <a:off x="8087932" y="1751526"/>
            <a:ext cx="3486848" cy="4443211"/>
          </a:xfrm>
        </p:spPr>
        <p:txBody>
          <a:bodyPr vert="horz" lIns="91440" tIns="45720" rIns="91440" bIns="45720" rtlCol="0" anchor="t">
            <a:normAutofit/>
          </a:bodyPr>
          <a:lstStyle/>
          <a:p>
            <a:pPr algn="just"/>
            <a:r>
              <a:rPr lang="sl-SI" sz="2000"/>
              <a:t>V vseh aktivnostih zagotavljanja prepoznavnosti, preglednosti in komuniciranja EKP mora biti ustrezno prikazana podpora skladov za posamezno operacijo v skladu z Uredbo (EU) 2021/1060 in tehničnimi značilnostmi iz Priloge IX Uredbe (EU) 2021/1060.</a:t>
            </a:r>
          </a:p>
          <a:p>
            <a:pPr algn="ctr"/>
            <a:r>
              <a:rPr lang="sl-SI" sz="2000" b="1"/>
              <a:t>Emblem EU</a:t>
            </a:r>
            <a:br>
              <a:rPr lang="sl-SI" sz="2000" b="1"/>
            </a:br>
            <a:r>
              <a:rPr lang="sl-SI" sz="2000" b="1"/>
              <a:t>in</a:t>
            </a:r>
            <a:br>
              <a:rPr lang="sl-SI" sz="2000" b="1"/>
            </a:br>
            <a:r>
              <a:rPr lang="sl-SI" sz="2000" b="1"/>
              <a:t>logotip I feel Slovenia</a:t>
            </a:r>
          </a:p>
          <a:p>
            <a:pPr algn="just"/>
            <a:r>
              <a:rPr lang="sl-SI" sz="2000">
                <a:ea typeface="+mn-lt"/>
                <a:cs typeface="+mn-lt"/>
                <a:hlinkClick r:id="rId3"/>
              </a:rPr>
              <a:t>Navodila_za_komuniciranje_EKP_cistopis_julij25.pdf</a:t>
            </a:r>
            <a:endParaRPr lang="sl-SI" sz="2000">
              <a:ea typeface="Calibri Light"/>
              <a:cs typeface="Calibri Light"/>
            </a:endParaRPr>
          </a:p>
        </p:txBody>
      </p:sp>
      <p:pic>
        <p:nvPicPr>
          <p:cNvPr id="7" name="Slika 6">
            <a:extLst>
              <a:ext uri="{FF2B5EF4-FFF2-40B4-BE49-F238E27FC236}">
                <a16:creationId xmlns:a16="http://schemas.microsoft.com/office/drawing/2014/main" id="{93C8A72D-F010-97B3-7B23-72A8705989EE}"/>
              </a:ext>
            </a:extLst>
          </p:cNvPr>
          <p:cNvPicPr>
            <a:picLocks noChangeAspect="1"/>
          </p:cNvPicPr>
          <p:nvPr/>
        </p:nvPicPr>
        <p:blipFill>
          <a:blip r:embed="rId4"/>
          <a:srcRect l="25473" t="29322" r="27705" b="16748"/>
          <a:stretch/>
        </p:blipFill>
        <p:spPr>
          <a:xfrm>
            <a:off x="896612" y="18318"/>
            <a:ext cx="6042159" cy="3914703"/>
          </a:xfrm>
          <a:prstGeom prst="rect">
            <a:avLst/>
          </a:prstGeom>
        </p:spPr>
      </p:pic>
    </p:spTree>
    <p:extLst>
      <p:ext uri="{BB962C8B-B14F-4D97-AF65-F5344CB8AC3E}">
        <p14:creationId xmlns:p14="http://schemas.microsoft.com/office/powerpoint/2010/main" val="571933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00885BD-6867-0AEB-251B-5FF866716D1B}"/>
              </a:ext>
            </a:extLst>
          </p:cNvPr>
          <p:cNvSpPr>
            <a:spLocks noGrp="1"/>
          </p:cNvSpPr>
          <p:nvPr>
            <p:ph type="title"/>
          </p:nvPr>
        </p:nvSpPr>
        <p:spPr>
          <a:xfrm>
            <a:off x="8167319" y="2755522"/>
            <a:ext cx="3401568" cy="1920240"/>
          </a:xfrm>
        </p:spPr>
        <p:txBody>
          <a:bodyPr anchor="b">
            <a:normAutofit/>
          </a:bodyPr>
          <a:lstStyle/>
          <a:p>
            <a:r>
              <a:rPr lang="sl-SI" sz="4000">
                <a:solidFill>
                  <a:srgbClr val="FFFFFF"/>
                </a:solidFill>
              </a:rPr>
              <a:t>INFORMACIJSKI SISTEM e-MA2</a:t>
            </a:r>
            <a:br>
              <a:rPr lang="sl-SI" sz="4000">
                <a:solidFill>
                  <a:srgbClr val="FFFFFF"/>
                </a:solidFill>
                <a:ea typeface="Calibri Light"/>
                <a:cs typeface="Calibri Light"/>
              </a:rPr>
            </a:br>
            <a:br>
              <a:rPr lang="sl-SI" sz="4000"/>
            </a:br>
            <a:r>
              <a:rPr lang="sl-SI" sz="1800">
                <a:ea typeface="Calibri Light"/>
                <a:cs typeface="Calibri Light"/>
                <a:hlinkClick r:id="rId2"/>
              </a:rPr>
              <a:t>IS e-MA2 - Evropska sredstva</a:t>
            </a:r>
            <a:endParaRPr lang="sl-SI" sz="4000">
              <a:solidFill>
                <a:srgbClr val="FFFFFF"/>
              </a:solidFill>
              <a:ea typeface="Calibri Light"/>
              <a:cs typeface="Calibri Light"/>
            </a:endParaRPr>
          </a:p>
        </p:txBody>
      </p:sp>
      <p:pic>
        <p:nvPicPr>
          <p:cNvPr id="5" name="Slika 4">
            <a:extLst>
              <a:ext uri="{FF2B5EF4-FFF2-40B4-BE49-F238E27FC236}">
                <a16:creationId xmlns:a16="http://schemas.microsoft.com/office/drawing/2014/main" id="{F555EF75-96CA-A52D-4E27-DB010D55D565}"/>
              </a:ext>
            </a:extLst>
          </p:cNvPr>
          <p:cNvPicPr>
            <a:picLocks noChangeAspect="1"/>
          </p:cNvPicPr>
          <p:nvPr/>
        </p:nvPicPr>
        <p:blipFill>
          <a:blip r:embed="rId3"/>
          <a:srcRect l="6685" t="4713" r="30115" b="14851"/>
          <a:stretch/>
        </p:blipFill>
        <p:spPr>
          <a:xfrm>
            <a:off x="633999" y="903383"/>
            <a:ext cx="6278529" cy="4494882"/>
          </a:xfrm>
          <a:prstGeom prst="rect">
            <a:avLst/>
          </a:prstGeom>
        </p:spPr>
      </p:pic>
      <p:sp>
        <p:nvSpPr>
          <p:cNvPr id="3" name="Označba mesta vsebine 2">
            <a:extLst>
              <a:ext uri="{FF2B5EF4-FFF2-40B4-BE49-F238E27FC236}">
                <a16:creationId xmlns:a16="http://schemas.microsoft.com/office/drawing/2014/main" id="{D862D664-AB7F-E000-FC9A-84C7F23337AE}"/>
              </a:ext>
            </a:extLst>
          </p:cNvPr>
          <p:cNvSpPr>
            <a:spLocks noGrp="1"/>
          </p:cNvSpPr>
          <p:nvPr>
            <p:ph idx="1"/>
          </p:nvPr>
        </p:nvSpPr>
        <p:spPr>
          <a:xfrm>
            <a:off x="8053469" y="2038773"/>
            <a:ext cx="3401568" cy="3358092"/>
          </a:xfrm>
        </p:spPr>
        <p:txBody>
          <a:bodyPr vert="horz" lIns="91440" tIns="45720" rIns="91440" bIns="45720" rtlCol="0" anchor="t">
            <a:normAutofit/>
          </a:bodyPr>
          <a:lstStyle/>
          <a:p>
            <a:endParaRPr lang="sl-SI" sz="1800">
              <a:ea typeface="Calibri Light"/>
              <a:cs typeface="Calibri Light"/>
            </a:endParaRPr>
          </a:p>
          <a:p>
            <a:endParaRPr lang="sl-SI" sz="1800"/>
          </a:p>
        </p:txBody>
      </p:sp>
    </p:spTree>
    <p:extLst>
      <p:ext uri="{BB962C8B-B14F-4D97-AF65-F5344CB8AC3E}">
        <p14:creationId xmlns:p14="http://schemas.microsoft.com/office/powerpoint/2010/main" val="193084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0BC7E3-9A57-2BDC-C23F-56F7BBDCE036}"/>
              </a:ext>
            </a:extLst>
          </p:cNvPr>
          <p:cNvSpPr>
            <a:spLocks noGrp="1"/>
          </p:cNvSpPr>
          <p:nvPr>
            <p:ph type="title"/>
          </p:nvPr>
        </p:nvSpPr>
        <p:spPr/>
        <p:txBody>
          <a:bodyPr/>
          <a:lstStyle/>
          <a:p>
            <a:r>
              <a:rPr lang="sl-SI"/>
              <a:t>NAVODILA ZA PRIPRAVO IN ODDAJO VLOG</a:t>
            </a:r>
          </a:p>
        </p:txBody>
      </p:sp>
      <p:sp>
        <p:nvSpPr>
          <p:cNvPr id="3" name="Označba mesta vsebine 2">
            <a:extLst>
              <a:ext uri="{FF2B5EF4-FFF2-40B4-BE49-F238E27FC236}">
                <a16:creationId xmlns:a16="http://schemas.microsoft.com/office/drawing/2014/main" id="{2BD53519-F347-0BCC-05BD-AEC93267AFD4}"/>
              </a:ext>
            </a:extLst>
          </p:cNvPr>
          <p:cNvSpPr>
            <a:spLocks noGrp="1"/>
          </p:cNvSpPr>
          <p:nvPr>
            <p:ph idx="1"/>
          </p:nvPr>
        </p:nvSpPr>
        <p:spPr/>
        <p:txBody>
          <a:bodyPr>
            <a:normAutofit/>
          </a:bodyPr>
          <a:lstStyle/>
          <a:p>
            <a:pPr marL="180975" indent="-180975" algn="just">
              <a:buFont typeface="Calibri Light" panose="020F0302020204030204" pitchFamily="34" charset="0"/>
              <a:buChar char="-"/>
            </a:pPr>
            <a:r>
              <a:rPr lang="pl-PL" b="1" dirty="0">
                <a:highlight>
                  <a:srgbClr val="FFFF00"/>
                </a:highlight>
              </a:rPr>
              <a:t>Rok za oddajo vlog je petek, 13. 3. 2026, do 12. ure.</a:t>
            </a:r>
          </a:p>
          <a:p>
            <a:pPr marL="180975" indent="-180975" algn="just">
              <a:buFont typeface="Calibri Light" panose="020F0302020204030204" pitchFamily="34" charset="0"/>
              <a:buChar char="-"/>
            </a:pPr>
            <a:r>
              <a:rPr lang="pl-PL" dirty="0"/>
              <a:t>Kot </a:t>
            </a:r>
            <a:r>
              <a:rPr lang="pl-PL" b="1" dirty="0"/>
              <a:t>pravočasne bodo upoštevane vloge</a:t>
            </a:r>
            <a:r>
              <a:rPr lang="pl-PL" dirty="0"/>
              <a:t>, ki bodo do omenjenega dneva in ure, </a:t>
            </a:r>
            <a:r>
              <a:rPr lang="pl-PL" u="sng" dirty="0"/>
              <a:t>ne glede na način dostave</a:t>
            </a:r>
            <a:r>
              <a:rPr lang="pl-PL" dirty="0"/>
              <a:t>, prispele v vložišče ministrstva, na naslov: Ministrstvo za zdravje, Štefanova 5, 1000 Ljubljana.</a:t>
            </a:r>
          </a:p>
          <a:p>
            <a:pPr marL="180975" indent="-180975" algn="just">
              <a:buFont typeface="Calibri Light" panose="020F0302020204030204" pitchFamily="34" charset="0"/>
              <a:buChar char="-"/>
            </a:pPr>
            <a:r>
              <a:rPr lang="pl-PL" dirty="0"/>
              <a:t>Vloge morajo biti </a:t>
            </a:r>
            <a:r>
              <a:rPr lang="pl-PL" b="1" dirty="0"/>
              <a:t>v papirnati obliki</a:t>
            </a:r>
            <a:r>
              <a:rPr lang="pl-PL" dirty="0"/>
              <a:t>, zaželeno tudi v elektronski obliki (USB ključek).</a:t>
            </a:r>
          </a:p>
          <a:p>
            <a:pPr marL="180975" indent="-180975" algn="just">
              <a:buFont typeface="Calibri Light" panose="020F0302020204030204" pitchFamily="34" charset="0"/>
              <a:buChar char="-"/>
            </a:pPr>
            <a:r>
              <a:rPr lang="pl-PL" b="1" dirty="0"/>
              <a:t>Vprašanja v zvezi z javnim razpisom </a:t>
            </a:r>
            <a:r>
              <a:rPr lang="pl-PL" dirty="0"/>
              <a:t>se pošljejo do 5. 3. 2026, do 12. ure na elektronski naslov: pekp.dusevnozdravje-demenca.mz@gov.si ali gp.mz@gov.si, s sklicem na »181-120/2025-2711 Javni razpis »Krepitev kompetenc in inovativni pristopi za obvladovanje demenc« za področje ___«</a:t>
            </a:r>
            <a:endParaRPr lang="sl-SI" dirty="0"/>
          </a:p>
        </p:txBody>
      </p:sp>
    </p:spTree>
    <p:extLst>
      <p:ext uri="{BB962C8B-B14F-4D97-AF65-F5344CB8AC3E}">
        <p14:creationId xmlns:p14="http://schemas.microsoft.com/office/powerpoint/2010/main" val="82286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E51894-0100-314D-44C4-8539A2C0A97C}"/>
              </a:ext>
            </a:extLst>
          </p:cNvPr>
          <p:cNvSpPr>
            <a:spLocks noGrp="1"/>
          </p:cNvSpPr>
          <p:nvPr>
            <p:ph type="title"/>
          </p:nvPr>
        </p:nvSpPr>
        <p:spPr>
          <a:xfrm>
            <a:off x="657224" y="241829"/>
            <a:ext cx="10772775" cy="836208"/>
          </a:xfrm>
        </p:spPr>
        <p:txBody>
          <a:bodyPr>
            <a:normAutofit/>
          </a:bodyPr>
          <a:lstStyle/>
          <a:p>
            <a:r>
              <a:rPr lang="sl-SI" sz="4400"/>
              <a:t>OBVEZNA VSEBINA IN PRIPRAVA VLOGE</a:t>
            </a:r>
          </a:p>
        </p:txBody>
      </p:sp>
      <p:graphicFrame>
        <p:nvGraphicFramePr>
          <p:cNvPr id="5" name="Označba mesta vsebine 2">
            <a:extLst>
              <a:ext uri="{FF2B5EF4-FFF2-40B4-BE49-F238E27FC236}">
                <a16:creationId xmlns:a16="http://schemas.microsoft.com/office/drawing/2014/main" id="{8F07836F-C1E6-0DD4-F8D0-7534DC134E5F}"/>
              </a:ext>
            </a:extLst>
          </p:cNvPr>
          <p:cNvGraphicFramePr>
            <a:graphicFrameLocks noGrp="1"/>
          </p:cNvGraphicFramePr>
          <p:nvPr>
            <p:ph idx="1"/>
            <p:extLst>
              <p:ext uri="{D42A27DB-BD31-4B8C-83A1-F6EECF244321}">
                <p14:modId xmlns:p14="http://schemas.microsoft.com/office/powerpoint/2010/main" val="4210271455"/>
              </p:ext>
            </p:extLst>
          </p:nvPr>
        </p:nvGraphicFramePr>
        <p:xfrm>
          <a:off x="657224" y="1195065"/>
          <a:ext cx="11056308" cy="5280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423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951D4C-C498-7154-FC90-9629EDFC4391}"/>
              </a:ext>
            </a:extLst>
          </p:cNvPr>
          <p:cNvSpPr>
            <a:spLocks noGrp="1"/>
          </p:cNvSpPr>
          <p:nvPr>
            <p:ph type="title"/>
          </p:nvPr>
        </p:nvSpPr>
        <p:spPr>
          <a:xfrm>
            <a:off x="657224" y="499532"/>
            <a:ext cx="10395089" cy="4986867"/>
          </a:xfrm>
        </p:spPr>
        <p:txBody>
          <a:bodyPr>
            <a:normAutofit/>
          </a:bodyPr>
          <a:lstStyle/>
          <a:p>
            <a:r>
              <a:rPr lang="sl-SI" b="1"/>
              <a:t>Prosimo, da nam vprašanja posredujete v „klepetu“.</a:t>
            </a:r>
            <a:br>
              <a:rPr lang="sl-SI" b="1"/>
            </a:br>
            <a:br>
              <a:rPr lang="sl-SI" b="1"/>
            </a:br>
            <a:r>
              <a:rPr lang="sl-SI" b="1"/>
              <a:t>Hvala za pozornost.</a:t>
            </a:r>
          </a:p>
        </p:txBody>
      </p:sp>
      <p:pic>
        <p:nvPicPr>
          <p:cNvPr id="3" name="Picture 4">
            <a:extLst>
              <a:ext uri="{FF2B5EF4-FFF2-40B4-BE49-F238E27FC236}">
                <a16:creationId xmlns:a16="http://schemas.microsoft.com/office/drawing/2014/main" id="{058A800A-5219-EA74-B713-4134938C2AE1}"/>
              </a:ext>
            </a:extLst>
          </p:cNvPr>
          <p:cNvPicPr>
            <a:picLocks noChangeAspect="1"/>
          </p:cNvPicPr>
          <p:nvPr/>
        </p:nvPicPr>
        <p:blipFill>
          <a:blip r:embed="rId2"/>
          <a:stretch>
            <a:fillRect/>
          </a:stretch>
        </p:blipFill>
        <p:spPr>
          <a:xfrm>
            <a:off x="1859338" y="5876192"/>
            <a:ext cx="8270631" cy="981808"/>
          </a:xfrm>
          <a:prstGeom prst="rect">
            <a:avLst/>
          </a:prstGeom>
        </p:spPr>
      </p:pic>
    </p:spTree>
    <p:extLst>
      <p:ext uri="{BB962C8B-B14F-4D97-AF65-F5344CB8AC3E}">
        <p14:creationId xmlns:p14="http://schemas.microsoft.com/office/powerpoint/2010/main" val="159431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34BD7A-8DD2-3213-A1CD-BBBC9996070E}"/>
              </a:ext>
            </a:extLst>
          </p:cNvPr>
          <p:cNvSpPr>
            <a:spLocks noGrp="1"/>
          </p:cNvSpPr>
          <p:nvPr>
            <p:ph type="title"/>
          </p:nvPr>
        </p:nvSpPr>
        <p:spPr/>
        <p:txBody>
          <a:bodyPr/>
          <a:lstStyle/>
          <a:p>
            <a:r>
              <a:rPr lang="sl-SI"/>
              <a:t>NAMEN JAVNEGA RAZPISA</a:t>
            </a:r>
          </a:p>
        </p:txBody>
      </p:sp>
      <p:sp>
        <p:nvSpPr>
          <p:cNvPr id="3" name="Označba mesta vsebine 2">
            <a:extLst>
              <a:ext uri="{FF2B5EF4-FFF2-40B4-BE49-F238E27FC236}">
                <a16:creationId xmlns:a16="http://schemas.microsoft.com/office/drawing/2014/main" id="{665D662A-B44A-90E2-625B-2095FC796539}"/>
              </a:ext>
            </a:extLst>
          </p:cNvPr>
          <p:cNvSpPr>
            <a:spLocks noGrp="1"/>
          </p:cNvSpPr>
          <p:nvPr>
            <p:ph idx="1"/>
          </p:nvPr>
        </p:nvSpPr>
        <p:spPr>
          <a:xfrm>
            <a:off x="676274" y="2049780"/>
            <a:ext cx="10753725" cy="3766185"/>
          </a:xfrm>
        </p:spPr>
        <p:txBody>
          <a:bodyPr vert="horz" lIns="91440" tIns="45720" rIns="91440" bIns="45720" rtlCol="0" anchor="t">
            <a:normAutofit fontScale="92500" lnSpcReduction="20000"/>
          </a:bodyPr>
          <a:lstStyle/>
          <a:p>
            <a:pPr algn="just"/>
            <a:r>
              <a:rPr lang="sl-SI" sz="2800"/>
              <a:t>Namen javnega razpisa je:</a:t>
            </a:r>
          </a:p>
          <a:p>
            <a:pPr marL="265113" indent="-265113" algn="just">
              <a:buFont typeface="Arial" panose="020B0604020202020204" pitchFamily="34" charset="0"/>
              <a:buChar char="-"/>
            </a:pPr>
            <a:r>
              <a:rPr lang="sl-SI" sz="2800"/>
              <a:t>izvedba izobraževalnih programov in usposabljanj (velja za področje A in B), </a:t>
            </a:r>
          </a:p>
          <a:p>
            <a:pPr marL="265113" indent="-265113" algn="just">
              <a:buFont typeface="Arial" panose="020B0604020202020204" pitchFamily="34" charset="0"/>
              <a:buChar char="-"/>
            </a:pPr>
            <a:r>
              <a:rPr lang="sl-SI" sz="2800"/>
              <a:t>razvoj pilotnih inovativnih pristopov za obvladovanje demenc v okviru področja C (organizacijskih modelov, protokolov, načinov sodelovanja in izobraževalnih ter podpornih programov ipd.), </a:t>
            </a:r>
          </a:p>
          <a:p>
            <a:pPr marL="265113" indent="-265113" algn="just">
              <a:buFont typeface="Arial" panose="020B0604020202020204" pitchFamily="34" charset="0"/>
              <a:buChar char="-"/>
            </a:pPr>
            <a:r>
              <a:rPr lang="sl-SI" sz="2800"/>
              <a:t>izdelava priročnikov in izobraževalnih gradiv, ki bodo ciljnim skupinam dostopni najmanj pet let po zaključku projekta, </a:t>
            </a:r>
          </a:p>
          <a:p>
            <a:pPr marL="265113" indent="-265113" algn="just">
              <a:buFont typeface="Arial" panose="020B0604020202020204" pitchFamily="34" charset="0"/>
              <a:buChar char="-"/>
            </a:pPr>
            <a:r>
              <a:rPr lang="sl-SI" sz="2800"/>
              <a:t>vzpostavitev oziroma nadgradnja mreže izvajalcev izobraževanj in programov podpore za osebe z demenco ter </a:t>
            </a:r>
          </a:p>
          <a:p>
            <a:pPr marL="265113" indent="-265113" algn="just">
              <a:buFont typeface="Arial" panose="020B0604020202020204" pitchFamily="34" charset="0"/>
              <a:buChar char="-"/>
            </a:pPr>
            <a:r>
              <a:rPr lang="sl-SI" sz="2800"/>
              <a:t>evalvacija doseženih učinkov in priprava predlogov za sistemsko izvajanje programov po zaključku projekta.</a:t>
            </a:r>
          </a:p>
          <a:p>
            <a:endParaRPr lang="sl-SI" b="1"/>
          </a:p>
        </p:txBody>
      </p:sp>
    </p:spTree>
    <p:extLst>
      <p:ext uri="{BB962C8B-B14F-4D97-AF65-F5344CB8AC3E}">
        <p14:creationId xmlns:p14="http://schemas.microsoft.com/office/powerpoint/2010/main" val="393068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D19505-198A-591C-A5ED-69A6078009B8}"/>
              </a:ext>
            </a:extLst>
          </p:cNvPr>
          <p:cNvSpPr>
            <a:spLocks noGrp="1"/>
          </p:cNvSpPr>
          <p:nvPr>
            <p:ph type="title"/>
          </p:nvPr>
        </p:nvSpPr>
        <p:spPr/>
        <p:txBody>
          <a:bodyPr/>
          <a:lstStyle/>
          <a:p>
            <a:r>
              <a:rPr lang="sl-SI"/>
              <a:t>PRIČAKOVANI REZULTATI</a:t>
            </a:r>
          </a:p>
        </p:txBody>
      </p:sp>
      <p:sp>
        <p:nvSpPr>
          <p:cNvPr id="3" name="Označba mesta vsebine 2">
            <a:extLst>
              <a:ext uri="{FF2B5EF4-FFF2-40B4-BE49-F238E27FC236}">
                <a16:creationId xmlns:a16="http://schemas.microsoft.com/office/drawing/2014/main" id="{F1E7EC40-128F-E999-6977-D6AB31A7A943}"/>
              </a:ext>
            </a:extLst>
          </p:cNvPr>
          <p:cNvSpPr>
            <a:spLocks noGrp="1"/>
          </p:cNvSpPr>
          <p:nvPr>
            <p:ph idx="1"/>
          </p:nvPr>
        </p:nvSpPr>
        <p:spPr/>
        <p:txBody>
          <a:bodyPr>
            <a:normAutofit fontScale="92500" lnSpcReduction="10000"/>
          </a:bodyPr>
          <a:lstStyle/>
          <a:p>
            <a:pPr marL="457200" indent="-457200" algn="just">
              <a:buFont typeface="+mj-lt"/>
              <a:buAutoNum type="alphaUcPeriod"/>
            </a:pPr>
            <a:r>
              <a:rPr lang="sl-SI"/>
              <a:t>Vzpostavljeni in izvedeni programi izobraževanj na področju demence v vseh 12 statističnih regijah.</a:t>
            </a:r>
          </a:p>
          <a:p>
            <a:pPr marL="457200" indent="-457200" algn="just">
              <a:buFont typeface="+mj-lt"/>
              <a:buAutoNum type="alphaUcPeriod"/>
            </a:pPr>
            <a:r>
              <a:rPr lang="sl-SI"/>
              <a:t>Usposobljenih najmanj 2.220 oseb (zdravstveni delavci, socialni delavci in drugi poklici, neformalni oskrbovalci, svojci).</a:t>
            </a:r>
          </a:p>
          <a:p>
            <a:pPr marL="457200" indent="-457200" algn="just">
              <a:buFont typeface="+mj-lt"/>
              <a:buAutoNum type="alphaUcPeriod"/>
            </a:pPr>
            <a:r>
              <a:rPr lang="sl-SI"/>
              <a:t>Pripravljeni in objavljeni najmanj trije strokovni priročniki in e-gradiva.</a:t>
            </a:r>
          </a:p>
          <a:p>
            <a:pPr marL="457200" indent="-457200" algn="just">
              <a:buFont typeface="+mj-lt"/>
              <a:buAutoNum type="alphaUcPeriod"/>
            </a:pPr>
            <a:r>
              <a:rPr lang="sl-SI"/>
              <a:t>Izvedeni najmanj trije pilotni projekti inovativnih pristopov za obvladovanje demence (npr. v skupnostnem okolju), ki razvijejo in preizkusijo organizacijske modele, protokole in programe podpore, z možnostjo prenosa v redno prakso.</a:t>
            </a:r>
          </a:p>
          <a:p>
            <a:pPr marL="457200" indent="-457200" algn="just">
              <a:buFont typeface="+mj-lt"/>
              <a:buAutoNum type="alphaUcPeriod"/>
            </a:pPr>
            <a:r>
              <a:rPr lang="sl-SI"/>
              <a:t>Pripravljenih najmanj devet predlogov sistemskih sprememb.</a:t>
            </a:r>
          </a:p>
          <a:p>
            <a:pPr marL="457200" indent="-457200" algn="just">
              <a:buFont typeface="+mj-lt"/>
              <a:buAutoNum type="alphaUcPeriod"/>
            </a:pPr>
            <a:r>
              <a:rPr lang="sl-SI"/>
              <a:t>Povečana zdravstvena pismenost o demenci in zmanjšana stigma, merjeno z evalvacijskimi orodji prijaviteljev.</a:t>
            </a:r>
          </a:p>
        </p:txBody>
      </p:sp>
    </p:spTree>
    <p:extLst>
      <p:ext uri="{BB962C8B-B14F-4D97-AF65-F5344CB8AC3E}">
        <p14:creationId xmlns:p14="http://schemas.microsoft.com/office/powerpoint/2010/main" val="4587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19E8F96-DC6E-9A46-DDA0-9609FFE42108}"/>
              </a:ext>
            </a:extLst>
          </p:cNvPr>
          <p:cNvSpPr>
            <a:spLocks noGrp="1"/>
          </p:cNvSpPr>
          <p:nvPr>
            <p:ph type="title"/>
          </p:nvPr>
        </p:nvSpPr>
        <p:spPr>
          <a:xfrm>
            <a:off x="657224" y="936711"/>
            <a:ext cx="2988265" cy="4984578"/>
          </a:xfrm>
        </p:spPr>
        <p:txBody>
          <a:bodyPr>
            <a:normAutofit/>
          </a:bodyPr>
          <a:lstStyle/>
          <a:p>
            <a:r>
              <a:rPr lang="sl-SI" sz="4400">
                <a:solidFill>
                  <a:srgbClr val="FFFFFF"/>
                </a:solidFill>
              </a:rPr>
              <a:t>GLAVNE AKTIVNOSTI JAVNEGA RAZPISA</a:t>
            </a:r>
          </a:p>
        </p:txBody>
      </p:sp>
      <p:sp>
        <p:nvSpPr>
          <p:cNvPr id="3" name="Označba mesta vsebine 2">
            <a:extLst>
              <a:ext uri="{FF2B5EF4-FFF2-40B4-BE49-F238E27FC236}">
                <a16:creationId xmlns:a16="http://schemas.microsoft.com/office/drawing/2014/main" id="{3C087D5E-7065-D6DC-0007-D5DD8A5FA264}"/>
              </a:ext>
            </a:extLst>
          </p:cNvPr>
          <p:cNvSpPr>
            <a:spLocks noGrp="1"/>
          </p:cNvSpPr>
          <p:nvPr>
            <p:ph idx="1"/>
          </p:nvPr>
        </p:nvSpPr>
        <p:spPr>
          <a:xfrm>
            <a:off x="4614389" y="936711"/>
            <a:ext cx="6815992" cy="4984578"/>
          </a:xfrm>
        </p:spPr>
        <p:txBody>
          <a:bodyPr vert="horz" lIns="91440" tIns="45720" rIns="91440" bIns="45720" rtlCol="0" anchor="ctr">
            <a:normAutofit/>
          </a:bodyPr>
          <a:lstStyle/>
          <a:p>
            <a:endParaRPr lang="sl-SI" b="1">
              <a:ea typeface="Calibri Light"/>
              <a:cs typeface="Calibri Light"/>
            </a:endParaRPr>
          </a:p>
          <a:p>
            <a:pPr marL="269875" indent="-269875" algn="just">
              <a:buFont typeface="Arial" panose="020B0604020202020204" pitchFamily="34" charset="0"/>
              <a:buChar char="-"/>
            </a:pPr>
            <a:r>
              <a:rPr lang="sl-SI">
                <a:ea typeface="Calibri Light"/>
                <a:cs typeface="Calibri Light"/>
              </a:rPr>
              <a:t>Izobraževanja in usposabljanja za kakovostno obravnavo oseb z demenco, izboljšanje zdravstvene pismenosti o demenci in prepoznavanje zavajajočih informacij;</a:t>
            </a:r>
          </a:p>
          <a:p>
            <a:pPr marL="269875" indent="-269875" algn="just">
              <a:buFont typeface="Arial" panose="020B0604020202020204" pitchFamily="34" charset="0"/>
              <a:buChar char="-"/>
            </a:pPr>
            <a:r>
              <a:rPr lang="sl-SI">
                <a:ea typeface="Calibri Light"/>
                <a:cs typeface="Calibri Light"/>
              </a:rPr>
              <a:t>ozaveščanje in usposabljanja za zmanjševanje stigme in spodbujanje razumevanja demence;</a:t>
            </a:r>
          </a:p>
          <a:p>
            <a:pPr marL="269875" indent="-269875" algn="just">
              <a:buFont typeface="Arial" panose="020B0604020202020204" pitchFamily="34" charset="0"/>
              <a:buChar char="-"/>
            </a:pPr>
            <a:r>
              <a:rPr lang="sl-SI">
                <a:ea typeface="Calibri Light"/>
                <a:cs typeface="Calibri Light"/>
              </a:rPr>
              <a:t>varovanje človekovih pravic in dostojanstva oseb z demenco ter spodbujanje njihove avtonomije, participacije in socialne vključenosti;</a:t>
            </a:r>
          </a:p>
          <a:p>
            <a:pPr marL="269875" indent="-269875" algn="just">
              <a:buFont typeface="Arial" panose="020B0604020202020204" pitchFamily="34" charset="0"/>
              <a:buChar char="-"/>
            </a:pPr>
            <a:r>
              <a:rPr lang="sl-SI">
                <a:ea typeface="Calibri Light"/>
                <a:cs typeface="Calibri Light"/>
              </a:rPr>
              <a:t>krepitev sodelovanja med zdravstvenim, socialnim, izobraževalnim in skupnostnim sistemom.</a:t>
            </a:r>
          </a:p>
          <a:p>
            <a:endParaRPr lang="sl-SI" b="1">
              <a:ea typeface="Calibri Light"/>
              <a:cs typeface="Calibri Light"/>
            </a:endParaRPr>
          </a:p>
        </p:txBody>
      </p:sp>
    </p:spTree>
    <p:extLst>
      <p:ext uri="{BB962C8B-B14F-4D97-AF65-F5344CB8AC3E}">
        <p14:creationId xmlns:p14="http://schemas.microsoft.com/office/powerpoint/2010/main" val="416028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BB4732-A8D2-61A4-2573-F65262E4EF3C}"/>
              </a:ext>
            </a:extLst>
          </p:cNvPr>
          <p:cNvSpPr>
            <a:spLocks noGrp="1"/>
          </p:cNvSpPr>
          <p:nvPr>
            <p:ph type="title"/>
          </p:nvPr>
        </p:nvSpPr>
        <p:spPr>
          <a:xfrm>
            <a:off x="656842" y="511660"/>
            <a:ext cx="10772775" cy="1658198"/>
          </a:xfrm>
        </p:spPr>
        <p:txBody>
          <a:bodyPr>
            <a:normAutofit/>
          </a:bodyPr>
          <a:lstStyle/>
          <a:p>
            <a:r>
              <a:rPr lang="sl-SI" sz="4000" dirty="0"/>
              <a:t>Pogoji za prijavitelja in </a:t>
            </a:r>
            <a:r>
              <a:rPr lang="sl-SI" sz="4000" dirty="0" err="1"/>
              <a:t>konzorcijske</a:t>
            </a:r>
            <a:r>
              <a:rPr lang="sl-SI" sz="4000" dirty="0"/>
              <a:t> partnerje</a:t>
            </a:r>
            <a:br>
              <a:rPr lang="sl-SI" sz="4000" dirty="0"/>
            </a:br>
            <a:endParaRPr lang="sl-SI" sz="4000" dirty="0"/>
          </a:p>
        </p:txBody>
      </p:sp>
      <p:sp>
        <p:nvSpPr>
          <p:cNvPr id="3" name="Označba mesta vsebine 2">
            <a:extLst>
              <a:ext uri="{FF2B5EF4-FFF2-40B4-BE49-F238E27FC236}">
                <a16:creationId xmlns:a16="http://schemas.microsoft.com/office/drawing/2014/main" id="{348BC50D-C5AD-B6DC-A152-A6CEA4C08BC9}"/>
              </a:ext>
            </a:extLst>
          </p:cNvPr>
          <p:cNvSpPr>
            <a:spLocks noGrp="1"/>
          </p:cNvSpPr>
          <p:nvPr>
            <p:ph idx="1"/>
          </p:nvPr>
        </p:nvSpPr>
        <p:spPr>
          <a:xfrm>
            <a:off x="317419" y="2493572"/>
            <a:ext cx="10753725" cy="4701636"/>
          </a:xfrm>
        </p:spPr>
        <p:txBody>
          <a:bodyPr vert="horz" lIns="91440" tIns="45720" rIns="91440" bIns="45720" rtlCol="0" anchor="t">
            <a:normAutofit/>
          </a:bodyPr>
          <a:lstStyle/>
          <a:p>
            <a:pPr marL="0" indent="0">
              <a:buNone/>
            </a:pPr>
            <a:endParaRPr lang="sl-SI" sz="3200" b="1" dirty="0">
              <a:highlight>
                <a:srgbClr val="FFFF00"/>
              </a:highlight>
              <a:ea typeface="Calibri Light"/>
              <a:cs typeface="Calibri Light"/>
            </a:endParaRPr>
          </a:p>
          <a:p>
            <a:pPr>
              <a:buFont typeface="Wingdings" panose="05000000000000000000" pitchFamily="2" charset="2"/>
              <a:buChar char="Ø"/>
            </a:pPr>
            <a:endParaRPr lang="sl-SI" sz="3200" b="1" dirty="0">
              <a:ea typeface="Calibri Light"/>
              <a:cs typeface="Calibri Light"/>
            </a:endParaRPr>
          </a:p>
          <a:p>
            <a:pPr>
              <a:buFont typeface="Wingdings" panose="05000000000000000000" pitchFamily="2" charset="2"/>
              <a:buChar char="Ø"/>
            </a:pPr>
            <a:r>
              <a:rPr lang="sl-SI" b="1" dirty="0"/>
              <a:t>Kdo je lahko partner v konzorciju?</a:t>
            </a:r>
            <a:endParaRPr lang="sl-SI" sz="3200" b="1" dirty="0"/>
          </a:p>
          <a:p>
            <a:pPr>
              <a:buFont typeface="Wingdings" panose="05000000000000000000" pitchFamily="2" charset="2"/>
              <a:buChar char="Ø"/>
            </a:pPr>
            <a:endParaRPr lang="sl-SI" sz="3200" b="1" dirty="0"/>
          </a:p>
          <a:p>
            <a:pPr>
              <a:buFont typeface="Wingdings" panose="05000000000000000000" pitchFamily="2" charset="2"/>
              <a:buChar char="Ø"/>
            </a:pPr>
            <a:endParaRPr lang="sl-SI" sz="3200" b="1" dirty="0"/>
          </a:p>
          <a:p>
            <a:pPr>
              <a:buFont typeface="Wingdings" panose="05000000000000000000" pitchFamily="2" charset="2"/>
              <a:buChar char="Ø"/>
            </a:pPr>
            <a:r>
              <a:rPr lang="sl-SI" sz="2800" b="1" dirty="0"/>
              <a:t> Uradna objavljena sprememba posebnih pogojev B in C razširja krog prijaviteljev, da je lahko prijavitelj javni zavod ali humanitarna organizacija ali nevladna organizacija.</a:t>
            </a:r>
            <a:endParaRPr lang="sl-SI" sz="2800" b="1" dirty="0">
              <a:ea typeface="Calibri Light"/>
              <a:cs typeface="Calibri Light"/>
            </a:endParaRPr>
          </a:p>
          <a:p>
            <a:pPr>
              <a:buFont typeface="Wingdings" panose="05000000000000000000" pitchFamily="2" charset="2"/>
              <a:buChar char="Ø"/>
            </a:pPr>
            <a:endParaRPr lang="sl-SI" sz="3200" b="1" dirty="0"/>
          </a:p>
          <a:p>
            <a:pPr>
              <a:buFont typeface="Wingdings" panose="05000000000000000000" pitchFamily="2" charset="2"/>
              <a:buChar char="Ø"/>
            </a:pPr>
            <a:endParaRPr lang="sl-SI" sz="3200" b="1" dirty="0"/>
          </a:p>
        </p:txBody>
      </p:sp>
      <p:graphicFrame>
        <p:nvGraphicFramePr>
          <p:cNvPr id="4" name="Tabela 3">
            <a:extLst>
              <a:ext uri="{FF2B5EF4-FFF2-40B4-BE49-F238E27FC236}">
                <a16:creationId xmlns:a16="http://schemas.microsoft.com/office/drawing/2014/main" id="{68B8BC25-5FB0-FCFE-3C6F-1BE09E556257}"/>
              </a:ext>
            </a:extLst>
          </p:cNvPr>
          <p:cNvGraphicFramePr>
            <a:graphicFrameLocks noGrp="1"/>
          </p:cNvGraphicFramePr>
          <p:nvPr>
            <p:extLst>
              <p:ext uri="{D42A27DB-BD31-4B8C-83A1-F6EECF244321}">
                <p14:modId xmlns:p14="http://schemas.microsoft.com/office/powerpoint/2010/main" val="1424826374"/>
              </p:ext>
            </p:extLst>
          </p:nvPr>
        </p:nvGraphicFramePr>
        <p:xfrm>
          <a:off x="676656" y="1612309"/>
          <a:ext cx="10035252" cy="1762526"/>
        </p:xfrm>
        <a:graphic>
          <a:graphicData uri="http://schemas.openxmlformats.org/drawingml/2006/table">
            <a:tbl>
              <a:tblPr firstRow="1" firstCol="1" bandRow="1"/>
              <a:tblGrid>
                <a:gridCol w="3345084">
                  <a:extLst>
                    <a:ext uri="{9D8B030D-6E8A-4147-A177-3AD203B41FA5}">
                      <a16:colId xmlns:a16="http://schemas.microsoft.com/office/drawing/2014/main" val="1096728394"/>
                    </a:ext>
                  </a:extLst>
                </a:gridCol>
                <a:gridCol w="3345084">
                  <a:extLst>
                    <a:ext uri="{9D8B030D-6E8A-4147-A177-3AD203B41FA5}">
                      <a16:colId xmlns:a16="http://schemas.microsoft.com/office/drawing/2014/main" val="1145401913"/>
                    </a:ext>
                  </a:extLst>
                </a:gridCol>
                <a:gridCol w="3345084">
                  <a:extLst>
                    <a:ext uri="{9D8B030D-6E8A-4147-A177-3AD203B41FA5}">
                      <a16:colId xmlns:a16="http://schemas.microsoft.com/office/drawing/2014/main" val="1755252160"/>
                    </a:ext>
                  </a:extLst>
                </a:gridCol>
              </a:tblGrid>
              <a:tr h="881263">
                <a:tc>
                  <a:txBody>
                    <a:bodyPr/>
                    <a:lstStyle/>
                    <a:p>
                      <a:pPr algn="ctr">
                        <a:buNone/>
                      </a:pPr>
                      <a:r>
                        <a:rPr lang="sl-SI" sz="2400" b="1" dirty="0">
                          <a:solidFill>
                            <a:srgbClr val="000000"/>
                          </a:solidFill>
                          <a:effectLst/>
                          <a:latin typeface="+mj-lt"/>
                          <a:ea typeface="Aptos" panose="020B0004020202020204" pitchFamily="34" charset="0"/>
                          <a:cs typeface="Aptos" panose="020B0004020202020204" pitchFamily="34" charset="0"/>
                        </a:rPr>
                        <a:t>Področje A</a:t>
                      </a:r>
                      <a:endParaRPr lang="sl-SI" sz="2400" dirty="0">
                        <a:effectLst/>
                        <a:latin typeface="+mj-lt"/>
                        <a:ea typeface="Aptos" panose="020B0004020202020204" pitchFamily="34" charset="0"/>
                        <a:cs typeface="Aptos" panose="020B00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buNone/>
                      </a:pPr>
                      <a:r>
                        <a:rPr lang="sl-SI" sz="2400" b="1" dirty="0">
                          <a:solidFill>
                            <a:srgbClr val="000000"/>
                          </a:solidFill>
                          <a:effectLst/>
                          <a:latin typeface="+mj-lt"/>
                          <a:ea typeface="Aptos" panose="020B0004020202020204" pitchFamily="34" charset="0"/>
                          <a:cs typeface="Aptos" panose="020B0004020202020204" pitchFamily="34" charset="0"/>
                        </a:rPr>
                        <a:t>Področje B</a:t>
                      </a:r>
                      <a:endParaRPr lang="sl-SI" sz="2400" dirty="0">
                        <a:effectLst/>
                        <a:latin typeface="+mj-lt"/>
                        <a:ea typeface="Aptos" panose="020B0004020202020204" pitchFamily="34" charset="0"/>
                        <a:cs typeface="Aptos" panose="020B00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buNone/>
                      </a:pPr>
                      <a:r>
                        <a:rPr lang="sl-SI" sz="2400" b="1">
                          <a:solidFill>
                            <a:srgbClr val="000000"/>
                          </a:solidFill>
                          <a:effectLst/>
                          <a:latin typeface="+mj-lt"/>
                          <a:ea typeface="Aptos" panose="020B0004020202020204" pitchFamily="34" charset="0"/>
                          <a:cs typeface="Aptos" panose="020B0004020202020204" pitchFamily="34" charset="0"/>
                        </a:rPr>
                        <a:t>Področje C</a:t>
                      </a:r>
                      <a:endParaRPr lang="sl-SI" sz="2400">
                        <a:effectLst/>
                        <a:latin typeface="+mj-lt"/>
                        <a:ea typeface="Aptos" panose="020B0004020202020204" pitchFamily="34" charset="0"/>
                        <a:cs typeface="Aptos" panose="020B00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533186054"/>
                  </a:ext>
                </a:extLst>
              </a:tr>
              <a:tr h="881263">
                <a:tc>
                  <a:txBody>
                    <a:bodyPr/>
                    <a:lstStyle/>
                    <a:p>
                      <a:pPr algn="ctr">
                        <a:buNone/>
                      </a:pPr>
                      <a:r>
                        <a:rPr lang="sl-SI" sz="2400">
                          <a:solidFill>
                            <a:srgbClr val="000000"/>
                          </a:solidFill>
                          <a:effectLst/>
                          <a:latin typeface="+mj-lt"/>
                          <a:ea typeface="Aptos" panose="020B0004020202020204" pitchFamily="34" charset="0"/>
                          <a:cs typeface="Aptos" panose="020B0004020202020204" pitchFamily="34" charset="0"/>
                        </a:rPr>
                        <a:t>Javni </a:t>
                      </a:r>
                      <a:r>
                        <a:rPr lang="sl-SI" sz="2400" dirty="0">
                          <a:solidFill>
                            <a:srgbClr val="000000"/>
                          </a:solidFill>
                          <a:effectLst/>
                          <a:latin typeface="+mj-lt"/>
                          <a:ea typeface="Aptos" panose="020B0004020202020204" pitchFamily="34" charset="0"/>
                          <a:cs typeface="Aptos" panose="020B0004020202020204" pitchFamily="34" charset="0"/>
                        </a:rPr>
                        <a:t>zavod</a:t>
                      </a:r>
                      <a:endParaRPr lang="sl-SI" sz="2400" dirty="0">
                        <a:effectLst/>
                        <a:latin typeface="+mj-lt"/>
                        <a:ea typeface="Aptos" panose="020B0004020202020204" pitchFamily="34" charset="0"/>
                        <a:cs typeface="Aptos" panose="020B00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buNone/>
                      </a:pPr>
                      <a:r>
                        <a:rPr lang="sl-SI" sz="2400" kern="1200" dirty="0">
                          <a:solidFill>
                            <a:srgbClr val="000000"/>
                          </a:solidFill>
                          <a:effectLst/>
                          <a:latin typeface="+mj-lt"/>
                          <a:ea typeface="Aptos" panose="020B0004020202020204" pitchFamily="34" charset="0"/>
                          <a:cs typeface="Aptos" panose="020B0004020202020204" pitchFamily="34" charset="0"/>
                        </a:rPr>
                        <a:t>javni zavod ali NVO ali humanitarna organizacija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buNone/>
                      </a:pPr>
                      <a:r>
                        <a:rPr lang="sl-SI" sz="2400" kern="1200" dirty="0">
                          <a:solidFill>
                            <a:srgbClr val="000000"/>
                          </a:solidFill>
                          <a:effectLst/>
                          <a:latin typeface="+mn-lt"/>
                          <a:ea typeface="Aptos" panose="020B0004020202020204" pitchFamily="34" charset="0"/>
                          <a:cs typeface="Aptos" panose="020B0004020202020204" pitchFamily="34" charset="0"/>
                        </a:rPr>
                        <a:t>javni zavod ali NVO ali humanitarna organizacija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824368"/>
                  </a:ext>
                </a:extLst>
              </a:tr>
            </a:tbl>
          </a:graphicData>
        </a:graphic>
      </p:graphicFrame>
      <p:graphicFrame>
        <p:nvGraphicFramePr>
          <p:cNvPr id="7" name="Tabela 6">
            <a:extLst>
              <a:ext uri="{FF2B5EF4-FFF2-40B4-BE49-F238E27FC236}">
                <a16:creationId xmlns:a16="http://schemas.microsoft.com/office/drawing/2014/main" id="{2ACF7A45-2829-6FC1-A263-8EE9F1507534}"/>
              </a:ext>
            </a:extLst>
          </p:cNvPr>
          <p:cNvGraphicFramePr>
            <a:graphicFrameLocks noGrp="1"/>
          </p:cNvGraphicFramePr>
          <p:nvPr>
            <p:extLst>
              <p:ext uri="{D42A27DB-BD31-4B8C-83A1-F6EECF244321}">
                <p14:modId xmlns:p14="http://schemas.microsoft.com/office/powerpoint/2010/main" val="2278673208"/>
              </p:ext>
            </p:extLst>
          </p:nvPr>
        </p:nvGraphicFramePr>
        <p:xfrm>
          <a:off x="656842" y="4057068"/>
          <a:ext cx="10035252" cy="1097280"/>
        </p:xfrm>
        <a:graphic>
          <a:graphicData uri="http://schemas.openxmlformats.org/drawingml/2006/table">
            <a:tbl>
              <a:tblPr firstRow="1" firstCol="1" bandRow="1"/>
              <a:tblGrid>
                <a:gridCol w="3345084">
                  <a:extLst>
                    <a:ext uri="{9D8B030D-6E8A-4147-A177-3AD203B41FA5}">
                      <a16:colId xmlns:a16="http://schemas.microsoft.com/office/drawing/2014/main" val="3186749853"/>
                    </a:ext>
                  </a:extLst>
                </a:gridCol>
                <a:gridCol w="3345084">
                  <a:extLst>
                    <a:ext uri="{9D8B030D-6E8A-4147-A177-3AD203B41FA5}">
                      <a16:colId xmlns:a16="http://schemas.microsoft.com/office/drawing/2014/main" val="1388538244"/>
                    </a:ext>
                  </a:extLst>
                </a:gridCol>
                <a:gridCol w="3345084">
                  <a:extLst>
                    <a:ext uri="{9D8B030D-6E8A-4147-A177-3AD203B41FA5}">
                      <a16:colId xmlns:a16="http://schemas.microsoft.com/office/drawing/2014/main" val="2978116750"/>
                    </a:ext>
                  </a:extLst>
                </a:gridCol>
              </a:tblGrid>
              <a:tr h="0">
                <a:tc>
                  <a:txBody>
                    <a:bodyPr/>
                    <a:lstStyle/>
                    <a:p>
                      <a:pPr>
                        <a:buNone/>
                      </a:pPr>
                      <a:r>
                        <a:rPr lang="sl-SI" sz="1800" kern="1200" dirty="0">
                          <a:solidFill>
                            <a:srgbClr val="000000"/>
                          </a:solidFill>
                          <a:effectLst/>
                          <a:latin typeface="+mn-lt"/>
                          <a:ea typeface="Aptos" panose="020B0004020202020204" pitchFamily="34" charset="0"/>
                          <a:cs typeface="Aptos" panose="020B0004020202020204" pitchFamily="34" charset="0"/>
                        </a:rPr>
                        <a:t>primarno zdravstvo, sociala/dolgotrajna oskrba, NVO/humanitarna organizacija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sl-SI" sz="1800" kern="1200" dirty="0">
                          <a:solidFill>
                            <a:srgbClr val="000000"/>
                          </a:solidFill>
                          <a:effectLst/>
                          <a:latin typeface="+mn-lt"/>
                          <a:ea typeface="Aptos" panose="020B0004020202020204" pitchFamily="34" charset="0"/>
                          <a:cs typeface="Aptos" panose="020B0004020202020204" pitchFamily="34" charset="0"/>
                        </a:rPr>
                        <a:t>primarno zdravstvo, psihiatrija/nevrologija, sociala/dolgotrajna oskrba, NVO/humanitarna organizacija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buNone/>
                      </a:pPr>
                      <a:r>
                        <a:rPr lang="sl-SI" sz="1800" kern="1200" dirty="0">
                          <a:solidFill>
                            <a:srgbClr val="000000"/>
                          </a:solidFill>
                          <a:effectLst/>
                          <a:latin typeface="+mn-lt"/>
                          <a:ea typeface="+mn-ea"/>
                          <a:cs typeface="+mn-cs"/>
                        </a:rPr>
                        <a:t>primarno zdravstvo, psihiatrija/nevrologija, sociala/dolgotrajna oskrba, NVO/humanitarna organizacija</a:t>
                      </a:r>
                      <a:endParaRPr lang="sl-SI" sz="1800" kern="1200" dirty="0">
                        <a:solidFill>
                          <a:srgbClr val="000000"/>
                        </a:solidFill>
                        <a:effectLst/>
                        <a:latin typeface="+mn-lt"/>
                        <a:ea typeface="Aptos" panose="020B0004020202020204" pitchFamily="34" charset="0"/>
                        <a:cs typeface="Aptos" panose="020B00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24559"/>
                  </a:ext>
                </a:extLst>
              </a:tr>
            </a:tbl>
          </a:graphicData>
        </a:graphic>
      </p:graphicFrame>
    </p:spTree>
    <p:extLst>
      <p:ext uri="{BB962C8B-B14F-4D97-AF65-F5344CB8AC3E}">
        <p14:creationId xmlns:p14="http://schemas.microsoft.com/office/powerpoint/2010/main" val="132401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CDC9BE-A6CB-C24B-3EF1-4EAC848B118F}"/>
              </a:ext>
            </a:extLst>
          </p:cNvPr>
          <p:cNvSpPr>
            <a:spLocks noGrp="1"/>
          </p:cNvSpPr>
          <p:nvPr>
            <p:ph type="title"/>
          </p:nvPr>
        </p:nvSpPr>
        <p:spPr>
          <a:xfrm>
            <a:off x="657224" y="499533"/>
            <a:ext cx="10772775" cy="1201945"/>
          </a:xfrm>
        </p:spPr>
        <p:txBody>
          <a:bodyPr>
            <a:normAutofit fontScale="90000"/>
          </a:bodyPr>
          <a:lstStyle/>
          <a:p>
            <a:r>
              <a:rPr lang="sl-SI" sz="4000"/>
              <a:t>PODROČJE A: Krepitev strokovnih kompetenc v zdravstveni oskrbi oseb z demenco </a:t>
            </a:r>
            <a:br>
              <a:rPr lang="sl-SI"/>
            </a:br>
            <a:endParaRPr lang="sl-SI"/>
          </a:p>
        </p:txBody>
      </p:sp>
      <p:sp>
        <p:nvSpPr>
          <p:cNvPr id="3" name="Označba mesta vsebine 2">
            <a:extLst>
              <a:ext uri="{FF2B5EF4-FFF2-40B4-BE49-F238E27FC236}">
                <a16:creationId xmlns:a16="http://schemas.microsoft.com/office/drawing/2014/main" id="{1B020C74-F2D7-463E-FEED-7021A33F92E1}"/>
              </a:ext>
            </a:extLst>
          </p:cNvPr>
          <p:cNvSpPr>
            <a:spLocks noGrp="1"/>
          </p:cNvSpPr>
          <p:nvPr>
            <p:ph idx="1"/>
          </p:nvPr>
        </p:nvSpPr>
        <p:spPr>
          <a:xfrm>
            <a:off x="657224" y="1548693"/>
            <a:ext cx="10753725" cy="4609039"/>
          </a:xfrm>
        </p:spPr>
        <p:txBody>
          <a:bodyPr vert="horz" lIns="91440" tIns="45720" rIns="91440" bIns="45720" rtlCol="0" anchor="t">
            <a:normAutofit/>
          </a:bodyPr>
          <a:lstStyle/>
          <a:p>
            <a:pPr marL="0" indent="0" algn="just">
              <a:buNone/>
            </a:pPr>
            <a:r>
              <a:rPr lang="sl-SI" b="1" dirty="0"/>
              <a:t>Izvajanje izobraževanj za dvig strokovnih kompetenc zdravstvenih delavcev in sodelavcev ter drugih deležnikov</a:t>
            </a:r>
            <a:r>
              <a:rPr lang="sl-SI" dirty="0"/>
              <a:t>, ki lahko pripomorejo k učinkovitosti ukrepov za zdravstveno obravnavo in potek obravnave demenc.</a:t>
            </a:r>
          </a:p>
          <a:p>
            <a:pPr marL="0" indent="0" algn="just">
              <a:buNone/>
            </a:pPr>
            <a:r>
              <a:rPr lang="sl-SI" b="1" u="sng" dirty="0"/>
              <a:t>Posebni pogoj za prijavo</a:t>
            </a:r>
            <a:r>
              <a:rPr lang="sl-SI" b="1" dirty="0"/>
              <a:t>: </a:t>
            </a:r>
            <a:r>
              <a:rPr lang="sl-SI" dirty="0"/>
              <a:t>Prijavitelj je javni zdravstveni zavod (sekundarna ali terciarna zdravstvena raven), ki izvaja svojo dejavnost na področju psihiatrije ali nevrologije.</a:t>
            </a:r>
          </a:p>
          <a:p>
            <a:pPr marL="0" lvl="0" indent="0" algn="just" fontAlgn="base">
              <a:buNone/>
            </a:pPr>
            <a:r>
              <a:rPr lang="sl-SI" b="1" u="sng" dirty="0"/>
              <a:t>Konzorcij</a:t>
            </a:r>
            <a:r>
              <a:rPr lang="sl-SI" dirty="0"/>
              <a:t> mora vključevati najmanj tri organizacije (prijavitelja in dva </a:t>
            </a:r>
            <a:r>
              <a:rPr lang="sl-SI" dirty="0" err="1"/>
              <a:t>konzorcijska</a:t>
            </a:r>
            <a:r>
              <a:rPr lang="sl-SI" dirty="0"/>
              <a:t> partnerja), pri čemer en </a:t>
            </a:r>
            <a:r>
              <a:rPr lang="sl-SI" dirty="0" err="1"/>
              <a:t>konzorcijski</a:t>
            </a:r>
            <a:r>
              <a:rPr lang="sl-SI" dirty="0"/>
              <a:t> partner izvaja svojo dejavnost na področju primarnega zdravstvenega varstva, en </a:t>
            </a:r>
            <a:r>
              <a:rPr lang="sl-SI" dirty="0" err="1"/>
              <a:t>konzorcijski</a:t>
            </a:r>
            <a:r>
              <a:rPr lang="sl-SI" dirty="0"/>
              <a:t> partner pa izvaja svojo dejavnost na področju socialnega varstva ali dolgotrajne oskrbe ali je nevladna organizacija ali humanitarna organizacija za kronične bolnike.</a:t>
            </a:r>
          </a:p>
          <a:p>
            <a:pPr marL="0" lvl="0" indent="0" algn="just" fontAlgn="base">
              <a:buNone/>
            </a:pPr>
            <a:r>
              <a:rPr lang="sl-SI" b="1" u="sng" dirty="0"/>
              <a:t>Prednostne pričakovane ciljne skupine</a:t>
            </a:r>
            <a:r>
              <a:rPr lang="sl-SI" b="1" dirty="0"/>
              <a:t>: </a:t>
            </a:r>
            <a:r>
              <a:rPr lang="sl-SI" dirty="0"/>
              <a:t>Zdravstveni delavci in sodelavci ter strokovnjaki v verigi zdravstvene oskrbe, osebe z demenco in neformalni oskrbovalci.</a:t>
            </a:r>
          </a:p>
        </p:txBody>
      </p:sp>
    </p:spTree>
    <p:extLst>
      <p:ext uri="{BB962C8B-B14F-4D97-AF65-F5344CB8AC3E}">
        <p14:creationId xmlns:p14="http://schemas.microsoft.com/office/powerpoint/2010/main" val="163390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F7D493-5C7D-C4BA-B8E7-BC18ACD50A93}"/>
              </a:ext>
            </a:extLst>
          </p:cNvPr>
          <p:cNvSpPr>
            <a:spLocks noGrp="1"/>
          </p:cNvSpPr>
          <p:nvPr>
            <p:ph type="title"/>
          </p:nvPr>
        </p:nvSpPr>
        <p:spPr>
          <a:xfrm>
            <a:off x="709612" y="0"/>
            <a:ext cx="10772775" cy="1658198"/>
          </a:xfrm>
        </p:spPr>
        <p:txBody>
          <a:bodyPr>
            <a:normAutofit/>
          </a:bodyPr>
          <a:lstStyle/>
          <a:p>
            <a:r>
              <a:rPr lang="sl-SI" sz="3600"/>
              <a:t>PODROČJE B: Krepitev (strokovnih) kompetenc za obravnavo demence v demenci prijaznih okoljih </a:t>
            </a:r>
          </a:p>
        </p:txBody>
      </p:sp>
      <p:sp>
        <p:nvSpPr>
          <p:cNvPr id="3" name="Označba mesta vsebine 2">
            <a:extLst>
              <a:ext uri="{FF2B5EF4-FFF2-40B4-BE49-F238E27FC236}">
                <a16:creationId xmlns:a16="http://schemas.microsoft.com/office/drawing/2014/main" id="{4215C636-FBD8-5179-0A69-1DC1EFB6E300}"/>
              </a:ext>
            </a:extLst>
          </p:cNvPr>
          <p:cNvSpPr>
            <a:spLocks noGrp="1"/>
          </p:cNvSpPr>
          <p:nvPr>
            <p:ph idx="1"/>
          </p:nvPr>
        </p:nvSpPr>
        <p:spPr>
          <a:xfrm>
            <a:off x="560909" y="1548692"/>
            <a:ext cx="10753725" cy="4595284"/>
          </a:xfrm>
        </p:spPr>
        <p:txBody>
          <a:bodyPr vert="horz" lIns="91440" tIns="45720" rIns="91440" bIns="45720" rtlCol="0" anchor="t">
            <a:noAutofit/>
          </a:bodyPr>
          <a:lstStyle/>
          <a:p>
            <a:pPr algn="just"/>
            <a:r>
              <a:rPr lang="sl-SI" sz="2200" b="1"/>
              <a:t>Izobraževanja in usposabljanja, predlogi novih podpornih in preventivnih programov v skupnosti ter povezovanje izvajalcev </a:t>
            </a:r>
            <a:r>
              <a:rPr lang="sl-SI" sz="2200"/>
              <a:t>zdravstva, socialnega varstva, dolgotrajne oskrbe, šolstva in nevladnega sektorja za krepitev mreže ponudnikov programov podpore za obravnavo oseb z demenco v skupnosti.</a:t>
            </a:r>
          </a:p>
          <a:p>
            <a:pPr algn="just"/>
            <a:r>
              <a:rPr lang="sl-SI" sz="2200" b="1" u="sng">
                <a:ea typeface="Calibri Light"/>
                <a:cs typeface="Calibri Light"/>
              </a:rPr>
              <a:t>Konzorcij</a:t>
            </a:r>
            <a:r>
              <a:rPr lang="sl-SI" sz="2200">
                <a:ea typeface="Calibri Light"/>
                <a:cs typeface="Calibri Light"/>
              </a:rPr>
              <a:t> mora vključevati najmanj tri organizacije (prijavitelja in dva partnerja), pri čemer ena organizacija izvaja svojo dejavnost na področju psihiatrije ali nevrologije (sekundarna ali terciarna zdravstvena raven), ena organizacija izvaja svojo dejavnost na področju primarnega zdravstvenega varstva, ena organizacija izvaja svojo dejavnost na področju socialnega varstva ali dolgotrajne oskrbe ali je nevladna organizacija ali je humanitarna organizacija na področju kroničnih bolezni.</a:t>
            </a:r>
            <a:endParaRPr lang="sl-SI" sz="2200"/>
          </a:p>
          <a:p>
            <a:pPr algn="just"/>
            <a:r>
              <a:rPr lang="sl-SI" sz="2200" b="1" u="sng"/>
              <a:t>Prednostne pričakovane ciljne skupine</a:t>
            </a:r>
            <a:r>
              <a:rPr lang="sl-SI" sz="2200"/>
              <a:t>: Osebe z demenco in neformalni oskrbovalci, zdravstveni delavci in sodelavci na primarni ravni in strokovnjaki v verigi zdravstvene oskrbe, strokovni delavci in sodelavci na področju socialnega varstva in dolgotrajne oskrbe, strokovnjaki iz drugih javnih služb in ustanov, organizacije civilne družbe, prostovoljci in nevladne organizacije ter zaposleni v vzgojno-izobraževalnih in drugih okoljih.</a:t>
            </a:r>
            <a:endParaRPr lang="sl-SI" sz="2200">
              <a:ea typeface="Calibri Light"/>
              <a:cs typeface="Calibri Light"/>
            </a:endParaRPr>
          </a:p>
        </p:txBody>
      </p:sp>
    </p:spTree>
    <p:extLst>
      <p:ext uri="{BB962C8B-B14F-4D97-AF65-F5344CB8AC3E}">
        <p14:creationId xmlns:p14="http://schemas.microsoft.com/office/powerpoint/2010/main" val="193405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9D7A0B-40B8-D000-17E3-4920B4AE2FDF}"/>
              </a:ext>
            </a:extLst>
          </p:cNvPr>
          <p:cNvSpPr>
            <a:spLocks noGrp="1"/>
          </p:cNvSpPr>
          <p:nvPr>
            <p:ph type="title"/>
          </p:nvPr>
        </p:nvSpPr>
        <p:spPr/>
        <p:txBody>
          <a:bodyPr>
            <a:normAutofit fontScale="90000"/>
          </a:bodyPr>
          <a:lstStyle/>
          <a:p>
            <a:r>
              <a:rPr lang="sl-SI" sz="4000"/>
              <a:t>PODROČJE C: Inovativni pristopi za učinkovitejše obvladovanje demenc</a:t>
            </a:r>
            <a:br>
              <a:rPr lang="sl-SI"/>
            </a:br>
            <a:endParaRPr lang="sl-SI"/>
          </a:p>
        </p:txBody>
      </p:sp>
      <p:sp>
        <p:nvSpPr>
          <p:cNvPr id="3" name="Označba mesta vsebine 2">
            <a:extLst>
              <a:ext uri="{FF2B5EF4-FFF2-40B4-BE49-F238E27FC236}">
                <a16:creationId xmlns:a16="http://schemas.microsoft.com/office/drawing/2014/main" id="{85BDB4F5-BBE8-3981-6C1F-18CBAAF75764}"/>
              </a:ext>
            </a:extLst>
          </p:cNvPr>
          <p:cNvSpPr>
            <a:spLocks noGrp="1"/>
          </p:cNvSpPr>
          <p:nvPr>
            <p:ph idx="1"/>
          </p:nvPr>
        </p:nvSpPr>
        <p:spPr>
          <a:xfrm>
            <a:off x="657224" y="1736202"/>
            <a:ext cx="10753725" cy="4762895"/>
          </a:xfrm>
        </p:spPr>
        <p:txBody>
          <a:bodyPr vert="horz" lIns="91440" tIns="45720" rIns="91440" bIns="45720" rtlCol="0" anchor="t">
            <a:normAutofit lnSpcReduction="10000"/>
          </a:bodyPr>
          <a:lstStyle/>
          <a:p>
            <a:pPr marL="0" indent="0" algn="just">
              <a:buNone/>
            </a:pPr>
            <a:r>
              <a:rPr lang="sl-SI"/>
              <a:t>Področje C spodbuja </a:t>
            </a:r>
            <a:r>
              <a:rPr lang="sl-SI" b="1"/>
              <a:t>razvoj, testiranje in evalvacijo inovativnih pilotnih projektov, ki nadgrajujejo obstoječe modele</a:t>
            </a:r>
            <a:r>
              <a:rPr lang="sl-SI"/>
              <a:t> organizacije zdravstvene in socialne oskrbe oseb z demenco ter prispevajo k razvoju demenci prijaznih okolij v skupnosti. </a:t>
            </a:r>
          </a:p>
          <a:p>
            <a:pPr marL="0" indent="0" algn="just">
              <a:buNone/>
            </a:pPr>
            <a:r>
              <a:rPr lang="sl-SI" b="1" u="sng"/>
              <a:t>Konzorcij</a:t>
            </a:r>
            <a:r>
              <a:rPr lang="sl-SI"/>
              <a:t> mora vključevati najmanj tri organizacije (prijavitelja in dva partnerja), pri čemer ena organizacija izvaja svojo dejavnost na področju psihiatrije ali nevrologije (sekundarna ali terciarna zdravstvena raven), ena organizacija izvaja svojo dejavnost na področju primarnega zdravstvenega varstva, ena organizacija pa izvaja svojo dejavnost na področju socialnega varstva ali dolgotrajne oskrbe ali je nevladna organizacija ali je humanitarna organizacija.</a:t>
            </a:r>
          </a:p>
          <a:p>
            <a:pPr marL="0" indent="0" algn="just">
              <a:buNone/>
            </a:pPr>
            <a:r>
              <a:rPr lang="sl-SI" b="1" u="sng"/>
              <a:t>Prednostno pričakovane ciljne skupine</a:t>
            </a:r>
            <a:r>
              <a:rPr lang="sl-SI" b="1"/>
              <a:t>: </a:t>
            </a:r>
            <a:r>
              <a:rPr lang="sl-SI"/>
              <a:t>Osebe z demenco in neformalni oskrbovalci, zdravstveni delavci in sodelavci ter drugi strokovnjaki v verigi zdravstvene oskrbe, strokovni delavci na področju socialnega varstva in dolgotrajne oskrbe, organizacije civilne družbe, prostovoljci in nevladne organizacije, strokovnjaki iz drugih javnih služb in ustanov, šolska, vzgojno-izobraževalna in druga okolja.</a:t>
            </a:r>
            <a:endParaRPr lang="sl-SI">
              <a:ea typeface="Calibri Light"/>
              <a:cs typeface="Calibri Light"/>
            </a:endParaRPr>
          </a:p>
        </p:txBody>
      </p:sp>
    </p:spTree>
    <p:extLst>
      <p:ext uri="{BB962C8B-B14F-4D97-AF65-F5344CB8AC3E}">
        <p14:creationId xmlns:p14="http://schemas.microsoft.com/office/powerpoint/2010/main" val="439316969"/>
      </p:ext>
    </p:extLst>
  </p:cSld>
  <p:clrMapOvr>
    <a:masterClrMapping/>
  </p:clrMapOvr>
</p:sld>
</file>

<file path=ppt/theme/theme1.xml><?xml version="1.0" encoding="utf-8"?>
<a:theme xmlns:a="http://schemas.openxmlformats.org/drawingml/2006/main" name="Metropolitanska">
  <a:themeElements>
    <a:clrScheme name="Metropolitansk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sk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sk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Metropolitanska</Template>
  <TotalTime>35</TotalTime>
  <Words>2337</Words>
  <Application>Microsoft Office PowerPoint</Application>
  <PresentationFormat>Širokozaslonsko</PresentationFormat>
  <Paragraphs>235</Paragraphs>
  <Slides>24</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24</vt:i4>
      </vt:variant>
    </vt:vector>
  </HeadingPairs>
  <TitlesOfParts>
    <vt:vector size="30" baseType="lpstr">
      <vt:lpstr>Aptos</vt:lpstr>
      <vt:lpstr>Arial</vt:lpstr>
      <vt:lpstr>Calibri</vt:lpstr>
      <vt:lpstr>Calibri Light</vt:lpstr>
      <vt:lpstr>Wingdings</vt:lpstr>
      <vt:lpstr>Metropolitanska</vt:lpstr>
      <vt:lpstr>Javni razpis »Krepitev kompetenc in inovativni pristopi za obvladovanje demenc« Uradni list RS, št. 11/26 z dne 13. 2. 2026 in 13/26 z dne 20. 2. 2026 </vt:lpstr>
      <vt:lpstr>PROGRAM EVROPSKE KOHEZIJSKE POLITIKE 2021-2027</vt:lpstr>
      <vt:lpstr>NAMEN JAVNEGA RAZPISA</vt:lpstr>
      <vt:lpstr>PRIČAKOVANI REZULTATI</vt:lpstr>
      <vt:lpstr>GLAVNE AKTIVNOSTI JAVNEGA RAZPISA</vt:lpstr>
      <vt:lpstr>Pogoji za prijavitelja in konzorcijske partnerje </vt:lpstr>
      <vt:lpstr>PODROČJE A: Krepitev strokovnih kompetenc v zdravstveni oskrbi oseb z demenco  </vt:lpstr>
      <vt:lpstr>PODROČJE B: Krepitev (strokovnih) kompetenc za obravnavo demence v demenci prijaznih okoljih </vt:lpstr>
      <vt:lpstr>PODROČJE C: Inovativni pristopi za učinkovitejše obvladovanje demenc </vt:lpstr>
      <vt:lpstr>KAZALNIKI JAVNEGA RAZPISA  </vt:lpstr>
      <vt:lpstr>RAZPOLOŽLJIVA SREDSTVA IN PREDVIDENA DINAMIKA FINACIRANJA</vt:lpstr>
      <vt:lpstr>Najvišja vrednost posameznega projekta</vt:lpstr>
      <vt:lpstr>OBDOBJE, V KATEREM MORAJO BITI PORABLJENA DODELJENA SREDSTVA </vt:lpstr>
      <vt:lpstr>UVELJAVLJANJE STROŠKOV</vt:lpstr>
      <vt:lpstr>STROŠKI PLAČ IN POVRAČIL V ZVEZI Z  DELOM TER SLUŽBENE POTI</vt:lpstr>
      <vt:lpstr>POSREDNI STROŠKI V PAVŠALNI VIŠINI 15 % STROŠKI PLAČ</vt:lpstr>
      <vt:lpstr>STROŠKI STORITEV ZUNANJIH IZVAJALCEV</vt:lpstr>
      <vt:lpstr>STROŠKI INFORMIRANJA IN KOMUNICIRANJA </vt:lpstr>
      <vt:lpstr>DAVEK NA DODANO VREDNOST (DDV)</vt:lpstr>
      <vt:lpstr>NAVODILA ZA KOMUNICIRANJE</vt:lpstr>
      <vt:lpstr>INFORMACIJSKI SISTEM e-MA2  IS e-MA2 - Evropska sredstva</vt:lpstr>
      <vt:lpstr>NAVODILA ZA PRIPRAVO IN ODDAJO VLOG</vt:lpstr>
      <vt:lpstr>OBVEZNA VSEBINA IN PRIPRAVA VLOGE</vt:lpstr>
      <vt:lpstr>Prosimo, da nam vprašanja posredujete v „klepetu“.  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Tamara Arh</dc:creator>
  <cp:lastModifiedBy>Ministrstvo za zdravje</cp:lastModifiedBy>
  <cp:revision>6</cp:revision>
  <dcterms:created xsi:type="dcterms:W3CDTF">2026-01-23T11:12:39Z</dcterms:created>
  <dcterms:modified xsi:type="dcterms:W3CDTF">2026-03-03T14:19:33Z</dcterms:modified>
</cp:coreProperties>
</file>