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83" r:id="rId4"/>
    <p:sldId id="258" r:id="rId5"/>
    <p:sldId id="285" r:id="rId6"/>
    <p:sldId id="261" r:id="rId7"/>
    <p:sldId id="262" r:id="rId8"/>
    <p:sldId id="263" r:id="rId9"/>
    <p:sldId id="265" r:id="rId10"/>
    <p:sldId id="267" r:id="rId11"/>
    <p:sldId id="268" r:id="rId12"/>
    <p:sldId id="299" r:id="rId13"/>
    <p:sldId id="286" r:id="rId14"/>
    <p:sldId id="290" r:id="rId15"/>
    <p:sldId id="287" r:id="rId16"/>
    <p:sldId id="291" r:id="rId17"/>
    <p:sldId id="292" r:id="rId18"/>
    <p:sldId id="293" r:id="rId19"/>
    <p:sldId id="294" r:id="rId20"/>
    <p:sldId id="295" r:id="rId21"/>
    <p:sldId id="272" r:id="rId22"/>
    <p:sldId id="273" r:id="rId23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Delež odpovedi prvih pregledov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763</c:v>
                </c:pt>
                <c:pt idx="1">
                  <c:v>786</c:v>
                </c:pt>
                <c:pt idx="2">
                  <c:v>737</c:v>
                </c:pt>
                <c:pt idx="3">
                  <c:v>687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0B-4760-8755-2665432978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308736"/>
        <c:axId val="22316160"/>
      </c:lineChart>
      <c:catAx>
        <c:axId val="2230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316160"/>
        <c:crosses val="autoZero"/>
        <c:auto val="1"/>
        <c:lblAlgn val="ctr"/>
        <c:lblOffset val="100"/>
        <c:noMultiLvlLbl val="0"/>
      </c:catAx>
      <c:valAx>
        <c:axId val="22316160"/>
        <c:scaling>
          <c:orientation val="minMax"/>
          <c:max val="850"/>
          <c:min val="600"/>
        </c:scaling>
        <c:delete val="1"/>
        <c:axPos val="l"/>
        <c:numFmt formatCode="General" sourceLinked="1"/>
        <c:majorTickMark val="none"/>
        <c:minorTickMark val="none"/>
        <c:tickLblPos val="nextTo"/>
        <c:crossAx val="2230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Razlog za odsotnost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A5-4727-B780-E9DD731AB8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A5-4727-B780-E9DD731AB8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A5-4727-B780-E9DD731AB8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A5-4727-B780-E9DD731AB8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A5-4727-B780-E9DD731AB81B}"/>
              </c:ext>
            </c:extLst>
          </c:dPt>
          <c:dLbls>
            <c:dLbl>
              <c:idx val="0"/>
              <c:layout>
                <c:manualLayout>
                  <c:x val="-5.6947131613401406E-3"/>
                  <c:y val="-4.79624984947371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A5-4727-B780-E9DD731AB81B}"/>
                </c:ext>
              </c:extLst>
            </c:dLbl>
            <c:dLbl>
              <c:idx val="1"/>
              <c:layout>
                <c:manualLayout>
                  <c:x val="-4.5833216499900423E-3"/>
                  <c:y val="-2.02425113044481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A5-4727-B780-E9DD731AB81B}"/>
                </c:ext>
              </c:extLst>
            </c:dLbl>
            <c:dLbl>
              <c:idx val="2"/>
              <c:layout>
                <c:manualLayout>
                  <c:x val="2.7808513957820616E-3"/>
                  <c:y val="-3.32589484705615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A5-4727-B780-E9DD731AB81B}"/>
                </c:ext>
              </c:extLst>
            </c:dLbl>
            <c:dLbl>
              <c:idx val="3"/>
              <c:layout>
                <c:manualLayout>
                  <c:x val="-1.4987824158853207E-2"/>
                  <c:y val="-1.76019806721199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A5-4727-B780-E9DD731AB81B}"/>
                </c:ext>
              </c:extLst>
            </c:dLbl>
            <c:dLbl>
              <c:idx val="4"/>
              <c:layout>
                <c:manualLayout>
                  <c:x val="-9.130263166408914E-4"/>
                  <c:y val="-9.44442041439049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A5-4727-B780-E9DD731AB8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Neopravičena odsotnost</c:v>
                </c:pt>
                <c:pt idx="1">
                  <c:v>Ni podatka</c:v>
                </c:pt>
                <c:pt idx="2">
                  <c:v>Pregled drugje</c:v>
                </c:pt>
                <c:pt idx="3">
                  <c:v>Prenaročen na drug termin</c:v>
                </c:pt>
                <c:pt idx="4">
                  <c:v>Drugo 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45</c:v>
                </c:pt>
                <c:pt idx="1">
                  <c:v>29</c:v>
                </c:pt>
                <c:pt idx="2">
                  <c:v>11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65-493C-A772-BEBD14FC3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epublika" panose="02000506040000020004" pitchFamily="2" charset="-18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75910433070859E-2"/>
          <c:y val="1.7121184970399547E-2"/>
          <c:w val="0.90792408956692916"/>
          <c:h val="0.84185372527966751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Rentgen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14503</c:v>
                </c:pt>
                <c:pt idx="1">
                  <c:v>17187</c:v>
                </c:pt>
                <c:pt idx="2">
                  <c:v>15759</c:v>
                </c:pt>
                <c:pt idx="3">
                  <c:v>16479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CF-4814-BE9B-351FB9DD756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Ultrazvok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List1!$C$2:$C$7</c:f>
              <c:numCache>
                <c:formatCode>General</c:formatCode>
                <c:ptCount val="6"/>
                <c:pt idx="0">
                  <c:v>995</c:v>
                </c:pt>
                <c:pt idx="1">
                  <c:v>701</c:v>
                </c:pt>
                <c:pt idx="2">
                  <c:v>747</c:v>
                </c:pt>
                <c:pt idx="3">
                  <c:v>431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7CF-4814-BE9B-351FB9DD7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21120"/>
        <c:axId val="52022656"/>
      </c:lineChart>
      <c:catAx>
        <c:axId val="5202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2022656"/>
        <c:crosses val="autoZero"/>
        <c:auto val="1"/>
        <c:lblAlgn val="ctr"/>
        <c:lblOffset val="100"/>
        <c:noMultiLvlLbl val="0"/>
      </c:catAx>
      <c:valAx>
        <c:axId val="52022656"/>
        <c:scaling>
          <c:orientation val="minMax"/>
          <c:max val="18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202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61269383339351E-3"/>
          <c:y val="3.0732860520094562E-2"/>
          <c:w val="0.98124774612333221"/>
          <c:h val="0.938534278959810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B1717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1258</c:v>
                </c:pt>
                <c:pt idx="1">
                  <c:v>1401</c:v>
                </c:pt>
                <c:pt idx="2">
                  <c:v>1506</c:v>
                </c:pt>
                <c:pt idx="3">
                  <c:v>1567</c:v>
                </c:pt>
                <c:pt idx="4">
                  <c:v>1614</c:v>
                </c:pt>
                <c:pt idx="5">
                  <c:v>1663</c:v>
                </c:pt>
                <c:pt idx="6">
                  <c:v>1713</c:v>
                </c:pt>
                <c:pt idx="7">
                  <c:v>1764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C6-4609-82A2-4A825EC7B03F}"/>
            </c:ext>
          </c:extLst>
        </c:ser>
        <c:ser>
          <c:idx val="1"/>
          <c:order val="1"/>
          <c:spPr>
            <a:solidFill>
              <a:srgbClr val="778242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0">
                  <c:v>790</c:v>
                </c:pt>
                <c:pt idx="1">
                  <c:v>934</c:v>
                </c:pt>
                <c:pt idx="2">
                  <c:v>1003</c:v>
                </c:pt>
                <c:pt idx="3">
                  <c:v>1044</c:v>
                </c:pt>
                <c:pt idx="4">
                  <c:v>1076</c:v>
                </c:pt>
                <c:pt idx="5">
                  <c:v>1108</c:v>
                </c:pt>
                <c:pt idx="6">
                  <c:v>1141</c:v>
                </c:pt>
                <c:pt idx="7">
                  <c:v>1175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C6-4609-82A2-4A825EC7B03F}"/>
            </c:ext>
          </c:extLst>
        </c:ser>
        <c:ser>
          <c:idx val="2"/>
          <c:order val="2"/>
          <c:spPr>
            <a:solidFill>
              <a:srgbClr val="364086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Sheet1!$A$3:$H$3</c:f>
              <c:numCache>
                <c:formatCode>General</c:formatCode>
                <c:ptCount val="8"/>
                <c:pt idx="0">
                  <c:v>902</c:v>
                </c:pt>
                <c:pt idx="1">
                  <c:v>1024</c:v>
                </c:pt>
                <c:pt idx="2">
                  <c:v>1076</c:v>
                </c:pt>
                <c:pt idx="3">
                  <c:v>1131</c:v>
                </c:pt>
                <c:pt idx="4">
                  <c:v>1189</c:v>
                </c:pt>
                <c:pt idx="5">
                  <c:v>1249</c:v>
                </c:pt>
                <c:pt idx="6">
                  <c:v>1313</c:v>
                </c:pt>
                <c:pt idx="7">
                  <c:v>1380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C6-4609-82A2-4A825EC7B03F}"/>
            </c:ext>
          </c:extLst>
        </c:ser>
        <c:ser>
          <c:idx val="3"/>
          <c:order val="3"/>
          <c:spPr>
            <a:solidFill>
              <a:srgbClr val="858274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Sheet1!$A$4:$H$4</c:f>
              <c:numCache>
                <c:formatCode>General</c:formatCode>
                <c:ptCount val="8"/>
                <c:pt idx="0">
                  <c:v>324</c:v>
                </c:pt>
                <c:pt idx="1">
                  <c:v>321</c:v>
                </c:pt>
                <c:pt idx="2">
                  <c:v>345</c:v>
                </c:pt>
                <c:pt idx="3">
                  <c:v>359</c:v>
                </c:pt>
                <c:pt idx="4">
                  <c:v>369</c:v>
                </c:pt>
                <c:pt idx="5">
                  <c:v>381</c:v>
                </c:pt>
                <c:pt idx="6">
                  <c:v>392</c:v>
                </c:pt>
                <c:pt idx="7">
                  <c:v>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EC6-4609-82A2-4A825EC7B03F}"/>
            </c:ext>
          </c:extLst>
        </c:ser>
        <c:ser>
          <c:idx val="4"/>
          <c:order val="4"/>
          <c:spPr>
            <a:solidFill>
              <a:srgbClr val="FCA248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Sheet1!$A$5:$H$5</c:f>
              <c:numCache>
                <c:formatCode>General</c:formatCode>
                <c:ptCount val="8"/>
                <c:pt idx="0">
                  <c:v>393</c:v>
                </c:pt>
                <c:pt idx="1">
                  <c:v>438</c:v>
                </c:pt>
                <c:pt idx="2">
                  <c:v>460</c:v>
                </c:pt>
                <c:pt idx="3">
                  <c:v>484</c:v>
                </c:pt>
                <c:pt idx="4">
                  <c:v>508</c:v>
                </c:pt>
                <c:pt idx="5">
                  <c:v>534</c:v>
                </c:pt>
                <c:pt idx="6">
                  <c:v>561</c:v>
                </c:pt>
                <c:pt idx="7">
                  <c:v>590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EC6-4609-82A2-4A825EC7B03F}"/>
            </c:ext>
          </c:extLst>
        </c:ser>
        <c:ser>
          <c:idx val="5"/>
          <c:order val="5"/>
          <c:spPr>
            <a:solidFill>
              <a:srgbClr val="ADABA1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Sheet1!$A$6:$H$6</c:f>
              <c:numCache>
                <c:formatCode>General</c:formatCode>
                <c:ptCount val="8"/>
                <c:pt idx="0">
                  <c:v>30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6-4609-82A2-4A825EC7B03F}"/>
            </c:ext>
          </c:extLst>
        </c:ser>
        <c:ser>
          <c:idx val="6"/>
          <c:order val="6"/>
          <c:spPr>
            <a:solidFill>
              <a:srgbClr val="EFEEEC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Sheet1!$A$7:$H$7</c:f>
              <c:numCache>
                <c:formatCode>General</c:formatCode>
                <c:ptCount val="8"/>
                <c:pt idx="0">
                  <c:v>173</c:v>
                </c:pt>
                <c:pt idx="1">
                  <c:v>196</c:v>
                </c:pt>
                <c:pt idx="2">
                  <c:v>206</c:v>
                </c:pt>
                <c:pt idx="3">
                  <c:v>217</c:v>
                </c:pt>
                <c:pt idx="4">
                  <c:v>228</c:v>
                </c:pt>
                <c:pt idx="5">
                  <c:v>239</c:v>
                </c:pt>
                <c:pt idx="6">
                  <c:v>251</c:v>
                </c:pt>
                <c:pt idx="7">
                  <c:v>264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DEC6-4609-82A2-4A825EC7B03F}"/>
            </c:ext>
          </c:extLst>
        </c:ser>
        <c:ser>
          <c:idx val="7"/>
          <c:order val="7"/>
          <c:spPr>
            <a:pattFill prst="pct75">
              <a:fgClr>
                <a:schemeClr val="tx1"/>
              </a:fgClr>
              <a:bgClr>
                <a:schemeClr val="bg1"/>
              </a:bgClr>
            </a:patt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Sheet1!$A$8:$H$8</c:f>
              <c:numCache>
                <c:formatCode>General</c:formatCode>
                <c:ptCount val="8"/>
                <c:pt idx="0">
                  <c:v>35</c:v>
                </c:pt>
                <c:pt idx="1">
                  <c:v>45</c:v>
                </c:pt>
                <c:pt idx="2">
                  <c:v>47</c:v>
                </c:pt>
                <c:pt idx="3">
                  <c:v>49</c:v>
                </c:pt>
                <c:pt idx="4">
                  <c:v>52</c:v>
                </c:pt>
                <c:pt idx="5">
                  <c:v>55</c:v>
                </c:pt>
                <c:pt idx="6">
                  <c:v>57</c:v>
                </c:pt>
                <c:pt idx="7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DEC6-4609-82A2-4A825EC7B03F}"/>
            </c:ext>
          </c:extLst>
        </c:ser>
        <c:ser>
          <c:idx val="8"/>
          <c:order val="8"/>
          <c:spPr>
            <a:solidFill>
              <a:srgbClr val="F3B6B6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Sheet1!$A$9:$H$9</c:f>
              <c:numCache>
                <c:formatCode>General</c:formatCode>
                <c:ptCount val="8"/>
                <c:pt idx="0">
                  <c:v>367</c:v>
                </c:pt>
                <c:pt idx="1">
                  <c:v>339</c:v>
                </c:pt>
                <c:pt idx="2">
                  <c:v>348</c:v>
                </c:pt>
                <c:pt idx="3">
                  <c:v>358</c:v>
                </c:pt>
                <c:pt idx="4">
                  <c:v>367</c:v>
                </c:pt>
                <c:pt idx="5">
                  <c:v>377</c:v>
                </c:pt>
                <c:pt idx="6">
                  <c:v>387</c:v>
                </c:pt>
                <c:pt idx="7">
                  <c:v>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DEC6-4609-82A2-4A825EC7B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7694080"/>
        <c:axId val="72810880"/>
      </c:barChart>
      <c:catAx>
        <c:axId val="576940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>
                <a:latin typeface="+mn-lt"/>
                <a:ea typeface="+mn-ea"/>
                <a:cs typeface="Arial"/>
                <a:sym typeface="+mn-lt"/>
              </a:defRPr>
            </a:pPr>
            <a:endParaRPr lang="sl-SI"/>
          </a:p>
        </c:txPr>
        <c:crossAx val="72810880"/>
        <c:crosses val="min"/>
        <c:auto val="0"/>
        <c:lblAlgn val="ctr"/>
        <c:lblOffset val="100"/>
        <c:noMultiLvlLbl val="0"/>
      </c:catAx>
      <c:valAx>
        <c:axId val="72810880"/>
        <c:scaling>
          <c:orientation val="minMax"/>
          <c:max val="605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76940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dirty="0">
                <a:latin typeface="Republika" panose="02000506040000020004" pitchFamily="2" charset="-18"/>
              </a:rPr>
              <a:t>Čakajoči</a:t>
            </a:r>
            <a:r>
              <a:rPr lang="sl-SI" baseline="0" dirty="0">
                <a:latin typeface="Republika" panose="02000506040000020004" pitchFamily="2" charset="-18"/>
              </a:rPr>
              <a:t> na prvi pregled NDČD</a:t>
            </a:r>
            <a:endParaRPr lang="sl-SI" dirty="0">
              <a:latin typeface="Republika" panose="02000506040000020004" pitchFamily="2" charset="-18"/>
            </a:endParaRPr>
          </a:p>
        </c:rich>
      </c:tx>
      <c:layout>
        <c:manualLayout>
          <c:xMode val="edge"/>
          <c:yMode val="edge"/>
          <c:x val="0.2503811932077338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19-457F-837D-28D44B7020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19-457F-837D-28D44B7020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19-457F-837D-28D44B7020EB}"/>
              </c:ext>
            </c:extLst>
          </c:dPt>
          <c:dLbls>
            <c:dLbl>
              <c:idx val="0"/>
              <c:layout>
                <c:manualLayout>
                  <c:x val="-8.7760089771388161E-3"/>
                  <c:y val="-8.7030701820913848E-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~</a:t>
                    </a:r>
                    <a:r>
                      <a:rPr lang="en-US" sz="1600" dirty="0"/>
                      <a:t>250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19-457F-837D-28D44B702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epublika" panose="02000506040000020004" pitchFamily="2" charset="-18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Nad dopustno čakalno dobo</c:v>
                </c:pt>
                <c:pt idx="1">
                  <c:v>Nad dopustno čakalno dobo na željo pacienta</c:v>
                </c:pt>
                <c:pt idx="2">
                  <c:v>Pod dopustno čakalno dobo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241</c:v>
                </c:pt>
                <c:pt idx="1">
                  <c:v>1247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19-457F-837D-28D44B702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dirty="0">
                <a:latin typeface="Republika" panose="02000506040000020004" pitchFamily="2" charset="-18"/>
              </a:rPr>
              <a:t>Čakajoči na</a:t>
            </a:r>
            <a:r>
              <a:rPr lang="sl-SI" baseline="0" dirty="0">
                <a:latin typeface="Republika" panose="02000506040000020004" pitchFamily="2" charset="-18"/>
              </a:rPr>
              <a:t> operacije NDČD</a:t>
            </a:r>
            <a:endParaRPr lang="en-US" dirty="0">
              <a:latin typeface="Republika" panose="02000506040000020004" pitchFamily="2" charset="-18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E2-4628-80E6-168C8FEB24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E2-4628-80E6-168C8FEB24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E2-4628-80E6-168C8FEB2490}"/>
              </c:ext>
            </c:extLst>
          </c:dPt>
          <c:cat>
            <c:strRef>
              <c:f>List1!$A$2:$A$4</c:f>
              <c:strCache>
                <c:ptCount val="3"/>
                <c:pt idx="0">
                  <c:v>Nad dopustno čakalno dobo</c:v>
                </c:pt>
                <c:pt idx="1">
                  <c:v>Nad dopustno čakalno dobo po želji pacienta</c:v>
                </c:pt>
                <c:pt idx="2">
                  <c:v>Pod dopustno čakalno dobo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1630</c:v>
                </c:pt>
                <c:pt idx="1">
                  <c:v>1077</c:v>
                </c:pt>
                <c:pt idx="2">
                  <c:v>5948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E2-4628-80E6-168C8FEB2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32814238042274E-2"/>
          <c:y val="2.2648083623693381E-2"/>
          <c:w val="0.84093437152391548"/>
          <c:h val="0.9133275261324042"/>
        </c:manualLayout>
      </c:layout>
      <c:scatterChart>
        <c:scatterStyle val="lineMarker"/>
        <c:varyColors val="0"/>
        <c:ser>
          <c:idx val="0"/>
          <c:order val="0"/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Sheet1!$A$2:$G$2</c:f>
              <c:numCache>
                <c:formatCode>General</c:formatCode>
                <c:ptCount val="7"/>
                <c:pt idx="0">
                  <c:v>4715.9489999999996</c:v>
                </c:pt>
                <c:pt idx="1">
                  <c:v>5011</c:v>
                </c:pt>
                <c:pt idx="2">
                  <c:v>5229</c:v>
                </c:pt>
                <c:pt idx="3">
                  <c:v>5424</c:v>
                </c:pt>
                <c:pt idx="4">
                  <c:v>5628</c:v>
                </c:pt>
                <c:pt idx="5">
                  <c:v>5839</c:v>
                </c:pt>
                <c:pt idx="6">
                  <c:v>6060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DA-4D00-8F00-77035FF953B4}"/>
            </c:ext>
          </c:extLst>
        </c:ser>
        <c:ser>
          <c:idx val="1"/>
          <c:order val="1"/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Sheet1!$A$3:$G$3</c:f>
              <c:numCache>
                <c:formatCode>General</c:formatCode>
                <c:ptCount val="7"/>
                <c:pt idx="0">
                  <c:v>3782</c:v>
                </c:pt>
                <c:pt idx="1">
                  <c:v>3782</c:v>
                </c:pt>
                <c:pt idx="2">
                  <c:v>3782</c:v>
                </c:pt>
                <c:pt idx="3">
                  <c:v>3782</c:v>
                </c:pt>
                <c:pt idx="4">
                  <c:v>3782</c:v>
                </c:pt>
                <c:pt idx="5">
                  <c:v>3782</c:v>
                </c:pt>
                <c:pt idx="6">
                  <c:v>3782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7DA-4D00-8F00-77035FF953B4}"/>
            </c:ext>
          </c:extLst>
        </c:ser>
        <c:ser>
          <c:idx val="2"/>
          <c:order val="2"/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chemeClr val="accent5"/>
              </a:solidFill>
              <a:ln w="6350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Sheet1!$A$4:$G$4</c:f>
              <c:numCache>
                <c:formatCode>General</c:formatCode>
                <c:ptCount val="7"/>
                <c:pt idx="0">
                  <c:v>2846</c:v>
                </c:pt>
                <c:pt idx="1">
                  <c:v>2903</c:v>
                </c:pt>
                <c:pt idx="2">
                  <c:v>4142</c:v>
                </c:pt>
                <c:pt idx="3">
                  <c:v>5598</c:v>
                </c:pt>
                <c:pt idx="4">
                  <c:v>7250</c:v>
                </c:pt>
                <c:pt idx="5">
                  <c:v>9106</c:v>
                </c:pt>
                <c:pt idx="6">
                  <c:v>11174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7DA-4D00-8F00-77035FF953B4}"/>
            </c:ext>
          </c:extLst>
        </c:ser>
        <c:ser>
          <c:idx val="3"/>
          <c:order val="3"/>
          <c:spPr>
            <a:ln w="19050" cap="rnd" cmpd="sng" algn="ctr">
              <a:solidFill>
                <a:schemeClr val="accent1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lumMod val="60000"/>
                </a:schemeClr>
              </a:solidFill>
              <a:ln w="6350" cap="flat" cmpd="sng" algn="ctr">
                <a:solidFill>
                  <a:schemeClr val="accent1">
                    <a:lumMod val="60000"/>
                  </a:schemeClr>
                </a:solidFill>
                <a:prstDash val="solid"/>
                <a:round/>
              </a:ln>
              <a:effectLst/>
            </c:spPr>
          </c:marker>
          <c:dPt>
            <c:idx val="0"/>
            <c:marker>
              <c:symbol val="diamond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7DA-4D00-8F00-77035FF953B4}"/>
              </c:ext>
            </c:extLst>
          </c:dPt>
          <c:dPt>
            <c:idx val="1"/>
            <c:marker>
              <c:symbol val="diamond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7DA-4D00-8F00-77035FF953B4}"/>
              </c:ext>
            </c:extLst>
          </c:dPt>
          <c:dPt>
            <c:idx val="2"/>
            <c:marker>
              <c:symbol val="diamond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7DA-4D00-8F00-77035FF953B4}"/>
              </c:ext>
            </c:extLst>
          </c:dPt>
          <c:dPt>
            <c:idx val="3"/>
            <c:marker>
              <c:symbol val="diamond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7DA-4D00-8F00-77035FF953B4}"/>
              </c:ext>
            </c:extLst>
          </c:dPt>
          <c:dPt>
            <c:idx val="4"/>
            <c:marker>
              <c:symbol val="diamond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7DA-4D00-8F00-77035FF953B4}"/>
              </c:ext>
            </c:extLst>
          </c:dPt>
          <c:dPt>
            <c:idx val="5"/>
            <c:marker>
              <c:symbol val="diamond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B7DA-4D00-8F00-77035FF953B4}"/>
              </c:ext>
            </c:extLst>
          </c:dPt>
          <c:dPt>
            <c:idx val="6"/>
            <c:marker>
              <c:symbol val="diamond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7DA-4D00-8F00-77035FF953B4}"/>
              </c:ext>
            </c:extLst>
          </c:dPt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Sheet1!$A$5:$G$5</c:f>
              <c:numCache>
                <c:formatCode>General</c:formatCode>
                <c:ptCount val="7"/>
                <c:pt idx="0">
                  <c:v>3491</c:v>
                </c:pt>
                <c:pt idx="1">
                  <c:v>4663</c:v>
                </c:pt>
                <c:pt idx="2">
                  <c:v>4871</c:v>
                </c:pt>
                <c:pt idx="3">
                  <c:v>5057</c:v>
                </c:pt>
                <c:pt idx="4">
                  <c:v>5251</c:v>
                </c:pt>
                <c:pt idx="5">
                  <c:v>5452</c:v>
                </c:pt>
                <c:pt idx="6">
                  <c:v>5662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B7DA-4D00-8F00-77035FF95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58784"/>
        <c:axId val="74769152"/>
      </c:scatterChart>
      <c:valAx>
        <c:axId val="74758784"/>
        <c:scaling>
          <c:orientation val="minMax"/>
          <c:max val="2025"/>
          <c:min val="2019"/>
        </c:scaling>
        <c:delete val="0"/>
        <c:axPos val="b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0;&quot;-&quot;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non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sl-SI"/>
          </a:p>
        </c:txPr>
        <c:crossAx val="74769152"/>
        <c:crosses val="min"/>
        <c:crossBetween val="midCat"/>
        <c:majorUnit val="1"/>
      </c:valAx>
      <c:valAx>
        <c:axId val="74769152"/>
        <c:scaling>
          <c:orientation val="minMax"/>
          <c:max val="1117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4758784"/>
        <c:crosses val="min"/>
        <c:crossBetween val="midCat"/>
      </c:valAx>
      <c:spPr>
        <a:noFill/>
        <a:ln>
          <a:noFill/>
        </a:ln>
        <a:effectLst/>
      </c:spPr>
    </c:plotArea>
    <c:plotVisOnly val="0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552462526766604E-2"/>
          <c:y val="3.7275985663082434E-2"/>
          <c:w val="0.84689507494646687"/>
          <c:h val="0.85734767025089609"/>
        </c:manualLayout>
      </c:layout>
      <c:scatterChart>
        <c:scatterStyle val="lineMarker"/>
        <c:varyColors val="0"/>
        <c:ser>
          <c:idx val="0"/>
          <c:order val="0"/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Sheet1!$A$2:$G$2</c:f>
              <c:numCache>
                <c:formatCode>General</c:formatCode>
                <c:ptCount val="7"/>
                <c:pt idx="0">
                  <c:v>4715.9489999999996</c:v>
                </c:pt>
                <c:pt idx="1">
                  <c:v>5011</c:v>
                </c:pt>
                <c:pt idx="2">
                  <c:v>5229</c:v>
                </c:pt>
                <c:pt idx="3">
                  <c:v>5424</c:v>
                </c:pt>
                <c:pt idx="4">
                  <c:v>5628</c:v>
                </c:pt>
                <c:pt idx="5">
                  <c:v>5839</c:v>
                </c:pt>
                <c:pt idx="6">
                  <c:v>6060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2DF-4BA4-8D6B-059471C310D0}"/>
            </c:ext>
          </c:extLst>
        </c:ser>
        <c:ser>
          <c:idx val="1"/>
          <c:order val="1"/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square"/>
            <c:size val="6"/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Sheet1!$A$3:$G$3</c:f>
              <c:numCache>
                <c:formatCode>General</c:formatCode>
                <c:ptCount val="7"/>
                <c:pt idx="0">
                  <c:v>3782</c:v>
                </c:pt>
                <c:pt idx="1">
                  <c:v>4743.9271121997226</c:v>
                </c:pt>
                <c:pt idx="2">
                  <c:v>4743.9271121997226</c:v>
                </c:pt>
                <c:pt idx="3">
                  <c:v>4743.9271121997226</c:v>
                </c:pt>
                <c:pt idx="4">
                  <c:v>4743.9271121997226</c:v>
                </c:pt>
                <c:pt idx="5">
                  <c:v>4743.9271121997226</c:v>
                </c:pt>
                <c:pt idx="6">
                  <c:v>4743.9271121997226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2DF-4BA4-8D6B-059471C310D0}"/>
            </c:ext>
          </c:extLst>
        </c:ser>
        <c:ser>
          <c:idx val="2"/>
          <c:order val="2"/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diamond"/>
            <c:size val="6"/>
            <c:spPr>
              <a:solidFill>
                <a:schemeClr val="accent5"/>
              </a:solidFill>
              <a:ln w="6350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Sheet1!$A$4:$G$4</c:f>
              <c:numCache>
                <c:formatCode>General</c:formatCode>
                <c:ptCount val="7"/>
                <c:pt idx="0">
                  <c:v>2846</c:v>
                </c:pt>
                <c:pt idx="1">
                  <c:v>1941</c:v>
                </c:pt>
                <c:pt idx="2">
                  <c:v>2218</c:v>
                </c:pt>
                <c:pt idx="3">
                  <c:v>2712</c:v>
                </c:pt>
                <c:pt idx="4">
                  <c:v>3402</c:v>
                </c:pt>
                <c:pt idx="5">
                  <c:v>4296</c:v>
                </c:pt>
                <c:pt idx="6">
                  <c:v>5403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2DF-4BA4-8D6B-059471C310D0}"/>
            </c:ext>
          </c:extLst>
        </c:ser>
        <c:ser>
          <c:idx val="3"/>
          <c:order val="3"/>
          <c:spPr>
            <a:ln w="19050" cap="rnd" cmpd="sng" algn="ctr">
              <a:solidFill>
                <a:schemeClr val="accent1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6"/>
            <c:spPr>
              <a:solidFill>
                <a:schemeClr val="accent1">
                  <a:lumMod val="60000"/>
                </a:schemeClr>
              </a:solidFill>
              <a:ln w="6350" cap="flat" cmpd="sng" algn="ctr">
                <a:solidFill>
                  <a:schemeClr val="accent1">
                    <a:lumMod val="60000"/>
                  </a:schemeClr>
                </a:solidFill>
                <a:prstDash val="solid"/>
                <a:round/>
              </a:ln>
              <a:effectLst/>
            </c:spPr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Sheet1!$A$5:$G$5</c:f>
              <c:numCache>
                <c:formatCode>General</c:formatCode>
                <c:ptCount val="7"/>
                <c:pt idx="0">
                  <c:v>3491</c:v>
                </c:pt>
                <c:pt idx="1">
                  <c:v>4663</c:v>
                </c:pt>
                <c:pt idx="2">
                  <c:v>4871</c:v>
                </c:pt>
                <c:pt idx="3">
                  <c:v>5057</c:v>
                </c:pt>
                <c:pt idx="4">
                  <c:v>5251</c:v>
                </c:pt>
                <c:pt idx="5">
                  <c:v>5452</c:v>
                </c:pt>
                <c:pt idx="6">
                  <c:v>5662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2DF-4BA4-8D6B-059471C31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89920"/>
        <c:axId val="74700288"/>
      </c:scatterChart>
      <c:valAx>
        <c:axId val="74689920"/>
        <c:scaling>
          <c:orientation val="minMax"/>
          <c:max val="2025"/>
          <c:min val="2019"/>
        </c:scaling>
        <c:delete val="0"/>
        <c:axPos val="b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0;&quot;-&quot;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non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sl-SI"/>
          </a:p>
        </c:txPr>
        <c:crossAx val="74700288"/>
        <c:crosses val="min"/>
        <c:crossBetween val="midCat"/>
        <c:majorUnit val="1"/>
      </c:valAx>
      <c:valAx>
        <c:axId val="74700288"/>
        <c:scaling>
          <c:orientation val="minMax"/>
          <c:max val="606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4689920"/>
        <c:crosses val="min"/>
        <c:crossBetween val="midCat"/>
      </c:valAx>
      <c:spPr>
        <a:noFill/>
        <a:ln>
          <a:noFill/>
        </a:ln>
        <a:effectLst/>
      </c:spPr>
    </c:plotArea>
    <c:plotVisOnly val="0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59346545259775E-2"/>
          <c:y val="3.2520325203252029E-2"/>
          <c:w val="0.84681306909480447"/>
          <c:h val="0.87554721701063165"/>
        </c:manualLayout>
      </c:layout>
      <c:scatterChart>
        <c:scatterStyle val="lineMarker"/>
        <c:varyColors val="0"/>
        <c:ser>
          <c:idx val="0"/>
          <c:order val="0"/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Sheet1!$A$2:$G$2</c:f>
              <c:numCache>
                <c:formatCode>General</c:formatCode>
                <c:ptCount val="7"/>
                <c:pt idx="0">
                  <c:v>4715.9489999999996</c:v>
                </c:pt>
                <c:pt idx="1">
                  <c:v>5011</c:v>
                </c:pt>
                <c:pt idx="2">
                  <c:v>5229</c:v>
                </c:pt>
                <c:pt idx="3">
                  <c:v>5424</c:v>
                </c:pt>
                <c:pt idx="4">
                  <c:v>5628</c:v>
                </c:pt>
                <c:pt idx="5">
                  <c:v>5839</c:v>
                </c:pt>
                <c:pt idx="6">
                  <c:v>6060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C0-488B-8641-6F23E44A6EA3}"/>
            </c:ext>
          </c:extLst>
        </c:ser>
        <c:ser>
          <c:idx val="1"/>
          <c:order val="1"/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square"/>
            <c:size val="6"/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Sheet1!$A$3:$G$3</c:f>
              <c:numCache>
                <c:formatCode>General</c:formatCode>
                <c:ptCount val="7"/>
                <c:pt idx="0">
                  <c:v>3782</c:v>
                </c:pt>
                <c:pt idx="1">
                  <c:v>4743.9271121997226</c:v>
                </c:pt>
                <c:pt idx="2">
                  <c:v>4743.9271121997226</c:v>
                </c:pt>
                <c:pt idx="3">
                  <c:v>4743.9271121997226</c:v>
                </c:pt>
                <c:pt idx="4">
                  <c:v>7248</c:v>
                </c:pt>
                <c:pt idx="5">
                  <c:v>7248</c:v>
                </c:pt>
                <c:pt idx="6">
                  <c:v>7248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0C0-488B-8641-6F23E44A6EA3}"/>
            </c:ext>
          </c:extLst>
        </c:ser>
        <c:ser>
          <c:idx val="2"/>
          <c:order val="2"/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diamond"/>
            <c:size val="6"/>
            <c:spPr>
              <a:solidFill>
                <a:schemeClr val="accent5"/>
              </a:solidFill>
              <a:ln w="6350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Sheet1!$A$4:$G$4</c:f>
              <c:numCache>
                <c:formatCode>General</c:formatCode>
                <c:ptCount val="7"/>
                <c:pt idx="0">
                  <c:v>2846</c:v>
                </c:pt>
                <c:pt idx="1">
                  <c:v>1941</c:v>
                </c:pt>
                <c:pt idx="2">
                  <c:v>2218</c:v>
                </c:pt>
                <c:pt idx="3">
                  <c:v>2712</c:v>
                </c:pt>
                <c:pt idx="4">
                  <c:v>899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0C0-488B-8641-6F23E44A6EA3}"/>
            </c:ext>
          </c:extLst>
        </c:ser>
        <c:ser>
          <c:idx val="3"/>
          <c:order val="3"/>
          <c:spPr>
            <a:ln w="19050" cap="rnd" cmpd="sng" algn="ctr">
              <a:solidFill>
                <a:schemeClr val="accent1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6"/>
            <c:spPr>
              <a:solidFill>
                <a:schemeClr val="accent1">
                  <a:lumMod val="60000"/>
                </a:schemeClr>
              </a:solidFill>
              <a:ln w="6350" cap="flat" cmpd="sng" algn="ctr">
                <a:solidFill>
                  <a:schemeClr val="accent1">
                    <a:lumMod val="60000"/>
                  </a:schemeClr>
                </a:solidFill>
                <a:prstDash val="solid"/>
                <a:round/>
              </a:ln>
              <a:effectLst/>
            </c:spPr>
          </c:marker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Sheet1!$A$5:$G$5</c:f>
              <c:numCache>
                <c:formatCode>General</c:formatCode>
                <c:ptCount val="7"/>
                <c:pt idx="0">
                  <c:v>3491</c:v>
                </c:pt>
                <c:pt idx="1">
                  <c:v>4663</c:v>
                </c:pt>
                <c:pt idx="2">
                  <c:v>4871</c:v>
                </c:pt>
                <c:pt idx="3">
                  <c:v>5057</c:v>
                </c:pt>
                <c:pt idx="4">
                  <c:v>5251</c:v>
                </c:pt>
                <c:pt idx="5">
                  <c:v>4741</c:v>
                </c:pt>
                <c:pt idx="6">
                  <c:v>3553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0C0-488B-8641-6F23E44A6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09728"/>
        <c:axId val="74811648"/>
      </c:scatterChart>
      <c:valAx>
        <c:axId val="74809728"/>
        <c:scaling>
          <c:orientation val="minMax"/>
          <c:max val="2025"/>
          <c:min val="2019"/>
        </c:scaling>
        <c:delete val="0"/>
        <c:axPos val="b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0;&quot;-&quot;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non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sl-SI"/>
          </a:p>
        </c:txPr>
        <c:crossAx val="74811648"/>
        <c:crosses val="min"/>
        <c:crossBetween val="midCat"/>
        <c:majorUnit val="1"/>
      </c:valAx>
      <c:valAx>
        <c:axId val="74811648"/>
        <c:scaling>
          <c:orientation val="minMax"/>
          <c:max val="724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4809728"/>
        <c:crosses val="min"/>
        <c:crossBetween val="midCat"/>
      </c:valAx>
      <c:spPr>
        <a:noFill/>
        <a:ln>
          <a:noFill/>
        </a:ln>
        <a:effectLst/>
      </c:spPr>
    </c:plotArea>
    <c:plotVisOnly val="0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E5A0-9D2F-4D0A-8B1C-6B211671DBF2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4AA9D-2C81-435B-ADF1-45C4C228053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22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674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7830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5696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271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020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8623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4328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4821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715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155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011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7492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328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3107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748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0495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625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042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839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00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6384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AA9D-2C81-435B-ADF1-45C4C228053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976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3563416-6E1E-4F90-B3ED-D02CE0583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CB98A6DA-643A-4C01-B194-35FE76351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0457D3AB-03EF-4351-A20F-1FF7E8E8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040-E790-4993-9AFF-2FA34E2B069A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1575DB24-7D09-4B26-8358-294857E6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4FDA2BBB-FB8C-4EE0-92EC-7D8D0CD5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65-7321-4CB6-9640-ACCD8F8169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173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42DCF1-4CB5-47BE-BE0E-957497C1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6A1F2CD2-17F1-4794-9149-36CE2CF12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F951BFB0-BAAF-4CA7-9905-5BB4C63F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040-E790-4993-9AFF-2FA34E2B069A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5065EBB7-DF7D-43DE-892C-7C776DC4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38EFD865-2B19-496F-BB5A-8331ABC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65-7321-4CB6-9640-ACCD8F8169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56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63B6D868-2E50-4877-AE62-9C1F794D3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DCC827BB-22E9-440F-A07C-CF6D34AF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9EA70FE2-D1D7-4973-A39A-1CBC8610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040-E790-4993-9AFF-2FA34E2B069A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552A7FA2-7EFC-4A82-928B-C960AE63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6581A52B-AFB0-4A73-ADFD-48A02A65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65-7321-4CB6-9640-ACCD8F8169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352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T. Kearney TitleAndText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6400" y="804673"/>
            <a:ext cx="1152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/>
              <a:t>Headline of maximum two lines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5967" y="2060575"/>
            <a:ext cx="11520000" cy="133882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Text on first level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11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D85F240-4246-4F1A-B1C8-12299481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E115CC25-F2B4-4136-9B73-73F908AFC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56B8E77C-F80D-4A37-AAEA-9BA2F358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040-E790-4993-9AFF-2FA34E2B069A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ECE6C839-DA70-4303-9C58-3FAB7C5E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F54D4824-CA83-4583-817A-1AE738A0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65-7321-4CB6-9640-ACCD8F8169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129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38EC438-5D94-4706-97BB-B9AC8773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64C37CF6-A295-4E28-9AA1-793BDDC80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2AF602C8-7FD8-4559-9ADA-F538E000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040-E790-4993-9AFF-2FA34E2B069A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73802D11-84A7-44B2-943A-9FA2537E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78EB75C2-F181-41E7-A13D-C98E2DA0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65-7321-4CB6-9640-ACCD8F8169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55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09DC453-B6EB-4AE6-8ACB-AF5AE967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3D3BDBD0-D64E-40C9-A1D0-9086B8674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B0B89830-64AE-4294-A9D2-5AB864CC7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6AD5E0F1-F753-41C6-BB80-EEB31331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040-E790-4993-9AFF-2FA34E2B069A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E5B07300-9294-4EBF-8030-76C48A09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F74B5BBF-410D-48F3-B8D4-0013FDC5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65-7321-4CB6-9640-ACCD8F8169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656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957180-58D5-4350-97E2-67E8DBD7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C97D744F-54AE-4D71-8FF9-98ECC2F0B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D45B76CC-F95B-4E3B-8AC6-4E693DF5A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0243922F-18AC-43E9-9FE5-E45E6E85B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9F010B01-E4EC-4FB4-87C3-D580A6AF9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7EAE04C4-685B-4F27-B353-4721AC1B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040-E790-4993-9AFF-2FA34E2B069A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D675B205-C738-4704-81C6-37BB715F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CAC54928-26F6-4F3A-B3D9-E7A2387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65-7321-4CB6-9640-ACCD8F8169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86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DFBA431-1EE6-4284-8AA9-A64678B9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18DC83B3-7951-48CE-A68A-B2E1A4EA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040-E790-4993-9AFF-2FA34E2B069A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9C5651C3-1867-4504-A1BC-43C698EE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D5F8457A-28D0-4609-92A9-FC620ED4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65-7321-4CB6-9640-ACCD8F8169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064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B775E52B-A8E6-4C88-8DF2-E8DB6719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040-E790-4993-9AFF-2FA34E2B069A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0809C106-A330-40B9-A002-B3062F1F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132F7CEA-288F-4E35-9ADD-AEA8D1BE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65-7321-4CB6-9640-ACCD8F8169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827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FB589EF-96C2-48F4-BA7C-38B8CD11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59C0D91F-A37F-4A8B-8C3F-8396CFF2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3C4C27DA-E000-4F70-80A5-BE5113628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6D57090D-19B1-42A8-978A-D46DDD0C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040-E790-4993-9AFF-2FA34E2B069A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1B24761D-D999-4849-8842-125E215D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282AE010-50E6-47B0-9D76-429FF4C5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65-7321-4CB6-9640-ACCD8F8169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746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FD07367-B102-4806-A919-B87C17CB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59C5CB35-4143-495C-A524-77DEF29D6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F42B42C4-E2C2-49E7-933B-3BE28F3F0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925EFB4B-F28A-4B64-87C9-A03107F8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040-E790-4993-9AFF-2FA34E2B069A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DE589996-9571-44BD-B660-EEA1EC3F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10B4650A-7743-46C3-AEEA-A0661CFF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65-7321-4CB6-9640-ACCD8F8169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349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08739C21-8EC3-42D2-BBE4-1B210EB0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E8F780A3-09B5-4706-B315-AC8454A5F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975E8EF8-26D7-415F-A22F-BBF1A4FE1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A040-E790-4993-9AFF-2FA34E2B069A}" type="datetimeFigureOut">
              <a:rPr lang="sl-SI" smtClean="0"/>
              <a:t>24.10.2019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A450B197-7A3D-4A76-BB16-C79E5BDB6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ABF33A0A-8DEF-4DA5-8C69-BAEC1BB6F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F0965-7321-4CB6-9640-ACCD8F8169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723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chart" Target="../charts/chart4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image" Target="../media/image1.jp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notesSlide" Target="../notesSlides/notesSlide12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jp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notesSlide" Target="../notesSlides/notesSlide21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slideLayout" Target="../slideLayouts/slideLayout2.xml"/><Relationship Id="rId17" Type="http://schemas.openxmlformats.org/officeDocument/2006/relationships/chart" Target="../charts/chart9.xml"/><Relationship Id="rId2" Type="http://schemas.openxmlformats.org/officeDocument/2006/relationships/tags" Target="../tags/tag39.xml"/><Relationship Id="rId16" Type="http://schemas.openxmlformats.org/officeDocument/2006/relationships/chart" Target="../charts/chart8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chart" Target="../charts/chart7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notesSlide" Target="../notesSlides/notesSlide22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D59F2BA-52C3-4FC6-946D-EDC148076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>
                <a:latin typeface="Republika" panose="02000506040000020004" pitchFamily="2" charset="-18"/>
              </a:rPr>
              <a:t>Optimizacija čakalnih dob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4863FDBD-056A-4F8F-97F5-6F5B83E43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latin typeface="Republika" panose="02000506040000020004" pitchFamily="2" charset="-18"/>
              </a:rPr>
              <a:t>Ministrstvo za zdravje</a:t>
            </a:r>
          </a:p>
          <a:p>
            <a:r>
              <a:rPr lang="sl-SI" dirty="0">
                <a:latin typeface="Republika" panose="02000506040000020004" pitchFamily="2" charset="-18"/>
              </a:rPr>
              <a:t>Ljubljana, oktober 2019</a:t>
            </a:r>
          </a:p>
        </p:txBody>
      </p:sp>
      <p:pic>
        <p:nvPicPr>
          <p:cNvPr id="4" name="Označba mesta vsebine 4">
            <a:extLst>
              <a:ext uri="{FF2B5EF4-FFF2-40B4-BE49-F238E27FC236}">
                <a16:creationId xmlns="" xmlns:a16="http://schemas.microsoft.com/office/drawing/2014/main" id="{36503EAD-245A-48A7-8A6E-E44935415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5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EFC3F7E-6213-4BD9-9DC5-648D75EA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>
                <a:latin typeface="Republika" panose="02000506040000020004" pitchFamily="2" charset="-18"/>
              </a:rPr>
              <a:t>ŠTEVILO VPISOV V ČAKALNO VRSTO NA OPERACIJO GLEDE NA VRSTO POSEGA (med letoma 2014 in 2019)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733DA86D-D725-4DD8-8E31-30896DFF1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30" r="16260"/>
          <a:stretch/>
        </p:blipFill>
        <p:spPr>
          <a:xfrm>
            <a:off x="4379436" y="1993541"/>
            <a:ext cx="6974364" cy="3841993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2F6C401B-077F-4217-9F45-EFA1BB80B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  <p:sp>
        <p:nvSpPr>
          <p:cNvPr id="3" name="PoljeZBesedilom 2">
            <a:extLst>
              <a:ext uri="{FF2B5EF4-FFF2-40B4-BE49-F238E27FC236}">
                <a16:creationId xmlns="" xmlns:a16="http://schemas.microsoft.com/office/drawing/2014/main" id="{0670CC01-6853-44BF-864A-4BABFAC6D8B8}"/>
              </a:ext>
            </a:extLst>
          </p:cNvPr>
          <p:cNvSpPr txBox="1"/>
          <p:nvPr/>
        </p:nvSpPr>
        <p:spPr>
          <a:xfrm>
            <a:off x="838200" y="2677558"/>
            <a:ext cx="3085407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Republika" panose="02000506040000020004" pitchFamily="2" charset="-18"/>
              </a:rPr>
              <a:t>Najpogostejše vrste posegov:</a:t>
            </a:r>
          </a:p>
          <a:p>
            <a:pPr marL="342900" indent="-342900">
              <a:buAutoNum type="arabicPeriod"/>
            </a:pPr>
            <a:r>
              <a:rPr lang="sl-SI" sz="2000" dirty="0">
                <a:latin typeface="Republika" panose="02000506040000020004" pitchFamily="2" charset="-18"/>
              </a:rPr>
              <a:t>Endoprotetika </a:t>
            </a:r>
          </a:p>
          <a:p>
            <a:pPr marL="342900" indent="-342900">
              <a:buAutoNum type="arabicPeriod"/>
            </a:pPr>
            <a:r>
              <a:rPr lang="sl-SI" sz="2000" dirty="0">
                <a:latin typeface="Republika" panose="02000506040000020004" pitchFamily="2" charset="-18"/>
              </a:rPr>
              <a:t>Hrbtenica</a:t>
            </a:r>
          </a:p>
          <a:p>
            <a:pPr marL="342900" indent="-342900">
              <a:buAutoNum type="arabicPeriod"/>
            </a:pPr>
            <a:r>
              <a:rPr lang="sl-SI" sz="2000" dirty="0">
                <a:latin typeface="Republika" panose="02000506040000020004" pitchFamily="2" charset="-18"/>
              </a:rPr>
              <a:t>Artroskopski program</a:t>
            </a:r>
          </a:p>
          <a:p>
            <a:pPr marL="342900" indent="-342900">
              <a:buAutoNum type="arabicPeriod"/>
            </a:pPr>
            <a:r>
              <a:rPr lang="sl-SI" sz="2000" dirty="0">
                <a:latin typeface="Republika" panose="02000506040000020004" pitchFamily="2" charset="-18"/>
              </a:rPr>
              <a:t>Operativni posegi pri otrocih</a:t>
            </a:r>
          </a:p>
        </p:txBody>
      </p:sp>
    </p:spTree>
    <p:extLst>
      <p:ext uri="{BB962C8B-B14F-4D97-AF65-F5344CB8AC3E}">
        <p14:creationId xmlns:p14="http://schemas.microsoft.com/office/powerpoint/2010/main" val="131660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442E65D-9299-400F-AA63-C454E221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Republika" panose="02000506040000020004" pitchFamily="2" charset="-18"/>
              </a:rPr>
              <a:t>VPISI GLEDE NA ČAKALNO VRSTO TOČNO DOLOČENEGA ZDRAVNIKA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E9AD586A-B045-484D-A898-0DE1557E3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4" r="21557"/>
          <a:stretch/>
        </p:blipFill>
        <p:spPr>
          <a:xfrm>
            <a:off x="4428086" y="1828800"/>
            <a:ext cx="6709583" cy="3834159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C7596530-3D48-4A3A-BA16-5C01DFC16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  <p:sp>
        <p:nvSpPr>
          <p:cNvPr id="6" name="Rectangle 80">
            <a:extLst>
              <a:ext uri="{FF2B5EF4-FFF2-40B4-BE49-F238E27FC236}">
                <a16:creationId xmlns="" xmlns:a16="http://schemas.microsoft.com/office/drawing/2014/main" id="{61E3A52A-EB6F-488F-9808-9653DA380070}"/>
              </a:ext>
            </a:extLst>
          </p:cNvPr>
          <p:cNvSpPr/>
          <p:nvPr/>
        </p:nvSpPr>
        <p:spPr>
          <a:xfrm>
            <a:off x="838199" y="2237883"/>
            <a:ext cx="2852651" cy="30490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US" sz="4400" dirty="0" smtClean="0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>~</a:t>
            </a:r>
            <a:r>
              <a:rPr lang="sl-SI" sz="4400" dirty="0" smtClean="0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>93</a:t>
            </a:r>
            <a:r>
              <a:rPr lang="sl-SI" sz="4400" dirty="0" smtClean="0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> % </a:t>
            </a:r>
            <a:r>
              <a:rPr lang="sl-SI" sz="2400" dirty="0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/>
            </a:r>
            <a:br>
              <a:rPr lang="sl-SI" sz="2400" dirty="0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</a:br>
            <a:r>
              <a:rPr lang="sl-SI" sz="2400" dirty="0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>vpisov </a:t>
            </a:r>
            <a:r>
              <a:rPr lang="en-US" sz="2400" dirty="0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>v </a:t>
            </a:r>
            <a:r>
              <a:rPr lang="sl-SI" sz="2400" dirty="0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>čakalne vrste je pri točno določenem zdravniku na željo pacienta ali priporočilo osebja</a:t>
            </a:r>
            <a:endParaRPr lang="en-US" sz="2400" baseline="30000" dirty="0">
              <a:solidFill>
                <a:schemeClr val="bg1"/>
              </a:solidFill>
              <a:latin typeface="Republika" panose="02000506040000020004" pitchFamily="2" charset="-1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6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A1079FDD-C313-450B-93E1-5A7C613A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365125"/>
            <a:ext cx="10583779" cy="1325563"/>
          </a:xfrm>
        </p:spPr>
        <p:txBody>
          <a:bodyPr>
            <a:noAutofit/>
          </a:bodyPr>
          <a:lstStyle/>
          <a:p>
            <a:r>
              <a:rPr lang="sl-SI" sz="3600" dirty="0">
                <a:latin typeface="Republika" panose="02000506040000020004" pitchFamily="2" charset="77"/>
              </a:rPr>
              <a:t>PREDVIDENA RAST VPISOV ZA OPERACIJE V 2020 JE </a:t>
            </a:r>
            <a:r>
              <a:rPr lang="sl-SI" sz="3600" dirty="0" smtClean="0">
                <a:latin typeface="Republika" panose="02000506040000020004" pitchFamily="2" charset="77"/>
              </a:rPr>
              <a:t>6,2 %. </a:t>
            </a:r>
            <a:r>
              <a:rPr lang="sl-SI" sz="3600" dirty="0">
                <a:latin typeface="Republika" panose="02000506040000020004" pitchFamily="2" charset="77"/>
              </a:rPr>
              <a:t>V NASLEDNJIH 5 LETIH SE BO ZMANJŠALA NA PRIBLIŽNO </a:t>
            </a:r>
            <a:r>
              <a:rPr lang="sl-SI" sz="3600" dirty="0" smtClean="0">
                <a:latin typeface="Republika" panose="02000506040000020004" pitchFamily="2" charset="77"/>
              </a:rPr>
              <a:t>3,8 %.</a:t>
            </a:r>
            <a:endParaRPr lang="sl-SI" sz="3600" dirty="0">
              <a:latin typeface="Republika" panose="02000506040000020004" pitchFamily="2" charset="77"/>
            </a:endParaRPr>
          </a:p>
        </p:txBody>
      </p:sp>
      <p:pic>
        <p:nvPicPr>
          <p:cNvPr id="6" name="Označba mesta vsebine 4">
            <a:extLst>
              <a:ext uri="{FF2B5EF4-FFF2-40B4-BE49-F238E27FC236}">
                <a16:creationId xmlns="" xmlns:a16="http://schemas.microsoft.com/office/drawing/2014/main" id="{B01FA7C7-D01D-4C78-90A3-9176BCA7C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77CD2A11-A9A2-4432-BA5E-1332292479B8}"/>
              </a:ext>
            </a:extLst>
          </p:cNvPr>
          <p:cNvSpPr txBox="1"/>
          <p:nvPr/>
        </p:nvSpPr>
        <p:spPr>
          <a:xfrm>
            <a:off x="228169" y="2772490"/>
            <a:ext cx="3022831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latin typeface="Republika" panose="02000506040000020004" pitchFamily="2" charset="77"/>
              </a:rPr>
              <a:t>Največjo rast pričakujemo </a:t>
            </a:r>
          </a:p>
          <a:p>
            <a:r>
              <a:rPr lang="sl-SI" b="1" dirty="0">
                <a:latin typeface="Republika" panose="02000506040000020004" pitchFamily="2" charset="77"/>
              </a:rPr>
              <a:t>na področjih:</a:t>
            </a:r>
          </a:p>
          <a:p>
            <a:pPr marL="342900" indent="-342900">
              <a:buAutoNum type="arabicPeriod"/>
            </a:pPr>
            <a:r>
              <a:rPr lang="sl-SI" dirty="0" err="1">
                <a:latin typeface="Republika" panose="02000506040000020004" pitchFamily="2" charset="77"/>
              </a:rPr>
              <a:t>Endoprotetike</a:t>
            </a:r>
            <a:endParaRPr lang="sl-SI" dirty="0">
              <a:latin typeface="Republika" panose="02000506040000020004" pitchFamily="2" charset="77"/>
            </a:endParaRPr>
          </a:p>
          <a:p>
            <a:pPr marL="342900" indent="-342900">
              <a:buAutoNum type="arabicPeriod"/>
            </a:pPr>
            <a:r>
              <a:rPr lang="sl-SI" dirty="0">
                <a:latin typeface="Republika" panose="02000506040000020004" pitchFamily="2" charset="77"/>
              </a:rPr>
              <a:t>Operacijah hrbtenice</a:t>
            </a:r>
          </a:p>
          <a:p>
            <a:pPr marL="342900" indent="-342900">
              <a:buAutoNum type="arabicPeriod"/>
            </a:pPr>
            <a:r>
              <a:rPr lang="sl-SI" dirty="0" err="1">
                <a:latin typeface="Republika" panose="02000506040000020004" pitchFamily="2" charset="77"/>
              </a:rPr>
              <a:t>Artroskopskega</a:t>
            </a:r>
            <a:r>
              <a:rPr lang="sl-SI" dirty="0">
                <a:latin typeface="Republika" panose="02000506040000020004" pitchFamily="2" charset="77"/>
              </a:rPr>
              <a:t> programa</a:t>
            </a:r>
          </a:p>
          <a:p>
            <a:pPr marL="342900" indent="-342900">
              <a:buAutoNum type="arabicPeriod"/>
            </a:pPr>
            <a:r>
              <a:rPr lang="sl-SI" dirty="0">
                <a:latin typeface="Republika" panose="02000506040000020004" pitchFamily="2" charset="77"/>
              </a:rPr>
              <a:t>Stopalnega programa in</a:t>
            </a:r>
          </a:p>
          <a:p>
            <a:pPr marL="342900" indent="-342900">
              <a:buAutoNum type="arabicPeriod"/>
            </a:pPr>
            <a:r>
              <a:rPr lang="sl-SI" dirty="0">
                <a:latin typeface="Republika" panose="02000506040000020004" pitchFamily="2" charset="77"/>
              </a:rPr>
              <a:t>OP posegov pri otrocih</a:t>
            </a:r>
          </a:p>
        </p:txBody>
      </p:sp>
      <p:graphicFrame>
        <p:nvGraphicFramePr>
          <p:cNvPr id="8" name="Chart 172">
            <a:extLst>
              <a:ext uri="{FF2B5EF4-FFF2-40B4-BE49-F238E27FC236}">
                <a16:creationId xmlns="" xmlns:a16="http://schemas.microsoft.com/office/drawing/2014/main" id="{C5546672-DB88-4437-A266-83636CE46A36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775364"/>
              </p:ext>
            </p:extLst>
          </p:nvPr>
        </p:nvGraphicFramePr>
        <p:xfrm>
          <a:off x="3251001" y="2155977"/>
          <a:ext cx="8804275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F058B9B2-8C78-426B-BFBF-1D57C7A2B766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4793450" y="4842026"/>
            <a:ext cx="339725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A508D4-2343-45DF-A5C8-4D16F330A6DF}" type="datetime'''''2''''''''''''0''1''''''9'''''''''">
              <a:rPr lang="sl-SI" altLang="en-US" sz="1000" b="1" smtClean="0">
                <a:latin typeface="+mn-lt"/>
                <a:sym typeface="+mn-lt"/>
              </a:rPr>
              <a:pPr/>
              <a:t>2019</a:t>
            </a:fld>
            <a:r>
              <a:rPr lang="sl-SI" altLang="en-US" sz="1000" b="1" baseline="30000" dirty="0">
                <a:latin typeface="+mn-lt"/>
                <a:sym typeface="+mn-lt"/>
              </a:rPr>
              <a:t>2</a:t>
            </a:r>
            <a:endParaRPr lang="sl-SI" sz="1000" b="1" baseline="30000" dirty="0">
              <a:latin typeface="+mn-lt"/>
              <a:sym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855A9F8C-AB84-4AB1-A5FB-955E1A2C9FFC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245534" y="4840820"/>
            <a:ext cx="2921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71518F-BBC0-4213-9A1B-9A2F384CA281}" type="datetime'''''''2''''''''02''''4'''''''''''''''''''''''''''''''''''''''">
              <a:rPr lang="sl-SI" altLang="en-US" sz="1000" b="1" smtClean="0">
                <a:latin typeface="+mn-lt"/>
                <a:sym typeface="+mn-lt"/>
              </a:rPr>
              <a:pPr/>
              <a:t>2024</a:t>
            </a:fld>
            <a:endParaRPr lang="sl-SI" sz="1000" b="1" dirty="0">
              <a:latin typeface="+mn-lt"/>
              <a:sym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B21B73FE-0B28-4CB7-B12D-A053AF2BE26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803900" y="4842025"/>
            <a:ext cx="2921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C03B59-76A6-45B2-A8D0-03067143CE7C}" type="datetime'''''''''''''''2''02''''''0'''''''''''''''''''''''''''">
              <a:rPr lang="sl-SI" altLang="en-US" sz="1000" b="1" smtClean="0">
                <a:latin typeface="+mn-lt"/>
                <a:sym typeface="+mn-lt"/>
              </a:rPr>
              <a:pPr/>
              <a:t>2020</a:t>
            </a:fld>
            <a:endParaRPr lang="sl-SI" sz="1000" b="1" dirty="0">
              <a:latin typeface="+mn-lt"/>
              <a:sym typeface="+mn-l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7E37A104-BBC3-4D96-86E0-DADEEE20F39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002151" y="4842024"/>
            <a:ext cx="2921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1F341D-3CBC-4875-BAD6-5D139C36A785}" type="datetime'''''''''''2''''0''2''''''''1'''''''''''''">
              <a:rPr lang="sl-SI" altLang="en-US" sz="1000" b="1" smtClean="0">
                <a:latin typeface="+mn-lt"/>
                <a:sym typeface="+mn-lt"/>
              </a:rPr>
              <a:pPr/>
              <a:t>2021</a:t>
            </a:fld>
            <a:endParaRPr lang="sl-SI" sz="1000" b="1" dirty="0">
              <a:latin typeface="+mn-lt"/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6D14DB1F-69D4-4254-9B10-4B2E0883CDF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054352" y="4840821"/>
            <a:ext cx="2921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EE211E-BF3E-447B-A5C4-52E2802447EB}" type="datetime'''''''''''''''2''0''2''''''''''''''''''''''2'''''''''''''''''">
              <a:rPr lang="sl-SI" altLang="en-US" sz="1000" b="1" smtClean="0">
                <a:latin typeface="+mn-lt"/>
                <a:sym typeface="+mn-lt"/>
              </a:rPr>
              <a:pPr/>
              <a:t>2022</a:t>
            </a:fld>
            <a:endParaRPr lang="sl-SI" sz="1000" b="1" dirty="0">
              <a:latin typeface="+mn-lt"/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20B21237-E553-4DCE-8096-D3EE37D60B2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157666" y="4851664"/>
            <a:ext cx="2921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826EEE-6917-439D-9C99-571E301A063C}" type="datetime'''2''''''''''''''''0''''''''''2''''''''''''''''''''''''''''3'">
              <a:rPr lang="sl-SI" altLang="en-US" sz="1000" b="1" smtClean="0">
                <a:latin typeface="+mn-lt"/>
                <a:sym typeface="+mn-lt"/>
              </a:rPr>
              <a:pPr/>
              <a:t>2023</a:t>
            </a:fld>
            <a:endParaRPr lang="sl-SI" sz="1000" b="1" dirty="0">
              <a:latin typeface="+mn-lt"/>
              <a:sym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6A92237A-CED7-4BF8-ACF4-C042F8B24064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1348848" y="4851663"/>
            <a:ext cx="2921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2D8D724-03F8-440A-8E19-45707511508A}" type="datetime'''2''''''''''025'''''''''''''''''''''''''''''''''''''''''">
              <a:rPr lang="sl-SI" altLang="en-US" sz="1000" b="1" smtClean="0">
                <a:latin typeface="+mn-lt"/>
                <a:sym typeface="+mn-lt"/>
              </a:rPr>
              <a:pPr/>
              <a:t>2025</a:t>
            </a:fld>
            <a:endParaRPr lang="sl-SI" sz="1000" b="1" dirty="0">
              <a:latin typeface="+mn-lt"/>
              <a:sym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6AD15575-057C-45CA-AFCB-168BC01A5694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737761" y="4842027"/>
            <a:ext cx="2921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7DB249A-4796-4900-9BE6-4269475E780E}" type="datetime'''''''''''''''''''''''''''''''''''''''2''''''0''''''1''''8'">
              <a:rPr lang="sl-SI" altLang="en-US" sz="1000" b="1" smtClean="0">
                <a:latin typeface="+mn-lt"/>
                <a:sym typeface="+mn-lt"/>
              </a:rPr>
              <a:pPr/>
              <a:t>2018</a:t>
            </a:fld>
            <a:endParaRPr lang="sl-SI" sz="1000" b="1" dirty="0">
              <a:latin typeface="+mn-lt"/>
              <a:sym typeface="+mn-lt"/>
            </a:endParaRPr>
          </a:p>
        </p:txBody>
      </p:sp>
      <p:sp>
        <p:nvSpPr>
          <p:cNvPr id="17" name="Rectangle 194">
            <a:extLst>
              <a:ext uri="{FF2B5EF4-FFF2-40B4-BE49-F238E27FC236}">
                <a16:creationId xmlns="" xmlns:a16="http://schemas.microsoft.com/office/drawing/2014/main" id="{180D1239-D436-4BF2-B556-C089D4B5EBE2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516747" y="5287052"/>
            <a:ext cx="179388" cy="133350"/>
          </a:xfrm>
          <a:prstGeom prst="rect">
            <a:avLst/>
          </a:prstGeom>
          <a:solidFill>
            <a:srgbClr val="858274"/>
          </a:solidFill>
          <a:ln w="9525" cap="flat" algn="ctr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sl-SI" sz="1400" dirty="0">
              <a:solidFill>
                <a:schemeClr val="bg1"/>
              </a:solidFill>
              <a:latin typeface="Republika" panose="02000506040000020004" pitchFamily="2" charset="-18"/>
              <a:cs typeface="Arial" pitchFamily="34" charset="0"/>
            </a:endParaRPr>
          </a:p>
        </p:txBody>
      </p:sp>
      <p:sp>
        <p:nvSpPr>
          <p:cNvPr id="18" name="Rectangle 192">
            <a:extLst>
              <a:ext uri="{FF2B5EF4-FFF2-40B4-BE49-F238E27FC236}">
                <a16:creationId xmlns="" xmlns:a16="http://schemas.microsoft.com/office/drawing/2014/main" id="{823674F7-86F9-4CF4-9DBF-06751040E130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6495859" y="5474377"/>
            <a:ext cx="179388" cy="133350"/>
          </a:xfrm>
          <a:prstGeom prst="rect">
            <a:avLst/>
          </a:prstGeom>
          <a:solidFill>
            <a:srgbClr val="778242"/>
          </a:solidFill>
          <a:ln w="9525" cap="flat" algn="ctr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sl-SI" sz="1400" dirty="0">
              <a:solidFill>
                <a:schemeClr val="bg1"/>
              </a:solidFill>
              <a:latin typeface="Republika" panose="02000506040000020004" pitchFamily="2" charset="-18"/>
              <a:cs typeface="Arial" pitchFamily="34" charset="0"/>
            </a:endParaRPr>
          </a:p>
        </p:txBody>
      </p:sp>
      <p:sp>
        <p:nvSpPr>
          <p:cNvPr id="19" name="Rectangle 193">
            <a:extLst>
              <a:ext uri="{FF2B5EF4-FFF2-40B4-BE49-F238E27FC236}">
                <a16:creationId xmlns="" xmlns:a16="http://schemas.microsoft.com/office/drawing/2014/main" id="{D0902C15-CDCF-4D84-A52C-88E395CAF6DD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495859" y="5661702"/>
            <a:ext cx="179388" cy="133350"/>
          </a:xfrm>
          <a:prstGeom prst="rect">
            <a:avLst/>
          </a:prstGeom>
          <a:solidFill>
            <a:srgbClr val="364086"/>
          </a:solidFill>
          <a:ln w="9525" cap="flat" algn="ctr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sl-SI" sz="1400" dirty="0">
              <a:solidFill>
                <a:schemeClr val="bg1"/>
              </a:solidFill>
              <a:latin typeface="Republika" panose="02000506040000020004" pitchFamily="2" charset="-18"/>
              <a:cs typeface="Arial" pitchFamily="34" charset="0"/>
            </a:endParaRPr>
          </a:p>
        </p:txBody>
      </p:sp>
      <p:sp>
        <p:nvSpPr>
          <p:cNvPr id="20" name="Rectangle 195">
            <a:extLst>
              <a:ext uri="{FF2B5EF4-FFF2-40B4-BE49-F238E27FC236}">
                <a16:creationId xmlns="" xmlns:a16="http://schemas.microsoft.com/office/drawing/2014/main" id="{4B3EA4F8-C7AA-468F-AA5C-6341DE01B2FF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8516747" y="5474377"/>
            <a:ext cx="179388" cy="133350"/>
          </a:xfrm>
          <a:prstGeom prst="rect">
            <a:avLst/>
          </a:prstGeom>
          <a:solidFill>
            <a:srgbClr val="FCA248"/>
          </a:solidFill>
          <a:ln w="9525" cap="flat" algn="ctr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sl-SI" sz="1400" dirty="0">
              <a:solidFill>
                <a:schemeClr val="bg1"/>
              </a:solidFill>
              <a:latin typeface="Republika" panose="02000506040000020004" pitchFamily="2" charset="-18"/>
              <a:cs typeface="Arial" pitchFamily="34" charset="0"/>
            </a:endParaRPr>
          </a:p>
        </p:txBody>
      </p:sp>
      <p:sp>
        <p:nvSpPr>
          <p:cNvPr id="21" name="Rectangle 197">
            <a:extLst>
              <a:ext uri="{FF2B5EF4-FFF2-40B4-BE49-F238E27FC236}">
                <a16:creationId xmlns="" xmlns:a16="http://schemas.microsoft.com/office/drawing/2014/main" id="{9E85CD8F-F857-4ACE-AC75-70F641574CD8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8516747" y="5661702"/>
            <a:ext cx="179388" cy="133350"/>
          </a:xfrm>
          <a:prstGeom prst="rect">
            <a:avLst/>
          </a:prstGeom>
          <a:solidFill>
            <a:srgbClr val="ADABA1"/>
          </a:solidFill>
          <a:ln w="9525" cap="flat" algn="ctr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sl-SI" sz="1400" dirty="0">
              <a:solidFill>
                <a:schemeClr val="bg1"/>
              </a:solidFill>
              <a:latin typeface="Republika" panose="02000506040000020004" pitchFamily="2" charset="-18"/>
              <a:cs typeface="Arial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A1DF699C-9DCD-4947-8314-A70A1248C59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726047" y="5656940"/>
            <a:ext cx="16891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08C4E9-214B-4A69-A768-3EA9C48E5302}" type="datetime'A''R''''''T''''R''''O''''''S''KOPS''''KI'''' PROG''RA''M'">
              <a:rPr lang="sl-SI" altLang="en-US" sz="1000" smtClean="0">
                <a:latin typeface="Republika" panose="02000506040000020004" pitchFamily="2" charset="-18"/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ARTROSKOPSKI PROGRAM</a:t>
            </a:fld>
            <a:endParaRPr lang="sl-SI" sz="1000" dirty="0">
              <a:latin typeface="Republika" panose="02000506040000020004" pitchFamily="2" charset="-18"/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0C5271A4-C430-4B32-A344-7D68D9B48A57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726047" y="5282290"/>
            <a:ext cx="1084263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B6EA293-B3FF-484B-A8A4-26B1FE6B9A14}" type="datetime'EN''''D''''OP''''''''''R''''''''O''''''T''''E''TI''''KA'''''''">
              <a:rPr lang="sl-SI" altLang="en-US" sz="1000" smtClean="0">
                <a:latin typeface="Republika" panose="02000506040000020004" pitchFamily="2" charset="-18"/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ENDOPROTETIKA</a:t>
            </a:fld>
            <a:endParaRPr lang="sl-SI" sz="1000" dirty="0">
              <a:latin typeface="Republika" panose="02000506040000020004" pitchFamily="2" charset="-18"/>
              <a:sym typeface="+mn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4511E61A-8E64-4930-BAFC-D43631980C1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726047" y="5469615"/>
            <a:ext cx="733425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0AECD2F-3344-4EF2-B3C7-98841C541F42}" type="datetime'''''''''H''''''R''B''''''''T''EN''''I''''''''''''CA'''''''">
              <a:rPr lang="sl-SI" altLang="en-US" sz="1000" smtClean="0">
                <a:latin typeface="Republika" panose="02000506040000020004" pitchFamily="2" charset="-18"/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HRBTENICA</a:t>
            </a:fld>
            <a:endParaRPr lang="sl-SI" sz="1000" dirty="0">
              <a:latin typeface="Republika" panose="02000506040000020004" pitchFamily="2" charset="-18"/>
              <a:sym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174D4C4F-A89C-4A5A-9310-FD1C63EF139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746934" y="5282290"/>
            <a:ext cx="1316038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73FB8B8-AE4E-447D-9140-289F29783620}" type="datetime'''''''S''T''OP''''A''''''LN''I PR''''O''G''R''''''''''A''M'''">
              <a:rPr lang="sl-SI" altLang="en-US" sz="1000" smtClean="0">
                <a:latin typeface="Republika" panose="02000506040000020004" pitchFamily="2" charset="-18"/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STOPALNI PROGRAM</a:t>
            </a:fld>
            <a:endParaRPr lang="sl-SI" sz="1000" dirty="0">
              <a:latin typeface="Republika" panose="02000506040000020004" pitchFamily="2" charset="-18"/>
              <a:sym typeface="+mn-lt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39765FD2-6A36-4450-97C1-BB599D7934E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746934" y="5469615"/>
            <a:ext cx="14986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84E2FB-53D8-4B40-9B78-32232DDFF022}" type="datetime'OP'''' ''''PO''SE''G''I'' p''r''''i'' OTROC''''I''H'''''''">
              <a:rPr lang="sl-SI" altLang="en-US" sz="1000" smtClean="0">
                <a:latin typeface="Republika" panose="02000506040000020004" pitchFamily="2" charset="-18"/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OP POSEGI pri OTROCIH</a:t>
            </a:fld>
            <a:endParaRPr lang="sl-SI" sz="1000" dirty="0">
              <a:latin typeface="Republika" panose="02000506040000020004" pitchFamily="2" charset="-18"/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FA48CA56-4FA6-406B-9D8C-C34DBBBDB6A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746934" y="5656940"/>
            <a:ext cx="90805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6E92B1-FE81-4371-8BA6-7BE03BE2380C}" type="datetime'O''''''''''S''''T''''''E''''''''OT''''''O''''''''MIJE'''''">
              <a:rPr lang="sl-SI" altLang="en-US" sz="1000" smtClean="0">
                <a:latin typeface="Republika" panose="02000506040000020004" pitchFamily="2" charset="-18"/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OSTEOTOMIJE</a:t>
            </a:fld>
            <a:endParaRPr lang="sl-SI" sz="1000" dirty="0">
              <a:latin typeface="Republika" panose="02000506040000020004" pitchFamily="2" charset="-18"/>
              <a:sym typeface="+mn-lt"/>
            </a:endParaRPr>
          </a:p>
        </p:txBody>
      </p:sp>
      <p:sp>
        <p:nvSpPr>
          <p:cNvPr id="28" name="Rectangle 191">
            <a:extLst>
              <a:ext uri="{FF2B5EF4-FFF2-40B4-BE49-F238E27FC236}">
                <a16:creationId xmlns="" xmlns:a16="http://schemas.microsoft.com/office/drawing/2014/main" id="{95B825A3-73F7-43A1-96ED-2FDD1F26835D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6495859" y="5298665"/>
            <a:ext cx="179388" cy="133350"/>
          </a:xfrm>
          <a:prstGeom prst="rect">
            <a:avLst/>
          </a:prstGeom>
          <a:solidFill>
            <a:srgbClr val="9B1717"/>
          </a:solidFill>
          <a:ln w="9525" cap="flat" algn="ctr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sl-SI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7">
            <a:extLst>
              <a:ext uri="{FF2B5EF4-FFF2-40B4-BE49-F238E27FC236}">
                <a16:creationId xmlns="" xmlns:a16="http://schemas.microsoft.com/office/drawing/2014/main" id="{9DA133E4-4694-4852-BBDF-F202563336A4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 bwMode="gray">
          <a:xfrm flipV="1">
            <a:off x="3887596" y="2440027"/>
            <a:ext cx="1079500" cy="185738"/>
          </a:xfrm>
          <a:prstGeom prst="line">
            <a:avLst/>
          </a:prstGeom>
          <a:ln w="2857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14">
            <a:extLst>
              <a:ext uri="{FF2B5EF4-FFF2-40B4-BE49-F238E27FC236}">
                <a16:creationId xmlns="" xmlns:a16="http://schemas.microsoft.com/office/drawing/2014/main" id="{B5A5092A-F1FC-438E-B08A-A6115B08F652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 flipV="1">
            <a:off x="4967096" y="2317789"/>
            <a:ext cx="1081088" cy="122238"/>
          </a:xfrm>
          <a:prstGeom prst="line">
            <a:avLst/>
          </a:prstGeom>
          <a:ln w="2857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17">
            <a:extLst>
              <a:ext uri="{FF2B5EF4-FFF2-40B4-BE49-F238E27FC236}">
                <a16:creationId xmlns="" xmlns:a16="http://schemas.microsoft.com/office/drawing/2014/main" id="{94A09846-6C24-4F0D-936A-23CD17BC80B2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 flipV="1">
            <a:off x="6048184" y="2227302"/>
            <a:ext cx="1079500" cy="90488"/>
          </a:xfrm>
          <a:prstGeom prst="line">
            <a:avLst/>
          </a:prstGeom>
          <a:ln w="2857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21">
            <a:extLst>
              <a:ext uri="{FF2B5EF4-FFF2-40B4-BE49-F238E27FC236}">
                <a16:creationId xmlns="" xmlns:a16="http://schemas.microsoft.com/office/drawing/2014/main" id="{4CF1F9D2-DEA2-497E-A878-352E690A7BE7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 flipV="1">
            <a:off x="7127684" y="2146339"/>
            <a:ext cx="1079500" cy="80963"/>
          </a:xfrm>
          <a:prstGeom prst="line">
            <a:avLst/>
          </a:prstGeom>
          <a:ln w="2857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24">
            <a:extLst>
              <a:ext uri="{FF2B5EF4-FFF2-40B4-BE49-F238E27FC236}">
                <a16:creationId xmlns="" xmlns:a16="http://schemas.microsoft.com/office/drawing/2014/main" id="{948F44FD-2AC3-4A6C-B240-C4DE63F52F1B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 flipV="1">
            <a:off x="8207184" y="2060615"/>
            <a:ext cx="1079500" cy="85725"/>
          </a:xfrm>
          <a:prstGeom prst="line">
            <a:avLst/>
          </a:prstGeom>
          <a:ln w="2857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28">
            <a:extLst>
              <a:ext uri="{FF2B5EF4-FFF2-40B4-BE49-F238E27FC236}">
                <a16:creationId xmlns="" xmlns:a16="http://schemas.microsoft.com/office/drawing/2014/main" id="{FF6FADAE-E26D-48B6-923A-9F32027A5E74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 flipV="1">
            <a:off x="9286684" y="1973302"/>
            <a:ext cx="1081088" cy="87313"/>
          </a:xfrm>
          <a:prstGeom prst="line">
            <a:avLst/>
          </a:prstGeom>
          <a:ln w="2857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32">
            <a:extLst>
              <a:ext uri="{FF2B5EF4-FFF2-40B4-BE49-F238E27FC236}">
                <a16:creationId xmlns="" xmlns:a16="http://schemas.microsoft.com/office/drawing/2014/main" id="{A6201BD8-C4E7-4843-A539-98AC05F69562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 flipV="1">
            <a:off x="10367772" y="1881227"/>
            <a:ext cx="1079500" cy="92075"/>
          </a:xfrm>
          <a:prstGeom prst="line">
            <a:avLst/>
          </a:prstGeom>
          <a:ln w="2857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">
            <a:extLst>
              <a:ext uri="{FF2B5EF4-FFF2-40B4-BE49-F238E27FC236}">
                <a16:creationId xmlns="" xmlns:a16="http://schemas.microsoft.com/office/drawing/2014/main" id="{03C327D7-5AC7-434F-9445-27D9086790DF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122547" y="2435264"/>
            <a:ext cx="611188" cy="193675"/>
          </a:xfrm>
          <a:prstGeom prst="ellipse">
            <a:avLst/>
          </a:prstGeom>
          <a:solidFill>
            <a:srgbClr val="9B1717"/>
          </a:solidFill>
          <a:ln w="9525" algn="ctr">
            <a:solidFill>
              <a:srgbClr val="FFFFFF"/>
            </a:solidFill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94AAC1-502E-4B4C-B02F-29C7DB5DF77F}" type="datetime'''+1''''''''''0,''''''''''''''''''''''4''''''''''''''''''%'">
              <a:rPr lang="sl-SI" altLang="en-US" sz="1000" b="1" i="1" smtClean="0">
                <a:solidFill>
                  <a:schemeClr val="bg1"/>
                </a:solidFill>
              </a:rPr>
              <a:pPr/>
              <a:t>+10,4%</a:t>
            </a:fld>
            <a:endParaRPr lang="sl-SI" sz="1000" b="1" i="1" dirty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="" xmlns:a16="http://schemas.microsoft.com/office/drawing/2014/main" id="{6D6CB09B-8BDD-4F1E-965F-7A354B301D13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251260" y="2281277"/>
            <a:ext cx="512763" cy="193675"/>
          </a:xfrm>
          <a:prstGeom prst="ellipse">
            <a:avLst/>
          </a:prstGeom>
          <a:solidFill>
            <a:srgbClr val="9B1717"/>
          </a:solidFill>
          <a:ln w="9525" algn="ctr">
            <a:solidFill>
              <a:srgbClr val="FFFFFF"/>
            </a:solidFill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B88825-5139-47AA-816A-ECFD39CB93A5}" type="datetime'+''''''''''''6'',''''''''''''''''''''2''''''''''''%'''''''''">
              <a:rPr lang="sl-SI" altLang="en-US" sz="1000" b="1" i="1" smtClean="0">
                <a:solidFill>
                  <a:schemeClr val="bg1"/>
                </a:solidFill>
              </a:rPr>
              <a:pPr/>
              <a:t>+6,2%</a:t>
            </a:fld>
            <a:endParaRPr lang="sl-SI" sz="1000" b="1" i="1" dirty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="" xmlns:a16="http://schemas.microsoft.com/office/drawing/2014/main" id="{28B7C055-99BE-4C21-BBC3-9CC20BE3BA0E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6332347" y="2174914"/>
            <a:ext cx="512763" cy="193675"/>
          </a:xfrm>
          <a:prstGeom prst="ellipse">
            <a:avLst/>
          </a:prstGeom>
          <a:solidFill>
            <a:srgbClr val="9B1717"/>
          </a:solidFill>
          <a:ln w="9525" algn="ctr">
            <a:solidFill>
              <a:srgbClr val="FFFFFF"/>
            </a:solidFill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DC2066-308A-4058-99EB-01AFDCB8B302}" type="datetime'''''''''''''''''''+''''''''''''''''4'''',''''''''4''%'''''''">
              <a:rPr lang="sl-SI" altLang="en-US" sz="1000" b="1" i="1" smtClean="0">
                <a:solidFill>
                  <a:schemeClr val="bg1"/>
                </a:solidFill>
              </a:rPr>
              <a:pPr/>
              <a:t>+4,4%</a:t>
            </a:fld>
            <a:endParaRPr lang="sl-SI" sz="1000" b="1" i="1" dirty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="" xmlns:a16="http://schemas.microsoft.com/office/drawing/2014/main" id="{2BE9C976-DF05-4809-8AB2-52FBBF2169CA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7411847" y="2089189"/>
            <a:ext cx="512763" cy="193675"/>
          </a:xfrm>
          <a:prstGeom prst="ellipse">
            <a:avLst/>
          </a:prstGeom>
          <a:solidFill>
            <a:srgbClr val="9B1717"/>
          </a:solidFill>
          <a:ln w="9525" algn="ctr">
            <a:solidFill>
              <a:srgbClr val="FFFFFF"/>
            </a:solidFill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80BB98-C772-4055-B5C4-CB133E9F890C}" type="datetime'+''''''''''3'''''''''''''''''''',''''''''7''''%'''''''''''">
              <a:rPr lang="sl-SI" altLang="en-US" sz="1000" b="1" i="1" smtClean="0">
                <a:solidFill>
                  <a:schemeClr val="bg1"/>
                </a:solidFill>
              </a:rPr>
              <a:pPr/>
              <a:t>+3,7%</a:t>
            </a:fld>
            <a:endParaRPr lang="sl-SI" sz="1000" b="1" i="1" dirty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="" xmlns:a16="http://schemas.microsoft.com/office/drawing/2014/main" id="{D1A05207-43A7-40DC-9B9F-3CC9C896EF94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8491347" y="2006639"/>
            <a:ext cx="512763" cy="193675"/>
          </a:xfrm>
          <a:prstGeom prst="ellipse">
            <a:avLst/>
          </a:prstGeom>
          <a:solidFill>
            <a:srgbClr val="9B1717"/>
          </a:solidFill>
          <a:ln w="9525" algn="ctr">
            <a:solidFill>
              <a:srgbClr val="FFFFFF"/>
            </a:solidFill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C10833-407F-4014-97AC-4A225E6E09C2}" type="datetime'''+''''''3'''''''''''''''',''''''''''''''8''''''%'''''''''">
              <a:rPr lang="sl-SI" altLang="en-US" sz="1000" b="1" i="1" smtClean="0">
                <a:solidFill>
                  <a:schemeClr val="bg1"/>
                </a:solidFill>
              </a:rPr>
              <a:pPr/>
              <a:t>+3,8%</a:t>
            </a:fld>
            <a:endParaRPr lang="sl-SI" sz="1000" b="1" i="1" dirty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="" xmlns:a16="http://schemas.microsoft.com/office/drawing/2014/main" id="{A8EE1B97-8005-47AF-9076-F1308899935B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9570847" y="1919327"/>
            <a:ext cx="512763" cy="193675"/>
          </a:xfrm>
          <a:prstGeom prst="ellipse">
            <a:avLst/>
          </a:prstGeom>
          <a:solidFill>
            <a:srgbClr val="9B1717"/>
          </a:solidFill>
          <a:ln w="9525" algn="ctr">
            <a:solidFill>
              <a:srgbClr val="FFFFFF"/>
            </a:solidFill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5854D5-BBDB-4FB0-BF70-5325450BE999}" type="datetime'''''''''''''+''''''''''''''3'''''''''''',''7''''''''''%'''''''">
              <a:rPr lang="sl-SI" altLang="en-US" sz="1000" b="1" i="1" smtClean="0">
                <a:solidFill>
                  <a:schemeClr val="bg1"/>
                </a:solidFill>
              </a:rPr>
              <a:pPr/>
              <a:t>+3,7%</a:t>
            </a:fld>
            <a:endParaRPr lang="sl-SI" sz="1000" b="1" i="1" dirty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="" xmlns:a16="http://schemas.microsoft.com/office/drawing/2014/main" id="{B4046235-CF80-4A69-B536-7C8599DA9880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0651935" y="1830427"/>
            <a:ext cx="512763" cy="193675"/>
          </a:xfrm>
          <a:prstGeom prst="ellipse">
            <a:avLst/>
          </a:prstGeom>
          <a:solidFill>
            <a:srgbClr val="9B1717"/>
          </a:solidFill>
          <a:ln w="9525" algn="ctr">
            <a:solidFill>
              <a:srgbClr val="FFFFFF"/>
            </a:solidFill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A2090E-8E90-4D15-B154-481D6B0ED89F}" type="datetime'''''+''''''3'''''''''''''''''''',''8''''''%'''''">
              <a:rPr lang="sl-SI" altLang="en-US" sz="1000" b="1" i="1" smtClean="0">
                <a:solidFill>
                  <a:schemeClr val="bg1"/>
                </a:solidFill>
              </a:rPr>
              <a:pPr/>
              <a:t>+3,8%</a:t>
            </a:fld>
            <a:endParaRPr lang="sl-SI" sz="1000" b="1" i="1" dirty="0">
              <a:solidFill>
                <a:schemeClr val="bg1"/>
              </a:solidFill>
              <a:latin typeface="+mn-lt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522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F57947E-6B0D-4C6F-99C1-86938681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00" y="343788"/>
            <a:ext cx="10515600" cy="1325563"/>
          </a:xfrm>
        </p:spPr>
        <p:txBody>
          <a:bodyPr/>
          <a:lstStyle/>
          <a:p>
            <a:r>
              <a:rPr lang="sl-SI" dirty="0">
                <a:latin typeface="Republika" panose="02000506040000020004" pitchFamily="2" charset="-18"/>
              </a:rPr>
              <a:t>STANJE ČAKALNIH DOB</a:t>
            </a:r>
          </a:p>
        </p:txBody>
      </p:sp>
      <p:graphicFrame>
        <p:nvGraphicFramePr>
          <p:cNvPr id="5" name="Označba mesta vsebine 5">
            <a:extLst>
              <a:ext uri="{FF2B5EF4-FFF2-40B4-BE49-F238E27FC236}">
                <a16:creationId xmlns="" xmlns:a16="http://schemas.microsoft.com/office/drawing/2014/main" id="{19E8BEE4-92DB-494B-86D1-08144BA9D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512630"/>
              </p:ext>
            </p:extLst>
          </p:nvPr>
        </p:nvGraphicFramePr>
        <p:xfrm>
          <a:off x="337173" y="1826543"/>
          <a:ext cx="661016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značba mesta vsebine 5">
            <a:extLst>
              <a:ext uri="{FF2B5EF4-FFF2-40B4-BE49-F238E27FC236}">
                <a16:creationId xmlns="" xmlns:a16="http://schemas.microsoft.com/office/drawing/2014/main" id="{5A3FD868-C5B6-4831-AD9B-2F20D8FE4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573601"/>
              </p:ext>
            </p:extLst>
          </p:nvPr>
        </p:nvGraphicFramePr>
        <p:xfrm>
          <a:off x="6096000" y="1826543"/>
          <a:ext cx="5285861" cy="399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Označba mesta vsebine 4">
            <a:extLst>
              <a:ext uri="{FF2B5EF4-FFF2-40B4-BE49-F238E27FC236}">
                <a16:creationId xmlns="" xmlns:a16="http://schemas.microsoft.com/office/drawing/2014/main" id="{F56C5F0E-C43C-4152-BE5D-EF7F124EF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AECF0483-7A8C-401D-A215-BF9000D3A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912" y="5714112"/>
            <a:ext cx="2905125" cy="800100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="" xmlns:a16="http://schemas.microsoft.com/office/drawing/2014/main" id="{2F0BAF49-B35C-4CF8-989F-7120F0A552A2}"/>
              </a:ext>
            </a:extLst>
          </p:cNvPr>
          <p:cNvSpPr/>
          <p:nvPr/>
        </p:nvSpPr>
        <p:spPr>
          <a:xfrm>
            <a:off x="10245779" y="3090446"/>
            <a:ext cx="893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Republika" panose="02000506040000020004" pitchFamily="2" charset="-18"/>
                <a:cs typeface="Arial" pitchFamily="34" charset="0"/>
              </a:rPr>
              <a:t>~2.700 </a:t>
            </a:r>
            <a:endParaRPr lang="sl-SI" sz="1600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19768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B24268D4-3202-4AC2-963B-C70D98D0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>
                <a:latin typeface="Republika" panose="02000506040000020004" pitchFamily="2" charset="77"/>
              </a:rPr>
              <a:t>Predstavitev ukrepov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7B4E6451-FFCA-4AD6-BD30-0BE1A9B7F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</p:spTree>
    <p:extLst>
      <p:ext uri="{BB962C8B-B14F-4D97-AF65-F5344CB8AC3E}">
        <p14:creationId xmlns:p14="http://schemas.microsoft.com/office/powerpoint/2010/main" val="341017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Republika" panose="02000506040000020004" pitchFamily="2" charset="77"/>
              </a:rPr>
              <a:t>PRVI PREGLEDI – ambulantni del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Ukrepi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A03B9DB4-2A96-4DDB-AB06-8E14DE83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1613"/>
            <a:ext cx="86772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4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FB78C84-0706-4EB4-A936-C0D50490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718"/>
            <a:ext cx="10515600" cy="1325563"/>
          </a:xfrm>
        </p:spPr>
        <p:txBody>
          <a:bodyPr>
            <a:noAutofit/>
          </a:bodyPr>
          <a:lstStyle/>
          <a:p>
            <a:r>
              <a:rPr lang="sl-SI" sz="3600" dirty="0">
                <a:latin typeface="Republika" panose="02000506040000020004" pitchFamily="2" charset="77"/>
              </a:rPr>
              <a:t>OPERACIJE - UPOŠTEVANJE ODPOVEDI PRI VODENJU EVIDENC BI LAHKO ZMANJŠAL ŠTEVILO ČAKAJOČIH ZA PRIBLIŽNO 1400 PACIENTOV</a:t>
            </a:r>
          </a:p>
        </p:txBody>
      </p:sp>
      <p:pic>
        <p:nvPicPr>
          <p:cNvPr id="4" name="Označba mesta vsebine 4">
            <a:extLst>
              <a:ext uri="{FF2B5EF4-FFF2-40B4-BE49-F238E27FC236}">
                <a16:creationId xmlns="" xmlns:a16="http://schemas.microsoft.com/office/drawing/2014/main" id="{F9F5EB1D-70D2-4D38-8450-B9ED482C8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5E356B5A-AB63-4565-8BF2-E53D990A057A}"/>
              </a:ext>
            </a:extLst>
          </p:cNvPr>
          <p:cNvSpPr txBox="1"/>
          <p:nvPr/>
        </p:nvSpPr>
        <p:spPr>
          <a:xfrm>
            <a:off x="838199" y="2416587"/>
            <a:ext cx="484789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latin typeface="Republika" panose="02000506040000020004" pitchFamily="2" charset="77"/>
              </a:rPr>
              <a:t>Potrebni viri:</a:t>
            </a:r>
          </a:p>
          <a:p>
            <a:r>
              <a:rPr lang="sl-SI" dirty="0">
                <a:latin typeface="Republika" panose="02000506040000020004" pitchFamily="2" charset="77"/>
              </a:rPr>
              <a:t>Standardizacija IT sistemov in omogočanje samodejne izmenjave podatkov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156ACC5D-2F93-4B3D-9097-E3BF75C4AD60}"/>
              </a:ext>
            </a:extLst>
          </p:cNvPr>
          <p:cNvSpPr txBox="1"/>
          <p:nvPr/>
        </p:nvSpPr>
        <p:spPr>
          <a:xfrm>
            <a:off x="838200" y="3983703"/>
            <a:ext cx="484789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latin typeface="Republika" panose="02000506040000020004" pitchFamily="2" charset="77"/>
              </a:rPr>
              <a:t>Predpostavke:</a:t>
            </a:r>
          </a:p>
          <a:p>
            <a:r>
              <a:rPr lang="sl-SI" dirty="0" smtClean="0">
                <a:latin typeface="Republika" panose="02000506040000020004" pitchFamily="2" charset="77"/>
              </a:rPr>
              <a:t>25 % </a:t>
            </a:r>
            <a:r>
              <a:rPr lang="sl-SI" dirty="0">
                <a:latin typeface="Republika" panose="02000506040000020004" pitchFamily="2" charset="77"/>
              </a:rPr>
              <a:t>vpisov se ne zaključi z operacijo zaradi neprimernosti pacienta za operacijo, spremembe indikacije, odločitve za izvedbo operacije drugje ali drugih razlogov.</a:t>
            </a:r>
          </a:p>
        </p:txBody>
      </p:sp>
    </p:spTree>
    <p:extLst>
      <p:ext uri="{BB962C8B-B14F-4D97-AF65-F5344CB8AC3E}">
        <p14:creationId xmlns:p14="http://schemas.microsoft.com/office/powerpoint/2010/main" val="89395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58D6BA0-382B-4595-A9EA-73DE76A4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>
                <a:latin typeface="Republika" panose="02000506040000020004" pitchFamily="2" charset="77"/>
              </a:rPr>
              <a:t>OPERIRANJE POPOLDAN BI POVEČALO ŠTEVILO POSEGOV ZA 510 oziroma </a:t>
            </a:r>
            <a:r>
              <a:rPr lang="sl-SI" sz="3600" dirty="0" smtClean="0">
                <a:latin typeface="Republika" panose="02000506040000020004" pitchFamily="2" charset="77"/>
              </a:rPr>
              <a:t>13 % </a:t>
            </a:r>
            <a:r>
              <a:rPr lang="sl-SI" sz="3600" dirty="0">
                <a:latin typeface="Republika" panose="02000506040000020004" pitchFamily="2" charset="77"/>
              </a:rPr>
              <a:t>POSEGOV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182E909A-E163-4BA5-B54A-F31A5954DEDA}"/>
              </a:ext>
            </a:extLst>
          </p:cNvPr>
          <p:cNvSpPr txBox="1"/>
          <p:nvPr/>
        </p:nvSpPr>
        <p:spPr>
          <a:xfrm>
            <a:off x="838200" y="2011059"/>
            <a:ext cx="544060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latin typeface="Republika" panose="02000506040000020004" pitchFamily="2" charset="77"/>
              </a:rPr>
              <a:t>Potrebni viri:</a:t>
            </a:r>
          </a:p>
          <a:p>
            <a:r>
              <a:rPr lang="sl-SI" dirty="0">
                <a:latin typeface="Republika" panose="02000506040000020004" pitchFamily="2" charset="77"/>
              </a:rPr>
              <a:t>1,3 FTE dodatnih anesteziologov</a:t>
            </a:r>
          </a:p>
          <a:p>
            <a:r>
              <a:rPr lang="sl-SI" dirty="0">
                <a:latin typeface="Republika" panose="02000506040000020004" pitchFamily="2" charset="77"/>
              </a:rPr>
              <a:t>Dodatno testiranje čistosti prostorov, </a:t>
            </a:r>
          </a:p>
          <a:p>
            <a:r>
              <a:rPr lang="sl-SI" dirty="0">
                <a:latin typeface="Republika" panose="02000506040000020004" pitchFamily="2" charset="77"/>
              </a:rPr>
              <a:t>čiščenje in vzdrževanje klimatskih naprav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1A66F718-C466-4429-8E41-2710DCC242B8}"/>
              </a:ext>
            </a:extLst>
          </p:cNvPr>
          <p:cNvSpPr txBox="1"/>
          <p:nvPr/>
        </p:nvSpPr>
        <p:spPr>
          <a:xfrm>
            <a:off x="819875" y="3423478"/>
            <a:ext cx="5458931" cy="29484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>
                <a:latin typeface="Republika" panose="02000506040000020004" pitchFamily="2" charset="77"/>
              </a:rPr>
              <a:t>Predpostavke: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Operacijske dvorane lahko delujejo </a:t>
            </a:r>
            <a:endParaRPr lang="sl-SI" dirty="0" smtClean="0">
              <a:latin typeface="Republika" panose="02000506040000020004" pitchFamily="2" charset="77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 smtClean="0">
                <a:latin typeface="Republika" panose="02000506040000020004" pitchFamily="2" charset="77"/>
                <a:cs typeface="Arial" pitchFamily="34" charset="0"/>
              </a:rPr>
              <a:t>24/7 z rednim čiščenjem in vzdrževanjem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 smtClean="0">
                <a:latin typeface="Republika" panose="02000506040000020004" pitchFamily="2" charset="77"/>
                <a:cs typeface="Arial" pitchFamily="34" charset="0"/>
              </a:rPr>
              <a:t>klimatskih naprav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 smtClean="0">
                <a:latin typeface="Republika" panose="02000506040000020004" pitchFamily="2" charset="77"/>
                <a:cs typeface="Arial" pitchFamily="34" charset="0"/>
              </a:rPr>
              <a:t>Dosegljivo </a:t>
            </a: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število operativnih ur na dan je 37 ur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Kirurgi po modri knjigi lahko operirajo največ </a:t>
            </a:r>
            <a:endParaRPr lang="sl-SI" dirty="0" smtClean="0">
              <a:latin typeface="Republika" panose="02000506040000020004" pitchFamily="2" charset="77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 smtClean="0">
                <a:latin typeface="Republika" panose="02000506040000020004" pitchFamily="2" charset="77"/>
                <a:cs typeface="Arial" pitchFamily="34" charset="0"/>
              </a:rPr>
              <a:t>13 ur na teden (pri delovnih dneh se upošteva dopust)</a:t>
            </a:r>
            <a:endParaRPr lang="sl-SI" baseline="30000" dirty="0" smtClean="0">
              <a:latin typeface="Republika" panose="02000506040000020004" pitchFamily="2" charset="77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 smtClean="0">
                <a:latin typeface="Republika" panose="02000506040000020004" pitchFamily="2" charset="77"/>
                <a:cs typeface="Arial" pitchFamily="34" charset="0"/>
              </a:rPr>
              <a:t>Trenutno </a:t>
            </a: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so na voljo 4 anesteziologi, ki so lahko </a:t>
            </a:r>
            <a:endParaRPr lang="sl-SI" dirty="0" smtClean="0">
              <a:latin typeface="Republika" panose="02000506040000020004" pitchFamily="2" charset="77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 smtClean="0">
                <a:latin typeface="Republika" panose="02000506040000020004" pitchFamily="2" charset="77"/>
                <a:cs typeface="Arial" pitchFamily="34" charset="0"/>
              </a:rPr>
              <a:t>v operacijski 7 ur na dan</a:t>
            </a:r>
          </a:p>
          <a:p>
            <a:endParaRPr lang="sl-SI" dirty="0"/>
          </a:p>
        </p:txBody>
      </p:sp>
      <p:pic>
        <p:nvPicPr>
          <p:cNvPr id="7" name="Označba mesta vsebine 4">
            <a:extLst>
              <a:ext uri="{FF2B5EF4-FFF2-40B4-BE49-F238E27FC236}">
                <a16:creationId xmlns="" xmlns:a16="http://schemas.microsoft.com/office/drawing/2014/main" id="{408A4CC4-4B5A-4EA3-BD6D-92A8C6A8A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</p:spTree>
    <p:extLst>
      <p:ext uri="{BB962C8B-B14F-4D97-AF65-F5344CB8AC3E}">
        <p14:creationId xmlns:p14="http://schemas.microsoft.com/office/powerpoint/2010/main" val="415748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100504-7CA0-4161-A1AF-4E167C88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>
                <a:latin typeface="Republika" panose="02000506040000020004" pitchFamily="2" charset="77"/>
              </a:rPr>
              <a:t>OPERIRANJE OB SOBOTAH BI POVEČALO ŠTEVILO POSEGOV ZA 132 oziroma </a:t>
            </a:r>
            <a:r>
              <a:rPr lang="sl-SI" sz="3600" dirty="0" smtClean="0">
                <a:latin typeface="Republika" panose="02000506040000020004" pitchFamily="2" charset="77"/>
              </a:rPr>
              <a:t>3 % </a:t>
            </a:r>
            <a:r>
              <a:rPr lang="sl-SI" sz="3600" dirty="0">
                <a:latin typeface="Republika" panose="02000506040000020004" pitchFamily="2" charset="77"/>
              </a:rPr>
              <a:t>OPERACIJ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362A0688-F276-41BF-B641-FB939B5F596E}"/>
              </a:ext>
            </a:extLst>
          </p:cNvPr>
          <p:cNvSpPr txBox="1"/>
          <p:nvPr/>
        </p:nvSpPr>
        <p:spPr>
          <a:xfrm>
            <a:off x="838200" y="2073367"/>
            <a:ext cx="3545586" cy="179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b="1" dirty="0">
                <a:latin typeface="Republika" panose="02000506040000020004" pitchFamily="2" charset="77"/>
              </a:rPr>
              <a:t>Potrebni viri: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2"/>
              </a:buClr>
              <a:buSzPct val="1000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</a:rPr>
              <a:t>0,2 FTE dodatna anesteziologa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2"/>
              </a:buClr>
              <a:buSzPct val="1000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</a:rPr>
              <a:t>(Skupaj z iniciativo 2 sta potrebna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2"/>
              </a:buClr>
              <a:buSzPct val="1000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</a:rPr>
              <a:t>2 dodatna anesteziologa)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2"/>
              </a:buClr>
              <a:buSzPct val="1000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</a:rPr>
              <a:t>Delo izven delovnega časa</a:t>
            </a:r>
          </a:p>
          <a:p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E0BC3BAE-6728-4EA8-B40A-6486DD7BBB6B}"/>
              </a:ext>
            </a:extLst>
          </p:cNvPr>
          <p:cNvSpPr txBox="1"/>
          <p:nvPr/>
        </p:nvSpPr>
        <p:spPr>
          <a:xfrm>
            <a:off x="838200" y="4288221"/>
            <a:ext cx="4391843" cy="20851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b="1" dirty="0">
                <a:latin typeface="Republika" panose="02000506040000020004" pitchFamily="2" charset="77"/>
              </a:rPr>
              <a:t>Predpostavke</a:t>
            </a:r>
            <a:r>
              <a:rPr lang="sl-SI" dirty="0">
                <a:latin typeface="Republika" panose="02000506040000020004" pitchFamily="2" charset="77"/>
              </a:rPr>
              <a:t>: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Poleg  operacij med tednom se lahko 20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sobot na leto izvajajo operacije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Med operativnimi sobotami predvidevamo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12,5 operativnih ur (na osnovi povprečnih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ur operacij ob sobotah v letu 2018)</a:t>
            </a:r>
          </a:p>
          <a:p>
            <a:endParaRPr lang="sl-SI" dirty="0"/>
          </a:p>
        </p:txBody>
      </p:sp>
      <p:pic>
        <p:nvPicPr>
          <p:cNvPr id="7" name="Označba mesta vsebine 4">
            <a:extLst>
              <a:ext uri="{FF2B5EF4-FFF2-40B4-BE49-F238E27FC236}">
                <a16:creationId xmlns="" xmlns:a16="http://schemas.microsoft.com/office/drawing/2014/main" id="{73DA2D8A-C5FB-43F0-B8FB-B4F9A336C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</p:spTree>
    <p:extLst>
      <p:ext uri="{BB962C8B-B14F-4D97-AF65-F5344CB8AC3E}">
        <p14:creationId xmlns:p14="http://schemas.microsoft.com/office/powerpoint/2010/main" val="20341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48CA30B-7A61-4891-8657-106CC256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780"/>
            <a:ext cx="10515600" cy="1325563"/>
          </a:xfrm>
        </p:spPr>
        <p:txBody>
          <a:bodyPr>
            <a:noAutofit/>
          </a:bodyPr>
          <a:lstStyle/>
          <a:p>
            <a:r>
              <a:rPr lang="sl-SI" sz="3600" dirty="0">
                <a:latin typeface="Republika" panose="02000506040000020004" pitchFamily="2" charset="77"/>
              </a:rPr>
              <a:t>Z OPERACIJAMI V DVORANAH IZVEN OK </a:t>
            </a:r>
            <a:r>
              <a:rPr lang="sl-SI" sz="3600" dirty="0" smtClean="0">
                <a:latin typeface="Republika" panose="02000506040000020004" pitchFamily="2" charset="77"/>
              </a:rPr>
              <a:t>UKCL BI </a:t>
            </a:r>
            <a:r>
              <a:rPr lang="sl-SI" sz="3600" dirty="0">
                <a:latin typeface="Republika" panose="02000506040000020004" pitchFamily="2" charset="77"/>
              </a:rPr>
              <a:t>LAHKO POVEČALI ŠTEVILO POSEGOV V REDNEM PROGRAMU ZA 320 POSEGOV oz. 8%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4F63BB19-FD8D-4398-AC3D-F40C40F670CE}"/>
              </a:ext>
            </a:extLst>
          </p:cNvPr>
          <p:cNvSpPr txBox="1"/>
          <p:nvPr/>
        </p:nvSpPr>
        <p:spPr>
          <a:xfrm>
            <a:off x="966952" y="2427890"/>
            <a:ext cx="4545027" cy="23729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b="1" dirty="0">
                <a:latin typeface="Republika" panose="02000506040000020004" pitchFamily="2" charset="77"/>
              </a:rPr>
              <a:t>Potrebni viri: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2"/>
              </a:buClr>
              <a:buSzPct val="1000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</a:rPr>
              <a:t>Operacijska dvorana na voljo za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2"/>
              </a:buClr>
              <a:buSzPct val="1000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</a:rPr>
              <a:t>urgentno spiranje sklepov (~30 na leto)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2"/>
              </a:buClr>
              <a:buSzPct val="1000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</a:rPr>
              <a:t>in </a:t>
            </a:r>
            <a:r>
              <a:rPr lang="sl-SI" dirty="0" err="1">
                <a:solidFill>
                  <a:srgbClr val="000000"/>
                </a:solidFill>
                <a:latin typeface="Republika" panose="02000506040000020004" pitchFamily="2" charset="77"/>
              </a:rPr>
              <a:t>artroskopije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</a:rPr>
              <a:t> brez implantatov (~290)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2"/>
              </a:buClr>
              <a:buSzPct val="1000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</a:rPr>
              <a:t>Kirurgi, anesteziologi, </a:t>
            </a:r>
            <a:r>
              <a:rPr lang="sl-SI" dirty="0" err="1">
                <a:solidFill>
                  <a:srgbClr val="000000"/>
                </a:solidFill>
                <a:latin typeface="Republika" panose="02000506040000020004" pitchFamily="2" charset="77"/>
              </a:rPr>
              <a:t>inštrumentarke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</a:rPr>
              <a:t>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2"/>
              </a:buClr>
              <a:buSzPct val="1000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</a:rPr>
              <a:t>in drugo osebje na lokaciji dodatne začasne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2"/>
              </a:buClr>
              <a:buSzPct val="1000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</a:rPr>
              <a:t>operacijske v terminu za operacije</a:t>
            </a:r>
          </a:p>
          <a:p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310FEEF6-EF02-442E-9902-11B5FF10F48A}"/>
              </a:ext>
            </a:extLst>
          </p:cNvPr>
          <p:cNvSpPr txBox="1"/>
          <p:nvPr/>
        </p:nvSpPr>
        <p:spPr>
          <a:xfrm>
            <a:off x="966952" y="5244662"/>
            <a:ext cx="546649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b="1" dirty="0">
                <a:latin typeface="Republika" panose="02000506040000020004" pitchFamily="2" charset="77"/>
              </a:rPr>
              <a:t>Predpostavke:</a:t>
            </a:r>
          </a:p>
          <a:p>
            <a:r>
              <a:rPr lang="sl-SI" dirty="0">
                <a:latin typeface="Republika" panose="02000506040000020004" pitchFamily="2" charset="77"/>
              </a:rPr>
              <a:t>V UKC-ju ali drugod v Sloveniji so proste kapacitete za</a:t>
            </a:r>
          </a:p>
          <a:p>
            <a:r>
              <a:rPr lang="sl-SI" dirty="0">
                <a:latin typeface="Republika" panose="02000506040000020004" pitchFamily="2" charset="77"/>
              </a:rPr>
              <a:t>Izvedbo 320 posegov letno</a:t>
            </a:r>
          </a:p>
        </p:txBody>
      </p:sp>
      <p:pic>
        <p:nvPicPr>
          <p:cNvPr id="7" name="Označba mesta vsebine 4">
            <a:extLst>
              <a:ext uri="{FF2B5EF4-FFF2-40B4-BE49-F238E27FC236}">
                <a16:creationId xmlns="" xmlns:a16="http://schemas.microsoft.com/office/drawing/2014/main" id="{2E9AD89D-D8FD-4806-BBD9-1628AAD42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</p:spTree>
    <p:extLst>
      <p:ext uri="{BB962C8B-B14F-4D97-AF65-F5344CB8AC3E}">
        <p14:creationId xmlns:p14="http://schemas.microsoft.com/office/powerpoint/2010/main" val="196247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Republika" panose="02000506040000020004" pitchFamily="2" charset="77"/>
              </a:rPr>
              <a:t>DEFINICIJA ČAKALNE DOBE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Republika" panose="02000506040000020004" pitchFamily="2" charset="77"/>
              </a:rPr>
              <a:t>Ni enotne definicije čakalne </a:t>
            </a:r>
            <a:r>
              <a:rPr lang="sl-SI" dirty="0" smtClean="0">
                <a:latin typeface="Republika" panose="02000506040000020004" pitchFamily="2" charset="77"/>
              </a:rPr>
              <a:t>dobe.</a:t>
            </a:r>
            <a:endParaRPr lang="sl-SI" dirty="0">
              <a:latin typeface="Republika" panose="02000506040000020004" pitchFamily="2" charset="77"/>
            </a:endParaRPr>
          </a:p>
          <a:p>
            <a:r>
              <a:rPr lang="sl-SI" dirty="0">
                <a:latin typeface="Republika" panose="02000506040000020004" pitchFamily="2" charset="77"/>
              </a:rPr>
              <a:t>OECD </a:t>
            </a:r>
            <a:r>
              <a:rPr lang="sl-SI" dirty="0" smtClean="0">
                <a:latin typeface="Republika" panose="02000506040000020004" pitchFamily="2" charset="77"/>
              </a:rPr>
              <a:t>- </a:t>
            </a:r>
            <a:r>
              <a:rPr lang="sl-SI" dirty="0">
                <a:latin typeface="Republika" panose="02000506040000020004" pitchFamily="2" charset="77"/>
              </a:rPr>
              <a:t>čakalne dobe opredeljuje kot posledico neravnovesja med povpraševanjem po zdravstveni oskrbi in ponudbo zdravstvenih </a:t>
            </a:r>
            <a:r>
              <a:rPr lang="sl-SI" dirty="0" smtClean="0">
                <a:latin typeface="Republika" panose="02000506040000020004" pitchFamily="2" charset="77"/>
              </a:rPr>
              <a:t>storitev.</a:t>
            </a:r>
            <a:endParaRPr lang="sl-SI" dirty="0">
              <a:latin typeface="Republika" panose="02000506040000020004" pitchFamily="2" charset="77"/>
            </a:endParaRPr>
          </a:p>
          <a:p>
            <a:r>
              <a:rPr lang="sl-SI" dirty="0">
                <a:latin typeface="Republika" panose="02000506040000020004" pitchFamily="2" charset="77"/>
              </a:rPr>
              <a:t>Definicije so odvisne od tega, kje na pacientovi poti začnemo meriti čakalno </a:t>
            </a:r>
            <a:r>
              <a:rPr lang="sl-SI" dirty="0" smtClean="0">
                <a:latin typeface="Republika" panose="02000506040000020004" pitchFamily="2" charset="77"/>
              </a:rPr>
              <a:t>dobo.</a:t>
            </a:r>
            <a:endParaRPr lang="sl-SI" dirty="0">
              <a:latin typeface="Republika" panose="02000506040000020004" pitchFamily="2" charset="77"/>
            </a:endParaRPr>
          </a:p>
          <a:p>
            <a:r>
              <a:rPr lang="sl-SI" dirty="0">
                <a:solidFill>
                  <a:srgbClr val="000000"/>
                </a:solidFill>
                <a:latin typeface="Republika" panose="02000506040000020004" pitchFamily="2" charset="77"/>
                <a:ea typeface="Calibri"/>
                <a:cs typeface="Helv"/>
              </a:rPr>
              <a:t>Vedno več držav meri čas napotitve splošnega zdravnika do 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77"/>
                <a:ea typeface="Calibri"/>
                <a:cs typeface="Helv"/>
              </a:rPr>
              <a:t>zdravljenja.</a:t>
            </a:r>
            <a:endParaRPr lang="sl-SI" dirty="0">
              <a:solidFill>
                <a:srgbClr val="000000"/>
              </a:solidFill>
              <a:latin typeface="Republika" panose="02000506040000020004" pitchFamily="2" charset="77"/>
              <a:ea typeface="Calibri"/>
              <a:cs typeface="Helv"/>
            </a:endParaRPr>
          </a:p>
          <a:p>
            <a:r>
              <a:rPr lang="sl-SI" dirty="0">
                <a:latin typeface="Republika" panose="02000506040000020004" pitchFamily="2" charset="77"/>
              </a:rPr>
              <a:t>V Sloveniji je v poročilu NIJZ "Nacionalno spremljanje čakalnih dob" navedena definicija čakalne </a:t>
            </a:r>
            <a:r>
              <a:rPr lang="sl-SI" dirty="0" smtClean="0">
                <a:latin typeface="Republika" panose="02000506040000020004" pitchFamily="2" charset="77"/>
              </a:rPr>
              <a:t>dobe = </a:t>
            </a:r>
            <a:r>
              <a:rPr lang="sl-SI" dirty="0">
                <a:latin typeface="Republika" panose="02000506040000020004" pitchFamily="2" charset="77"/>
              </a:rPr>
              <a:t>v dneh izraženo obdobje od uvrstitve vpisa na čakalni seznam do dejanske izvedbe zdravstvene storitve. </a:t>
            </a:r>
          </a:p>
        </p:txBody>
      </p:sp>
    </p:spTree>
    <p:extLst>
      <p:ext uri="{BB962C8B-B14F-4D97-AF65-F5344CB8AC3E}">
        <p14:creationId xmlns:p14="http://schemas.microsoft.com/office/powerpoint/2010/main" val="2539552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C2D280E-0C0B-4C53-8D89-DFF5674A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>
                <a:latin typeface="Republika" panose="02000506040000020004" pitchFamily="2" charset="77"/>
              </a:rPr>
              <a:t>Z DVEMA NOVIMA OPERACIJSKIMI DVORANAMA BI POVEČALI ŠTEVILO POSEGOV ZA 2500 oziroma </a:t>
            </a:r>
            <a:r>
              <a:rPr lang="sl-SI" sz="3600" dirty="0" smtClean="0">
                <a:latin typeface="Republika" panose="02000506040000020004" pitchFamily="2" charset="77"/>
              </a:rPr>
              <a:t>67 %</a:t>
            </a:r>
            <a:endParaRPr lang="sl-SI" sz="3600" dirty="0">
              <a:latin typeface="Republika" panose="02000506040000020004" pitchFamily="2" charset="77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41A50B43-044A-4C01-BCB4-94D3168CF291}"/>
              </a:ext>
            </a:extLst>
          </p:cNvPr>
          <p:cNvSpPr txBox="1"/>
          <p:nvPr/>
        </p:nvSpPr>
        <p:spPr>
          <a:xfrm>
            <a:off x="956442" y="2259724"/>
            <a:ext cx="2916119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b="1" dirty="0">
                <a:latin typeface="Republika" panose="02000506040000020004" pitchFamily="2" charset="77"/>
              </a:rPr>
              <a:t>Potrebni viri:</a:t>
            </a:r>
          </a:p>
          <a:p>
            <a:r>
              <a:rPr lang="sl-SI" dirty="0">
                <a:latin typeface="Republika" panose="02000506040000020004" pitchFamily="2" charset="77"/>
              </a:rPr>
              <a:t>2 operacijski dvorani</a:t>
            </a:r>
          </a:p>
          <a:p>
            <a:r>
              <a:rPr lang="sl-SI" dirty="0">
                <a:latin typeface="Republika" panose="02000506040000020004" pitchFamily="2" charset="77"/>
              </a:rPr>
              <a:t>8,7 dodatnih kirurgov</a:t>
            </a:r>
          </a:p>
          <a:p>
            <a:r>
              <a:rPr lang="sl-SI" dirty="0">
                <a:latin typeface="Republika" panose="02000506040000020004" pitchFamily="2" charset="77"/>
              </a:rPr>
              <a:t>3,7 dodatnih anesteziologov</a:t>
            </a:r>
          </a:p>
          <a:p>
            <a:r>
              <a:rPr lang="sl-SI" dirty="0">
                <a:latin typeface="Republika" panose="02000506040000020004" pitchFamily="2" charset="77"/>
              </a:rPr>
              <a:t>6,6 dodatnih </a:t>
            </a:r>
            <a:r>
              <a:rPr lang="sl-SI" dirty="0" err="1">
                <a:latin typeface="Republika" panose="02000506040000020004" pitchFamily="2" charset="77"/>
              </a:rPr>
              <a:t>inštrumentark</a:t>
            </a:r>
            <a:endParaRPr lang="sl-SI" dirty="0">
              <a:latin typeface="Republika" panose="02000506040000020004" pitchFamily="2" charset="77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09213E9F-211E-46B9-A55E-27E34B28A759}"/>
              </a:ext>
            </a:extLst>
          </p:cNvPr>
          <p:cNvSpPr txBox="1"/>
          <p:nvPr/>
        </p:nvSpPr>
        <p:spPr>
          <a:xfrm>
            <a:off x="956442" y="4119918"/>
            <a:ext cx="4739824" cy="23729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b="1" dirty="0">
                <a:latin typeface="Republika" panose="02000506040000020004" pitchFamily="2" charset="77"/>
              </a:rPr>
              <a:t>Predpostavke: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Štirje ukrepi za učinkovitost so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bili uspešno izvedeni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Do leta 2023 je mogoče posege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izvajati v dveh novih operacijskih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Novi op. sta zasnovani tako, da zmanjšajo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ct val="0"/>
              </a:spcAft>
            </a:pPr>
            <a:r>
              <a:rPr lang="sl-SI" dirty="0">
                <a:latin typeface="Republika" panose="02000506040000020004" pitchFamily="2" charset="77"/>
                <a:cs typeface="Arial" pitchFamily="34" charset="0"/>
              </a:rPr>
              <a:t>čas obrata pacientov med operacijami za 50%</a:t>
            </a:r>
          </a:p>
          <a:p>
            <a:endParaRPr lang="sl-SI" b="1" dirty="0"/>
          </a:p>
        </p:txBody>
      </p:sp>
      <p:pic>
        <p:nvPicPr>
          <p:cNvPr id="7" name="Označba mesta vsebine 4">
            <a:extLst>
              <a:ext uri="{FF2B5EF4-FFF2-40B4-BE49-F238E27FC236}">
                <a16:creationId xmlns="" xmlns:a16="http://schemas.microsoft.com/office/drawing/2014/main" id="{F76856DA-B819-894B-918B-D45439D8A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</p:spTree>
    <p:extLst>
      <p:ext uri="{BB962C8B-B14F-4D97-AF65-F5344CB8AC3E}">
        <p14:creationId xmlns:p14="http://schemas.microsoft.com/office/powerpoint/2010/main" val="500486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AD6EAA6-96B8-4166-A156-E0D6DEF0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24" y="726906"/>
            <a:ext cx="10515600" cy="1325563"/>
          </a:xfrm>
        </p:spPr>
        <p:txBody>
          <a:bodyPr>
            <a:noAutofit/>
          </a:bodyPr>
          <a:lstStyle/>
          <a:p>
            <a:r>
              <a:rPr lang="sl-SI" sz="3200" dirty="0">
                <a:latin typeface="Republika" panose="02000506040000020004" pitchFamily="2" charset="77"/>
              </a:rPr>
              <a:t>Z UKREPI POVEČANJA UČINKOVITOSTI BO NASLEDNJE LETO ŠTEVILO ČAKAJOČIH NAD DOPUSTNO ČAKALNO DOBO PADLO NA PRIBLIŽNO 1900 </a:t>
            </a:r>
            <a:r>
              <a:rPr lang="sl-SI" sz="3200" dirty="0" smtClean="0">
                <a:latin typeface="Republika" panose="02000506040000020004" pitchFamily="2" charset="77"/>
              </a:rPr>
              <a:t>(-29 %)</a:t>
            </a:r>
            <a:endParaRPr lang="sl-SI" sz="3200" dirty="0">
              <a:latin typeface="Republika" panose="02000506040000020004" pitchFamily="2" charset="77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C56C048C-AFAE-46FE-957D-803E7694C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847" y="6232702"/>
            <a:ext cx="1921276" cy="520346"/>
          </a:xfrm>
        </p:spPr>
      </p:pic>
      <p:graphicFrame>
        <p:nvGraphicFramePr>
          <p:cNvPr id="6" name="Chart 148">
            <a:extLst>
              <a:ext uri="{FF2B5EF4-FFF2-40B4-BE49-F238E27FC236}">
                <a16:creationId xmlns="" xmlns:a16="http://schemas.microsoft.com/office/drawing/2014/main" id="{5F6AD7F7-9A4E-4795-85F8-2248AD4EF41E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1709315"/>
              </p:ext>
            </p:extLst>
          </p:nvPr>
        </p:nvGraphicFramePr>
        <p:xfrm>
          <a:off x="935701" y="2065349"/>
          <a:ext cx="2854325" cy="309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7" name="Chart 149">
            <a:extLst>
              <a:ext uri="{FF2B5EF4-FFF2-40B4-BE49-F238E27FC236}">
                <a16:creationId xmlns="" xmlns:a16="http://schemas.microsoft.com/office/drawing/2014/main" id="{E7C4D0A8-BBCB-44EF-9525-B7E91B2EB262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8649985"/>
              </p:ext>
            </p:extLst>
          </p:nvPr>
        </p:nvGraphicFramePr>
        <p:xfrm>
          <a:off x="4558506" y="2942443"/>
          <a:ext cx="2965450" cy="221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8" name="Chart 150">
            <a:extLst>
              <a:ext uri="{FF2B5EF4-FFF2-40B4-BE49-F238E27FC236}">
                <a16:creationId xmlns="" xmlns:a16="http://schemas.microsoft.com/office/drawing/2014/main" id="{763C473D-68E6-4B1C-BE5A-47ACDB0B6B5B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01784987"/>
              </p:ext>
            </p:extLst>
          </p:nvPr>
        </p:nvGraphicFramePr>
        <p:xfrm>
          <a:off x="8292437" y="2618593"/>
          <a:ext cx="2963862" cy="253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9" name="Rectangle 134">
            <a:extLst>
              <a:ext uri="{FF2B5EF4-FFF2-40B4-BE49-F238E27FC236}">
                <a16:creationId xmlns="" xmlns:a16="http://schemas.microsoft.com/office/drawing/2014/main" id="{B49B6B55-B977-43D0-AD6B-73C2F6DB0B4E}"/>
              </a:ext>
            </a:extLst>
          </p:cNvPr>
          <p:cNvSpPr/>
          <p:nvPr/>
        </p:nvSpPr>
        <p:spPr>
          <a:xfrm>
            <a:off x="1049302" y="5312947"/>
            <a:ext cx="2740724" cy="19928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1400" b="1" dirty="0">
                <a:solidFill>
                  <a:schemeClr val="tx1"/>
                </a:solidFill>
                <a:latin typeface="Republika" panose="02000506040000020004" pitchFamily="2" charset="77"/>
                <a:cs typeface="Arial" pitchFamily="34" charset="0"/>
              </a:rPr>
              <a:t>Brez ukrepov</a:t>
            </a:r>
          </a:p>
        </p:txBody>
      </p:sp>
      <p:sp>
        <p:nvSpPr>
          <p:cNvPr id="10" name="Rectangle 135">
            <a:extLst>
              <a:ext uri="{FF2B5EF4-FFF2-40B4-BE49-F238E27FC236}">
                <a16:creationId xmlns="" xmlns:a16="http://schemas.microsoft.com/office/drawing/2014/main" id="{52999725-80C7-43E7-A0BD-7C63283FD631}"/>
              </a:ext>
            </a:extLst>
          </p:cNvPr>
          <p:cNvSpPr/>
          <p:nvPr/>
        </p:nvSpPr>
        <p:spPr>
          <a:xfrm>
            <a:off x="4684594" y="5266891"/>
            <a:ext cx="2713273" cy="19928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1400" b="1" dirty="0">
                <a:solidFill>
                  <a:schemeClr val="tx1"/>
                </a:solidFill>
                <a:latin typeface="Republika" panose="02000506040000020004" pitchFamily="2" charset="77"/>
                <a:cs typeface="Arial" pitchFamily="34" charset="0"/>
              </a:rPr>
              <a:t>Povečanje učinkovitosti</a:t>
            </a:r>
          </a:p>
        </p:txBody>
      </p:sp>
      <p:sp>
        <p:nvSpPr>
          <p:cNvPr id="11" name="Rectangle 200">
            <a:extLst>
              <a:ext uri="{FF2B5EF4-FFF2-40B4-BE49-F238E27FC236}">
                <a16:creationId xmlns="" xmlns:a16="http://schemas.microsoft.com/office/drawing/2014/main" id="{141C0929-7BC4-4F11-99E0-94380FF72556}"/>
              </a:ext>
            </a:extLst>
          </p:cNvPr>
          <p:cNvSpPr/>
          <p:nvPr/>
        </p:nvSpPr>
        <p:spPr>
          <a:xfrm>
            <a:off x="8376123" y="5266891"/>
            <a:ext cx="2766575" cy="19928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1400" b="1" dirty="0">
                <a:solidFill>
                  <a:schemeClr val="tx1"/>
                </a:solidFill>
                <a:latin typeface="Republika" panose="02000506040000020004" pitchFamily="2" charset="77"/>
                <a:cs typeface="Arial" pitchFamily="34" charset="0"/>
              </a:rPr>
              <a:t>Povečanje kapacitet</a:t>
            </a:r>
          </a:p>
        </p:txBody>
      </p:sp>
      <p:sp>
        <p:nvSpPr>
          <p:cNvPr id="12" name="Oval 91">
            <a:extLst>
              <a:ext uri="{FF2B5EF4-FFF2-40B4-BE49-F238E27FC236}">
                <a16:creationId xmlns="" xmlns:a16="http://schemas.microsoft.com/office/drawing/2014/main" id="{472B94E2-6B6B-40A2-B558-E9F4288E5D61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35701" y="5995728"/>
            <a:ext cx="63500" cy="63500"/>
          </a:xfrm>
          <a:prstGeom prst="ellipse">
            <a:avLst/>
          </a:prstGeom>
          <a:solidFill>
            <a:srgbClr val="858274"/>
          </a:solidFill>
          <a:ln w="9525" cap="flat" algn="ctr">
            <a:solidFill>
              <a:srgbClr val="85827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sl-SI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92">
            <a:extLst>
              <a:ext uri="{FF2B5EF4-FFF2-40B4-BE49-F238E27FC236}">
                <a16:creationId xmlns="" xmlns:a16="http://schemas.microsoft.com/office/drawing/2014/main" id="{DCFCD373-13A1-4E86-B899-16FAE053EAAD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223164" y="5995728"/>
            <a:ext cx="63500" cy="63500"/>
          </a:xfrm>
          <a:prstGeom prst="rect">
            <a:avLst/>
          </a:prstGeom>
          <a:solidFill>
            <a:srgbClr val="000000"/>
          </a:solidFill>
          <a:ln w="9525" cap="flat" algn="ctr">
            <a:solidFill>
              <a:srgbClr val="0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sl-SI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iamond 93">
            <a:extLst>
              <a:ext uri="{FF2B5EF4-FFF2-40B4-BE49-F238E27FC236}">
                <a16:creationId xmlns="" xmlns:a16="http://schemas.microsoft.com/office/drawing/2014/main" id="{C5D1B10A-4970-460F-8A3E-8D7EAFCCE7B0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3275359" y="5982711"/>
            <a:ext cx="63500" cy="63500"/>
          </a:xfrm>
          <a:prstGeom prst="diamond">
            <a:avLst/>
          </a:prstGeom>
          <a:solidFill>
            <a:srgbClr val="9B1717"/>
          </a:solidFill>
          <a:ln w="9525" cap="flat" algn="ctr">
            <a:solidFill>
              <a:srgbClr val="9B17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sl-SI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iamond 94">
            <a:extLst>
              <a:ext uri="{FF2B5EF4-FFF2-40B4-BE49-F238E27FC236}">
                <a16:creationId xmlns="" xmlns:a16="http://schemas.microsoft.com/office/drawing/2014/main" id="{7CF0C987-D33E-4E8F-930A-F5E3A2308D4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885209" y="5979536"/>
            <a:ext cx="63500" cy="63500"/>
          </a:xfrm>
          <a:prstGeom prst="diamond">
            <a:avLst/>
          </a:prstGeom>
          <a:solidFill>
            <a:srgbClr val="F3B6B6"/>
          </a:solidFill>
          <a:ln w="9525" cap="flat" algn="ctr">
            <a:solidFill>
              <a:srgbClr val="F3B6B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sl-SI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58D18081-5DD0-45B3-ABB8-847AEE6F676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388172" y="5990965"/>
            <a:ext cx="2173288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F3542B3-5DCD-4C58-B716-941F51CEC01C}" type="datetime'Čak''ajo''č''i ''NAD'' dopust''''''n''o čaka''ln''o d''obo'''">
              <a:rPr lang="sl-SI" altLang="en-US" sz="1200" smtClean="0">
                <a:latin typeface="Republika" panose="02000506040000020004" pitchFamily="2" charset="77"/>
                <a:sym typeface="+mn-lt"/>
              </a:rPr>
              <a:pPr/>
              <a:t>Čakajoči NAD dopustno čakalno dobo</a:t>
            </a:fld>
            <a:endParaRPr lang="sl-SI" sz="1200" baseline="30000" dirty="0">
              <a:latin typeface="Republika" panose="02000506040000020004" pitchFamily="2" charset="77"/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205515A9-A1F0-4199-9645-661D363936D2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138108" y="5990965"/>
            <a:ext cx="88265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797F2C0-A436-4464-BFC8-33B677F1186E}" type="datetime'Povp''''''''''r''aš''e''''''''van''''''''j''''''''e'''''''''">
              <a:rPr lang="sl-SI" altLang="en-US" sz="1200" smtClean="0">
                <a:latin typeface="Republika" panose="02000506040000020004" pitchFamily="2" charset="77"/>
                <a:sym typeface="+mn-lt"/>
              </a:rPr>
              <a:pPr/>
              <a:t>Povpraševanje</a:t>
            </a:fld>
            <a:endParaRPr lang="sl-SI" sz="1200" baseline="30000" dirty="0">
              <a:latin typeface="Republika" panose="02000506040000020004" pitchFamily="2" charset="77"/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BF98DB30-ABBC-4DBB-8357-F6B21A56F71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351275" y="5979536"/>
            <a:ext cx="595313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3CBA7B6-07F0-4F4D-BCBA-CDD0F41E000D}" type="datetime'''K''''''''''''a''pa''c''''i''''t''''''eta'''''''''''">
              <a:rPr lang="sl-SI" altLang="en-US" sz="1200" smtClean="0">
                <a:latin typeface="Republika" panose="02000506040000020004" pitchFamily="2" charset="77"/>
                <a:sym typeface="+mn-lt"/>
              </a:rPr>
              <a:pPr/>
              <a:t>Kapaciteta</a:t>
            </a:fld>
            <a:endParaRPr lang="sl-SI" sz="1200" dirty="0">
              <a:latin typeface="Republika" panose="02000506040000020004" pitchFamily="2" charset="77"/>
              <a:sym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43D2307F-02F3-4820-B2D7-D9E1F4D0320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041230" y="5990965"/>
            <a:ext cx="2179638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23B354E-7E8B-465F-96DD-D5B10164CA31}" type="datetime'Čakajoči'' PO''D do''pu''stno č''''akalno ''d''''o''b''o'''''">
              <a:rPr lang="sl-SI" altLang="en-US" sz="1200" smtClean="0">
                <a:latin typeface="Republika" panose="02000506040000020004" pitchFamily="2" charset="77"/>
                <a:sym typeface="+mn-lt"/>
              </a:rPr>
              <a:pPr/>
              <a:t>Čakajoči POD dopustno čakalno dobo</a:t>
            </a:fld>
            <a:endParaRPr lang="sl-SI" sz="1200" baseline="30000" dirty="0">
              <a:latin typeface="Republika" panose="02000506040000020004" pitchFamily="2" charset="77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689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0C1C6E3-E195-4906-861D-273789FD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297"/>
            <a:ext cx="10515600" cy="1325563"/>
          </a:xfrm>
        </p:spPr>
        <p:txBody>
          <a:bodyPr>
            <a:noAutofit/>
          </a:bodyPr>
          <a:lstStyle/>
          <a:p>
            <a:r>
              <a:rPr lang="sl-SI" sz="3600" dirty="0">
                <a:latin typeface="Republika" panose="02000506040000020004" pitchFamily="2" charset="77"/>
              </a:rPr>
              <a:t>Z VSEMI UKREPI SE ŠTEVILO ČAKAJOČIH NDČD V NASLEDNJEM DESETLETJU NE BO POVEČALA, LETA 2024 NE BO NEDOPUSTNIH ČAKLANIH DOB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50EE01A2-41AE-48F5-85B2-B7B628DB9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28" y="6070498"/>
            <a:ext cx="1921276" cy="520346"/>
          </a:xfrm>
        </p:spPr>
      </p:pic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EAC6FC6C-9977-43A0-8CAA-CAA593EFC0C3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gray">
          <a:xfrm>
            <a:off x="2065020" y="3953000"/>
            <a:ext cx="2159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sl-SI" sz="1000" dirty="0">
              <a:latin typeface="+mn-lt"/>
              <a:sym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2851F650-4740-44D0-93C2-3C5E8457F55C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gray">
          <a:xfrm>
            <a:off x="3108008" y="3651375"/>
            <a:ext cx="2159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sl-SI" sz="1000" dirty="0">
              <a:latin typeface="+mn-lt"/>
              <a:sym typeface="+mn-lt"/>
            </a:endParaRPr>
          </a:p>
        </p:txBody>
      </p:sp>
      <p:sp useBgFill="1">
        <p:nvSpPr>
          <p:cNvPr id="11" name="Text Placeholder 2">
            <a:extLst>
              <a:ext uri="{FF2B5EF4-FFF2-40B4-BE49-F238E27FC236}">
                <a16:creationId xmlns="" xmlns:a16="http://schemas.microsoft.com/office/drawing/2014/main" id="{17D2763A-B2BA-43CE-8F94-937E94424B50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2065020" y="4164138"/>
            <a:ext cx="215900" cy="13652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sl-SI" sz="1000" dirty="0">
              <a:latin typeface="+mn-lt"/>
              <a:sym typeface="+mn-l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FE69E875-38BE-40AB-83CE-330A70BCA8D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2065020" y="3651375"/>
            <a:ext cx="2159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sl-SI" sz="1000" dirty="0">
              <a:latin typeface="+mn-lt"/>
              <a:sym typeface="+mn-lt"/>
            </a:endParaRPr>
          </a:p>
        </p:txBody>
      </p:sp>
      <p:sp useBgFill="1">
        <p:nvSpPr>
          <p:cNvPr id="14" name="Text Placeholder 2">
            <a:extLst>
              <a:ext uri="{FF2B5EF4-FFF2-40B4-BE49-F238E27FC236}">
                <a16:creationId xmlns="" xmlns:a16="http://schemas.microsoft.com/office/drawing/2014/main" id="{82F5E7C9-E12E-4D44-AEED-AC7A210396A6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992773" y="2455422"/>
            <a:ext cx="7677697" cy="170871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20638" tIns="0" rIns="20638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400" dirty="0">
                <a:latin typeface="+mn-lt"/>
              </a:rPr>
              <a:t>1. </a:t>
            </a:r>
            <a:r>
              <a:rPr lang="sl-SI" sz="2400" dirty="0">
                <a:latin typeface="Republika" panose="02000506040000020004" pitchFamily="2" charset="77"/>
              </a:rPr>
              <a:t>Upoštevanje odpovedi operacij pri vodenju evidenc vpisov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400" dirty="0">
                <a:latin typeface="Republika" panose="02000506040000020004" pitchFamily="2" charset="77"/>
              </a:rPr>
              <a:t>2. Operiranje v popoldanskem času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400" dirty="0">
                <a:latin typeface="Republika" panose="02000506040000020004" pitchFamily="2" charset="77"/>
              </a:rPr>
              <a:t>3. Operiranje ob sobotah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400" dirty="0">
                <a:latin typeface="Republika" panose="02000506040000020004" pitchFamily="2" charset="77"/>
              </a:rPr>
              <a:t>4. Dodajanje začasnih zmogljivosti za izvajanje operacij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400" dirty="0">
                <a:latin typeface="Republika" panose="02000506040000020004" pitchFamily="2" charset="77"/>
              </a:rPr>
              <a:t>5. Povečanje kapacitet za operacije  (2 dodatne operacijske dvorane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400" dirty="0">
                <a:latin typeface="Republika" panose="02000506040000020004" pitchFamily="2" charset="77"/>
              </a:rPr>
              <a:t>     in </a:t>
            </a:r>
            <a:r>
              <a:rPr lang="sl-SI" sz="2400" dirty="0" smtClean="0">
                <a:latin typeface="Republika" panose="02000506040000020004" pitchFamily="2" charset="77"/>
              </a:rPr>
              <a:t>5–9 </a:t>
            </a:r>
            <a:r>
              <a:rPr lang="sl-SI" sz="2400" dirty="0">
                <a:latin typeface="Republika" panose="02000506040000020004" pitchFamily="2" charset="77"/>
              </a:rPr>
              <a:t>dodatnih kirurgov oz. specializantov)</a:t>
            </a:r>
            <a:endParaRPr lang="sl-SI" sz="2400" baseline="30000" dirty="0">
              <a:latin typeface="Republika" panose="02000506040000020004" pitchFamily="2" charset="77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sl-SI" sz="100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sl-SI" sz="1000" dirty="0">
              <a:latin typeface="+mn-lt"/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E2A547C-113F-46F8-B12D-4722F97E2E8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108008" y="4940425"/>
            <a:ext cx="2159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sl-SI" sz="1000" dirty="0">
              <a:latin typeface="+mn-lt"/>
              <a:sym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1CD197F1-F56F-4FBB-AEF6-12113D640A5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326120" y="5021388"/>
            <a:ext cx="2159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sl-SI" sz="1000" dirty="0">
              <a:latin typeface="+mn-lt"/>
              <a:sym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DBBD1F56-8F00-4B96-9C3F-92472293BE0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065020" y="4735638"/>
            <a:ext cx="2159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sl-SI" sz="1000" dirty="0">
              <a:latin typeface="+mn-lt"/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B27D61F1-714E-4B49-8562-5E191742FA3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5195570" y="3651375"/>
            <a:ext cx="2159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sl-SI" sz="1000" dirty="0">
              <a:latin typeface="+mn-lt"/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2F0E8F93-1639-49CC-8618-216A4AB1238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195570" y="4765800"/>
            <a:ext cx="2159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sl-SI" sz="1000" dirty="0">
              <a:latin typeface="+mn-lt"/>
              <a:sym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="" xmlns:a16="http://schemas.microsoft.com/office/drawing/2014/main" id="{26ED7BC0-A11B-4776-9CC9-6C4638F4D713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326120" y="3687888"/>
            <a:ext cx="215900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sl-SI" sz="1000" dirty="0">
              <a:latin typeface="+mn-lt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64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Republika" panose="02000506040000020004" pitchFamily="2" charset="77"/>
              </a:rPr>
              <a:t>NAJVEČ NEDOPUSTNIH ČAKLANIH DOB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Republika" panose="02000506040000020004" pitchFamily="2" charset="77"/>
              </a:rPr>
              <a:t>ORTOPEDIJA</a:t>
            </a:r>
          </a:p>
          <a:p>
            <a:r>
              <a:rPr lang="sl-SI" dirty="0">
                <a:latin typeface="Republika" panose="02000506040000020004" pitchFamily="2" charset="77"/>
              </a:rPr>
              <a:t>DERMATOLOGIJA</a:t>
            </a:r>
          </a:p>
          <a:p>
            <a:r>
              <a:rPr lang="sl-SI" dirty="0">
                <a:latin typeface="Republika" panose="02000506040000020004" pitchFamily="2" charset="77"/>
              </a:rPr>
              <a:t>NEVROLOGIJA</a:t>
            </a:r>
          </a:p>
          <a:p>
            <a:r>
              <a:rPr lang="sl-SI" dirty="0">
                <a:latin typeface="Republika" panose="02000506040000020004" pitchFamily="2" charset="77"/>
              </a:rPr>
              <a:t>KARDIOLOGIJA</a:t>
            </a:r>
          </a:p>
          <a:p>
            <a:r>
              <a:rPr lang="sl-SI" dirty="0">
                <a:latin typeface="Republika" panose="02000506040000020004" pitchFamily="2" charset="77"/>
              </a:rPr>
              <a:t>REVMATOLOGIJA</a:t>
            </a:r>
          </a:p>
        </p:txBody>
      </p:sp>
    </p:spTree>
    <p:extLst>
      <p:ext uri="{BB962C8B-B14F-4D97-AF65-F5344CB8AC3E}">
        <p14:creationId xmlns:p14="http://schemas.microsoft.com/office/powerpoint/2010/main" val="33688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DE96EE54-8FC8-475D-A0AE-258834096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45" y="1075283"/>
            <a:ext cx="11592910" cy="5695375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="" xmlns:a16="http://schemas.microsoft.com/office/drawing/2014/main" id="{7E9BFD20-A77D-423D-A6CE-ADB6CD2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00" y="343788"/>
            <a:ext cx="8961934" cy="602143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Republika" panose="02000506040000020004" pitchFamily="2" charset="-18"/>
              </a:rPr>
              <a:t>PROCES OBRAVNAVE PACIENTA</a:t>
            </a:r>
          </a:p>
        </p:txBody>
      </p:sp>
      <p:pic>
        <p:nvPicPr>
          <p:cNvPr id="4" name="Označba mesta vsebine 4">
            <a:extLst>
              <a:ext uri="{FF2B5EF4-FFF2-40B4-BE49-F238E27FC236}">
                <a16:creationId xmlns="" xmlns:a16="http://schemas.microsoft.com/office/drawing/2014/main" id="{9550A3BB-C61B-45EC-8A71-61F8B0E27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24" y="230088"/>
            <a:ext cx="1921276" cy="520346"/>
          </a:xfrm>
        </p:spPr>
      </p:pic>
    </p:spTree>
    <p:extLst>
      <p:ext uri="{BB962C8B-B14F-4D97-AF65-F5344CB8AC3E}">
        <p14:creationId xmlns:p14="http://schemas.microsoft.com/office/powerpoint/2010/main" val="16868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Object 96" hidden="1">
            <a:extLst>
              <a:ext uri="{FF2B5EF4-FFF2-40B4-BE49-F238E27FC236}">
                <a16:creationId xmlns="" xmlns:a16="http://schemas.microsoft.com/office/drawing/2014/main" id="{3BF8D51F-A86A-4A8B-8BCF-18F39F5BF7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Rectangle 144" hidden="1">
            <a:extLst>
              <a:ext uri="{FF2B5EF4-FFF2-40B4-BE49-F238E27FC236}">
                <a16:creationId xmlns="" xmlns:a16="http://schemas.microsoft.com/office/drawing/2014/main" id="{E5878D17-EFF6-41CC-A16C-0FB8168238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3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sl-SI" sz="240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7" name="Picture 56" descr="A screenshot of a map&#10;&#10;Description automatically generated">
            <a:extLst>
              <a:ext uri="{FF2B5EF4-FFF2-40B4-BE49-F238E27FC236}">
                <a16:creationId xmlns="" xmlns:a16="http://schemas.microsoft.com/office/drawing/2014/main" id="{927D1CDA-B905-4E0A-8B8B-616C8163EE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288" r="66" b="10440"/>
          <a:stretch/>
        </p:blipFill>
        <p:spPr>
          <a:xfrm>
            <a:off x="326400" y="2067243"/>
            <a:ext cx="11520000" cy="4222576"/>
          </a:xfrm>
          <a:prstGeom prst="rect">
            <a:avLst/>
          </a:prstGeom>
        </p:spPr>
      </p:pic>
      <p:cxnSp>
        <p:nvCxnSpPr>
          <p:cNvPr id="59" name="Connector: Elbow 58">
            <a:extLst>
              <a:ext uri="{FF2B5EF4-FFF2-40B4-BE49-F238E27FC236}">
                <a16:creationId xmlns="" xmlns:a16="http://schemas.microsoft.com/office/drawing/2014/main" id="{8DEFF95F-1CFA-40D1-BB1D-6052B2580C6C}"/>
              </a:ext>
            </a:extLst>
          </p:cNvPr>
          <p:cNvCxnSpPr/>
          <p:nvPr/>
        </p:nvCxnSpPr>
        <p:spPr>
          <a:xfrm rot="5400000" flipH="1" flipV="1">
            <a:off x="3103864" y="5212277"/>
            <a:ext cx="1459227" cy="340948"/>
          </a:xfrm>
          <a:prstGeom prst="bentConnector3">
            <a:avLst/>
          </a:prstGeom>
          <a:ln w="3175" cap="flat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AB9E158-F80E-47AD-BEFD-225E48332C90}"/>
              </a:ext>
            </a:extLst>
          </p:cNvPr>
          <p:cNvSpPr/>
          <p:nvPr/>
        </p:nvSpPr>
        <p:spPr>
          <a:xfrm>
            <a:off x="225275" y="2039958"/>
            <a:ext cx="11598032" cy="4287838"/>
          </a:xfrm>
          <a:prstGeom prst="rect">
            <a:avLst/>
          </a:prstGeom>
          <a:solidFill>
            <a:schemeClr val="bg1">
              <a:alpha val="60000"/>
            </a:schemeClr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7FADE4BC-8102-40EB-9DFA-419711EDD4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9926" r="75095" b="-363"/>
          <a:stretch/>
        </p:blipFill>
        <p:spPr>
          <a:xfrm>
            <a:off x="6454206" y="6318805"/>
            <a:ext cx="2784309" cy="481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8FF68-AE65-445E-A5F0-3C94584F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00" y="804673"/>
            <a:ext cx="11520000" cy="664797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Republika" panose="02000506040000020004" pitchFamily="2" charset="77"/>
              </a:rPr>
              <a:t>PODATKOVNA INFRASTRUKTURA OK </a:t>
            </a:r>
            <a:r>
              <a:rPr lang="sl-SI" dirty="0" smtClean="0">
                <a:latin typeface="Republika" panose="02000506040000020004" pitchFamily="2" charset="77"/>
              </a:rPr>
              <a:t>UKCL, </a:t>
            </a:r>
            <a:r>
              <a:rPr lang="sl-SI" dirty="0">
                <a:latin typeface="Republika" panose="02000506040000020004" pitchFamily="2" charset="77"/>
              </a:rPr>
              <a:t>podatki o pacientu se beležijo v več sistemih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6D4BBAC-E15A-447A-90CC-7E309F0AD436}"/>
              </a:ext>
            </a:extLst>
          </p:cNvPr>
          <p:cNvSpPr txBox="1"/>
          <p:nvPr/>
        </p:nvSpPr>
        <p:spPr>
          <a:xfrm>
            <a:off x="326813" y="6369685"/>
            <a:ext cx="8531013" cy="368300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137160" indent="-13716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</a:pPr>
            <a:r>
              <a:rPr lang="sl-SI" sz="800" dirty="0">
                <a:latin typeface="Arial" pitchFamily="34" charset="0"/>
                <a:cs typeface="Arial" pitchFamily="34" charset="0"/>
              </a:rPr>
              <a:t>Črtkana črta nakazuje, da so v sistemu le delni podatki.</a:t>
            </a:r>
          </a:p>
          <a:p>
            <a:pPr marL="137160" indent="-13716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</a:pPr>
            <a:r>
              <a:rPr lang="sl-SI" sz="800" dirty="0">
                <a:latin typeface="Arial" pitchFamily="34" charset="0"/>
                <a:cs typeface="Arial" pitchFamily="34" charset="0"/>
              </a:rPr>
              <a:t>Vir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: </a:t>
            </a:r>
            <a:r>
              <a:rPr lang="sl-SI" sz="800" dirty="0">
                <a:latin typeface="Arial" pitchFamily="34" charset="0"/>
                <a:cs typeface="Arial" pitchFamily="34" charset="0"/>
              </a:rPr>
              <a:t>Ortopedska klinika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9F2AA1F-C239-45FD-A95B-DEA4525CAD83}"/>
              </a:ext>
            </a:extLst>
          </p:cNvPr>
          <p:cNvSpPr/>
          <p:nvPr/>
        </p:nvSpPr>
        <p:spPr>
          <a:xfrm>
            <a:off x="1934369" y="5595667"/>
            <a:ext cx="720000" cy="612000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208A7D8D-3C6B-4E47-9A39-43C0CE8CB84C}"/>
              </a:ext>
            </a:extLst>
          </p:cNvPr>
          <p:cNvSpPr/>
          <p:nvPr/>
        </p:nvSpPr>
        <p:spPr>
          <a:xfrm>
            <a:off x="7789634" y="4302469"/>
            <a:ext cx="536815" cy="739004"/>
          </a:xfrm>
          <a:prstGeom prst="rect">
            <a:avLst/>
          </a:prstGeom>
          <a:noFill/>
          <a:ln w="12700" cap="flat">
            <a:solidFill>
              <a:schemeClr val="tx2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CD589303-6C8E-4856-A675-2925CD5EF184}"/>
              </a:ext>
            </a:extLst>
          </p:cNvPr>
          <p:cNvSpPr/>
          <p:nvPr/>
        </p:nvSpPr>
        <p:spPr>
          <a:xfrm>
            <a:off x="1886201" y="5557520"/>
            <a:ext cx="720000" cy="612000"/>
          </a:xfrm>
          <a:prstGeom prst="rect">
            <a:avLst/>
          </a:prstGeom>
          <a:noFill/>
          <a:ln w="12700" cap="flat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105C7F64-F2E3-42A8-8D98-C88569F61D6E}"/>
              </a:ext>
            </a:extLst>
          </p:cNvPr>
          <p:cNvSpPr/>
          <p:nvPr/>
        </p:nvSpPr>
        <p:spPr>
          <a:xfrm>
            <a:off x="3742896" y="4545581"/>
            <a:ext cx="356029" cy="385989"/>
          </a:xfrm>
          <a:prstGeom prst="rect">
            <a:avLst/>
          </a:prstGeom>
          <a:noFill/>
          <a:ln w="12700" cap="flat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E806D656-9034-447B-B460-5CC26B6159B2}"/>
              </a:ext>
            </a:extLst>
          </p:cNvPr>
          <p:cNvSpPr/>
          <p:nvPr/>
        </p:nvSpPr>
        <p:spPr>
          <a:xfrm>
            <a:off x="3704648" y="2311328"/>
            <a:ext cx="367819" cy="113672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-Shape 9">
            <a:extLst>
              <a:ext uri="{FF2B5EF4-FFF2-40B4-BE49-F238E27FC236}">
                <a16:creationId xmlns="" xmlns:a16="http://schemas.microsoft.com/office/drawing/2014/main" id="{5D4D9941-60EB-4323-9836-1EBA8A165295}"/>
              </a:ext>
            </a:extLst>
          </p:cNvPr>
          <p:cNvSpPr/>
          <p:nvPr/>
        </p:nvSpPr>
        <p:spPr>
          <a:xfrm rot="5400000">
            <a:off x="1206752" y="1552090"/>
            <a:ext cx="1473573" cy="2928325"/>
          </a:xfrm>
          <a:prstGeom prst="corner">
            <a:avLst>
              <a:gd name="adj1" fmla="val 63225"/>
              <a:gd name="adj2" fmla="val 100000"/>
            </a:avLst>
          </a:prstGeom>
          <a:noFill/>
          <a:ln w="12700" cap="flat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59B08ABB-0F80-491A-BB66-5FC85B6CE6B0}"/>
              </a:ext>
            </a:extLst>
          </p:cNvPr>
          <p:cNvSpPr/>
          <p:nvPr/>
        </p:nvSpPr>
        <p:spPr>
          <a:xfrm>
            <a:off x="1460649" y="3182609"/>
            <a:ext cx="432048" cy="332117"/>
          </a:xfrm>
          <a:prstGeom prst="rect">
            <a:avLst/>
          </a:prstGeom>
          <a:noFill/>
          <a:ln w="12700" cap="flat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033F74B-FEAD-4AD1-89CE-904014482CF9}"/>
              </a:ext>
            </a:extLst>
          </p:cNvPr>
          <p:cNvSpPr/>
          <p:nvPr/>
        </p:nvSpPr>
        <p:spPr>
          <a:xfrm>
            <a:off x="558801" y="2619713"/>
            <a:ext cx="308852" cy="355263"/>
          </a:xfrm>
          <a:prstGeom prst="rect">
            <a:avLst/>
          </a:prstGeom>
          <a:noFill/>
          <a:ln w="12700" cap="flat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7017E023-CF88-446D-B033-99E24F848152}"/>
              </a:ext>
            </a:extLst>
          </p:cNvPr>
          <p:cNvSpPr/>
          <p:nvPr/>
        </p:nvSpPr>
        <p:spPr>
          <a:xfrm>
            <a:off x="3791808" y="5765861"/>
            <a:ext cx="576000" cy="468000"/>
          </a:xfrm>
          <a:prstGeom prst="rect">
            <a:avLst/>
          </a:prstGeom>
          <a:noFill/>
          <a:ln w="12700" cap="flat">
            <a:solidFill>
              <a:schemeClr val="bg2">
                <a:lumMod val="60000"/>
                <a:lumOff val="4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CC4EF2A-D590-41DB-8A79-3C2BD9D92D56}"/>
              </a:ext>
            </a:extLst>
          </p:cNvPr>
          <p:cNvSpPr/>
          <p:nvPr/>
        </p:nvSpPr>
        <p:spPr>
          <a:xfrm>
            <a:off x="3748684" y="3247866"/>
            <a:ext cx="377201" cy="231934"/>
          </a:xfrm>
          <a:prstGeom prst="rect">
            <a:avLst/>
          </a:prstGeom>
          <a:noFill/>
          <a:ln w="12700" cap="flat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C7B10669-B1D7-4AA9-AC72-FC73FE06CE70}"/>
              </a:ext>
            </a:extLst>
          </p:cNvPr>
          <p:cNvSpPr/>
          <p:nvPr/>
        </p:nvSpPr>
        <p:spPr>
          <a:xfrm>
            <a:off x="1970106" y="3370072"/>
            <a:ext cx="536028" cy="35102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9D0EAE44-2306-4995-8562-EF739C6E4606}"/>
              </a:ext>
            </a:extLst>
          </p:cNvPr>
          <p:cNvSpPr/>
          <p:nvPr/>
        </p:nvSpPr>
        <p:spPr>
          <a:xfrm>
            <a:off x="3747656" y="5733256"/>
            <a:ext cx="576000" cy="4680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10646F36-510C-46E9-9699-B37504B0C5CA}"/>
              </a:ext>
            </a:extLst>
          </p:cNvPr>
          <p:cNvSpPr/>
          <p:nvPr/>
        </p:nvSpPr>
        <p:spPr>
          <a:xfrm>
            <a:off x="2812054" y="2727728"/>
            <a:ext cx="498413" cy="28217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F7642470-77D0-43BC-AE64-9C75C50F916D}"/>
              </a:ext>
            </a:extLst>
          </p:cNvPr>
          <p:cNvSpPr/>
          <p:nvPr/>
        </p:nvSpPr>
        <p:spPr>
          <a:xfrm>
            <a:off x="3712317" y="4523220"/>
            <a:ext cx="351683" cy="382156"/>
          </a:xfrm>
          <a:prstGeom prst="rect">
            <a:avLst/>
          </a:prstGeom>
          <a:noFill/>
          <a:ln w="12700" cap="flat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974AF914-2998-4ACF-B6AF-841367A65389}"/>
              </a:ext>
            </a:extLst>
          </p:cNvPr>
          <p:cNvSpPr/>
          <p:nvPr/>
        </p:nvSpPr>
        <p:spPr>
          <a:xfrm>
            <a:off x="4820144" y="5049181"/>
            <a:ext cx="624000" cy="360000"/>
          </a:xfrm>
          <a:prstGeom prst="rect">
            <a:avLst/>
          </a:prstGeom>
          <a:noFill/>
          <a:ln w="12700" cap="flat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84B48DB9-B1BC-4247-81F0-3A1EFB92724A}"/>
              </a:ext>
            </a:extLst>
          </p:cNvPr>
          <p:cNvSpPr/>
          <p:nvPr/>
        </p:nvSpPr>
        <p:spPr>
          <a:xfrm>
            <a:off x="10283315" y="3312843"/>
            <a:ext cx="672000" cy="396000"/>
          </a:xfrm>
          <a:prstGeom prst="rect">
            <a:avLst/>
          </a:prstGeom>
          <a:noFill/>
          <a:ln w="12700" cap="flat">
            <a:solidFill>
              <a:schemeClr val="bg2">
                <a:lumMod val="60000"/>
                <a:lumOff val="40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00DD521C-146E-4465-A6F7-A396D1DF0C57}"/>
              </a:ext>
            </a:extLst>
          </p:cNvPr>
          <p:cNvSpPr/>
          <p:nvPr/>
        </p:nvSpPr>
        <p:spPr>
          <a:xfrm>
            <a:off x="1838033" y="5519374"/>
            <a:ext cx="720000" cy="6120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13579665-302E-4D7C-8341-2326D3C04E68}"/>
              </a:ext>
            </a:extLst>
          </p:cNvPr>
          <p:cNvSpPr/>
          <p:nvPr/>
        </p:nvSpPr>
        <p:spPr>
          <a:xfrm>
            <a:off x="10216456" y="3277020"/>
            <a:ext cx="672000" cy="396000"/>
          </a:xfrm>
          <a:prstGeom prst="rect">
            <a:avLst/>
          </a:prstGeom>
          <a:noFill/>
          <a:ln w="12700" cap="flat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AB9372FD-97A1-4C43-9306-140C47AF57A1}"/>
              </a:ext>
            </a:extLst>
          </p:cNvPr>
          <p:cNvSpPr/>
          <p:nvPr/>
        </p:nvSpPr>
        <p:spPr>
          <a:xfrm>
            <a:off x="9266059" y="5767561"/>
            <a:ext cx="605925" cy="302075"/>
          </a:xfrm>
          <a:prstGeom prst="rect">
            <a:avLst/>
          </a:prstGeom>
          <a:noFill/>
          <a:ln w="12700" cap="flat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39056F84-991D-433B-8546-C6EF2D9527CB}"/>
              </a:ext>
            </a:extLst>
          </p:cNvPr>
          <p:cNvSpPr/>
          <p:nvPr/>
        </p:nvSpPr>
        <p:spPr>
          <a:xfrm>
            <a:off x="7847897" y="5603181"/>
            <a:ext cx="445883" cy="275880"/>
          </a:xfrm>
          <a:prstGeom prst="rect">
            <a:avLst/>
          </a:prstGeom>
          <a:noFill/>
          <a:ln w="12700" cap="flat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8907ADEF-29FD-4C53-B948-5C6717542E86}"/>
              </a:ext>
            </a:extLst>
          </p:cNvPr>
          <p:cNvSpPr/>
          <p:nvPr/>
        </p:nvSpPr>
        <p:spPr>
          <a:xfrm>
            <a:off x="6672064" y="2333120"/>
            <a:ext cx="220133" cy="127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3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30200" tIns="69469" rIns="69469" bIns="69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sl-SI"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F-medic</a:t>
            </a: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E9CE72FD-F872-48F8-A8F9-73E425A05B23}"/>
              </a:ext>
            </a:extLst>
          </p:cNvPr>
          <p:cNvSpPr/>
          <p:nvPr/>
        </p:nvSpPr>
        <p:spPr>
          <a:xfrm>
            <a:off x="7988380" y="2152463"/>
            <a:ext cx="220133" cy="127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3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30200" tIns="69469" rIns="69469" bIns="69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sl-SI" sz="100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RISPac</a:t>
            </a: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CAE8A382-269F-4455-A674-B2A3533CFA61}"/>
              </a:ext>
            </a:extLst>
          </p:cNvPr>
          <p:cNvSpPr/>
          <p:nvPr/>
        </p:nvSpPr>
        <p:spPr>
          <a:xfrm>
            <a:off x="9300527" y="2152463"/>
            <a:ext cx="220133" cy="127000"/>
          </a:xfrm>
          <a:prstGeom prst="rect">
            <a:avLst/>
          </a:prstGeom>
          <a:solidFill>
            <a:schemeClr val="accent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30200" tIns="69469" rIns="69469" bIns="69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sl-SI"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Hipokrat</a:t>
            </a:r>
            <a:r>
              <a:rPr lang="en-US"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in </a:t>
            </a:r>
            <a:r>
              <a:rPr lang="en-US" sz="100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drugi</a:t>
            </a:r>
            <a:r>
              <a:rPr lang="en-US"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00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sistemi</a:t>
            </a: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AAC4F85D-2788-47B8-874E-A67B2CCFEE75}"/>
              </a:ext>
            </a:extLst>
          </p:cNvPr>
          <p:cNvSpPr/>
          <p:nvPr/>
        </p:nvSpPr>
        <p:spPr>
          <a:xfrm>
            <a:off x="6672064" y="2152463"/>
            <a:ext cx="220133" cy="1270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ADABA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30200" tIns="69469" rIns="69469" bIns="69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sl-SI"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B</a:t>
            </a:r>
            <a:r>
              <a:rPr lang="en-US"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IRPIS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1F7A9395-BF13-4031-9BED-B22E8D776E8A}"/>
              </a:ext>
            </a:extLst>
          </p:cNvPr>
          <p:cNvSpPr/>
          <p:nvPr/>
        </p:nvSpPr>
        <p:spPr>
          <a:xfrm>
            <a:off x="8000328" y="2341548"/>
            <a:ext cx="220133" cy="127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30200" tIns="69469" rIns="69469" bIns="69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sl-SI"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Napotnice</a:t>
            </a: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4054CE76-C792-4448-979E-A880F773C119}"/>
              </a:ext>
            </a:extLst>
          </p:cNvPr>
          <p:cNvSpPr/>
          <p:nvPr/>
        </p:nvSpPr>
        <p:spPr>
          <a:xfrm>
            <a:off x="9300527" y="2333120"/>
            <a:ext cx="220133" cy="1270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30200" tIns="69469" rIns="69469" bIns="69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sl-SI"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Izvid / nestrukturirana oblika</a:t>
            </a: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EF4FC09F-2052-460B-B187-C1AFBACE094B}"/>
              </a:ext>
            </a:extLst>
          </p:cNvPr>
          <p:cNvSpPr/>
          <p:nvPr/>
        </p:nvSpPr>
        <p:spPr>
          <a:xfrm>
            <a:off x="5563396" y="5523732"/>
            <a:ext cx="817232" cy="723470"/>
          </a:xfrm>
          <a:prstGeom prst="rect">
            <a:avLst/>
          </a:prstGeom>
          <a:noFill/>
          <a:ln w="12700" cap="flat">
            <a:solidFill>
              <a:schemeClr val="accent5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C2BFC03D-9761-40E7-81B3-5A9073FE0573}"/>
              </a:ext>
            </a:extLst>
          </p:cNvPr>
          <p:cNvSpPr/>
          <p:nvPr/>
        </p:nvSpPr>
        <p:spPr>
          <a:xfrm>
            <a:off x="5501096" y="5477040"/>
            <a:ext cx="817232" cy="723470"/>
          </a:xfrm>
          <a:prstGeom prst="rect">
            <a:avLst/>
          </a:prstGeom>
          <a:noFill/>
          <a:ln w="12700" cap="flat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BB4B152A-2404-41B1-BFB6-D265F41AB3E2}"/>
              </a:ext>
            </a:extLst>
          </p:cNvPr>
          <p:cNvSpPr/>
          <p:nvPr/>
        </p:nvSpPr>
        <p:spPr>
          <a:xfrm>
            <a:off x="10350172" y="3348666"/>
            <a:ext cx="672000" cy="3960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EBA94EA0-FDEC-453E-B65A-9543762D7DCF}"/>
              </a:ext>
            </a:extLst>
          </p:cNvPr>
          <p:cNvSpPr/>
          <p:nvPr/>
        </p:nvSpPr>
        <p:spPr>
          <a:xfrm>
            <a:off x="1789865" y="5481228"/>
            <a:ext cx="720000" cy="612000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-Shape 3">
            <a:extLst>
              <a:ext uri="{FF2B5EF4-FFF2-40B4-BE49-F238E27FC236}">
                <a16:creationId xmlns="" xmlns:a16="http://schemas.microsoft.com/office/drawing/2014/main" id="{2B384A42-6365-4991-B714-DB2FDF3C25E6}"/>
              </a:ext>
            </a:extLst>
          </p:cNvPr>
          <p:cNvSpPr/>
          <p:nvPr/>
        </p:nvSpPr>
        <p:spPr>
          <a:xfrm rot="10800000">
            <a:off x="3791808" y="3902922"/>
            <a:ext cx="1590013" cy="1459227"/>
          </a:xfrm>
          <a:prstGeom prst="corner">
            <a:avLst>
              <a:gd name="adj1" fmla="val 28948"/>
              <a:gd name="adj2" fmla="val 56002"/>
            </a:avLst>
          </a:prstGeom>
          <a:noFill/>
          <a:ln w="12700" cap="flat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-Shape 50">
            <a:extLst>
              <a:ext uri="{FF2B5EF4-FFF2-40B4-BE49-F238E27FC236}">
                <a16:creationId xmlns="" xmlns:a16="http://schemas.microsoft.com/office/drawing/2014/main" id="{BF22FCAC-3D58-44B2-9FF4-486441E89B0B}"/>
              </a:ext>
            </a:extLst>
          </p:cNvPr>
          <p:cNvSpPr/>
          <p:nvPr/>
        </p:nvSpPr>
        <p:spPr>
          <a:xfrm rot="5400000">
            <a:off x="7619206" y="3753774"/>
            <a:ext cx="1915774" cy="2547247"/>
          </a:xfrm>
          <a:prstGeom prst="corner">
            <a:avLst>
              <a:gd name="adj1" fmla="val 42998"/>
              <a:gd name="adj2" fmla="val 42513"/>
            </a:avLst>
          </a:prstGeom>
          <a:noFill/>
          <a:ln w="12700" cap="flat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6C13329B-CA72-4C01-9971-2A0D5835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73" y="775631"/>
            <a:ext cx="11200638" cy="602143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Republika" panose="02000506040000020004" pitchFamily="2" charset="-18"/>
              </a:rPr>
              <a:t>VPISI V ČAKALNE VRSTE ZA PRVE PREGLEDE RASTEJO ZA </a:t>
            </a:r>
            <a:r>
              <a:rPr lang="sl-SI" dirty="0" smtClean="0">
                <a:latin typeface="Republika" panose="02000506040000020004" pitchFamily="2" charset="-18"/>
              </a:rPr>
              <a:t>3,5 % </a:t>
            </a:r>
            <a:r>
              <a:rPr lang="sl-SI" dirty="0">
                <a:latin typeface="Republika" panose="02000506040000020004" pitchFamily="2" charset="-18"/>
              </a:rPr>
              <a:t>NA LETO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AA722CCB-F4E0-4D08-B568-EBEEF4A4B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157"/>
          <a:stretch/>
        </p:blipFill>
        <p:spPr>
          <a:xfrm>
            <a:off x="820628" y="1935546"/>
            <a:ext cx="8740622" cy="4798833"/>
          </a:xfrm>
          <a:prstGeom prst="rect">
            <a:avLst/>
          </a:prstGeom>
        </p:spPr>
      </p:pic>
      <p:pic>
        <p:nvPicPr>
          <p:cNvPr id="6" name="Označba mesta vsebine 4">
            <a:extLst>
              <a:ext uri="{FF2B5EF4-FFF2-40B4-BE49-F238E27FC236}">
                <a16:creationId xmlns="" xmlns:a16="http://schemas.microsoft.com/office/drawing/2014/main" id="{94BF1890-1E6D-4D11-B380-E4CE358C0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</p:spTree>
    <p:extLst>
      <p:ext uri="{BB962C8B-B14F-4D97-AF65-F5344CB8AC3E}">
        <p14:creationId xmlns:p14="http://schemas.microsoft.com/office/powerpoint/2010/main" val="32823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9F27CBFC-D142-4F3E-9748-A1CF41B7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81" y="638996"/>
            <a:ext cx="11200638" cy="602143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latin typeface="Republika" panose="02000506040000020004" pitchFamily="2" charset="-18"/>
              </a:rPr>
              <a:t>ODPOVEDI </a:t>
            </a:r>
            <a:r>
              <a:rPr lang="sl-SI" dirty="0">
                <a:latin typeface="Republika" panose="02000506040000020004" pitchFamily="2" charset="-18"/>
              </a:rPr>
              <a:t>PRVIH PREGLEDOV</a:t>
            </a:r>
          </a:p>
        </p:txBody>
      </p:sp>
      <p:graphicFrame>
        <p:nvGraphicFramePr>
          <p:cNvPr id="10" name="Grafikon 9">
            <a:extLst>
              <a:ext uri="{FF2B5EF4-FFF2-40B4-BE49-F238E27FC236}">
                <a16:creationId xmlns="" xmlns:a16="http://schemas.microsoft.com/office/drawing/2014/main" id="{444D3950-24D4-4C39-9D30-F9E9373DB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676480"/>
              </p:ext>
            </p:extLst>
          </p:nvPr>
        </p:nvGraphicFramePr>
        <p:xfrm>
          <a:off x="1034308" y="1683498"/>
          <a:ext cx="6868567" cy="453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oljeZBesedilom 11">
            <a:extLst>
              <a:ext uri="{FF2B5EF4-FFF2-40B4-BE49-F238E27FC236}">
                <a16:creationId xmlns="" xmlns:a16="http://schemas.microsoft.com/office/drawing/2014/main" id="{714EC973-6327-42EA-90F3-C0A55719E8A0}"/>
              </a:ext>
            </a:extLst>
          </p:cNvPr>
          <p:cNvSpPr txBox="1"/>
          <p:nvPr/>
        </p:nvSpPr>
        <p:spPr>
          <a:xfrm>
            <a:off x="8444861" y="1683498"/>
            <a:ext cx="3007333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Republika" panose="02000506040000020004" pitchFamily="2" charset="-18"/>
                <a:cs typeface="Times New Roman" panose="02020603050405020304" pitchFamily="18" charset="0"/>
              </a:rPr>
              <a:t>~</a:t>
            </a:r>
            <a:r>
              <a:rPr lang="sl-SI" sz="2400" dirty="0" smtClean="0">
                <a:latin typeface="Republika" panose="02000506040000020004" pitchFamily="2" charset="-18"/>
              </a:rPr>
              <a:t>11 % </a:t>
            </a:r>
            <a:r>
              <a:rPr lang="sl-SI" sz="2400" dirty="0">
                <a:latin typeface="Republika" panose="02000506040000020004" pitchFamily="2" charset="-18"/>
              </a:rPr>
              <a:t>vseh vpisanih pacientov ne opravi prvega pregleda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1F9F3F3D-732E-4F03-BD8E-57F2902F5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</p:spTree>
    <p:extLst>
      <p:ext uri="{BB962C8B-B14F-4D97-AF65-F5344CB8AC3E}">
        <p14:creationId xmlns:p14="http://schemas.microsoft.com/office/powerpoint/2010/main" val="40894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2C5ED3CB-EC2F-43C7-A9B9-087DACE0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81" y="638996"/>
            <a:ext cx="11200638" cy="602143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Republika" panose="02000506040000020004" pitchFamily="2" charset="-18"/>
              </a:rPr>
              <a:t>NAJPOGOSTEJŠI RAZLOGI ZA ODPOVED</a:t>
            </a:r>
          </a:p>
        </p:txBody>
      </p:sp>
      <p:graphicFrame>
        <p:nvGraphicFramePr>
          <p:cNvPr id="7" name="Grafikon 6">
            <a:extLst>
              <a:ext uri="{FF2B5EF4-FFF2-40B4-BE49-F238E27FC236}">
                <a16:creationId xmlns="" xmlns:a16="http://schemas.microsoft.com/office/drawing/2014/main" id="{89AAAE5E-465F-4F7E-ADDA-FD6BB2215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455833"/>
              </p:ext>
            </p:extLst>
          </p:nvPr>
        </p:nvGraphicFramePr>
        <p:xfrm>
          <a:off x="1926897" y="1539473"/>
          <a:ext cx="6954345" cy="492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D380CDD7-44F1-4F84-919F-54F473484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</p:spTree>
    <p:extLst>
      <p:ext uri="{BB962C8B-B14F-4D97-AF65-F5344CB8AC3E}">
        <p14:creationId xmlns:p14="http://schemas.microsoft.com/office/powerpoint/2010/main" val="826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5E634919-1576-4FE1-A885-B5A6685F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>
                <a:latin typeface="Republika" panose="02000506040000020004" pitchFamily="2" charset="-18"/>
              </a:rPr>
              <a:t>ŠTEVILO DIAGNOSTIČNIH PREISKAV NA POLIKLINIKI, naročenih med prvimi pregledi</a:t>
            </a:r>
          </a:p>
        </p:txBody>
      </p:sp>
      <p:pic>
        <p:nvPicPr>
          <p:cNvPr id="6" name="Označba mesta vsebine 4">
            <a:extLst>
              <a:ext uri="{FF2B5EF4-FFF2-40B4-BE49-F238E27FC236}">
                <a16:creationId xmlns="" xmlns:a16="http://schemas.microsoft.com/office/drawing/2014/main" id="{484E5363-D9B4-415E-AAF2-E56ABC34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78" y="6080750"/>
            <a:ext cx="1921276" cy="520346"/>
          </a:xfrm>
        </p:spPr>
      </p:pic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B0651D59-35F5-4298-B95D-1236F40F88EE}"/>
              </a:ext>
            </a:extLst>
          </p:cNvPr>
          <p:cNvSpPr txBox="1"/>
          <p:nvPr/>
        </p:nvSpPr>
        <p:spPr>
          <a:xfrm>
            <a:off x="8483711" y="2762334"/>
            <a:ext cx="3007333" cy="2677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Republika" panose="02000506040000020004" pitchFamily="2" charset="77"/>
                <a:cs typeface="Times New Roman" panose="02020603050405020304" pitchFamily="18" charset="0"/>
              </a:rPr>
              <a:t>~</a:t>
            </a:r>
            <a:r>
              <a:rPr lang="sl-SI" sz="2800" dirty="0">
                <a:latin typeface="Republika" panose="02000506040000020004" pitchFamily="2" charset="77"/>
                <a:cs typeface="Times New Roman" panose="02020603050405020304" pitchFamily="18" charset="0"/>
              </a:rPr>
              <a:t>83</a:t>
            </a:r>
            <a:r>
              <a:rPr lang="sl-SI" sz="2800" dirty="0">
                <a:latin typeface="Republika" panose="02000506040000020004" pitchFamily="2" charset="77"/>
              </a:rPr>
              <a:t>% od pacientov, ki opravijo prvi pregled potrebuje diagnostične storitve</a:t>
            </a:r>
          </a:p>
        </p:txBody>
      </p:sp>
      <p:graphicFrame>
        <p:nvGraphicFramePr>
          <p:cNvPr id="8" name="Grafikon 7">
            <a:extLst>
              <a:ext uri="{FF2B5EF4-FFF2-40B4-BE49-F238E27FC236}">
                <a16:creationId xmlns="" xmlns:a16="http://schemas.microsoft.com/office/drawing/2014/main" id="{A92B42A3-A868-430E-9EE1-C191AAAF0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934434"/>
              </p:ext>
            </p:extLst>
          </p:nvPr>
        </p:nvGraphicFramePr>
        <p:xfrm>
          <a:off x="1114097" y="1866117"/>
          <a:ext cx="7584966" cy="473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1792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cipG457Roe.aW0K8fD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HwiiWkyqON3BWDePJL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HAksUI9bNjYtqHAbnz7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xrwE2vX3BIlurQVdIqs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6bVq0hw9Zg_mlHH.v4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5yOWrDQvf5HzRg61ZpK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Bf6cRZB3SMXKvDN5nb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u5X4rzdNUulGDGqhAVE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Jappz_2Ijl3V_Zfe.Er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PTIAbaNkUNSDywmQat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D9w53si7JmH.MRy8TdA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Oo54ej0v9J6bt0sQ8sY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5ziX0NvVAPnjbsV6FSU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mLw4Pi.KlLlHK8n2V17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e9xO0nLnnanLrU838gZ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SWnx83Ju8DmGRKFPr3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ct8dG2mc7DY3LWYOTBB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Oh.4Lgr_nqfycsnlGC_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8CzMRa9964NnGRWjei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AxPDKDPVJwwzR3Pqz3E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l9jUucB9us4Ld0GqyE7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nR4AfgdnoqEWhop9iuB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IkrtfHEVCO5Toze.qe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0SzEs42hlf9yPbD2QP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ROOI3_0XnWp5LsOFjT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pSRsG9V1qsgUBVxPnOQ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7765_o3PrFpOqyQvlvM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4x5FgUhpH8GhTJd.3lS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SkmzaJ3_86GlrNYmaxK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XjRRn9fi2wVF9dR5zMx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QtcytRUT6l6IYV4GGoh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wWCEQpWm.EgP4pNERW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Tsig84wxTLS.8S5eCbd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5YTAl9sOj0zH4B73wBiM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chhni4VjMs22E_40TW1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ZkYtSZbZ1jwzqYjhzJG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6PkV08p4Xn4svXRTDw8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76IOUexuTiEYi2csw2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clxM.taY5Saen.iroU3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E8am6rNyz0AYwkHWTSG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ZVTJtT8B5g4WrtfJI5Y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gEQWSZSFS1rEeYIgsNj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PJxUPXqZzKtP2fPdZR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oovMELMhI8ICpNZfYbN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Gfod9EmWlWimZwvTKvK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HfKKAQyGPKwE2Uga5rx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dJ5gfQHB4b6kno5Ht4B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mRXtpzq_BlY2uVB7hLZ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DXt0Wgj1RfpBu0.6Ly5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YZAgWVBjKwhvz2gklh8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dAvHUA0a53i2Ef5e0Sn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ekcCGigoD.gwtag4JNm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SfIHYw93p6lfiLRvSuL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uKOnBG7jIKvegm9Ia.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47MxUUKZ9.qcOI3ZA4x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EhL2mbJrB42WsQwFhy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QqEmkvIzlS56YE6Iai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6DtSKOt8Pmjqa_wUUkBg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814</Words>
  <Application>Microsoft Office PowerPoint</Application>
  <PresentationFormat>Po meri</PresentationFormat>
  <Paragraphs>173</Paragraphs>
  <Slides>22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4" baseType="lpstr">
      <vt:lpstr>Officeova tema</vt:lpstr>
      <vt:lpstr>think-cell Slide</vt:lpstr>
      <vt:lpstr>Optimizacija čakalnih dob</vt:lpstr>
      <vt:lpstr>DEFINICIJA ČAKALNE DOBE</vt:lpstr>
      <vt:lpstr>NAJVEČ NEDOPUSTNIH ČAKLANIH DOB </vt:lpstr>
      <vt:lpstr>PROCES OBRAVNAVE PACIENTA</vt:lpstr>
      <vt:lpstr>PODATKOVNA INFRASTRUKTURA OK UKCL, podatki o pacientu se beležijo v več sistemih</vt:lpstr>
      <vt:lpstr>VPISI V ČAKALNE VRSTE ZA PRVE PREGLEDE RASTEJO ZA 3,5 % NA LETO</vt:lpstr>
      <vt:lpstr>ODPOVEDI PRVIH PREGLEDOV</vt:lpstr>
      <vt:lpstr>NAJPOGOSTEJŠI RAZLOGI ZA ODPOVED</vt:lpstr>
      <vt:lpstr>ŠTEVILO DIAGNOSTIČNIH PREISKAV NA POLIKLINIKI, naročenih med prvimi pregledi</vt:lpstr>
      <vt:lpstr>ŠTEVILO VPISOV V ČAKALNO VRSTO NA OPERACIJO GLEDE NA VRSTO POSEGA (med letoma 2014 in 2019)</vt:lpstr>
      <vt:lpstr>VPISI GLEDE NA ČAKALNO VRSTO TOČNO DOLOČENEGA ZDRAVNIKA</vt:lpstr>
      <vt:lpstr>PREDVIDENA RAST VPISOV ZA OPERACIJE V 2020 JE 6,2 %. V NASLEDNJIH 5 LETIH SE BO ZMANJŠALA NA PRIBLIŽNO 3,8 %.</vt:lpstr>
      <vt:lpstr>STANJE ČAKALNIH DOB</vt:lpstr>
      <vt:lpstr>Predstavitev ukrepov</vt:lpstr>
      <vt:lpstr>PRVI PREGLEDI – ambulantni del</vt:lpstr>
      <vt:lpstr>OPERACIJE - UPOŠTEVANJE ODPOVEDI PRI VODENJU EVIDENC BI LAHKO ZMANJŠAL ŠTEVILO ČAKAJOČIH ZA PRIBLIŽNO 1400 PACIENTOV</vt:lpstr>
      <vt:lpstr>OPERIRANJE POPOLDAN BI POVEČALO ŠTEVILO POSEGOV ZA 510 oziroma 13 % POSEGOV</vt:lpstr>
      <vt:lpstr>OPERIRANJE OB SOBOTAH BI POVEČALO ŠTEVILO POSEGOV ZA 132 oziroma 3 % OPERACIJ</vt:lpstr>
      <vt:lpstr>Z OPERACIJAMI V DVORANAH IZVEN OK UKCL BI LAHKO POVEČALI ŠTEVILO POSEGOV V REDNEM PROGRAMU ZA 320 POSEGOV oz. 8%</vt:lpstr>
      <vt:lpstr>Z DVEMA NOVIMA OPERACIJSKIMI DVORANAMA BI POVEČALI ŠTEVILO POSEGOV ZA 2500 oziroma 67 %</vt:lpstr>
      <vt:lpstr>Z UKREPI POVEČANJA UČINKOVITOSTI BO NASLEDNJE LETO ŠTEVILO ČAKAJOČIH NAD DOPUSTNO ČAKALNO DOBO PADLO NA PRIBLIŽNO 1900 (-29 %)</vt:lpstr>
      <vt:lpstr>Z VSEMI UKREPI SE ŠTEVILO ČAKAJOČIH NDČD V NASLEDNJEM DESETLETJU NE BO POVEČALA, LETA 2024 NE BO NEDOPUSTNIH ČAKLANIH DOB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Optimizacija čakalnih dob na Ortopedski kliniki</dc:title>
  <dc:creator>Oliver Butina</dc:creator>
  <cp:lastModifiedBy>Simona MEHLE</cp:lastModifiedBy>
  <cp:revision>59</cp:revision>
  <cp:lastPrinted>2019-10-24T06:26:59Z</cp:lastPrinted>
  <dcterms:created xsi:type="dcterms:W3CDTF">2019-10-09T17:19:07Z</dcterms:created>
  <dcterms:modified xsi:type="dcterms:W3CDTF">2019-10-24T06:32:04Z</dcterms:modified>
</cp:coreProperties>
</file>