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8" r:id="rId3"/>
    <p:sldId id="269" r:id="rId4"/>
    <p:sldId id="260" r:id="rId5"/>
    <p:sldId id="273" r:id="rId6"/>
    <p:sldId id="274" r:id="rId7"/>
    <p:sldId id="275" r:id="rId8"/>
    <p:sldId id="276" r:id="rId9"/>
    <p:sldId id="277" r:id="rId10"/>
    <p:sldId id="280" r:id="rId11"/>
    <p:sldId id="278" r:id="rId12"/>
    <p:sldId id="279" r:id="rId13"/>
    <p:sldId id="266" r:id="rId14"/>
    <p:sldId id="267" r:id="rId15"/>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7" autoAdjust="0"/>
    <p:restoredTop sz="74023" autoAdjust="0"/>
  </p:normalViewPr>
  <p:slideViewPr>
    <p:cSldViewPr snapToGrid="0">
      <p:cViewPr varScale="1">
        <p:scale>
          <a:sx n="57" d="100"/>
          <a:sy n="57" d="100"/>
        </p:scale>
        <p:origin x="10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792B7F9-FAE2-4877-8F3D-EEF14884C504}" type="datetimeFigureOut">
              <a:rPr lang="sl-SI" smtClean="0"/>
              <a:t>9. 10. 2025</a:t>
            </a:fld>
            <a:endParaRPr lang="sl-SI"/>
          </a:p>
        </p:txBody>
      </p:sp>
      <p:sp>
        <p:nvSpPr>
          <p:cNvPr id="4" name="Označba mesta stranske slik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F39124A-BB9A-4EC4-A024-FF1C3F2F9E59}" type="slidenum">
              <a:rPr lang="sl-SI" smtClean="0"/>
              <a:t>‹#›</a:t>
            </a:fld>
            <a:endParaRPr lang="sl-SI"/>
          </a:p>
        </p:txBody>
      </p:sp>
    </p:spTree>
    <p:extLst>
      <p:ext uri="{BB962C8B-B14F-4D97-AF65-F5344CB8AC3E}">
        <p14:creationId xmlns:p14="http://schemas.microsoft.com/office/powerpoint/2010/main" val="2965459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gov.si/novice/2025-07-15-po-30-letih-potrjen-nov-zakon-o-visokem-solstvu/"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gov.si/zbirke/projekti-in-programi/digitalna-studentska-izkaznica/"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1</a:t>
            </a:fld>
            <a:endParaRPr lang="sl-SI"/>
          </a:p>
        </p:txBody>
      </p:sp>
    </p:spTree>
    <p:extLst>
      <p:ext uri="{BB962C8B-B14F-4D97-AF65-F5344CB8AC3E}">
        <p14:creationId xmlns:p14="http://schemas.microsoft.com/office/powerpoint/2010/main" val="233305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11</a:t>
            </a:fld>
            <a:endParaRPr lang="sl-SI"/>
          </a:p>
        </p:txBody>
      </p:sp>
    </p:spTree>
    <p:extLst>
      <p:ext uri="{BB962C8B-B14F-4D97-AF65-F5344CB8AC3E}">
        <p14:creationId xmlns:p14="http://schemas.microsoft.com/office/powerpoint/2010/main" val="2776088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12</a:t>
            </a:fld>
            <a:endParaRPr lang="sl-SI"/>
          </a:p>
        </p:txBody>
      </p:sp>
    </p:spTree>
    <p:extLst>
      <p:ext uri="{BB962C8B-B14F-4D97-AF65-F5344CB8AC3E}">
        <p14:creationId xmlns:p14="http://schemas.microsoft.com/office/powerpoint/2010/main" val="3846312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13</a:t>
            </a:fld>
            <a:endParaRPr lang="sl-SI"/>
          </a:p>
        </p:txBody>
      </p:sp>
    </p:spTree>
    <p:extLst>
      <p:ext uri="{BB962C8B-B14F-4D97-AF65-F5344CB8AC3E}">
        <p14:creationId xmlns:p14="http://schemas.microsoft.com/office/powerpoint/2010/main" val="2351059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14</a:t>
            </a:fld>
            <a:endParaRPr lang="sl-SI"/>
          </a:p>
        </p:txBody>
      </p:sp>
    </p:spTree>
    <p:extLst>
      <p:ext uri="{BB962C8B-B14F-4D97-AF65-F5344CB8AC3E}">
        <p14:creationId xmlns:p14="http://schemas.microsoft.com/office/powerpoint/2010/main" val="3107603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dirty="0">
                <a:hlinkClick r:id="rId3"/>
              </a:rPr>
              <a:t>Po 30 letih potrjen nov Zakon o visokem šolstvu | GOV.SI</a:t>
            </a:r>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2</a:t>
            </a:fld>
            <a:endParaRPr lang="sl-SI"/>
          </a:p>
        </p:txBody>
      </p:sp>
    </p:spTree>
    <p:extLst>
      <p:ext uri="{BB962C8B-B14F-4D97-AF65-F5344CB8AC3E}">
        <p14:creationId xmlns:p14="http://schemas.microsoft.com/office/powerpoint/2010/main" val="1950772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3</a:t>
            </a:fld>
            <a:endParaRPr lang="sl-SI"/>
          </a:p>
        </p:txBody>
      </p:sp>
    </p:spTree>
    <p:extLst>
      <p:ext uri="{BB962C8B-B14F-4D97-AF65-F5344CB8AC3E}">
        <p14:creationId xmlns:p14="http://schemas.microsoft.com/office/powerpoint/2010/main" val="3813562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sz="1100" dirty="0">
              <a:latin typeface="+mn-lt"/>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Fokus današnje predstavitve bo dan poglavju o študentih ter novostim na področju razpisa za vpis, plačevanju šolnine, uvedbi novega načina študija, pogojih za vpis in omenili bomo tudi novosti v evidencah eVŠ.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sym typeface="Wingdings" panose="05000000000000000000" pitchFamily="2" charset="2"/>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Danes </a:t>
            </a:r>
            <a:r>
              <a:rPr lang="sl-SI" sz="1800" b="1" u="sng" kern="100" dirty="0">
                <a:effectLst/>
                <a:latin typeface="Arial" panose="020B0604020202020204" pitchFamily="34" charset="0"/>
                <a:ea typeface="Calibri" panose="020F0502020204030204" pitchFamily="34" charset="0"/>
                <a:cs typeface="Times New Roman" panose="02020603050405020304" pitchFamily="18" charset="0"/>
              </a:rPr>
              <a:t>ne bomo govorili</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o akreditaciji in členih vezanih na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zagotavljanje kakovosti v visokem šolstvu</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ker mora </a:t>
            </a:r>
            <a:r>
              <a:rPr lang="sl-SI" sz="1800" kern="100" dirty="0" err="1">
                <a:effectLst/>
                <a:latin typeface="Arial" panose="020B0604020202020204" pitchFamily="34" charset="0"/>
                <a:ea typeface="Calibri" panose="020F0502020204030204" pitchFamily="34" charset="0"/>
                <a:cs typeface="Times New Roman" panose="02020603050405020304" pitchFamily="18" charset="0"/>
              </a:rPr>
              <a:t>Nakvis</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v skladu s 197. členom prehodnih določb v šestih mesecih po uveljavitvi zakona sprejeti tudi nova merila za akreditacijo in zunanjo evalvacijo visokošolskih zavodov in študijskih programov, ki bodo po novem morala upoštevati tudi novosti, da:</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univerze, ki jim je bila akreditacija dvakrat zapored podaljšana za polno akreditacijsko obdobje, sama sprejema svoje študijske programe z javno veljavnostjo brez akreditacije pri </a:t>
            </a:r>
            <a:r>
              <a:rPr lang="sl-SI" sz="1800" kern="100" dirty="0" err="1">
                <a:effectLst/>
                <a:latin typeface="Arial" panose="020B0604020202020204" pitchFamily="34" charset="0"/>
                <a:ea typeface="Calibri" panose="020F0502020204030204" pitchFamily="34" charset="0"/>
                <a:cs typeface="Times New Roman" panose="02020603050405020304" pitchFamily="18" charset="0"/>
              </a:rPr>
              <a:t>Nakvis</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lahko visokošolski zavodi začnete izvajati krajša izobraževanja in usposabljanja za pridobitev mikrodokazila. Postopke za njihovo izvajanja in evalvacijo bo namreč preverjal </a:t>
            </a:r>
            <a:r>
              <a:rPr lang="sl-SI" sz="1800" kern="100" dirty="0" err="1">
                <a:effectLst/>
                <a:latin typeface="Arial" panose="020B0604020202020204" pitchFamily="34" charset="0"/>
                <a:ea typeface="Calibri" panose="020F0502020204030204" pitchFamily="34" charset="0"/>
                <a:cs typeface="Times New Roman" panose="02020603050405020304" pitchFamily="18" charset="0"/>
              </a:rPr>
              <a:t>Nakvis</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v okviru rednih podaljšanj akreditacije visokošolskega zavoda. Zato danes tudi ni tema predstavitve mikrodokazila.</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In nova merila bodo morala reči tudi kaj o novih obveznih sestavinah študijskih programov za pridobitev formalne izobrazbe – to je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jezik izvajanja študija</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V današnji predstavitvi tudi </a:t>
            </a:r>
            <a:r>
              <a:rPr lang="sl-SI" sz="1800" u="sng" kern="100" dirty="0">
                <a:effectLst/>
                <a:latin typeface="Arial" panose="020B0604020202020204" pitchFamily="34" charset="0"/>
                <a:ea typeface="Calibri" panose="020F0502020204030204" pitchFamily="34" charset="0"/>
                <a:cs typeface="Times New Roman" panose="02020603050405020304" pitchFamily="18" charset="0"/>
              </a:rPr>
              <a:t>ne bomo govorili</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o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statusnih spremembah javnih univerz</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in njenih članic,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novem sistemu financiranja javnih univerz in podeljevanju koncesij</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Obstoječa ureditev financiranja študijske dejavnosti in doktorskega študija se ohranja še do leta 2028, ker zakon predvideva začetek novega po novem 6-letnega pogodbenega obdobja financiranja z letom 2029.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sym typeface="Wingdings" panose="05000000000000000000" pitchFamily="2" charset="2"/>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…začenjam s pomembno novostjo novega zakona, ki je njegova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posodobljena strukturo s ciljem večje jasnosti za uporabnike</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S tem namenom je dodan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3. člen s pojmovnikom v zakonu uporabljenih izrazov</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Zakon je treba vedno brati celovito in začeti s pojmovnikom.</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K pojmovniku se bomo tekom predstavitve še vračali. Na tem mestu pa omenjam novi pojem</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Podporno okolje za študente</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ki je proaktivno, odprto, varno, vključujoče in strokovno okolje, ki usmerja, opolnomoči in obvešča študente za uspešno in pravočasno dokončanje študija ter vstop na trg dela.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Podporno okolje za študente javne univerze in koncesionarji zagotavljate v okviru podporne dejavnosti, ki so del javne službe.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V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sivih krogcih</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so prikazane prehodne določbe. 196. člen je prikazan pri sklopih večkrat – ureja namreč sprejem podzakonskih aktov po novem ZViS-1. ki morajo biti sprejeti do februarja 2026.</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4</a:t>
            </a:fld>
            <a:endParaRPr lang="sl-SI"/>
          </a:p>
        </p:txBody>
      </p:sp>
    </p:spTree>
    <p:extLst>
      <p:ext uri="{BB962C8B-B14F-4D97-AF65-F5344CB8AC3E}">
        <p14:creationId xmlns:p14="http://schemas.microsoft.com/office/powerpoint/2010/main" val="3159509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13. člen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opredeljuje izobraževanje pod enakimi pogoji in v njem so navedene skupine študentov, ki ne plačujejo šolnine: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Državljani Republike Slovenije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EU državljani</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Slovenci, ki živijo zunaj meja Republike Slovenije in Slovenci brez slovenskega državljanstva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Tuji državljani držav, ki niso članice EU, če se uporablja načelo vzajemnosti (to so države Z Balkana),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ali</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če so v Republiki Sloveniji dokončali srednješolsko izobraževanje in opravili maturo,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ali</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če imajo stalno prebivališče v Republiki Sloveniji in so sami ali vsaj eden od njihovih staršev ali skrbnikov do začetka izbirnega postopka rezidenti Republike Slovenije za davčne namene, skladno z zakonom, ki ureja dohodnino.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Pravilo vezano na opravljanje mature v Sloveniji velja tudi za 2. stopnjo</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podatek o tem boste visokošolski zavodi prejeli v eVŠ-VIP modulu za visokošolski izbrani postopek, kot del administrativnih preverjanj.</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Glede 3. stopnje tako kot doslej ni omejitve vezane na državljanstvo, kar se tiče sofinanciranja doktorskega študija na javnih visokošolskih zavodih.</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a:p>
            <a:pPr>
              <a:lnSpc>
                <a:spcPct val="107000"/>
              </a:lnSpc>
              <a:spcAft>
                <a:spcPts val="800"/>
              </a:spcAft>
            </a:pPr>
            <a:r>
              <a:rPr lang="sl-SI" sz="1100" b="1" kern="100" dirty="0">
                <a:effectLst/>
                <a:highlight>
                  <a:srgbClr val="FFFF00"/>
                </a:highlight>
                <a:latin typeface="Arial" panose="020B0604020202020204" pitchFamily="34" charset="0"/>
                <a:ea typeface="Calibri" panose="020F0502020204030204" pitchFamily="34" charset="0"/>
                <a:cs typeface="Times New Roman" panose="02020603050405020304" pitchFamily="18" charset="0"/>
              </a:rPr>
              <a:t>137. člen </a:t>
            </a:r>
            <a:r>
              <a:rPr lang="sl-SI" sz="1100" kern="100" dirty="0">
                <a:effectLst/>
                <a:highlight>
                  <a:srgbClr val="FFFF00"/>
                </a:highlight>
                <a:latin typeface="Arial" panose="020B0604020202020204" pitchFamily="34" charset="0"/>
                <a:ea typeface="Calibri" panose="020F0502020204030204" pitchFamily="34" charset="0"/>
                <a:cs typeface="Times New Roman" panose="02020603050405020304" pitchFamily="18" charset="0"/>
              </a:rPr>
              <a:t>– ureja šolnino in druge prispevke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Šolnina se bo po novem zaračunavala od študijskega leta 2026/2027 (določa 181. člen).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Ministrstvo pripravlja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nov Pravilnik o šolninah in drugih prispevkih v visokem šolstvu</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V skladu z zakonom je rok 6 mesecev, hkrati pa morate visokošolski zavodi cenike objaviti ob objavi razpisa za vpis. Časovnica za objavo pravilnika je januar 2026. Javna obravnava novembra 2025.</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Ohranja se dosedanje pravilo, da javni VŠZ in zasebni VŠZ na koncesijah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ne smete zaračunavati vpisnine</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V septembru 2026 smo z dopisom opozorili, da se ne sme zaračunavati prispevka za uporabo IKT, ki je nujna, da študent lahko obiskuje študij.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Novi zakon sledi dosedanjim pravilom glede skupin študentov, ki v okviru javne službe plačujejo šolnino na 1. in 2. stopnji, s tem da se enaka pravila postavljajo sedaj tudi za 3. stopnjo.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Šolnine ne plačajo študenti 1., 2. in 3. stopnjo v okviru javne službe razen</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če: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še nimajo dosežene izobrazbe, ki ustreza najmanj ravni izobrazbe, pridobljene po študijskem programu, v katerega so vpisani, in so že izrabili pravico spremembe študijskega programa/smeri  </a:t>
            </a:r>
            <a:r>
              <a:rPr lang="sl-SI" sz="1100" b="1" kern="100" dirty="0">
                <a:effectLst/>
                <a:highlight>
                  <a:srgbClr val="FFFF00"/>
                </a:highlight>
                <a:latin typeface="Arial" panose="020B0604020202020204" pitchFamily="34" charset="0"/>
                <a:ea typeface="Calibri" panose="020F0502020204030204" pitchFamily="34" charset="0"/>
                <a:cs typeface="Times New Roman" panose="02020603050405020304" pitchFamily="18" charset="0"/>
              </a:rPr>
              <a:t>ALI</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ponavljanja letnika, </a:t>
            </a:r>
            <a:r>
              <a:rPr lang="sl-SI" sz="1100" b="1" kern="100" dirty="0">
                <a:solidFill>
                  <a:srgbClr val="70AD47"/>
                </a:solidFill>
                <a:effectLst/>
                <a:latin typeface="Arial" panose="020B0604020202020204" pitchFamily="34" charset="0"/>
                <a:ea typeface="Calibri" panose="020F0502020204030204" pitchFamily="34" charset="0"/>
                <a:cs typeface="Times New Roman" panose="02020603050405020304" pitchFamily="18" charset="0"/>
              </a:rPr>
              <a:t>razen če se vpišejo v višji letnik, kot so že bili vpisani na isti stopnji študija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 tem pravilu se vidi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POMEMBNA novost novega zakona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ki ločuje plačevanje šolnine od pravic študenta do vpis in izobraževanja po 111. členu, po katerem lahko študent spreminja študijski program ali smer in hkrati lahko ponavlja letnik, kar bomo kasneje videli, da se upošteva pri možnosti koriščenja absolventa.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Prejeli smo vprašanje</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ali se za ponavljanje letnika lahko zaračuna šolnina. Odgovor je NE. Pri tem na ministrstvu izhajamo iz tega, da študent lahko ponavlja letnik, če izpolnjuje pogoje, ki jih določite visokošolski zavodi.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Naslednja novost je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financiranje vzporednega študija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Pojmovnik v 3. členu novega zakona opredeljuje vzporedni študij kot hkratni vpis na rednem študiju v dva ali več študijskih programov za pridobitev izobrazbe. Podrobneje pravice študentov iz 111. člena – to je do vpisa in izobraževanja - </a:t>
            </a: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visokošolski zavodi opredeljujete s statutom</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Zakon pa določa dodatne kriterije, kdaj študent ne plačuje šolnine za vpis na vzporedni študij, in sicer se šolnina v okviru javne službe ne zaračunava za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1 vzporedni redni študij na isti stopnji (1. ali 2.)</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kadar se študent v vzporedni študijski program vpiše do začetka zadnjega letnika prvega študijskega programa, po katerem je redno napredoval in v katerega je bil redno vpisan;</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Vprašanja kot npr. ali lahko vzporedno študiram na 1. in 2. stopnji ipd. so sedaj v celoti v pristojnosti visokošolskega zavoda. Pravila glede brezplačnega vzporednega študija so zapisana v 137. členu zakona.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Glede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dosedanjega izrednega študija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ki ga boste visokošolski zavodi lahko razpisovali še do vključno študijskega leta 2028/29 še vedno velja, da se zanj študentom zaračunava šolnina tudi v okviru javne službe.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5</a:t>
            </a:fld>
            <a:endParaRPr lang="sl-SI"/>
          </a:p>
        </p:txBody>
      </p:sp>
    </p:spTree>
    <p:extLst>
      <p:ext uri="{BB962C8B-B14F-4D97-AF65-F5344CB8AC3E}">
        <p14:creationId xmlns:p14="http://schemas.microsoft.com/office/powerpoint/2010/main" val="515632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52. člen v četrtem odstavku določa:</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Če narava študija na prvi, drugi in tretji stopnji to omogoča, se s študijskim programom lahko prilagodita organizacija in časovna razporeditev predavanj, seminarjev in vaj možnostim študentov na način, da se posamezni letnik takega študijskega programa izvaja največ dve študijski leti in ne manj kot eno študijsko leto.  Pri čemer se študijski program izvede v polnem akreditiranem oziroma sprejetem obsegu.</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Prilagoditev se opravi na način in po postopku, kot jo boste visokošolski zavodi določili s statutom.</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Prehodna določba v 185. členu zakona </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določa, da se bo ČPŠ prvič razpisal za študijsko leto 2029/2030, to je tudi študijsko leto, ko se ne bo mogel več razpisati izredni študij.</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hangingPunct="0">
              <a:lnSpc>
                <a:spcPct val="120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Izredni študij, kot smo ga poznali doslej ne bo več obstajal v delu, ko je že sedaj dejansko šlo za </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plačljivi redni študij, ker je študij trajal 1 letnik 1 študijsko leto. Predvideno je, da bodo javne univerze v prihodnje razpisale vpisna mesta za redni študij, v katera bo integriran tudi današnji »fiktivni« izredni študij.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hangingPunct="0">
              <a:lnSpc>
                <a:spcPct val="120000"/>
              </a:lnSpc>
              <a:spcAft>
                <a:spcPts val="800"/>
              </a:spcAf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Novi »časovno prilagojen študij« bo namenjen študentom, katerih primarna dejavnost ni študij, ampak npr. pridobitev izobrazbe ob delu.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6</a:t>
            </a:fld>
            <a:endParaRPr lang="sl-SI"/>
          </a:p>
        </p:txBody>
      </p:sp>
    </p:spTree>
    <p:extLst>
      <p:ext uri="{BB962C8B-B14F-4D97-AF65-F5344CB8AC3E}">
        <p14:creationId xmlns:p14="http://schemas.microsoft.com/office/powerpoint/2010/main" val="35808704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Novosti so pri pogojih za vpis za vse tri stopnje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Prva stopnja: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Uvaja se nova oblika poklicne mature s petimi predmeti, ki daje dostop do univerzitetnih študijskih programov prve stopnje.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5 predmetov = 3 predmeti splošne mature (slovenščina, matematika, angleščina) + 2 predmeta poklicne mature, ki sta določena s srednješolskim izobraževalnim programom</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1600200" lvl="3" indent="-228600">
              <a:lnSpc>
                <a:spcPct val="107000"/>
              </a:lnSpc>
              <a:spcAft>
                <a:spcPts val="800"/>
              </a:spcAft>
              <a:buFont typeface="Arial" panose="020B0604020202020204" pitchFamily="34" charset="0"/>
              <a:buChar char="•"/>
              <a:tabLst>
                <a:tab pos="13716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Nova oblika poklicne mature se upošteva v razpisu za vpis za študijsko leto 2031/2032. (200. člen ZViS-1)</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Druga stopnja: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dodana možnost vpisa z enovitim magistrskim študijskim programom</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Tretja stopnja: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ZViS-1 določa samo minimalne pogoje za vpis, visokošolski zavod lahko določi dodatne pogoje sam</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Pogoje za prehode po novem določate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visokošolski zavodi sami; ni več minimalnih meril </a:t>
            </a:r>
            <a:r>
              <a:rPr lang="sl-SI" sz="1100" kern="100" dirty="0" err="1">
                <a:effectLst/>
                <a:latin typeface="Arial" panose="020B0604020202020204" pitchFamily="34" charset="0"/>
                <a:ea typeface="Calibri" panose="020F0502020204030204" pitchFamily="34" charset="0"/>
                <a:cs typeface="Times New Roman" panose="02020603050405020304" pitchFamily="18" charset="0"/>
              </a:rPr>
              <a:t>Nakvis</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Na tem mestu dodajam tudi informacijo o novostih na omejitvah vpisa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Ukinja se soglasje vlade k omejitvam vpisa.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Na tretji stopnji so merila za omejitev v celoti v pristojnosti visokošolskega zavoda – zakon ne določa več minimuma.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Dodana je pravna podlaga kako lahko visokošolski zavod ravna v primeru </a:t>
            </a:r>
            <a:r>
              <a:rPr lang="sl-SI" sz="1100" b="1" kern="100" dirty="0" err="1">
                <a:effectLst/>
                <a:latin typeface="Arial" panose="020B0604020202020204" pitchFamily="34" charset="0"/>
                <a:ea typeface="Calibri" panose="020F0502020204030204" pitchFamily="34" charset="0"/>
                <a:cs typeface="Times New Roman" panose="02020603050405020304" pitchFamily="18" charset="0"/>
              </a:rPr>
              <a:t>t.i</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repa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Če je v izbirnem postopku na zadnjem mestu več kandidatov z istim številom doseženih točk, lahko visokošolski zavod opravi izbor med njimi na podlagi meril, določenih s študijskim programom.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Pogoji in merila za omejitev vpisa se začne uporabljati že za prihajajoče študijsko leto 2026/27.</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Prav tako pogoje za vpis za drugo in tretjo stopnjo.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Je pa tu treba upoštevati tudi </a:t>
            </a: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12. odstavek 41. člena zakona, ki določa, da morajo biti spremembe pogojev za vpis sprejete in objavljene najpozneje dve leti pred razpisom za vpis</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 primeru prve stopnje se je v zakon zapisala praksa zadnjih dveh let tako, da tu ne vidimo problemov z implementacijo. Nova oblika poklicne mature bo prvič vplivala na izbirni postopek 2031/2032.</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 primeru druge stopnja lahko določite pogoj z EMAG, saj ga prej ni bilo.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 primeru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tretje stopnje pa nimamo prehodne določbe</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in se upošteva, da ker so se pogoji za vpis in merila za izbiro spremenili, da morate določiti za vse študijske programe začetno stanje, ki se razpiše za študijsko leto 2026/2027.</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7</a:t>
            </a:fld>
            <a:endParaRPr lang="sl-SI"/>
          </a:p>
        </p:txBody>
      </p:sp>
    </p:spTree>
    <p:extLst>
      <p:ext uri="{BB962C8B-B14F-4D97-AF65-F5344CB8AC3E}">
        <p14:creationId xmlns:p14="http://schemas.microsoft.com/office/powerpoint/2010/main" val="3216631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a:lnSpc>
                <a:spcPct val="107000"/>
              </a:lnSpc>
              <a:spcAft>
                <a:spcPts val="800"/>
              </a:spcAft>
              <a:tabLst>
                <a:tab pos="9144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Od študijskega leta 2028/29 javni visokošolski zavodi in koncesionarji ne boste več potrebovali soglasja vlade k razpisu za vpis.</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tabLst>
                <a:tab pos="13716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Glede soglasja k omejitvam vpisa smo že povedali, da ga ni več že za študijsko leto 2026/27.</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9144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Pomembna novost zakona, ki jo omenjamo na tem mestu je šesti odstavek 13. člena zakona, ki vsem visokošolskim zavodom nalaga, da s tujim državljanom, ki je oddal prijavo za vpis za visokošolski študij v Republiki Sloveniji in prihaja iz katere od držav z višjim migracijskim tveganjem, kot jih določa seznam držav, katerih državljani morajo pri prehodu zunanjih meja Evropske unije imeti vizume, v skladu z zakonom, ki ureja pogoje in načine vstopa, zapustitve in bivanja tujcev v Republiki Sloveniji,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opraviti neposredni intervju o primernosti kandidata glede na vpisne pogoje študijskega programa</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9144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Kadar visokošolski zavod upravičeno sumi, da kandidat ne izkazuje znanja v skladu z dokumenti, ki jih je priložil k prijavi za vpis, njegovo prijavo za vpis </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zavrne</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Zoper odločitev visokošolskega zavoda ni pritožbe.</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Z tem ukrepom se želi ustaviti fiktivni vpis tujcev in negativen sloves Slovenije z vidika migracijskih vrat za EU preko vpisa v visoko šolstvo. </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S to določbo bo imel tudi </a:t>
            </a:r>
            <a:r>
              <a:rPr lang="sl-SI" sz="1800" kern="100" dirty="0" err="1">
                <a:effectLst/>
                <a:latin typeface="Arial" panose="020B0604020202020204" pitchFamily="34" charset="0"/>
                <a:ea typeface="Calibri" panose="020F0502020204030204" pitchFamily="34" charset="0"/>
                <a:cs typeface="Times New Roman" panose="02020603050405020304" pitchFamily="18" charset="0"/>
              </a:rPr>
              <a:t>Nakvis</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izhodišče, da preveri ali prihaja do izigravanja tega pravila zaradi služenja s šolninami, saj gre v skrajnem primeru zlorabe za del trgovine z ljudmi.</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4572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V pripravi nov Pravilnik o razpisu za vpis in izvedbi vpis v visokem šolstvu:</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tabLst>
                <a:tab pos="9144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Večja novost je:</a:t>
            </a:r>
            <a:r>
              <a:rPr lang="sl-SI" sz="1800" b="1" kern="100" dirty="0">
                <a:effectLst/>
                <a:latin typeface="Arial" panose="020B0604020202020204" pitchFamily="34" charset="0"/>
                <a:ea typeface="Calibri" panose="020F0502020204030204" pitchFamily="34" charset="0"/>
                <a:cs typeface="Times New Roman" panose="02020603050405020304" pitchFamily="18" charset="0"/>
              </a:rPr>
              <a:t> Študenti s posebnimi potrebami in študenti s posebnim statusom NISO več upravičeni do ugodnejše obravnave v izbirnem postopku v primeru omejitve vpisa.</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tabLst>
                <a:tab pos="914400" algn="l"/>
              </a:tabLst>
            </a:pPr>
            <a:r>
              <a:rPr lang="sl-SI" sz="1800" kern="100" dirty="0">
                <a:effectLst/>
                <a:latin typeface="Arial" panose="020B0604020202020204" pitchFamily="34" charset="0"/>
                <a:ea typeface="Calibri" panose="020F0502020204030204" pitchFamily="34" charset="0"/>
                <a:cs typeface="Times New Roman" panose="02020603050405020304" pitchFamily="18" charset="0"/>
              </a:rPr>
              <a:t>Javna obravnava predvidena </a:t>
            </a:r>
            <a:r>
              <a:rPr lang="sl-SI" sz="1800" u="sng" kern="100" dirty="0">
                <a:effectLst/>
                <a:latin typeface="Arial" panose="020B0604020202020204" pitchFamily="34" charset="0"/>
                <a:ea typeface="Calibri" panose="020F0502020204030204" pitchFamily="34" charset="0"/>
                <a:cs typeface="Times New Roman" panose="02020603050405020304" pitchFamily="18" charset="0"/>
              </a:rPr>
              <a:t>v začetku novembra 2025</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800" u="sng" kern="100" dirty="0">
                <a:effectLst/>
                <a:latin typeface="Arial" panose="020B0604020202020204" pitchFamily="34" charset="0"/>
                <a:ea typeface="Calibri" panose="020F0502020204030204" pitchFamily="34" charset="0"/>
                <a:cs typeface="Times New Roman" panose="02020603050405020304" pitchFamily="18" charset="0"/>
              </a:rPr>
              <a:t>Javni visokošolski zavodi računajte, da so roki za predložitev razpisa za vpis isti –</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800" b="1" u="sng" kern="100" dirty="0">
                <a:effectLst/>
                <a:latin typeface="Arial" panose="020B0604020202020204" pitchFamily="34" charset="0"/>
                <a:ea typeface="Calibri" panose="020F0502020204030204" pitchFamily="34" charset="0"/>
                <a:cs typeface="Times New Roman" panose="02020603050405020304" pitchFamily="18" charset="0"/>
              </a:rPr>
              <a:t>do 1. 12. 2025 za skupni razpis za prvo stopnjo</a:t>
            </a:r>
            <a:r>
              <a:rPr lang="sl-SI" sz="1800" kern="100" dirty="0">
                <a:effectLst/>
                <a:latin typeface="Arial" panose="020B0604020202020204" pitchFamily="34" charset="0"/>
                <a:ea typeface="Calibri" panose="020F0502020204030204" pitchFamily="34" charset="0"/>
                <a:cs typeface="Times New Roman" panose="02020603050405020304" pitchFamily="18" charset="0"/>
              </a:rPr>
              <a:t>.</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8</a:t>
            </a:fld>
            <a:endParaRPr lang="sl-SI"/>
          </a:p>
        </p:txBody>
      </p:sp>
    </p:spTree>
    <p:extLst>
      <p:ext uri="{BB962C8B-B14F-4D97-AF65-F5344CB8AC3E}">
        <p14:creationId xmlns:p14="http://schemas.microsoft.com/office/powerpoint/2010/main" val="817246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342900" lvl="0" indent="-342900">
              <a:lnSpc>
                <a:spcPct val="107000"/>
              </a:lnSpc>
              <a:spcAft>
                <a:spcPts val="800"/>
              </a:spcAft>
              <a:buFont typeface="Calibri" panose="020F0502020204030204" pitchFamily="34" charset="0"/>
              <a:buChar char="-"/>
              <a:tabLst>
                <a:tab pos="9144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Pojmovnik v 3. členu</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čas študija na posameznem študijskem programu za pridobitev izobrazbe je obdobje od prvega vpisa v študijski program do diplomiranja,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hitrejše napredovanje je vpis v višji letnik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rednega</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študija med študijskim letom,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redno napredovanje po študijskem programu za pridobitev izobrazbe pomeni, da študent med študijem redno napreduje v višji letnik brez prekinitev, vključno s podaljšanjem statusa v okviru prilagoditve izvajanja študijskih programov na podlagi individualiziranega načrta prilagoditev pri študentih s posebnimi potrebami in študenti s posebnim statusom ter podaljšanjem statusa zaradi nastopa upravičenih razlogov oziroma starševstva,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sprememba študijskega programa je vpis v prvi letnik ali višji letnik drugega študijskega programa za pridobitev izobrazbe ali njegove smeri po tem, ko je bil študent že vpisan v predhodni študijski program ali smer na isti stopnji,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b="1" u="sng" kern="100" dirty="0">
                <a:effectLst/>
                <a:latin typeface="Arial" panose="020B0604020202020204" pitchFamily="34" charset="0"/>
                <a:ea typeface="Calibri" panose="020F0502020204030204" pitchFamily="34" charset="0"/>
                <a:cs typeface="Times New Roman" panose="02020603050405020304" pitchFamily="18" charset="0"/>
              </a:rPr>
              <a:t>status študenta</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je pravni položaj posameznika, ki se pridobi z vpisom v študijski program za pridobitev izobrazbe na podlagi razpisa za vpis in se ga ohrani ob rednem napredovanju</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POZOR: tu je prišlo do neusklajenosti s 111. členom in je treba upoštevati tudi ponavljanje letnika (enkrat na stopnjo),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Courier New" panose="02070309020205020404" pitchFamily="49" charset="0"/>
              <a:buChar char="o"/>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vzporedni vpis je hkratni vpis na rednem študiju v dva ali več študijskih programov za pridobitev izobrazbe.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110. člen ZViS-1</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Izrecno je napisano, da študent dobi status s 1. oktobrom študijskega leta, v katerem se vpisuje.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Status se izkazuje s podatki v eVŠ in študentsko izkaznico, ki jo v digitalni obliki izdaja ministrstvo, pristojno za visoko šolstvo. </a:t>
            </a:r>
            <a:r>
              <a:rPr lang="sl-SI" sz="1100" kern="10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Informacija o stanju na spletni strani ministrstva </a:t>
            </a:r>
            <a:r>
              <a:rPr lang="sl-SI" sz="1600" dirty="0">
                <a:hlinkClick r:id="rId3"/>
              </a:rPr>
              <a:t>Digitalna študentska izkaznica | GOV.SI</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kern="10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zamaknjen prehod v produkcijo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sl-SI" sz="1100" kern="1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Danes smo že omenili pri šolninah, da je zakon razlikuje med pravicami študenta do vpisa in izobraževanja ter plačevanjem šolnine.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111. člen ZViS-1</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študent lahko spremeni študijski program/smer (</a:t>
            </a:r>
            <a:r>
              <a:rPr lang="sl-SI" sz="1100" i="1" kern="100" dirty="0">
                <a:effectLst/>
                <a:latin typeface="Arial" panose="020B0604020202020204" pitchFamily="34" charset="0"/>
                <a:ea typeface="Calibri" panose="020F0502020204030204" pitchFamily="34" charset="0"/>
                <a:cs typeface="Times New Roman" panose="02020603050405020304" pitchFamily="18" charset="0"/>
              </a:rPr>
              <a:t>brez omejitve</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IN</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lahko ponavljajo enkrat na vsaki stopnji</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115. člen ZViS-1</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Med študente s posebnimi potrebami so dodatno dodani </a:t>
            </a:r>
            <a:r>
              <a:rPr lang="sl-SI" sz="1100" u="sng" kern="100" dirty="0" err="1">
                <a:effectLst/>
                <a:latin typeface="Arial" panose="020B0604020202020204" pitchFamily="34" charset="0"/>
                <a:ea typeface="Calibri" panose="020F0502020204030204" pitchFamily="34" charset="0"/>
                <a:cs typeface="Times New Roman" panose="02020603050405020304" pitchFamily="18" charset="0"/>
              </a:rPr>
              <a:t>gluhoslepi</a:t>
            </a: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 študenti</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Uveden je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individualni načrt prilagoditev z možnostjo daljšega časa študija kot redni študent z obdržanimi drugimi pravicami in ugodnostmi študenta; „potrebni daljši čas študija“ določi visokošolski zavod. -</a:t>
            </a:r>
            <a:r>
              <a:rPr lang="sl-SI" sz="1100" kern="10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Študenti s posebnimi potrebami in posebnim statusom so redni študenti</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katerim se omogoči prilagoditve študija, ki je lahko tudi podaljšanje statusa študenta.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Zakon podrobneje ureja postopek dodelitve statusa študenta s posebnimi potrebami oz. posebnim statusom</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Predvideno je, da pravilnik uvede enotno vlogo.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114. člen ZViS-1: določbe prvega, drugega in tretjega odstavka se začnejo uporabljati s študijskim letom 2029/30 – do takrat se </a:t>
            </a: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uporablja še 69. člen ZViS</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Po novem se razlikuje med drugimi pravicami in ugodnostmi po rednem in časovno prilagojenem študiju.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fontAlgn="base" hangingPunct="0">
              <a:lnSpc>
                <a:spcPct val="120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Ciljna skupina za vpis na časovno prilagojen študij </a:t>
            </a: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niso mladi, ki se lahko vpišejo na redni študij</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je</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v zakonu</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r>
              <a:rPr lang="sl-SI" sz="1100" b="1" u="sng" kern="100" dirty="0">
                <a:effectLst/>
                <a:latin typeface="Arial" panose="020B0604020202020204" pitchFamily="34" charset="0"/>
                <a:ea typeface="Calibri" panose="020F0502020204030204" pitchFamily="34" charset="0"/>
                <a:cs typeface="Times New Roman" panose="02020603050405020304" pitchFamily="18" charset="0"/>
              </a:rPr>
              <a:t>omejitev glede možnega obdobje  uveljavljanja drugih pravic in ugodnosti študentov</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in sicer jih bodo študenti lahko uveljavljali le toliko študijskih let, kot ima študijski program letnikov </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ne glede na čas njihovega izvajanja pri časovno prilagojenem študiju (na primer: na študijskem programu, ki ima 3 letnike, in se redno izvaja 3 študijska leta, na način časovno prilagojenega študija pa maksimalno 6 študijski let, lahko uveljavljajo študenti največ 3 leta drugih pravic in ugodnosti ob upoštevanju področnih predpisov, ki lahko določijo dodatne pogoje).</a:t>
            </a:r>
            <a:r>
              <a:rPr lang="sl-SI" sz="1100" b="1" kern="100" dirty="0">
                <a:effectLst/>
                <a:latin typeface="Arial" panose="020B0604020202020204" pitchFamily="34" charset="0"/>
                <a:ea typeface="Calibri" panose="020F0502020204030204" pitchFamily="34" charset="0"/>
                <a:cs typeface="Times New Roman" panose="02020603050405020304" pitchFamily="18" charset="0"/>
              </a:rPr>
              <a:t>          </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Za tretjo stopnjo obdobje uveljavljanja pravic z zakonom ni določeno in ga bo določila področna zakonodaja za vsako pravico.</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114. člen ureja neposredno samo pravice subvencioniranega bivanja – določa za čas trajanja enega študijskega programa podaljšanega za eno leto na vseh treh stopnjah. Upošteva se tudi podaljšanje statusa študenta iz upravičenih razlogov in starševstvo.  </a:t>
            </a:r>
            <a:r>
              <a:rPr lang="sl-SI" sz="1100" kern="100" dirty="0">
                <a:effectLst/>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to npr. pomeni, da če študent spremeni študijski program in ponavlja letnik, ne bo imel dovolj let za koriščenje subvencije za celotni študij. Odvisno kako se bo odločil, da koristi subvencijo za bivanje.</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Font typeface="Arial" panose="020B0604020202020204" pitchFamily="34" charset="0"/>
              <a:buChar char="•"/>
              <a:tabLst>
                <a:tab pos="914400" algn="l"/>
              </a:tabLst>
            </a:pPr>
            <a:r>
              <a:rPr lang="sl-SI" sz="1100" kern="100" dirty="0">
                <a:effectLst/>
                <a:latin typeface="Arial" panose="020B0604020202020204" pitchFamily="34" charset="0"/>
                <a:ea typeface="Calibri" panose="020F0502020204030204" pitchFamily="34" charset="0"/>
                <a:cs typeface="Times New Roman" panose="02020603050405020304" pitchFamily="18" charset="0"/>
              </a:rPr>
              <a:t>Kako bodo urejene ostale pravice moramo počakati na uskladitev druge zakonodaje (štipendije, prevozi, prehrana...)</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Arial" panose="020B0604020202020204" pitchFamily="34" charset="0"/>
              <a:buChar char="•"/>
              <a:tabLst>
                <a:tab pos="457200" algn="l"/>
              </a:tabLst>
            </a:pPr>
            <a:r>
              <a:rPr lang="sl-SI" sz="1100" u="sng" kern="100" dirty="0">
                <a:effectLst/>
                <a:latin typeface="Arial" panose="020B0604020202020204" pitchFamily="34" charset="0"/>
                <a:ea typeface="Calibri" panose="020F0502020204030204" pitchFamily="34" charset="0"/>
                <a:cs typeface="Times New Roman" panose="02020603050405020304" pitchFamily="18" charset="0"/>
              </a:rPr>
              <a:t>116. člen ZViS-1</a:t>
            </a:r>
            <a:r>
              <a:rPr lang="sl-SI" sz="1100" kern="100" dirty="0">
                <a:effectLst/>
                <a:latin typeface="Arial" panose="020B0604020202020204" pitchFamily="34" charset="0"/>
                <a:ea typeface="Calibri" panose="020F0502020204030204" pitchFamily="34" charset="0"/>
                <a:cs typeface="Times New Roman" panose="02020603050405020304" pitchFamily="18" charset="0"/>
              </a:rPr>
              <a:t>: možnost vpisa absolventa tudi če študent spremeni študijski program, če se vpiše v višji letnik glede na predhodni ŠP.</a:t>
            </a:r>
            <a:endParaRPr lang="sl-SI" sz="11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l-SI" dirty="0"/>
          </a:p>
          <a:p>
            <a:endParaRPr lang="sl-SI" dirty="0"/>
          </a:p>
          <a:p>
            <a:endParaRPr lang="sl-SI" dirty="0"/>
          </a:p>
        </p:txBody>
      </p:sp>
      <p:sp>
        <p:nvSpPr>
          <p:cNvPr id="4" name="Označba mesta številke diapozitiva 3"/>
          <p:cNvSpPr>
            <a:spLocks noGrp="1"/>
          </p:cNvSpPr>
          <p:nvPr>
            <p:ph type="sldNum" sz="quarter" idx="5"/>
          </p:nvPr>
        </p:nvSpPr>
        <p:spPr/>
        <p:txBody>
          <a:bodyPr/>
          <a:lstStyle/>
          <a:p>
            <a:fld id="{EF39124A-BB9A-4EC4-A024-FF1C3F2F9E59}" type="slidenum">
              <a:rPr lang="sl-SI" smtClean="0"/>
              <a:t>9</a:t>
            </a:fld>
            <a:endParaRPr lang="sl-SI"/>
          </a:p>
        </p:txBody>
      </p:sp>
    </p:spTree>
    <p:extLst>
      <p:ext uri="{BB962C8B-B14F-4D97-AF65-F5344CB8AC3E}">
        <p14:creationId xmlns:p14="http://schemas.microsoft.com/office/powerpoint/2010/main" val="2862451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36AE40-D7E5-F7AE-5B4E-CC853D5B1B24}"/>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27133611-9E89-AEB2-3406-729890BEEA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72628D4F-E362-0567-7F6D-2B71C738B4D3}"/>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2A61FCBD-6EA7-74BA-74A4-EB76127851A6}"/>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BA51233-32B7-AF53-408A-42C26289DFEB}"/>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1140436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3399615-2220-78F8-3F2C-5702DF635B8E}"/>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CBFCB0A3-6953-FA74-6AC7-993DD69997A2}"/>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2704AD9-0F1E-FCBE-422C-AEF2C06B87B8}"/>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3B2D8264-0D66-1594-49B8-D8B09336858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FE601E7-57CC-6E8F-4061-55DB58E9676D}"/>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1871700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615407E7-139A-14DE-D610-3FC24D3DC92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BBE6141E-24C8-74E0-1693-8ED40EAED06E}"/>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B1D76C6-E5EC-1270-7CAF-AB1D6481F9C5}"/>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2CE2239A-5494-4322-D2C6-0409204C658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5CDE849-EF1E-A21A-78D5-9C4330DEC79A}"/>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335961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35876F0-8AEA-D67D-E6BD-B563E19EFC17}"/>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5A1A364E-2D4C-C31F-1B0A-D1B3C585C1C3}"/>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7E398935-CB59-FE60-0AB1-F6FF35A5522C}"/>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622C6986-BAC3-9744-9095-80642161040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CEE09A2-98BF-A348-5827-A87423CA6797}"/>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1842794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5B3005-6859-9F03-7048-FD3C0788BA6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FB5D6DDC-7D5C-2C6D-EB3C-7E626B1F70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4A031C62-B903-EE6F-3ACB-03EE6900A4C3}"/>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C461EA74-5817-8BD1-B2F2-B1CA74AF2B2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3EFCF0D-0723-75AE-3B1C-6C06B4BC0788}"/>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2607778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0E8BEA-C2C8-709E-E98F-E891FA482682}"/>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2FAAEBAC-FEAF-71C4-7E48-4E9715DA665C}"/>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E9C54499-D7D3-7EC8-DE49-7E2746723B30}"/>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7737D763-1418-1583-6113-E98881FA41AD}"/>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6" name="Označba mesta noge 5">
            <a:extLst>
              <a:ext uri="{FF2B5EF4-FFF2-40B4-BE49-F238E27FC236}">
                <a16:creationId xmlns:a16="http://schemas.microsoft.com/office/drawing/2014/main" id="{A6D382EA-119B-C8B0-4676-23FC8D29C0ED}"/>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51BBCFC9-8DD5-1661-3DDD-B94FF1382310}"/>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1169789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97099D-E141-44DE-6312-A58A5D41F107}"/>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E885BA4-6466-E873-AE26-3072964899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8F21AE0-8C13-1FE0-7276-52111000997E}"/>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41119198-A740-B524-AC58-4ABD7C0B24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8CBB1CCE-000D-FDA1-55A1-A77B99E0196C}"/>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E47AF8CD-273D-CEBE-CF77-CB2E8D660997}"/>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8" name="Označba mesta noge 7">
            <a:extLst>
              <a:ext uri="{FF2B5EF4-FFF2-40B4-BE49-F238E27FC236}">
                <a16:creationId xmlns:a16="http://schemas.microsoft.com/office/drawing/2014/main" id="{6A962EB1-E566-40B4-36CD-E1C80296D83A}"/>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E5FFDD43-64F3-514E-6F51-D0A88517C619}"/>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301629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24FBEE4-6F3E-23F9-0E22-367BEB646252}"/>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F387D2C1-2B79-AA04-CF21-D93EE3B72E2E}"/>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4" name="Označba mesta noge 3">
            <a:extLst>
              <a:ext uri="{FF2B5EF4-FFF2-40B4-BE49-F238E27FC236}">
                <a16:creationId xmlns:a16="http://schemas.microsoft.com/office/drawing/2014/main" id="{9FBA1318-31B3-34DC-9F15-8D56011624D3}"/>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304F63D8-334E-2288-18DB-E05D3253371D}"/>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2969320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15E975D4-B4E3-396F-FBD2-D21CABE4D973}"/>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3" name="Označba mesta noge 2">
            <a:extLst>
              <a:ext uri="{FF2B5EF4-FFF2-40B4-BE49-F238E27FC236}">
                <a16:creationId xmlns:a16="http://schemas.microsoft.com/office/drawing/2014/main" id="{36C11484-9A73-75A2-91AE-505E99BBDAB8}"/>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C1C1CEF8-D29A-9469-2707-74D825FA0DF3}"/>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303852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D63DF4-4A16-04D8-4FDF-1A87925B9B2C}"/>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FA10B313-2B2D-7C10-275E-3C864586F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FF11BD3E-C976-F8C8-0F15-591E62F512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51201466-EE1B-3C20-6AD8-2B525B21A4E0}"/>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6" name="Označba mesta noge 5">
            <a:extLst>
              <a:ext uri="{FF2B5EF4-FFF2-40B4-BE49-F238E27FC236}">
                <a16:creationId xmlns:a16="http://schemas.microsoft.com/office/drawing/2014/main" id="{12932A1F-0863-ADB1-C401-1BC83C213255}"/>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822DA8FA-E488-73F0-12DD-751D84F73464}"/>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4259465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5BF5CC1-85C9-09FF-1C42-958E435224F5}"/>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3FFE8D3B-92E6-ED3E-239B-F961B10478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C015775A-E7F4-020C-D00A-03BA2BD4D1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CDA25C4C-4C2E-4014-A492-80D97F30F25A}"/>
              </a:ext>
            </a:extLst>
          </p:cNvPr>
          <p:cNvSpPr>
            <a:spLocks noGrp="1"/>
          </p:cNvSpPr>
          <p:nvPr>
            <p:ph type="dt" sz="half" idx="10"/>
          </p:nvPr>
        </p:nvSpPr>
        <p:spPr/>
        <p:txBody>
          <a:bodyPr/>
          <a:lstStyle/>
          <a:p>
            <a:fld id="{5B504B63-7AAD-4EF2-A33C-3942B9303A39}" type="datetimeFigureOut">
              <a:rPr lang="sl-SI" smtClean="0"/>
              <a:t>9. 10. 2025</a:t>
            </a:fld>
            <a:endParaRPr lang="sl-SI"/>
          </a:p>
        </p:txBody>
      </p:sp>
      <p:sp>
        <p:nvSpPr>
          <p:cNvPr id="6" name="Označba mesta noge 5">
            <a:extLst>
              <a:ext uri="{FF2B5EF4-FFF2-40B4-BE49-F238E27FC236}">
                <a16:creationId xmlns:a16="http://schemas.microsoft.com/office/drawing/2014/main" id="{49A87A59-9127-AAF2-EDDB-9FDD84F87E40}"/>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64F5E453-BDC4-79C4-55CA-0C6A08F0E4D7}"/>
              </a:ext>
            </a:extLst>
          </p:cNvPr>
          <p:cNvSpPr>
            <a:spLocks noGrp="1"/>
          </p:cNvSpPr>
          <p:nvPr>
            <p:ph type="sldNum" sz="quarter" idx="12"/>
          </p:nvPr>
        </p:nvSpPr>
        <p:spPr/>
        <p:txBody>
          <a:bodyPr/>
          <a:lstStyle/>
          <a:p>
            <a:fld id="{F99E7D4D-8B5D-4068-8911-F064F80D4AD4}" type="slidenum">
              <a:rPr lang="sl-SI" smtClean="0"/>
              <a:t>‹#›</a:t>
            </a:fld>
            <a:endParaRPr lang="sl-SI"/>
          </a:p>
        </p:txBody>
      </p:sp>
    </p:spTree>
    <p:extLst>
      <p:ext uri="{BB962C8B-B14F-4D97-AF65-F5344CB8AC3E}">
        <p14:creationId xmlns:p14="http://schemas.microsoft.com/office/powerpoint/2010/main" val="562512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F744C1C3-6CE8-7DB7-7367-698EEB8C38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4D35EDC5-9AD1-6F4C-6461-B1009DFFF5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E4EC280-3C55-08C7-A49D-0E2180024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04B63-7AAD-4EF2-A33C-3942B9303A39}" type="datetimeFigureOut">
              <a:rPr lang="sl-SI" smtClean="0"/>
              <a:t>9. 10. 2025</a:t>
            </a:fld>
            <a:endParaRPr lang="sl-SI"/>
          </a:p>
        </p:txBody>
      </p:sp>
      <p:sp>
        <p:nvSpPr>
          <p:cNvPr id="5" name="Označba mesta noge 4">
            <a:extLst>
              <a:ext uri="{FF2B5EF4-FFF2-40B4-BE49-F238E27FC236}">
                <a16:creationId xmlns:a16="http://schemas.microsoft.com/office/drawing/2014/main" id="{2ADDFC74-7C21-825E-D6FE-A182F0F25B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ED1E6372-55ED-1ACA-D4CF-57F3C1854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9E7D4D-8B5D-4068-8911-F064F80D4AD4}" type="slidenum">
              <a:rPr lang="sl-SI" smtClean="0"/>
              <a:t>‹#›</a:t>
            </a:fld>
            <a:endParaRPr lang="sl-SI"/>
          </a:p>
        </p:txBody>
      </p:sp>
    </p:spTree>
    <p:extLst>
      <p:ext uri="{BB962C8B-B14F-4D97-AF65-F5344CB8AC3E}">
        <p14:creationId xmlns:p14="http://schemas.microsoft.com/office/powerpoint/2010/main" val="3337853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gov.si/zbirke/projekti-in-programi/digitalna-studentska-izkaznic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lika 3">
            <a:extLst>
              <a:ext uri="{FF2B5EF4-FFF2-40B4-BE49-F238E27FC236}">
                <a16:creationId xmlns:a16="http://schemas.microsoft.com/office/drawing/2014/main" id="{C33F7278-D45F-4702-06D3-D2B82187DF3E}"/>
              </a:ext>
            </a:extLst>
          </p:cNvPr>
          <p:cNvPicPr>
            <a:picLocks noChangeAspect="1"/>
          </p:cNvPicPr>
          <p:nvPr/>
        </p:nvPicPr>
        <p:blipFill>
          <a:blip r:embed="rId3"/>
          <a:srcRect t="19"/>
          <a:stretch>
            <a:fillRect/>
          </a:stretch>
        </p:blipFill>
        <p:spPr>
          <a:xfrm>
            <a:off x="20" y="1282"/>
            <a:ext cx="12191980" cy="6856718"/>
          </a:xfrm>
          <a:prstGeom prst="rect">
            <a:avLst/>
          </a:prstGeom>
        </p:spPr>
      </p:pic>
    </p:spTree>
    <p:extLst>
      <p:ext uri="{BB962C8B-B14F-4D97-AF65-F5344CB8AC3E}">
        <p14:creationId xmlns:p14="http://schemas.microsoft.com/office/powerpoint/2010/main" val="1093332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85423A3-84C7-EA68-C0FE-A0AE59CD134D}"/>
              </a:ext>
            </a:extLst>
          </p:cNvPr>
          <p:cNvSpPr>
            <a:spLocks noGrp="1"/>
          </p:cNvSpPr>
          <p:nvPr>
            <p:ph type="title" idx="4294967295"/>
          </p:nvPr>
        </p:nvSpPr>
        <p:spPr>
          <a:xfrm>
            <a:off x="1676400" y="365125"/>
            <a:ext cx="10515600" cy="1325563"/>
          </a:xfrm>
        </p:spPr>
        <p:txBody>
          <a:bodyPr/>
          <a:lstStyle/>
          <a:p>
            <a:r>
              <a:rPr lang="sl-SI" dirty="0"/>
              <a:t>Primeri</a:t>
            </a:r>
          </a:p>
        </p:txBody>
      </p:sp>
      <p:pic>
        <p:nvPicPr>
          <p:cNvPr id="8" name="Slika 7">
            <a:extLst>
              <a:ext uri="{FF2B5EF4-FFF2-40B4-BE49-F238E27FC236}">
                <a16:creationId xmlns:a16="http://schemas.microsoft.com/office/drawing/2014/main" id="{B59C6FE7-9E80-ECD8-A468-0F28EEAE0D48}"/>
              </a:ext>
            </a:extLst>
          </p:cNvPr>
          <p:cNvPicPr>
            <a:picLocks noChangeAspect="1"/>
          </p:cNvPicPr>
          <p:nvPr/>
        </p:nvPicPr>
        <p:blipFill>
          <a:blip r:embed="rId2"/>
          <a:stretch>
            <a:fillRect/>
          </a:stretch>
        </p:blipFill>
        <p:spPr>
          <a:xfrm>
            <a:off x="929286" y="1500981"/>
            <a:ext cx="7109460" cy="1295400"/>
          </a:xfrm>
          <a:prstGeom prst="rect">
            <a:avLst/>
          </a:prstGeom>
        </p:spPr>
      </p:pic>
      <p:pic>
        <p:nvPicPr>
          <p:cNvPr id="9" name="Slika 8">
            <a:extLst>
              <a:ext uri="{FF2B5EF4-FFF2-40B4-BE49-F238E27FC236}">
                <a16:creationId xmlns:a16="http://schemas.microsoft.com/office/drawing/2014/main" id="{62C1973D-EC5A-AC0F-FB7E-FA5B9F531E7F}"/>
              </a:ext>
            </a:extLst>
          </p:cNvPr>
          <p:cNvPicPr>
            <a:picLocks noChangeAspect="1"/>
          </p:cNvPicPr>
          <p:nvPr/>
        </p:nvPicPr>
        <p:blipFill>
          <a:blip r:embed="rId3"/>
          <a:stretch>
            <a:fillRect/>
          </a:stretch>
        </p:blipFill>
        <p:spPr>
          <a:xfrm>
            <a:off x="929286" y="3032369"/>
            <a:ext cx="7109460" cy="1684020"/>
          </a:xfrm>
          <a:prstGeom prst="rect">
            <a:avLst/>
          </a:prstGeom>
        </p:spPr>
      </p:pic>
      <p:pic>
        <p:nvPicPr>
          <p:cNvPr id="10" name="Slika 9">
            <a:extLst>
              <a:ext uri="{FF2B5EF4-FFF2-40B4-BE49-F238E27FC236}">
                <a16:creationId xmlns:a16="http://schemas.microsoft.com/office/drawing/2014/main" id="{369CDD4A-C485-A81C-CB44-1AE9E80B9446}"/>
              </a:ext>
            </a:extLst>
          </p:cNvPr>
          <p:cNvPicPr>
            <a:picLocks noChangeAspect="1"/>
          </p:cNvPicPr>
          <p:nvPr/>
        </p:nvPicPr>
        <p:blipFill>
          <a:blip r:embed="rId4"/>
          <a:stretch>
            <a:fillRect/>
          </a:stretch>
        </p:blipFill>
        <p:spPr>
          <a:xfrm>
            <a:off x="929286" y="4952378"/>
            <a:ext cx="7871460" cy="1295400"/>
          </a:xfrm>
          <a:prstGeom prst="rect">
            <a:avLst/>
          </a:prstGeom>
        </p:spPr>
      </p:pic>
    </p:spTree>
    <p:extLst>
      <p:ext uri="{BB962C8B-B14F-4D97-AF65-F5344CB8AC3E}">
        <p14:creationId xmlns:p14="http://schemas.microsoft.com/office/powerpoint/2010/main" val="34569547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a:extLst>
              <a:ext uri="{FF2B5EF4-FFF2-40B4-BE49-F238E27FC236}">
                <a16:creationId xmlns:a16="http://schemas.microsoft.com/office/drawing/2014/main" id="{E5859AE0-9B67-A2C6-6335-2B2B3F17598B}"/>
              </a:ext>
            </a:extLst>
          </p:cNvPr>
          <p:cNvPicPr>
            <a:picLocks noChangeAspect="1"/>
          </p:cNvPicPr>
          <p:nvPr/>
        </p:nvPicPr>
        <p:blipFill>
          <a:blip r:embed="rId3"/>
          <a:stretch>
            <a:fillRect/>
          </a:stretch>
        </p:blipFill>
        <p:spPr>
          <a:xfrm>
            <a:off x="10763250" y="0"/>
            <a:ext cx="1428750" cy="5410200"/>
          </a:xfrm>
          <a:prstGeom prst="rect">
            <a:avLst/>
          </a:prstGeom>
        </p:spPr>
      </p:pic>
      <p:sp>
        <p:nvSpPr>
          <p:cNvPr id="2" name="Naslov 1">
            <a:extLst>
              <a:ext uri="{FF2B5EF4-FFF2-40B4-BE49-F238E27FC236}">
                <a16:creationId xmlns:a16="http://schemas.microsoft.com/office/drawing/2014/main" id="{6577C7C1-2841-1B53-4244-BBBA0B786694}"/>
              </a:ext>
            </a:extLst>
          </p:cNvPr>
          <p:cNvSpPr>
            <a:spLocks noGrp="1"/>
          </p:cNvSpPr>
          <p:nvPr>
            <p:ph type="title"/>
          </p:nvPr>
        </p:nvSpPr>
        <p:spPr/>
        <p:txBody>
          <a:bodyPr/>
          <a:lstStyle/>
          <a:p>
            <a:r>
              <a:rPr lang="sl-SI" dirty="0"/>
              <a:t>Evidence – novosti visokošolski zavodi</a:t>
            </a:r>
          </a:p>
        </p:txBody>
      </p:sp>
      <p:sp>
        <p:nvSpPr>
          <p:cNvPr id="3" name="Označba mesta vsebine 2">
            <a:extLst>
              <a:ext uri="{FF2B5EF4-FFF2-40B4-BE49-F238E27FC236}">
                <a16:creationId xmlns:a16="http://schemas.microsoft.com/office/drawing/2014/main" id="{E3F51062-CE4B-F0F4-015E-5CC4FFBF2155}"/>
              </a:ext>
            </a:extLst>
          </p:cNvPr>
          <p:cNvSpPr>
            <a:spLocks noGrp="1"/>
          </p:cNvSpPr>
          <p:nvPr>
            <p:ph idx="1"/>
          </p:nvPr>
        </p:nvSpPr>
        <p:spPr>
          <a:xfrm>
            <a:off x="838200" y="1825625"/>
            <a:ext cx="9500857" cy="4667250"/>
          </a:xfrm>
        </p:spPr>
        <p:txBody>
          <a:bodyPr>
            <a:normAutofit/>
          </a:bodyPr>
          <a:lstStyle/>
          <a:p>
            <a:r>
              <a:rPr lang="sl-SI" dirty="0"/>
              <a:t>Dodana evidenca udeležencev krajših izobraževanj in usposabljanj za pridobitev mikrodokazila</a:t>
            </a:r>
          </a:p>
          <a:p>
            <a:r>
              <a:rPr lang="sl-SI" dirty="0"/>
              <a:t>Podlaga za hranjene ESI in ESCN</a:t>
            </a:r>
          </a:p>
          <a:p>
            <a:r>
              <a:rPr lang="sl-SI" dirty="0"/>
              <a:t>Umaknjena je časovna omejitev obdelave podatkov o diplomantih</a:t>
            </a:r>
          </a:p>
          <a:p>
            <a:endParaRPr lang="sl-SI" dirty="0"/>
          </a:p>
        </p:txBody>
      </p:sp>
    </p:spTree>
    <p:extLst>
      <p:ext uri="{BB962C8B-B14F-4D97-AF65-F5344CB8AC3E}">
        <p14:creationId xmlns:p14="http://schemas.microsoft.com/office/powerpoint/2010/main" val="2364482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a:extLst>
              <a:ext uri="{FF2B5EF4-FFF2-40B4-BE49-F238E27FC236}">
                <a16:creationId xmlns:a16="http://schemas.microsoft.com/office/drawing/2014/main" id="{E5859AE0-9B67-A2C6-6335-2B2B3F17598B}"/>
              </a:ext>
            </a:extLst>
          </p:cNvPr>
          <p:cNvPicPr>
            <a:picLocks noChangeAspect="1"/>
          </p:cNvPicPr>
          <p:nvPr/>
        </p:nvPicPr>
        <p:blipFill>
          <a:blip r:embed="rId3"/>
          <a:stretch>
            <a:fillRect/>
          </a:stretch>
        </p:blipFill>
        <p:spPr>
          <a:xfrm>
            <a:off x="10763250" y="0"/>
            <a:ext cx="1428750" cy="5410200"/>
          </a:xfrm>
          <a:prstGeom prst="rect">
            <a:avLst/>
          </a:prstGeom>
        </p:spPr>
      </p:pic>
      <p:sp>
        <p:nvSpPr>
          <p:cNvPr id="2" name="Naslov 1">
            <a:extLst>
              <a:ext uri="{FF2B5EF4-FFF2-40B4-BE49-F238E27FC236}">
                <a16:creationId xmlns:a16="http://schemas.microsoft.com/office/drawing/2014/main" id="{6577C7C1-2841-1B53-4244-BBBA0B786694}"/>
              </a:ext>
            </a:extLst>
          </p:cNvPr>
          <p:cNvSpPr>
            <a:spLocks noGrp="1"/>
          </p:cNvSpPr>
          <p:nvPr>
            <p:ph type="title"/>
          </p:nvPr>
        </p:nvSpPr>
        <p:spPr/>
        <p:txBody>
          <a:bodyPr/>
          <a:lstStyle/>
          <a:p>
            <a:r>
              <a:rPr lang="sl-SI" dirty="0"/>
              <a:t>Evidence – novosti eVŠ</a:t>
            </a:r>
          </a:p>
        </p:txBody>
      </p:sp>
      <p:sp>
        <p:nvSpPr>
          <p:cNvPr id="3" name="Označba mesta vsebine 2">
            <a:extLst>
              <a:ext uri="{FF2B5EF4-FFF2-40B4-BE49-F238E27FC236}">
                <a16:creationId xmlns:a16="http://schemas.microsoft.com/office/drawing/2014/main" id="{E3F51062-CE4B-F0F4-015E-5CC4FFBF2155}"/>
              </a:ext>
            </a:extLst>
          </p:cNvPr>
          <p:cNvSpPr>
            <a:spLocks noGrp="1"/>
          </p:cNvSpPr>
          <p:nvPr>
            <p:ph idx="1"/>
          </p:nvPr>
        </p:nvSpPr>
        <p:spPr>
          <a:xfrm>
            <a:off x="838200" y="1825625"/>
            <a:ext cx="10262419" cy="4667250"/>
          </a:xfrm>
        </p:spPr>
        <p:txBody>
          <a:bodyPr>
            <a:normAutofit fontScale="92500" lnSpcReduction="20000"/>
          </a:bodyPr>
          <a:lstStyle/>
          <a:p>
            <a:r>
              <a:rPr lang="sl-SI" dirty="0"/>
              <a:t>Dodani sta evidenca krajših izobraževanj in usposabljanj za pridobitev mikrodokazila ter evidenca podeljenih </a:t>
            </a:r>
            <a:r>
              <a:rPr lang="sl-SI" b="1" dirty="0"/>
              <a:t>mikrodokazil</a:t>
            </a:r>
          </a:p>
          <a:p>
            <a:r>
              <a:rPr lang="sl-SI" b="1" dirty="0"/>
              <a:t>Evidenca priznanih izobrazb </a:t>
            </a:r>
            <a:r>
              <a:rPr lang="sl-SI" dirty="0"/>
              <a:t>s ciljem ureditve avtomatičnega priznavanja na sistemski ravni v okviru eVŠ-VIP</a:t>
            </a:r>
          </a:p>
          <a:p>
            <a:r>
              <a:rPr lang="sl-SI" dirty="0"/>
              <a:t>Vzpostavitev </a:t>
            </a:r>
            <a:r>
              <a:rPr lang="sl-SI" b="1" dirty="0" err="1"/>
              <a:t>repozitorija</a:t>
            </a:r>
            <a:r>
              <a:rPr lang="sl-SI" b="1" dirty="0"/>
              <a:t> diplom </a:t>
            </a:r>
            <a:r>
              <a:rPr lang="sl-SI" dirty="0"/>
              <a:t>(tj. diplomskih listin in prilog k diplomi) do 31. decembra 2026 z namenom vzpostavitve nacionalne točke za dokazovanje oz. preverjanje pridobljene izobrazbe na akreditiranih visokošolskih zavodih v Republiki Sloveniji</a:t>
            </a:r>
          </a:p>
          <a:p>
            <a:r>
              <a:rPr lang="sl-SI" dirty="0"/>
              <a:t>Dodani novi uporabniki podatkov eVŠ:</a:t>
            </a:r>
          </a:p>
          <a:p>
            <a:pPr lvl="1"/>
            <a:r>
              <a:rPr lang="sl-SI" dirty="0"/>
              <a:t>Javni štipendijski, razvojni, invalidski in preživninski sklad Republike Slovenije za namen odločanja o pravici do nadomestila preživnine</a:t>
            </a:r>
          </a:p>
          <a:p>
            <a:pPr lvl="1"/>
            <a:r>
              <a:rPr lang="sl-SI" dirty="0"/>
              <a:t>IZUM za namen zagotavljanja knjižničnih storitev lahko pridobi ESI in podatke o vpisu</a:t>
            </a:r>
          </a:p>
          <a:p>
            <a:pPr lvl="1"/>
            <a:r>
              <a:rPr lang="sl-SI" dirty="0"/>
              <a:t>študenti/diplomanti za pridobivanje podatkov preko digitalne študentske izkaznice</a:t>
            </a:r>
          </a:p>
          <a:p>
            <a:endParaRPr lang="sl-SI" dirty="0"/>
          </a:p>
        </p:txBody>
      </p:sp>
    </p:spTree>
    <p:extLst>
      <p:ext uri="{BB962C8B-B14F-4D97-AF65-F5344CB8AC3E}">
        <p14:creationId xmlns:p14="http://schemas.microsoft.com/office/powerpoint/2010/main" val="2780563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a:extLst>
              <a:ext uri="{FF2B5EF4-FFF2-40B4-BE49-F238E27FC236}">
                <a16:creationId xmlns:a16="http://schemas.microsoft.com/office/drawing/2014/main" id="{D466A477-4E17-055C-A26E-9B36994F544B}"/>
              </a:ext>
            </a:extLst>
          </p:cNvPr>
          <p:cNvPicPr>
            <a:picLocks noChangeAspect="1"/>
          </p:cNvPicPr>
          <p:nvPr/>
        </p:nvPicPr>
        <p:blipFill>
          <a:blip r:embed="rId3"/>
          <a:stretch>
            <a:fillRect/>
          </a:stretch>
        </p:blipFill>
        <p:spPr>
          <a:xfrm>
            <a:off x="-1" y="0"/>
            <a:ext cx="12191999" cy="6858000"/>
          </a:xfrm>
          <a:prstGeom prst="rect">
            <a:avLst/>
          </a:prstGeom>
        </p:spPr>
      </p:pic>
      <p:sp>
        <p:nvSpPr>
          <p:cNvPr id="2" name="Naslov 1">
            <a:extLst>
              <a:ext uri="{FF2B5EF4-FFF2-40B4-BE49-F238E27FC236}">
                <a16:creationId xmlns:a16="http://schemas.microsoft.com/office/drawing/2014/main" id="{6DBDBE93-9D2F-BA01-03AB-F99700A03D07}"/>
              </a:ext>
            </a:extLst>
          </p:cNvPr>
          <p:cNvSpPr>
            <a:spLocks noGrp="1"/>
          </p:cNvSpPr>
          <p:nvPr>
            <p:ph type="title"/>
          </p:nvPr>
        </p:nvSpPr>
        <p:spPr/>
        <p:txBody>
          <a:bodyPr/>
          <a:lstStyle/>
          <a:p>
            <a:pPr algn="ctr"/>
            <a:r>
              <a:rPr lang="sl-SI" b="1" dirty="0"/>
              <a:t>Stanje aktivnosti na MVZI</a:t>
            </a:r>
          </a:p>
        </p:txBody>
      </p:sp>
      <p:sp>
        <p:nvSpPr>
          <p:cNvPr id="3" name="Označba mesta vsebine 2">
            <a:extLst>
              <a:ext uri="{FF2B5EF4-FFF2-40B4-BE49-F238E27FC236}">
                <a16:creationId xmlns:a16="http://schemas.microsoft.com/office/drawing/2014/main" id="{4621DEE5-8048-74CF-163A-DBF786AE1478}"/>
              </a:ext>
            </a:extLst>
          </p:cNvPr>
          <p:cNvSpPr>
            <a:spLocks noGrp="1"/>
          </p:cNvSpPr>
          <p:nvPr>
            <p:ph idx="1"/>
          </p:nvPr>
        </p:nvSpPr>
        <p:spPr>
          <a:xfrm>
            <a:off x="838199" y="1626448"/>
            <a:ext cx="10242755" cy="4351338"/>
          </a:xfrm>
        </p:spPr>
        <p:txBody>
          <a:bodyPr vert="horz" lIns="91440" tIns="45720" rIns="91440" bIns="45720" rtlCol="0">
            <a:normAutofit fontScale="70000" lnSpcReduction="20000"/>
          </a:bodyPr>
          <a:lstStyle/>
          <a:p>
            <a:pPr marL="0" indent="0">
              <a:buNone/>
            </a:pPr>
            <a:r>
              <a:rPr lang="sl-SI" dirty="0"/>
              <a:t>Po uveljavitvi ZViS-1 dne 9. 8. 2025 je potrebno v 6 mesecih (februar 2026) sprejeti vse podzakonske predpise:</a:t>
            </a:r>
          </a:p>
          <a:p>
            <a:r>
              <a:rPr lang="sl-SI" dirty="0"/>
              <a:t>Uskladitev odlokov o ustanovitvi vseh treh javnih univerz</a:t>
            </a:r>
          </a:p>
          <a:p>
            <a:r>
              <a:rPr lang="sl-SI" dirty="0"/>
              <a:t>Uredba o javnem financiranju visokošolskih zavodov in drugih zavodov (vključuje 3. stopnjo)</a:t>
            </a:r>
          </a:p>
          <a:p>
            <a:r>
              <a:rPr lang="sl-SI" dirty="0"/>
              <a:t>Pravilnik o študentih s posebnimi potrebami in posebnim statusom v visokem šolstvu</a:t>
            </a:r>
          </a:p>
          <a:p>
            <a:r>
              <a:rPr lang="sl-SI" dirty="0"/>
              <a:t>Pravilnik o subvencioniranem bivanju</a:t>
            </a:r>
          </a:p>
          <a:p>
            <a:r>
              <a:rPr lang="sl-SI" dirty="0"/>
              <a:t>Pravilnik o šolninah in drugih prispevkih v visokem šolstvu</a:t>
            </a:r>
          </a:p>
          <a:p>
            <a:r>
              <a:rPr lang="sl-SI" dirty="0"/>
              <a:t>Pravilnik o šolninah in bivanju v javnih študentskih domovih za Slovence, ki živijo zunaj meja Republike Slovenije, Slovence brez slovenskega državljanstva in tujce v Republiki Sloveniji</a:t>
            </a:r>
          </a:p>
          <a:p>
            <a:r>
              <a:rPr lang="sl-SI" dirty="0"/>
              <a:t>Pravilnik o razpisu za vpis in izvedbi vpisa v visokem šolstvu</a:t>
            </a:r>
          </a:p>
          <a:p>
            <a:r>
              <a:rPr lang="sl-SI" dirty="0"/>
              <a:t>Pravilnik o prilogi k diplomi</a:t>
            </a:r>
          </a:p>
          <a:p>
            <a:r>
              <a:rPr lang="sl-SI" dirty="0"/>
              <a:t>Pravilnik o zagotavljanju podatkov za eVŠ (vključuje študentsko izkaznico)</a:t>
            </a:r>
          </a:p>
        </p:txBody>
      </p:sp>
    </p:spTree>
    <p:extLst>
      <p:ext uri="{BB962C8B-B14F-4D97-AF65-F5344CB8AC3E}">
        <p14:creationId xmlns:p14="http://schemas.microsoft.com/office/powerpoint/2010/main" val="3922988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Slika 1">
            <a:extLst>
              <a:ext uri="{FF2B5EF4-FFF2-40B4-BE49-F238E27FC236}">
                <a16:creationId xmlns:a16="http://schemas.microsoft.com/office/drawing/2014/main" id="{6592C86B-0F9B-A4D3-F5A3-9DF2C0F3382D}"/>
              </a:ext>
            </a:extLst>
          </p:cNvPr>
          <p:cNvPicPr>
            <a:picLocks noChangeAspect="1"/>
          </p:cNvPicPr>
          <p:nvPr/>
        </p:nvPicPr>
        <p:blipFill>
          <a:blip r:embed="rId3"/>
          <a:srcRect t="19"/>
          <a:stretch>
            <a:fillRect/>
          </a:stretch>
        </p:blipFill>
        <p:spPr>
          <a:xfrm>
            <a:off x="20" y="1282"/>
            <a:ext cx="12191980" cy="6856718"/>
          </a:xfrm>
          <a:prstGeom prst="rect">
            <a:avLst/>
          </a:prstGeom>
        </p:spPr>
      </p:pic>
    </p:spTree>
    <p:extLst>
      <p:ext uri="{BB962C8B-B14F-4D97-AF65-F5344CB8AC3E}">
        <p14:creationId xmlns:p14="http://schemas.microsoft.com/office/powerpoint/2010/main" val="28106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a:extLst>
              <a:ext uri="{FF2B5EF4-FFF2-40B4-BE49-F238E27FC236}">
                <a16:creationId xmlns:a16="http://schemas.microsoft.com/office/drawing/2014/main" id="{3AECB9AC-652A-956E-ED40-1D41BF98B608}"/>
              </a:ext>
            </a:extLst>
          </p:cNvPr>
          <p:cNvPicPr>
            <a:picLocks noChangeAspect="1"/>
          </p:cNvPicPr>
          <p:nvPr/>
        </p:nvPicPr>
        <p:blipFill>
          <a:blip r:embed="rId3"/>
          <a:stretch>
            <a:fillRect/>
          </a:stretch>
        </p:blipFill>
        <p:spPr>
          <a:xfrm>
            <a:off x="0" y="0"/>
            <a:ext cx="12192000" cy="6858000"/>
          </a:xfrm>
          <a:prstGeom prst="rect">
            <a:avLst/>
          </a:prstGeom>
        </p:spPr>
      </p:pic>
      <p:sp>
        <p:nvSpPr>
          <p:cNvPr id="8" name="Naslov 7">
            <a:extLst>
              <a:ext uri="{FF2B5EF4-FFF2-40B4-BE49-F238E27FC236}">
                <a16:creationId xmlns:a16="http://schemas.microsoft.com/office/drawing/2014/main" id="{2D5E4FA9-3431-8532-5C10-434CD09B8901}"/>
              </a:ext>
            </a:extLst>
          </p:cNvPr>
          <p:cNvSpPr>
            <a:spLocks noGrp="1"/>
          </p:cNvSpPr>
          <p:nvPr>
            <p:ph type="title"/>
          </p:nvPr>
        </p:nvSpPr>
        <p:spPr>
          <a:xfrm>
            <a:off x="831850" y="1709739"/>
            <a:ext cx="10515600" cy="2496502"/>
          </a:xfrm>
        </p:spPr>
        <p:txBody>
          <a:bodyPr>
            <a:normAutofit/>
          </a:bodyPr>
          <a:lstStyle/>
          <a:p>
            <a:r>
              <a:rPr lang="sl-SI" sz="6000" kern="1200" dirty="0">
                <a:solidFill>
                  <a:schemeClr val="tx1"/>
                </a:solidFill>
                <a:latin typeface="+mn-lt"/>
                <a:ea typeface="+mn-ea"/>
                <a:cs typeface="+mn-cs"/>
              </a:rPr>
              <a:t>Pregled glavnih novosti ZViS-1</a:t>
            </a:r>
            <a:endParaRPr lang="sl-SI" dirty="0"/>
          </a:p>
        </p:txBody>
      </p:sp>
      <p:sp>
        <p:nvSpPr>
          <p:cNvPr id="6" name="Označba mesta besedila 5">
            <a:extLst>
              <a:ext uri="{FF2B5EF4-FFF2-40B4-BE49-F238E27FC236}">
                <a16:creationId xmlns:a16="http://schemas.microsoft.com/office/drawing/2014/main" id="{2F7068FD-0F40-5360-A1B4-17FDBB36985C}"/>
              </a:ext>
            </a:extLst>
          </p:cNvPr>
          <p:cNvSpPr>
            <a:spLocks noGrp="1"/>
          </p:cNvSpPr>
          <p:nvPr>
            <p:ph type="body" idx="1"/>
          </p:nvPr>
        </p:nvSpPr>
        <p:spPr>
          <a:xfrm>
            <a:off x="831850" y="4206241"/>
            <a:ext cx="8754912" cy="1883409"/>
          </a:xfrm>
        </p:spPr>
        <p:txBody>
          <a:bodyPr>
            <a:normAutofit/>
          </a:bodyPr>
          <a:lstStyle/>
          <a:p>
            <a:r>
              <a:rPr lang="en-US" sz="2000" i="1" dirty="0" err="1">
                <a:solidFill>
                  <a:schemeClr val="tx1"/>
                </a:solidFill>
              </a:rPr>
              <a:t>Bolj</a:t>
            </a:r>
            <a:r>
              <a:rPr lang="en-US" sz="2000" i="1" dirty="0">
                <a:solidFill>
                  <a:schemeClr val="tx1"/>
                </a:solidFill>
              </a:rPr>
              <a:t> </a:t>
            </a:r>
            <a:r>
              <a:rPr lang="en-US" sz="2000" i="1" dirty="0" err="1">
                <a:solidFill>
                  <a:schemeClr val="tx1"/>
                </a:solidFill>
              </a:rPr>
              <a:t>kakovostno</a:t>
            </a:r>
            <a:r>
              <a:rPr lang="en-US" sz="2000" i="1" dirty="0">
                <a:solidFill>
                  <a:schemeClr val="tx1"/>
                </a:solidFill>
              </a:rPr>
              <a:t>, </a:t>
            </a:r>
            <a:r>
              <a:rPr lang="en-US" sz="2000" i="1" dirty="0" err="1">
                <a:solidFill>
                  <a:schemeClr val="tx1"/>
                </a:solidFill>
              </a:rPr>
              <a:t>mednarodno</a:t>
            </a:r>
            <a:r>
              <a:rPr lang="en-US" sz="2000" i="1" dirty="0">
                <a:solidFill>
                  <a:schemeClr val="tx1"/>
                </a:solidFill>
              </a:rPr>
              <a:t> </a:t>
            </a:r>
            <a:r>
              <a:rPr lang="en-US" sz="2000" i="1" dirty="0" err="1">
                <a:solidFill>
                  <a:schemeClr val="tx1"/>
                </a:solidFill>
              </a:rPr>
              <a:t>konkurenčno</a:t>
            </a:r>
            <a:r>
              <a:rPr lang="en-US" sz="2000" i="1" dirty="0">
                <a:solidFill>
                  <a:schemeClr val="tx1"/>
                </a:solidFill>
              </a:rPr>
              <a:t> in </a:t>
            </a:r>
            <a:r>
              <a:rPr lang="en-US" sz="2000" i="1" dirty="0" err="1">
                <a:solidFill>
                  <a:schemeClr val="tx1"/>
                </a:solidFill>
              </a:rPr>
              <a:t>družbeno</a:t>
            </a:r>
            <a:r>
              <a:rPr lang="en-US" sz="2000" i="1" dirty="0">
                <a:solidFill>
                  <a:schemeClr val="tx1"/>
                </a:solidFill>
              </a:rPr>
              <a:t> </a:t>
            </a:r>
            <a:r>
              <a:rPr lang="en-US" sz="2000" i="1" dirty="0" err="1">
                <a:solidFill>
                  <a:schemeClr val="tx1"/>
                </a:solidFill>
              </a:rPr>
              <a:t>relevantno</a:t>
            </a:r>
            <a:r>
              <a:rPr lang="en-US" sz="2000" i="1" dirty="0">
                <a:solidFill>
                  <a:schemeClr val="tx1"/>
                </a:solidFill>
              </a:rPr>
              <a:t> visoko šolstvo</a:t>
            </a:r>
            <a:r>
              <a:rPr lang="sl-SI" sz="2000" i="1" dirty="0">
                <a:solidFill>
                  <a:schemeClr val="tx1"/>
                </a:solidFill>
              </a:rPr>
              <a:t>, ob hkratnem varovanju dostopnosti in javnega interesa.</a:t>
            </a:r>
            <a:endParaRPr lang="en-US" sz="2000" i="1" kern="1200" dirty="0">
              <a:solidFill>
                <a:schemeClr val="tx1"/>
              </a:solidFill>
              <a:latin typeface="+mn-lt"/>
              <a:ea typeface="+mn-ea"/>
              <a:cs typeface="+mn-cs"/>
            </a:endParaRPr>
          </a:p>
        </p:txBody>
      </p:sp>
      <p:sp>
        <p:nvSpPr>
          <p:cNvPr id="9" name="PoljeZBesedilom 8">
            <a:extLst>
              <a:ext uri="{FF2B5EF4-FFF2-40B4-BE49-F238E27FC236}">
                <a16:creationId xmlns:a16="http://schemas.microsoft.com/office/drawing/2014/main" id="{2EE64BD5-40C3-54F9-0C67-84F3A04CCF84}"/>
              </a:ext>
            </a:extLst>
          </p:cNvPr>
          <p:cNvSpPr txBox="1"/>
          <p:nvPr/>
        </p:nvSpPr>
        <p:spPr>
          <a:xfrm>
            <a:off x="844550" y="5582652"/>
            <a:ext cx="5691004" cy="477054"/>
          </a:xfrm>
          <a:prstGeom prst="rect">
            <a:avLst/>
          </a:prstGeom>
          <a:noFill/>
        </p:spPr>
        <p:txBody>
          <a:bodyPr wrap="square" rtlCol="0">
            <a:spAutoFit/>
          </a:bodyPr>
          <a:lstStyle/>
          <a:p>
            <a:r>
              <a:rPr lang="sl-SI" sz="2500" dirty="0"/>
              <a:t>Urban Kodrič, državni sekretar</a:t>
            </a:r>
          </a:p>
        </p:txBody>
      </p:sp>
    </p:spTree>
    <p:extLst>
      <p:ext uri="{BB962C8B-B14F-4D97-AF65-F5344CB8AC3E}">
        <p14:creationId xmlns:p14="http://schemas.microsoft.com/office/powerpoint/2010/main" val="1046765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a:extLst>
              <a:ext uri="{FF2B5EF4-FFF2-40B4-BE49-F238E27FC236}">
                <a16:creationId xmlns:a16="http://schemas.microsoft.com/office/drawing/2014/main" id="{3AECB9AC-652A-956E-ED40-1D41BF98B608}"/>
              </a:ext>
            </a:extLst>
          </p:cNvPr>
          <p:cNvPicPr>
            <a:picLocks noChangeAspect="1"/>
          </p:cNvPicPr>
          <p:nvPr/>
        </p:nvPicPr>
        <p:blipFill>
          <a:blip r:embed="rId3"/>
          <a:stretch>
            <a:fillRect/>
          </a:stretch>
        </p:blipFill>
        <p:spPr>
          <a:xfrm>
            <a:off x="0" y="0"/>
            <a:ext cx="12192000" cy="6858000"/>
          </a:xfrm>
          <a:prstGeom prst="rect">
            <a:avLst/>
          </a:prstGeom>
        </p:spPr>
      </p:pic>
      <p:sp>
        <p:nvSpPr>
          <p:cNvPr id="8" name="Naslov 7">
            <a:extLst>
              <a:ext uri="{FF2B5EF4-FFF2-40B4-BE49-F238E27FC236}">
                <a16:creationId xmlns:a16="http://schemas.microsoft.com/office/drawing/2014/main" id="{2D5E4FA9-3431-8532-5C10-434CD09B8901}"/>
              </a:ext>
            </a:extLst>
          </p:cNvPr>
          <p:cNvSpPr>
            <a:spLocks noGrp="1"/>
          </p:cNvSpPr>
          <p:nvPr>
            <p:ph type="title"/>
          </p:nvPr>
        </p:nvSpPr>
        <p:spPr>
          <a:xfrm>
            <a:off x="831850" y="1709739"/>
            <a:ext cx="10515600" cy="2496502"/>
          </a:xfrm>
        </p:spPr>
        <p:txBody>
          <a:bodyPr>
            <a:normAutofit/>
          </a:bodyPr>
          <a:lstStyle/>
          <a:p>
            <a:r>
              <a:rPr lang="sl-SI" sz="6000" kern="1200" dirty="0">
                <a:solidFill>
                  <a:schemeClr val="tx1"/>
                </a:solidFill>
                <a:latin typeface="+mn-lt"/>
                <a:ea typeface="+mn-ea"/>
                <a:cs typeface="+mn-cs"/>
              </a:rPr>
              <a:t>Pregled novosti ZViS-1 </a:t>
            </a:r>
            <a:endParaRPr lang="sl-SI" dirty="0"/>
          </a:p>
        </p:txBody>
      </p:sp>
      <p:sp>
        <p:nvSpPr>
          <p:cNvPr id="6" name="Označba mesta besedila 5">
            <a:extLst>
              <a:ext uri="{FF2B5EF4-FFF2-40B4-BE49-F238E27FC236}">
                <a16:creationId xmlns:a16="http://schemas.microsoft.com/office/drawing/2014/main" id="{2F7068FD-0F40-5360-A1B4-17FDBB36985C}"/>
              </a:ext>
            </a:extLst>
          </p:cNvPr>
          <p:cNvSpPr>
            <a:spLocks noGrp="1"/>
          </p:cNvSpPr>
          <p:nvPr>
            <p:ph type="body" idx="1"/>
          </p:nvPr>
        </p:nvSpPr>
        <p:spPr>
          <a:xfrm>
            <a:off x="831850" y="4206241"/>
            <a:ext cx="8754912" cy="1883409"/>
          </a:xfrm>
        </p:spPr>
        <p:txBody>
          <a:bodyPr>
            <a:normAutofit/>
          </a:bodyPr>
          <a:lstStyle/>
          <a:p>
            <a:r>
              <a:rPr lang="sl-SI" sz="2000" i="1" dirty="0">
                <a:solidFill>
                  <a:schemeClr val="tx1"/>
                </a:solidFill>
              </a:rPr>
              <a:t>Študenti, razpis za vpis, šolnine in prispevki,…</a:t>
            </a:r>
            <a:endParaRPr lang="en-US" sz="2000" i="1" kern="1200" dirty="0">
              <a:solidFill>
                <a:schemeClr val="tx1"/>
              </a:solidFill>
              <a:latin typeface="+mn-lt"/>
              <a:ea typeface="+mn-ea"/>
              <a:cs typeface="+mn-cs"/>
            </a:endParaRPr>
          </a:p>
        </p:txBody>
      </p:sp>
      <p:sp>
        <p:nvSpPr>
          <p:cNvPr id="9" name="PoljeZBesedilom 8">
            <a:extLst>
              <a:ext uri="{FF2B5EF4-FFF2-40B4-BE49-F238E27FC236}">
                <a16:creationId xmlns:a16="http://schemas.microsoft.com/office/drawing/2014/main" id="{2EE64BD5-40C3-54F9-0C67-84F3A04CCF84}"/>
              </a:ext>
            </a:extLst>
          </p:cNvPr>
          <p:cNvSpPr txBox="1"/>
          <p:nvPr/>
        </p:nvSpPr>
        <p:spPr>
          <a:xfrm>
            <a:off x="844550" y="5582652"/>
            <a:ext cx="6412898" cy="477054"/>
          </a:xfrm>
          <a:prstGeom prst="rect">
            <a:avLst/>
          </a:prstGeom>
          <a:noFill/>
        </p:spPr>
        <p:txBody>
          <a:bodyPr wrap="square" rtlCol="0">
            <a:spAutoFit/>
          </a:bodyPr>
          <a:lstStyle/>
          <a:p>
            <a:r>
              <a:rPr lang="sl-SI" sz="2500" dirty="0"/>
              <a:t>Duša Marjetič, vodja Sektorja za visoko šolstvo</a:t>
            </a:r>
          </a:p>
        </p:txBody>
      </p:sp>
    </p:spTree>
    <p:extLst>
      <p:ext uri="{BB962C8B-B14F-4D97-AF65-F5344CB8AC3E}">
        <p14:creationId xmlns:p14="http://schemas.microsoft.com/office/powerpoint/2010/main" val="4132473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34F7FB2-8E15-33B8-60E2-C210D4B9A717}"/>
              </a:ext>
            </a:extLst>
          </p:cNvPr>
          <p:cNvSpPr>
            <a:spLocks noGrp="1"/>
          </p:cNvSpPr>
          <p:nvPr>
            <p:ph type="title"/>
          </p:nvPr>
        </p:nvSpPr>
        <p:spPr/>
        <p:txBody>
          <a:bodyPr>
            <a:normAutofit/>
          </a:bodyPr>
          <a:lstStyle/>
          <a:p>
            <a:r>
              <a:rPr lang="sl-SI" sz="4400" kern="1200" dirty="0">
                <a:solidFill>
                  <a:schemeClr val="tx1"/>
                </a:solidFill>
                <a:latin typeface="+mn-lt"/>
                <a:ea typeface="+mn-ea"/>
                <a:cs typeface="+mn-cs"/>
              </a:rPr>
              <a:t>Okvir današnje predstavitve ZViS-1</a:t>
            </a:r>
            <a:endParaRPr lang="sl-SI" dirty="0"/>
          </a:p>
        </p:txBody>
      </p:sp>
      <p:sp>
        <p:nvSpPr>
          <p:cNvPr id="3" name="Diagram poteka: povezovalnik 2">
            <a:extLst>
              <a:ext uri="{FF2B5EF4-FFF2-40B4-BE49-F238E27FC236}">
                <a16:creationId xmlns:a16="http://schemas.microsoft.com/office/drawing/2014/main" id="{7E191997-6D8B-B82B-BC7C-BE6BAB68E740}"/>
              </a:ext>
            </a:extLst>
          </p:cNvPr>
          <p:cNvSpPr/>
          <p:nvPr/>
        </p:nvSpPr>
        <p:spPr>
          <a:xfrm>
            <a:off x="838200" y="1690688"/>
            <a:ext cx="1009650" cy="962025"/>
          </a:xfrm>
          <a:prstGeom prst="flowChartConnector">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sl-SI" dirty="0"/>
              <a:t>3. člen</a:t>
            </a:r>
            <a:endParaRPr lang="sl-SI" sz="1600" dirty="0"/>
          </a:p>
        </p:txBody>
      </p:sp>
      <p:sp>
        <p:nvSpPr>
          <p:cNvPr id="8" name="Diagram poteka: povezovalnik 7">
            <a:extLst>
              <a:ext uri="{FF2B5EF4-FFF2-40B4-BE49-F238E27FC236}">
                <a16:creationId xmlns:a16="http://schemas.microsoft.com/office/drawing/2014/main" id="{63B15FA9-F1FA-C5E4-C4AE-DE4D0C5A94F8}"/>
              </a:ext>
            </a:extLst>
          </p:cNvPr>
          <p:cNvSpPr/>
          <p:nvPr/>
        </p:nvSpPr>
        <p:spPr>
          <a:xfrm>
            <a:off x="3117247" y="1698497"/>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52. člen</a:t>
            </a:r>
          </a:p>
        </p:txBody>
      </p:sp>
      <p:sp>
        <p:nvSpPr>
          <p:cNvPr id="9" name="Diagram poteka: povezovalnik 8">
            <a:extLst>
              <a:ext uri="{FF2B5EF4-FFF2-40B4-BE49-F238E27FC236}">
                <a16:creationId xmlns:a16="http://schemas.microsoft.com/office/drawing/2014/main" id="{6B7C3332-9EC7-5FF6-3BE1-9A82814EB30A}"/>
              </a:ext>
            </a:extLst>
          </p:cNvPr>
          <p:cNvSpPr/>
          <p:nvPr/>
        </p:nvSpPr>
        <p:spPr>
          <a:xfrm>
            <a:off x="8759973" y="1698497"/>
            <a:ext cx="1225999" cy="1180139"/>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sz="1300" dirty="0"/>
              <a:t>XI. poglavje EVIDENCE</a:t>
            </a:r>
          </a:p>
        </p:txBody>
      </p:sp>
      <p:sp>
        <p:nvSpPr>
          <p:cNvPr id="10" name="Diagram poteka: povezovalnik 9">
            <a:extLst>
              <a:ext uri="{FF2B5EF4-FFF2-40B4-BE49-F238E27FC236}">
                <a16:creationId xmlns:a16="http://schemas.microsoft.com/office/drawing/2014/main" id="{058EA15C-D4C8-C34C-E726-FE48161F04CE}"/>
              </a:ext>
            </a:extLst>
          </p:cNvPr>
          <p:cNvSpPr/>
          <p:nvPr/>
        </p:nvSpPr>
        <p:spPr>
          <a:xfrm>
            <a:off x="1958169" y="1698497"/>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13. člen</a:t>
            </a:r>
          </a:p>
        </p:txBody>
      </p:sp>
      <p:sp>
        <p:nvSpPr>
          <p:cNvPr id="11" name="Diagram poteka: povezovalnik 10">
            <a:extLst>
              <a:ext uri="{FF2B5EF4-FFF2-40B4-BE49-F238E27FC236}">
                <a16:creationId xmlns:a16="http://schemas.microsoft.com/office/drawing/2014/main" id="{E0BE84D8-533E-543B-BB15-24B6DD179236}"/>
              </a:ext>
            </a:extLst>
          </p:cNvPr>
          <p:cNvSpPr/>
          <p:nvPr/>
        </p:nvSpPr>
        <p:spPr>
          <a:xfrm>
            <a:off x="1943709" y="2677490"/>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137. člen</a:t>
            </a:r>
          </a:p>
        </p:txBody>
      </p:sp>
      <p:sp>
        <p:nvSpPr>
          <p:cNvPr id="15" name="Diagram poteka: povezovalnik 14">
            <a:extLst>
              <a:ext uri="{FF2B5EF4-FFF2-40B4-BE49-F238E27FC236}">
                <a16:creationId xmlns:a16="http://schemas.microsoft.com/office/drawing/2014/main" id="{90138DA2-8CE8-4823-6D7A-4DB325D249EA}"/>
              </a:ext>
            </a:extLst>
          </p:cNvPr>
          <p:cNvSpPr/>
          <p:nvPr/>
        </p:nvSpPr>
        <p:spPr>
          <a:xfrm>
            <a:off x="4266396" y="1680395"/>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sz="1600" dirty="0"/>
              <a:t>53., 54. in 55. člen</a:t>
            </a:r>
          </a:p>
        </p:txBody>
      </p:sp>
      <p:sp>
        <p:nvSpPr>
          <p:cNvPr id="16" name="Diagram poteka: povezovalnik 15">
            <a:extLst>
              <a:ext uri="{FF2B5EF4-FFF2-40B4-BE49-F238E27FC236}">
                <a16:creationId xmlns:a16="http://schemas.microsoft.com/office/drawing/2014/main" id="{407714BF-443E-4001-8CF6-DC73E0392E9A}"/>
              </a:ext>
            </a:extLst>
          </p:cNvPr>
          <p:cNvSpPr/>
          <p:nvPr/>
        </p:nvSpPr>
        <p:spPr>
          <a:xfrm>
            <a:off x="6567822" y="1680395"/>
            <a:ext cx="2052897" cy="2069993"/>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VII. poglavje ŠTUDENTI</a:t>
            </a:r>
          </a:p>
          <a:p>
            <a:pPr algn="ctr"/>
            <a:r>
              <a:rPr lang="sl-SI" sz="1600" dirty="0"/>
              <a:t>110., 111., 114., 115., 116. člen</a:t>
            </a:r>
          </a:p>
        </p:txBody>
      </p:sp>
      <p:sp>
        <p:nvSpPr>
          <p:cNvPr id="18" name="Diagram poteka: povezovalnik 17">
            <a:extLst>
              <a:ext uri="{FF2B5EF4-FFF2-40B4-BE49-F238E27FC236}">
                <a16:creationId xmlns:a16="http://schemas.microsoft.com/office/drawing/2014/main" id="{29AA60AF-F976-2C78-4868-D9C7B382667E}"/>
              </a:ext>
            </a:extLst>
          </p:cNvPr>
          <p:cNvSpPr/>
          <p:nvPr/>
        </p:nvSpPr>
        <p:spPr>
          <a:xfrm>
            <a:off x="8868147" y="4798995"/>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176. člen</a:t>
            </a:r>
          </a:p>
        </p:txBody>
      </p:sp>
      <p:sp>
        <p:nvSpPr>
          <p:cNvPr id="19" name="Diagram poteka: povezovalnik 18">
            <a:extLst>
              <a:ext uri="{FF2B5EF4-FFF2-40B4-BE49-F238E27FC236}">
                <a16:creationId xmlns:a16="http://schemas.microsoft.com/office/drawing/2014/main" id="{A7598EEA-D682-262E-E3CF-F18D96D5D115}"/>
              </a:ext>
            </a:extLst>
          </p:cNvPr>
          <p:cNvSpPr/>
          <p:nvPr/>
        </p:nvSpPr>
        <p:spPr>
          <a:xfrm>
            <a:off x="1943709" y="3652752"/>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181. člen</a:t>
            </a:r>
          </a:p>
        </p:txBody>
      </p:sp>
      <p:sp>
        <p:nvSpPr>
          <p:cNvPr id="20" name="Diagram poteka: povezovalnik 19">
            <a:extLst>
              <a:ext uri="{FF2B5EF4-FFF2-40B4-BE49-F238E27FC236}">
                <a16:creationId xmlns:a16="http://schemas.microsoft.com/office/drawing/2014/main" id="{0ABE3A20-80BF-9318-A2D6-3DBABB5946AF}"/>
              </a:ext>
            </a:extLst>
          </p:cNvPr>
          <p:cNvSpPr/>
          <p:nvPr/>
        </p:nvSpPr>
        <p:spPr>
          <a:xfrm>
            <a:off x="5441129" y="4580228"/>
            <a:ext cx="1009650" cy="962025"/>
          </a:xfrm>
          <a:prstGeom prst="flowChartConnector">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sl-SI" dirty="0">
                <a:solidFill>
                  <a:schemeClr val="bg1">
                    <a:lumMod val="50000"/>
                  </a:schemeClr>
                </a:solidFill>
              </a:rPr>
              <a:t>115. člen</a:t>
            </a:r>
          </a:p>
        </p:txBody>
      </p:sp>
      <p:sp>
        <p:nvSpPr>
          <p:cNvPr id="21" name="Diagram poteka: povezovalnik 20">
            <a:extLst>
              <a:ext uri="{FF2B5EF4-FFF2-40B4-BE49-F238E27FC236}">
                <a16:creationId xmlns:a16="http://schemas.microsoft.com/office/drawing/2014/main" id="{F67D9C24-27C9-FA06-F8D7-B60C6B0D9A19}"/>
              </a:ext>
            </a:extLst>
          </p:cNvPr>
          <p:cNvSpPr/>
          <p:nvPr/>
        </p:nvSpPr>
        <p:spPr>
          <a:xfrm>
            <a:off x="3113874" y="2660522"/>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185. člen</a:t>
            </a:r>
          </a:p>
        </p:txBody>
      </p:sp>
      <p:sp>
        <p:nvSpPr>
          <p:cNvPr id="22" name="Diagram poteka: povezovalnik 21">
            <a:extLst>
              <a:ext uri="{FF2B5EF4-FFF2-40B4-BE49-F238E27FC236}">
                <a16:creationId xmlns:a16="http://schemas.microsoft.com/office/drawing/2014/main" id="{63FE8409-16CF-1435-B954-790FAA220F81}"/>
              </a:ext>
            </a:extLst>
          </p:cNvPr>
          <p:cNvSpPr/>
          <p:nvPr/>
        </p:nvSpPr>
        <p:spPr>
          <a:xfrm>
            <a:off x="10848975" y="5700456"/>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201. člen</a:t>
            </a:r>
          </a:p>
        </p:txBody>
      </p:sp>
      <p:sp>
        <p:nvSpPr>
          <p:cNvPr id="7" name="Diagram poteka: povezovalnik 6">
            <a:extLst>
              <a:ext uri="{FF2B5EF4-FFF2-40B4-BE49-F238E27FC236}">
                <a16:creationId xmlns:a16="http://schemas.microsoft.com/office/drawing/2014/main" id="{32F2A43D-2B29-CD09-7CA9-8D4BAA846B9C}"/>
              </a:ext>
            </a:extLst>
          </p:cNvPr>
          <p:cNvSpPr/>
          <p:nvPr/>
        </p:nvSpPr>
        <p:spPr>
          <a:xfrm>
            <a:off x="4272641" y="2658613"/>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56. člen</a:t>
            </a:r>
          </a:p>
        </p:txBody>
      </p:sp>
      <p:sp>
        <p:nvSpPr>
          <p:cNvPr id="14" name="Diagram poteka: povezovalnik 13">
            <a:extLst>
              <a:ext uri="{FF2B5EF4-FFF2-40B4-BE49-F238E27FC236}">
                <a16:creationId xmlns:a16="http://schemas.microsoft.com/office/drawing/2014/main" id="{3C3A7C70-3293-8C1C-FAF8-436BECE0023E}"/>
              </a:ext>
            </a:extLst>
          </p:cNvPr>
          <p:cNvSpPr/>
          <p:nvPr/>
        </p:nvSpPr>
        <p:spPr>
          <a:xfrm>
            <a:off x="4266396" y="3620637"/>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58. člen</a:t>
            </a:r>
          </a:p>
        </p:txBody>
      </p:sp>
      <p:sp>
        <p:nvSpPr>
          <p:cNvPr id="23" name="Diagram poteka: povezovalnik 22">
            <a:extLst>
              <a:ext uri="{FF2B5EF4-FFF2-40B4-BE49-F238E27FC236}">
                <a16:creationId xmlns:a16="http://schemas.microsoft.com/office/drawing/2014/main" id="{E9D109DF-7FCC-1997-626D-DAA5158BA8A7}"/>
              </a:ext>
            </a:extLst>
          </p:cNvPr>
          <p:cNvSpPr/>
          <p:nvPr/>
        </p:nvSpPr>
        <p:spPr>
          <a:xfrm>
            <a:off x="5418918" y="1680395"/>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57. člen</a:t>
            </a:r>
          </a:p>
        </p:txBody>
      </p:sp>
      <p:sp>
        <p:nvSpPr>
          <p:cNvPr id="26" name="Diagram poteka: povezovalnik 25">
            <a:extLst>
              <a:ext uri="{FF2B5EF4-FFF2-40B4-BE49-F238E27FC236}">
                <a16:creationId xmlns:a16="http://schemas.microsoft.com/office/drawing/2014/main" id="{63749BEF-981E-5739-548B-DFC7F8939888}"/>
              </a:ext>
            </a:extLst>
          </p:cNvPr>
          <p:cNvSpPr/>
          <p:nvPr/>
        </p:nvSpPr>
        <p:spPr>
          <a:xfrm>
            <a:off x="4266396" y="5542257"/>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sz="1600" dirty="0">
                <a:solidFill>
                  <a:schemeClr val="dk1"/>
                </a:solidFill>
              </a:rPr>
              <a:t>188. in 200. člen</a:t>
            </a:r>
          </a:p>
        </p:txBody>
      </p:sp>
      <p:sp>
        <p:nvSpPr>
          <p:cNvPr id="27" name="Diagram poteka: povezovalnik 26">
            <a:extLst>
              <a:ext uri="{FF2B5EF4-FFF2-40B4-BE49-F238E27FC236}">
                <a16:creationId xmlns:a16="http://schemas.microsoft.com/office/drawing/2014/main" id="{C0AEE8AF-E22E-B471-92FD-4E9A8FE4BD33}"/>
              </a:ext>
            </a:extLst>
          </p:cNvPr>
          <p:cNvSpPr/>
          <p:nvPr/>
        </p:nvSpPr>
        <p:spPr>
          <a:xfrm>
            <a:off x="8868147" y="2878636"/>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42. člen</a:t>
            </a:r>
          </a:p>
        </p:txBody>
      </p:sp>
      <p:sp>
        <p:nvSpPr>
          <p:cNvPr id="28" name="Diagram poteka: povezovalnik 27">
            <a:extLst>
              <a:ext uri="{FF2B5EF4-FFF2-40B4-BE49-F238E27FC236}">
                <a16:creationId xmlns:a16="http://schemas.microsoft.com/office/drawing/2014/main" id="{6CE91510-75F5-9B43-02EF-40C73949F180}"/>
              </a:ext>
            </a:extLst>
          </p:cNvPr>
          <p:cNvSpPr/>
          <p:nvPr/>
        </p:nvSpPr>
        <p:spPr>
          <a:xfrm>
            <a:off x="5426669" y="2642420"/>
            <a:ext cx="1009650" cy="962025"/>
          </a:xfrm>
          <a:prstGeom prst="flowChartConnector">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sl-SI" dirty="0">
                <a:solidFill>
                  <a:schemeClr val="bg1">
                    <a:lumMod val="50000"/>
                  </a:schemeClr>
                </a:solidFill>
              </a:rPr>
              <a:t>13. člen</a:t>
            </a:r>
          </a:p>
        </p:txBody>
      </p:sp>
      <p:sp>
        <p:nvSpPr>
          <p:cNvPr id="29" name="Diagram poteka: povezovalnik 28">
            <a:extLst>
              <a:ext uri="{FF2B5EF4-FFF2-40B4-BE49-F238E27FC236}">
                <a16:creationId xmlns:a16="http://schemas.microsoft.com/office/drawing/2014/main" id="{AC439F6A-3B12-B268-351C-8DDFDAE5C142}"/>
              </a:ext>
            </a:extLst>
          </p:cNvPr>
          <p:cNvSpPr/>
          <p:nvPr/>
        </p:nvSpPr>
        <p:spPr>
          <a:xfrm>
            <a:off x="7084693" y="4738431"/>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196. člen</a:t>
            </a:r>
          </a:p>
        </p:txBody>
      </p:sp>
      <p:sp>
        <p:nvSpPr>
          <p:cNvPr id="30" name="Diagram poteka: povezovalnik 29">
            <a:extLst>
              <a:ext uri="{FF2B5EF4-FFF2-40B4-BE49-F238E27FC236}">
                <a16:creationId xmlns:a16="http://schemas.microsoft.com/office/drawing/2014/main" id="{C6818ACB-B8EE-1F95-A402-CAA06EF92E07}"/>
              </a:ext>
            </a:extLst>
          </p:cNvPr>
          <p:cNvSpPr/>
          <p:nvPr/>
        </p:nvSpPr>
        <p:spPr>
          <a:xfrm>
            <a:off x="1943709" y="5599882"/>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196. člen</a:t>
            </a:r>
          </a:p>
        </p:txBody>
      </p:sp>
      <p:sp>
        <p:nvSpPr>
          <p:cNvPr id="32" name="Diagram poteka: povezovalnik 31">
            <a:extLst>
              <a:ext uri="{FF2B5EF4-FFF2-40B4-BE49-F238E27FC236}">
                <a16:creationId xmlns:a16="http://schemas.microsoft.com/office/drawing/2014/main" id="{E2A446CE-446B-973C-60CA-E0DF45812383}"/>
              </a:ext>
            </a:extLst>
          </p:cNvPr>
          <p:cNvSpPr/>
          <p:nvPr/>
        </p:nvSpPr>
        <p:spPr>
          <a:xfrm>
            <a:off x="8849345" y="5756391"/>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dk1"/>
                </a:solidFill>
              </a:rPr>
              <a:t>196. člen</a:t>
            </a:r>
          </a:p>
        </p:txBody>
      </p:sp>
      <p:sp>
        <p:nvSpPr>
          <p:cNvPr id="35" name="Diagram poteka: povezovalnik 34">
            <a:extLst>
              <a:ext uri="{FF2B5EF4-FFF2-40B4-BE49-F238E27FC236}">
                <a16:creationId xmlns:a16="http://schemas.microsoft.com/office/drawing/2014/main" id="{8F0B0037-BF0D-01BB-0968-EE24BAE7742F}"/>
              </a:ext>
            </a:extLst>
          </p:cNvPr>
          <p:cNvSpPr/>
          <p:nvPr/>
        </p:nvSpPr>
        <p:spPr>
          <a:xfrm>
            <a:off x="1943709" y="4626317"/>
            <a:ext cx="1009650" cy="962025"/>
          </a:xfrm>
          <a:prstGeom prst="flowChartConnector">
            <a:avLst/>
          </a:prstGeom>
          <a:noFill/>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bg1">
                    <a:lumMod val="50000"/>
                  </a:schemeClr>
                </a:solidFill>
              </a:rPr>
              <a:t>185. člen</a:t>
            </a:r>
          </a:p>
        </p:txBody>
      </p:sp>
      <p:sp>
        <p:nvSpPr>
          <p:cNvPr id="36" name="Diagram poteka: povezovalnik 35">
            <a:extLst>
              <a:ext uri="{FF2B5EF4-FFF2-40B4-BE49-F238E27FC236}">
                <a16:creationId xmlns:a16="http://schemas.microsoft.com/office/drawing/2014/main" id="{51D926E2-0615-2D62-6CB6-03474D76620A}"/>
              </a:ext>
            </a:extLst>
          </p:cNvPr>
          <p:cNvSpPr/>
          <p:nvPr/>
        </p:nvSpPr>
        <p:spPr>
          <a:xfrm>
            <a:off x="4272641" y="4569664"/>
            <a:ext cx="1009650" cy="962025"/>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l-SI" dirty="0"/>
              <a:t>41. člen</a:t>
            </a:r>
          </a:p>
        </p:txBody>
      </p:sp>
      <p:sp>
        <p:nvSpPr>
          <p:cNvPr id="37" name="Diagram poteka: povezovalnik 36">
            <a:extLst>
              <a:ext uri="{FF2B5EF4-FFF2-40B4-BE49-F238E27FC236}">
                <a16:creationId xmlns:a16="http://schemas.microsoft.com/office/drawing/2014/main" id="{DB1C4DCD-0733-5B7D-0A1E-98C16E1E0B5E}"/>
              </a:ext>
            </a:extLst>
          </p:cNvPr>
          <p:cNvSpPr/>
          <p:nvPr/>
        </p:nvSpPr>
        <p:spPr>
          <a:xfrm>
            <a:off x="5413794" y="3600685"/>
            <a:ext cx="1009650" cy="962025"/>
          </a:xfrm>
          <a:prstGeom prst="flowChartConnector">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sl-SI" dirty="0">
                <a:solidFill>
                  <a:schemeClr val="bg1">
                    <a:lumMod val="50000"/>
                  </a:schemeClr>
                </a:solidFill>
              </a:rPr>
              <a:t>58. člen</a:t>
            </a:r>
          </a:p>
        </p:txBody>
      </p:sp>
      <p:sp>
        <p:nvSpPr>
          <p:cNvPr id="38" name="Diagram poteka: povezovalnik 37">
            <a:extLst>
              <a:ext uri="{FF2B5EF4-FFF2-40B4-BE49-F238E27FC236}">
                <a16:creationId xmlns:a16="http://schemas.microsoft.com/office/drawing/2014/main" id="{25724360-DAA5-0967-4CD3-D2B8951FC4EA}"/>
              </a:ext>
            </a:extLst>
          </p:cNvPr>
          <p:cNvSpPr/>
          <p:nvPr/>
        </p:nvSpPr>
        <p:spPr>
          <a:xfrm>
            <a:off x="5422327" y="5538493"/>
            <a:ext cx="1009650" cy="962025"/>
          </a:xfrm>
          <a:prstGeom prst="flowChartConnec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sl-SI" sz="1600" dirty="0">
                <a:solidFill>
                  <a:schemeClr val="dk1"/>
                </a:solidFill>
              </a:rPr>
              <a:t>187. in 196. člen</a:t>
            </a:r>
          </a:p>
        </p:txBody>
      </p:sp>
      <p:sp>
        <p:nvSpPr>
          <p:cNvPr id="39" name="Diagram poteka: povezovalnik 38">
            <a:extLst>
              <a:ext uri="{FF2B5EF4-FFF2-40B4-BE49-F238E27FC236}">
                <a16:creationId xmlns:a16="http://schemas.microsoft.com/office/drawing/2014/main" id="{292EB6F9-CC41-5DA4-A7CA-825A5037AE69}"/>
              </a:ext>
            </a:extLst>
          </p:cNvPr>
          <p:cNvSpPr/>
          <p:nvPr/>
        </p:nvSpPr>
        <p:spPr>
          <a:xfrm>
            <a:off x="8868147" y="3836501"/>
            <a:ext cx="1009650" cy="962025"/>
          </a:xfrm>
          <a:prstGeom prst="flowChartConnector">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sl-SI" dirty="0">
                <a:solidFill>
                  <a:schemeClr val="bg1">
                    <a:lumMod val="50000"/>
                  </a:schemeClr>
                </a:solidFill>
              </a:rPr>
              <a:t>110. člen</a:t>
            </a:r>
          </a:p>
        </p:txBody>
      </p:sp>
      <p:sp>
        <p:nvSpPr>
          <p:cNvPr id="40" name="Diagram poteka: povezovalnik 39">
            <a:extLst>
              <a:ext uri="{FF2B5EF4-FFF2-40B4-BE49-F238E27FC236}">
                <a16:creationId xmlns:a16="http://schemas.microsoft.com/office/drawing/2014/main" id="{EBA55FFB-A55C-D17B-F97E-DEACD7739640}"/>
              </a:ext>
            </a:extLst>
          </p:cNvPr>
          <p:cNvSpPr/>
          <p:nvPr/>
        </p:nvSpPr>
        <p:spPr>
          <a:xfrm>
            <a:off x="7089445" y="3750388"/>
            <a:ext cx="1009650" cy="962025"/>
          </a:xfrm>
          <a:prstGeom prst="flowChartConnector">
            <a:avLst/>
          </a:prstGeom>
          <a:noFill/>
        </p:spPr>
        <p:style>
          <a:lnRef idx="1">
            <a:schemeClr val="accent3"/>
          </a:lnRef>
          <a:fillRef idx="2">
            <a:schemeClr val="accent3"/>
          </a:fillRef>
          <a:effectRef idx="1">
            <a:schemeClr val="accent3"/>
          </a:effectRef>
          <a:fontRef idx="minor">
            <a:schemeClr val="dk1"/>
          </a:fontRef>
        </p:style>
        <p:txBody>
          <a:bodyPr rtlCol="0" anchor="ctr"/>
          <a:lstStyle/>
          <a:p>
            <a:pPr algn="ctr"/>
            <a:r>
              <a:rPr lang="sl-SI" dirty="0">
                <a:solidFill>
                  <a:schemeClr val="bg1">
                    <a:lumMod val="50000"/>
                  </a:schemeClr>
                </a:solidFill>
              </a:rPr>
              <a:t>185. člen</a:t>
            </a:r>
          </a:p>
        </p:txBody>
      </p:sp>
    </p:spTree>
    <p:extLst>
      <p:ext uri="{BB962C8B-B14F-4D97-AF65-F5344CB8AC3E}">
        <p14:creationId xmlns:p14="http://schemas.microsoft.com/office/powerpoint/2010/main" val="204605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a:extLst>
              <a:ext uri="{FF2B5EF4-FFF2-40B4-BE49-F238E27FC236}">
                <a16:creationId xmlns:a16="http://schemas.microsoft.com/office/drawing/2014/main" id="{351BB3A0-977D-7698-E592-1664FE1A4BAC}"/>
              </a:ext>
            </a:extLst>
          </p:cNvPr>
          <p:cNvPicPr>
            <a:picLocks noChangeAspect="1"/>
          </p:cNvPicPr>
          <p:nvPr/>
        </p:nvPicPr>
        <p:blipFill>
          <a:blip r:embed="rId3"/>
          <a:stretch>
            <a:fillRect/>
          </a:stretch>
        </p:blipFill>
        <p:spPr>
          <a:xfrm>
            <a:off x="10982325" y="0"/>
            <a:ext cx="1209675" cy="5305425"/>
          </a:xfrm>
          <a:prstGeom prst="rect">
            <a:avLst/>
          </a:prstGeom>
        </p:spPr>
      </p:pic>
      <p:sp>
        <p:nvSpPr>
          <p:cNvPr id="2" name="Naslov 1">
            <a:extLst>
              <a:ext uri="{FF2B5EF4-FFF2-40B4-BE49-F238E27FC236}">
                <a16:creationId xmlns:a16="http://schemas.microsoft.com/office/drawing/2014/main" id="{3D9894CC-CC57-3516-FD8A-5660390453D5}"/>
              </a:ext>
            </a:extLst>
          </p:cNvPr>
          <p:cNvSpPr>
            <a:spLocks noGrp="1"/>
          </p:cNvSpPr>
          <p:nvPr>
            <p:ph type="title"/>
          </p:nvPr>
        </p:nvSpPr>
        <p:spPr/>
        <p:txBody>
          <a:bodyPr/>
          <a:lstStyle/>
          <a:p>
            <a:r>
              <a:rPr lang="sl-SI" dirty="0"/>
              <a:t>Šolnina</a:t>
            </a:r>
          </a:p>
        </p:txBody>
      </p:sp>
      <p:sp>
        <p:nvSpPr>
          <p:cNvPr id="3" name="Označba mesta vsebine 2">
            <a:extLst>
              <a:ext uri="{FF2B5EF4-FFF2-40B4-BE49-F238E27FC236}">
                <a16:creationId xmlns:a16="http://schemas.microsoft.com/office/drawing/2014/main" id="{52B78DEC-BC95-CD12-509B-9FA681849AFA}"/>
              </a:ext>
            </a:extLst>
          </p:cNvPr>
          <p:cNvSpPr>
            <a:spLocks noGrp="1"/>
          </p:cNvSpPr>
          <p:nvPr>
            <p:ph sz="half" idx="1"/>
          </p:nvPr>
        </p:nvSpPr>
        <p:spPr>
          <a:xfrm>
            <a:off x="838200" y="1825624"/>
            <a:ext cx="5181600" cy="4892047"/>
          </a:xfrm>
        </p:spPr>
        <p:txBody>
          <a:bodyPr vert="horz" lIns="91440" tIns="45720" rIns="91440" bIns="45720" rtlCol="0">
            <a:normAutofit fontScale="70000" lnSpcReduction="20000"/>
          </a:bodyPr>
          <a:lstStyle/>
          <a:p>
            <a:pPr marL="0" indent="0">
              <a:buNone/>
            </a:pPr>
            <a:r>
              <a:rPr lang="sl-SI" b="1" dirty="0"/>
              <a:t>13. člen: izobraževanje pod enakimi pogoji</a:t>
            </a:r>
          </a:p>
          <a:p>
            <a:pPr marL="0" indent="0">
              <a:buNone/>
            </a:pPr>
            <a:endParaRPr lang="sl-SI" dirty="0"/>
          </a:p>
          <a:p>
            <a:pPr marL="0" indent="0">
              <a:buNone/>
            </a:pPr>
            <a:r>
              <a:rPr lang="sl-SI" dirty="0"/>
              <a:t>Skupine študentov, ki ne plačujejo šolnine:</a:t>
            </a:r>
          </a:p>
          <a:p>
            <a:pPr lvl="1"/>
            <a:r>
              <a:rPr lang="sl-SI" dirty="0"/>
              <a:t>Državljani Republike Slovenije</a:t>
            </a:r>
          </a:p>
          <a:p>
            <a:pPr lvl="1"/>
            <a:r>
              <a:rPr lang="sl-SI" dirty="0"/>
              <a:t>Državljani drugih EU držav</a:t>
            </a:r>
          </a:p>
          <a:p>
            <a:pPr lvl="1"/>
            <a:r>
              <a:rPr lang="sl-SI" dirty="0"/>
              <a:t>Slovenci, ki živijo zunaj meja Republike Slovenije in Slovenci brez slovenskega državljanstva</a:t>
            </a:r>
          </a:p>
          <a:p>
            <a:pPr lvl="1"/>
            <a:r>
              <a:rPr lang="sl-SI" dirty="0"/>
              <a:t>Tuji državljani držav, ki niso članice EU, če se uporablja načelo vzajemnosti (to so države Z Balkana), ali če so v Republiki Sloveniji dokončali srednješolsko izobraževanje in opravili maturo, ali če imajo stalno prebivališče v Republiki Sloveniji in so sami ali vsaj eden od njihovih staršev ali skrbnikov do začetka izbirnega postopka rezidenti Republike Slovenije za davčne namene, skladno z zakonom, ki ureja dohodnino.</a:t>
            </a:r>
          </a:p>
        </p:txBody>
      </p:sp>
      <p:sp>
        <p:nvSpPr>
          <p:cNvPr id="9" name="Označba mesta vsebine 8">
            <a:extLst>
              <a:ext uri="{FF2B5EF4-FFF2-40B4-BE49-F238E27FC236}">
                <a16:creationId xmlns:a16="http://schemas.microsoft.com/office/drawing/2014/main" id="{0A871128-1822-4527-8591-F12AF0EF67EB}"/>
              </a:ext>
            </a:extLst>
          </p:cNvPr>
          <p:cNvSpPr>
            <a:spLocks noGrp="1"/>
          </p:cNvSpPr>
          <p:nvPr>
            <p:ph sz="half" idx="2"/>
          </p:nvPr>
        </p:nvSpPr>
        <p:spPr>
          <a:xfrm>
            <a:off x="6172200" y="1825624"/>
            <a:ext cx="5181600" cy="5032375"/>
          </a:xfrm>
        </p:spPr>
        <p:txBody>
          <a:bodyPr>
            <a:normAutofit fontScale="70000" lnSpcReduction="20000"/>
          </a:bodyPr>
          <a:lstStyle/>
          <a:p>
            <a:pPr marL="0" indent="0">
              <a:buNone/>
            </a:pPr>
            <a:r>
              <a:rPr lang="sl-SI" b="1" dirty="0"/>
              <a:t>137. člen: šolnina in drugi prispevki</a:t>
            </a:r>
          </a:p>
          <a:p>
            <a:r>
              <a:rPr lang="sl-SI" dirty="0"/>
              <a:t>Pravilnik o šolninah in drugih prispevkih v visokem šolstvu</a:t>
            </a:r>
          </a:p>
          <a:p>
            <a:r>
              <a:rPr lang="sl-SI" dirty="0"/>
              <a:t>Šolnine ne plačajo študenti 1., 2. in 3. stopnjo v okviru javne službe razen, če:</a:t>
            </a:r>
          </a:p>
          <a:p>
            <a:pPr lvl="1"/>
            <a:r>
              <a:rPr lang="sl-SI" b="0" i="0" dirty="0">
                <a:solidFill>
                  <a:srgbClr val="212529"/>
                </a:solidFill>
                <a:effectLst/>
                <a:latin typeface="Republika" panose="02000506040000020004" pitchFamily="2" charset="-18"/>
              </a:rPr>
              <a:t>še nimajo dosežene izobrazbe, ki ustreza najmanj ravni izobrazbe, pridobljene po študijskem programu, v katerega so vpisani, in so že izrabili pravico spremembe študijskega programa/smeri  </a:t>
            </a:r>
            <a:r>
              <a:rPr lang="sl-SI" b="1" i="0" dirty="0">
                <a:solidFill>
                  <a:srgbClr val="FF0000"/>
                </a:solidFill>
                <a:effectLst/>
                <a:latin typeface="Republika" panose="02000506040000020004" pitchFamily="2" charset="-18"/>
              </a:rPr>
              <a:t>ALI</a:t>
            </a:r>
            <a:r>
              <a:rPr lang="sl-SI" b="0" i="0" dirty="0">
                <a:solidFill>
                  <a:srgbClr val="212529"/>
                </a:solidFill>
                <a:effectLst/>
                <a:latin typeface="Republika" panose="02000506040000020004" pitchFamily="2" charset="-18"/>
              </a:rPr>
              <a:t> ponavljanja letnika, </a:t>
            </a:r>
            <a:r>
              <a:rPr lang="sl-SI" b="1" i="0" dirty="0">
                <a:solidFill>
                  <a:schemeClr val="accent6"/>
                </a:solidFill>
                <a:effectLst/>
                <a:latin typeface="Republika" panose="02000506040000020004" pitchFamily="2" charset="-18"/>
              </a:rPr>
              <a:t>razen če se vpišejo v višji letnik, kot so že bili vpisani na isti stopnji študija;</a:t>
            </a:r>
          </a:p>
          <a:p>
            <a:r>
              <a:rPr lang="sl-SI" sz="2900" b="1" dirty="0">
                <a:solidFill>
                  <a:srgbClr val="212529"/>
                </a:solidFill>
                <a:latin typeface="Republika" panose="02000506040000020004" pitchFamily="2" charset="-18"/>
              </a:rPr>
              <a:t>1 vzporedni redni študij</a:t>
            </a:r>
            <a:r>
              <a:rPr lang="sl-SI" sz="2900" dirty="0">
                <a:solidFill>
                  <a:srgbClr val="212529"/>
                </a:solidFill>
                <a:latin typeface="Republika" panose="02000506040000020004" pitchFamily="2" charset="-18"/>
              </a:rPr>
              <a:t> </a:t>
            </a:r>
            <a:r>
              <a:rPr lang="sl-SI" sz="2900" b="1" dirty="0">
                <a:solidFill>
                  <a:srgbClr val="212529"/>
                </a:solidFill>
                <a:latin typeface="Republika" panose="02000506040000020004" pitchFamily="2" charset="-18"/>
              </a:rPr>
              <a:t>na isti stopnji </a:t>
            </a:r>
            <a:r>
              <a:rPr lang="sl-SI" sz="2900" dirty="0">
                <a:solidFill>
                  <a:srgbClr val="212529"/>
                </a:solidFill>
                <a:latin typeface="Republika" panose="02000506040000020004" pitchFamily="2" charset="-18"/>
              </a:rPr>
              <a:t>(1. ali 2.), kadar </a:t>
            </a:r>
            <a:r>
              <a:rPr lang="sl-SI" b="0" i="0" dirty="0">
                <a:solidFill>
                  <a:srgbClr val="212529"/>
                </a:solidFill>
                <a:effectLst/>
                <a:latin typeface="Republika" panose="02000506040000020004" pitchFamily="2" charset="-18"/>
              </a:rPr>
              <a:t>se študent v vzporedni študijski program vpiše do začetka zadnjega letnika prvega študijskega programa, po katerem je redno napredoval in v katerega je bil redno vpisan;</a:t>
            </a:r>
          </a:p>
          <a:p>
            <a:r>
              <a:rPr lang="sl-SI" b="1" dirty="0">
                <a:solidFill>
                  <a:srgbClr val="212529"/>
                </a:solidFill>
                <a:latin typeface="Republika" panose="02000506040000020004" pitchFamily="2" charset="-18"/>
              </a:rPr>
              <a:t>Izredni študij </a:t>
            </a:r>
            <a:r>
              <a:rPr lang="sl-SI" dirty="0">
                <a:solidFill>
                  <a:srgbClr val="212529"/>
                </a:solidFill>
                <a:latin typeface="Republika" panose="02000506040000020004" pitchFamily="2" charset="-18"/>
              </a:rPr>
              <a:t>se zadnjič lahko razpiše za </a:t>
            </a:r>
            <a:r>
              <a:rPr lang="sl-SI" dirty="0" err="1">
                <a:solidFill>
                  <a:srgbClr val="212529"/>
                </a:solidFill>
                <a:latin typeface="Republika" panose="02000506040000020004" pitchFamily="2" charset="-18"/>
              </a:rPr>
              <a:t>št.l</a:t>
            </a:r>
            <a:r>
              <a:rPr lang="sl-SI" dirty="0">
                <a:solidFill>
                  <a:srgbClr val="212529"/>
                </a:solidFill>
                <a:latin typeface="Republika" panose="02000506040000020004" pitchFamily="2" charset="-18"/>
              </a:rPr>
              <a:t>. 2028/29. Zanj se zaračunava šolnina.</a:t>
            </a:r>
            <a:endParaRPr lang="sl-SI" dirty="0">
              <a:solidFill>
                <a:schemeClr val="accent6"/>
              </a:solidFill>
            </a:endParaRPr>
          </a:p>
          <a:p>
            <a:pPr lvl="1"/>
            <a:endParaRPr lang="sl-SI" dirty="0"/>
          </a:p>
          <a:p>
            <a:pPr marL="0" indent="0">
              <a:buNone/>
            </a:pPr>
            <a:endParaRPr lang="sl-SI" dirty="0"/>
          </a:p>
          <a:p>
            <a:pPr marL="0" indent="0">
              <a:buNone/>
            </a:pPr>
            <a:endParaRPr lang="sl-SI" dirty="0"/>
          </a:p>
        </p:txBody>
      </p:sp>
    </p:spTree>
    <p:extLst>
      <p:ext uri="{BB962C8B-B14F-4D97-AF65-F5344CB8AC3E}">
        <p14:creationId xmlns:p14="http://schemas.microsoft.com/office/powerpoint/2010/main" val="1082383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lika 4">
            <a:extLst>
              <a:ext uri="{FF2B5EF4-FFF2-40B4-BE49-F238E27FC236}">
                <a16:creationId xmlns:a16="http://schemas.microsoft.com/office/drawing/2014/main" id="{74B6A3AC-E055-9DCF-3A2C-3B01CD918B46}"/>
              </a:ext>
            </a:extLst>
          </p:cNvPr>
          <p:cNvPicPr>
            <a:picLocks noChangeAspect="1"/>
          </p:cNvPicPr>
          <p:nvPr/>
        </p:nvPicPr>
        <p:blipFill>
          <a:blip r:embed="rId3"/>
          <a:stretch>
            <a:fillRect/>
          </a:stretch>
        </p:blipFill>
        <p:spPr>
          <a:xfrm>
            <a:off x="11020425" y="0"/>
            <a:ext cx="1171575" cy="2114550"/>
          </a:xfrm>
          <a:prstGeom prst="rect">
            <a:avLst/>
          </a:prstGeom>
        </p:spPr>
      </p:pic>
      <p:sp>
        <p:nvSpPr>
          <p:cNvPr id="2" name="Naslov 1">
            <a:extLst>
              <a:ext uri="{FF2B5EF4-FFF2-40B4-BE49-F238E27FC236}">
                <a16:creationId xmlns:a16="http://schemas.microsoft.com/office/drawing/2014/main" id="{674DC3AD-AF8E-8435-8884-1E3E1A2D3EDB}"/>
              </a:ext>
            </a:extLst>
          </p:cNvPr>
          <p:cNvSpPr>
            <a:spLocks noGrp="1"/>
          </p:cNvSpPr>
          <p:nvPr>
            <p:ph type="title"/>
          </p:nvPr>
        </p:nvSpPr>
        <p:spPr/>
        <p:txBody>
          <a:bodyPr/>
          <a:lstStyle/>
          <a:p>
            <a:r>
              <a:rPr lang="sl-SI" dirty="0"/>
              <a:t>Časovno prilagojen študij (ČPŠ)</a:t>
            </a:r>
          </a:p>
        </p:txBody>
      </p:sp>
      <p:sp>
        <p:nvSpPr>
          <p:cNvPr id="3" name="Označba mesta vsebine 2">
            <a:extLst>
              <a:ext uri="{FF2B5EF4-FFF2-40B4-BE49-F238E27FC236}">
                <a16:creationId xmlns:a16="http://schemas.microsoft.com/office/drawing/2014/main" id="{DDE83AF6-5CFE-9C3D-C528-6C8CFDA47AA2}"/>
              </a:ext>
            </a:extLst>
          </p:cNvPr>
          <p:cNvSpPr>
            <a:spLocks noGrp="1"/>
          </p:cNvSpPr>
          <p:nvPr>
            <p:ph idx="1"/>
          </p:nvPr>
        </p:nvSpPr>
        <p:spPr>
          <a:xfrm>
            <a:off x="838199" y="1825625"/>
            <a:ext cx="10723075" cy="4566122"/>
          </a:xfrm>
        </p:spPr>
        <p:txBody>
          <a:bodyPr>
            <a:normAutofit fontScale="92500" lnSpcReduction="10000"/>
          </a:bodyPr>
          <a:lstStyle/>
          <a:p>
            <a:r>
              <a:rPr lang="sl-SI" dirty="0"/>
              <a:t>52. člen ZViS-1 poleg dosedanjega rednega študija uvaja novi časovno prilagojeni študij (ČPŠ), ki se lahko izvaja na 1., 2. in 3. stopnji, če narava študija to omogoča.</a:t>
            </a:r>
          </a:p>
          <a:p>
            <a:pPr lvl="1"/>
            <a:r>
              <a:rPr lang="sl-SI" dirty="0"/>
              <a:t>ČPŠ je s študijskim programom prilagojena organizacija in časovna razporeditev predavanj, seminarjev in vaj možnostim študentov, pri čemer se </a:t>
            </a:r>
            <a:r>
              <a:rPr lang="sl-SI" b="1" dirty="0">
                <a:solidFill>
                  <a:srgbClr val="FF0000"/>
                </a:solidFill>
              </a:rPr>
              <a:t>študijski program izvede v polnem obsegu</a:t>
            </a:r>
            <a:r>
              <a:rPr lang="sl-SI" dirty="0"/>
              <a:t>. </a:t>
            </a:r>
          </a:p>
          <a:p>
            <a:pPr lvl="1"/>
            <a:r>
              <a:rPr lang="sl-SI" dirty="0"/>
              <a:t>Študent lahko dokonča študijski program v daljšem času, kot je trajanje študijskega programa, pri čemer se posamezni letnik takega študijskega programa izvaja </a:t>
            </a:r>
            <a:r>
              <a:rPr lang="sl-SI" b="1" dirty="0">
                <a:solidFill>
                  <a:srgbClr val="FF0000"/>
                </a:solidFill>
              </a:rPr>
              <a:t>največ dve študijski leti in ne manj kot eno študijsko leto </a:t>
            </a:r>
            <a:r>
              <a:rPr lang="sl-SI" dirty="0"/>
              <a:t>ter se opravi na način in po postopku, kot sta določena s statutom. </a:t>
            </a:r>
          </a:p>
          <a:p>
            <a:r>
              <a:rPr lang="sl-SI" dirty="0"/>
              <a:t>ČPŠ se bo lahko prvič razpisal s študijskim letom 2029/2030. (185. člen ZViS-1)</a:t>
            </a:r>
          </a:p>
          <a:p>
            <a:r>
              <a:rPr lang="sl-SI" dirty="0"/>
              <a:t>Glede šolnine veljajo ista pravila kot za redni študij (137. člen ZViS-1).</a:t>
            </a:r>
          </a:p>
        </p:txBody>
      </p:sp>
    </p:spTree>
    <p:extLst>
      <p:ext uri="{BB962C8B-B14F-4D97-AF65-F5344CB8AC3E}">
        <p14:creationId xmlns:p14="http://schemas.microsoft.com/office/powerpoint/2010/main" val="1858051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9804621-798C-2588-827F-43CC75D8000E}"/>
              </a:ext>
            </a:extLst>
          </p:cNvPr>
          <p:cNvSpPr>
            <a:spLocks noGrp="1"/>
          </p:cNvSpPr>
          <p:nvPr>
            <p:ph type="title"/>
          </p:nvPr>
        </p:nvSpPr>
        <p:spPr/>
        <p:txBody>
          <a:bodyPr/>
          <a:lstStyle/>
          <a:p>
            <a:r>
              <a:rPr lang="sl-SI" dirty="0"/>
              <a:t>Pogoji za vpis, omejitev vpisa, prehodi - novosti</a:t>
            </a:r>
          </a:p>
        </p:txBody>
      </p:sp>
      <p:sp>
        <p:nvSpPr>
          <p:cNvPr id="3" name="Označba mesta vsebine 2">
            <a:extLst>
              <a:ext uri="{FF2B5EF4-FFF2-40B4-BE49-F238E27FC236}">
                <a16:creationId xmlns:a16="http://schemas.microsoft.com/office/drawing/2014/main" id="{A33F23B0-DDD5-298D-396A-3D63EB432D87}"/>
              </a:ext>
            </a:extLst>
          </p:cNvPr>
          <p:cNvSpPr>
            <a:spLocks noGrp="1"/>
          </p:cNvSpPr>
          <p:nvPr>
            <p:ph idx="1"/>
          </p:nvPr>
        </p:nvSpPr>
        <p:spPr>
          <a:xfrm>
            <a:off x="838200" y="1771302"/>
            <a:ext cx="10515600" cy="4928261"/>
          </a:xfrm>
        </p:spPr>
        <p:txBody>
          <a:bodyPr>
            <a:normAutofit fontScale="77500" lnSpcReduction="20000"/>
          </a:bodyPr>
          <a:lstStyle/>
          <a:p>
            <a:r>
              <a:rPr lang="sl-SI" b="1" dirty="0"/>
              <a:t>Pogoji za vpis:</a:t>
            </a:r>
          </a:p>
          <a:p>
            <a:pPr lvl="1"/>
            <a:r>
              <a:rPr lang="sl-SI" dirty="0"/>
              <a:t>Prva stopnja: </a:t>
            </a:r>
          </a:p>
          <a:p>
            <a:pPr lvl="2"/>
            <a:r>
              <a:rPr lang="sl-SI" dirty="0"/>
              <a:t>Uvaja se nova oblika </a:t>
            </a:r>
            <a:r>
              <a:rPr lang="sl-SI" b="1" dirty="0"/>
              <a:t>poklicne mature s petimi predmeti</a:t>
            </a:r>
            <a:r>
              <a:rPr lang="sl-SI" dirty="0"/>
              <a:t>, ki daje dostop do univerzitetnih študijskih programov prve stopnje.</a:t>
            </a:r>
          </a:p>
          <a:p>
            <a:pPr lvl="2"/>
            <a:r>
              <a:rPr lang="sl-SI" dirty="0"/>
              <a:t>5 predmetov = 3 predmeti splošne mature (slovenščina, matematika, angleščina) + 2 predmeta poklicne mature, ki sta določena s srednješolskim izobraževalnim programom</a:t>
            </a:r>
          </a:p>
          <a:p>
            <a:pPr lvl="2"/>
            <a:r>
              <a:rPr lang="sl-SI" dirty="0"/>
              <a:t>Nova oblika poklicne mature se upošteva v razpisu za vpis za študijsko leto 2031/2032. (200. člen ZViS-1)</a:t>
            </a:r>
          </a:p>
          <a:p>
            <a:pPr lvl="1"/>
            <a:r>
              <a:rPr lang="sl-SI" dirty="0"/>
              <a:t>Druga stopnja: možnost vpisa z enovitim magistrskim študijskim programom</a:t>
            </a:r>
          </a:p>
          <a:p>
            <a:pPr lvl="1"/>
            <a:r>
              <a:rPr lang="sl-SI" dirty="0"/>
              <a:t>Tretja stopnja: ZViS-1 določa samo minimalne pogoje za vpis, visokošolski zavod lahko določi dodatne pogoje sam</a:t>
            </a:r>
          </a:p>
          <a:p>
            <a:r>
              <a:rPr lang="sl-SI" b="1" dirty="0"/>
              <a:t>Prehodi</a:t>
            </a:r>
            <a:r>
              <a:rPr lang="sl-SI" dirty="0"/>
              <a:t>: pogoje za prehode določijo visokošolski zavodi sami; ni več minimalnih meril </a:t>
            </a:r>
            <a:r>
              <a:rPr lang="sl-SI" dirty="0" err="1"/>
              <a:t>Nakvis</a:t>
            </a:r>
            <a:endParaRPr lang="sl-SI" dirty="0"/>
          </a:p>
          <a:p>
            <a:r>
              <a:rPr lang="sl-SI" b="1" dirty="0"/>
              <a:t>Omejitev vpisa</a:t>
            </a:r>
            <a:r>
              <a:rPr lang="sl-SI" dirty="0"/>
              <a:t>:</a:t>
            </a:r>
          </a:p>
          <a:p>
            <a:pPr lvl="1"/>
            <a:r>
              <a:rPr lang="sl-SI" dirty="0"/>
              <a:t>Ukinjeno soglasje vlade.</a:t>
            </a:r>
          </a:p>
          <a:p>
            <a:pPr lvl="1"/>
            <a:r>
              <a:rPr lang="sl-SI" dirty="0"/>
              <a:t>Tretja stopnja: določitev meril prepuščena visokošolskemu zavodu</a:t>
            </a:r>
          </a:p>
          <a:p>
            <a:pPr lvl="1"/>
            <a:r>
              <a:rPr lang="sl-SI" dirty="0"/>
              <a:t>Pravna podlaga za </a:t>
            </a:r>
            <a:r>
              <a:rPr lang="sl-SI" b="1" dirty="0"/>
              <a:t>rep</a:t>
            </a:r>
            <a:r>
              <a:rPr lang="sl-SI" dirty="0"/>
              <a:t>: Če je v izbirnem postopku na zadnjem mestu več kandidatov z istim številom doseženih točk, lahko visokošolski zavod opravi izbor med njimi na podlagi meril, določenih s študijskim programom. </a:t>
            </a:r>
          </a:p>
          <a:p>
            <a:r>
              <a:rPr lang="sl-SI" dirty="0"/>
              <a:t>188. člen ZViS-1 – vpisni pogoji z izobrazbo pred ZViS-1</a:t>
            </a:r>
          </a:p>
        </p:txBody>
      </p:sp>
      <p:pic>
        <p:nvPicPr>
          <p:cNvPr id="11" name="Slika 10">
            <a:extLst>
              <a:ext uri="{FF2B5EF4-FFF2-40B4-BE49-F238E27FC236}">
                <a16:creationId xmlns:a16="http://schemas.microsoft.com/office/drawing/2014/main" id="{BE4B4E1B-FC54-5433-775A-B083AC86A6EA}"/>
              </a:ext>
            </a:extLst>
          </p:cNvPr>
          <p:cNvPicPr>
            <a:picLocks noChangeAspect="1"/>
          </p:cNvPicPr>
          <p:nvPr/>
        </p:nvPicPr>
        <p:blipFill>
          <a:blip r:embed="rId3"/>
          <a:stretch>
            <a:fillRect/>
          </a:stretch>
        </p:blipFill>
        <p:spPr>
          <a:xfrm>
            <a:off x="10991850" y="0"/>
            <a:ext cx="1200150" cy="5143500"/>
          </a:xfrm>
          <a:prstGeom prst="rect">
            <a:avLst/>
          </a:prstGeom>
        </p:spPr>
      </p:pic>
    </p:spTree>
    <p:extLst>
      <p:ext uri="{BB962C8B-B14F-4D97-AF65-F5344CB8AC3E}">
        <p14:creationId xmlns:p14="http://schemas.microsoft.com/office/powerpoint/2010/main" val="4204532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Slika 8">
            <a:extLst>
              <a:ext uri="{FF2B5EF4-FFF2-40B4-BE49-F238E27FC236}">
                <a16:creationId xmlns:a16="http://schemas.microsoft.com/office/drawing/2014/main" id="{3F744208-1699-0DD0-808C-02752014F384}"/>
              </a:ext>
            </a:extLst>
          </p:cNvPr>
          <p:cNvPicPr>
            <a:picLocks noChangeAspect="1"/>
          </p:cNvPicPr>
          <p:nvPr/>
        </p:nvPicPr>
        <p:blipFill>
          <a:blip r:embed="rId3"/>
          <a:stretch>
            <a:fillRect/>
          </a:stretch>
        </p:blipFill>
        <p:spPr>
          <a:xfrm>
            <a:off x="11029950" y="0"/>
            <a:ext cx="1162050" cy="5181600"/>
          </a:xfrm>
          <a:prstGeom prst="rect">
            <a:avLst/>
          </a:prstGeom>
        </p:spPr>
      </p:pic>
      <p:sp>
        <p:nvSpPr>
          <p:cNvPr id="2" name="Naslov 1">
            <a:extLst>
              <a:ext uri="{FF2B5EF4-FFF2-40B4-BE49-F238E27FC236}">
                <a16:creationId xmlns:a16="http://schemas.microsoft.com/office/drawing/2014/main" id="{20D9B70C-F5A4-AE61-FDD7-66BB913AAB74}"/>
              </a:ext>
            </a:extLst>
          </p:cNvPr>
          <p:cNvSpPr>
            <a:spLocks noGrp="1"/>
          </p:cNvSpPr>
          <p:nvPr>
            <p:ph type="title"/>
          </p:nvPr>
        </p:nvSpPr>
        <p:spPr/>
        <p:txBody>
          <a:bodyPr/>
          <a:lstStyle/>
          <a:p>
            <a:r>
              <a:rPr lang="sl-SI" dirty="0"/>
              <a:t>Razpis za vpis - novosti</a:t>
            </a:r>
          </a:p>
        </p:txBody>
      </p:sp>
      <p:sp>
        <p:nvSpPr>
          <p:cNvPr id="3" name="Označba mesta vsebine 2">
            <a:extLst>
              <a:ext uri="{FF2B5EF4-FFF2-40B4-BE49-F238E27FC236}">
                <a16:creationId xmlns:a16="http://schemas.microsoft.com/office/drawing/2014/main" id="{A9869757-2267-5D0F-CDF3-9446A0C413BD}"/>
              </a:ext>
            </a:extLst>
          </p:cNvPr>
          <p:cNvSpPr>
            <a:spLocks noGrp="1"/>
          </p:cNvSpPr>
          <p:nvPr>
            <p:ph idx="1"/>
          </p:nvPr>
        </p:nvSpPr>
        <p:spPr>
          <a:xfrm>
            <a:off x="838200" y="1825625"/>
            <a:ext cx="10515600" cy="4792458"/>
          </a:xfrm>
        </p:spPr>
        <p:txBody>
          <a:bodyPr>
            <a:normAutofit fontScale="92500"/>
          </a:bodyPr>
          <a:lstStyle/>
          <a:p>
            <a:r>
              <a:rPr lang="sl-SI" dirty="0"/>
              <a:t>Razpis za vpis</a:t>
            </a:r>
          </a:p>
          <a:p>
            <a:pPr lvl="1"/>
            <a:r>
              <a:rPr lang="sl-SI" dirty="0"/>
              <a:t>od študijskega leta 2028/29 javni visokošolski zavodi in koncesionarji ne boste več potrebovali soglasja vlade k razpisu za vpis</a:t>
            </a:r>
          </a:p>
          <a:p>
            <a:pPr lvl="2"/>
            <a:r>
              <a:rPr lang="sl-SI" dirty="0"/>
              <a:t>Soglasja k omejitvam vpisa ni več že za študijsko leto 2026/27.</a:t>
            </a:r>
          </a:p>
          <a:p>
            <a:r>
              <a:rPr lang="sl-SI" b="1" dirty="0">
                <a:solidFill>
                  <a:srgbClr val="FF0000"/>
                </a:solidFill>
              </a:rPr>
              <a:t>Obvezen intervju </a:t>
            </a:r>
            <a:r>
              <a:rPr lang="sl-SI" dirty="0"/>
              <a:t>o primernosti kandidata glede na vpisne pogoje študijskega programa s tujimi študenti iz držav, ki potrebujejo vizo za vstop v države </a:t>
            </a:r>
            <a:r>
              <a:rPr lang="sl-SI" b="0" dirty="0">
                <a:solidFill>
                  <a:srgbClr val="111111"/>
                </a:solidFill>
                <a:effectLst/>
                <a:latin typeface="Roboto" panose="02000000000000000000" pitchFamily="2" charset="0"/>
              </a:rPr>
              <a:t>Schengenskega sporazuma.</a:t>
            </a:r>
          </a:p>
          <a:p>
            <a:pPr lvl="1"/>
            <a:r>
              <a:rPr lang="sl-SI" dirty="0"/>
              <a:t>Kadar visokošolski zavod upravičeno sumi, da kandidat ne izkazuje znanja v skladu z dokumenti, ki jih je priložil k prijavi za vpis, njegovo prijavo za vpis zavrne. </a:t>
            </a:r>
            <a:r>
              <a:rPr lang="sl-SI" u="sng" dirty="0"/>
              <a:t>Zoper odločitev visokošolskega zavoda ni pritožbe</a:t>
            </a:r>
            <a:r>
              <a:rPr lang="sl-SI" dirty="0"/>
              <a:t>.</a:t>
            </a:r>
          </a:p>
          <a:p>
            <a:r>
              <a:rPr lang="sl-SI" dirty="0"/>
              <a:t>V pripravi nov Pravilnik o razpisu za vpis in izvedbi vpis v visokem šolstvu:</a:t>
            </a:r>
          </a:p>
          <a:p>
            <a:pPr lvl="1"/>
            <a:r>
              <a:rPr lang="sl-SI" dirty="0"/>
              <a:t>Študenti s posebnimi potrebami in študenti s posebnim statusom niso več upravičeni do ugodnejše obravnave v izbirnem postopku v primeru omejitve vpisa.</a:t>
            </a:r>
          </a:p>
        </p:txBody>
      </p:sp>
    </p:spTree>
    <p:extLst>
      <p:ext uri="{BB962C8B-B14F-4D97-AF65-F5344CB8AC3E}">
        <p14:creationId xmlns:p14="http://schemas.microsoft.com/office/powerpoint/2010/main" val="1071239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lika 6">
            <a:extLst>
              <a:ext uri="{FF2B5EF4-FFF2-40B4-BE49-F238E27FC236}">
                <a16:creationId xmlns:a16="http://schemas.microsoft.com/office/drawing/2014/main" id="{7705CC18-C352-C126-F3CF-6789E9EC6A1C}"/>
              </a:ext>
            </a:extLst>
          </p:cNvPr>
          <p:cNvPicPr>
            <a:picLocks noChangeAspect="1"/>
          </p:cNvPicPr>
          <p:nvPr/>
        </p:nvPicPr>
        <p:blipFill>
          <a:blip r:embed="rId3"/>
          <a:stretch>
            <a:fillRect/>
          </a:stretch>
        </p:blipFill>
        <p:spPr>
          <a:xfrm>
            <a:off x="9845708" y="0"/>
            <a:ext cx="2247900" cy="4381500"/>
          </a:xfrm>
          <a:prstGeom prst="rect">
            <a:avLst/>
          </a:prstGeom>
        </p:spPr>
      </p:pic>
      <p:sp>
        <p:nvSpPr>
          <p:cNvPr id="2" name="Naslov 1">
            <a:extLst>
              <a:ext uri="{FF2B5EF4-FFF2-40B4-BE49-F238E27FC236}">
                <a16:creationId xmlns:a16="http://schemas.microsoft.com/office/drawing/2014/main" id="{410E46AE-4749-4FF0-C384-FAD96C16FF4E}"/>
              </a:ext>
            </a:extLst>
          </p:cNvPr>
          <p:cNvSpPr>
            <a:spLocks noGrp="1"/>
          </p:cNvSpPr>
          <p:nvPr>
            <p:ph type="title"/>
          </p:nvPr>
        </p:nvSpPr>
        <p:spPr/>
        <p:txBody>
          <a:bodyPr/>
          <a:lstStyle/>
          <a:p>
            <a:r>
              <a:rPr lang="sl-SI" dirty="0"/>
              <a:t>ŠTUDENTI </a:t>
            </a:r>
            <a:r>
              <a:rPr lang="sl-SI"/>
              <a:t>– NOVOSTI</a:t>
            </a:r>
            <a:endParaRPr lang="sl-SI" dirty="0"/>
          </a:p>
        </p:txBody>
      </p:sp>
      <p:sp>
        <p:nvSpPr>
          <p:cNvPr id="3" name="Označba mesta vsebine 2">
            <a:extLst>
              <a:ext uri="{FF2B5EF4-FFF2-40B4-BE49-F238E27FC236}">
                <a16:creationId xmlns:a16="http://schemas.microsoft.com/office/drawing/2014/main" id="{4AACD317-4DC0-D9C6-542E-8A32CB81D6FF}"/>
              </a:ext>
            </a:extLst>
          </p:cNvPr>
          <p:cNvSpPr>
            <a:spLocks noGrp="1"/>
          </p:cNvSpPr>
          <p:nvPr>
            <p:ph idx="1"/>
          </p:nvPr>
        </p:nvSpPr>
        <p:spPr>
          <a:xfrm>
            <a:off x="838201" y="1825624"/>
            <a:ext cx="9715500" cy="4837726"/>
          </a:xfrm>
        </p:spPr>
        <p:txBody>
          <a:bodyPr>
            <a:normAutofit fontScale="77500" lnSpcReduction="20000"/>
          </a:bodyPr>
          <a:lstStyle/>
          <a:p>
            <a:r>
              <a:rPr lang="sl-SI" u="sng" dirty="0"/>
              <a:t>Pojmovnik</a:t>
            </a:r>
            <a:r>
              <a:rPr lang="sl-SI" dirty="0"/>
              <a:t>: čas študija, hitrejše napredovanje, redno napredovanje, sprememba študijskega programa, </a:t>
            </a:r>
            <a:r>
              <a:rPr lang="sl-SI" b="1" u="sng" dirty="0"/>
              <a:t>status študenta</a:t>
            </a:r>
            <a:r>
              <a:rPr lang="sl-SI" dirty="0"/>
              <a:t>, vzporedni vpis</a:t>
            </a:r>
          </a:p>
          <a:p>
            <a:r>
              <a:rPr lang="sl-SI" u="sng" dirty="0"/>
              <a:t>110. člen ZViS-1</a:t>
            </a:r>
            <a:r>
              <a:rPr lang="sl-SI" dirty="0"/>
              <a:t>: </a:t>
            </a:r>
          </a:p>
          <a:p>
            <a:pPr lvl="1"/>
            <a:r>
              <a:rPr lang="sl-SI" dirty="0"/>
              <a:t>Napisano, da študent dobi status s 1. oktobrom študijskega leta</a:t>
            </a:r>
          </a:p>
          <a:p>
            <a:pPr lvl="1"/>
            <a:r>
              <a:rPr lang="sl-SI" dirty="0"/>
              <a:t>Status se izkazuje s podatki v eVŠ in študentsko izkaznico, ki jo v digitalni obliki izdaja ministrstvo, pristojno za visoko šolstvo - </a:t>
            </a:r>
            <a:r>
              <a:rPr lang="sl-SI" dirty="0">
                <a:hlinkClick r:id="rId4"/>
              </a:rPr>
              <a:t>Digitalna študentska izkaznica | GOV.SI</a:t>
            </a:r>
            <a:endParaRPr lang="sl-SI" dirty="0"/>
          </a:p>
          <a:p>
            <a:r>
              <a:rPr lang="sl-SI" u="sng" dirty="0"/>
              <a:t>111. člen ZViS-1</a:t>
            </a:r>
            <a:r>
              <a:rPr lang="sl-SI" dirty="0"/>
              <a:t>: študent lahko spremeni študijski program/smer (</a:t>
            </a:r>
            <a:r>
              <a:rPr lang="sl-SI" i="1" dirty="0"/>
              <a:t>brez omejitve</a:t>
            </a:r>
            <a:r>
              <a:rPr lang="sl-SI" dirty="0"/>
              <a:t>) </a:t>
            </a:r>
            <a:r>
              <a:rPr lang="sl-SI" b="1" dirty="0">
                <a:solidFill>
                  <a:schemeClr val="accent6"/>
                </a:solidFill>
              </a:rPr>
              <a:t>IN</a:t>
            </a:r>
            <a:r>
              <a:rPr lang="sl-SI" dirty="0"/>
              <a:t> lahko ponavljajo enkrat na vsaki stopnji</a:t>
            </a:r>
          </a:p>
          <a:p>
            <a:r>
              <a:rPr lang="sl-SI" dirty="0"/>
              <a:t>114. člen ZViS-1: določbe prvega, drugega in tretjega odstavka se začnejo uporabljati s študijskim letom 2029/30 – do takrat se </a:t>
            </a:r>
            <a:r>
              <a:rPr lang="sl-SI" u="sng" dirty="0"/>
              <a:t>uporablja še 69. člen ZViS</a:t>
            </a:r>
          </a:p>
          <a:p>
            <a:r>
              <a:rPr lang="sl-SI" u="sng" dirty="0"/>
              <a:t>115. člen ZViS-1</a:t>
            </a:r>
            <a:r>
              <a:rPr lang="sl-SI" dirty="0"/>
              <a:t>: individualni načrt prilagoditev z možnostjo daljšega časa študija kot redni študent z obdržanimi drugimi pravicami in ugodnostmi študenta; „potrebni daljši čas študija“ določi visokošolski zavod </a:t>
            </a:r>
          </a:p>
          <a:p>
            <a:r>
              <a:rPr lang="sl-SI" u="sng" dirty="0"/>
              <a:t>116. člen ZViS-1</a:t>
            </a:r>
            <a:r>
              <a:rPr lang="sl-SI" dirty="0"/>
              <a:t>: možnost vpisa absolventa tudi če študent spremeni študijski program, če se vpiše v višji letnik</a:t>
            </a:r>
          </a:p>
        </p:txBody>
      </p:sp>
    </p:spTree>
    <p:extLst>
      <p:ext uri="{BB962C8B-B14F-4D97-AF65-F5344CB8AC3E}">
        <p14:creationId xmlns:p14="http://schemas.microsoft.com/office/powerpoint/2010/main" val="619614211"/>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839</TotalTime>
  <Words>4105</Words>
  <Application>Microsoft Office PowerPoint</Application>
  <PresentationFormat>Širokozaslonsko</PresentationFormat>
  <Paragraphs>237</Paragraphs>
  <Slides>14</Slides>
  <Notes>13</Notes>
  <HiddenSlides>0</HiddenSlides>
  <MMClips>0</MMClips>
  <ScaleCrop>false</ScaleCrop>
  <HeadingPairs>
    <vt:vector size="6" baseType="variant">
      <vt:variant>
        <vt:lpstr>Uporabljene pisave</vt:lpstr>
      </vt:variant>
      <vt:variant>
        <vt:i4>7</vt:i4>
      </vt:variant>
      <vt:variant>
        <vt:lpstr>Tema</vt:lpstr>
      </vt:variant>
      <vt:variant>
        <vt:i4>1</vt:i4>
      </vt:variant>
      <vt:variant>
        <vt:lpstr>Naslovi diapozitivov</vt:lpstr>
      </vt:variant>
      <vt:variant>
        <vt:i4>14</vt:i4>
      </vt:variant>
    </vt:vector>
  </HeadingPairs>
  <TitlesOfParts>
    <vt:vector size="22" baseType="lpstr">
      <vt:lpstr>Arial</vt:lpstr>
      <vt:lpstr>Calibri</vt:lpstr>
      <vt:lpstr>Calibri Light</vt:lpstr>
      <vt:lpstr>Courier New</vt:lpstr>
      <vt:lpstr>Republika</vt:lpstr>
      <vt:lpstr>Roboto</vt:lpstr>
      <vt:lpstr>Wingdings</vt:lpstr>
      <vt:lpstr>Officeova tema</vt:lpstr>
      <vt:lpstr>PowerPointova predstavitev</vt:lpstr>
      <vt:lpstr>Pregled glavnih novosti ZViS-1</vt:lpstr>
      <vt:lpstr>Pregled novosti ZViS-1 </vt:lpstr>
      <vt:lpstr>Okvir današnje predstavitve ZViS-1</vt:lpstr>
      <vt:lpstr>Šolnina</vt:lpstr>
      <vt:lpstr>Časovno prilagojen študij (ČPŠ)</vt:lpstr>
      <vt:lpstr>Pogoji za vpis, omejitev vpisa, prehodi - novosti</vt:lpstr>
      <vt:lpstr>Razpis za vpis - novosti</vt:lpstr>
      <vt:lpstr>ŠTUDENTI – NOVOSTI</vt:lpstr>
      <vt:lpstr>Primeri</vt:lpstr>
      <vt:lpstr>Evidence – novosti visokošolski zavodi</vt:lpstr>
      <vt:lpstr>Evidence – novosti eVŠ</vt:lpstr>
      <vt:lpstr>Stanje aktivnosti na MVZI</vt:lpstr>
      <vt:lpstr>PowerPointova predstavitev</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DM</dc:creator>
  <cp:lastModifiedBy>Maja Švent</cp:lastModifiedBy>
  <cp:revision>136</cp:revision>
  <cp:lastPrinted>2025-10-06T09:54:44Z</cp:lastPrinted>
  <dcterms:created xsi:type="dcterms:W3CDTF">2025-10-01T19:23:03Z</dcterms:created>
  <dcterms:modified xsi:type="dcterms:W3CDTF">2025-10-09T15:10:34Z</dcterms:modified>
</cp:coreProperties>
</file>