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4"/>
  </p:sldMasterIdLst>
  <p:notesMasterIdLst>
    <p:notesMasterId r:id="rId38"/>
  </p:notesMasterIdLst>
  <p:handoutMasterIdLst>
    <p:handoutMasterId r:id="rId39"/>
  </p:handoutMasterIdLst>
  <p:sldIdLst>
    <p:sldId id="288" r:id="rId5"/>
    <p:sldId id="290" r:id="rId6"/>
    <p:sldId id="289" r:id="rId7"/>
    <p:sldId id="291" r:id="rId8"/>
    <p:sldId id="309" r:id="rId9"/>
    <p:sldId id="269" r:id="rId10"/>
    <p:sldId id="270" r:id="rId11"/>
    <p:sldId id="271" r:id="rId12"/>
    <p:sldId id="274" r:id="rId13"/>
    <p:sldId id="275" r:id="rId14"/>
    <p:sldId id="287" r:id="rId15"/>
    <p:sldId id="272" r:id="rId16"/>
    <p:sldId id="279" r:id="rId17"/>
    <p:sldId id="280" r:id="rId18"/>
    <p:sldId id="276" r:id="rId19"/>
    <p:sldId id="284" r:id="rId20"/>
    <p:sldId id="283" r:id="rId21"/>
    <p:sldId id="282" r:id="rId22"/>
    <p:sldId id="256" r:id="rId23"/>
    <p:sldId id="258" r:id="rId24"/>
    <p:sldId id="268" r:id="rId25"/>
    <p:sldId id="267" r:id="rId26"/>
    <p:sldId id="257" r:id="rId27"/>
    <p:sldId id="263" r:id="rId28"/>
    <p:sldId id="264" r:id="rId29"/>
    <p:sldId id="265" r:id="rId30"/>
    <p:sldId id="300" r:id="rId31"/>
    <p:sldId id="293" r:id="rId32"/>
    <p:sldId id="296" r:id="rId33"/>
    <p:sldId id="299" r:id="rId34"/>
    <p:sldId id="302" r:id="rId35"/>
    <p:sldId id="303" r:id="rId36"/>
    <p:sldId id="305" r:id="rId3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A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76" autoAdjust="0"/>
    <p:restoredTop sz="94648"/>
  </p:normalViewPr>
  <p:slideViewPr>
    <p:cSldViewPr>
      <p:cViewPr varScale="1">
        <p:scale>
          <a:sx n="117" d="100"/>
          <a:sy n="117" d="100"/>
        </p:scale>
        <p:origin x="320" y="16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7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52F6E7-9118-4675-AAA8-544B2661AD87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70676844-B23E-4B85-BC78-7CDEF2313C1C}">
      <dgm:prSet phldrT="[besedilo]"/>
      <dgm:spPr>
        <a:solidFill>
          <a:srgbClr val="006A8E"/>
        </a:solidFill>
      </dgm:spPr>
      <dgm:t>
        <a:bodyPr/>
        <a:lstStyle/>
        <a:p>
          <a:r>
            <a:rPr lang="sl-SI" dirty="0"/>
            <a:t>Mobilnost osebja kot strateški cilj</a:t>
          </a:r>
        </a:p>
      </dgm:t>
    </dgm:pt>
    <dgm:pt modelId="{0BB698CC-29FB-4871-94F0-168ADEEE98EA}" type="parTrans" cxnId="{8D7D9ABA-F558-4703-BA2C-0194EDF2E6D5}">
      <dgm:prSet/>
      <dgm:spPr/>
      <dgm:t>
        <a:bodyPr/>
        <a:lstStyle/>
        <a:p>
          <a:endParaRPr lang="sl-SI"/>
        </a:p>
      </dgm:t>
    </dgm:pt>
    <dgm:pt modelId="{FD4A050E-19C2-4932-9F49-3EEAC4AA391D}" type="sibTrans" cxnId="{8D7D9ABA-F558-4703-BA2C-0194EDF2E6D5}">
      <dgm:prSet/>
      <dgm:spPr>
        <a:ln>
          <a:solidFill>
            <a:srgbClr val="006A8E"/>
          </a:solidFill>
        </a:ln>
      </dgm:spPr>
      <dgm:t>
        <a:bodyPr/>
        <a:lstStyle/>
        <a:p>
          <a:endParaRPr lang="sl-SI"/>
        </a:p>
      </dgm:t>
    </dgm:pt>
    <dgm:pt modelId="{14138F6C-9D15-4049-A02A-FEB82C19AA71}">
      <dgm:prSet phldrT="[besedilo]" custT="1"/>
      <dgm:spPr>
        <a:solidFill>
          <a:srgbClr val="006A8E"/>
        </a:solidFill>
      </dgm:spPr>
      <dgm:t>
        <a:bodyPr/>
        <a:lstStyle/>
        <a:p>
          <a:r>
            <a:rPr lang="sl-SI" sz="1900" dirty="0"/>
            <a:t>Spodbujanje internacionalizacije</a:t>
          </a:r>
        </a:p>
      </dgm:t>
    </dgm:pt>
    <dgm:pt modelId="{16BD9071-F2B1-407A-B4A1-0ED919825814}" type="parTrans" cxnId="{56980508-549F-4AA5-8395-D4FB8BDA7F42}">
      <dgm:prSet/>
      <dgm:spPr/>
      <dgm:t>
        <a:bodyPr/>
        <a:lstStyle/>
        <a:p>
          <a:endParaRPr lang="sl-SI"/>
        </a:p>
      </dgm:t>
    </dgm:pt>
    <dgm:pt modelId="{60D9810E-FDF8-47E1-8B44-27029B98759E}" type="sibTrans" cxnId="{56980508-549F-4AA5-8395-D4FB8BDA7F42}">
      <dgm:prSet/>
      <dgm:spPr>
        <a:ln>
          <a:solidFill>
            <a:srgbClr val="006A8E"/>
          </a:solidFill>
        </a:ln>
      </dgm:spPr>
      <dgm:t>
        <a:bodyPr/>
        <a:lstStyle/>
        <a:p>
          <a:endParaRPr lang="sl-SI"/>
        </a:p>
      </dgm:t>
    </dgm:pt>
    <dgm:pt modelId="{C1FE9D3B-6E94-4C08-AB9E-A3EAF2F074EA}">
      <dgm:prSet phldrT="[besedilo]"/>
      <dgm:spPr>
        <a:solidFill>
          <a:srgbClr val="006A8E"/>
        </a:solidFill>
      </dgm:spPr>
      <dgm:t>
        <a:bodyPr/>
        <a:lstStyle/>
        <a:p>
          <a:r>
            <a:rPr lang="sl-SI" dirty="0"/>
            <a:t>Krepitev raziskovanja in prenos inovacij</a:t>
          </a:r>
        </a:p>
      </dgm:t>
    </dgm:pt>
    <dgm:pt modelId="{A510BD17-5CB1-4D2B-8768-C80B1AD62FB6}" type="parTrans" cxnId="{C9F5D489-9519-4261-928A-C622C2FE40F9}">
      <dgm:prSet/>
      <dgm:spPr/>
      <dgm:t>
        <a:bodyPr/>
        <a:lstStyle/>
        <a:p>
          <a:endParaRPr lang="sl-SI"/>
        </a:p>
      </dgm:t>
    </dgm:pt>
    <dgm:pt modelId="{7D86ACED-0D76-48A0-9685-29E7C31B2B41}" type="sibTrans" cxnId="{C9F5D489-9519-4261-928A-C622C2FE40F9}">
      <dgm:prSet/>
      <dgm:spPr>
        <a:ln>
          <a:solidFill>
            <a:srgbClr val="006A8E"/>
          </a:solidFill>
        </a:ln>
      </dgm:spPr>
      <dgm:t>
        <a:bodyPr/>
        <a:lstStyle/>
        <a:p>
          <a:endParaRPr lang="sl-SI"/>
        </a:p>
      </dgm:t>
    </dgm:pt>
    <dgm:pt modelId="{969D3648-AFC1-4DF4-8F7F-8F2CB688C03B}">
      <dgm:prSet phldrT="[besedilo]"/>
      <dgm:spPr>
        <a:solidFill>
          <a:srgbClr val="006A8E"/>
        </a:solidFill>
      </dgm:spPr>
      <dgm:t>
        <a:bodyPr/>
        <a:lstStyle/>
        <a:p>
          <a:r>
            <a:rPr lang="sl-SI" dirty="0"/>
            <a:t>Krepitev odprtosti in razvoj novih kompetenc</a:t>
          </a:r>
        </a:p>
      </dgm:t>
    </dgm:pt>
    <dgm:pt modelId="{E2214D50-7AF9-4CE8-AF26-BC5FB2E40D68}" type="parTrans" cxnId="{B3F2115A-5ABA-4DF4-9B98-DD545837B065}">
      <dgm:prSet/>
      <dgm:spPr/>
      <dgm:t>
        <a:bodyPr/>
        <a:lstStyle/>
        <a:p>
          <a:endParaRPr lang="sl-SI"/>
        </a:p>
      </dgm:t>
    </dgm:pt>
    <dgm:pt modelId="{BCB89C65-290B-49A5-B5B3-D21992744637}" type="sibTrans" cxnId="{B3F2115A-5ABA-4DF4-9B98-DD545837B065}">
      <dgm:prSet/>
      <dgm:spPr>
        <a:ln>
          <a:solidFill>
            <a:srgbClr val="006A8E"/>
          </a:solidFill>
        </a:ln>
      </dgm:spPr>
      <dgm:t>
        <a:bodyPr/>
        <a:lstStyle/>
        <a:p>
          <a:endParaRPr lang="sl-SI"/>
        </a:p>
      </dgm:t>
    </dgm:pt>
    <dgm:pt modelId="{52C76888-AA2F-422C-AB6A-DB0551BC19EC}">
      <dgm:prSet phldrT="[besedilo]"/>
      <dgm:spPr>
        <a:solidFill>
          <a:srgbClr val="006A8E"/>
        </a:solidFill>
      </dgm:spPr>
      <dgm:t>
        <a:bodyPr/>
        <a:lstStyle/>
        <a:p>
          <a:r>
            <a:rPr lang="pl-PL" dirty="0"/>
            <a:t>Prenos znanja in dobrih praks</a:t>
          </a:r>
          <a:endParaRPr lang="sl-SI" dirty="0"/>
        </a:p>
      </dgm:t>
    </dgm:pt>
    <dgm:pt modelId="{B032551A-FC6E-40C4-9EDC-AA8B1BD39C9E}" type="parTrans" cxnId="{499DA967-303B-40E2-9A4F-17511DF1AC46}">
      <dgm:prSet/>
      <dgm:spPr/>
      <dgm:t>
        <a:bodyPr/>
        <a:lstStyle/>
        <a:p>
          <a:endParaRPr lang="sl-SI"/>
        </a:p>
      </dgm:t>
    </dgm:pt>
    <dgm:pt modelId="{E59424EA-842D-46C8-BE3E-7C865BE92438}" type="sibTrans" cxnId="{499DA967-303B-40E2-9A4F-17511DF1AC46}">
      <dgm:prSet/>
      <dgm:spPr>
        <a:ln>
          <a:solidFill>
            <a:srgbClr val="006A8E"/>
          </a:solidFill>
        </a:ln>
      </dgm:spPr>
      <dgm:t>
        <a:bodyPr/>
        <a:lstStyle/>
        <a:p>
          <a:endParaRPr lang="sl-SI"/>
        </a:p>
      </dgm:t>
    </dgm:pt>
    <dgm:pt modelId="{53A63615-C282-4A26-B203-620F5645A3ED}" type="pres">
      <dgm:prSet presAssocID="{AD52F6E7-9118-4675-AAA8-544B2661AD87}" presName="cycle" presStyleCnt="0">
        <dgm:presLayoutVars>
          <dgm:dir/>
          <dgm:resizeHandles val="exact"/>
        </dgm:presLayoutVars>
      </dgm:prSet>
      <dgm:spPr/>
    </dgm:pt>
    <dgm:pt modelId="{CA8C2667-6500-4AF1-A015-F7278D778395}" type="pres">
      <dgm:prSet presAssocID="{70676844-B23E-4B85-BC78-7CDEF2313C1C}" presName="node" presStyleLbl="node1" presStyleIdx="0" presStyleCnt="5" custScaleX="120264" custScaleY="131094">
        <dgm:presLayoutVars>
          <dgm:bulletEnabled val="1"/>
        </dgm:presLayoutVars>
      </dgm:prSet>
      <dgm:spPr/>
    </dgm:pt>
    <dgm:pt modelId="{57D6A2CC-9418-48D8-9196-A7CCDA45B321}" type="pres">
      <dgm:prSet presAssocID="{70676844-B23E-4B85-BC78-7CDEF2313C1C}" presName="spNode" presStyleCnt="0"/>
      <dgm:spPr/>
    </dgm:pt>
    <dgm:pt modelId="{6A01669A-EBD6-4189-824C-F32D7CA60953}" type="pres">
      <dgm:prSet presAssocID="{FD4A050E-19C2-4932-9F49-3EEAC4AA391D}" presName="sibTrans" presStyleLbl="sibTrans1D1" presStyleIdx="0" presStyleCnt="5"/>
      <dgm:spPr/>
    </dgm:pt>
    <dgm:pt modelId="{F47C9337-A82A-4C16-8704-6B13B4ED288F}" type="pres">
      <dgm:prSet presAssocID="{14138F6C-9D15-4049-A02A-FEB82C19AA71}" presName="node" presStyleLbl="node1" presStyleIdx="1" presStyleCnt="5" custScaleX="146564" custScaleY="131136" custRadScaleRad="100131" custRadScaleInc="1689">
        <dgm:presLayoutVars>
          <dgm:bulletEnabled val="1"/>
        </dgm:presLayoutVars>
      </dgm:prSet>
      <dgm:spPr/>
    </dgm:pt>
    <dgm:pt modelId="{97DC6170-E5E7-4B29-A9AA-9F2DBFA62C15}" type="pres">
      <dgm:prSet presAssocID="{14138F6C-9D15-4049-A02A-FEB82C19AA71}" presName="spNode" presStyleCnt="0"/>
      <dgm:spPr/>
    </dgm:pt>
    <dgm:pt modelId="{A7977CFF-0DAF-48FA-BDCB-C8F4347608CE}" type="pres">
      <dgm:prSet presAssocID="{60D9810E-FDF8-47E1-8B44-27029B98759E}" presName="sibTrans" presStyleLbl="sibTrans1D1" presStyleIdx="1" presStyleCnt="5"/>
      <dgm:spPr/>
    </dgm:pt>
    <dgm:pt modelId="{9B5A1EFE-0398-4A60-AA3A-0F2A93C36ED2}" type="pres">
      <dgm:prSet presAssocID="{C1FE9D3B-6E94-4C08-AB9E-A3EAF2F074EA}" presName="node" presStyleLbl="node1" presStyleIdx="2" presStyleCnt="5" custScaleX="118199" custScaleY="133856">
        <dgm:presLayoutVars>
          <dgm:bulletEnabled val="1"/>
        </dgm:presLayoutVars>
      </dgm:prSet>
      <dgm:spPr/>
    </dgm:pt>
    <dgm:pt modelId="{996E89E6-9CBA-4F88-9E36-817CF82B1962}" type="pres">
      <dgm:prSet presAssocID="{C1FE9D3B-6E94-4C08-AB9E-A3EAF2F074EA}" presName="spNode" presStyleCnt="0"/>
      <dgm:spPr/>
    </dgm:pt>
    <dgm:pt modelId="{E163E364-5006-411C-9CC1-106B4348019A}" type="pres">
      <dgm:prSet presAssocID="{7D86ACED-0D76-48A0-9685-29E7C31B2B41}" presName="sibTrans" presStyleLbl="sibTrans1D1" presStyleIdx="2" presStyleCnt="5"/>
      <dgm:spPr/>
    </dgm:pt>
    <dgm:pt modelId="{E4BBB9B5-ADF5-4804-981F-D6EC64FBA399}" type="pres">
      <dgm:prSet presAssocID="{969D3648-AFC1-4DF4-8F7F-8F2CB688C03B}" presName="node" presStyleLbl="node1" presStyleIdx="3" presStyleCnt="5" custScaleX="128906" custScaleY="124804">
        <dgm:presLayoutVars>
          <dgm:bulletEnabled val="1"/>
        </dgm:presLayoutVars>
      </dgm:prSet>
      <dgm:spPr/>
    </dgm:pt>
    <dgm:pt modelId="{14D37D44-867B-4CF0-BD78-03B8F839AD95}" type="pres">
      <dgm:prSet presAssocID="{969D3648-AFC1-4DF4-8F7F-8F2CB688C03B}" presName="spNode" presStyleCnt="0"/>
      <dgm:spPr/>
    </dgm:pt>
    <dgm:pt modelId="{F7DECC12-2A8E-4235-9D31-EE575BDB8F44}" type="pres">
      <dgm:prSet presAssocID="{BCB89C65-290B-49A5-B5B3-D21992744637}" presName="sibTrans" presStyleLbl="sibTrans1D1" presStyleIdx="3" presStyleCnt="5"/>
      <dgm:spPr/>
    </dgm:pt>
    <dgm:pt modelId="{07E513CA-5074-4BA0-B8E6-C871DC9F4FE2}" type="pres">
      <dgm:prSet presAssocID="{52C76888-AA2F-422C-AB6A-DB0551BC19EC}" presName="node" presStyleLbl="node1" presStyleIdx="4" presStyleCnt="5" custScaleX="126194" custScaleY="137666">
        <dgm:presLayoutVars>
          <dgm:bulletEnabled val="1"/>
        </dgm:presLayoutVars>
      </dgm:prSet>
      <dgm:spPr/>
    </dgm:pt>
    <dgm:pt modelId="{E0048782-A2BF-4ADA-858B-965D8035ED78}" type="pres">
      <dgm:prSet presAssocID="{52C76888-AA2F-422C-AB6A-DB0551BC19EC}" presName="spNode" presStyleCnt="0"/>
      <dgm:spPr/>
    </dgm:pt>
    <dgm:pt modelId="{36B09A08-0487-4419-BD97-CCCCE9F55B77}" type="pres">
      <dgm:prSet presAssocID="{E59424EA-842D-46C8-BE3E-7C865BE92438}" presName="sibTrans" presStyleLbl="sibTrans1D1" presStyleIdx="4" presStyleCnt="5"/>
      <dgm:spPr/>
    </dgm:pt>
  </dgm:ptLst>
  <dgm:cxnLst>
    <dgm:cxn modelId="{56980508-549F-4AA5-8395-D4FB8BDA7F42}" srcId="{AD52F6E7-9118-4675-AAA8-544B2661AD87}" destId="{14138F6C-9D15-4049-A02A-FEB82C19AA71}" srcOrd="1" destOrd="0" parTransId="{16BD9071-F2B1-407A-B4A1-0ED919825814}" sibTransId="{60D9810E-FDF8-47E1-8B44-27029B98759E}"/>
    <dgm:cxn modelId="{97CE4423-9725-4BC3-8767-40B916A13E02}" type="presOf" srcId="{E59424EA-842D-46C8-BE3E-7C865BE92438}" destId="{36B09A08-0487-4419-BD97-CCCCE9F55B77}" srcOrd="0" destOrd="0" presId="urn:microsoft.com/office/officeart/2005/8/layout/cycle5"/>
    <dgm:cxn modelId="{FD357028-314D-4CE2-B7CF-468495BA97FD}" type="presOf" srcId="{14138F6C-9D15-4049-A02A-FEB82C19AA71}" destId="{F47C9337-A82A-4C16-8704-6B13B4ED288F}" srcOrd="0" destOrd="0" presId="urn:microsoft.com/office/officeart/2005/8/layout/cycle5"/>
    <dgm:cxn modelId="{F5A1B139-9C8B-419D-8E4F-F6D98C779E12}" type="presOf" srcId="{BCB89C65-290B-49A5-B5B3-D21992744637}" destId="{F7DECC12-2A8E-4235-9D31-EE575BDB8F44}" srcOrd="0" destOrd="0" presId="urn:microsoft.com/office/officeart/2005/8/layout/cycle5"/>
    <dgm:cxn modelId="{D9354E50-F279-4B6D-B8DE-C84BBAA8FF3E}" type="presOf" srcId="{969D3648-AFC1-4DF4-8F7F-8F2CB688C03B}" destId="{E4BBB9B5-ADF5-4804-981F-D6EC64FBA399}" srcOrd="0" destOrd="0" presId="urn:microsoft.com/office/officeart/2005/8/layout/cycle5"/>
    <dgm:cxn modelId="{B3F2115A-5ABA-4DF4-9B98-DD545837B065}" srcId="{AD52F6E7-9118-4675-AAA8-544B2661AD87}" destId="{969D3648-AFC1-4DF4-8F7F-8F2CB688C03B}" srcOrd="3" destOrd="0" parTransId="{E2214D50-7AF9-4CE8-AF26-BC5FB2E40D68}" sibTransId="{BCB89C65-290B-49A5-B5B3-D21992744637}"/>
    <dgm:cxn modelId="{4104FF65-0E1F-4EA9-9449-B0BC20407A54}" type="presOf" srcId="{60D9810E-FDF8-47E1-8B44-27029B98759E}" destId="{A7977CFF-0DAF-48FA-BDCB-C8F4347608CE}" srcOrd="0" destOrd="0" presId="urn:microsoft.com/office/officeart/2005/8/layout/cycle5"/>
    <dgm:cxn modelId="{499DA967-303B-40E2-9A4F-17511DF1AC46}" srcId="{AD52F6E7-9118-4675-AAA8-544B2661AD87}" destId="{52C76888-AA2F-422C-AB6A-DB0551BC19EC}" srcOrd="4" destOrd="0" parTransId="{B032551A-FC6E-40C4-9EDC-AA8B1BD39C9E}" sibTransId="{E59424EA-842D-46C8-BE3E-7C865BE92438}"/>
    <dgm:cxn modelId="{288F5979-0099-4768-8744-AC25C533E3A2}" type="presOf" srcId="{70676844-B23E-4B85-BC78-7CDEF2313C1C}" destId="{CA8C2667-6500-4AF1-A015-F7278D778395}" srcOrd="0" destOrd="0" presId="urn:microsoft.com/office/officeart/2005/8/layout/cycle5"/>
    <dgm:cxn modelId="{C9F5D489-9519-4261-928A-C622C2FE40F9}" srcId="{AD52F6E7-9118-4675-AAA8-544B2661AD87}" destId="{C1FE9D3B-6E94-4C08-AB9E-A3EAF2F074EA}" srcOrd="2" destOrd="0" parTransId="{A510BD17-5CB1-4D2B-8768-C80B1AD62FB6}" sibTransId="{7D86ACED-0D76-48A0-9685-29E7C31B2B41}"/>
    <dgm:cxn modelId="{7601CB9A-98B7-49EE-A4C2-FB9A4CA31E3A}" type="presOf" srcId="{7D86ACED-0D76-48A0-9685-29E7C31B2B41}" destId="{E163E364-5006-411C-9CC1-106B4348019A}" srcOrd="0" destOrd="0" presId="urn:microsoft.com/office/officeart/2005/8/layout/cycle5"/>
    <dgm:cxn modelId="{3C1520B4-B227-4E54-AD19-C284D509690C}" type="presOf" srcId="{AD52F6E7-9118-4675-AAA8-544B2661AD87}" destId="{53A63615-C282-4A26-B203-620F5645A3ED}" srcOrd="0" destOrd="0" presId="urn:microsoft.com/office/officeart/2005/8/layout/cycle5"/>
    <dgm:cxn modelId="{F5084BB5-CC89-41B1-ABB3-81C70B885C64}" type="presOf" srcId="{52C76888-AA2F-422C-AB6A-DB0551BC19EC}" destId="{07E513CA-5074-4BA0-B8E6-C871DC9F4FE2}" srcOrd="0" destOrd="0" presId="urn:microsoft.com/office/officeart/2005/8/layout/cycle5"/>
    <dgm:cxn modelId="{8D7D9ABA-F558-4703-BA2C-0194EDF2E6D5}" srcId="{AD52F6E7-9118-4675-AAA8-544B2661AD87}" destId="{70676844-B23E-4B85-BC78-7CDEF2313C1C}" srcOrd="0" destOrd="0" parTransId="{0BB698CC-29FB-4871-94F0-168ADEEE98EA}" sibTransId="{FD4A050E-19C2-4932-9F49-3EEAC4AA391D}"/>
    <dgm:cxn modelId="{B7EAB5C8-D89E-4DBF-ACDD-0ED3C863EE09}" type="presOf" srcId="{C1FE9D3B-6E94-4C08-AB9E-A3EAF2F074EA}" destId="{9B5A1EFE-0398-4A60-AA3A-0F2A93C36ED2}" srcOrd="0" destOrd="0" presId="urn:microsoft.com/office/officeart/2005/8/layout/cycle5"/>
    <dgm:cxn modelId="{8B4CB5D1-7C3C-4495-8B51-3356AC4393B5}" type="presOf" srcId="{FD4A050E-19C2-4932-9F49-3EEAC4AA391D}" destId="{6A01669A-EBD6-4189-824C-F32D7CA60953}" srcOrd="0" destOrd="0" presId="urn:microsoft.com/office/officeart/2005/8/layout/cycle5"/>
    <dgm:cxn modelId="{C0B8166B-7F13-4320-A579-B9F58E29C366}" type="presParOf" srcId="{53A63615-C282-4A26-B203-620F5645A3ED}" destId="{CA8C2667-6500-4AF1-A015-F7278D778395}" srcOrd="0" destOrd="0" presId="urn:microsoft.com/office/officeart/2005/8/layout/cycle5"/>
    <dgm:cxn modelId="{A41566D2-5E42-4D1E-91D2-1ABF5F0726EB}" type="presParOf" srcId="{53A63615-C282-4A26-B203-620F5645A3ED}" destId="{57D6A2CC-9418-48D8-9196-A7CCDA45B321}" srcOrd="1" destOrd="0" presId="urn:microsoft.com/office/officeart/2005/8/layout/cycle5"/>
    <dgm:cxn modelId="{C1B7CEB6-F49B-465C-AC12-E141CCC6967B}" type="presParOf" srcId="{53A63615-C282-4A26-B203-620F5645A3ED}" destId="{6A01669A-EBD6-4189-824C-F32D7CA60953}" srcOrd="2" destOrd="0" presId="urn:microsoft.com/office/officeart/2005/8/layout/cycle5"/>
    <dgm:cxn modelId="{C458361C-349D-4A7B-9C48-25939D926295}" type="presParOf" srcId="{53A63615-C282-4A26-B203-620F5645A3ED}" destId="{F47C9337-A82A-4C16-8704-6B13B4ED288F}" srcOrd="3" destOrd="0" presId="urn:microsoft.com/office/officeart/2005/8/layout/cycle5"/>
    <dgm:cxn modelId="{9FD43E35-0729-455D-BC2B-87050BD8F75F}" type="presParOf" srcId="{53A63615-C282-4A26-B203-620F5645A3ED}" destId="{97DC6170-E5E7-4B29-A9AA-9F2DBFA62C15}" srcOrd="4" destOrd="0" presId="urn:microsoft.com/office/officeart/2005/8/layout/cycle5"/>
    <dgm:cxn modelId="{93777D2D-2E28-48BD-B75D-F851B37875F1}" type="presParOf" srcId="{53A63615-C282-4A26-B203-620F5645A3ED}" destId="{A7977CFF-0DAF-48FA-BDCB-C8F4347608CE}" srcOrd="5" destOrd="0" presId="urn:microsoft.com/office/officeart/2005/8/layout/cycle5"/>
    <dgm:cxn modelId="{2D03089B-4410-4543-AE6A-FB9800016F29}" type="presParOf" srcId="{53A63615-C282-4A26-B203-620F5645A3ED}" destId="{9B5A1EFE-0398-4A60-AA3A-0F2A93C36ED2}" srcOrd="6" destOrd="0" presId="urn:microsoft.com/office/officeart/2005/8/layout/cycle5"/>
    <dgm:cxn modelId="{C3BBF1CD-EF61-4B8E-B217-CE322C15A704}" type="presParOf" srcId="{53A63615-C282-4A26-B203-620F5645A3ED}" destId="{996E89E6-9CBA-4F88-9E36-817CF82B1962}" srcOrd="7" destOrd="0" presId="urn:microsoft.com/office/officeart/2005/8/layout/cycle5"/>
    <dgm:cxn modelId="{5C747312-81FB-4D63-8280-10E55F72281C}" type="presParOf" srcId="{53A63615-C282-4A26-B203-620F5645A3ED}" destId="{E163E364-5006-411C-9CC1-106B4348019A}" srcOrd="8" destOrd="0" presId="urn:microsoft.com/office/officeart/2005/8/layout/cycle5"/>
    <dgm:cxn modelId="{3BBFF336-7835-43A6-A2A9-AEFCC0E4B847}" type="presParOf" srcId="{53A63615-C282-4A26-B203-620F5645A3ED}" destId="{E4BBB9B5-ADF5-4804-981F-D6EC64FBA399}" srcOrd="9" destOrd="0" presId="urn:microsoft.com/office/officeart/2005/8/layout/cycle5"/>
    <dgm:cxn modelId="{844C766D-20D1-447A-A793-44787493EAE4}" type="presParOf" srcId="{53A63615-C282-4A26-B203-620F5645A3ED}" destId="{14D37D44-867B-4CF0-BD78-03B8F839AD95}" srcOrd="10" destOrd="0" presId="urn:microsoft.com/office/officeart/2005/8/layout/cycle5"/>
    <dgm:cxn modelId="{756C88AA-9330-41BA-BBBF-C344DD61B374}" type="presParOf" srcId="{53A63615-C282-4A26-B203-620F5645A3ED}" destId="{F7DECC12-2A8E-4235-9D31-EE575BDB8F44}" srcOrd="11" destOrd="0" presId="urn:microsoft.com/office/officeart/2005/8/layout/cycle5"/>
    <dgm:cxn modelId="{9D1AA4E5-9BC7-4B50-95DF-89942FF55628}" type="presParOf" srcId="{53A63615-C282-4A26-B203-620F5645A3ED}" destId="{07E513CA-5074-4BA0-B8E6-C871DC9F4FE2}" srcOrd="12" destOrd="0" presId="urn:microsoft.com/office/officeart/2005/8/layout/cycle5"/>
    <dgm:cxn modelId="{9160A5E6-3E4E-423B-97E1-53D03A145B81}" type="presParOf" srcId="{53A63615-C282-4A26-B203-620F5645A3ED}" destId="{E0048782-A2BF-4ADA-858B-965D8035ED78}" srcOrd="13" destOrd="0" presId="urn:microsoft.com/office/officeart/2005/8/layout/cycle5"/>
    <dgm:cxn modelId="{6AF31D17-9515-4C3F-82DC-7FACAC50CD3A}" type="presParOf" srcId="{53A63615-C282-4A26-B203-620F5645A3ED}" destId="{36B09A08-0487-4419-BD97-CCCCE9F55B77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8C2667-6500-4AF1-A015-F7278D778395}">
      <dsp:nvSpPr>
        <dsp:cNvPr id="0" name=""/>
        <dsp:cNvSpPr/>
      </dsp:nvSpPr>
      <dsp:spPr>
        <a:xfrm>
          <a:off x="2751883" y="-138609"/>
          <a:ext cx="2029236" cy="1437782"/>
        </a:xfrm>
        <a:prstGeom prst="roundRect">
          <a:avLst/>
        </a:prstGeom>
        <a:solidFill>
          <a:srgbClr val="006A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900" kern="1200" dirty="0"/>
            <a:t>Mobilnost osebja kot strateški cilj</a:t>
          </a:r>
        </a:p>
      </dsp:txBody>
      <dsp:txXfrm>
        <a:off x="2822070" y="-68422"/>
        <a:ext cx="1888862" cy="1297408"/>
      </dsp:txXfrm>
    </dsp:sp>
    <dsp:sp modelId="{6A01669A-EBD6-4189-824C-F32D7CA60953}">
      <dsp:nvSpPr>
        <dsp:cNvPr id="0" name=""/>
        <dsp:cNvSpPr/>
      </dsp:nvSpPr>
      <dsp:spPr>
        <a:xfrm>
          <a:off x="1581662" y="583621"/>
          <a:ext cx="4382514" cy="4382514"/>
        </a:xfrm>
        <a:custGeom>
          <a:avLst/>
          <a:gdLst/>
          <a:ahLst/>
          <a:cxnLst/>
          <a:rect l="0" t="0" r="0" b="0"/>
          <a:pathLst>
            <a:path>
              <a:moveTo>
                <a:pt x="3353657" y="333723"/>
              </a:moveTo>
              <a:arcTo wR="2191257" hR="2191257" stAng="18122241" swAng="845586"/>
            </a:path>
          </a:pathLst>
        </a:custGeom>
        <a:noFill/>
        <a:ln w="9525" cap="flat" cmpd="sng" algn="ctr">
          <a:solidFill>
            <a:srgbClr val="006A8E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7C9337-A82A-4C16-8704-6B13B4ED288F}">
      <dsp:nvSpPr>
        <dsp:cNvPr id="0" name=""/>
        <dsp:cNvSpPr/>
      </dsp:nvSpPr>
      <dsp:spPr>
        <a:xfrm>
          <a:off x="4621484" y="1389174"/>
          <a:ext cx="2473001" cy="1438243"/>
        </a:xfrm>
        <a:prstGeom prst="roundRect">
          <a:avLst/>
        </a:prstGeom>
        <a:solidFill>
          <a:srgbClr val="006A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900" kern="1200" dirty="0"/>
            <a:t>Spodbujanje internacionalizacije</a:t>
          </a:r>
        </a:p>
      </dsp:txBody>
      <dsp:txXfrm>
        <a:off x="4691693" y="1459383"/>
        <a:ext cx="2332583" cy="1297825"/>
      </dsp:txXfrm>
    </dsp:sp>
    <dsp:sp modelId="{A7977CFF-0DAF-48FA-BDCB-C8F4347608CE}">
      <dsp:nvSpPr>
        <dsp:cNvPr id="0" name=""/>
        <dsp:cNvSpPr/>
      </dsp:nvSpPr>
      <dsp:spPr>
        <a:xfrm>
          <a:off x="1578265" y="574688"/>
          <a:ext cx="4382514" cy="4382514"/>
        </a:xfrm>
        <a:custGeom>
          <a:avLst/>
          <a:gdLst/>
          <a:ahLst/>
          <a:cxnLst/>
          <a:rect l="0" t="0" r="0" b="0"/>
          <a:pathLst>
            <a:path>
              <a:moveTo>
                <a:pt x="4366508" y="2455628"/>
              </a:moveTo>
              <a:arcTo wR="2191257" hR="2191257" stAng="415771" swAng="972665"/>
            </a:path>
          </a:pathLst>
        </a:custGeom>
        <a:noFill/>
        <a:ln w="9525" cap="flat" cmpd="sng" algn="ctr">
          <a:solidFill>
            <a:srgbClr val="006A8E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5A1EFE-0398-4A60-AA3A-0F2A93C36ED2}">
      <dsp:nvSpPr>
        <dsp:cNvPr id="0" name=""/>
        <dsp:cNvSpPr/>
      </dsp:nvSpPr>
      <dsp:spPr>
        <a:xfrm>
          <a:off x="4057293" y="3810265"/>
          <a:ext cx="1994393" cy="1468074"/>
        </a:xfrm>
        <a:prstGeom prst="roundRect">
          <a:avLst/>
        </a:prstGeom>
        <a:solidFill>
          <a:srgbClr val="006A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900" kern="1200" dirty="0"/>
            <a:t>Krepitev raziskovanja in prenos inovacij</a:t>
          </a:r>
        </a:p>
      </dsp:txBody>
      <dsp:txXfrm>
        <a:off x="4128958" y="3881930"/>
        <a:ext cx="1851063" cy="1324744"/>
      </dsp:txXfrm>
    </dsp:sp>
    <dsp:sp modelId="{E163E364-5006-411C-9CC1-106B4348019A}">
      <dsp:nvSpPr>
        <dsp:cNvPr id="0" name=""/>
        <dsp:cNvSpPr/>
      </dsp:nvSpPr>
      <dsp:spPr>
        <a:xfrm>
          <a:off x="1575243" y="580281"/>
          <a:ext cx="4382514" cy="4382514"/>
        </a:xfrm>
        <a:custGeom>
          <a:avLst/>
          <a:gdLst/>
          <a:ahLst/>
          <a:cxnLst/>
          <a:rect l="0" t="0" r="0" b="0"/>
          <a:pathLst>
            <a:path>
              <a:moveTo>
                <a:pt x="2384386" y="4373987"/>
              </a:moveTo>
              <a:arcTo wR="2191257" hR="2191257" stAng="5096616" swAng="464145"/>
            </a:path>
          </a:pathLst>
        </a:custGeom>
        <a:noFill/>
        <a:ln w="9525" cap="flat" cmpd="sng" algn="ctr">
          <a:solidFill>
            <a:srgbClr val="006A8E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BBB9B5-ADF5-4804-981F-D6EC64FBA399}">
      <dsp:nvSpPr>
        <dsp:cNvPr id="0" name=""/>
        <dsp:cNvSpPr/>
      </dsp:nvSpPr>
      <dsp:spPr>
        <a:xfrm>
          <a:off x="1390985" y="3859905"/>
          <a:ext cx="2175054" cy="1368796"/>
        </a:xfrm>
        <a:prstGeom prst="roundRect">
          <a:avLst/>
        </a:prstGeom>
        <a:solidFill>
          <a:srgbClr val="006A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900" kern="1200" dirty="0"/>
            <a:t>Krepitev odprtosti in razvoj novih kompetenc</a:t>
          </a:r>
        </a:p>
      </dsp:txBody>
      <dsp:txXfrm>
        <a:off x="1457804" y="3926724"/>
        <a:ext cx="2041416" cy="1235158"/>
      </dsp:txXfrm>
    </dsp:sp>
    <dsp:sp modelId="{F7DECC12-2A8E-4235-9D31-EE575BDB8F44}">
      <dsp:nvSpPr>
        <dsp:cNvPr id="0" name=""/>
        <dsp:cNvSpPr/>
      </dsp:nvSpPr>
      <dsp:spPr>
        <a:xfrm>
          <a:off x="1575243" y="580281"/>
          <a:ext cx="4382514" cy="4382514"/>
        </a:xfrm>
        <a:custGeom>
          <a:avLst/>
          <a:gdLst/>
          <a:ahLst/>
          <a:cxnLst/>
          <a:rect l="0" t="0" r="0" b="0"/>
          <a:pathLst>
            <a:path>
              <a:moveTo>
                <a:pt x="193914" y="3092494"/>
              </a:moveTo>
              <a:arcTo wR="2191257" hR="2191257" stAng="9342855" swAng="1005358"/>
            </a:path>
          </a:pathLst>
        </a:custGeom>
        <a:noFill/>
        <a:ln w="9525" cap="flat" cmpd="sng" algn="ctr">
          <a:solidFill>
            <a:srgbClr val="006A8E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E513CA-5074-4BA0-B8E6-C871DC9F4FE2}">
      <dsp:nvSpPr>
        <dsp:cNvPr id="0" name=""/>
        <dsp:cNvSpPr/>
      </dsp:nvSpPr>
      <dsp:spPr>
        <a:xfrm>
          <a:off x="617844" y="1339472"/>
          <a:ext cx="2129294" cy="1509861"/>
        </a:xfrm>
        <a:prstGeom prst="roundRect">
          <a:avLst/>
        </a:prstGeom>
        <a:solidFill>
          <a:srgbClr val="006A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Prenos znanja in dobrih praks</a:t>
          </a:r>
          <a:endParaRPr lang="sl-SI" sz="1900" kern="1200" dirty="0"/>
        </a:p>
      </dsp:txBody>
      <dsp:txXfrm>
        <a:off x="691549" y="1413177"/>
        <a:ext cx="1981884" cy="1362451"/>
      </dsp:txXfrm>
    </dsp:sp>
    <dsp:sp modelId="{36B09A08-0487-4419-BD97-CCCCE9F55B77}">
      <dsp:nvSpPr>
        <dsp:cNvPr id="0" name=""/>
        <dsp:cNvSpPr/>
      </dsp:nvSpPr>
      <dsp:spPr>
        <a:xfrm>
          <a:off x="1575243" y="580281"/>
          <a:ext cx="4382514" cy="4382514"/>
        </a:xfrm>
        <a:custGeom>
          <a:avLst/>
          <a:gdLst/>
          <a:ahLst/>
          <a:cxnLst/>
          <a:rect l="0" t="0" r="0" b="0"/>
          <a:pathLst>
            <a:path>
              <a:moveTo>
                <a:pt x="644643" y="638970"/>
              </a:moveTo>
              <a:arcTo wR="2191257" hR="2191257" stAng="13506293" swAng="780971"/>
            </a:path>
          </a:pathLst>
        </a:custGeom>
        <a:noFill/>
        <a:ln w="9525" cap="flat" cmpd="sng" algn="ctr">
          <a:solidFill>
            <a:srgbClr val="006A8E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507825-8529-4B4B-97B0-58DFFD3405C8}" type="datetimeFigureOut">
              <a:rPr lang="sl-SI" smtClean="0"/>
              <a:t>2. 9. 25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06B28D-31DF-4F79-8439-A95A0F2378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90627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F719EA-6195-4091-963B-595724FFC946}" type="datetimeFigureOut">
              <a:rPr lang="sl-SI" smtClean="0"/>
              <a:t>2. 9. 25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BB775F-F8D6-4738-A0EF-069010D5B14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72381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199456" y="1536824"/>
            <a:ext cx="9937104" cy="2684264"/>
          </a:xfrm>
        </p:spPr>
        <p:txBody>
          <a:bodyPr anchor="b"/>
          <a:lstStyle>
            <a:lvl1pPr algn="r">
              <a:defRPr sz="4400">
                <a:latin typeface="Calibri" pitchFamily="34" charset="0"/>
              </a:defRPr>
            </a:lvl1pPr>
          </a:lstStyle>
          <a:p>
            <a:pPr lvl="0"/>
            <a:r>
              <a:rPr lang="sl-SI" noProof="0" dirty="0"/>
              <a:t>Glavni naslov</a:t>
            </a:r>
            <a:endParaRPr lang="en-GB" noProof="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199456" y="4437459"/>
            <a:ext cx="9937104" cy="1727845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>
                <a:latin typeface="Calibri" pitchFamily="34" charset="0"/>
              </a:defRPr>
            </a:lvl1pPr>
          </a:lstStyle>
          <a:p>
            <a:pPr lvl="0"/>
            <a:r>
              <a:rPr lang="sl-SI" noProof="0" dirty="0"/>
              <a:t>Podnaslov</a:t>
            </a:r>
            <a:endParaRPr lang="en-GB" noProof="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auto">
          <a:xfrm>
            <a:off x="8815970" y="978644"/>
            <a:ext cx="2326729" cy="1116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84527" y="6381328"/>
            <a:ext cx="1198212" cy="392904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rgbClr val="006A8E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711200" y="764704"/>
            <a:ext cx="10871200" cy="1047328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dirty="0" err="1"/>
              <a:t>Naslov</a:t>
            </a:r>
            <a:r>
              <a:rPr lang="en-US" dirty="0"/>
              <a:t> </a:t>
            </a:r>
            <a:r>
              <a:rPr lang="en-US" dirty="0" err="1"/>
              <a:t>strani</a:t>
            </a:r>
            <a:endParaRPr lang="sl-SI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-1"/>
            <a:ext cx="9696400" cy="76470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006A8E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dirty="0" err="1"/>
              <a:t>Naslov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 hasCustomPrompt="1"/>
          </p:nvPr>
        </p:nvSpPr>
        <p:spPr>
          <a:xfrm>
            <a:off x="914400" y="1844824"/>
            <a:ext cx="10668000" cy="4392488"/>
          </a:xfrm>
        </p:spPr>
        <p:txBody>
          <a:bodyPr/>
          <a:lstStyle>
            <a:lvl1pPr marL="342900" indent="-342900" algn="just">
              <a:buFont typeface="Arial" panose="020B0604020202020204" pitchFamily="34" charset="0"/>
              <a:buChar char="•"/>
              <a:defRPr sz="3200"/>
            </a:lvl1pPr>
            <a:lvl2pPr marL="742950" indent="-285750" algn="just">
              <a:buFont typeface="Arial" panose="020B0604020202020204" pitchFamily="34" charset="0"/>
              <a:buChar char="•"/>
              <a:defRPr sz="2800"/>
            </a:lvl2pPr>
            <a:lvl3pPr marL="1143000" indent="-228600" algn="just">
              <a:buFont typeface="Arial" panose="020B0604020202020204" pitchFamily="34" charset="0"/>
              <a:buChar char="•"/>
              <a:defRPr sz="2400"/>
            </a:lvl3pPr>
            <a:lvl4pPr marL="1600200" indent="-228600" algn="just">
              <a:buFont typeface="Arial" panose="020B0604020202020204" pitchFamily="34" charset="0"/>
              <a:buChar char="•"/>
              <a:defRPr sz="2000"/>
            </a:lvl4pPr>
            <a:lvl5pPr marL="2057400" indent="-228600" algn="just"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sl-SI" dirty="0"/>
              <a:t>Tekst</a:t>
            </a:r>
            <a:endParaRPr lang="en-US" dirty="0"/>
          </a:p>
          <a:p>
            <a:pPr lvl="1"/>
            <a:r>
              <a:rPr lang="sl-SI" dirty="0"/>
              <a:t>Druga raven</a:t>
            </a:r>
            <a:endParaRPr lang="en-US" dirty="0"/>
          </a:p>
          <a:p>
            <a:pPr lvl="2"/>
            <a:r>
              <a:rPr lang="sl-SI" dirty="0"/>
              <a:t>Tretja raven</a:t>
            </a:r>
            <a:endParaRPr lang="en-US" dirty="0"/>
          </a:p>
          <a:p>
            <a:pPr lvl="3"/>
            <a:r>
              <a:rPr lang="sl-SI" dirty="0"/>
              <a:t>Četrta raven</a:t>
            </a:r>
            <a:endParaRPr lang="en-US" dirty="0"/>
          </a:p>
          <a:p>
            <a:pPr lvl="4"/>
            <a:r>
              <a:rPr lang="sl-SI" dirty="0"/>
              <a:t>Peta raven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3BC06265-B85C-C4DF-7957-CDA8A67F189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auto">
          <a:xfrm>
            <a:off x="10397515" y="197852"/>
            <a:ext cx="1481598" cy="710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2845381"/>
      </p:ext>
    </p:extLst>
  </p:cSld>
  <p:clrMapOvr>
    <a:masterClrMapping/>
  </p:clrMapOvr>
  <p:transition spd="slow"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11200" y="791877"/>
            <a:ext cx="10871200" cy="1047328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Naslov strani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914400" y="1839204"/>
            <a:ext cx="5253608" cy="439810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dirty="0"/>
              <a:t>Tekst</a:t>
            </a:r>
            <a:endParaRPr lang="en-US" dirty="0"/>
          </a:p>
          <a:p>
            <a:pPr lvl="1"/>
            <a:r>
              <a:rPr lang="sl-SI" dirty="0"/>
              <a:t>Druga raven</a:t>
            </a:r>
            <a:endParaRPr lang="en-US" dirty="0"/>
          </a:p>
          <a:p>
            <a:pPr lvl="2"/>
            <a:r>
              <a:rPr lang="sl-SI" dirty="0"/>
              <a:t>Tretja raven</a:t>
            </a:r>
            <a:endParaRPr lang="en-US" dirty="0"/>
          </a:p>
          <a:p>
            <a:pPr lvl="3"/>
            <a:r>
              <a:rPr lang="sl-SI" dirty="0"/>
              <a:t>Četrta raven</a:t>
            </a:r>
            <a:endParaRPr lang="en-US" dirty="0"/>
          </a:p>
          <a:p>
            <a:pPr lvl="4"/>
            <a:r>
              <a:rPr lang="sl-SI" dirty="0"/>
              <a:t>Peta raven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341616" y="1866376"/>
            <a:ext cx="5226992" cy="43709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dirty="0"/>
              <a:t>Tekst</a:t>
            </a:r>
            <a:endParaRPr lang="en-US" dirty="0"/>
          </a:p>
          <a:p>
            <a:pPr lvl="1"/>
            <a:r>
              <a:rPr lang="sl-SI" dirty="0"/>
              <a:t>Druga raven</a:t>
            </a:r>
            <a:endParaRPr lang="en-US" dirty="0"/>
          </a:p>
          <a:p>
            <a:pPr lvl="2"/>
            <a:r>
              <a:rPr lang="sl-SI" dirty="0"/>
              <a:t>Tretja raven</a:t>
            </a:r>
            <a:endParaRPr lang="en-US" dirty="0"/>
          </a:p>
          <a:p>
            <a:pPr lvl="3"/>
            <a:r>
              <a:rPr lang="sl-SI" dirty="0"/>
              <a:t>Četrta raven</a:t>
            </a:r>
            <a:endParaRPr lang="en-US" dirty="0"/>
          </a:p>
          <a:p>
            <a:pPr lvl="4"/>
            <a:r>
              <a:rPr lang="sl-SI" dirty="0"/>
              <a:t>Peta raven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84527" y="6381328"/>
            <a:ext cx="1198212" cy="392904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006A8E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4E03B806-79A6-C8D8-52D3-5E252AA14FF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auto">
          <a:xfrm>
            <a:off x="10397515" y="197852"/>
            <a:ext cx="1481598" cy="710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0B0FD94-3F6A-AD94-6695-AF68544749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-1"/>
            <a:ext cx="9696400" cy="76470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006A8E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dirty="0" err="1"/>
              <a:t>Naslov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27201"/>
      </p:ext>
    </p:extLst>
  </p:cSld>
  <p:clrMapOvr>
    <a:masterClrMapping/>
  </p:clrMapOvr>
  <p:transition spd="slow"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7408" y="764704"/>
            <a:ext cx="10871200" cy="1047328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Naslov strani</a:t>
            </a: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84527" y="6381328"/>
            <a:ext cx="1198212" cy="392904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rgbClr val="006A8E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B485856E-0B98-3D54-629B-B068FEA931D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auto">
          <a:xfrm>
            <a:off x="10397515" y="197852"/>
            <a:ext cx="1481598" cy="710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C0E57-5F59-324B-65DC-75F7E40C9E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-1"/>
            <a:ext cx="9696400" cy="76470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006A8E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dirty="0" err="1"/>
              <a:t>Naslov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955131"/>
      </p:ext>
    </p:extLst>
  </p:cSld>
  <p:clrMapOvr>
    <a:masterClrMapping/>
  </p:clrMapOvr>
  <p:transition spd="slow"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>
            <a:extLst>
              <a:ext uri="{FF2B5EF4-FFF2-40B4-BE49-F238E27FC236}">
                <a16:creationId xmlns:a16="http://schemas.microsoft.com/office/drawing/2014/main" id="{5950C64D-359E-8A03-AF69-25A356554A4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auto">
          <a:xfrm>
            <a:off x="10397515" y="197852"/>
            <a:ext cx="1481598" cy="710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ADBFF185-5AD8-D9EC-30F7-1D48EDCEF0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-1"/>
            <a:ext cx="9696400" cy="76470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006A8E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dirty="0" err="1"/>
              <a:t>Naslov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571692"/>
      </p:ext>
    </p:extLst>
  </p:cSld>
  <p:clrMapOvr>
    <a:masterClrMapping/>
  </p:clrMapOvr>
  <p:transition spd="slow"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1200" y="908720"/>
            <a:ext cx="10871200" cy="104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4C4C4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dirty="0"/>
              <a:t>Naslov strani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8840"/>
            <a:ext cx="10668000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4C4C4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dirty="0"/>
              <a:t>Tekst</a:t>
            </a:r>
            <a:endParaRPr lang="en-US" dirty="0"/>
          </a:p>
          <a:p>
            <a:pPr lvl="1"/>
            <a:r>
              <a:rPr lang="sl-SI" dirty="0"/>
              <a:t>Druga raven</a:t>
            </a:r>
            <a:endParaRPr lang="en-US" dirty="0"/>
          </a:p>
          <a:p>
            <a:pPr lvl="2"/>
            <a:r>
              <a:rPr lang="sl-SI" dirty="0"/>
              <a:t>Tretja raven</a:t>
            </a:r>
            <a:endParaRPr lang="en-US" dirty="0"/>
          </a:p>
          <a:p>
            <a:pPr lvl="3"/>
            <a:r>
              <a:rPr lang="sl-SI" dirty="0"/>
              <a:t>Četrta raven</a:t>
            </a:r>
            <a:endParaRPr lang="en-US" dirty="0"/>
          </a:p>
          <a:p>
            <a:pPr lvl="4"/>
            <a:r>
              <a:rPr lang="sl-SI" dirty="0"/>
              <a:t>Peta raven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2" r:id="rId3"/>
    <p:sldLayoutId id="2147483674" r:id="rId4"/>
    <p:sldLayoutId id="2147483676" r:id="rId5"/>
  </p:sldLayoutIdLst>
  <p:transition spd="slow">
    <p:fade/>
  </p:transition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baseline="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14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13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D3797-E3DB-DC24-F1E9-A46A00AA6D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l-SI" sz="4000" b="1" dirty="0"/>
              <a:t>Dobre prakse UM pri zagotavljanju privlačnih in trajnostnih poklicnih poti v visokošolskem izobraževanju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0E3E2E8-54B7-3C42-6769-BD66A5F3D2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 dirty="0"/>
          </a:p>
          <a:p>
            <a:endParaRPr lang="sl-SI" dirty="0"/>
          </a:p>
          <a:p>
            <a:r>
              <a:rPr lang="sl-SI" sz="2800" dirty="0"/>
              <a:t>Dean Korošak, prorektor UM</a:t>
            </a:r>
          </a:p>
        </p:txBody>
      </p:sp>
    </p:spTree>
    <p:extLst>
      <p:ext uri="{BB962C8B-B14F-4D97-AF65-F5344CB8AC3E}">
        <p14:creationId xmlns:p14="http://schemas.microsoft.com/office/powerpoint/2010/main" val="3105335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C4D29754-BA8C-BA4D-4592-607B951963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E005F03C-1A15-0DC6-8745-9BC143C61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Preboj na področju priznavanja pomena pedagoškega dela in spodbujanja pedagoške odličnosti.  </a:t>
            </a:r>
          </a:p>
          <a:p>
            <a:r>
              <a:rPr lang="sl-SI" dirty="0"/>
              <a:t>Pravilnik o podelitvi nagrad Univerze v Mariboru za pedagoško odličnost → kazalniki za ocenjevanje inovativnosti in kakovosti poučevanja in učenja.</a:t>
            </a:r>
          </a:p>
          <a:p>
            <a:r>
              <a:rPr lang="sl-SI" dirty="0"/>
              <a:t>Prepoznavanje in deljenje odličnih pedagoških praks.</a:t>
            </a:r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8D328A89-08F8-DF73-7B24-CD0FBD0CD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00" y="188640"/>
            <a:ext cx="10871200" cy="936104"/>
          </a:xfrm>
        </p:spPr>
        <p:txBody>
          <a:bodyPr/>
          <a:lstStyle/>
          <a:p>
            <a:r>
              <a:rPr lang="pl-PL" dirty="0"/>
              <a:t>Nagrada UM za pedagoško odličnost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0873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B8B95F-2CB3-011C-8EBA-D08EF22C1C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0447A117-FB6A-7183-AF80-E6CB136A23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6F3AF845-060D-B37A-3412-44EAFBEC7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Uporaba sodobnih pedagoških metod in raziskovalno podprtih pristopov k poučevanju.</a:t>
            </a:r>
          </a:p>
          <a:p>
            <a:r>
              <a:rPr lang="sl-SI" dirty="0"/>
              <a:t>Didaktične smernice, priporočila, podporna okolja, objavljena na </a:t>
            </a:r>
            <a:r>
              <a:rPr lang="sl-SI" i="1" dirty="0"/>
              <a:t>didakt.um.si.</a:t>
            </a:r>
          </a:p>
          <a:p>
            <a:r>
              <a:rPr lang="sl-SI" dirty="0"/>
              <a:t>Iskalnik gradiv in Učni stolpič.</a:t>
            </a:r>
          </a:p>
          <a:p>
            <a:endParaRPr lang="sl-SI" dirty="0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B7DBCBA8-03E8-682D-A622-808DF9D61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00" y="188640"/>
            <a:ext cx="10871200" cy="936104"/>
          </a:xfrm>
        </p:spPr>
        <p:txBody>
          <a:bodyPr/>
          <a:lstStyle/>
          <a:p>
            <a:r>
              <a:rPr lang="pl-PL" dirty="0"/>
              <a:t>Didaktična gradiva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096699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352" y="1536824"/>
            <a:ext cx="11161240" cy="1453944"/>
          </a:xfrm>
        </p:spPr>
        <p:txBody>
          <a:bodyPr/>
          <a:lstStyle/>
          <a:p>
            <a:pPr algn="ctr"/>
            <a:r>
              <a:rPr lang="sl-SI" sz="4000" dirty="0" err="1">
                <a:ea typeface="Calibri" panose="020F0502020204030204" pitchFamily="34" charset="0"/>
                <a:cs typeface="Calibri" panose="020F0502020204030204" pitchFamily="34" charset="0"/>
              </a:rPr>
              <a:t>Mikrodokazila</a:t>
            </a:r>
            <a:r>
              <a:rPr lang="sl-SI" sz="4000" dirty="0">
                <a:ea typeface="Calibri" panose="020F0502020204030204" pitchFamily="34" charset="0"/>
                <a:cs typeface="Calibri" panose="020F0502020204030204" pitchFamily="34" charset="0"/>
              </a:rPr>
              <a:t> UM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7408" y="5321176"/>
            <a:ext cx="10657184" cy="844128"/>
          </a:xfrm>
        </p:spPr>
        <p:txBody>
          <a:bodyPr/>
          <a:lstStyle/>
          <a:p>
            <a:pPr algn="ctr"/>
            <a:r>
              <a:rPr lang="sl-SI" sz="2400" i="1" dirty="0">
                <a:ea typeface="Calibri" panose="020F0502020204030204" pitchFamily="34" charset="0"/>
                <a:cs typeface="Calibri" panose="020F0502020204030204" pitchFamily="34" charset="0"/>
              </a:rPr>
              <a:t>Krajša izobraževanja in usposabljanja, namenjena </a:t>
            </a:r>
            <a:r>
              <a:rPr lang="sl-SI" sz="2400" i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pridobitvi specifičnih znanj, spretnosti in kompetenc, ki ustrezajo družbenim, osebnim, kulturnim potrebam ali potrebam trga dela.</a:t>
            </a:r>
            <a:endParaRPr lang="sl-SI" sz="2400" i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sl-SI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5103FF55-CF29-167B-9F07-9EE92738826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9734" y="4211995"/>
            <a:ext cx="431465" cy="242102"/>
          </a:xfrm>
          <a:prstGeom prst="rect">
            <a:avLst/>
          </a:prstGeom>
        </p:spPr>
      </p:pic>
      <p:pic>
        <p:nvPicPr>
          <p:cNvPr id="1026" name="Picture 2" descr="Logotip CVU UM">
            <a:extLst>
              <a:ext uri="{FF2B5EF4-FFF2-40B4-BE49-F238E27FC236}">
                <a16:creationId xmlns:a16="http://schemas.microsoft.com/office/drawing/2014/main" id="{B638EADD-39D8-DD60-A881-E0691DBC98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848" y="3519097"/>
            <a:ext cx="216024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357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9E55E987-565B-C541-FFB4-FC46BD54EE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A31E7191-A8CB-7E3B-D982-AB383C1DE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00" y="188640"/>
            <a:ext cx="10871200" cy="936104"/>
          </a:xfrm>
        </p:spPr>
        <p:txBody>
          <a:bodyPr/>
          <a:lstStyle/>
          <a:p>
            <a:r>
              <a:rPr lang="sl-SI" dirty="0"/>
              <a:t>Vseživljenjske oblike izobraževanj na UM</a:t>
            </a:r>
          </a:p>
        </p:txBody>
      </p:sp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C0179E3D-BCD7-40A2-D352-80BE6DFFA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13385"/>
            <a:ext cx="11158264" cy="4851919"/>
          </a:xfrm>
        </p:spPr>
        <p:txBody>
          <a:bodyPr/>
          <a:lstStyle/>
          <a:p>
            <a:r>
              <a:rPr lang="sl-SI" sz="3000" dirty="0" err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neakreditirana</a:t>
            </a:r>
            <a:r>
              <a:rPr lang="sl-SI" sz="3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krajša izobraževanja brez preverjanja in ocenjevanja učnih izidov </a:t>
            </a:r>
            <a:r>
              <a:rPr lang="sl-SI" sz="2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(v okviru raznovrstnih krajših izobraževanj na članicah UM in v okviru Izpopolni UM), </a:t>
            </a:r>
          </a:p>
          <a:p>
            <a:r>
              <a:rPr lang="sl-SI" sz="3000" dirty="0" err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neakreditirana</a:t>
            </a:r>
            <a:r>
              <a:rPr lang="sl-SI" sz="3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krajša izobraževanja s preverjanjem in ocenjevanjem učnih izidov </a:t>
            </a:r>
            <a:r>
              <a:rPr lang="sl-SI" sz="2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(v okviru NOO pilotnih krajših izobraževanj na članicah UM),</a:t>
            </a:r>
          </a:p>
          <a:p>
            <a:r>
              <a:rPr lang="sl-SI" sz="30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akreditirana krajša izobraževanja s preverjanjem in ocenjevanjem učnih izidov z izdajo mikrodokazila</a:t>
            </a:r>
            <a:r>
              <a:rPr lang="sl-SI" sz="3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r>
              <a:rPr lang="sl-SI" sz="3000" dirty="0">
                <a:ea typeface="Calibri" panose="020F0502020204030204" pitchFamily="34" charset="0"/>
                <a:cs typeface="Calibri" panose="020F0502020204030204" pitchFamily="34" charset="0"/>
              </a:rPr>
              <a:t>š</a:t>
            </a:r>
            <a:r>
              <a:rPr lang="sl-SI" sz="3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tudijski programi za izpopolnjevanje,</a:t>
            </a:r>
          </a:p>
          <a:p>
            <a:r>
              <a:rPr lang="sl-SI" sz="3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sl-SI" sz="3000" dirty="0">
                <a:ea typeface="Calibri" panose="020F0502020204030204" pitchFamily="34" charset="0"/>
                <a:cs typeface="Calibri" panose="020F0502020204030204" pitchFamily="34" charset="0"/>
              </a:rPr>
              <a:t>stale neformalne oblike izobraževanj.</a:t>
            </a:r>
          </a:p>
        </p:txBody>
      </p:sp>
    </p:spTree>
    <p:extLst>
      <p:ext uri="{BB962C8B-B14F-4D97-AF65-F5344CB8AC3E}">
        <p14:creationId xmlns:p14="http://schemas.microsoft.com/office/powerpoint/2010/main" val="2892283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9E55E987-565B-C541-FFB4-FC46BD54EE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A31E7191-A8CB-7E3B-D982-AB383C1DE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00" y="260648"/>
            <a:ext cx="10871200" cy="864096"/>
          </a:xfrm>
        </p:spPr>
        <p:txBody>
          <a:bodyPr/>
          <a:lstStyle/>
          <a:p>
            <a:r>
              <a:rPr lang="sl-SI" dirty="0"/>
              <a:t>Mikrodokazila na UM</a:t>
            </a:r>
          </a:p>
        </p:txBody>
      </p:sp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C0179E3D-BCD7-40A2-D352-80BE6DFFA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56792"/>
            <a:ext cx="10668000" cy="4680520"/>
          </a:xfrm>
        </p:spPr>
        <p:txBody>
          <a:bodyPr/>
          <a:lstStyle/>
          <a:p>
            <a:r>
              <a:rPr lang="sl-SI" sz="2800" dirty="0"/>
              <a:t>Na podlagi </a:t>
            </a:r>
            <a:r>
              <a:rPr lang="sl-SI" sz="28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Priporočila Sveta EU o evropskem pristopu k mikrodokazilom za vseživljenjsko učenje in zaposljivost </a:t>
            </a:r>
            <a:r>
              <a:rPr lang="sl-SI" sz="2800" dirty="0"/>
              <a:t>2022/C 243/02 </a:t>
            </a:r>
            <a:r>
              <a:rPr lang="sl-SI" sz="28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ter v okviru Načrta za okrevanje in odpornost (NOO) so se v drugi polovici leta 2022 na nacionalni ravni začele aktivnosti za spodbujanje vseživljenjskega učenja in vzpostavitev enotnega sistema mikrodokazil v slovenskem visokošolskem prostoru.</a:t>
            </a:r>
          </a:p>
          <a:p>
            <a:r>
              <a:rPr lang="sl-SI" sz="2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Z novim ZViS-1 lahko UM tudi uradno začne </a:t>
            </a:r>
            <a:r>
              <a:rPr lang="sl-SI" sz="2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z izvedbo akreditiranih krajših izobraževanj in usposabljanj za pridobitev mikrodokazil. </a:t>
            </a:r>
          </a:p>
          <a:p>
            <a:endParaRPr lang="sl-SI" sz="2800" kern="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sl-SI" sz="2800" dirty="0"/>
          </a:p>
        </p:txBody>
      </p:sp>
    </p:spTree>
    <p:extLst>
      <p:ext uri="{BB962C8B-B14F-4D97-AF65-F5344CB8AC3E}">
        <p14:creationId xmlns:p14="http://schemas.microsoft.com/office/powerpoint/2010/main" val="2495596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C4D29754-BA8C-BA4D-4592-607B951963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E005F03C-1A15-0DC6-8745-9BC143C61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268760"/>
            <a:ext cx="10668000" cy="4968552"/>
          </a:xfrm>
        </p:spPr>
        <p:txBody>
          <a:bodyPr/>
          <a:lstStyle/>
          <a:p>
            <a:pPr algn="just"/>
            <a:r>
              <a:rPr lang="sl-SI" sz="2800" dirty="0">
                <a:ea typeface="Calibri" panose="020F0502020204030204" pitchFamily="34" charset="0"/>
                <a:cs typeface="Calibri" panose="020F0502020204030204" pitchFamily="34" charset="0"/>
              </a:rPr>
              <a:t>UM prijavila NOO projekt </a:t>
            </a:r>
            <a:r>
              <a:rPr lang="sl-SI" sz="2800" i="1" dirty="0">
                <a:ea typeface="Calibri" panose="020F0502020204030204" pitchFamily="34" charset="0"/>
                <a:cs typeface="Calibri" panose="020F0502020204030204" pitchFamily="34" charset="0"/>
              </a:rPr>
              <a:t>Agilni razvoj izobraževanj in mikrodokazil</a:t>
            </a:r>
            <a:r>
              <a:rPr lang="sl-SI" sz="2800" dirty="0"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r>
              <a:rPr lang="sl-SI" sz="2800" dirty="0">
                <a:ea typeface="Calibri" panose="020F0502020204030204" pitchFamily="34" charset="0"/>
                <a:cs typeface="Calibri" panose="020F0502020204030204" pitchFamily="34" charset="0"/>
              </a:rPr>
              <a:t>Junija 2023 </a:t>
            </a:r>
            <a:r>
              <a:rPr lang="sl-SI" sz="2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prva različica </a:t>
            </a:r>
            <a:r>
              <a:rPr lang="sl-SI" sz="2800" i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Smernic za razvoj </a:t>
            </a:r>
            <a:r>
              <a:rPr lang="sl-SI" sz="2800" i="1" dirty="0" err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mikrodokazil</a:t>
            </a:r>
            <a:r>
              <a:rPr lang="sl-SI" sz="2800" i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na Univerzi v Mariboru</a:t>
            </a:r>
            <a:r>
              <a:rPr lang="sl-SI" sz="2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sl-SI" sz="2800" b="1" dirty="0">
              <a:solidFill>
                <a:srgbClr val="006A8E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sl-SI" sz="2800" dirty="0">
                <a:ea typeface="Calibri" panose="020F0502020204030204" pitchFamily="34" charset="0"/>
                <a:cs typeface="Calibri" panose="020F0502020204030204" pitchFamily="34" charset="0"/>
              </a:rPr>
              <a:t>UM</a:t>
            </a:r>
            <a:r>
              <a:rPr lang="sl-SI" sz="2800" b="1" dirty="0">
                <a:solidFill>
                  <a:srgbClr val="006A8E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sz="2800" dirty="0">
                <a:ea typeface="Calibri" panose="020F0502020204030204" pitchFamily="34" charset="0"/>
                <a:cs typeface="Calibri" panose="020F0502020204030204" pitchFamily="34" charset="0"/>
              </a:rPr>
              <a:t>sodelovala pri pripravi </a:t>
            </a:r>
            <a:r>
              <a:rPr lang="sl-SI" sz="2800" i="1" dirty="0">
                <a:ea typeface="Calibri" panose="020F0502020204030204" pitchFamily="34" charset="0"/>
                <a:cs typeface="Calibri" panose="020F0502020204030204" pitchFamily="34" charset="0"/>
              </a:rPr>
              <a:t>Vodnika za razvoj sistema </a:t>
            </a:r>
            <a:r>
              <a:rPr lang="sl-SI" sz="2800" i="1" dirty="0" err="1">
                <a:ea typeface="Calibri" panose="020F0502020204030204" pitchFamily="34" charset="0"/>
                <a:cs typeface="Calibri" panose="020F0502020204030204" pitchFamily="34" charset="0"/>
              </a:rPr>
              <a:t>mikrodokazil</a:t>
            </a:r>
            <a:r>
              <a:rPr lang="sl-SI" sz="2800" i="1" dirty="0">
                <a:ea typeface="Calibri" panose="020F0502020204030204" pitchFamily="34" charset="0"/>
                <a:cs typeface="Calibri" panose="020F0502020204030204" pitchFamily="34" charset="0"/>
              </a:rPr>
              <a:t> v slovenskem visokem šolstvu</a:t>
            </a:r>
            <a:r>
              <a:rPr lang="sl-SI" sz="2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ki ga je izdalo MVZI v sodelovanju z NAKVIS.</a:t>
            </a:r>
            <a:endParaRPr lang="sl-SI" sz="28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sl-SI" sz="2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NOO pilotni projekti </a:t>
            </a:r>
            <a:r>
              <a:rPr lang="sl-SI" sz="2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- na članicah UM v sodelovanju z delovnim okoljem </a:t>
            </a:r>
            <a:r>
              <a:rPr lang="sl-SI" sz="2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razvili številna pilotna krajša izobraževanja</a:t>
            </a:r>
            <a:r>
              <a:rPr lang="sl-SI" sz="2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sl-SI" sz="2800" kern="1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zaznavamo velik interes delovnih organizacij</a:t>
            </a:r>
            <a:r>
              <a:rPr lang="sl-SI" sz="2800" kern="100" dirty="0"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sl-SI" sz="2800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246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386E1EAE-54B1-A669-81AA-7C0E7DE735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E5AF800B-8542-0B37-D443-79F52763E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8659" y="1268760"/>
            <a:ext cx="10668000" cy="5112568"/>
          </a:xfrm>
        </p:spPr>
        <p:txBody>
          <a:bodyPr/>
          <a:lstStyle/>
          <a:p>
            <a:pPr algn="just"/>
            <a:r>
              <a:rPr lang="sl-SI" sz="2800" dirty="0"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sl-SI" sz="2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UM opredeljen podroben </a:t>
            </a:r>
            <a:r>
              <a:rPr lang="sl-SI" sz="2800" dirty="0" err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procesogram</a:t>
            </a:r>
            <a:r>
              <a:rPr lang="sl-SI" sz="2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sz="2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akreditacije</a:t>
            </a:r>
            <a:r>
              <a:rPr lang="sl-SI" sz="2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l-SI" sz="2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sprememb, izvedbe krajšega izobraževanja</a:t>
            </a:r>
            <a:r>
              <a:rPr lang="sl-SI" sz="2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l-SI" sz="2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izdaje mikrodokazila </a:t>
            </a:r>
            <a:r>
              <a:rPr lang="sl-SI" sz="2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in postopkov </a:t>
            </a:r>
            <a:r>
              <a:rPr lang="sl-SI" sz="2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evalvacije</a:t>
            </a:r>
            <a:r>
              <a:rPr lang="sl-SI" sz="2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ki bo temeljila na uveljavljenih </a:t>
            </a:r>
            <a:r>
              <a:rPr lang="sl-SI" sz="2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standardih spremljanja in zagotavlja kakovosti</a:t>
            </a:r>
            <a:r>
              <a:rPr lang="sl-SI" sz="2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v visokošolskem izobraževanju in </a:t>
            </a:r>
            <a:r>
              <a:rPr lang="sl-SI" sz="2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procesih notranjega upravljanja in spremljanja kakovosti mikrodokazil na UM.</a:t>
            </a:r>
          </a:p>
          <a:p>
            <a:endParaRPr lang="sl-SI" sz="2800" b="1" dirty="0"/>
          </a:p>
        </p:txBody>
      </p:sp>
      <p:sp>
        <p:nvSpPr>
          <p:cNvPr id="3" name="Označba mesta vsebine 4">
            <a:extLst>
              <a:ext uri="{FF2B5EF4-FFF2-40B4-BE49-F238E27FC236}">
                <a16:creationId xmlns:a16="http://schemas.microsoft.com/office/drawing/2014/main" id="{6C473A88-7853-DF47-2C9B-48539F7076EA}"/>
              </a:ext>
            </a:extLst>
          </p:cNvPr>
          <p:cNvSpPr txBox="1">
            <a:spLocks/>
          </p:cNvSpPr>
          <p:nvPr/>
        </p:nvSpPr>
        <p:spPr bwMode="auto">
          <a:xfrm>
            <a:off x="918659" y="4046245"/>
            <a:ext cx="10668000" cy="2727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4C4C4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just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baseline="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sl-SI" sz="2800" b="1" kern="0" dirty="0">
                <a:ea typeface="Calibri" panose="020F0502020204030204" pitchFamily="34" charset="0"/>
                <a:cs typeface="Calibri" panose="020F0502020204030204" pitchFamily="34" charset="0"/>
              </a:rPr>
              <a:t>Mikrodokazila UM</a:t>
            </a:r>
            <a:r>
              <a:rPr lang="sl-SI" sz="2800" kern="0" dirty="0">
                <a:ea typeface="Calibri" panose="020F0502020204030204" pitchFamily="34" charset="0"/>
                <a:cs typeface="Calibri" panose="020F0502020204030204" pitchFamily="34" charset="0"/>
              </a:rPr>
              <a:t> bodo omogočala </a:t>
            </a:r>
            <a:r>
              <a:rPr lang="sl-SI" sz="2800" b="1" kern="0" dirty="0">
                <a:ea typeface="Calibri" panose="020F0502020204030204" pitchFamily="34" charset="0"/>
                <a:cs typeface="Calibri" panose="020F0502020204030204" pitchFamily="34" charset="0"/>
              </a:rPr>
              <a:t>karierni razvoj</a:t>
            </a:r>
            <a:r>
              <a:rPr lang="sl-SI" sz="2800" kern="0" dirty="0">
                <a:ea typeface="Calibri" panose="020F0502020204030204" pitchFamily="34" charset="0"/>
                <a:cs typeface="Calibri" panose="020F0502020204030204" pitchFamily="34" charset="0"/>
              </a:rPr>
              <a:t> in nenehno nadgrajevanje in </a:t>
            </a:r>
            <a:r>
              <a:rPr lang="sl-SI" sz="2800" b="1" kern="0" dirty="0">
                <a:ea typeface="Calibri" panose="020F0502020204030204" pitchFamily="34" charset="0"/>
                <a:cs typeface="Calibri" panose="020F0502020204030204" pitchFamily="34" charset="0"/>
              </a:rPr>
              <a:t>pridobivanje novih kompetenc</a:t>
            </a:r>
            <a:r>
              <a:rPr lang="sl-SI" sz="2800" kern="0" dirty="0">
                <a:ea typeface="Calibri" panose="020F0502020204030204" pitchFamily="34" charset="0"/>
                <a:cs typeface="Calibri" panose="020F0502020204030204" pitchFamily="34" charset="0"/>
              </a:rPr>
              <a:t> vseh zaposlenih UM.</a:t>
            </a:r>
          </a:p>
          <a:p>
            <a:endParaRPr lang="sl-SI" sz="2800" kern="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sl-SI" sz="2800" kern="0" dirty="0"/>
          </a:p>
        </p:txBody>
      </p:sp>
    </p:spTree>
    <p:extLst>
      <p:ext uri="{BB962C8B-B14F-4D97-AF65-F5344CB8AC3E}">
        <p14:creationId xmlns:p14="http://schemas.microsoft.com/office/powerpoint/2010/main" val="3544638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386E1EAE-54B1-A669-81AA-7C0E7DE735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B9E8427D-66B8-B10E-AC8D-FB0E5F0FD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4000" dirty="0"/>
              <a:t>Cilji UM na področju vzpostavitve sistema mikrodokazil za razvoj kompetenc zaposlenih</a:t>
            </a:r>
          </a:p>
        </p:txBody>
      </p:sp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E5AF800B-8542-0B37-D443-79F52763E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60848"/>
            <a:ext cx="10668000" cy="4176464"/>
          </a:xfrm>
        </p:spPr>
        <p:txBody>
          <a:bodyPr/>
          <a:lstStyle/>
          <a:p>
            <a:r>
              <a:rPr lang="sl-SI" kern="1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Vzpostavitev sistema mikrodokazil, ki bo temeljil na visokih standardih preverjanja in zagotavljanja kakovosti</a:t>
            </a:r>
            <a:r>
              <a:rPr lang="sl-SI" kern="100" dirty="0"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sl-SI" kern="1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l-SI" kern="100" dirty="0">
                <a:ea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sl-SI" kern="1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mestitev sistema mikrodokazil v širši strateški načrt kariernega razvoja zaposlenih UM</a:t>
            </a:r>
            <a:r>
              <a:rPr lang="sl-SI" kern="100" dirty="0"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sl-SI" kern="100" dirty="0">
                <a:ea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sl-SI" kern="1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zpostavitev sistema mikrodokazil kot vzvod kompetenčnega razvoja zaposlenih</a:t>
            </a:r>
            <a:r>
              <a:rPr lang="sl-SI" kern="100" dirty="0"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sl-SI" kern="1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l-SI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Promocija sistema mikrodokazil in pomena izobraževanja med zaposlenimi.</a:t>
            </a:r>
          </a:p>
          <a:p>
            <a:endParaRPr lang="sl-SI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226425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386E1EAE-54B1-A669-81AA-7C0E7DE735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E5AF800B-8542-0B37-D443-79F52763E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124744"/>
            <a:ext cx="10668000" cy="5112568"/>
          </a:xfrm>
        </p:spPr>
        <p:txBody>
          <a:bodyPr/>
          <a:lstStyle/>
          <a:p>
            <a:r>
              <a:rPr lang="sl-SI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Vzpostavitev sistema prepoznavanja potrebnih kompetenc zaposlenih za opravljanje posameznih delovnih nalog</a:t>
            </a:r>
            <a:r>
              <a:rPr lang="sl-SI" dirty="0"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sl-SI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l-SI" dirty="0">
                <a:ea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sl-SI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stvarjanje vsebin krajših izobraževanj in usposabljanj za pridobitev mikrodokazil, ki bodo ustrezale potrebam delovnih nalog in zaposlenih</a:t>
            </a:r>
            <a:r>
              <a:rPr lang="sl-SI" dirty="0"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sl-SI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l-SI" kern="100" dirty="0">
                <a:ea typeface="Calibri" panose="020F0502020204030204" pitchFamily="34" charset="0"/>
                <a:cs typeface="Calibri" panose="020F0502020204030204" pitchFamily="34" charset="0"/>
              </a:rPr>
              <a:t>Sledenje učinkov </a:t>
            </a:r>
            <a:r>
              <a:rPr lang="sl-SI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pridobljenih znanj in kompetenc v sklopu opravljanja delovnih nalog zaposlenih in učinkov na produktivnost in učinkovitost poslovanja univerze.</a:t>
            </a:r>
            <a:endParaRPr lang="sl-SI" kern="1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041815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352" y="1536824"/>
            <a:ext cx="11161240" cy="2180208"/>
          </a:xfrm>
        </p:spPr>
        <p:txBody>
          <a:bodyPr/>
          <a:lstStyle/>
          <a:p>
            <a:pPr algn="ctr"/>
            <a:r>
              <a:rPr lang="sl-SI" sz="4000" dirty="0"/>
              <a:t>Izobraževanja za zaposlene in doktorske študente – Izpopolni UM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7408" y="5321176"/>
            <a:ext cx="10657184" cy="844128"/>
          </a:xfrm>
        </p:spPr>
        <p:txBody>
          <a:bodyPr/>
          <a:lstStyle/>
          <a:p>
            <a:r>
              <a:rPr lang="sl-SI" sz="2800" i="1" dirty="0"/>
              <a:t>»Investiranje v znanje izplača najvišje obresti«</a:t>
            </a:r>
            <a:r>
              <a:rPr lang="sl-SI" sz="2800" dirty="0"/>
              <a:t>. Benjamin Franklin</a:t>
            </a:r>
          </a:p>
          <a:p>
            <a:endParaRPr lang="sl-SI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5103FF55-CF29-167B-9F07-9EE9273882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9936" y="3868920"/>
            <a:ext cx="1677536" cy="792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377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B26F49-C2E9-7FA6-2CF9-8A2AF3DC0C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04619-CFD7-ED68-8D48-7091A191CC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3352" y="1536824"/>
            <a:ext cx="11161240" cy="2180208"/>
          </a:xfrm>
        </p:spPr>
        <p:txBody>
          <a:bodyPr/>
          <a:lstStyle/>
          <a:p>
            <a:pPr algn="ctr"/>
            <a:r>
              <a:rPr lang="sl-SI" sz="4000" dirty="0"/>
              <a:t>Strategija Univerze v Mariboru 2021-2030</a:t>
            </a:r>
          </a:p>
        </p:txBody>
      </p:sp>
    </p:spTree>
    <p:extLst>
      <p:ext uri="{BB962C8B-B14F-4D97-AF65-F5344CB8AC3E}">
        <p14:creationId xmlns:p14="http://schemas.microsoft.com/office/powerpoint/2010/main" val="186129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C4D29754-BA8C-BA4D-4592-607B951963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E005F03C-1A15-0DC6-8745-9BC143C61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2800" dirty="0"/>
              <a:t>Zametki sistematično organiziranih usposabljanj za zaposlene na Univerzi v Mariboru segajo v leto 2014.</a:t>
            </a:r>
          </a:p>
          <a:p>
            <a:r>
              <a:rPr lang="sl-SI" sz="2800" dirty="0"/>
              <a:t>UM prejela priporočila v smeri vzpostavitve sistema za razvoj kadrov, zlasti na področju usposabljanja zaposlenih.</a:t>
            </a:r>
          </a:p>
          <a:p>
            <a:r>
              <a:rPr lang="sl-SI" sz="2800" dirty="0"/>
              <a:t>2015: prvi celovit program izobraževanj in usposabljanj.</a:t>
            </a:r>
          </a:p>
          <a:p>
            <a:r>
              <a:rPr lang="sl-SI" sz="2800" dirty="0"/>
              <a:t>Izpopolni UM: program osebnega in strokovnega razvoja zaposlenih na Univerzi v Mariboru.</a:t>
            </a:r>
          </a:p>
        </p:txBody>
      </p:sp>
    </p:spTree>
    <p:extLst>
      <p:ext uri="{BB962C8B-B14F-4D97-AF65-F5344CB8AC3E}">
        <p14:creationId xmlns:p14="http://schemas.microsoft.com/office/powerpoint/2010/main" val="1624269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AFC928-4A9C-823B-EE66-A4B4152678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996AC4AF-B16E-5297-FFC3-94110CF5F7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036B27C5-BFBC-1B2E-D5D3-3C9E66A29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484784"/>
            <a:ext cx="10668000" cy="4392488"/>
          </a:xfrm>
        </p:spPr>
        <p:txBody>
          <a:bodyPr/>
          <a:lstStyle/>
          <a:p>
            <a:r>
              <a:rPr lang="sl-SI" sz="2800" dirty="0"/>
              <a:t>Visokošolski učitelji in sodelavci UM.</a:t>
            </a:r>
          </a:p>
          <a:p>
            <a:r>
              <a:rPr lang="sl-SI" sz="2800" dirty="0"/>
              <a:t>Udeležba na dogodkih za izboljšanje pedagoškega dela je za visokošolske učitelje Univerze v Mariboru ovrednotena s točkami</a:t>
            </a:r>
          </a:p>
          <a:p>
            <a:r>
              <a:rPr lang="sl-SI" sz="2800" dirty="0"/>
              <a:t>Mednarodno priznani in kompetentni strokovnjaki iz drugih organizacij v Sloveniji in tujini.</a:t>
            </a:r>
          </a:p>
          <a:p>
            <a:r>
              <a:rPr lang="sl-SI" sz="2800" dirty="0"/>
              <a:t>Portal za usposabljanje kadrov </a:t>
            </a:r>
            <a:r>
              <a:rPr lang="sl-SI" sz="2800" dirty="0" err="1"/>
              <a:t>PoUK</a:t>
            </a:r>
            <a:r>
              <a:rPr lang="sl-SI" sz="2800" dirty="0"/>
              <a:t>.</a:t>
            </a:r>
          </a:p>
          <a:p>
            <a:r>
              <a:rPr lang="sl-SI" sz="2800" dirty="0"/>
              <a:t>Elektronski portfelj, kjer so shranjena potrdila v elektronski obliki, ki jih posameznik lahko shrani ali natisne.</a:t>
            </a:r>
          </a:p>
          <a:p>
            <a:r>
              <a:rPr lang="sl-SI" sz="2800" dirty="0"/>
              <a:t>Posnetki nekaterih izobraževanj so objavljeni na spletnem mestu SharePoint in YouTube kanalu MojaUM.</a:t>
            </a:r>
          </a:p>
          <a:p>
            <a:endParaRPr lang="sl-SI" sz="2800" dirty="0"/>
          </a:p>
          <a:p>
            <a:endParaRPr lang="sl-SI" sz="2800" dirty="0"/>
          </a:p>
        </p:txBody>
      </p:sp>
    </p:spTree>
    <p:extLst>
      <p:ext uri="{BB962C8B-B14F-4D97-AF65-F5344CB8AC3E}">
        <p14:creationId xmlns:p14="http://schemas.microsoft.com/office/powerpoint/2010/main" val="1953484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3FAA44-E124-D897-6D3D-4C808173E4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2DF618BF-5F25-D78A-F6A4-FBA1051460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81E804EB-4455-B8B0-84DC-066658EF1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484784"/>
            <a:ext cx="10668000" cy="4392488"/>
          </a:xfrm>
        </p:spPr>
        <p:txBody>
          <a:bodyPr/>
          <a:lstStyle/>
          <a:p>
            <a:r>
              <a:rPr lang="sl-SI" dirty="0"/>
              <a:t>Izobraževanja in dogodki so danes namenjeni tudi:</a:t>
            </a:r>
          </a:p>
          <a:p>
            <a:pPr lvl="1"/>
            <a:r>
              <a:rPr lang="sl-SI" dirty="0"/>
              <a:t>doktorskim študentom za pridobitev prenosljivih znanj,</a:t>
            </a:r>
          </a:p>
          <a:p>
            <a:pPr lvl="1"/>
            <a:r>
              <a:rPr lang="sl-SI" dirty="0"/>
              <a:t>odgovornim osebam članic ter drugih članic UM,</a:t>
            </a:r>
          </a:p>
          <a:p>
            <a:pPr lvl="1"/>
            <a:r>
              <a:rPr lang="sl-SI" dirty="0"/>
              <a:t>sodelavcem na vodstvenih delovnih mestih,</a:t>
            </a:r>
          </a:p>
          <a:p>
            <a:pPr lvl="1"/>
            <a:r>
              <a:rPr lang="pl-PL" dirty="0"/>
              <a:t>študentom (izobraževanja »po meri« - kot npr. gledališki seminar…).</a:t>
            </a:r>
          </a:p>
          <a:p>
            <a:pPr lvl="1"/>
            <a:r>
              <a:rPr lang="sl-SI" dirty="0"/>
              <a:t>izbranim zunanjim partnerjem, s katerimi UM aktivno sodeluje.</a:t>
            </a:r>
          </a:p>
        </p:txBody>
      </p:sp>
    </p:spTree>
    <p:extLst>
      <p:ext uri="{BB962C8B-B14F-4D97-AF65-F5344CB8AC3E}">
        <p14:creationId xmlns:p14="http://schemas.microsoft.com/office/powerpoint/2010/main" val="596197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0176A526-3C1F-B4BD-8B4B-A4FEEB8935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9" name="Označba mesta vsebine 8" descr="Slika, ki vsebuje besede besedilo, krog, posnetek zaslona, logotip&#10;&#10;Vsebina, ustvarjena z UI, morda ni pravilna.">
            <a:extLst>
              <a:ext uri="{FF2B5EF4-FFF2-40B4-BE49-F238E27FC236}">
                <a16:creationId xmlns:a16="http://schemas.microsoft.com/office/drawing/2014/main" id="{6358E417-FF5C-0F4C-BCD0-486D6B72C1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9656" y="752472"/>
            <a:ext cx="5423546" cy="5484965"/>
          </a:xfrm>
        </p:spPr>
      </p:pic>
    </p:spTree>
    <p:extLst>
      <p:ext uri="{BB962C8B-B14F-4D97-AF65-F5344CB8AC3E}">
        <p14:creationId xmlns:p14="http://schemas.microsoft.com/office/powerpoint/2010/main" val="1992360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A5DA36D7-5ACC-F8E9-200C-0A42270A21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6" name="Označba mesta vsebine 5">
            <a:extLst>
              <a:ext uri="{FF2B5EF4-FFF2-40B4-BE49-F238E27FC236}">
                <a16:creationId xmlns:a16="http://schemas.microsoft.com/office/drawing/2014/main" id="{C171A70E-96AB-3A68-C9B9-13864F9017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7449" y="1898278"/>
            <a:ext cx="9649072" cy="4342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61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8B627D36-FF95-8DA5-1C5C-09E57204B4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6" name="Označba mesta vsebine 5">
            <a:extLst>
              <a:ext uri="{FF2B5EF4-FFF2-40B4-BE49-F238E27FC236}">
                <a16:creationId xmlns:a16="http://schemas.microsoft.com/office/drawing/2014/main" id="{59879B39-F6C0-7F2C-6154-3007E7F6B3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9456" y="1702541"/>
            <a:ext cx="9685071" cy="4228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036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8020DD27-2181-9958-F484-9590D1A5FD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pic>
        <p:nvPicPr>
          <p:cNvPr id="6" name="Označba mesta vsebine 5">
            <a:extLst>
              <a:ext uri="{FF2B5EF4-FFF2-40B4-BE49-F238E27FC236}">
                <a16:creationId xmlns:a16="http://schemas.microsoft.com/office/drawing/2014/main" id="{6B883CCB-D987-21C0-8AB7-4315F48731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3432" y="2043256"/>
            <a:ext cx="10153128" cy="3852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224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1DB7C7-4FB6-D399-26F5-58CD9D25D6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D859C-CE4F-80C9-D998-56821C8F53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3352" y="1536824"/>
            <a:ext cx="11161240" cy="1676152"/>
          </a:xfrm>
        </p:spPr>
        <p:txBody>
          <a:bodyPr/>
          <a:lstStyle/>
          <a:p>
            <a:pPr algn="ctr"/>
            <a:r>
              <a:rPr lang="sl-SI" sz="4000" dirty="0"/>
              <a:t>Zaposlovanje na UM</a:t>
            </a:r>
          </a:p>
        </p:txBody>
      </p:sp>
    </p:spTree>
    <p:extLst>
      <p:ext uri="{BB962C8B-B14F-4D97-AF65-F5344CB8AC3E}">
        <p14:creationId xmlns:p14="http://schemas.microsoft.com/office/powerpoint/2010/main" val="457107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FFEBD3D-4BCA-D722-8EAA-3C924D1EBC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C02367A0-3DDD-920F-8079-E935A8081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4000" dirty="0"/>
              <a:t>Navodila o zaposlovanju na Univerzi v Mariboru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0CEC146-7335-ACDE-5935-43DACE993E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800" dirty="0"/>
              <a:t>za zaposlovanje akademskega osebja in osebja strokovnih služb:</a:t>
            </a:r>
            <a:endParaRPr lang="sl-SI" sz="2800" b="1" dirty="0"/>
          </a:p>
          <a:p>
            <a:pPr lvl="1"/>
            <a:r>
              <a:rPr lang="sl-SI" dirty="0"/>
              <a:t>uresničevanje načel o odprtem, preglednem in na dosežkih temelječem zaposlovanju, </a:t>
            </a:r>
          </a:p>
          <a:p>
            <a:pPr lvl="1"/>
            <a:r>
              <a:rPr lang="sl-SI" dirty="0"/>
              <a:t>zagotovitev, da se na prosto delovno mesto zaposli najbolje usposobljeno osebo,</a:t>
            </a:r>
          </a:p>
          <a:p>
            <a:pPr lvl="1"/>
            <a:r>
              <a:rPr lang="sl-SI" dirty="0"/>
              <a:t>zagotovitev enakih možnosti in dostopnosti prostih delovnih mest vsem,</a:t>
            </a:r>
          </a:p>
          <a:p>
            <a:pPr lvl="1"/>
            <a:r>
              <a:rPr lang="sl-SI" dirty="0"/>
              <a:t>povečanje mednarodne vpetosti UM,</a:t>
            </a:r>
          </a:p>
          <a:p>
            <a:pPr lvl="1"/>
            <a:r>
              <a:rPr lang="sl-SI" dirty="0"/>
              <a:t>povečanje privlačnosti zaposlitve na UM za vse poklicne profile.</a:t>
            </a:r>
          </a:p>
          <a:p>
            <a:endParaRPr lang="sl-SI" sz="2800" dirty="0"/>
          </a:p>
        </p:txBody>
      </p:sp>
    </p:spTree>
    <p:extLst>
      <p:ext uri="{BB962C8B-B14F-4D97-AF65-F5344CB8AC3E}">
        <p14:creationId xmlns:p14="http://schemas.microsoft.com/office/powerpoint/2010/main" val="3922323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359B820-D54E-BF37-0959-20C197B5CF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2B248ED-1DD5-F4A5-DAC4-16474EBC3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4000" dirty="0"/>
              <a:t>Enakost spolov in prepoved diskriminacije</a:t>
            </a:r>
            <a:br>
              <a:rPr lang="sl-SI" sz="4000" dirty="0"/>
            </a:br>
            <a:r>
              <a:rPr lang="sl-SI" sz="4000" dirty="0"/>
              <a:t>AN UM 2021–2025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81D687-298E-3990-9BEA-846E7E92B3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8096"/>
            <a:ext cx="10668000" cy="4392488"/>
          </a:xfrm>
        </p:spPr>
        <p:txBody>
          <a:bodyPr>
            <a:noAutofit/>
          </a:bodyPr>
          <a:lstStyle/>
          <a:p>
            <a:r>
              <a:rPr lang="sl-SI" sz="2800" dirty="0"/>
              <a:t>Zaveza k trajnostnim strukturnim in kulturnim spremembam za spodbujanje enakosti spolov.</a:t>
            </a:r>
          </a:p>
          <a:p>
            <a:r>
              <a:rPr lang="sl-SI" sz="2800" dirty="0"/>
              <a:t>Načrt je bil po sprejemu ciljno promoviran znotraj akademske skupnosti in je javno objavljen na spletni strani UM.</a:t>
            </a:r>
          </a:p>
          <a:p>
            <a:r>
              <a:rPr lang="sl-SI" sz="2800" dirty="0"/>
              <a:t>Konkretni ukrepi za spodbujanje enakosti spolov v akademski skupnosti UM in odpravo ovir, s katerimi se spopadajo ženske, zlasti na glavnih točkah kariernega razvoja in napredovanja.</a:t>
            </a:r>
          </a:p>
          <a:p>
            <a:r>
              <a:rPr lang="sl-SI" sz="2800" dirty="0"/>
              <a:t>Končni cilj → izboljšano počutje zaposlenih in študentov na UM, okrepljeno sodelovanje ter posledično kakovostneje raziskovalno, izobraževalno in strokovno delo. </a:t>
            </a:r>
          </a:p>
          <a:p>
            <a:endParaRPr lang="sl-SI" sz="2800" dirty="0"/>
          </a:p>
          <a:p>
            <a:pPr>
              <a:buFont typeface="Wingdings" panose="05000000000000000000" pitchFamily="2" charset="2"/>
              <a:buChar char="Ø"/>
            </a:pPr>
            <a:endParaRPr lang="sl-SI" sz="2800" dirty="0"/>
          </a:p>
          <a:p>
            <a:pPr>
              <a:buFontTx/>
              <a:buChar char="-"/>
            </a:pPr>
            <a:endParaRPr lang="sl-SI" sz="2800" dirty="0"/>
          </a:p>
          <a:p>
            <a:endParaRPr lang="sl-SI" sz="2800" dirty="0"/>
          </a:p>
        </p:txBody>
      </p:sp>
    </p:spTree>
    <p:extLst>
      <p:ext uri="{BB962C8B-B14F-4D97-AF65-F5344CB8AC3E}">
        <p14:creationId xmlns:p14="http://schemas.microsoft.com/office/powerpoint/2010/main" val="2403087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0CA7617-7943-5418-45D0-1422EB0BD9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BCBBF6C-BBED-2212-D8B3-3855E4381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732" y="201900"/>
            <a:ext cx="10871200" cy="1047328"/>
          </a:xfrm>
        </p:spPr>
        <p:txBody>
          <a:bodyPr/>
          <a:lstStyle/>
          <a:p>
            <a:r>
              <a:rPr lang="sl-SI" dirty="0"/>
              <a:t>Strateški cilji UM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B77898E-C9C3-77FB-23A7-6F7F47B2A4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/>
              <a:t>Povečanje uspešnosti izobraževanja in skrb za uveljavljanje in uporabo inovativnih metod poučevanja in sodobnih učnih okolij ter vzpostavitev pogojev za na študenta osredinjen študijski proces.</a:t>
            </a:r>
          </a:p>
          <a:p>
            <a:r>
              <a:rPr lang="sl-SI" dirty="0"/>
              <a:t>Uveljavitev sistema vseživljenjskega učenja in zagotavljanje krajših izobraževalnih oblik z namenom lažjega prehoda na trg delovne sile in trajnostnega razvoja družbe.</a:t>
            </a:r>
          </a:p>
          <a:p>
            <a:r>
              <a:rPr lang="sl-SI" dirty="0"/>
              <a:t>Okrepitev izobraževanja zaposlenih in pomoč pri njihovem kariernem razvoju.</a:t>
            </a:r>
          </a:p>
        </p:txBody>
      </p:sp>
    </p:spTree>
    <p:extLst>
      <p:ext uri="{BB962C8B-B14F-4D97-AF65-F5344CB8AC3E}">
        <p14:creationId xmlns:p14="http://schemas.microsoft.com/office/powerpoint/2010/main" val="3343459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D18CB29-85AA-7AD4-613E-929D6F6FDD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9538CCE-9A11-70DA-2265-44ADBE351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185292"/>
            <a:ext cx="10668000" cy="4392488"/>
          </a:xfrm>
        </p:spPr>
        <p:txBody>
          <a:bodyPr>
            <a:normAutofit/>
          </a:bodyPr>
          <a:lstStyle/>
          <a:p>
            <a:r>
              <a:rPr lang="sl-SI" sz="2800" dirty="0"/>
              <a:t>Za vsa delovna mesta, pri katerih narava dela to dopušča.</a:t>
            </a:r>
          </a:p>
          <a:p>
            <a:r>
              <a:rPr lang="sl-SI" sz="2800" dirty="0"/>
              <a:t>Lažje usklajevanje poklicnega in zasebnega življenja zaposlenega.</a:t>
            </a:r>
          </a:p>
          <a:p>
            <a:r>
              <a:rPr lang="sl-SI" sz="2800" dirty="0"/>
              <a:t>Število dni dela na domu za posamezna delovna mesta s sklepom določi odgovorna oseba enote univerze, delavec pa lahko zaprosi za odobritev večjega obsega dela na domu.</a:t>
            </a:r>
          </a:p>
          <a:p>
            <a:r>
              <a:rPr lang="sl-SI" sz="2800" dirty="0"/>
              <a:t>Delavec se primarno sam odloča, katere dneve v tednu bo delal na domu in katere v prostorih delodajalca, kar dodatno olajšuje usklajevanje poklicnega in zasebnega življenja.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24C471-C779-51CB-3977-FF8880E1DF8B}"/>
              </a:ext>
            </a:extLst>
          </p:cNvPr>
          <p:cNvSpPr txBox="1"/>
          <p:nvPr/>
        </p:nvSpPr>
        <p:spPr>
          <a:xfrm>
            <a:off x="914400" y="908720"/>
            <a:ext cx="340670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I" sz="4400" dirty="0">
                <a:latin typeface="Calibri" panose="020F0502020204030204" pitchFamily="34" charset="0"/>
                <a:cs typeface="Calibri" panose="020F0502020204030204" pitchFamily="34" charset="0"/>
              </a:rPr>
              <a:t>Delo na domu</a:t>
            </a:r>
          </a:p>
        </p:txBody>
      </p:sp>
    </p:spTree>
    <p:extLst>
      <p:ext uri="{BB962C8B-B14F-4D97-AF65-F5344CB8AC3E}">
        <p14:creationId xmlns:p14="http://schemas.microsoft.com/office/powerpoint/2010/main" val="111825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9A068E4-9E7D-8B26-D571-05980FC73B1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993438" y="6381750"/>
            <a:ext cx="1198562" cy="3921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C1F4F4A-D2BB-0B28-A330-0B16510BA1C9}"/>
              </a:ext>
            </a:extLst>
          </p:cNvPr>
          <p:cNvSpPr txBox="1">
            <a:spLocks/>
          </p:cNvSpPr>
          <p:nvPr/>
        </p:nvSpPr>
        <p:spPr bwMode="auto">
          <a:xfrm>
            <a:off x="263352" y="1536824"/>
            <a:ext cx="11161240" cy="1676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4C4C4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pPr algn="ctr"/>
            <a:r>
              <a:rPr lang="sl-SI" sz="4000" dirty="0"/>
              <a:t>Mednarodna mobilnost osebja</a:t>
            </a:r>
            <a:endParaRPr lang="sl-SI" sz="4000" kern="0" dirty="0"/>
          </a:p>
        </p:txBody>
      </p:sp>
    </p:spTree>
    <p:extLst>
      <p:ext uri="{BB962C8B-B14F-4D97-AF65-F5344CB8AC3E}">
        <p14:creationId xmlns:p14="http://schemas.microsoft.com/office/powerpoint/2010/main" val="2718311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B191FF-93D8-D599-873D-9453BCEB26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CD7114B1-A360-C73B-8A04-4F522D585A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graphicFrame>
        <p:nvGraphicFramePr>
          <p:cNvPr id="23" name="Diagram 22">
            <a:extLst>
              <a:ext uri="{FF2B5EF4-FFF2-40B4-BE49-F238E27FC236}">
                <a16:creationId xmlns:a16="http://schemas.microsoft.com/office/drawing/2014/main" id="{067E7614-C1BA-8E24-8C0F-337CAB9ABCCF}"/>
              </a:ext>
            </a:extLst>
          </p:cNvPr>
          <p:cNvGraphicFramePr/>
          <p:nvPr/>
        </p:nvGraphicFramePr>
        <p:xfrm>
          <a:off x="492314" y="1268760"/>
          <a:ext cx="7704856" cy="5139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5" name="Označba mesta vsebine 12" descr="Slika, ki vsebuje besede pisava, posnetek zaslona, grafika, besedilo&#10;&#10;Vsebina, ustvarjena z UI, morda ni pravilna.">
            <a:extLst>
              <a:ext uri="{FF2B5EF4-FFF2-40B4-BE49-F238E27FC236}">
                <a16:creationId xmlns:a16="http://schemas.microsoft.com/office/drawing/2014/main" id="{378044DB-23A1-66F8-5602-3D6111BB3E48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27" r="16283"/>
          <a:stretch>
            <a:fillRect/>
          </a:stretch>
        </p:blipFill>
        <p:spPr bwMode="auto">
          <a:xfrm>
            <a:off x="10400175" y="1628800"/>
            <a:ext cx="1657780" cy="62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4C4C4"/>
                  </a:outerShdw>
                </a:effectLst>
              </a14:hiddenEffects>
            </a:ext>
          </a:extLst>
        </p:spPr>
      </p:pic>
      <p:pic>
        <p:nvPicPr>
          <p:cNvPr id="26" name="Slika 25" descr="Slika, ki vsebuje besede grafika, logotip, pisava, grafično oblikovanje&#10;&#10;Vsebina, ustvarjena z UI, morda ni pravilna.">
            <a:extLst>
              <a:ext uri="{FF2B5EF4-FFF2-40B4-BE49-F238E27FC236}">
                <a16:creationId xmlns:a16="http://schemas.microsoft.com/office/drawing/2014/main" id="{03FA73FC-0DCA-E708-B292-AB66857F6EC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8385" y="2529790"/>
            <a:ext cx="787109" cy="748676"/>
          </a:xfrm>
          <a:prstGeom prst="rect">
            <a:avLst/>
          </a:prstGeom>
        </p:spPr>
      </p:pic>
      <p:pic>
        <p:nvPicPr>
          <p:cNvPr id="27" name="Slika 26" descr="Slika, ki vsebuje besede besedilo, pisava, posnetek zaslona, grafika&#10;&#10;Vsebina, ustvarjena z UI, morda ni pravilna.">
            <a:extLst>
              <a:ext uri="{FF2B5EF4-FFF2-40B4-BE49-F238E27FC236}">
                <a16:creationId xmlns:a16="http://schemas.microsoft.com/office/drawing/2014/main" id="{A1029909-3F20-DC62-4448-1EC3CE4B6BF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19" y="4989559"/>
            <a:ext cx="914827" cy="927134"/>
          </a:xfrm>
          <a:prstGeom prst="rect">
            <a:avLst/>
          </a:prstGeom>
        </p:spPr>
      </p:pic>
      <p:pic>
        <p:nvPicPr>
          <p:cNvPr id="28" name="Slika 27" descr="Slika, ki vsebuje besede grafika, pisava, grafično oblikovanje, oblikovanje&#10;&#10;Vsebina, ustvarjena z UI, morda ni pravilna.">
            <a:extLst>
              <a:ext uri="{FF2B5EF4-FFF2-40B4-BE49-F238E27FC236}">
                <a16:creationId xmlns:a16="http://schemas.microsoft.com/office/drawing/2014/main" id="{697B8FA8-F89A-7FBB-BF07-E53DD4F6C45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8425" y="3719153"/>
            <a:ext cx="911573" cy="83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981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A3C0A9-B4E8-166D-CDD1-802B5D5DE1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F44270C6-D147-B732-B2C0-1E4FCE9365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CA25D7B1-C5E4-DDE5-AB34-9ABF036F8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00" y="260648"/>
            <a:ext cx="10871200" cy="864096"/>
          </a:xfrm>
        </p:spPr>
        <p:txBody>
          <a:bodyPr/>
          <a:lstStyle/>
          <a:p>
            <a:r>
              <a:rPr lang="sl-SI" dirty="0"/>
              <a:t>Mobilnost osebja v številkah</a:t>
            </a:r>
          </a:p>
        </p:txBody>
      </p:sp>
      <p:pic>
        <p:nvPicPr>
          <p:cNvPr id="6" name="Označba mesta vsebine 12" descr="Slika, ki vsebuje besede pisava, posnetek zaslona, grafika, besedilo&#10;&#10;Vsebina, ustvarjena z UI, morda ni pravilna.">
            <a:extLst>
              <a:ext uri="{FF2B5EF4-FFF2-40B4-BE49-F238E27FC236}">
                <a16:creationId xmlns:a16="http://schemas.microsoft.com/office/drawing/2014/main" id="{7E672BE8-26CC-2811-7066-CCD9EF4F29B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27" r="16283"/>
          <a:stretch>
            <a:fillRect/>
          </a:stretch>
        </p:blipFill>
        <p:spPr bwMode="auto">
          <a:xfrm>
            <a:off x="10400175" y="1628800"/>
            <a:ext cx="1657780" cy="62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4C4C4"/>
                  </a:outerShdw>
                </a:effectLst>
              </a14:hiddenEffects>
            </a:ext>
          </a:extLst>
        </p:spPr>
      </p:pic>
      <p:pic>
        <p:nvPicPr>
          <p:cNvPr id="7" name="Slika 6" descr="Slika, ki vsebuje besede grafika, logotip, pisava, grafično oblikovanje&#10;&#10;Vsebina, ustvarjena z UI, morda ni pravilna.">
            <a:extLst>
              <a:ext uri="{FF2B5EF4-FFF2-40B4-BE49-F238E27FC236}">
                <a16:creationId xmlns:a16="http://schemas.microsoft.com/office/drawing/2014/main" id="{DE8AB427-1887-F28E-F54B-BB013BDD14C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8385" y="2529790"/>
            <a:ext cx="787109" cy="748676"/>
          </a:xfrm>
          <a:prstGeom prst="rect">
            <a:avLst/>
          </a:prstGeom>
        </p:spPr>
      </p:pic>
      <p:pic>
        <p:nvPicPr>
          <p:cNvPr id="8" name="Slika 7" descr="Slika, ki vsebuje besede besedilo, pisava, posnetek zaslona, grafika&#10;&#10;Vsebina, ustvarjena z UI, morda ni pravilna.">
            <a:extLst>
              <a:ext uri="{FF2B5EF4-FFF2-40B4-BE49-F238E27FC236}">
                <a16:creationId xmlns:a16="http://schemas.microsoft.com/office/drawing/2014/main" id="{C6CDFFB4-81DE-6408-1077-4CD035C12E4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19" y="4989559"/>
            <a:ext cx="914827" cy="927134"/>
          </a:xfrm>
          <a:prstGeom prst="rect">
            <a:avLst/>
          </a:prstGeom>
        </p:spPr>
      </p:pic>
      <p:pic>
        <p:nvPicPr>
          <p:cNvPr id="9" name="Slika 8" descr="Slika, ki vsebuje besede grafika, pisava, grafično oblikovanje, oblikovanje&#10;&#10;Vsebina, ustvarjena z UI, morda ni pravilna.">
            <a:extLst>
              <a:ext uri="{FF2B5EF4-FFF2-40B4-BE49-F238E27FC236}">
                <a16:creationId xmlns:a16="http://schemas.microsoft.com/office/drawing/2014/main" id="{D1A2F555-E81C-5486-2E4F-60F3962CAEF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8425" y="3719153"/>
            <a:ext cx="911573" cy="832039"/>
          </a:xfrm>
          <a:prstGeom prst="rect">
            <a:avLst/>
          </a:prstGeom>
        </p:spPr>
      </p:pic>
      <p:pic>
        <p:nvPicPr>
          <p:cNvPr id="12" name="Slika 11">
            <a:extLst>
              <a:ext uri="{FF2B5EF4-FFF2-40B4-BE49-F238E27FC236}">
                <a16:creationId xmlns:a16="http://schemas.microsoft.com/office/drawing/2014/main" id="{4534CE5F-6662-BE0B-21E0-FF6C3C8735F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43472" y="1628800"/>
            <a:ext cx="6709150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869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199F1C-20EE-FEF7-CC48-964B5512C1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28DD802-9A2E-F8C7-87EA-C993CD57EB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65E3F8B-2B68-FD8B-9939-81872AE79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00808"/>
            <a:ext cx="10668000" cy="4536504"/>
          </a:xfrm>
        </p:spPr>
        <p:txBody>
          <a:bodyPr>
            <a:normAutofit/>
          </a:bodyPr>
          <a:lstStyle/>
          <a:p>
            <a:r>
              <a:rPr lang="sl-SI" dirty="0"/>
              <a:t>Odprt, transparenten in na dosežkih temelječ način zaposlovanja.</a:t>
            </a:r>
          </a:p>
          <a:p>
            <a:r>
              <a:rPr lang="sl-SI" dirty="0"/>
              <a:t>Uresničevanje načela prepovedi diskriminacije.</a:t>
            </a:r>
          </a:p>
          <a:p>
            <a:r>
              <a:rPr lang="sl-SI" dirty="0"/>
              <a:t>Zagotavljanje primernega ravnotežja med delom in osebnim življenjem, krepitev zdravja, socialne varnosti in stabilnosti zaposlovanja.</a:t>
            </a:r>
          </a:p>
          <a:p>
            <a:r>
              <a:rPr lang="sl-SI" dirty="0"/>
              <a:t>Spodbujanje mednarodne mobilnosti zaposlenih in študentov.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353007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462F49D-E34C-4D6A-0784-F9697E7E4382}"/>
              </a:ext>
            </a:extLst>
          </p:cNvPr>
          <p:cNvSpPr txBox="1"/>
          <p:nvPr/>
        </p:nvSpPr>
        <p:spPr>
          <a:xfrm>
            <a:off x="2567608" y="980728"/>
            <a:ext cx="4750018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I" sz="3600" dirty="0"/>
              <a:t>Pedagoška mreža UM</a:t>
            </a:r>
          </a:p>
          <a:p>
            <a:endParaRPr lang="en-SI" sz="3600" dirty="0"/>
          </a:p>
          <a:p>
            <a:r>
              <a:rPr lang="en-SI" sz="3600" dirty="0"/>
              <a:t>Mikrodokazila UM</a:t>
            </a:r>
          </a:p>
          <a:p>
            <a:endParaRPr lang="en-SI" sz="3600" dirty="0"/>
          </a:p>
          <a:p>
            <a:r>
              <a:rPr lang="en-SI" sz="3600" dirty="0"/>
              <a:t>Izpopolni UM</a:t>
            </a:r>
          </a:p>
          <a:p>
            <a:endParaRPr lang="en-SI" sz="3600" dirty="0"/>
          </a:p>
          <a:p>
            <a:r>
              <a:rPr lang="en-SI" sz="3600" dirty="0"/>
              <a:t>Zaposlovanje</a:t>
            </a:r>
          </a:p>
          <a:p>
            <a:endParaRPr lang="en-SI" sz="3600" dirty="0"/>
          </a:p>
          <a:p>
            <a:r>
              <a:rPr lang="en-SI" sz="3600" dirty="0"/>
              <a:t>Mobilnost</a:t>
            </a:r>
          </a:p>
          <a:p>
            <a:endParaRPr lang="en-SI" sz="3600" dirty="0"/>
          </a:p>
        </p:txBody>
      </p:sp>
    </p:spTree>
    <p:extLst>
      <p:ext uri="{BB962C8B-B14F-4D97-AF65-F5344CB8AC3E}">
        <p14:creationId xmlns:p14="http://schemas.microsoft.com/office/powerpoint/2010/main" val="1958954507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352" y="1536824"/>
            <a:ext cx="11161240" cy="1676152"/>
          </a:xfrm>
        </p:spPr>
        <p:txBody>
          <a:bodyPr/>
          <a:lstStyle/>
          <a:p>
            <a:pPr algn="ctr"/>
            <a:r>
              <a:rPr lang="sl-SI" sz="4000" dirty="0"/>
              <a:t>Pedagoška mreža UM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7408" y="5321176"/>
            <a:ext cx="10657184" cy="844128"/>
          </a:xfrm>
        </p:spPr>
        <p:txBody>
          <a:bodyPr/>
          <a:lstStyle/>
          <a:p>
            <a:r>
              <a:rPr lang="sl-SI" b="0" i="0" dirty="0">
                <a:solidFill>
                  <a:srgbClr val="FFFFFF"/>
                </a:solidFill>
                <a:effectLst/>
                <a:latin typeface="Helvetica Neue"/>
              </a:rPr>
              <a:t>V skupnosti </a:t>
            </a:r>
            <a:r>
              <a:rPr lang="sl-SI" sz="1400" b="0" i="0" dirty="0">
                <a:solidFill>
                  <a:srgbClr val="FFFFFF"/>
                </a:solidFill>
                <a:effectLst/>
                <a:latin typeface="Helvetica Neue"/>
              </a:rPr>
              <a:t>visokošolskih</a:t>
            </a:r>
            <a:r>
              <a:rPr lang="sl-SI" b="0" i="0" dirty="0">
                <a:solidFill>
                  <a:srgbClr val="FFFFFF"/>
                </a:solidFill>
                <a:effectLst/>
                <a:latin typeface="Helvetica Neue"/>
              </a:rPr>
              <a:t> učiteljev in sodelavcev Univerze v Mariboru najdete prostor za izmenjavo izkušenj in medsebojno pomoč za hitro rešitev izzivov.</a:t>
            </a:r>
            <a:endParaRPr lang="sl-SI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FFFA10C-8EA8-611D-B221-E4AE25D8CBC6}"/>
              </a:ext>
            </a:extLst>
          </p:cNvPr>
          <p:cNvSpPr txBox="1">
            <a:spLocks/>
          </p:cNvSpPr>
          <p:nvPr/>
        </p:nvSpPr>
        <p:spPr bwMode="auto">
          <a:xfrm>
            <a:off x="911424" y="5445224"/>
            <a:ext cx="10657184" cy="844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4C4C4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None/>
              <a:defRPr sz="3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aseline="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sl-SI" sz="2400" i="1" kern="0" dirty="0">
                <a:ea typeface="Calibri" panose="020F0502020204030204" pitchFamily="34" charset="0"/>
                <a:cs typeface="Calibri" panose="020F0502020204030204" pitchFamily="34" charset="0"/>
              </a:rPr>
              <a:t>Skupnost visokošolskih učiteljev in sodelavcev, ki nudi varno okolje za medsebojno podporo in izmenjavo izkušenj o pedagoškem procesu. Mrežo sestavlja več kot 250 članov.</a:t>
            </a:r>
          </a:p>
          <a:p>
            <a:endParaRPr lang="sl-SI" kern="0" dirty="0"/>
          </a:p>
        </p:txBody>
      </p:sp>
    </p:spTree>
    <p:extLst>
      <p:ext uri="{BB962C8B-B14F-4D97-AF65-F5344CB8AC3E}">
        <p14:creationId xmlns:p14="http://schemas.microsoft.com/office/powerpoint/2010/main" val="2460232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C4D29754-BA8C-BA4D-4592-607B951963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E005F03C-1A15-0DC6-8745-9BC143C61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l-SI" dirty="0"/>
              <a:t>Digitalne kompetence.</a:t>
            </a:r>
          </a:p>
          <a:p>
            <a:r>
              <a:rPr lang="sl-SI" dirty="0"/>
              <a:t>Kompetence za </a:t>
            </a:r>
            <a:r>
              <a:rPr lang="sl-SI" dirty="0" err="1"/>
              <a:t>trajnostnost</a:t>
            </a:r>
            <a:r>
              <a:rPr lang="sl-SI" dirty="0"/>
              <a:t>.</a:t>
            </a:r>
          </a:p>
          <a:p>
            <a:r>
              <a:rPr lang="sl-SI" dirty="0"/>
              <a:t>Kompetence za vključujoče in interdisciplinarno poučevanje.</a:t>
            </a:r>
          </a:p>
          <a:p>
            <a:r>
              <a:rPr lang="sl-SI" dirty="0"/>
              <a:t>Vključujoči pristopi učenja, namenjeni različnim skupinam učečih se.</a:t>
            </a:r>
          </a:p>
          <a:p>
            <a:r>
              <a:rPr lang="sl-SI" dirty="0"/>
              <a:t>Izkustveni študij in prenosljive spretnosti ob podpori UI.</a:t>
            </a:r>
          </a:p>
          <a:p>
            <a:endParaRPr lang="sl-SI" dirty="0"/>
          </a:p>
          <a:p>
            <a:pPr marL="0" indent="0">
              <a:buNone/>
            </a:pPr>
            <a:r>
              <a:rPr lang="sl-SI" b="1" dirty="0"/>
              <a:t>Koordinacija aktivnosti: </a:t>
            </a:r>
            <a:r>
              <a:rPr lang="sl-SI" dirty="0"/>
              <a:t>koordinatorji na fakultetah, Društvo študentov invalidov Slovenije, strokovne službe rektorata UM.</a:t>
            </a:r>
          </a:p>
          <a:p>
            <a:pPr marL="0" indent="0">
              <a:buNone/>
            </a:pPr>
            <a:r>
              <a:rPr lang="sl-SI" dirty="0" err="1"/>
              <a:t>Teams</a:t>
            </a:r>
            <a:r>
              <a:rPr lang="sl-SI" dirty="0"/>
              <a:t> ekipa s predlogi rešitev pedagoških izzivov, pedagoškimi praksami, informacijami in usmeritvami za novo zaposlene.</a:t>
            </a:r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E0460F36-6EA3-752F-C3AC-B81B688FA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00" y="188640"/>
            <a:ext cx="10871200" cy="936104"/>
          </a:xfrm>
        </p:spPr>
        <p:txBody>
          <a:bodyPr/>
          <a:lstStyle/>
          <a:p>
            <a:r>
              <a:rPr lang="sl-SI" dirty="0"/>
              <a:t>Profesionalni razvoj akademskega osebja</a:t>
            </a:r>
          </a:p>
        </p:txBody>
      </p:sp>
    </p:spTree>
    <p:extLst>
      <p:ext uri="{BB962C8B-B14F-4D97-AF65-F5344CB8AC3E}">
        <p14:creationId xmlns:p14="http://schemas.microsoft.com/office/powerpoint/2010/main" val="3133939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C4D29754-BA8C-BA4D-4592-607B951963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E005F03C-1A15-0DC6-8745-9BC143C61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Za pedagoško osebje na začetku poklicne poti.</a:t>
            </a:r>
          </a:p>
          <a:p>
            <a:r>
              <a:rPr lang="sl-SI" dirty="0"/>
              <a:t>Habilitacijska merila.</a:t>
            </a:r>
          </a:p>
          <a:p>
            <a:r>
              <a:rPr lang="sl-SI" dirty="0"/>
              <a:t>Usposabljanja s področja visokošolske didaktike za asistente začetnike, ki vključuje tudi usposabljanje s področja poučevanja študentov s posebnimi potrebami (Sklep Senata UM).</a:t>
            </a:r>
          </a:p>
          <a:p>
            <a:r>
              <a:rPr lang="sl-SI" dirty="0"/>
              <a:t>V pripravi: vsebinska opredelitev in pilotna izvedba usposabljanj. </a:t>
            </a:r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EF80C954-F4C2-D1E6-6F4B-5507A62AE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00" y="188640"/>
            <a:ext cx="10871200" cy="936104"/>
          </a:xfrm>
        </p:spPr>
        <p:txBody>
          <a:bodyPr/>
          <a:lstStyle/>
          <a:p>
            <a:r>
              <a:rPr lang="sl-SI" dirty="0"/>
              <a:t>Katalog obveznih usposabljanj</a:t>
            </a:r>
          </a:p>
        </p:txBody>
      </p:sp>
    </p:spTree>
    <p:extLst>
      <p:ext uri="{BB962C8B-B14F-4D97-AF65-F5344CB8AC3E}">
        <p14:creationId xmlns:p14="http://schemas.microsoft.com/office/powerpoint/2010/main" val="4172070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C4D29754-BA8C-BA4D-4592-607B951963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E005F03C-1A15-0DC6-8745-9BC143C61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2800" dirty="0"/>
              <a:t>Usposabljanja NOO-projekta Učinkovito izobraževanje za zeleni in digitalni prehod v obliki </a:t>
            </a:r>
            <a:r>
              <a:rPr lang="sl-SI" sz="2800" b="1" dirty="0" err="1"/>
              <a:t>multiplikatorstva</a:t>
            </a:r>
            <a:r>
              <a:rPr lang="sl-SI" sz="2800" dirty="0"/>
              <a:t>.</a:t>
            </a:r>
          </a:p>
          <a:p>
            <a:r>
              <a:rPr lang="sl-SI" sz="2800" dirty="0"/>
              <a:t>Izboljševanje digitalnih in inovativnih metod in praks poučevanja, vključno z izkoriščanjem možnosti varne, etične in pregledne uporabe umetne inteligence.</a:t>
            </a:r>
          </a:p>
          <a:p>
            <a:r>
              <a:rPr lang="sl-SI" sz="2800" dirty="0"/>
              <a:t>Multiplikatorji po obisku tuje institucije ali mednarodne konference prenesejo dobre prakse med zaposlene in študente na Univerzi v Mariboru. </a:t>
            </a:r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9C24491A-FDE3-0C3C-C7B9-3A2E595FE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00" y="188640"/>
            <a:ext cx="10871200" cy="936104"/>
          </a:xfrm>
        </p:spPr>
        <p:txBody>
          <a:bodyPr/>
          <a:lstStyle/>
          <a:p>
            <a:r>
              <a:rPr lang="sl-SI" dirty="0"/>
              <a:t>Zelene in digitalne vsebine</a:t>
            </a:r>
          </a:p>
        </p:txBody>
      </p:sp>
      <p:pic>
        <p:nvPicPr>
          <p:cNvPr id="8" name="Slika 7">
            <a:extLst>
              <a:ext uri="{FF2B5EF4-FFF2-40B4-BE49-F238E27FC236}">
                <a16:creationId xmlns:a16="http://schemas.microsoft.com/office/drawing/2014/main" id="{9F533642-FCE0-CE70-116D-28CE2A4225F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2238" y="5589991"/>
            <a:ext cx="9747524" cy="719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432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UM.SI">
  <a:themeElements>
    <a:clrScheme name="FG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FG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FG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G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G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M.SI 16-9.potx" id="{608B7037-713B-4FF1-B017-39F60D787122}" vid="{5BAFCD65-382A-4C5A-A592-8E051B1AF30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784E76DDC1AA641996A8C26D4106BE0" ma:contentTypeVersion="11" ma:contentTypeDescription="Ustvari nov dokument." ma:contentTypeScope="" ma:versionID="b27a18ab2ab21a0423ebb1ab6930df7c">
  <xsd:schema xmlns:xsd="http://www.w3.org/2001/XMLSchema" xmlns:xs="http://www.w3.org/2001/XMLSchema" xmlns:p="http://schemas.microsoft.com/office/2006/metadata/properties" xmlns:ns2="86c6268a-1982-4a01-bab8-aea47768f942" xmlns:ns3="562ce78b-bcab-4299-ba08-dbf313c1548b" targetNamespace="http://schemas.microsoft.com/office/2006/metadata/properties" ma:root="true" ma:fieldsID="d8a749749b57f68bbca205918455df88" ns2:_="" ns3:_="">
    <xsd:import namespace="86c6268a-1982-4a01-bab8-aea47768f942"/>
    <xsd:import namespace="562ce78b-bcab-4299-ba08-dbf313c154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c6268a-1982-4a01-bab8-aea47768f9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Oznake slike" ma:readOnly="false" ma:fieldId="{5cf76f15-5ced-4ddc-b409-7134ff3c332f}" ma:taxonomyMulti="true" ma:sspId="314c371a-e1e1-4790-b7b3-e586cefac30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2ce78b-bcab-4299-ba08-dbf313c1548b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f3424dde-cf88-4d33-ae3e-88886f3aa343}" ma:internalName="TaxCatchAll" ma:showField="CatchAllData" ma:web="562ce78b-bcab-4299-ba08-dbf313c154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62ce78b-bcab-4299-ba08-dbf313c1548b" xsi:nil="true"/>
    <lcf76f155ced4ddcb4097134ff3c332f xmlns="86c6268a-1982-4a01-bab8-aea47768f942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18A47FA-785E-45C5-BA3A-DBEF45DD89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c6268a-1982-4a01-bab8-aea47768f942"/>
    <ds:schemaRef ds:uri="562ce78b-bcab-4299-ba08-dbf313c154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ADB742A-DFE8-4B7D-A426-801BE60D5B10}">
  <ds:schemaRefs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562ce78b-bcab-4299-ba08-dbf313c1548b"/>
    <ds:schemaRef ds:uri="http://www.w3.org/XML/1998/namespace"/>
    <ds:schemaRef ds:uri="http://purl.org/dc/elements/1.1/"/>
    <ds:schemaRef ds:uri="http://purl.org/dc/terms/"/>
    <ds:schemaRef ds:uri="http://schemas.openxmlformats.org/package/2006/metadata/core-properties"/>
    <ds:schemaRef ds:uri="86c6268a-1982-4a01-bab8-aea47768f942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A7EBCC0-3607-40B8-838F-532793F946B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UM.SI 16-9</Template>
  <TotalTime>653</TotalTime>
  <Words>1363</Words>
  <Application>Microsoft Macintosh PowerPoint</Application>
  <PresentationFormat>Widescreen</PresentationFormat>
  <Paragraphs>147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Aptos</vt:lpstr>
      <vt:lpstr>Arial</vt:lpstr>
      <vt:lpstr>Calibri</vt:lpstr>
      <vt:lpstr>Helvetica Neue</vt:lpstr>
      <vt:lpstr>Tahoma</vt:lpstr>
      <vt:lpstr>Times New Roman</vt:lpstr>
      <vt:lpstr>Wingdings</vt:lpstr>
      <vt:lpstr>UM.SI</vt:lpstr>
      <vt:lpstr>Dobre prakse UM pri zagotavljanju privlačnih in trajnostnih poklicnih poti v visokošolskem izobraževanju</vt:lpstr>
      <vt:lpstr>Strategija Univerze v Mariboru 2021-2030</vt:lpstr>
      <vt:lpstr>Strateški cilji UM</vt:lpstr>
      <vt:lpstr>PowerPoint Presentation</vt:lpstr>
      <vt:lpstr>PowerPoint Presentation</vt:lpstr>
      <vt:lpstr>Pedagoška mreža UM</vt:lpstr>
      <vt:lpstr>Profesionalni razvoj akademskega osebja</vt:lpstr>
      <vt:lpstr>Katalog obveznih usposabljanj</vt:lpstr>
      <vt:lpstr>Zelene in digitalne vsebine</vt:lpstr>
      <vt:lpstr>Nagrada UM za pedagoško odličnost</vt:lpstr>
      <vt:lpstr>Didaktična gradiva</vt:lpstr>
      <vt:lpstr>Mikrodokazila UM</vt:lpstr>
      <vt:lpstr>Vseživljenjske oblike izobraževanj na UM</vt:lpstr>
      <vt:lpstr>Mikrodokazila na UM</vt:lpstr>
      <vt:lpstr>PowerPoint Presentation</vt:lpstr>
      <vt:lpstr>PowerPoint Presentation</vt:lpstr>
      <vt:lpstr>Cilji UM na področju vzpostavitve sistema mikrodokazil za razvoj kompetenc zaposlenih</vt:lpstr>
      <vt:lpstr>PowerPoint Presentation</vt:lpstr>
      <vt:lpstr>Izobraževanja za zaposlene in doktorske študente – Izpopolni UM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Zaposlovanje na UM</vt:lpstr>
      <vt:lpstr>Navodila o zaposlovanju na Univerzi v Mariboru</vt:lpstr>
      <vt:lpstr>Enakost spolov in prepoved diskriminacije AN UM 2021–2025 </vt:lpstr>
      <vt:lpstr>PowerPoint Presentation</vt:lpstr>
      <vt:lpstr>PowerPoint Presentation</vt:lpstr>
      <vt:lpstr>PowerPoint Presentation</vt:lpstr>
      <vt:lpstr>Mobilnost osebja v številkah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Dobre prakse UM pri zagotavljanju privlačnih in trajnostnih poklicnih poti v visokošolskem izobraževanju</dc:title>
  <cp:lastModifiedBy>Dean Korošak</cp:lastModifiedBy>
  <cp:revision>23</cp:revision>
  <dcterms:created xsi:type="dcterms:W3CDTF">2024-10-21T11:35:20Z</dcterms:created>
  <dcterms:modified xsi:type="dcterms:W3CDTF">2025-09-02T11:09:57Z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0x0101009784E76DDC1AA641996A8C26D4106BE0</vt:lpwstr>
  </property>
</Properties>
</file>