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840" r:id="rId1"/>
  </p:sldMasterIdLst>
  <p:notesMasterIdLst>
    <p:notesMasterId r:id="rId28"/>
  </p:notesMasterIdLst>
  <p:sldIdLst>
    <p:sldId id="259" r:id="rId2"/>
    <p:sldId id="315" r:id="rId3"/>
    <p:sldId id="335" r:id="rId4"/>
    <p:sldId id="339" r:id="rId5"/>
    <p:sldId id="334" r:id="rId6"/>
    <p:sldId id="322" r:id="rId7"/>
    <p:sldId id="345" r:id="rId8"/>
    <p:sldId id="323" r:id="rId9"/>
    <p:sldId id="290" r:id="rId10"/>
    <p:sldId id="331" r:id="rId11"/>
    <p:sldId id="324" r:id="rId12"/>
    <p:sldId id="326" r:id="rId13"/>
    <p:sldId id="340" r:id="rId14"/>
    <p:sldId id="341" r:id="rId15"/>
    <p:sldId id="294" r:id="rId16"/>
    <p:sldId id="333" r:id="rId17"/>
    <p:sldId id="303" r:id="rId18"/>
    <p:sldId id="337" r:id="rId19"/>
    <p:sldId id="336" r:id="rId20"/>
    <p:sldId id="338" r:id="rId21"/>
    <p:sldId id="329" r:id="rId22"/>
    <p:sldId id="330" r:id="rId23"/>
    <p:sldId id="276" r:id="rId24"/>
    <p:sldId id="277" r:id="rId25"/>
    <p:sldId id="283" r:id="rId26"/>
    <p:sldId id="342" r:id="rId27"/>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D05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rednji slog 2 – poudarek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Srednji slog 2 – poudarek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94660"/>
  </p:normalViewPr>
  <p:slideViewPr>
    <p:cSldViewPr snapToGrid="0">
      <p:cViewPr varScale="1">
        <p:scale>
          <a:sx n="62" d="100"/>
          <a:sy n="62" d="100"/>
        </p:scale>
        <p:origin x="82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glav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sl-SI"/>
          </a:p>
        </p:txBody>
      </p:sp>
      <p:sp>
        <p:nvSpPr>
          <p:cNvPr id="3" name="Označba mesta datum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FBE9BBA9-D839-4DD2-8BA3-03285195F39F}" type="datetimeFigureOut">
              <a:rPr lang="sl-SI" smtClean="0"/>
              <a:t>12. 07. 2024</a:t>
            </a:fld>
            <a:endParaRPr lang="sl-SI"/>
          </a:p>
        </p:txBody>
      </p:sp>
      <p:sp>
        <p:nvSpPr>
          <p:cNvPr id="4" name="Označba mesta stranske slike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sl-SI"/>
          </a:p>
        </p:txBody>
      </p:sp>
      <p:sp>
        <p:nvSpPr>
          <p:cNvPr id="5" name="Označba mesta opomb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6" name="Označba mesta no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sl-SI"/>
          </a:p>
        </p:txBody>
      </p:sp>
      <p:sp>
        <p:nvSpPr>
          <p:cNvPr id="7" name="Označba mesta številke diapoz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2A5EB29-DC62-4155-9B0A-6612D9291A6E}" type="slidenum">
              <a:rPr lang="sl-SI" smtClean="0"/>
              <a:t>‹#›</a:t>
            </a:fld>
            <a:endParaRPr lang="sl-SI"/>
          </a:p>
        </p:txBody>
      </p:sp>
    </p:spTree>
    <p:extLst>
      <p:ext uri="{BB962C8B-B14F-4D97-AF65-F5344CB8AC3E}">
        <p14:creationId xmlns:p14="http://schemas.microsoft.com/office/powerpoint/2010/main" val="40945261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r>
              <a:rPr lang="sl-SI" sz="1200" dirty="0"/>
              <a:t> </a:t>
            </a:r>
            <a:endParaRPr lang="sl-SI" sz="1200" kern="1200" dirty="0">
              <a:solidFill>
                <a:schemeClr val="tx1"/>
              </a:solidFill>
              <a:effectLst/>
              <a:latin typeface="+mn-lt"/>
              <a:ea typeface="+mn-ea"/>
              <a:cs typeface="+mn-cs"/>
            </a:endParaRPr>
          </a:p>
        </p:txBody>
      </p:sp>
      <p:sp>
        <p:nvSpPr>
          <p:cNvPr id="4" name="Označba mesta številke diapozitiva 3"/>
          <p:cNvSpPr>
            <a:spLocks noGrp="1"/>
          </p:cNvSpPr>
          <p:nvPr>
            <p:ph type="sldNum" sz="quarter" idx="10"/>
          </p:nvPr>
        </p:nvSpPr>
        <p:spPr/>
        <p:txBody>
          <a:bodyPr/>
          <a:lstStyle/>
          <a:p>
            <a:fld id="{199AC3E5-4843-4D16-A108-3E4899F477B3}" type="slidenum">
              <a:rPr lang="sl-SI" smtClean="0"/>
              <a:t>1</a:t>
            </a:fld>
            <a:endParaRPr lang="sl-SI"/>
          </a:p>
        </p:txBody>
      </p:sp>
    </p:spTree>
    <p:extLst>
      <p:ext uri="{BB962C8B-B14F-4D97-AF65-F5344CB8AC3E}">
        <p14:creationId xmlns:p14="http://schemas.microsoft.com/office/powerpoint/2010/main" val="19539651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r>
              <a:rPr lang="sl-SI" sz="1200" kern="1200" dirty="0">
                <a:solidFill>
                  <a:schemeClr val="tx1"/>
                </a:solidFill>
                <a:effectLst/>
                <a:latin typeface="+mn-lt"/>
                <a:ea typeface="+mn-ea"/>
                <a:cs typeface="+mn-cs"/>
              </a:rPr>
              <a:t> </a:t>
            </a:r>
            <a:endParaRPr lang="sl-SI" dirty="0"/>
          </a:p>
        </p:txBody>
      </p:sp>
      <p:sp>
        <p:nvSpPr>
          <p:cNvPr id="4" name="Označba mesta številke diapozitiva 3"/>
          <p:cNvSpPr>
            <a:spLocks noGrp="1"/>
          </p:cNvSpPr>
          <p:nvPr>
            <p:ph type="sldNum" sz="quarter" idx="10"/>
          </p:nvPr>
        </p:nvSpPr>
        <p:spPr/>
        <p:txBody>
          <a:bodyPr/>
          <a:lstStyle/>
          <a:p>
            <a:fld id="{199AC3E5-4843-4D16-A108-3E4899F477B3}" type="slidenum">
              <a:rPr lang="sl-SI" smtClean="0"/>
              <a:t>17</a:t>
            </a:fld>
            <a:endParaRPr lang="sl-SI" dirty="0"/>
          </a:p>
        </p:txBody>
      </p:sp>
    </p:spTree>
    <p:extLst>
      <p:ext uri="{BB962C8B-B14F-4D97-AF65-F5344CB8AC3E}">
        <p14:creationId xmlns:p14="http://schemas.microsoft.com/office/powerpoint/2010/main" val="20874641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r>
              <a:rPr lang="sl-SI" sz="1200" kern="1200" dirty="0">
                <a:solidFill>
                  <a:schemeClr val="tx1"/>
                </a:solidFill>
                <a:effectLst/>
                <a:latin typeface="+mn-lt"/>
                <a:ea typeface="+mn-ea"/>
                <a:cs typeface="+mn-cs"/>
              </a:rPr>
              <a:t> </a:t>
            </a:r>
            <a:endParaRPr lang="sl-SI" dirty="0"/>
          </a:p>
        </p:txBody>
      </p:sp>
      <p:sp>
        <p:nvSpPr>
          <p:cNvPr id="4" name="Označba mesta številke diapozitiva 3"/>
          <p:cNvSpPr>
            <a:spLocks noGrp="1"/>
          </p:cNvSpPr>
          <p:nvPr>
            <p:ph type="sldNum" sz="quarter" idx="10"/>
          </p:nvPr>
        </p:nvSpPr>
        <p:spPr/>
        <p:txBody>
          <a:bodyPr/>
          <a:lstStyle/>
          <a:p>
            <a:fld id="{199AC3E5-4843-4D16-A108-3E4899F477B3}" type="slidenum">
              <a:rPr lang="sl-SI" smtClean="0"/>
              <a:t>18</a:t>
            </a:fld>
            <a:endParaRPr lang="sl-SI" dirty="0"/>
          </a:p>
        </p:txBody>
      </p:sp>
    </p:spTree>
    <p:extLst>
      <p:ext uri="{BB962C8B-B14F-4D97-AF65-F5344CB8AC3E}">
        <p14:creationId xmlns:p14="http://schemas.microsoft.com/office/powerpoint/2010/main" val="15002950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r>
              <a:rPr lang="sl-SI" sz="1200" kern="1200" dirty="0">
                <a:solidFill>
                  <a:schemeClr val="tx1"/>
                </a:solidFill>
                <a:effectLst/>
                <a:latin typeface="+mn-lt"/>
                <a:ea typeface="+mn-ea"/>
                <a:cs typeface="+mn-cs"/>
              </a:rPr>
              <a:t> </a:t>
            </a:r>
            <a:endParaRPr lang="sl-SI" dirty="0"/>
          </a:p>
        </p:txBody>
      </p:sp>
      <p:sp>
        <p:nvSpPr>
          <p:cNvPr id="4" name="Označba mesta številke diapozitiva 3"/>
          <p:cNvSpPr>
            <a:spLocks noGrp="1"/>
          </p:cNvSpPr>
          <p:nvPr>
            <p:ph type="sldNum" sz="quarter" idx="10"/>
          </p:nvPr>
        </p:nvSpPr>
        <p:spPr/>
        <p:txBody>
          <a:bodyPr/>
          <a:lstStyle/>
          <a:p>
            <a:fld id="{199AC3E5-4843-4D16-A108-3E4899F477B3}" type="slidenum">
              <a:rPr lang="sl-SI" smtClean="0"/>
              <a:t>19</a:t>
            </a:fld>
            <a:endParaRPr lang="sl-SI" dirty="0"/>
          </a:p>
        </p:txBody>
      </p:sp>
    </p:spTree>
    <p:extLst>
      <p:ext uri="{BB962C8B-B14F-4D97-AF65-F5344CB8AC3E}">
        <p14:creationId xmlns:p14="http://schemas.microsoft.com/office/powerpoint/2010/main" val="6923288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r>
              <a:rPr lang="sl-SI" sz="1200" kern="1200" dirty="0">
                <a:solidFill>
                  <a:schemeClr val="tx1"/>
                </a:solidFill>
                <a:effectLst/>
                <a:latin typeface="+mn-lt"/>
                <a:ea typeface="+mn-ea"/>
                <a:cs typeface="+mn-cs"/>
              </a:rPr>
              <a:t> </a:t>
            </a:r>
            <a:endParaRPr lang="sl-SI" dirty="0"/>
          </a:p>
        </p:txBody>
      </p:sp>
      <p:sp>
        <p:nvSpPr>
          <p:cNvPr id="4" name="Označba mesta številke diapozitiva 3"/>
          <p:cNvSpPr>
            <a:spLocks noGrp="1"/>
          </p:cNvSpPr>
          <p:nvPr>
            <p:ph type="sldNum" sz="quarter" idx="10"/>
          </p:nvPr>
        </p:nvSpPr>
        <p:spPr/>
        <p:txBody>
          <a:bodyPr/>
          <a:lstStyle/>
          <a:p>
            <a:fld id="{199AC3E5-4843-4D16-A108-3E4899F477B3}" type="slidenum">
              <a:rPr lang="sl-SI" smtClean="0"/>
              <a:t>20</a:t>
            </a:fld>
            <a:endParaRPr lang="sl-SI" dirty="0"/>
          </a:p>
        </p:txBody>
      </p:sp>
    </p:spTree>
    <p:extLst>
      <p:ext uri="{BB962C8B-B14F-4D97-AF65-F5344CB8AC3E}">
        <p14:creationId xmlns:p14="http://schemas.microsoft.com/office/powerpoint/2010/main" val="3482258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F2A5EB29-DC62-4155-9B0A-6612D9291A6E}" type="slidenum">
              <a:rPr lang="sl-SI" smtClean="0"/>
              <a:t>22</a:t>
            </a:fld>
            <a:endParaRPr lang="sl-SI"/>
          </a:p>
        </p:txBody>
      </p:sp>
    </p:spTree>
    <p:extLst>
      <p:ext uri="{BB962C8B-B14F-4D97-AF65-F5344CB8AC3E}">
        <p14:creationId xmlns:p14="http://schemas.microsoft.com/office/powerpoint/2010/main" val="24196534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199AC3E5-4843-4D16-A108-3E4899F477B3}" type="slidenum">
              <a:rPr lang="sl-SI" smtClean="0"/>
              <a:t>24</a:t>
            </a:fld>
            <a:endParaRPr lang="sl-SI" dirty="0"/>
          </a:p>
        </p:txBody>
      </p:sp>
    </p:spTree>
    <p:extLst>
      <p:ext uri="{BB962C8B-B14F-4D97-AF65-F5344CB8AC3E}">
        <p14:creationId xmlns:p14="http://schemas.microsoft.com/office/powerpoint/2010/main" val="23547088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10"/>
          </p:nvPr>
        </p:nvSpPr>
        <p:spPr/>
        <p:txBody>
          <a:bodyPr/>
          <a:lstStyle/>
          <a:p>
            <a:fld id="{199AC3E5-4843-4D16-A108-3E4899F477B3}" type="slidenum">
              <a:rPr lang="sl-SI" smtClean="0"/>
              <a:t>25</a:t>
            </a:fld>
            <a:endParaRPr lang="sl-SI" dirty="0"/>
          </a:p>
        </p:txBody>
      </p:sp>
    </p:spTree>
    <p:extLst>
      <p:ext uri="{BB962C8B-B14F-4D97-AF65-F5344CB8AC3E}">
        <p14:creationId xmlns:p14="http://schemas.microsoft.com/office/powerpoint/2010/main" val="16439774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199AC3E5-4843-4D16-A108-3E4899F477B3}" type="slidenum">
              <a:rPr lang="sl-SI" smtClean="0"/>
              <a:t>4</a:t>
            </a:fld>
            <a:endParaRPr lang="sl-SI" dirty="0"/>
          </a:p>
        </p:txBody>
      </p:sp>
    </p:spTree>
    <p:extLst>
      <p:ext uri="{BB962C8B-B14F-4D97-AF65-F5344CB8AC3E}">
        <p14:creationId xmlns:p14="http://schemas.microsoft.com/office/powerpoint/2010/main" val="26622742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199AC3E5-4843-4D16-A108-3E4899F477B3}" type="slidenum">
              <a:rPr lang="sl-SI" smtClean="0"/>
              <a:t>5</a:t>
            </a:fld>
            <a:endParaRPr lang="sl-SI" dirty="0"/>
          </a:p>
        </p:txBody>
      </p:sp>
    </p:spTree>
    <p:extLst>
      <p:ext uri="{BB962C8B-B14F-4D97-AF65-F5344CB8AC3E}">
        <p14:creationId xmlns:p14="http://schemas.microsoft.com/office/powerpoint/2010/main" val="7098242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l-SI"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l-SI" sz="1200" dirty="0"/>
          </a:p>
          <a:p>
            <a:r>
              <a:rPr lang="sl-SI" sz="1200" kern="1200" dirty="0">
                <a:solidFill>
                  <a:schemeClr val="tx1"/>
                </a:solidFill>
                <a:effectLst/>
                <a:latin typeface="+mn-lt"/>
                <a:ea typeface="+mn-ea"/>
                <a:cs typeface="+mn-cs"/>
              </a:rPr>
              <a:t> </a:t>
            </a:r>
          </a:p>
          <a:p>
            <a:endParaRPr lang="sl-SI" dirty="0"/>
          </a:p>
        </p:txBody>
      </p:sp>
      <p:sp>
        <p:nvSpPr>
          <p:cNvPr id="4" name="Označba mesta številke diapozitiva 3"/>
          <p:cNvSpPr>
            <a:spLocks noGrp="1"/>
          </p:cNvSpPr>
          <p:nvPr>
            <p:ph type="sldNum" sz="quarter" idx="10"/>
          </p:nvPr>
        </p:nvSpPr>
        <p:spPr/>
        <p:txBody>
          <a:bodyPr/>
          <a:lstStyle/>
          <a:p>
            <a:fld id="{199AC3E5-4843-4D16-A108-3E4899F477B3}" type="slidenum">
              <a:rPr lang="sl-SI" smtClean="0"/>
              <a:t>9</a:t>
            </a:fld>
            <a:endParaRPr lang="sl-SI"/>
          </a:p>
        </p:txBody>
      </p:sp>
    </p:spTree>
    <p:extLst>
      <p:ext uri="{BB962C8B-B14F-4D97-AF65-F5344CB8AC3E}">
        <p14:creationId xmlns:p14="http://schemas.microsoft.com/office/powerpoint/2010/main" val="368702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l-SI"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l-SI" sz="1200" dirty="0"/>
          </a:p>
          <a:p>
            <a:r>
              <a:rPr lang="sl-SI" sz="1200" kern="1200" dirty="0">
                <a:solidFill>
                  <a:schemeClr val="tx1"/>
                </a:solidFill>
                <a:effectLst/>
                <a:latin typeface="+mn-lt"/>
                <a:ea typeface="+mn-ea"/>
                <a:cs typeface="+mn-cs"/>
              </a:rPr>
              <a:t> </a:t>
            </a:r>
          </a:p>
          <a:p>
            <a:endParaRPr lang="sl-SI" dirty="0"/>
          </a:p>
        </p:txBody>
      </p:sp>
      <p:sp>
        <p:nvSpPr>
          <p:cNvPr id="4" name="Označba mesta številke diapozitiva 3"/>
          <p:cNvSpPr>
            <a:spLocks noGrp="1"/>
          </p:cNvSpPr>
          <p:nvPr>
            <p:ph type="sldNum" sz="quarter" idx="10"/>
          </p:nvPr>
        </p:nvSpPr>
        <p:spPr/>
        <p:txBody>
          <a:bodyPr/>
          <a:lstStyle/>
          <a:p>
            <a:fld id="{199AC3E5-4843-4D16-A108-3E4899F477B3}" type="slidenum">
              <a:rPr lang="sl-SI" smtClean="0"/>
              <a:t>10</a:t>
            </a:fld>
            <a:endParaRPr lang="sl-SI"/>
          </a:p>
        </p:txBody>
      </p:sp>
    </p:spTree>
    <p:extLst>
      <p:ext uri="{BB962C8B-B14F-4D97-AF65-F5344CB8AC3E}">
        <p14:creationId xmlns:p14="http://schemas.microsoft.com/office/powerpoint/2010/main" val="25707581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F2A5EB29-DC62-4155-9B0A-6612D9291A6E}" type="slidenum">
              <a:rPr lang="sl-SI" smtClean="0"/>
              <a:t>13</a:t>
            </a:fld>
            <a:endParaRPr lang="sl-SI"/>
          </a:p>
        </p:txBody>
      </p:sp>
    </p:spTree>
    <p:extLst>
      <p:ext uri="{BB962C8B-B14F-4D97-AF65-F5344CB8AC3E}">
        <p14:creationId xmlns:p14="http://schemas.microsoft.com/office/powerpoint/2010/main" val="33035817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1200" b="0" i="0" u="none" strike="noStrike" baseline="0" dirty="0">
                <a:latin typeface="Arial" panose="020B0604020202020204" pitchFamily="34" charset="0"/>
              </a:rPr>
              <a:t>Namen zelenega proračunskega načrtovanja je zagotoviti, da se pri oblikovanju proračunske in fiskalne politike v zadostni meri upoštevajo vplivi na </a:t>
            </a:r>
            <a:r>
              <a:rPr lang="sl-SI" sz="1200" b="0" i="0" u="none" strike="noStrike" baseline="0" dirty="0" err="1">
                <a:latin typeface="Arial" panose="020B0604020202020204" pitchFamily="34" charset="0"/>
              </a:rPr>
              <a:t>okoljske</a:t>
            </a:r>
            <a:r>
              <a:rPr lang="sl-SI" sz="1200" b="0" i="0" u="none" strike="noStrike" baseline="0" dirty="0">
                <a:latin typeface="Arial" panose="020B0604020202020204" pitchFamily="34" charset="0"/>
              </a:rPr>
              <a:t> cilje in se nanašajo tako na odhodke, prihodke kot na davčne izdatke.</a:t>
            </a:r>
            <a:endParaRPr lang="sl-SI" dirty="0"/>
          </a:p>
          <a:p>
            <a:pPr algn="l"/>
            <a:endParaRPr lang="sl-SI" dirty="0"/>
          </a:p>
        </p:txBody>
      </p:sp>
      <p:sp>
        <p:nvSpPr>
          <p:cNvPr id="4" name="Označba mesta številke diapozitiva 3"/>
          <p:cNvSpPr>
            <a:spLocks noGrp="1"/>
          </p:cNvSpPr>
          <p:nvPr>
            <p:ph type="sldNum" sz="quarter" idx="5"/>
          </p:nvPr>
        </p:nvSpPr>
        <p:spPr/>
        <p:txBody>
          <a:bodyPr/>
          <a:lstStyle/>
          <a:p>
            <a:fld id="{F2A5EB29-DC62-4155-9B0A-6612D9291A6E}" type="slidenum">
              <a:rPr lang="sl-SI" smtClean="0"/>
              <a:t>14</a:t>
            </a:fld>
            <a:endParaRPr lang="sl-SI"/>
          </a:p>
        </p:txBody>
      </p:sp>
    </p:spTree>
    <p:extLst>
      <p:ext uri="{BB962C8B-B14F-4D97-AF65-F5344CB8AC3E}">
        <p14:creationId xmlns:p14="http://schemas.microsoft.com/office/powerpoint/2010/main" val="4978879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10"/>
          </p:nvPr>
        </p:nvSpPr>
        <p:spPr/>
        <p:txBody>
          <a:bodyPr/>
          <a:lstStyle/>
          <a:p>
            <a:fld id="{199AC3E5-4843-4D16-A108-3E4899F477B3}" type="slidenum">
              <a:rPr lang="sl-SI" smtClean="0"/>
              <a:t>15</a:t>
            </a:fld>
            <a:endParaRPr lang="sl-SI" dirty="0"/>
          </a:p>
        </p:txBody>
      </p:sp>
    </p:spTree>
    <p:extLst>
      <p:ext uri="{BB962C8B-B14F-4D97-AF65-F5344CB8AC3E}">
        <p14:creationId xmlns:p14="http://schemas.microsoft.com/office/powerpoint/2010/main" val="3940517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10"/>
          </p:nvPr>
        </p:nvSpPr>
        <p:spPr/>
        <p:txBody>
          <a:bodyPr/>
          <a:lstStyle/>
          <a:p>
            <a:fld id="{199AC3E5-4843-4D16-A108-3E4899F477B3}" type="slidenum">
              <a:rPr lang="sl-SI" smtClean="0"/>
              <a:t>16</a:t>
            </a:fld>
            <a:endParaRPr lang="sl-SI" dirty="0"/>
          </a:p>
        </p:txBody>
      </p:sp>
    </p:spTree>
    <p:extLst>
      <p:ext uri="{BB962C8B-B14F-4D97-AF65-F5344CB8AC3E}">
        <p14:creationId xmlns:p14="http://schemas.microsoft.com/office/powerpoint/2010/main" val="3392794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sl-SI"/>
              <a:t>Kliknite, če želite urediti slog naslova matrice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sl-SI"/>
              <a:t>Kliknite, če želite urediti slog podnaslova matrice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7/12/2024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Kliknite, če želite urediti slog naslova matrice</a:t>
            </a:r>
            <a:endParaRPr lang="en-US" dirty="0"/>
          </a:p>
        </p:txBody>
      </p:sp>
      <p:sp>
        <p:nvSpPr>
          <p:cNvPr id="3" name="Vertical Text Placeholder 2"/>
          <p:cNvSpPr>
            <a:spLocks noGrp="1"/>
          </p:cNvSpPr>
          <p:nvPr>
            <p:ph type="body" orient="vert" idx="1"/>
          </p:nvPr>
        </p:nvSpPr>
        <p:spPr/>
        <p:txBody>
          <a:bodyPr vert="eaVert" ancho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7/12/2024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sl-SI"/>
              <a:t>Kliknite, če želite urediti slog naslova matrice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7/12/2024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Kliknite, če želite urediti slog naslova matrice</a:t>
            </a:r>
            <a:endParaRPr lang="en-US" dirty="0"/>
          </a:p>
        </p:txBody>
      </p:sp>
      <p:sp>
        <p:nvSpPr>
          <p:cNvPr id="3" name="Content Placeholder 2"/>
          <p:cNvSpPr>
            <a:spLocks noGrp="1"/>
          </p:cNvSpPr>
          <p:nvPr>
            <p:ph idx="1"/>
          </p:nvPr>
        </p:nvSpPr>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7/12/2024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sl-SI"/>
              <a:t>Kliknite, če želite urediti slog naslova matrice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Kliknite za urejanje slogov besedila matrice</a:t>
            </a:r>
          </a:p>
        </p:txBody>
      </p:sp>
      <p:sp>
        <p:nvSpPr>
          <p:cNvPr id="4" name="Date Placeholder 3"/>
          <p:cNvSpPr>
            <a:spLocks noGrp="1"/>
          </p:cNvSpPr>
          <p:nvPr>
            <p:ph type="dt" sz="half" idx="10"/>
          </p:nvPr>
        </p:nvSpPr>
        <p:spPr/>
        <p:txBody>
          <a:bodyPr/>
          <a:lstStyle/>
          <a:p>
            <a:fld id="{5586B75A-687E-405C-8A0B-8D00578BA2C3}" type="datetimeFigureOut">
              <a:rPr lang="en-US" dirty="0"/>
              <a:pPr/>
              <a:t>7/12/2024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Kliknite, če želite urediti slog naslova matrice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7/12/2024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l-SI"/>
              <a:t>Kliknite, če želite urediti slog naslova matrice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7/12/2024</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sl-SI"/>
              <a:t>Kliknite, če želite urediti slog naslova matrice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7/12/2024</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aze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7/12/2024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sl-SI"/>
              <a:t>Kliknite, če želite urediti slog naslova matrice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a:t>Kliknite za urejanje slogov besedila matrice</a:t>
            </a:r>
          </a:p>
        </p:txBody>
      </p:sp>
      <p:sp>
        <p:nvSpPr>
          <p:cNvPr id="8" name="Date Placeholder 7"/>
          <p:cNvSpPr>
            <a:spLocks noGrp="1"/>
          </p:cNvSpPr>
          <p:nvPr>
            <p:ph type="dt" sz="half" idx="10"/>
          </p:nvPr>
        </p:nvSpPr>
        <p:spPr/>
        <p:txBody>
          <a:bodyPr/>
          <a:lstStyle/>
          <a:p>
            <a:fld id="{5586B75A-687E-405C-8A0B-8D00578BA2C3}" type="datetimeFigureOut">
              <a:rPr lang="en-US" dirty="0"/>
              <a:pPr/>
              <a:t>7/12/2024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sl-SI"/>
              <a:t>Kliknite, če želite urediti slog naslova matrice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l-SI"/>
              <a:t>Kliknite ikono, če želite dodati sliko</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a:t>Kliknite za urejanje slogov besedila matrice</a:t>
            </a:r>
          </a:p>
        </p:txBody>
      </p:sp>
      <p:sp>
        <p:nvSpPr>
          <p:cNvPr id="8" name="Date Placeholder 7"/>
          <p:cNvSpPr>
            <a:spLocks noGrp="1"/>
          </p:cNvSpPr>
          <p:nvPr>
            <p:ph type="dt" sz="half" idx="10"/>
          </p:nvPr>
        </p:nvSpPr>
        <p:spPr/>
        <p:txBody>
          <a:bodyPr/>
          <a:lstStyle/>
          <a:p>
            <a:fld id="{5586B75A-687E-405C-8A0B-8D00578BA2C3}" type="datetimeFigureOut">
              <a:rPr lang="en-US" dirty="0"/>
              <a:pPr/>
              <a:t>7/12/2024</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sl-SI"/>
              <a:t>Kliknite, če želite urediti slog naslova matrice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7/12/2024</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google.com/url?sa=t&amp;rct=j&amp;q=&amp;esrc=s&amp;source=web&amp;cd=&amp;cad=rja&amp;uact=8&amp;ved=2ahUKEwj5sd7Cp52DAxVLzQIHHdmrD6MQFnoECBEQAQ&amp;url=https%3A%2F%2Fgradiva.vlada.si%2Fmandat22%2FVLADNAGRADIVA.NSF%2F18a6b9887c33a0bdc12570e50034eb54%2F8972b91df8543027c1258a220034bcee%2F%24FILE%2FGBMetodologija.docx&amp;usg=AOvVaw0oLeEg8ApKbEFRp0OiVXmo&amp;opi=8997844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evropskasredstva.si/app/uploads/2023/10/NUS_2021-2027_verzija_1-1.pdf"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mailto:gp.mvzi@gov.si"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www.gov.si/zbirke/javne-objave/javni-razpis-problemsko-ucenje-studentov-v-delovno-okolje-gospodarstvo-negospodarstvo-in-neprofitni-sektor-v-lokalnemregionalnem-okolju-2024-2027/"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evropskasredstva.si/app/uploads/2024/02/Strategija-S5_verzija_1_1.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uradni-list.si/1/objava.jsp?sop=2022-01-1705"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www.uradni-list.si/1/objava.jsp?sop=2023-01-2599" TargetMode="External"/><Relationship Id="rId5" Type="http://schemas.openxmlformats.org/officeDocument/2006/relationships/hyperlink" Target="http://www.uradni-list.si/1/objava.jsp?sop=2023-01-0530" TargetMode="External"/><Relationship Id="rId4" Type="http://schemas.openxmlformats.org/officeDocument/2006/relationships/hyperlink" Target="http://www.uradni-list.si/1/objava.jsp?sop=2022-01-251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 y="771526"/>
            <a:ext cx="9134475" cy="5309234"/>
          </a:xfrm>
          <a:solidFill>
            <a:schemeClr val="accent1"/>
          </a:solidFill>
        </p:spPr>
        <p:txBody>
          <a:bodyPr>
            <a:normAutofit/>
          </a:bodyPr>
          <a:lstStyle/>
          <a:p>
            <a:pPr algn="ctr"/>
            <a:r>
              <a:rPr lang="sl-SI" sz="2800" b="1"/>
              <a:t>Javni razpis: </a:t>
            </a:r>
            <a:br>
              <a:rPr lang="sl-SI" sz="2800" b="1"/>
            </a:br>
            <a:r>
              <a:rPr lang="sl-SI" sz="2800" b="1"/>
              <a:t>Mobilnost slovenskih visokošolskih učiteljev 2017-2018</a:t>
            </a:r>
            <a:br>
              <a:rPr lang="sl-SI" sz="2800"/>
            </a:br>
            <a:br>
              <a:rPr lang="sl-SI" sz="2800" b="1"/>
            </a:br>
            <a:br>
              <a:rPr lang="sl-SI" b="1"/>
            </a:br>
            <a:r>
              <a:rPr lang="sl-SI" sz="2800"/>
              <a:t>Informativni dan</a:t>
            </a:r>
            <a:br>
              <a:rPr lang="sl-SI" sz="2800"/>
            </a:br>
            <a:r>
              <a:rPr lang="sl-SI" sz="2800"/>
              <a:t>17.  5.  2017 ob 10. uri</a:t>
            </a:r>
            <a:br>
              <a:rPr lang="sl-SI" sz="2800"/>
            </a:br>
            <a:r>
              <a:rPr lang="sl-SI" sz="2200"/>
              <a:t>								</a:t>
            </a:r>
            <a:br>
              <a:rPr lang="sl-SI" sz="2200"/>
            </a:br>
            <a:r>
              <a:rPr lang="sl-SI" sz="2200"/>
              <a:t>				</a:t>
            </a:r>
            <a:br>
              <a:rPr lang="sl-SI" sz="2200"/>
            </a:br>
            <a:r>
              <a:rPr lang="sl-SI" sz="2200"/>
              <a:t>			          Damjana Herman 				</a:t>
            </a:r>
            <a:endParaRPr lang="sl-SI" sz="2200" dirty="0"/>
          </a:p>
        </p:txBody>
      </p:sp>
      <p:sp>
        <p:nvSpPr>
          <p:cNvPr id="3" name="Podnaslov 2"/>
          <p:cNvSpPr>
            <a:spLocks noGrp="1"/>
          </p:cNvSpPr>
          <p:nvPr>
            <p:ph type="subTitle" idx="1"/>
          </p:nvPr>
        </p:nvSpPr>
        <p:spPr>
          <a:xfrm>
            <a:off x="9453966" y="1160796"/>
            <a:ext cx="2549472" cy="4745539"/>
          </a:xfrm>
        </p:spPr>
        <p:txBody>
          <a:bodyPr>
            <a:noAutofit/>
          </a:bodyPr>
          <a:lstStyle/>
          <a:p>
            <a:pPr>
              <a:spcAft>
                <a:spcPts val="0"/>
              </a:spcAft>
            </a:pPr>
            <a:r>
              <a:rPr lang="sl-SI" sz="1200" dirty="0">
                <a:solidFill>
                  <a:srgbClr val="000000"/>
                </a:solidFill>
                <a:latin typeface="+mj-lt"/>
                <a:ea typeface="Times New Roman" panose="02020603050405020304" pitchFamily="18" charset="0"/>
                <a:cs typeface="Arial" panose="020B0604020202020204" pitchFamily="34" charset="0"/>
              </a:rPr>
              <a:t>Javni razpis za izbor operacij delno financira </a:t>
            </a:r>
            <a:r>
              <a:rPr lang="sl-SI" sz="1200" b="1" dirty="0">
                <a:solidFill>
                  <a:srgbClr val="000000"/>
                </a:solidFill>
                <a:latin typeface="+mj-lt"/>
                <a:ea typeface="Times New Roman" panose="02020603050405020304" pitchFamily="18" charset="0"/>
                <a:cs typeface="Arial" panose="020B0604020202020204" pitchFamily="34" charset="0"/>
              </a:rPr>
              <a:t>Evropska unija, in sicer iz Evropskega socialnega sklada plus</a:t>
            </a:r>
            <a:r>
              <a:rPr lang="sl-SI" sz="1200" dirty="0">
                <a:solidFill>
                  <a:srgbClr val="000000"/>
                </a:solidFill>
                <a:latin typeface="+mj-lt"/>
                <a:ea typeface="Times New Roman" panose="02020603050405020304" pitchFamily="18" charset="0"/>
                <a:cs typeface="Arial" panose="020B0604020202020204" pitchFamily="34" charset="0"/>
              </a:rPr>
              <a:t>.  Javni razpis se izvaja v okviru </a:t>
            </a:r>
            <a:r>
              <a:rPr lang="sl-SI" sz="1200" dirty="0">
                <a:solidFill>
                  <a:schemeClr val="tx1"/>
                </a:solidFill>
                <a:latin typeface="Republica"/>
              </a:rPr>
              <a:t>Programa evropske kohezijske politike v obdobju 2021–2027 v Sloveniji</a:t>
            </a:r>
            <a:r>
              <a:rPr lang="sl-SI" sz="1200" dirty="0">
                <a:solidFill>
                  <a:schemeClr val="tx1"/>
                </a:solidFill>
                <a:latin typeface="+mj-lt"/>
                <a:cs typeface="Arial" panose="020B0604020202020204" pitchFamily="34" charset="0"/>
              </a:rPr>
              <a:t>.</a:t>
            </a:r>
            <a:r>
              <a:rPr lang="sl-SI" sz="1200" dirty="0">
                <a:solidFill>
                  <a:schemeClr val="tx1"/>
                </a:solidFill>
                <a:latin typeface="+mj-lt"/>
                <a:ea typeface="Times New Roman" panose="02020603050405020304" pitchFamily="18" charset="0"/>
                <a:cs typeface="Arial" panose="020B0604020202020204" pitchFamily="34" charset="0"/>
              </a:rPr>
              <a:t> </a:t>
            </a:r>
          </a:p>
          <a:p>
            <a:r>
              <a:rPr lang="sl-SI" sz="1200" b="1" dirty="0">
                <a:solidFill>
                  <a:schemeClr val="tx1"/>
                </a:solidFill>
                <a:latin typeface="Republica"/>
              </a:rPr>
              <a:t>Cilj politike 4: </a:t>
            </a:r>
            <a:r>
              <a:rPr lang="sl-SI" sz="1200" dirty="0">
                <a:solidFill>
                  <a:schemeClr val="tx1"/>
                </a:solidFill>
                <a:latin typeface="Republica"/>
              </a:rPr>
              <a:t>Bolj socialna in vključujoča Evropa za izvajanje evropskega stebra socialnih pravic </a:t>
            </a:r>
          </a:p>
          <a:p>
            <a:r>
              <a:rPr lang="sl-SI" sz="1200" b="1" dirty="0">
                <a:solidFill>
                  <a:schemeClr val="tx1"/>
                </a:solidFill>
                <a:latin typeface="Republica"/>
              </a:rPr>
              <a:t>Prednostna naloga 6: </a:t>
            </a:r>
            <a:r>
              <a:rPr lang="sl-SI" sz="1200" dirty="0">
                <a:solidFill>
                  <a:schemeClr val="tx1"/>
                </a:solidFill>
                <a:latin typeface="Republica"/>
              </a:rPr>
              <a:t>Znanja in spretnosti za odzivni trg dela</a:t>
            </a:r>
          </a:p>
          <a:p>
            <a:r>
              <a:rPr lang="sl-SI" sz="1200" b="1" dirty="0">
                <a:solidFill>
                  <a:schemeClr val="tx1"/>
                </a:solidFill>
                <a:latin typeface="Republica"/>
              </a:rPr>
              <a:t>Specifični cilj ESO4.5:  </a:t>
            </a:r>
            <a:r>
              <a:rPr lang="sl-SI" sz="1200" dirty="0">
                <a:solidFill>
                  <a:schemeClr val="tx1"/>
                </a:solidFill>
                <a:latin typeface="Republica"/>
              </a:rPr>
              <a:t>Izboljšanje kakovosti, vključenosti, učinkovitosti in ustreznosti sistemov izobraževanja in usposabljanja za potrebe trga dela, vključno z vrednotenjem neformalnega in priložnostnega učenja, da bi podprli pridobivanje ključnih kompetenc, tudi podjetniških in digitalnih veščin, ter s spodbujanjem uvedbe dualnih sistemov usposabljanja in vajeništev (ESS+)</a:t>
            </a:r>
          </a:p>
          <a:p>
            <a:pPr>
              <a:spcAft>
                <a:spcPts val="0"/>
              </a:spcAft>
            </a:pPr>
            <a:endParaRPr lang="sl-SI" sz="1200" dirty="0">
              <a:effectLst/>
              <a:latin typeface="+mj-lt"/>
              <a:ea typeface="Times New Roman" panose="02020603050405020304" pitchFamily="18" charset="0"/>
              <a:cs typeface="Arial" panose="020B0604020202020204" pitchFamily="34" charset="0"/>
            </a:endParaRPr>
          </a:p>
        </p:txBody>
      </p:sp>
      <p:sp>
        <p:nvSpPr>
          <p:cNvPr id="8" name="Naslov 1"/>
          <p:cNvSpPr txBox="1">
            <a:spLocks/>
          </p:cNvSpPr>
          <p:nvPr/>
        </p:nvSpPr>
        <p:spPr>
          <a:xfrm>
            <a:off x="0" y="758613"/>
            <a:ext cx="9175237" cy="6099387"/>
          </a:xfrm>
          <a:prstGeom prst="rect">
            <a:avLst/>
          </a:prstGeom>
          <a:solidFill>
            <a:schemeClr val="accent5">
              <a:lumMod val="50000"/>
            </a:schemeClr>
          </a:solidFill>
        </p:spPr>
        <p:txBody>
          <a:bodyPr vert="horz" lIns="91440" tIns="45720" rIns="91440" bIns="45720" rtlCol="0" anchor="b">
            <a:normAutofit fontScale="77500" lnSpcReduction="20000"/>
          </a:bodyPr>
          <a:lstStyle>
            <a:lvl1pPr algn="l" defTabSz="914400" rtl="0" eaLnBrk="1" latinLnBrk="0" hangingPunct="1">
              <a:lnSpc>
                <a:spcPct val="90000"/>
              </a:lnSpc>
              <a:spcBef>
                <a:spcPct val="0"/>
              </a:spcBef>
              <a:buNone/>
              <a:defRPr sz="5900" kern="1200" spc="-100" baseline="0">
                <a:solidFill>
                  <a:srgbClr val="FFFFFF"/>
                </a:solidFill>
                <a:latin typeface="+mj-lt"/>
                <a:ea typeface="+mj-ea"/>
                <a:cs typeface="+mj-cs"/>
              </a:defRPr>
            </a:lvl1pPr>
          </a:lstStyle>
          <a:p>
            <a:pPr algn="ctr"/>
            <a:r>
              <a:rPr lang="sl-SI" sz="2800" b="1" dirty="0"/>
              <a:t>JAVNI RAZPIS</a:t>
            </a:r>
            <a:br>
              <a:rPr lang="sl-SI" sz="2800" b="1" dirty="0"/>
            </a:br>
            <a:endParaRPr lang="sl-SI" sz="2800" b="1" dirty="0"/>
          </a:p>
          <a:p>
            <a:pPr algn="ctr"/>
            <a:endParaRPr lang="sl-SI" sz="2800" b="1" dirty="0"/>
          </a:p>
          <a:p>
            <a:pPr algn="ctr"/>
            <a:endParaRPr lang="sl-SI" sz="2800" b="1" dirty="0"/>
          </a:p>
          <a:p>
            <a:pPr algn="ctr"/>
            <a:r>
              <a:rPr lang="sl-SI" sz="2800" b="1" dirty="0"/>
              <a:t>Problemsko učenje študentov v delovno okolje: gospodarstvo, negospodarstvo in</a:t>
            </a:r>
          </a:p>
          <a:p>
            <a:pPr algn="ctr"/>
            <a:endParaRPr lang="sl-SI" sz="2800" b="1" dirty="0"/>
          </a:p>
          <a:p>
            <a:pPr algn="ctr"/>
            <a:r>
              <a:rPr lang="sl-SI" sz="2800" b="1" dirty="0"/>
              <a:t> neprofitni sektor v lokalnem/regionalnem okolju 2024-2027</a:t>
            </a:r>
            <a:br>
              <a:rPr lang="sl-SI" sz="2800" dirty="0"/>
            </a:br>
            <a:endParaRPr lang="sl-SI" sz="2800" dirty="0"/>
          </a:p>
          <a:p>
            <a:pPr algn="ctr"/>
            <a:endParaRPr lang="sl-SI" sz="2800" dirty="0"/>
          </a:p>
          <a:p>
            <a:pPr algn="ctr"/>
            <a:r>
              <a:rPr lang="sl-SI" sz="2800" b="1" dirty="0"/>
              <a:t>(</a:t>
            </a:r>
            <a:r>
              <a:rPr lang="sl-SI" sz="2800" dirty="0"/>
              <a:t>krajše: </a:t>
            </a:r>
            <a:r>
              <a:rPr lang="sl-SI" sz="2800" b="1" dirty="0"/>
              <a:t>PUŠ v delovno okolje 2024-2027)</a:t>
            </a:r>
          </a:p>
          <a:p>
            <a:pPr algn="ctr"/>
            <a:endParaRPr lang="sl-SI" sz="2800" b="1" dirty="0"/>
          </a:p>
          <a:p>
            <a:pPr algn="ctr"/>
            <a:endParaRPr lang="sl-SI" sz="2800" dirty="0"/>
          </a:p>
          <a:p>
            <a:pPr algn="ctr"/>
            <a:r>
              <a:rPr lang="sl-SI" sz="2800" dirty="0"/>
              <a:t>Uradni list RS, št. 52/24  dne 21. 6. 2024</a:t>
            </a:r>
          </a:p>
          <a:p>
            <a:pPr algn="ctr"/>
            <a:endParaRPr lang="sl-SI" sz="2800" dirty="0"/>
          </a:p>
          <a:p>
            <a:pPr algn="ctr"/>
            <a:endParaRPr lang="sl-SI" sz="2800" dirty="0"/>
          </a:p>
          <a:p>
            <a:pPr algn="ctr"/>
            <a:br>
              <a:rPr lang="sl-SI" sz="2800" b="1" dirty="0"/>
            </a:br>
            <a:r>
              <a:rPr lang="sl-SI" sz="2800" dirty="0"/>
              <a:t>Informativni dan za potencialne prijavitelje</a:t>
            </a:r>
          </a:p>
          <a:p>
            <a:pPr algn="ctr"/>
            <a:br>
              <a:rPr lang="sl-SI" sz="2800" dirty="0"/>
            </a:br>
            <a:r>
              <a:rPr lang="sl-SI" sz="2800" dirty="0"/>
              <a:t>10.  7.  2024 ob 10. uri (ZOOM)</a:t>
            </a:r>
            <a:br>
              <a:rPr lang="sl-SI" sz="2800" dirty="0"/>
            </a:br>
            <a:r>
              <a:rPr lang="sl-SI" sz="2200" dirty="0"/>
              <a:t>				</a:t>
            </a:r>
          </a:p>
          <a:p>
            <a:pPr algn="ctr"/>
            <a:r>
              <a:rPr lang="sl-SI" sz="2200" dirty="0"/>
              <a:t>				</a:t>
            </a:r>
            <a:br>
              <a:rPr lang="sl-SI" sz="2200" dirty="0"/>
            </a:br>
            <a:r>
              <a:rPr lang="sl-SI" sz="2200" dirty="0"/>
              <a:t>				</a:t>
            </a:r>
            <a:br>
              <a:rPr lang="sl-SI" sz="2200" dirty="0"/>
            </a:br>
            <a:r>
              <a:rPr lang="sl-SI" sz="2200" dirty="0"/>
              <a:t>          mag. Petra Arčan	</a:t>
            </a:r>
          </a:p>
          <a:p>
            <a:pPr algn="ctr"/>
            <a:r>
              <a:rPr lang="sl-SI" sz="2200" dirty="0"/>
              <a:t>	</a:t>
            </a:r>
          </a:p>
          <a:p>
            <a:pPr algn="ctr"/>
            <a:endParaRPr lang="sl-SI" sz="2200" dirty="0"/>
          </a:p>
          <a:p>
            <a:pPr algn="ctr"/>
            <a:r>
              <a:rPr lang="sl-SI" sz="2200" dirty="0"/>
              <a:t>		</a:t>
            </a:r>
          </a:p>
        </p:txBody>
      </p:sp>
      <p:pic>
        <p:nvPicPr>
          <p:cNvPr id="1026" name="Slika 1" descr="Slika, ki vsebuje besede besedilo, pisava, posnetek zaslona, grafika&#10;&#10;Opis je samodejno ustvarjen">
            <a:extLst>
              <a:ext uri="{FF2B5EF4-FFF2-40B4-BE49-F238E27FC236}">
                <a16:creationId xmlns:a16="http://schemas.microsoft.com/office/drawing/2014/main" id="{476E7284-7788-E321-82CF-A3A0AFEB09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956" y="184558"/>
            <a:ext cx="2763149" cy="5107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Slika 4">
            <a:extLst>
              <a:ext uri="{FF2B5EF4-FFF2-40B4-BE49-F238E27FC236}">
                <a16:creationId xmlns:a16="http://schemas.microsoft.com/office/drawing/2014/main" id="{3D1C3FEA-33DB-3486-BDF7-072FB03EA20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75237" y="157880"/>
            <a:ext cx="955208" cy="5107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Slika 3" descr="Slika, ki vsebuje besede besedilo, posnetek zaslona, pisava, grafika&#10;&#10;Opis je samodejno ustvarjen">
            <a:extLst>
              <a:ext uri="{FF2B5EF4-FFF2-40B4-BE49-F238E27FC236}">
                <a16:creationId xmlns:a16="http://schemas.microsoft.com/office/drawing/2014/main" id="{E48D71FA-C522-659B-FF92-639D90EBED2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130445" y="131204"/>
            <a:ext cx="2112962" cy="56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79280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p:cNvSpPr>
            <a:spLocks noGrp="1"/>
          </p:cNvSpPr>
          <p:nvPr>
            <p:ph idx="1"/>
          </p:nvPr>
        </p:nvSpPr>
        <p:spPr>
          <a:xfrm>
            <a:off x="3587004" y="864108"/>
            <a:ext cx="7597464" cy="5734996"/>
          </a:xfrm>
        </p:spPr>
        <p:txBody>
          <a:bodyPr>
            <a:normAutofit/>
          </a:bodyPr>
          <a:lstStyle/>
          <a:p>
            <a:endParaRPr lang="sl-SI" sz="2400" dirty="0"/>
          </a:p>
          <a:p>
            <a:endParaRPr lang="sl-SI" sz="2400" dirty="0"/>
          </a:p>
          <a:p>
            <a:endParaRPr lang="sl-SI" sz="2400" dirty="0"/>
          </a:p>
          <a:p>
            <a:pPr marL="0" indent="0" algn="just">
              <a:buNone/>
            </a:pPr>
            <a:endParaRPr lang="sl-SI" sz="800" dirty="0"/>
          </a:p>
          <a:p>
            <a:pPr algn="just"/>
            <a:endParaRPr lang="sl-SI" sz="3100" dirty="0">
              <a:solidFill>
                <a:schemeClr val="tx1"/>
              </a:solidFill>
            </a:endParaRPr>
          </a:p>
          <a:p>
            <a:endParaRPr lang="sl-SI" sz="2400" dirty="0"/>
          </a:p>
          <a:p>
            <a:pPr marL="0" lvl="0" indent="0">
              <a:buNone/>
            </a:pPr>
            <a:endParaRPr lang="sl-SI" sz="2400" dirty="0"/>
          </a:p>
        </p:txBody>
      </p:sp>
      <p:sp>
        <p:nvSpPr>
          <p:cNvPr id="7" name="Rectangle 1"/>
          <p:cNvSpPr>
            <a:spLocks noChangeArrowheads="1"/>
          </p:cNvSpPr>
          <p:nvPr/>
        </p:nvSpPr>
        <p:spPr bwMode="auto">
          <a:xfrm>
            <a:off x="5861050" y="21288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sl-SI" altLang="sl-SI" sz="1800" b="0" i="0" u="none" strike="noStrike" cap="none" normalizeH="0" baseline="0">
                <a:ln>
                  <a:noFill/>
                </a:ln>
                <a:solidFill>
                  <a:schemeClr val="tx1"/>
                </a:solidFill>
                <a:effectLst/>
                <a:latin typeface="Arial" panose="020B0604020202020204" pitchFamily="34" charset="0"/>
              </a:rPr>
            </a:br>
            <a:endParaRPr kumimoji="0" lang="sl-SI" altLang="sl-SI" sz="1800" b="0" i="0" u="none" strike="noStrike" cap="none" normalizeH="0" baseline="0">
              <a:ln>
                <a:noFill/>
              </a:ln>
              <a:solidFill>
                <a:schemeClr val="tx1"/>
              </a:solidFill>
              <a:effectLst/>
              <a:latin typeface="Arial" panose="020B0604020202020204" pitchFamily="34" charset="0"/>
            </a:endParaRPr>
          </a:p>
        </p:txBody>
      </p:sp>
      <p:sp>
        <p:nvSpPr>
          <p:cNvPr id="11" name="Pravokotnik 10"/>
          <p:cNvSpPr/>
          <p:nvPr/>
        </p:nvSpPr>
        <p:spPr>
          <a:xfrm>
            <a:off x="3610099" y="1155413"/>
            <a:ext cx="7989570" cy="400110"/>
          </a:xfrm>
          <a:prstGeom prst="rect">
            <a:avLst/>
          </a:prstGeom>
        </p:spPr>
        <p:txBody>
          <a:bodyPr wrap="square">
            <a:spAutoFit/>
          </a:bodyPr>
          <a:lstStyle/>
          <a:p>
            <a:pPr marL="457200" indent="-457200">
              <a:spcAft>
                <a:spcPts val="0"/>
              </a:spcAft>
              <a:buFont typeface="Arial" panose="020B0604020202020204" pitchFamily="34" charset="0"/>
              <a:buChar char="•"/>
            </a:pPr>
            <a:endParaRPr lang="sl-SI" sz="2000" b="1" dirty="0">
              <a:effectLst/>
              <a:latin typeface="+mj-lt"/>
              <a:ea typeface="Calibri" panose="020F0502020204030204" pitchFamily="34" charset="0"/>
              <a:cs typeface="Times New Roman" panose="02020603050405020304" pitchFamily="18" charset="0"/>
            </a:endParaRPr>
          </a:p>
        </p:txBody>
      </p:sp>
      <p:sp>
        <p:nvSpPr>
          <p:cNvPr id="5" name="Rectangle 1"/>
          <p:cNvSpPr>
            <a:spLocks noChangeArrowheads="1"/>
          </p:cNvSpPr>
          <p:nvPr/>
        </p:nvSpPr>
        <p:spPr bwMode="auto">
          <a:xfrm>
            <a:off x="4865688" y="163036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l-SI"/>
          </a:p>
        </p:txBody>
      </p:sp>
      <p:sp>
        <p:nvSpPr>
          <p:cNvPr id="6" name="Naslov 5"/>
          <p:cNvSpPr>
            <a:spLocks noGrp="1"/>
          </p:cNvSpPr>
          <p:nvPr>
            <p:ph type="title"/>
          </p:nvPr>
        </p:nvSpPr>
        <p:spPr>
          <a:xfrm>
            <a:off x="1" y="746149"/>
            <a:ext cx="3438143" cy="5332782"/>
          </a:xfrm>
          <a:solidFill>
            <a:schemeClr val="accent5">
              <a:lumMod val="50000"/>
            </a:schemeClr>
          </a:solidFill>
        </p:spPr>
        <p:txBody>
          <a:bodyPr/>
          <a:lstStyle/>
          <a:p>
            <a:pPr algn="ctr"/>
            <a:r>
              <a:rPr lang="sl-SI" dirty="0"/>
              <a:t>Pogoji za kandidiranje na javnem razpisu </a:t>
            </a:r>
            <a:br>
              <a:rPr lang="sl-SI" dirty="0"/>
            </a:br>
            <a:br>
              <a:rPr lang="sl-SI" dirty="0"/>
            </a:br>
            <a:r>
              <a:rPr lang="sl-SI" sz="2400" dirty="0">
                <a:solidFill>
                  <a:schemeClr val="accent1"/>
                </a:solidFill>
              </a:rPr>
              <a:t>(Pogoji, vezani na vlogo,  točka 4.2 javnega razpisa) </a:t>
            </a:r>
            <a:br>
              <a:rPr lang="sl-SI" sz="2400" dirty="0">
                <a:solidFill>
                  <a:schemeClr val="accent1"/>
                </a:solidFill>
              </a:rPr>
            </a:br>
            <a:br>
              <a:rPr lang="sl-SI" sz="2400" dirty="0">
                <a:solidFill>
                  <a:schemeClr val="accent1"/>
                </a:solidFill>
              </a:rPr>
            </a:br>
            <a:br>
              <a:rPr lang="sl-SI" sz="4400" dirty="0">
                <a:solidFill>
                  <a:schemeClr val="accent1"/>
                </a:solidFill>
              </a:rPr>
            </a:br>
            <a:r>
              <a:rPr lang="sl-SI" sz="1200" b="1" dirty="0">
                <a:solidFill>
                  <a:schemeClr val="accent1"/>
                </a:solidFill>
              </a:rPr>
              <a:t>IZPOLNJENI MORAJO BITI  VSI POGOJI</a:t>
            </a:r>
            <a:endParaRPr lang="sl-SI" sz="1200" dirty="0">
              <a:solidFill>
                <a:schemeClr val="accent1"/>
              </a:solidFill>
            </a:endParaRPr>
          </a:p>
        </p:txBody>
      </p:sp>
      <p:graphicFrame>
        <p:nvGraphicFramePr>
          <p:cNvPr id="9" name="Tabela 9">
            <a:extLst>
              <a:ext uri="{FF2B5EF4-FFF2-40B4-BE49-F238E27FC236}">
                <a16:creationId xmlns:a16="http://schemas.microsoft.com/office/drawing/2014/main" id="{147BDE18-68D7-569A-EAB4-53617DBC3F1C}"/>
              </a:ext>
            </a:extLst>
          </p:cNvPr>
          <p:cNvGraphicFramePr>
            <a:graphicFrameLocks noGrp="1"/>
          </p:cNvGraphicFramePr>
          <p:nvPr>
            <p:extLst>
              <p:ext uri="{D42A27DB-BD31-4B8C-83A1-F6EECF244321}">
                <p14:modId xmlns:p14="http://schemas.microsoft.com/office/powerpoint/2010/main" val="1209045300"/>
              </p:ext>
            </p:extLst>
          </p:nvPr>
        </p:nvGraphicFramePr>
        <p:xfrm>
          <a:off x="3673366" y="746150"/>
          <a:ext cx="7659962" cy="5332776"/>
        </p:xfrm>
        <a:graphic>
          <a:graphicData uri="http://schemas.openxmlformats.org/drawingml/2006/table">
            <a:tbl>
              <a:tblPr firstRow="1" bandRow="1">
                <a:tableStyleId>{7DF18680-E054-41AD-8BC1-D1AEF772440D}</a:tableStyleId>
              </a:tblPr>
              <a:tblGrid>
                <a:gridCol w="7659962">
                  <a:extLst>
                    <a:ext uri="{9D8B030D-6E8A-4147-A177-3AD203B41FA5}">
                      <a16:colId xmlns:a16="http://schemas.microsoft.com/office/drawing/2014/main" val="4139989986"/>
                    </a:ext>
                  </a:extLst>
                </a:gridCol>
              </a:tblGrid>
              <a:tr h="743263">
                <a:tc>
                  <a:txBody>
                    <a:bodyPr/>
                    <a:lstStyle/>
                    <a:p>
                      <a:r>
                        <a:rPr lang="sl-SI" sz="1200" dirty="0">
                          <a:solidFill>
                            <a:schemeClr val="accent1"/>
                          </a:solidFill>
                          <a:latin typeface="Avenir Next LT Pro" panose="020F0502020204030204" pitchFamily="34" charset="-18"/>
                        </a:rPr>
                        <a:t>Vloga prijavitelja </a:t>
                      </a:r>
                      <a:r>
                        <a:rPr lang="sl-SI" sz="1200" u="none" baseline="0" dirty="0">
                          <a:solidFill>
                            <a:schemeClr val="accent1"/>
                          </a:solidFill>
                          <a:effectLst/>
                          <a:latin typeface="Avenir Next LT Pro" panose="020F0502020204030204" pitchFamily="34" charset="-18"/>
                        </a:rPr>
                        <a:t>mora za prehod v fazo ocenjevanja izpolnjevati naslednje pogoje:</a:t>
                      </a:r>
                      <a:endParaRPr lang="sl-SI" sz="1200" dirty="0">
                        <a:solidFill>
                          <a:schemeClr val="accent1"/>
                        </a:solidFill>
                        <a:latin typeface="Avenir Next LT Pro" panose="020F0502020204030204" pitchFamily="34" charset="-18"/>
                      </a:endParaRPr>
                    </a:p>
                  </a:txBody>
                  <a:tcPr>
                    <a:solidFill>
                      <a:schemeClr val="accent5">
                        <a:lumMod val="50000"/>
                      </a:schemeClr>
                    </a:solidFill>
                  </a:tcPr>
                </a:tc>
                <a:extLst>
                  <a:ext uri="{0D108BD9-81ED-4DB2-BD59-A6C34878D82A}">
                    <a16:rowId xmlns:a16="http://schemas.microsoft.com/office/drawing/2014/main" val="730239287"/>
                  </a:ext>
                </a:extLst>
              </a:tr>
              <a:tr h="6529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1200" b="1" kern="1200" dirty="0">
                          <a:solidFill>
                            <a:schemeClr val="dk1"/>
                          </a:solidFill>
                          <a:effectLst/>
                          <a:latin typeface="Avenir Next LT Pro" panose="020F0502020204030204" pitchFamily="34" charset="-18"/>
                        </a:rPr>
                        <a:t>Prispevek k doseganju ciljev in rezultatov na ravni cilja politike 4, prednostne naloge 6 in specifičnega cilja ESO4.5 in neposrednih učinkov Programa 2021</a:t>
                      </a:r>
                      <a:r>
                        <a:rPr lang="sl-SI" sz="1200" kern="1200" dirty="0">
                          <a:solidFill>
                            <a:schemeClr val="dk1"/>
                          </a:solidFill>
                          <a:effectLst/>
                          <a:latin typeface="Avenir Next LT Pro" panose="020F0502020204030204" pitchFamily="34" charset="-18"/>
                        </a:rPr>
                        <a:t>–</a:t>
                      </a:r>
                      <a:r>
                        <a:rPr lang="sl-SI" sz="1200" b="1" kern="1200" dirty="0">
                          <a:solidFill>
                            <a:schemeClr val="dk1"/>
                          </a:solidFill>
                          <a:effectLst/>
                          <a:latin typeface="Avenir Next LT Pro" panose="020F0502020204030204" pitchFamily="34" charset="-18"/>
                        </a:rPr>
                        <a:t>2027</a:t>
                      </a:r>
                      <a:r>
                        <a:rPr lang="sl-SI" sz="1200" kern="1200" dirty="0">
                          <a:solidFill>
                            <a:schemeClr val="dk1"/>
                          </a:solidFill>
                          <a:effectLst/>
                          <a:latin typeface="Avenir Next LT Pro" panose="020F0502020204030204" pitchFamily="34" charset="-18"/>
                        </a:rPr>
                        <a:t> </a:t>
                      </a:r>
                      <a:endParaRPr lang="sl-SI" sz="1200" kern="1200" dirty="0">
                        <a:solidFill>
                          <a:schemeClr val="dk1"/>
                        </a:solidFill>
                        <a:effectLst/>
                        <a:latin typeface="Avenir Next LT Pro" panose="020F0502020204030204" pitchFamily="34" charset="-18"/>
                        <a:ea typeface="+mn-ea"/>
                        <a:cs typeface="+mn-cs"/>
                      </a:endParaRPr>
                    </a:p>
                  </a:txBody>
                  <a:tcPr/>
                </a:tc>
                <a:extLst>
                  <a:ext uri="{0D108BD9-81ED-4DB2-BD59-A6C34878D82A}">
                    <a16:rowId xmlns:a16="http://schemas.microsoft.com/office/drawing/2014/main" val="1611363409"/>
                  </a:ext>
                </a:extLst>
              </a:tr>
              <a:tr h="4599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1200" b="1" kern="1200" dirty="0">
                          <a:solidFill>
                            <a:schemeClr val="dk1"/>
                          </a:solidFill>
                          <a:effectLst/>
                          <a:latin typeface="Avenir Next LT Pro" panose="020F0502020204030204" pitchFamily="34" charset="-18"/>
                        </a:rPr>
                        <a:t>Realna izvedljivost v obdobju, za katerega velja podpora </a:t>
                      </a:r>
                      <a:endParaRPr lang="sl-SI" sz="1200" kern="1200" dirty="0">
                        <a:solidFill>
                          <a:schemeClr val="dk1"/>
                        </a:solidFill>
                        <a:effectLst/>
                        <a:latin typeface="Avenir Next LT Pro" panose="020F0502020204030204" pitchFamily="34" charset="-18"/>
                        <a:ea typeface="+mn-ea"/>
                        <a:cs typeface="+mn-cs"/>
                      </a:endParaRPr>
                    </a:p>
                  </a:txBody>
                  <a:tcPr/>
                </a:tc>
                <a:extLst>
                  <a:ext uri="{0D108BD9-81ED-4DB2-BD59-A6C34878D82A}">
                    <a16:rowId xmlns:a16="http://schemas.microsoft.com/office/drawing/2014/main" val="3877676045"/>
                  </a:ext>
                </a:extLst>
              </a:tr>
              <a:tr h="442281">
                <a:tc>
                  <a:txBody>
                    <a:bodyPr/>
                    <a:lstStyle/>
                    <a:p>
                      <a:r>
                        <a:rPr lang="sl-SI" sz="1200" b="1" kern="1200" dirty="0">
                          <a:solidFill>
                            <a:schemeClr val="dk1"/>
                          </a:solidFill>
                          <a:effectLst/>
                          <a:latin typeface="Avenir Next LT Pro" panose="020F0502020204030204" pitchFamily="34" charset="-18"/>
                        </a:rPr>
                        <a:t>Ustreznost ter sposobnost prijavitelja za izvedbo operacije</a:t>
                      </a:r>
                      <a:endParaRPr lang="sl-SI" sz="1200" dirty="0">
                        <a:latin typeface="Avenir Next LT Pro" panose="020F0502020204030204" pitchFamily="34" charset="-18"/>
                      </a:endParaRPr>
                    </a:p>
                  </a:txBody>
                  <a:tcPr/>
                </a:tc>
                <a:extLst>
                  <a:ext uri="{0D108BD9-81ED-4DB2-BD59-A6C34878D82A}">
                    <a16:rowId xmlns:a16="http://schemas.microsoft.com/office/drawing/2014/main" val="1538212984"/>
                  </a:ext>
                </a:extLst>
              </a:tr>
              <a:tr h="4688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1200" b="1" kern="1200" dirty="0">
                          <a:solidFill>
                            <a:schemeClr val="dk1"/>
                          </a:solidFill>
                          <a:effectLst/>
                          <a:latin typeface="Avenir Next LT Pro" panose="020F0502020204030204" pitchFamily="34" charset="-18"/>
                        </a:rPr>
                        <a:t>Izkazovanje ustreznosti ciljnih skupin</a:t>
                      </a:r>
                      <a:r>
                        <a:rPr lang="sl-SI" sz="1200" kern="1200" dirty="0">
                          <a:solidFill>
                            <a:schemeClr val="dk1"/>
                          </a:solidFill>
                          <a:effectLst/>
                          <a:latin typeface="Avenir Next LT Pro" panose="020F0502020204030204" pitchFamily="34" charset="-18"/>
                        </a:rPr>
                        <a:t> </a:t>
                      </a:r>
                      <a:endParaRPr lang="sl-SI" sz="1200" kern="1200" dirty="0">
                        <a:solidFill>
                          <a:schemeClr val="dk1"/>
                        </a:solidFill>
                        <a:effectLst/>
                        <a:latin typeface="Avenir Next LT Pro" panose="020F0502020204030204" pitchFamily="34" charset="-18"/>
                        <a:ea typeface="+mn-ea"/>
                        <a:cs typeface="+mn-cs"/>
                      </a:endParaRPr>
                    </a:p>
                  </a:txBody>
                  <a:tcPr/>
                </a:tc>
                <a:extLst>
                  <a:ext uri="{0D108BD9-81ED-4DB2-BD59-A6C34878D82A}">
                    <a16:rowId xmlns:a16="http://schemas.microsoft.com/office/drawing/2014/main" val="711564747"/>
                  </a:ext>
                </a:extLst>
              </a:tr>
              <a:tr h="6722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1200" b="1" kern="1200" dirty="0">
                          <a:solidFill>
                            <a:schemeClr val="dk1"/>
                          </a:solidFill>
                          <a:effectLst/>
                          <a:latin typeface="Avenir Next LT Pro" panose="020F0502020204030204" pitchFamily="34" charset="-18"/>
                        </a:rPr>
                        <a:t>Upoštevanje načela </a:t>
                      </a:r>
                      <a:r>
                        <a:rPr lang="sl-SI" sz="1200" b="1" kern="1200" dirty="0" err="1">
                          <a:solidFill>
                            <a:schemeClr val="dk1"/>
                          </a:solidFill>
                          <a:effectLst/>
                          <a:latin typeface="Avenir Next LT Pro" panose="020F0502020204030204" pitchFamily="34" charset="-18"/>
                        </a:rPr>
                        <a:t>nediskriminatornosti</a:t>
                      </a:r>
                      <a:r>
                        <a:rPr lang="sl-SI" sz="1200" b="1" kern="1200" dirty="0">
                          <a:solidFill>
                            <a:schemeClr val="dk1"/>
                          </a:solidFill>
                          <a:effectLst/>
                          <a:latin typeface="Avenir Next LT Pro" panose="020F0502020204030204" pitchFamily="34" charset="-18"/>
                        </a:rPr>
                        <a:t>, enakih možnosti, vključno z dostopnostjo za invalide, enakosti spolov (zagotavljanje skladnosti s horizontalnimi načeli iz 9. člena Uredbe 2021/1060/EU)</a:t>
                      </a:r>
                      <a:endParaRPr lang="sl-SI" sz="1200" kern="1200" dirty="0">
                        <a:solidFill>
                          <a:schemeClr val="dk1"/>
                        </a:solidFill>
                        <a:effectLst/>
                        <a:latin typeface="Avenir Next LT Pro" panose="020F0502020204030204" pitchFamily="34" charset="-18"/>
                        <a:ea typeface="+mn-ea"/>
                        <a:cs typeface="+mn-cs"/>
                      </a:endParaRPr>
                    </a:p>
                  </a:txBody>
                  <a:tcPr/>
                </a:tc>
                <a:extLst>
                  <a:ext uri="{0D108BD9-81ED-4DB2-BD59-A6C34878D82A}">
                    <a16:rowId xmlns:a16="http://schemas.microsoft.com/office/drawing/2014/main" val="1964564131"/>
                  </a:ext>
                </a:extLst>
              </a:tr>
              <a:tr h="93763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sl-SI" sz="1200" b="1" kern="1200" dirty="0">
                          <a:solidFill>
                            <a:schemeClr val="dk1"/>
                          </a:solidFill>
                          <a:effectLst/>
                          <a:latin typeface="Avenir Next LT Pro" panose="020F0502020204030204" pitchFamily="34" charset="-18"/>
                        </a:rPr>
                        <a:t>Navedena in opisana je najmanj ena promocijska aktivnost</a:t>
                      </a:r>
                      <a:r>
                        <a:rPr lang="sl-SI" sz="1200" kern="1200" dirty="0">
                          <a:solidFill>
                            <a:schemeClr val="dk1"/>
                          </a:solidFill>
                          <a:effectLst/>
                          <a:latin typeface="Avenir Next LT Pro" panose="020F0502020204030204" pitchFamily="34" charset="-18"/>
                        </a:rPr>
                        <a:t> </a:t>
                      </a:r>
                      <a:r>
                        <a:rPr lang="sl-SI" sz="1200" b="1" kern="1200" dirty="0">
                          <a:solidFill>
                            <a:schemeClr val="dk1"/>
                          </a:solidFill>
                          <a:effectLst/>
                          <a:latin typeface="Avenir Next LT Pro" panose="020F0502020204030204" pitchFamily="34" charset="-18"/>
                        </a:rPr>
                        <a:t>kot odziv izobraževalnega sistema za potrebe trga dela in pričakovanj mladih, na katerih bodo predstavljena spoznanja in rezultati v obdobju trajanja vsakega posameznega projekta predstavnikom ciljnih skupin in/ali širši javnosti v slovenskem in/ali mednarodnem prostoru</a:t>
                      </a:r>
                      <a:endParaRPr lang="sl-SI" sz="1200" kern="1200" dirty="0">
                        <a:solidFill>
                          <a:schemeClr val="dk1"/>
                        </a:solidFill>
                        <a:effectLst/>
                        <a:latin typeface="Avenir Next LT Pro" panose="020F0502020204030204" pitchFamily="34" charset="-18"/>
                        <a:ea typeface="+mn-ea"/>
                        <a:cs typeface="+mn-cs"/>
                      </a:endParaRPr>
                    </a:p>
                  </a:txBody>
                  <a:tcPr/>
                </a:tc>
                <a:extLst>
                  <a:ext uri="{0D108BD9-81ED-4DB2-BD59-A6C34878D82A}">
                    <a16:rowId xmlns:a16="http://schemas.microsoft.com/office/drawing/2014/main" val="1732978569"/>
                  </a:ext>
                </a:extLst>
              </a:tr>
              <a:tr h="955557">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sl-SI" sz="1200" b="1" kern="1200" dirty="0">
                          <a:solidFill>
                            <a:schemeClr val="tx1"/>
                          </a:solidFill>
                          <a:effectLst/>
                          <a:latin typeface="Avenir Next LT Pro" panose="020F0502020204030204" pitchFamily="34" charset="-18"/>
                        </a:rPr>
                        <a:t>Operacija vsaj pri enem predlaganem projektu vključuje vsebine iz prednostnega področja Slovenske strategije pametne specializacije (S5) (velja v primeru Sklopa A in Sklopa B, v kolikor je prijavitelj prijavil tudi Sklop B)</a:t>
                      </a:r>
                      <a:endParaRPr lang="sl-SI" sz="1200" kern="1200" dirty="0">
                        <a:solidFill>
                          <a:schemeClr val="tx1"/>
                        </a:solidFill>
                        <a:effectLst/>
                        <a:latin typeface="Avenir Next LT Pro" panose="020F0502020204030204" pitchFamily="34" charset="-18"/>
                        <a:ea typeface="+mn-ea"/>
                        <a:cs typeface="+mn-cs"/>
                      </a:endParaRPr>
                    </a:p>
                  </a:txBody>
                  <a:tcPr/>
                </a:tc>
                <a:extLst>
                  <a:ext uri="{0D108BD9-81ED-4DB2-BD59-A6C34878D82A}">
                    <a16:rowId xmlns:a16="http://schemas.microsoft.com/office/drawing/2014/main" val="2226068450"/>
                  </a:ext>
                </a:extLst>
              </a:tr>
            </a:tbl>
          </a:graphicData>
        </a:graphic>
      </p:graphicFrame>
    </p:spTree>
    <p:extLst>
      <p:ext uri="{BB962C8B-B14F-4D97-AF65-F5344CB8AC3E}">
        <p14:creationId xmlns:p14="http://schemas.microsoft.com/office/powerpoint/2010/main" val="2357335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0" y="297713"/>
            <a:ext cx="3671777" cy="5897524"/>
          </a:xfrm>
          <a:solidFill>
            <a:schemeClr val="accent5">
              <a:lumMod val="50000"/>
            </a:schemeClr>
          </a:solidFill>
        </p:spPr>
        <p:txBody>
          <a:bodyPr/>
          <a:lstStyle/>
          <a:p>
            <a:pPr algn="ctr"/>
            <a:r>
              <a:rPr lang="sl-SI" b="1" dirty="0"/>
              <a:t>Pogoji za kandidiranje na javnem razpisu </a:t>
            </a:r>
            <a:br>
              <a:rPr lang="sl-SI" b="1" dirty="0"/>
            </a:br>
            <a:br>
              <a:rPr lang="sl-SI" dirty="0"/>
            </a:br>
            <a:r>
              <a:rPr lang="sl-SI" sz="2400" dirty="0">
                <a:solidFill>
                  <a:schemeClr val="accent1"/>
                </a:solidFill>
              </a:rPr>
              <a:t>Prijavitelj</a:t>
            </a:r>
            <a:br>
              <a:rPr lang="sl-SI" sz="2400" dirty="0">
                <a:solidFill>
                  <a:schemeClr val="accent1"/>
                </a:solidFill>
              </a:rPr>
            </a:br>
            <a:r>
              <a:rPr lang="sl-SI" sz="2400" dirty="0">
                <a:solidFill>
                  <a:schemeClr val="accent1"/>
                </a:solidFill>
              </a:rPr>
              <a:t>(točka 4.2 javnega razpisa)</a:t>
            </a:r>
          </a:p>
        </p:txBody>
      </p:sp>
      <p:sp>
        <p:nvSpPr>
          <p:cNvPr id="3" name="Označba mesta vsebine 2"/>
          <p:cNvSpPr>
            <a:spLocks noGrp="1"/>
          </p:cNvSpPr>
          <p:nvPr>
            <p:ph idx="1"/>
          </p:nvPr>
        </p:nvSpPr>
        <p:spPr/>
        <p:txBody>
          <a:bodyPr>
            <a:normAutofit fontScale="92500"/>
          </a:bodyPr>
          <a:lstStyle/>
          <a:p>
            <a:pPr marL="0" indent="0" algn="just">
              <a:buNone/>
            </a:pPr>
            <a:r>
              <a:rPr lang="sl-SI" b="1" dirty="0">
                <a:solidFill>
                  <a:schemeClr val="accent1"/>
                </a:solidFill>
                <a:latin typeface="Avenir Next LT Pro" panose="020F0502020204030204" pitchFamily="34" charset="-18"/>
              </a:rPr>
              <a:t>VLOGA PRIJAVITELJA IN ŠTEVILO PREDLAGANIH PROJEKTOV</a:t>
            </a:r>
          </a:p>
          <a:p>
            <a:pPr marL="0" indent="0" algn="just">
              <a:buNone/>
            </a:pPr>
            <a:endParaRPr lang="sl-SI" b="1" dirty="0">
              <a:solidFill>
                <a:srgbClr val="0000FF"/>
              </a:solidFill>
              <a:latin typeface="Avenir Next LT Pro" panose="020F0502020204030204" pitchFamily="34" charset="-18"/>
            </a:endParaRPr>
          </a:p>
          <a:p>
            <a:pPr algn="just"/>
            <a:r>
              <a:rPr lang="sl-SI" sz="1400" dirty="0">
                <a:solidFill>
                  <a:schemeClr val="tx1"/>
                </a:solidFill>
                <a:latin typeface="Avenir Next LT Pro" panose="020F0502020204030204" pitchFamily="34" charset="-18"/>
              </a:rPr>
              <a:t>posamezni prijavitelj (univerza ali samostojni visokošolski zavod) lahko odda le eno vlogo za javni razpis;</a:t>
            </a:r>
          </a:p>
          <a:p>
            <a:pPr algn="just"/>
            <a:r>
              <a:rPr lang="sl-SI" sz="1400" dirty="0">
                <a:solidFill>
                  <a:schemeClr val="tx1"/>
                </a:solidFill>
                <a:latin typeface="Avenir Next LT Pro" panose="020F0502020204030204" pitchFamily="34" charset="-18"/>
              </a:rPr>
              <a:t>če bo prijavitelj oddal več vlog, se bo upoštevala tista, ki bo prva prispela na ministrstvo, ostale bodo s sklepom zavržene;</a:t>
            </a:r>
          </a:p>
          <a:p>
            <a:pPr algn="just"/>
            <a:r>
              <a:rPr lang="sl-SI" sz="1400" dirty="0">
                <a:solidFill>
                  <a:schemeClr val="tx1"/>
                </a:solidFill>
                <a:latin typeface="Avenir Next LT Pro" panose="020F0502020204030204" pitchFamily="34" charset="-18"/>
              </a:rPr>
              <a:t>v vlogi lahko posamezni prijavitelj predlaga omejeno število projektov za visokošolski zavod za Sklop A in za Sklop B;</a:t>
            </a:r>
          </a:p>
          <a:p>
            <a:pPr algn="just"/>
            <a:r>
              <a:rPr lang="sl-SI" sz="1400" dirty="0">
                <a:solidFill>
                  <a:schemeClr val="tx1"/>
                </a:solidFill>
                <a:latin typeface="Avenir Next LT Pro" panose="020F0502020204030204" pitchFamily="34" charset="-18"/>
              </a:rPr>
              <a:t>omejitev in razčlenitev  števila predlaganih projektov za Sklop A in za Sklop B je enaka za vsa tri odpiranja.</a:t>
            </a:r>
          </a:p>
          <a:p>
            <a:pPr marL="0" indent="0" algn="just">
              <a:buNone/>
            </a:pPr>
            <a:endParaRPr lang="sl-SI" sz="1400" dirty="0">
              <a:solidFill>
                <a:schemeClr val="tx1"/>
              </a:solidFill>
              <a:latin typeface="Avenir Next LT Pro" panose="020F0502020204030204" pitchFamily="34" charset="-18"/>
            </a:endParaRPr>
          </a:p>
          <a:p>
            <a:pPr marL="0" indent="0" algn="just">
              <a:buNone/>
            </a:pPr>
            <a:r>
              <a:rPr lang="sl-SI" sz="1200" b="1" dirty="0">
                <a:solidFill>
                  <a:schemeClr val="accent1"/>
                </a:solidFill>
                <a:latin typeface="Avenir Next LT Pro" panose="020F0502020204030204" pitchFamily="34" charset="-18"/>
              </a:rPr>
              <a:t>POMEMBNO:</a:t>
            </a:r>
          </a:p>
          <a:p>
            <a:pPr algn="just"/>
            <a:r>
              <a:rPr lang="sl-SI" sz="1200" b="1" dirty="0">
                <a:solidFill>
                  <a:schemeClr val="accent5">
                    <a:lumMod val="50000"/>
                  </a:schemeClr>
                </a:solidFill>
                <a:latin typeface="Avenir Next LT Pro" panose="020F0502020204030204" pitchFamily="34" charset="-18"/>
              </a:rPr>
              <a:t>V PRIMERU, KO JE PRIJAVITELJ UNIVERZA: PRENOS PREDLAGANIH PROJEKTOV MED POSAMEZNIMI ČLANICAMI </a:t>
            </a:r>
            <a:r>
              <a:rPr lang="sl-SI" sz="1200" b="1" u="sng" dirty="0">
                <a:solidFill>
                  <a:schemeClr val="accent5">
                    <a:lumMod val="50000"/>
                  </a:schemeClr>
                </a:solidFill>
                <a:latin typeface="Avenir Next LT Pro" panose="020F0502020204030204" pitchFamily="34" charset="-18"/>
              </a:rPr>
              <a:t>JE MOŽEN-  tč. 4.2 javnega razpisa in tč. A.3 Prijavnega obrazca (Priloga 2).</a:t>
            </a:r>
          </a:p>
          <a:p>
            <a:pPr algn="just"/>
            <a:r>
              <a:rPr lang="sl-SI" sz="1200" b="1" dirty="0">
                <a:solidFill>
                  <a:schemeClr val="accent5">
                    <a:lumMod val="50000"/>
                  </a:schemeClr>
                </a:solidFill>
                <a:latin typeface="Avenir Next LT Pro" panose="020F0502020204030204" pitchFamily="34" charset="-18"/>
              </a:rPr>
              <a:t>POSAMEZNA ČLANICA, KI BI ŽELELA PRERAZPOREDITI PREDLOG PROJEKTA NA DRUGO ČLANICO, MORA PRIJAVITI NAJMANJ EN PREDLOG PROJEKTA (gledati tč. 4.2 javnega razpisa, stran 7)</a:t>
            </a:r>
          </a:p>
          <a:p>
            <a:pPr algn="just"/>
            <a:r>
              <a:rPr lang="sl-SI" sz="1200" b="1" dirty="0">
                <a:solidFill>
                  <a:schemeClr val="accent5">
                    <a:lumMod val="50000"/>
                  </a:schemeClr>
                </a:solidFill>
                <a:latin typeface="Avenir Next LT Pro" panose="020F0502020204030204" pitchFamily="34" charset="-18"/>
              </a:rPr>
              <a:t>ČE BO PRIJAVITELJ PRIJAVIL VEČJE ŠTEVILO PREDLAGANIH PROJEKTOV KOT JE DOLOČENO Z JAVNIM RAZPISOM, </a:t>
            </a:r>
            <a:r>
              <a:rPr lang="sl-SI" sz="1200" b="1" u="sng" dirty="0">
                <a:solidFill>
                  <a:schemeClr val="accent5">
                    <a:lumMod val="50000"/>
                  </a:schemeClr>
                </a:solidFill>
                <a:latin typeface="Avenir Next LT Pro" panose="020F0502020204030204" pitchFamily="34" charset="-18"/>
              </a:rPr>
              <a:t>BO MINISTRSTVO VLOGO PRIJAVITELJA ZAVRNILO</a:t>
            </a:r>
            <a:r>
              <a:rPr lang="sl-SI" sz="1200" b="1" dirty="0">
                <a:solidFill>
                  <a:schemeClr val="accent5">
                    <a:lumMod val="50000"/>
                  </a:schemeClr>
                </a:solidFill>
                <a:latin typeface="Avenir Next LT Pro" panose="020F0502020204030204" pitchFamily="34" charset="-18"/>
              </a:rPr>
              <a:t>.</a:t>
            </a:r>
          </a:p>
          <a:p>
            <a:pPr marL="0" indent="0" algn="just">
              <a:buNone/>
            </a:pPr>
            <a:endParaRPr lang="sl-SI" sz="1200" b="1" u="sng" dirty="0">
              <a:solidFill>
                <a:srgbClr val="0000FF"/>
              </a:solidFill>
              <a:latin typeface="Avenir Next LT Pro" panose="020F0502020204030204" pitchFamily="34" charset="-18"/>
            </a:endParaRPr>
          </a:p>
        </p:txBody>
      </p:sp>
    </p:spTree>
    <p:extLst>
      <p:ext uri="{BB962C8B-B14F-4D97-AF65-F5344CB8AC3E}">
        <p14:creationId xmlns:p14="http://schemas.microsoft.com/office/powerpoint/2010/main" val="2001819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77972" y="226828"/>
            <a:ext cx="3636335" cy="5876259"/>
          </a:xfrm>
          <a:solidFill>
            <a:schemeClr val="accent5">
              <a:lumMod val="50000"/>
            </a:schemeClr>
          </a:solidFill>
        </p:spPr>
        <p:txBody>
          <a:bodyPr/>
          <a:lstStyle/>
          <a:p>
            <a:r>
              <a:rPr lang="sl-SI" b="1" dirty="0"/>
              <a:t>Navodila za pripravo vloge</a:t>
            </a:r>
            <a:br>
              <a:rPr lang="sl-SI" b="1" dirty="0"/>
            </a:br>
            <a:br>
              <a:rPr lang="sl-SI" b="1" dirty="0"/>
            </a:br>
            <a:r>
              <a:rPr lang="sl-SI" sz="2000" b="1" dirty="0">
                <a:solidFill>
                  <a:schemeClr val="accent1"/>
                </a:solidFill>
              </a:rPr>
              <a:t>PRILOGA 6 (tč. 4) JAVNEGA RAZPISA  </a:t>
            </a:r>
            <a:br>
              <a:rPr lang="sl-SI" b="1" dirty="0"/>
            </a:br>
            <a:endParaRPr lang="sl-SI" b="1" dirty="0"/>
          </a:p>
        </p:txBody>
      </p:sp>
      <p:sp>
        <p:nvSpPr>
          <p:cNvPr id="3" name="Označba mesta vsebine 2"/>
          <p:cNvSpPr>
            <a:spLocks noGrp="1"/>
          </p:cNvSpPr>
          <p:nvPr>
            <p:ph idx="1"/>
          </p:nvPr>
        </p:nvSpPr>
        <p:spPr>
          <a:xfrm>
            <a:off x="3869268" y="864108"/>
            <a:ext cx="7315200" cy="5360422"/>
          </a:xfrm>
        </p:spPr>
        <p:txBody>
          <a:bodyPr>
            <a:normAutofit/>
          </a:bodyPr>
          <a:lstStyle/>
          <a:p>
            <a:pPr marL="0" indent="0" algn="just">
              <a:buNone/>
            </a:pPr>
            <a:r>
              <a:rPr lang="sl-SI" sz="1600" b="1" dirty="0">
                <a:solidFill>
                  <a:schemeClr val="accent1"/>
                </a:solidFill>
                <a:latin typeface="Avenir Next LT Pro" panose="020F0502020204030204" pitchFamily="34" charset="-18"/>
              </a:rPr>
              <a:t>FORMALNO POPOLNA VLOGA </a:t>
            </a:r>
            <a:r>
              <a:rPr lang="sl-SI" sz="1600" b="1" dirty="0">
                <a:solidFill>
                  <a:schemeClr val="tx1"/>
                </a:solidFill>
                <a:latin typeface="Avenir Next LT Pro" panose="020F0502020204030204" pitchFamily="34" charset="-18"/>
              </a:rPr>
              <a:t>(izpolnjeni, podpisani in žigosani obrazci ter dokazila):</a:t>
            </a:r>
          </a:p>
          <a:p>
            <a:pPr marL="0" indent="0" algn="just">
              <a:buNone/>
            </a:pPr>
            <a:endParaRPr lang="sl-SI" sz="1600" dirty="0">
              <a:solidFill>
                <a:schemeClr val="tx1"/>
              </a:solidFill>
              <a:latin typeface="Avenir Next LT Pro" panose="020F0502020204030204" pitchFamily="34" charset="-18"/>
            </a:endParaRPr>
          </a:p>
          <a:p>
            <a:pPr marL="342900" indent="-342900" algn="just">
              <a:buFont typeface="+mj-lt"/>
              <a:buAutoNum type="arabicPeriod"/>
            </a:pPr>
            <a:r>
              <a:rPr lang="sl-SI" sz="1600" dirty="0">
                <a:solidFill>
                  <a:schemeClr val="tx1"/>
                </a:solidFill>
                <a:effectLst/>
                <a:latin typeface="Avenir Next LT Pro" panose="020F0502020204030204" pitchFamily="34" charset="-18"/>
                <a:ea typeface="Times New Roman" panose="02020603050405020304" pitchFamily="18" charset="0"/>
              </a:rPr>
              <a:t>Prijavni obrazec (Priloga 2);</a:t>
            </a:r>
          </a:p>
          <a:p>
            <a:pPr marL="342900" indent="-342900" algn="just">
              <a:buFont typeface="+mj-lt"/>
              <a:buAutoNum type="arabicPeriod"/>
            </a:pPr>
            <a:r>
              <a:rPr lang="sl-SI" sz="1600" dirty="0">
                <a:solidFill>
                  <a:schemeClr val="tx1"/>
                </a:solidFill>
                <a:effectLst/>
                <a:latin typeface="Avenir Next LT Pro" panose="020F0502020204030204" pitchFamily="34" charset="-18"/>
                <a:ea typeface="Times New Roman" panose="02020603050405020304" pitchFamily="18" charset="0"/>
              </a:rPr>
              <a:t>Finančni načrt operacije s časovno dinamiko (Priloga 3);</a:t>
            </a:r>
            <a:endParaRPr lang="sl-SI" sz="1600" dirty="0">
              <a:solidFill>
                <a:schemeClr val="tx1"/>
              </a:solidFill>
              <a:latin typeface="Avenir Next LT Pro" panose="020F0502020204030204" pitchFamily="34" charset="-18"/>
              <a:ea typeface="Times New Roman" panose="02020603050405020304" pitchFamily="18" charset="0"/>
            </a:endParaRPr>
          </a:p>
          <a:p>
            <a:pPr marL="342900" indent="-342900" algn="just">
              <a:buFont typeface="+mj-lt"/>
              <a:buAutoNum type="arabicPeriod"/>
            </a:pPr>
            <a:r>
              <a:rPr lang="sl-SI" sz="1600" dirty="0">
                <a:solidFill>
                  <a:schemeClr val="tx1"/>
                </a:solidFill>
                <a:effectLst/>
                <a:latin typeface="Avenir Next LT Pro" panose="020F0502020204030204" pitchFamily="34" charset="-18"/>
                <a:ea typeface="Times New Roman" panose="02020603050405020304" pitchFamily="18" charset="0"/>
              </a:rPr>
              <a:t>Pooblastilo za pridobitev potrdila iz kazenske evidence (Priloga 4) ali Potrdilo Ministrstva za pravosodje o nekaznovanosti;</a:t>
            </a:r>
          </a:p>
          <a:p>
            <a:pPr marL="342900" indent="-342900" algn="just">
              <a:buFont typeface="+mj-lt"/>
              <a:buAutoNum type="arabicPeriod"/>
            </a:pPr>
            <a:r>
              <a:rPr lang="sl-SI" sz="1600" dirty="0">
                <a:solidFill>
                  <a:schemeClr val="tx1"/>
                </a:solidFill>
                <a:effectLst/>
                <a:latin typeface="Avenir Next LT Pro" panose="020F0502020204030204" pitchFamily="34" charset="-18"/>
                <a:ea typeface="Times New Roman" panose="02020603050405020304" pitchFamily="18" charset="0"/>
              </a:rPr>
              <a:t>Izjava o sodelovanju partnerja iz delovnega okolja, ki ima sedež na obmejnem problemskem območju (Priloga 9);</a:t>
            </a:r>
          </a:p>
          <a:p>
            <a:pPr marL="342900" indent="-342900" algn="just">
              <a:buFont typeface="+mj-lt"/>
              <a:buAutoNum type="arabicPeriod"/>
            </a:pPr>
            <a:r>
              <a:rPr lang="sl-SI" sz="1600" dirty="0">
                <a:solidFill>
                  <a:schemeClr val="tx1"/>
                </a:solidFill>
                <a:effectLst/>
                <a:latin typeface="Avenir Next LT Pro" panose="020F0502020204030204" pitchFamily="34" charset="-18"/>
                <a:ea typeface="Times New Roman" panose="02020603050405020304" pitchFamily="18" charset="0"/>
              </a:rPr>
              <a:t>Zeleno proračunsko načrtovanje (</a:t>
            </a:r>
            <a:r>
              <a:rPr lang="sl-SI" sz="1600" dirty="0" err="1">
                <a:solidFill>
                  <a:schemeClr val="tx1"/>
                </a:solidFill>
                <a:effectLst/>
                <a:latin typeface="Avenir Next LT Pro" panose="020F0502020204030204" pitchFamily="34" charset="-18"/>
                <a:ea typeface="Times New Roman" panose="02020603050405020304" pitchFamily="18" charset="0"/>
              </a:rPr>
              <a:t>okoljski</a:t>
            </a:r>
            <a:r>
              <a:rPr lang="sl-SI" sz="1600" dirty="0">
                <a:solidFill>
                  <a:schemeClr val="tx1"/>
                </a:solidFill>
                <a:effectLst/>
                <a:latin typeface="Avenir Next LT Pro" panose="020F0502020204030204" pitchFamily="34" charset="-18"/>
                <a:ea typeface="Times New Roman" panose="02020603050405020304" pitchFamily="18" charset="0"/>
              </a:rPr>
              <a:t> vpliv) (Priloga 11).</a:t>
            </a:r>
          </a:p>
          <a:p>
            <a:pPr marL="0" indent="0">
              <a:buNone/>
            </a:pPr>
            <a:endParaRPr lang="sl-SI" dirty="0">
              <a:latin typeface="Avenir Next LT Pro" panose="020F0502020204030204" pitchFamily="34" charset="-18"/>
            </a:endParaRPr>
          </a:p>
        </p:txBody>
      </p:sp>
    </p:spTree>
    <p:extLst>
      <p:ext uri="{BB962C8B-B14F-4D97-AF65-F5344CB8AC3E}">
        <p14:creationId xmlns:p14="http://schemas.microsoft.com/office/powerpoint/2010/main" val="42318516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5D53462-FD48-F9EC-8D67-6868171C4269}"/>
              </a:ext>
            </a:extLst>
          </p:cNvPr>
          <p:cNvSpPr>
            <a:spLocks noGrp="1"/>
          </p:cNvSpPr>
          <p:nvPr>
            <p:ph type="title"/>
          </p:nvPr>
        </p:nvSpPr>
        <p:spPr>
          <a:xfrm>
            <a:off x="0" y="515154"/>
            <a:ext cx="3477295" cy="5909395"/>
          </a:xfrm>
          <a:solidFill>
            <a:schemeClr val="accent5">
              <a:lumMod val="50000"/>
            </a:schemeClr>
          </a:solidFill>
        </p:spPr>
        <p:txBody>
          <a:bodyPr/>
          <a:lstStyle/>
          <a:p>
            <a:r>
              <a:rPr lang="sl-SI" dirty="0"/>
              <a:t>Zeleno proračunsko načrtovanje</a:t>
            </a:r>
            <a:br>
              <a:rPr lang="sl-SI" dirty="0"/>
            </a:br>
            <a:br>
              <a:rPr lang="sl-SI" dirty="0"/>
            </a:br>
            <a:r>
              <a:rPr lang="sl-SI" dirty="0"/>
              <a:t>Priloga 11 javnega razpisa</a:t>
            </a:r>
            <a:br>
              <a:rPr lang="sl-SI" dirty="0"/>
            </a:br>
            <a:br>
              <a:rPr lang="sl-SI" dirty="0"/>
            </a:br>
            <a:r>
              <a:rPr lang="sl-SI" dirty="0"/>
              <a:t>OZADJE</a:t>
            </a:r>
            <a:br>
              <a:rPr lang="sl-SI" dirty="0"/>
            </a:br>
            <a:endParaRPr lang="sl-SI" dirty="0"/>
          </a:p>
        </p:txBody>
      </p:sp>
      <p:graphicFrame>
        <p:nvGraphicFramePr>
          <p:cNvPr id="5" name="Tabela 5">
            <a:extLst>
              <a:ext uri="{FF2B5EF4-FFF2-40B4-BE49-F238E27FC236}">
                <a16:creationId xmlns:a16="http://schemas.microsoft.com/office/drawing/2014/main" id="{ABE3C272-EB9D-F025-EB19-8C1DDFCC5967}"/>
              </a:ext>
            </a:extLst>
          </p:cNvPr>
          <p:cNvGraphicFramePr>
            <a:graphicFrameLocks noGrp="1"/>
          </p:cNvGraphicFramePr>
          <p:nvPr>
            <p:ph idx="1"/>
            <p:extLst>
              <p:ext uri="{D42A27DB-BD31-4B8C-83A1-F6EECF244321}">
                <p14:modId xmlns:p14="http://schemas.microsoft.com/office/powerpoint/2010/main" val="4262536916"/>
              </p:ext>
            </p:extLst>
          </p:nvPr>
        </p:nvGraphicFramePr>
        <p:xfrm>
          <a:off x="3638283" y="515156"/>
          <a:ext cx="7545656" cy="5911718"/>
        </p:xfrm>
        <a:graphic>
          <a:graphicData uri="http://schemas.openxmlformats.org/drawingml/2006/table">
            <a:tbl>
              <a:tblPr firstRow="1" bandRow="1">
                <a:tableStyleId>{7DF18680-E054-41AD-8BC1-D1AEF772440D}</a:tableStyleId>
              </a:tblPr>
              <a:tblGrid>
                <a:gridCol w="2029350">
                  <a:extLst>
                    <a:ext uri="{9D8B030D-6E8A-4147-A177-3AD203B41FA5}">
                      <a16:colId xmlns:a16="http://schemas.microsoft.com/office/drawing/2014/main" val="3846841250"/>
                    </a:ext>
                  </a:extLst>
                </a:gridCol>
                <a:gridCol w="5516306">
                  <a:extLst>
                    <a:ext uri="{9D8B030D-6E8A-4147-A177-3AD203B41FA5}">
                      <a16:colId xmlns:a16="http://schemas.microsoft.com/office/drawing/2014/main" val="2851793113"/>
                    </a:ext>
                  </a:extLst>
                </a:gridCol>
              </a:tblGrid>
              <a:tr h="1353766">
                <a:tc>
                  <a:txBody>
                    <a:bodyPr/>
                    <a:lstStyle/>
                    <a:p>
                      <a:pPr algn="just"/>
                      <a:r>
                        <a:rPr lang="sl-SI" sz="1300" dirty="0">
                          <a:latin typeface="Avenir Next LT Pro" panose="020F0502020204030204" pitchFamily="34" charset="-18"/>
                        </a:rPr>
                        <a:t>METODOLOGIJA  (uporablja se od 1. 1. 2024)</a:t>
                      </a:r>
                    </a:p>
                  </a:txBody>
                  <a:tcPr>
                    <a:solidFill>
                      <a:schemeClr val="accent5">
                        <a:lumMod val="75000"/>
                      </a:schemeClr>
                    </a:solidFill>
                  </a:tcPr>
                </a:tc>
                <a:tc>
                  <a:txBody>
                    <a:bodyPr/>
                    <a:lstStyle/>
                    <a:p>
                      <a:r>
                        <a:rPr lang="sl-SI" sz="1200" dirty="0">
                          <a:latin typeface="Avenir Next LT Pro" panose="020F0502020204030204" pitchFamily="34" charset="-18"/>
                        </a:rPr>
                        <a:t>Povezava v Prilogi 11: </a:t>
                      </a:r>
                      <a:r>
                        <a:rPr lang="sl-SI" sz="1200" b="0" u="sng" kern="1200" dirty="0">
                          <a:solidFill>
                            <a:schemeClr val="tx1"/>
                          </a:solidFill>
                          <a:effectLst/>
                          <a:latin typeface="Avenir Next LT Pro" panose="020F0502020204030204" pitchFamily="34" charset="-18"/>
                          <a:hlinkClick r:id="rId3">
                            <a:extLst>
                              <a:ext uri="{A12FA001-AC4F-418D-AE19-62706E023703}">
                                <ahyp:hlinkClr xmlns:ahyp="http://schemas.microsoft.com/office/drawing/2018/hyperlinkcolor" val="tx"/>
                              </a:ext>
                            </a:extLst>
                          </a:hlinkClick>
                        </a:rPr>
                        <a:t>https://www.google.com/url?sa=t&amp;rct=j&amp;q=&amp;esrc=s&amp;source=web&amp;cd=&amp;cad=rja&amp;uact=8&amp;ved=2ahUKEwj5sd7Cp52DAxVLzQIHHdmrD6MQFnoECBEQAQ&amp;url=https%3A%2F%2Fgradiva.vlada.si%2Fmandat22%2FVLADNAGRADIVA.NSF%2F18a6b9887c33a0bdc12570e50034eb54%2F8972b91df8543027c1258a220034bcee%2F%24FILE%2FGBMetodologija.docx&amp;usg=AOvVaw0oLeEg8ApKbEFRp0OiVXmo&amp;opi=89978449</a:t>
                      </a:r>
                      <a:r>
                        <a:rPr lang="sl-SI" sz="1200" b="0" kern="1200" dirty="0">
                          <a:solidFill>
                            <a:schemeClr val="tx1"/>
                          </a:solidFill>
                          <a:effectLst/>
                          <a:latin typeface="Avenir Next LT Pro" panose="020F0502020204030204" pitchFamily="34" charset="-18"/>
                        </a:rPr>
                        <a:t>. </a:t>
                      </a:r>
                      <a:endParaRPr lang="sl-SI" sz="1200" b="0" dirty="0">
                        <a:solidFill>
                          <a:schemeClr val="tx1"/>
                        </a:solidFill>
                        <a:latin typeface="Avenir Next LT Pro" panose="020F0502020204030204" pitchFamily="34" charset="-18"/>
                      </a:endParaRPr>
                    </a:p>
                  </a:txBody>
                  <a:tcPr>
                    <a:solidFill>
                      <a:schemeClr val="accent5">
                        <a:lumMod val="75000"/>
                      </a:schemeClr>
                    </a:solidFill>
                  </a:tcPr>
                </a:tc>
                <a:extLst>
                  <a:ext uri="{0D108BD9-81ED-4DB2-BD59-A6C34878D82A}">
                    <a16:rowId xmlns:a16="http://schemas.microsoft.com/office/drawing/2014/main" val="740444353"/>
                  </a:ext>
                </a:extLst>
              </a:tr>
              <a:tr h="11839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1300" b="1" u="none" dirty="0">
                          <a:solidFill>
                            <a:schemeClr val="accent1"/>
                          </a:solidFill>
                          <a:latin typeface="Avenir Next LT Pro" panose="020F0502020204030204" pitchFamily="34" charset="-18"/>
                        </a:rPr>
                        <a:t>EVROPSKI ZELENI DOGOVOR</a:t>
                      </a:r>
                    </a:p>
                    <a:p>
                      <a:pPr algn="just"/>
                      <a:endParaRPr lang="sl-SI" sz="1300" b="1" dirty="0">
                        <a:solidFill>
                          <a:schemeClr val="tx1"/>
                        </a:solidFill>
                        <a:latin typeface="Avenir Next LT Pro" panose="020F0502020204030204" pitchFamily="34" charset="-18"/>
                      </a:endParaRPr>
                    </a:p>
                  </a:txBody>
                  <a:tcPr/>
                </a:tc>
                <a:tc>
                  <a:txBody>
                    <a:bodyPr/>
                    <a:lstStyle/>
                    <a:p>
                      <a:r>
                        <a:rPr lang="pl-PL" sz="1200" b="1" u="none" strike="noStrike" kern="1200" baseline="0" dirty="0">
                          <a:solidFill>
                            <a:schemeClr val="dk1"/>
                          </a:solidFill>
                          <a:latin typeface="Avenir Next LT Pro" panose="020F0502020204030204" pitchFamily="34" charset="-18"/>
                        </a:rPr>
                        <a:t>Zeleni prehod </a:t>
                      </a:r>
                      <a:r>
                        <a:rPr lang="pl-PL" sz="1200" b="0" u="none" strike="noStrike" kern="1200" baseline="0" dirty="0">
                          <a:solidFill>
                            <a:schemeClr val="dk1"/>
                          </a:solidFill>
                          <a:latin typeface="Avenir Next LT Pro" panose="020F0502020204030204" pitchFamily="34" charset="-18"/>
                        </a:rPr>
                        <a:t>v podnebno nevtralnost l. 2050 predstavlja:</a:t>
                      </a:r>
                    </a:p>
                    <a:p>
                      <a:endParaRPr lang="sl-SI" sz="1200" b="1" u="none" strike="noStrike" kern="1200" baseline="0" dirty="0">
                        <a:solidFill>
                          <a:schemeClr val="tx1"/>
                        </a:solidFill>
                        <a:latin typeface="Avenir Next LT Pro" panose="020F0502020204030204" pitchFamily="34" charset="-18"/>
                      </a:endParaRPr>
                    </a:p>
                    <a:p>
                      <a:pPr algn="just"/>
                      <a:r>
                        <a:rPr lang="sl-SI" sz="1200" b="1" u="none" strike="noStrike" kern="1200" baseline="0" dirty="0">
                          <a:solidFill>
                            <a:schemeClr val="tx1"/>
                          </a:solidFill>
                          <a:latin typeface="Avenir Next LT Pro" panose="020F0502020204030204" pitchFamily="34" charset="-18"/>
                        </a:rPr>
                        <a:t>- </a:t>
                      </a:r>
                      <a:r>
                        <a:rPr lang="sl-SI" sz="1200" b="0" u="none" strike="noStrike" kern="1200" baseline="0" dirty="0">
                          <a:solidFill>
                            <a:schemeClr val="dk1"/>
                          </a:solidFill>
                          <a:latin typeface="Avenir Next LT Pro" panose="020F0502020204030204" pitchFamily="34" charset="-18"/>
                        </a:rPr>
                        <a:t>usmerjanje v zelene naložbe;</a:t>
                      </a:r>
                    </a:p>
                    <a:p>
                      <a:pPr algn="just"/>
                      <a:r>
                        <a:rPr lang="sl-SI" sz="1200" b="0" u="none" strike="noStrike" kern="1200" baseline="0" dirty="0">
                          <a:solidFill>
                            <a:schemeClr val="dk1"/>
                          </a:solidFill>
                          <a:latin typeface="Avenir Next LT Pro" panose="020F0502020204030204" pitchFamily="34" charset="-18"/>
                        </a:rPr>
                        <a:t>- trajnost kot del obvladovanja finančnih tveganj;</a:t>
                      </a:r>
                    </a:p>
                    <a:p>
                      <a:pPr algn="just"/>
                      <a:r>
                        <a:rPr lang="sl-SI" sz="1200" b="0" u="none" strike="noStrike" kern="1200" baseline="0" dirty="0">
                          <a:solidFill>
                            <a:schemeClr val="dk1"/>
                          </a:solidFill>
                          <a:latin typeface="Avenir Next LT Pro" panose="020F0502020204030204" pitchFamily="34" charset="-18"/>
                        </a:rPr>
                        <a:t>-preoblikovanje EU v pravično in uspešno družbo s sodobnim in konkurenčnim gospodarstvom.</a:t>
                      </a:r>
                      <a:endParaRPr lang="sl-SI" sz="1200" b="0" i="0" u="none" strike="noStrike" kern="1200" baseline="0" dirty="0">
                        <a:solidFill>
                          <a:schemeClr val="dk1"/>
                        </a:solidFill>
                        <a:latin typeface="Avenir Next LT Pro" panose="020F0502020204030204" pitchFamily="34" charset="-18"/>
                        <a:ea typeface="+mn-ea"/>
                        <a:cs typeface="+mn-cs"/>
                      </a:endParaRPr>
                    </a:p>
                  </a:txBody>
                  <a:tcPr/>
                </a:tc>
                <a:extLst>
                  <a:ext uri="{0D108BD9-81ED-4DB2-BD59-A6C34878D82A}">
                    <a16:rowId xmlns:a16="http://schemas.microsoft.com/office/drawing/2014/main" val="1548415944"/>
                  </a:ext>
                </a:extLst>
              </a:tr>
              <a:tr h="1191165">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sl-SI" sz="1300" b="1" kern="1200" dirty="0">
                          <a:solidFill>
                            <a:schemeClr val="accent1"/>
                          </a:solidFill>
                          <a:effectLst/>
                          <a:latin typeface="Avenir Next LT Pro" panose="020F0502020204030204" pitchFamily="34" charset="-18"/>
                        </a:rPr>
                        <a:t>ZAVEZE SLOVENIJE </a:t>
                      </a:r>
                      <a:r>
                        <a:rPr lang="sl-SI" sz="1300" b="1" kern="1200" dirty="0">
                          <a:solidFill>
                            <a:schemeClr val="tx1"/>
                          </a:solidFill>
                          <a:effectLst/>
                          <a:latin typeface="Avenir Next LT Pro" panose="020F0502020204030204" pitchFamily="34" charset="-18"/>
                        </a:rPr>
                        <a:t>za načrtovanje zelenega proračunskega načrtovanja </a:t>
                      </a:r>
                      <a:r>
                        <a:rPr lang="sl-SI" sz="1300" b="0" kern="1200" dirty="0">
                          <a:solidFill>
                            <a:schemeClr val="tx1"/>
                          </a:solidFill>
                          <a:effectLst/>
                          <a:latin typeface="Avenir Next LT Pro" panose="020F0502020204030204" pitchFamily="34" charset="-18"/>
                        </a:rPr>
                        <a:t>(sledenje svetovnim in evropskim politikam)</a:t>
                      </a:r>
                      <a:endParaRPr lang="sl-SI" sz="1300" b="0" dirty="0">
                        <a:solidFill>
                          <a:schemeClr val="tx1"/>
                        </a:solidFill>
                        <a:latin typeface="Avenir Next LT Pro" panose="020F0502020204030204" pitchFamily="34" charset="-18"/>
                      </a:endParaRPr>
                    </a:p>
                  </a:txBody>
                  <a:tcPr/>
                </a:tc>
                <a:tc>
                  <a:txBody>
                    <a:bodyPr/>
                    <a:lstStyle/>
                    <a:p>
                      <a:pPr algn="just"/>
                      <a:r>
                        <a:rPr lang="sl-SI" sz="1200" dirty="0">
                          <a:latin typeface="Avenir Next LT Pro" panose="020F0502020204030204" pitchFamily="34" charset="-18"/>
                        </a:rPr>
                        <a:t>- </a:t>
                      </a:r>
                      <a:r>
                        <a:rPr lang="sl-SI" sz="1200" kern="1200" dirty="0">
                          <a:solidFill>
                            <a:schemeClr val="dk1"/>
                          </a:solidFill>
                          <a:effectLst/>
                          <a:latin typeface="Avenir Next LT Pro" panose="020F0502020204030204" pitchFamily="34" charset="-18"/>
                        </a:rPr>
                        <a:t>Strategija razvoja Slovenije 2030: SRS (sprejeta l. 2017);</a:t>
                      </a:r>
                    </a:p>
                    <a:p>
                      <a:pPr algn="just"/>
                      <a:r>
                        <a:rPr lang="sl-SI" sz="1200" kern="1200" dirty="0">
                          <a:solidFill>
                            <a:schemeClr val="dk1"/>
                          </a:solidFill>
                          <a:effectLst/>
                          <a:latin typeface="Avenir Next LT Pro" panose="020F0502020204030204" pitchFamily="34" charset="-18"/>
                        </a:rPr>
                        <a:t>- Resolucija o Dolgoročni podnebni strategiji Slovenije do leta 2050: ReDPS50 (sprejeta l. 2021);</a:t>
                      </a:r>
                    </a:p>
                    <a:p>
                      <a:pPr algn="just"/>
                      <a:r>
                        <a:rPr lang="sl-SI" sz="1200" kern="1200" dirty="0">
                          <a:solidFill>
                            <a:schemeClr val="dk1"/>
                          </a:solidFill>
                          <a:effectLst/>
                          <a:latin typeface="Avenir Next LT Pro" panose="020F0502020204030204" pitchFamily="34" charset="-18"/>
                        </a:rPr>
                        <a:t>- Zakon o varstvu okolja s spremembami (sprejet l. 2022 );</a:t>
                      </a:r>
                    </a:p>
                    <a:p>
                      <a:pPr algn="just"/>
                      <a:r>
                        <a:rPr lang="sl-SI" sz="1200" kern="1200" dirty="0">
                          <a:solidFill>
                            <a:schemeClr val="dk1"/>
                          </a:solidFill>
                          <a:effectLst/>
                          <a:latin typeface="Avenir Next LT Pro" panose="020F0502020204030204" pitchFamily="34" charset="-18"/>
                        </a:rPr>
                        <a:t>- Nacionalni energetski in podnebni načrt: NEPN (sprejet l. 2020).</a:t>
                      </a:r>
                      <a:endParaRPr lang="sl-SI" sz="1200" dirty="0">
                        <a:latin typeface="Avenir Next LT Pro" panose="020F0502020204030204" pitchFamily="34" charset="-18"/>
                      </a:endParaRPr>
                    </a:p>
                  </a:txBody>
                  <a:tcPr/>
                </a:tc>
                <a:extLst>
                  <a:ext uri="{0D108BD9-81ED-4DB2-BD59-A6C34878D82A}">
                    <a16:rowId xmlns:a16="http://schemas.microsoft.com/office/drawing/2014/main" val="808182025"/>
                  </a:ext>
                </a:extLst>
              </a:tr>
              <a:tr h="670034">
                <a:tc>
                  <a:txBody>
                    <a:bodyPr/>
                    <a:lstStyle/>
                    <a:p>
                      <a:r>
                        <a:rPr lang="sl-SI" sz="1300" b="1" dirty="0">
                          <a:solidFill>
                            <a:schemeClr val="tx1"/>
                          </a:solidFill>
                          <a:latin typeface="Avenir Next LT Pro" panose="020F0502020204030204" pitchFamily="34" charset="-18"/>
                        </a:rPr>
                        <a:t>SPREJETJE METODOLOGIJE</a:t>
                      </a:r>
                    </a:p>
                  </a:txBody>
                  <a:tcPr/>
                </a:tc>
                <a:tc>
                  <a:txBody>
                    <a:bodyPr/>
                    <a:lstStyle/>
                    <a:p>
                      <a:r>
                        <a:rPr lang="sl-SI" sz="1200" dirty="0">
                          <a:latin typeface="Avenir Next LT Pro" panose="020F0502020204030204" pitchFamily="34" charset="-18"/>
                        </a:rPr>
                        <a:t>- pripravilo Ministrstvo za finance;</a:t>
                      </a:r>
                    </a:p>
                    <a:p>
                      <a:r>
                        <a:rPr lang="sl-SI" sz="1200" dirty="0">
                          <a:latin typeface="Avenir Next LT Pro" panose="020F0502020204030204" pitchFamily="34" charset="-18"/>
                        </a:rPr>
                        <a:t>- sprejet Sklep vlade RS.</a:t>
                      </a:r>
                    </a:p>
                  </a:txBody>
                  <a:tcPr/>
                </a:tc>
                <a:extLst>
                  <a:ext uri="{0D108BD9-81ED-4DB2-BD59-A6C34878D82A}">
                    <a16:rowId xmlns:a16="http://schemas.microsoft.com/office/drawing/2014/main" val="1910168198"/>
                  </a:ext>
                </a:extLst>
              </a:tr>
              <a:tr h="1401204">
                <a:tc>
                  <a:txBody>
                    <a:bodyPr/>
                    <a:lstStyle/>
                    <a:p>
                      <a:r>
                        <a:rPr lang="sl-SI" sz="1300" b="1" dirty="0">
                          <a:solidFill>
                            <a:schemeClr val="tx1"/>
                          </a:solidFill>
                          <a:latin typeface="Avenir Next LT Pro" panose="020F0502020204030204" pitchFamily="34" charset="-18"/>
                        </a:rPr>
                        <a:t>ZELENO PRORAČUNSKO OZNAČEVANJE</a:t>
                      </a:r>
                    </a:p>
                  </a:txBody>
                  <a:tcPr/>
                </a:tc>
                <a:tc>
                  <a:txBody>
                    <a:bodyPr/>
                    <a:lstStyle/>
                    <a:p>
                      <a:r>
                        <a:rPr lang="sl-SI" sz="1200" b="0" u="none" strike="noStrike" kern="1200" baseline="0" dirty="0">
                          <a:solidFill>
                            <a:schemeClr val="dk1"/>
                          </a:solidFill>
                          <a:latin typeface="Avenir Next LT Pro" panose="020F0502020204030204" pitchFamily="34" charset="-18"/>
                        </a:rPr>
                        <a:t>- postopek prepoznavanja, merjenja in spremljanja „zelenih“ proračunskih odhodkov, prihodkov in davčnih izdatkov;</a:t>
                      </a:r>
                    </a:p>
                    <a:p>
                      <a:pPr algn="just"/>
                      <a:r>
                        <a:rPr lang="sl-SI" sz="1200" b="0" u="none" strike="noStrike" kern="1200" baseline="0" dirty="0">
                          <a:solidFill>
                            <a:schemeClr val="dk1"/>
                          </a:solidFill>
                          <a:effectLst/>
                          <a:latin typeface="Avenir Next LT Pro" panose="020F0502020204030204" pitchFamily="34" charset="-18"/>
                        </a:rPr>
                        <a:t>- z</a:t>
                      </a:r>
                      <a:r>
                        <a:rPr lang="sl-SI" sz="1200" b="0" u="none" strike="noStrike" kern="1200" baseline="0" dirty="0">
                          <a:solidFill>
                            <a:schemeClr val="dk1"/>
                          </a:solidFill>
                          <a:latin typeface="Avenir Next LT Pro" panose="020F0502020204030204" pitchFamily="34" charset="-18"/>
                        </a:rPr>
                        <a:t>agotovitev pregleda proračunskega financiranja projektov in ukrepov za doseganje podnebnih ali </a:t>
                      </a:r>
                      <a:r>
                        <a:rPr lang="sl-SI" sz="1200" b="0" u="none" strike="noStrike" kern="1200" baseline="0" dirty="0" err="1">
                          <a:solidFill>
                            <a:schemeClr val="dk1"/>
                          </a:solidFill>
                          <a:latin typeface="Avenir Next LT Pro" panose="020F0502020204030204" pitchFamily="34" charset="-18"/>
                        </a:rPr>
                        <a:t>okoljskih</a:t>
                      </a:r>
                      <a:r>
                        <a:rPr lang="sl-SI" sz="1200" b="0" u="none" strike="noStrike" kern="1200" baseline="0" dirty="0">
                          <a:solidFill>
                            <a:schemeClr val="dk1"/>
                          </a:solidFill>
                          <a:latin typeface="Avenir Next LT Pro" panose="020F0502020204030204" pitchFamily="34" charset="-18"/>
                        </a:rPr>
                        <a:t> ciljev;</a:t>
                      </a:r>
                    </a:p>
                    <a:p>
                      <a:pPr algn="just"/>
                      <a:r>
                        <a:rPr lang="sl-SI" sz="1200" b="0" u="none" strike="noStrike" kern="1200" baseline="0" dirty="0">
                          <a:solidFill>
                            <a:schemeClr val="dk1"/>
                          </a:solidFill>
                          <a:effectLst/>
                          <a:latin typeface="Avenir Next LT Pro" panose="020F0502020204030204" pitchFamily="34" charset="-18"/>
                        </a:rPr>
                        <a:t>- k</a:t>
                      </a:r>
                      <a:r>
                        <a:rPr lang="sl-SI" sz="1200" b="0" u="none" strike="noStrike" kern="1200" baseline="0" dirty="0">
                          <a:solidFill>
                            <a:schemeClr val="dk1"/>
                          </a:solidFill>
                          <a:latin typeface="Avenir Next LT Pro" panose="020F0502020204030204" pitchFamily="34" charset="-18"/>
                        </a:rPr>
                        <a:t>orak v ozaveščanju o pomembnosti preusmerjanja državnih naložb v trajnostne in zelene projekte in s tem spodbujanje odgovorne porabe javnih sredstev, vključno z davčnimi izdatki.</a:t>
                      </a:r>
                      <a:endParaRPr lang="sl-SI" sz="1200" kern="1200" dirty="0">
                        <a:solidFill>
                          <a:schemeClr val="tx1"/>
                        </a:solidFill>
                        <a:effectLst/>
                        <a:latin typeface="Avenir Next LT Pro" panose="020F0502020204030204" pitchFamily="34" charset="-18"/>
                        <a:ea typeface="+mn-ea"/>
                        <a:cs typeface="+mn-cs"/>
                      </a:endParaRPr>
                    </a:p>
                  </a:txBody>
                  <a:tcPr/>
                </a:tc>
                <a:extLst>
                  <a:ext uri="{0D108BD9-81ED-4DB2-BD59-A6C34878D82A}">
                    <a16:rowId xmlns:a16="http://schemas.microsoft.com/office/drawing/2014/main" val="744954991"/>
                  </a:ext>
                </a:extLst>
              </a:tr>
            </a:tbl>
          </a:graphicData>
        </a:graphic>
      </p:graphicFrame>
      <p:sp>
        <p:nvSpPr>
          <p:cNvPr id="6" name="Puščica: desno 5">
            <a:extLst>
              <a:ext uri="{FF2B5EF4-FFF2-40B4-BE49-F238E27FC236}">
                <a16:creationId xmlns:a16="http://schemas.microsoft.com/office/drawing/2014/main" id="{D78DEEAF-13C8-9CB7-755C-7572D5EB6EF4}"/>
              </a:ext>
            </a:extLst>
          </p:cNvPr>
          <p:cNvSpPr/>
          <p:nvPr/>
        </p:nvSpPr>
        <p:spPr>
          <a:xfrm>
            <a:off x="5221451" y="4069355"/>
            <a:ext cx="360609" cy="189214"/>
          </a:xfrm>
          <a:prstGeom prst="rightArrow">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8" name="Puščica: desno 7">
            <a:extLst>
              <a:ext uri="{FF2B5EF4-FFF2-40B4-BE49-F238E27FC236}">
                <a16:creationId xmlns:a16="http://schemas.microsoft.com/office/drawing/2014/main" id="{547DAE4C-A315-8165-78C2-54B3921A3C9B}"/>
              </a:ext>
            </a:extLst>
          </p:cNvPr>
          <p:cNvSpPr/>
          <p:nvPr/>
        </p:nvSpPr>
        <p:spPr>
          <a:xfrm>
            <a:off x="5230347" y="4683708"/>
            <a:ext cx="360609" cy="189214"/>
          </a:xfrm>
          <a:prstGeom prst="rightArrow">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9" name="Puščica: desno 8">
            <a:extLst>
              <a:ext uri="{FF2B5EF4-FFF2-40B4-BE49-F238E27FC236}">
                <a16:creationId xmlns:a16="http://schemas.microsoft.com/office/drawing/2014/main" id="{B1858B15-56CC-4BC6-A8B1-D27EB3830A28}"/>
              </a:ext>
            </a:extLst>
          </p:cNvPr>
          <p:cNvSpPr/>
          <p:nvPr/>
        </p:nvSpPr>
        <p:spPr>
          <a:xfrm>
            <a:off x="5230347" y="5565836"/>
            <a:ext cx="360609" cy="189214"/>
          </a:xfrm>
          <a:prstGeom prst="rightArrow">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3" name="Puščica: desno 2">
            <a:extLst>
              <a:ext uri="{FF2B5EF4-FFF2-40B4-BE49-F238E27FC236}">
                <a16:creationId xmlns:a16="http://schemas.microsoft.com/office/drawing/2014/main" id="{CBE3AF5B-CA7D-1A0D-7E60-5B81DA149E1F}"/>
              </a:ext>
            </a:extLst>
          </p:cNvPr>
          <p:cNvSpPr/>
          <p:nvPr/>
        </p:nvSpPr>
        <p:spPr>
          <a:xfrm>
            <a:off x="5221451" y="2504825"/>
            <a:ext cx="360609" cy="189214"/>
          </a:xfrm>
          <a:prstGeom prst="rightArrow">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l-SI"/>
          </a:p>
        </p:txBody>
      </p:sp>
    </p:spTree>
    <p:extLst>
      <p:ext uri="{BB962C8B-B14F-4D97-AF65-F5344CB8AC3E}">
        <p14:creationId xmlns:p14="http://schemas.microsoft.com/office/powerpoint/2010/main" val="21624220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5D53462-FD48-F9EC-8D67-6868171C4269}"/>
              </a:ext>
            </a:extLst>
          </p:cNvPr>
          <p:cNvSpPr>
            <a:spLocks noGrp="1"/>
          </p:cNvSpPr>
          <p:nvPr>
            <p:ph type="title"/>
          </p:nvPr>
        </p:nvSpPr>
        <p:spPr>
          <a:xfrm>
            <a:off x="0" y="753415"/>
            <a:ext cx="3069203" cy="5338292"/>
          </a:xfrm>
          <a:solidFill>
            <a:schemeClr val="accent5">
              <a:lumMod val="50000"/>
            </a:schemeClr>
          </a:solidFill>
        </p:spPr>
        <p:txBody>
          <a:bodyPr/>
          <a:lstStyle/>
          <a:p>
            <a:r>
              <a:rPr lang="sl-SI" sz="3400" b="1" dirty="0"/>
              <a:t>Zeleno proračunsko načrtovanje</a:t>
            </a:r>
            <a:br>
              <a:rPr lang="sl-SI" dirty="0"/>
            </a:br>
            <a:br>
              <a:rPr lang="sl-SI" dirty="0"/>
            </a:br>
            <a:r>
              <a:rPr lang="sl-SI" sz="2400" dirty="0">
                <a:solidFill>
                  <a:schemeClr val="accent1"/>
                </a:solidFill>
              </a:rPr>
              <a:t>Izpolnitev Priloge 11 javnega razpisa </a:t>
            </a:r>
            <a:br>
              <a:rPr lang="sl-SI" sz="2400" dirty="0">
                <a:solidFill>
                  <a:schemeClr val="accent1"/>
                </a:solidFill>
              </a:rPr>
            </a:br>
            <a:br>
              <a:rPr lang="sl-SI" sz="2400" dirty="0">
                <a:solidFill>
                  <a:schemeClr val="accent1"/>
                </a:solidFill>
              </a:rPr>
            </a:br>
            <a:r>
              <a:rPr lang="sl-SI" sz="2000" dirty="0">
                <a:solidFill>
                  <a:schemeClr val="accent1"/>
                </a:solidFill>
              </a:rPr>
              <a:t>POJASNILA, PRIMERI</a:t>
            </a:r>
            <a:br>
              <a:rPr lang="sl-SI" sz="3600" dirty="0">
                <a:solidFill>
                  <a:schemeClr val="accent1"/>
                </a:solidFill>
              </a:rPr>
            </a:br>
            <a:br>
              <a:rPr lang="sl-SI" sz="3600" dirty="0">
                <a:solidFill>
                  <a:srgbClr val="0000FF"/>
                </a:solidFill>
              </a:rPr>
            </a:br>
            <a:r>
              <a:rPr lang="sl-SI" sz="1800" u="sng" dirty="0">
                <a:solidFill>
                  <a:schemeClr val="bg1"/>
                </a:solidFill>
              </a:rPr>
              <a:t>Za izpolnitev priloge gledati usmeritve na strani od 9 do 21 metodologije</a:t>
            </a:r>
            <a:br>
              <a:rPr lang="sl-SI" sz="3600" dirty="0">
                <a:solidFill>
                  <a:srgbClr val="0000FF"/>
                </a:solidFill>
              </a:rPr>
            </a:br>
            <a:endParaRPr lang="sl-SI" dirty="0"/>
          </a:p>
        </p:txBody>
      </p:sp>
      <p:graphicFrame>
        <p:nvGraphicFramePr>
          <p:cNvPr id="5" name="Tabela 5">
            <a:extLst>
              <a:ext uri="{FF2B5EF4-FFF2-40B4-BE49-F238E27FC236}">
                <a16:creationId xmlns:a16="http://schemas.microsoft.com/office/drawing/2014/main" id="{ABE3C272-EB9D-F025-EB19-8C1DDFCC5967}"/>
              </a:ext>
            </a:extLst>
          </p:cNvPr>
          <p:cNvGraphicFramePr>
            <a:graphicFrameLocks noGrp="1"/>
          </p:cNvGraphicFramePr>
          <p:nvPr>
            <p:ph idx="1"/>
            <p:extLst>
              <p:ext uri="{D42A27DB-BD31-4B8C-83A1-F6EECF244321}">
                <p14:modId xmlns:p14="http://schemas.microsoft.com/office/powerpoint/2010/main" val="2067959881"/>
              </p:ext>
            </p:extLst>
          </p:nvPr>
        </p:nvGraphicFramePr>
        <p:xfrm>
          <a:off x="2735249" y="753810"/>
          <a:ext cx="4898003" cy="5350380"/>
        </p:xfrm>
        <a:graphic>
          <a:graphicData uri="http://schemas.openxmlformats.org/drawingml/2006/table">
            <a:tbl>
              <a:tblPr firstRow="1" bandRow="1">
                <a:tableStyleId>{7DF18680-E054-41AD-8BC1-D1AEF772440D}</a:tableStyleId>
              </a:tblPr>
              <a:tblGrid>
                <a:gridCol w="1165218">
                  <a:extLst>
                    <a:ext uri="{9D8B030D-6E8A-4147-A177-3AD203B41FA5}">
                      <a16:colId xmlns:a16="http://schemas.microsoft.com/office/drawing/2014/main" val="3846841250"/>
                    </a:ext>
                  </a:extLst>
                </a:gridCol>
                <a:gridCol w="3732785">
                  <a:extLst>
                    <a:ext uri="{9D8B030D-6E8A-4147-A177-3AD203B41FA5}">
                      <a16:colId xmlns:a16="http://schemas.microsoft.com/office/drawing/2014/main" val="2851793113"/>
                    </a:ext>
                  </a:extLst>
                </a:gridCol>
              </a:tblGrid>
              <a:tr h="14242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1200" b="1" dirty="0">
                          <a:solidFill>
                            <a:schemeClr val="tx1"/>
                          </a:solidFill>
                          <a:latin typeface="Avenir Next LT Pro" panose="020F0502020204030204" pitchFamily="34" charset="-18"/>
                        </a:rPr>
                        <a:t>IZPOLNITEV PRILOGE 11: USMERITEV</a:t>
                      </a:r>
                    </a:p>
                    <a:p>
                      <a:endParaRPr lang="sl-SI" sz="1200" dirty="0">
                        <a:latin typeface="Avenir Next LT Pro" panose="020F0502020204030204" pitchFamily="34" charset="-18"/>
                      </a:endParaRPr>
                    </a:p>
                  </a:txBody>
                  <a:tcPr>
                    <a:solidFill>
                      <a:schemeClr val="accent5">
                        <a:lumMod val="75000"/>
                      </a:schemeClr>
                    </a:solidFill>
                  </a:tcPr>
                </a:tc>
                <a:tc>
                  <a:txBody>
                    <a:bodyPr/>
                    <a:lstStyle/>
                    <a:p>
                      <a:pPr marL="285750" indent="-285750" algn="just">
                        <a:buFont typeface="Arial" panose="020B0604020202020204" pitchFamily="34" charset="0"/>
                        <a:buChar char="•"/>
                      </a:pPr>
                      <a:r>
                        <a:rPr lang="sl-SI" sz="1200" b="0" kern="1200" dirty="0">
                          <a:solidFill>
                            <a:schemeClr val="tx1"/>
                          </a:solidFill>
                          <a:effectLst/>
                          <a:latin typeface="Avenir Next LT Pro" panose="020F0502020204030204" pitchFamily="34" charset="-18"/>
                        </a:rPr>
                        <a:t>pri izpolnjevanju priloge se upošteva raven prijavitelja, ki prijavlja projekt oziroma več projektov, t. j. operacije kot celote;</a:t>
                      </a:r>
                    </a:p>
                    <a:p>
                      <a:pPr marL="285750" indent="-285750" algn="just">
                        <a:buFont typeface="Arial" panose="020B0604020202020204" pitchFamily="34" charset="0"/>
                        <a:buChar char="•"/>
                      </a:pPr>
                      <a:r>
                        <a:rPr lang="sl-SI" sz="1200" b="0" kern="1200" dirty="0">
                          <a:solidFill>
                            <a:schemeClr val="tx1"/>
                          </a:solidFill>
                          <a:effectLst/>
                          <a:latin typeface="Avenir Next LT Pro" panose="020F0502020204030204" pitchFamily="34" charset="-18"/>
                        </a:rPr>
                        <a:t>pri izpolnjevanju obrazca gre za presojo prijavitelja glede na vsebino projekta/projektov ki ga oz. ki jih prijavlja.</a:t>
                      </a:r>
                    </a:p>
                    <a:p>
                      <a:pPr marL="285750" indent="-285750" algn="just">
                        <a:buFont typeface="Arial" panose="020B0604020202020204" pitchFamily="34" charset="0"/>
                        <a:buChar char="•"/>
                      </a:pPr>
                      <a:endParaRPr lang="sl-SI" sz="1200" b="0" dirty="0">
                        <a:solidFill>
                          <a:schemeClr val="tx1"/>
                        </a:solidFill>
                        <a:latin typeface="Avenir Next LT Pro" panose="020F0502020204030204" pitchFamily="34" charset="-18"/>
                      </a:endParaRPr>
                    </a:p>
                  </a:txBody>
                  <a:tcPr>
                    <a:solidFill>
                      <a:schemeClr val="accent5">
                        <a:lumMod val="75000"/>
                      </a:schemeClr>
                    </a:solidFill>
                  </a:tcPr>
                </a:tc>
                <a:extLst>
                  <a:ext uri="{0D108BD9-81ED-4DB2-BD59-A6C34878D82A}">
                    <a16:rowId xmlns:a16="http://schemas.microsoft.com/office/drawing/2014/main" val="740444353"/>
                  </a:ext>
                </a:extLst>
              </a:tr>
              <a:tr h="1133802">
                <a:tc>
                  <a:txBody>
                    <a:bodyPr/>
                    <a:lstStyle/>
                    <a:p>
                      <a:r>
                        <a:rPr lang="sl-SI" sz="1200" b="1" dirty="0">
                          <a:solidFill>
                            <a:schemeClr val="tx1"/>
                          </a:solidFill>
                          <a:latin typeface="Avenir Next LT Pro" panose="020F0502020204030204" pitchFamily="34" charset="-18"/>
                        </a:rPr>
                        <a:t>PRIMER 1 </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sl-SI" sz="1200" kern="1200" dirty="0">
                          <a:solidFill>
                            <a:schemeClr val="tx1"/>
                          </a:solidFill>
                          <a:effectLst/>
                          <a:latin typeface="Avenir Next LT Pro" panose="020F0502020204030204" pitchFamily="34" charset="-18"/>
                        </a:rPr>
                        <a:t>v kolikor prijavitelj iz vsebine projekta/ov presodi, da ne izpolnjuje nobenega od 6 ih </a:t>
                      </a:r>
                      <a:r>
                        <a:rPr lang="sl-SI" sz="1200" kern="1200" dirty="0" err="1">
                          <a:solidFill>
                            <a:schemeClr val="tx1"/>
                          </a:solidFill>
                          <a:effectLst/>
                          <a:latin typeface="Avenir Next LT Pro" panose="020F0502020204030204" pitchFamily="34" charset="-18"/>
                        </a:rPr>
                        <a:t>okoljskih</a:t>
                      </a:r>
                      <a:r>
                        <a:rPr lang="sl-SI" sz="1200" kern="1200" dirty="0">
                          <a:solidFill>
                            <a:schemeClr val="tx1"/>
                          </a:solidFill>
                          <a:effectLst/>
                          <a:latin typeface="Avenir Next LT Pro" panose="020F0502020204030204" pitchFamily="34" charset="-18"/>
                        </a:rPr>
                        <a:t> ciljev (vključeni študenti v projektih ne obravnavajo nobene od 6-ih </a:t>
                      </a:r>
                      <a:r>
                        <a:rPr lang="sl-SI" sz="1200" kern="1200" dirty="0" err="1">
                          <a:solidFill>
                            <a:schemeClr val="tx1"/>
                          </a:solidFill>
                          <a:effectLst/>
                          <a:latin typeface="Avenir Next LT Pro" panose="020F0502020204030204" pitchFamily="34" charset="-18"/>
                        </a:rPr>
                        <a:t>okoljskih</a:t>
                      </a:r>
                      <a:r>
                        <a:rPr lang="sl-SI" sz="1200" kern="1200" dirty="0">
                          <a:solidFill>
                            <a:schemeClr val="tx1"/>
                          </a:solidFill>
                          <a:effectLst/>
                          <a:latin typeface="Avenir Next LT Pro" panose="020F0502020204030204" pitchFamily="34" charset="-18"/>
                        </a:rPr>
                        <a:t> vsebin) iz Priloge 11, se v 3. koraku </a:t>
                      </a:r>
                      <a:r>
                        <a:rPr lang="sl-SI" sz="1200" kern="1200" dirty="0">
                          <a:solidFill>
                            <a:schemeClr val="dk1"/>
                          </a:solidFill>
                          <a:effectLst/>
                          <a:latin typeface="Avenir Next LT Pro" panose="020F0502020204030204" pitchFamily="34" charset="-18"/>
                        </a:rPr>
                        <a:t>glede na </a:t>
                      </a:r>
                      <a:r>
                        <a:rPr lang="sl-SI" sz="1200" kern="1200" dirty="0" err="1">
                          <a:solidFill>
                            <a:schemeClr val="dk1"/>
                          </a:solidFill>
                          <a:effectLst/>
                          <a:latin typeface="Avenir Next LT Pro" panose="020F0502020204030204" pitchFamily="34" charset="-18"/>
                        </a:rPr>
                        <a:t>samoocenjene</a:t>
                      </a:r>
                      <a:r>
                        <a:rPr lang="sl-SI" sz="1200" kern="1200" dirty="0">
                          <a:solidFill>
                            <a:schemeClr val="dk1"/>
                          </a:solidFill>
                          <a:effectLst/>
                          <a:latin typeface="Avenir Next LT Pro" panose="020F0502020204030204" pitchFamily="34" charset="-18"/>
                        </a:rPr>
                        <a:t> smeri stolpca »Vpliv«,</a:t>
                      </a:r>
                      <a:r>
                        <a:rPr lang="sl-SI" sz="1200" kern="1200" dirty="0">
                          <a:solidFill>
                            <a:schemeClr val="tx1"/>
                          </a:solidFill>
                          <a:effectLst/>
                          <a:latin typeface="Avenir Next LT Pro" panose="020F0502020204030204" pitchFamily="34" charset="-18"/>
                        </a:rPr>
                        <a:t> označi izraz »Nevtralen«. </a:t>
                      </a:r>
                      <a:endParaRPr lang="sl-SI" sz="1200" kern="1200" dirty="0">
                        <a:solidFill>
                          <a:schemeClr val="tx1"/>
                        </a:solidFill>
                        <a:effectLst/>
                        <a:latin typeface="Avenir Next LT Pro" panose="020F0502020204030204" pitchFamily="34" charset="-18"/>
                        <a:ea typeface="+mn-ea"/>
                        <a:cs typeface="+mn-cs"/>
                      </a:endParaRPr>
                    </a:p>
                  </a:txBody>
                  <a:tcPr/>
                </a:tc>
                <a:extLst>
                  <a:ext uri="{0D108BD9-81ED-4DB2-BD59-A6C34878D82A}">
                    <a16:rowId xmlns:a16="http://schemas.microsoft.com/office/drawing/2014/main" val="1548415944"/>
                  </a:ext>
                </a:extLst>
              </a:tr>
              <a:tr h="1598951">
                <a:tc>
                  <a:txBody>
                    <a:bodyPr/>
                    <a:lstStyle/>
                    <a:p>
                      <a:r>
                        <a:rPr lang="sl-SI" sz="1200" b="1" dirty="0">
                          <a:solidFill>
                            <a:schemeClr val="tx1"/>
                          </a:solidFill>
                          <a:latin typeface="Avenir Next LT Pro" panose="020F0502020204030204" pitchFamily="34" charset="-18"/>
                        </a:rPr>
                        <a:t>PRIMER 2</a:t>
                      </a:r>
                    </a:p>
                  </a:txBody>
                  <a:tcPr/>
                </a:tc>
                <a:tc>
                  <a:txBody>
                    <a:bodyPr/>
                    <a:lstStyle/>
                    <a:p>
                      <a:pPr algn="just"/>
                      <a:r>
                        <a:rPr lang="sl-SI" sz="1200" dirty="0">
                          <a:latin typeface="Avenir Next LT Pro" panose="020F0502020204030204" pitchFamily="34" charset="-18"/>
                        </a:rPr>
                        <a:t>v kolikor prijavitelj prijavi več projektov (npr. ki so vsebinsko različni – </a:t>
                      </a:r>
                      <a:r>
                        <a:rPr lang="sl-SI" sz="1200" dirty="0" err="1">
                          <a:latin typeface="Avenir Next LT Pro" panose="020F0502020204030204" pitchFamily="34" charset="-18"/>
                        </a:rPr>
                        <a:t>t.j</a:t>
                      </a:r>
                      <a:r>
                        <a:rPr lang="sl-SI" sz="1200" dirty="0">
                          <a:latin typeface="Avenir Next LT Pro" panose="020F0502020204030204" pitchFamily="34" charset="-18"/>
                        </a:rPr>
                        <a:t>. da prispevajo k </a:t>
                      </a:r>
                      <a:r>
                        <a:rPr lang="sl-SI" sz="1200" dirty="0" err="1">
                          <a:latin typeface="Avenir Next LT Pro" panose="020F0502020204030204" pitchFamily="34" charset="-18"/>
                        </a:rPr>
                        <a:t>okoljskim</a:t>
                      </a:r>
                      <a:r>
                        <a:rPr lang="sl-SI" sz="1200" dirty="0">
                          <a:latin typeface="Avenir Next LT Pro" panose="020F0502020204030204" pitchFamily="34" charset="-18"/>
                        </a:rPr>
                        <a:t> ciljem bodisi ne prispevajo k </a:t>
                      </a:r>
                      <a:r>
                        <a:rPr lang="sl-SI" sz="1200" dirty="0" err="1">
                          <a:latin typeface="Avenir Next LT Pro" panose="020F0502020204030204" pitchFamily="34" charset="-18"/>
                        </a:rPr>
                        <a:t>okoljskim</a:t>
                      </a:r>
                      <a:r>
                        <a:rPr lang="sl-SI" sz="1200" dirty="0">
                          <a:latin typeface="Avenir Next LT Pro" panose="020F0502020204030204" pitchFamily="34" charset="-18"/>
                        </a:rPr>
                        <a:t> ciljem), v Prilogi 11, se v 3. koraku </a:t>
                      </a:r>
                      <a:r>
                        <a:rPr lang="sl-SI" sz="1200" kern="1200" dirty="0">
                          <a:solidFill>
                            <a:schemeClr val="dk1"/>
                          </a:solidFill>
                          <a:effectLst/>
                          <a:latin typeface="Avenir Next LT Pro" panose="020F0502020204030204" pitchFamily="34" charset="-18"/>
                        </a:rPr>
                        <a:t>glede na </a:t>
                      </a:r>
                      <a:r>
                        <a:rPr lang="sl-SI" sz="1200" kern="1200" dirty="0" err="1">
                          <a:solidFill>
                            <a:schemeClr val="dk1"/>
                          </a:solidFill>
                          <a:effectLst/>
                          <a:latin typeface="Avenir Next LT Pro" panose="020F0502020204030204" pitchFamily="34" charset="-18"/>
                        </a:rPr>
                        <a:t>samoocenjene</a:t>
                      </a:r>
                      <a:r>
                        <a:rPr lang="sl-SI" sz="1200" kern="1200" dirty="0">
                          <a:solidFill>
                            <a:schemeClr val="dk1"/>
                          </a:solidFill>
                          <a:effectLst/>
                          <a:latin typeface="Avenir Next LT Pro" panose="020F0502020204030204" pitchFamily="34" charset="-18"/>
                        </a:rPr>
                        <a:t> smeri stolpca »Vpliv«</a:t>
                      </a:r>
                      <a:r>
                        <a:rPr lang="sl-SI" sz="1200" dirty="0">
                          <a:latin typeface="Avenir Next LT Pro" panose="020F0502020204030204" pitchFamily="34" charset="-18"/>
                        </a:rPr>
                        <a:t> označi izraz </a:t>
                      </a:r>
                      <a:r>
                        <a:rPr lang="sl-SI" sz="1200" kern="1200" dirty="0">
                          <a:solidFill>
                            <a:schemeClr val="tx1"/>
                          </a:solidFill>
                          <a:effectLst/>
                          <a:latin typeface="Avenir Next LT Pro" panose="020F0502020204030204" pitchFamily="34" charset="-18"/>
                        </a:rPr>
                        <a:t>»M</a:t>
                      </a:r>
                      <a:r>
                        <a:rPr lang="sl-SI" sz="1200" dirty="0">
                          <a:latin typeface="Avenir Next LT Pro" panose="020F0502020204030204" pitchFamily="34" charset="-18"/>
                        </a:rPr>
                        <a:t>ešan</a:t>
                      </a:r>
                      <a:r>
                        <a:rPr lang="sl-SI" sz="1200" kern="1200" dirty="0">
                          <a:solidFill>
                            <a:schemeClr val="tx1"/>
                          </a:solidFill>
                          <a:effectLst/>
                          <a:latin typeface="Avenir Next LT Pro" panose="020F0502020204030204" pitchFamily="34" charset="-18"/>
                        </a:rPr>
                        <a:t>«</a:t>
                      </a:r>
                      <a:r>
                        <a:rPr lang="sl-SI" sz="1200" dirty="0">
                          <a:latin typeface="Avenir Next LT Pro" panose="020F0502020204030204" pitchFamily="34" charset="-18"/>
                        </a:rPr>
                        <a:t>.</a:t>
                      </a:r>
                    </a:p>
                    <a:p>
                      <a:pPr algn="just"/>
                      <a:r>
                        <a:rPr lang="sl-SI" sz="1200" u="sng" dirty="0">
                          <a:latin typeface="Avenir Next LT Pro" panose="020F0502020204030204" pitchFamily="34" charset="-18"/>
                        </a:rPr>
                        <a:t>Študenti, ki sodelujejo v projektih, ki obravnavajo „</a:t>
                      </a:r>
                      <a:r>
                        <a:rPr lang="sl-SI" sz="1200" u="sng" dirty="0" err="1">
                          <a:latin typeface="Avenir Next LT Pro" panose="020F0502020204030204" pitchFamily="34" charset="-18"/>
                        </a:rPr>
                        <a:t>okoljske</a:t>
                      </a:r>
                      <a:r>
                        <a:rPr lang="sl-SI" sz="1200" u="sng" dirty="0">
                          <a:latin typeface="Avenir Next LT Pro" panose="020F0502020204030204" pitchFamily="34" charset="-18"/>
                        </a:rPr>
                        <a:t>“ vsebine na ta način pridobijo znanja iz tovrstnih vsebin, ki ga prenašajo naprej          </a:t>
                      </a:r>
                    </a:p>
                    <a:p>
                      <a:pPr algn="just"/>
                      <a:r>
                        <a:rPr lang="sl-SI" sz="800" dirty="0">
                          <a:latin typeface="Avenir Next LT Pro" panose="020F0502020204030204" pitchFamily="34" charset="-18"/>
                        </a:rPr>
                        <a:t>  </a:t>
                      </a:r>
                      <a:r>
                        <a:rPr lang="sl-SI" sz="800" b="1" dirty="0">
                          <a:latin typeface="Avenir Next LT Pro" panose="020F0502020204030204" pitchFamily="34" charset="-18"/>
                        </a:rPr>
                        <a:t>VPLIV NA ZASLEDOVANJE OKOLJSKEGA/IH  CILJA/EV                        </a:t>
                      </a:r>
                    </a:p>
                  </a:txBody>
                  <a:tcPr/>
                </a:tc>
                <a:extLst>
                  <a:ext uri="{0D108BD9-81ED-4DB2-BD59-A6C34878D82A}">
                    <a16:rowId xmlns:a16="http://schemas.microsoft.com/office/drawing/2014/main" val="808182025"/>
                  </a:ext>
                </a:extLst>
              </a:tr>
              <a:tr h="1060996">
                <a:tc>
                  <a:txBody>
                    <a:bodyPr/>
                    <a:lstStyle/>
                    <a:p>
                      <a:r>
                        <a:rPr lang="sl-SI" sz="1200" b="1" dirty="0">
                          <a:solidFill>
                            <a:schemeClr val="accent5">
                              <a:lumMod val="50000"/>
                            </a:schemeClr>
                          </a:solidFill>
                          <a:latin typeface="Avenir Next LT Pro" panose="020F0502020204030204" pitchFamily="34" charset="-18"/>
                        </a:rPr>
                        <a:t>POMEMBNO</a:t>
                      </a:r>
                      <a:r>
                        <a:rPr lang="sl-SI" sz="1200" b="1" dirty="0">
                          <a:solidFill>
                            <a:schemeClr val="tx1"/>
                          </a:solidFill>
                          <a:latin typeface="Avenir Next LT Pro" panose="020F0502020204030204" pitchFamily="34" charset="-18"/>
                        </a:rPr>
                        <a:t> za prijavo na javni razpis</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sl-SI" sz="1200" kern="1200" dirty="0">
                          <a:solidFill>
                            <a:schemeClr val="tx1"/>
                          </a:solidFill>
                          <a:effectLst/>
                          <a:latin typeface="Avenir Next LT Pro" panose="020F0502020204030204" pitchFamily="34" charset="-18"/>
                        </a:rPr>
                        <a:t>v kolikor prijavitelj glede na vsebino projekta </a:t>
                      </a:r>
                      <a:r>
                        <a:rPr lang="sl-SI" sz="1200" kern="1200" dirty="0">
                          <a:solidFill>
                            <a:schemeClr val="accent5">
                              <a:lumMod val="50000"/>
                            </a:schemeClr>
                          </a:solidFill>
                          <a:effectLst/>
                          <a:latin typeface="Avenir Next LT Pro" panose="020F0502020204030204" pitchFamily="34" charset="-18"/>
                        </a:rPr>
                        <a:t>ne</a:t>
                      </a:r>
                      <a:r>
                        <a:rPr lang="sl-SI" sz="1200" kern="1200" dirty="0">
                          <a:solidFill>
                            <a:schemeClr val="tx1"/>
                          </a:solidFill>
                          <a:effectLst/>
                          <a:latin typeface="Avenir Next LT Pro" panose="020F0502020204030204" pitchFamily="34" charset="-18"/>
                        </a:rPr>
                        <a:t> zasleduje nobenega od 6-ih </a:t>
                      </a:r>
                      <a:r>
                        <a:rPr lang="sl-SI" sz="1200" kern="1200" dirty="0" err="1">
                          <a:solidFill>
                            <a:schemeClr val="tx1"/>
                          </a:solidFill>
                          <a:effectLst/>
                          <a:latin typeface="Avenir Next LT Pro" panose="020F0502020204030204" pitchFamily="34" charset="-18"/>
                        </a:rPr>
                        <a:t>okoljskih</a:t>
                      </a:r>
                      <a:r>
                        <a:rPr lang="sl-SI" sz="1200" kern="1200" dirty="0">
                          <a:solidFill>
                            <a:schemeClr val="tx1"/>
                          </a:solidFill>
                          <a:effectLst/>
                          <a:latin typeface="Avenir Next LT Pro" panose="020F0502020204030204" pitchFamily="34" charset="-18"/>
                        </a:rPr>
                        <a:t> ciljev, </a:t>
                      </a:r>
                      <a:r>
                        <a:rPr lang="sl-SI" sz="1200" u="sng" kern="1200" dirty="0">
                          <a:solidFill>
                            <a:schemeClr val="accent5">
                              <a:lumMod val="50000"/>
                            </a:schemeClr>
                          </a:solidFill>
                          <a:effectLst/>
                          <a:latin typeface="Avenir Next LT Pro" panose="020F0502020204030204" pitchFamily="34" charset="-18"/>
                        </a:rPr>
                        <a:t>to ne prepoveduje financiranja projektov in ukrepov, ki niso </a:t>
                      </a:r>
                      <a:r>
                        <a:rPr lang="sl-SI" sz="1200" u="sng" kern="1200" dirty="0" err="1">
                          <a:solidFill>
                            <a:schemeClr val="accent5">
                              <a:lumMod val="50000"/>
                            </a:schemeClr>
                          </a:solidFill>
                          <a:effectLst/>
                          <a:latin typeface="Avenir Next LT Pro" panose="020F0502020204030204" pitchFamily="34" charset="-18"/>
                        </a:rPr>
                        <a:t>okoljsko</a:t>
                      </a:r>
                      <a:r>
                        <a:rPr lang="sl-SI" sz="1200" u="sng" kern="1200" dirty="0">
                          <a:solidFill>
                            <a:schemeClr val="accent5">
                              <a:lumMod val="50000"/>
                            </a:schemeClr>
                          </a:solidFill>
                          <a:effectLst/>
                          <a:latin typeface="Avenir Next LT Pro" panose="020F0502020204030204" pitchFamily="34" charset="-18"/>
                        </a:rPr>
                        <a:t> ugodni.</a:t>
                      </a:r>
                      <a:endParaRPr lang="sl-SI" sz="1200" u="sng" kern="1200" dirty="0">
                        <a:solidFill>
                          <a:schemeClr val="accent5">
                            <a:lumMod val="50000"/>
                          </a:schemeClr>
                        </a:solidFill>
                        <a:latin typeface="Avenir Next LT Pro" panose="020F0502020204030204" pitchFamily="34" charset="-18"/>
                        <a:ea typeface="+mn-ea"/>
                        <a:cs typeface="+mn-cs"/>
                      </a:endParaRPr>
                    </a:p>
                  </a:txBody>
                  <a:tcPr/>
                </a:tc>
                <a:extLst>
                  <a:ext uri="{0D108BD9-81ED-4DB2-BD59-A6C34878D82A}">
                    <a16:rowId xmlns:a16="http://schemas.microsoft.com/office/drawing/2014/main" val="1910168198"/>
                  </a:ext>
                </a:extLst>
              </a:tr>
            </a:tbl>
          </a:graphicData>
        </a:graphic>
      </p:graphicFrame>
      <p:pic>
        <p:nvPicPr>
          <p:cNvPr id="4" name="Slika 3">
            <a:extLst>
              <a:ext uri="{FF2B5EF4-FFF2-40B4-BE49-F238E27FC236}">
                <a16:creationId xmlns:a16="http://schemas.microsoft.com/office/drawing/2014/main" id="{C2D55990-70EA-1AF1-E022-E7E94D1552AF}"/>
              </a:ext>
            </a:extLst>
          </p:cNvPr>
          <p:cNvPicPr>
            <a:picLocks noChangeAspect="1"/>
          </p:cNvPicPr>
          <p:nvPr/>
        </p:nvPicPr>
        <p:blipFill rotWithShape="1">
          <a:blip r:embed="rId3"/>
          <a:srcRect l="11472" r="6591"/>
          <a:stretch/>
        </p:blipFill>
        <p:spPr>
          <a:xfrm>
            <a:off x="7748752" y="748433"/>
            <a:ext cx="3791608" cy="5343274"/>
          </a:xfrm>
          <a:prstGeom prst="rect">
            <a:avLst/>
          </a:prstGeom>
        </p:spPr>
      </p:pic>
      <p:sp>
        <p:nvSpPr>
          <p:cNvPr id="6" name="Puščica: ukrivljeno levo 5">
            <a:extLst>
              <a:ext uri="{FF2B5EF4-FFF2-40B4-BE49-F238E27FC236}">
                <a16:creationId xmlns:a16="http://schemas.microsoft.com/office/drawing/2014/main" id="{E66A358C-4E17-3550-A57F-E1BACFEFF815}"/>
              </a:ext>
            </a:extLst>
          </p:cNvPr>
          <p:cNvSpPr/>
          <p:nvPr/>
        </p:nvSpPr>
        <p:spPr>
          <a:xfrm>
            <a:off x="6856600" y="4754881"/>
            <a:ext cx="417624" cy="270344"/>
          </a:xfrm>
          <a:prstGeom prst="curved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l-SI">
              <a:solidFill>
                <a:schemeClr val="tx1"/>
              </a:solidFill>
            </a:endParaRPr>
          </a:p>
        </p:txBody>
      </p:sp>
    </p:spTree>
    <p:extLst>
      <p:ext uri="{BB962C8B-B14F-4D97-AF65-F5344CB8AC3E}">
        <p14:creationId xmlns:p14="http://schemas.microsoft.com/office/powerpoint/2010/main" val="26719642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0" y="269358"/>
            <a:ext cx="3636335" cy="5947143"/>
          </a:xfrm>
          <a:solidFill>
            <a:schemeClr val="accent5">
              <a:lumMod val="50000"/>
            </a:schemeClr>
          </a:solidFill>
        </p:spPr>
        <p:style>
          <a:lnRef idx="2">
            <a:schemeClr val="accent1"/>
          </a:lnRef>
          <a:fillRef idx="1">
            <a:schemeClr val="lt1"/>
          </a:fillRef>
          <a:effectRef idx="0">
            <a:schemeClr val="accent1"/>
          </a:effectRef>
          <a:fontRef idx="minor">
            <a:schemeClr val="dk1"/>
          </a:fontRef>
        </p:style>
        <p:txBody>
          <a:bodyPr/>
          <a:lstStyle/>
          <a:p>
            <a:pPr algn="ctr"/>
            <a:r>
              <a:rPr lang="sl-SI" b="1" dirty="0">
                <a:solidFill>
                  <a:schemeClr val="bg1"/>
                </a:solidFill>
              </a:rPr>
              <a:t>UPRAVIČENI STROŠKI javnega razpisa</a:t>
            </a:r>
            <a:br>
              <a:rPr lang="sl-SI" b="1" dirty="0">
                <a:solidFill>
                  <a:schemeClr val="tx1"/>
                </a:solidFill>
              </a:rPr>
            </a:br>
            <a:br>
              <a:rPr lang="sl-SI" b="1" dirty="0">
                <a:solidFill>
                  <a:schemeClr val="tx1"/>
                </a:solidFill>
              </a:rPr>
            </a:br>
            <a:r>
              <a:rPr lang="sl-SI" sz="2000" b="1" dirty="0">
                <a:solidFill>
                  <a:schemeClr val="accent1"/>
                </a:solidFill>
              </a:rPr>
              <a:t>(PAVŠALNI ZNESEK: PZ)</a:t>
            </a:r>
            <a:br>
              <a:rPr lang="sl-SI" sz="2000" b="1" dirty="0">
                <a:solidFill>
                  <a:schemeClr val="accent1"/>
                </a:solidFill>
              </a:rPr>
            </a:br>
            <a:br>
              <a:rPr lang="sl-SI" sz="2000" b="1" dirty="0">
                <a:solidFill>
                  <a:schemeClr val="accent1"/>
                </a:solidFill>
              </a:rPr>
            </a:br>
            <a:r>
              <a:rPr lang="sl-SI" sz="2000" b="1" dirty="0">
                <a:solidFill>
                  <a:schemeClr val="accent1"/>
                </a:solidFill>
              </a:rPr>
              <a:t>Aktivnost 1</a:t>
            </a:r>
            <a:br>
              <a:rPr lang="sl-SI" sz="2000" b="1" dirty="0">
                <a:solidFill>
                  <a:schemeClr val="accent1"/>
                </a:solidFill>
              </a:rPr>
            </a:br>
            <a:r>
              <a:rPr lang="sl-SI" sz="2000" b="1" dirty="0">
                <a:solidFill>
                  <a:schemeClr val="accent1"/>
                </a:solidFill>
              </a:rPr>
              <a:t>Aktivnost 2</a:t>
            </a:r>
            <a:br>
              <a:rPr lang="sl-SI" sz="2000" b="1" dirty="0">
                <a:solidFill>
                  <a:schemeClr val="accent1"/>
                </a:solidFill>
              </a:rPr>
            </a:br>
            <a:r>
              <a:rPr lang="sl-SI" sz="2000" b="1" dirty="0">
                <a:solidFill>
                  <a:schemeClr val="accent1"/>
                </a:solidFill>
              </a:rPr>
              <a:t>Aktivnost 3</a:t>
            </a:r>
            <a:br>
              <a:rPr lang="sl-SI" b="1" dirty="0">
                <a:solidFill>
                  <a:schemeClr val="accent1"/>
                </a:solidFill>
              </a:rPr>
            </a:br>
            <a:endParaRPr lang="sl-SI" dirty="0">
              <a:solidFill>
                <a:schemeClr val="accent1"/>
              </a:solidFill>
            </a:endParaRPr>
          </a:p>
        </p:txBody>
      </p:sp>
      <p:sp>
        <p:nvSpPr>
          <p:cNvPr id="3" name="Označba mesta vsebine 2"/>
          <p:cNvSpPr>
            <a:spLocks noGrp="1"/>
          </p:cNvSpPr>
          <p:nvPr>
            <p:ph idx="1"/>
          </p:nvPr>
        </p:nvSpPr>
        <p:spPr>
          <a:xfrm>
            <a:off x="3932330" y="721247"/>
            <a:ext cx="6882815" cy="5182940"/>
          </a:xfrm>
        </p:spPr>
        <p:txBody>
          <a:bodyPr>
            <a:normAutofit fontScale="77500" lnSpcReduction="20000"/>
          </a:bodyPr>
          <a:lstStyle/>
          <a:p>
            <a:pPr marL="0" indent="0">
              <a:buNone/>
            </a:pPr>
            <a:endParaRPr lang="sl-SI" sz="2800" b="1" dirty="0">
              <a:solidFill>
                <a:srgbClr val="0000FF"/>
              </a:solidFill>
              <a:latin typeface="Avenir Next LT Pro" panose="020F0502020204030204" pitchFamily="34" charset="-18"/>
            </a:endParaRPr>
          </a:p>
          <a:p>
            <a:pPr marL="0" indent="0">
              <a:buNone/>
            </a:pPr>
            <a:r>
              <a:rPr lang="sl-SI" sz="2800" b="1" dirty="0">
                <a:solidFill>
                  <a:schemeClr val="accent1"/>
                </a:solidFill>
                <a:latin typeface="Avenir Next LT Pro" panose="020F0502020204030204" pitchFamily="34" charset="-18"/>
              </a:rPr>
              <a:t>Upravičeni stroški: </a:t>
            </a:r>
          </a:p>
          <a:p>
            <a:pPr marL="0" indent="0">
              <a:buNone/>
            </a:pPr>
            <a:endParaRPr lang="sl-SI" sz="2800" dirty="0">
              <a:solidFill>
                <a:srgbClr val="0000FF"/>
              </a:solidFill>
              <a:latin typeface="Avenir Next LT Pro" panose="020F0502020204030204" pitchFamily="34" charset="-18"/>
            </a:endParaRPr>
          </a:p>
          <a:p>
            <a:pPr marL="0" lvl="0" indent="0" algn="just">
              <a:lnSpc>
                <a:spcPct val="120000"/>
              </a:lnSpc>
              <a:buNone/>
            </a:pPr>
            <a:r>
              <a:rPr lang="sl-SI" sz="1600" b="1" dirty="0">
                <a:solidFill>
                  <a:schemeClr val="accent1"/>
                </a:solidFill>
                <a:effectLst/>
                <a:latin typeface="Avenir Next LT Pro" panose="020F0502020204030204" pitchFamily="34" charset="-18"/>
                <a:ea typeface="Times New Roman" panose="02020603050405020304" pitchFamily="18" charset="0"/>
              </a:rPr>
              <a:t>SKLOP A:</a:t>
            </a:r>
            <a:r>
              <a:rPr lang="sl-SI" sz="1600" b="1" dirty="0">
                <a:solidFill>
                  <a:srgbClr val="0000FF"/>
                </a:solidFill>
                <a:effectLst/>
                <a:latin typeface="Avenir Next LT Pro" panose="020F0502020204030204" pitchFamily="34" charset="-18"/>
                <a:ea typeface="Times New Roman" panose="02020603050405020304" pitchFamily="18" charset="0"/>
              </a:rPr>
              <a:t> </a:t>
            </a:r>
            <a:r>
              <a:rPr lang="sl-SI" sz="1600" dirty="0">
                <a:solidFill>
                  <a:schemeClr val="tx1"/>
                </a:solidFill>
                <a:effectLst/>
                <a:latin typeface="Avenir Next LT Pro" panose="020F0502020204030204" pitchFamily="34" charset="-18"/>
                <a:ea typeface="Times New Roman" panose="02020603050405020304" pitchFamily="18" charset="0"/>
              </a:rPr>
              <a:t>pavšalni znesek v skladu s točko c) prvega odstavka in v skladu s točko a) tretjega odstavka (i) in (ii) 53. člena Uredbe (EU) 2021/1060</a:t>
            </a:r>
            <a:r>
              <a:rPr lang="sl-SI" sz="1600" b="1" dirty="0">
                <a:solidFill>
                  <a:schemeClr val="tx1"/>
                </a:solidFill>
                <a:effectLst/>
                <a:latin typeface="Avenir Next LT Pro" panose="020F0502020204030204" pitchFamily="34" charset="-18"/>
                <a:ea typeface="Times New Roman" panose="02020603050405020304" pitchFamily="18" charset="0"/>
              </a:rPr>
              <a:t> v višini 24.000,00 EUR </a:t>
            </a:r>
            <a:r>
              <a:rPr lang="sl-SI" sz="1600" dirty="0">
                <a:solidFill>
                  <a:schemeClr val="tx1"/>
                </a:solidFill>
                <a:effectLst/>
                <a:latin typeface="Avenir Next LT Pro" panose="020F0502020204030204" pitchFamily="34" charset="-18"/>
                <a:ea typeface="Times New Roman" panose="02020603050405020304" pitchFamily="18" charset="0"/>
              </a:rPr>
              <a:t>za izvedbo Aktivnosti 1, Aktivnosti 2 in Aktivnosti 3 </a:t>
            </a:r>
            <a:r>
              <a:rPr lang="sl-SI" sz="1600" b="1" dirty="0">
                <a:solidFill>
                  <a:schemeClr val="accent1"/>
                </a:solidFill>
                <a:effectLst/>
                <a:latin typeface="Avenir Next LT Pro" panose="020F0502020204030204" pitchFamily="34" charset="-18"/>
                <a:ea typeface="Times New Roman" panose="02020603050405020304" pitchFamily="18" charset="0"/>
              </a:rPr>
              <a:t>ZA EN IZVEDEN PROJEKT</a:t>
            </a:r>
            <a:r>
              <a:rPr lang="sl-SI" sz="1600" b="1" dirty="0">
                <a:solidFill>
                  <a:schemeClr val="tx1"/>
                </a:solidFill>
                <a:latin typeface="Avenir Next LT Pro" panose="020F0502020204030204" pitchFamily="34" charset="-18"/>
              </a:rPr>
              <a:t>;</a:t>
            </a:r>
          </a:p>
          <a:p>
            <a:pPr marL="0" indent="0" algn="just">
              <a:lnSpc>
                <a:spcPct val="120000"/>
              </a:lnSpc>
              <a:buNone/>
            </a:pPr>
            <a:r>
              <a:rPr lang="sl-SI" sz="1600" b="1" dirty="0">
                <a:solidFill>
                  <a:schemeClr val="accent1"/>
                </a:solidFill>
                <a:effectLst/>
                <a:latin typeface="Avenir Next LT Pro" panose="020F0502020204030204" pitchFamily="34" charset="-18"/>
                <a:ea typeface="Times New Roman" panose="02020603050405020304" pitchFamily="18" charset="0"/>
              </a:rPr>
              <a:t>SKLOP B:</a:t>
            </a:r>
            <a:r>
              <a:rPr lang="sl-SI" sz="1600" b="1" dirty="0">
                <a:solidFill>
                  <a:srgbClr val="0000FF"/>
                </a:solidFill>
                <a:effectLst/>
                <a:latin typeface="Avenir Next LT Pro" panose="020F0502020204030204" pitchFamily="34" charset="-18"/>
                <a:ea typeface="Times New Roman" panose="02020603050405020304" pitchFamily="18" charset="0"/>
              </a:rPr>
              <a:t> </a:t>
            </a:r>
            <a:r>
              <a:rPr lang="sl-SI" sz="1600" dirty="0">
                <a:solidFill>
                  <a:schemeClr val="tx1"/>
                </a:solidFill>
                <a:effectLst/>
                <a:latin typeface="Avenir Next LT Pro" panose="020F0502020204030204" pitchFamily="34" charset="-18"/>
                <a:ea typeface="Times New Roman" panose="02020603050405020304" pitchFamily="18" charset="0"/>
              </a:rPr>
              <a:t>pavšalni znesek v skladu s točko c) prvega odstavka in v skladu s točko a) tretjega odstavka (i) in (ii) 53. člena Uredbe (EU) 2021/1060</a:t>
            </a:r>
            <a:r>
              <a:rPr lang="sl-SI" sz="1600" b="1" dirty="0">
                <a:solidFill>
                  <a:schemeClr val="tx1"/>
                </a:solidFill>
                <a:effectLst/>
                <a:latin typeface="Avenir Next LT Pro" panose="020F0502020204030204" pitchFamily="34" charset="-18"/>
                <a:ea typeface="Times New Roman" panose="02020603050405020304" pitchFamily="18" charset="0"/>
              </a:rPr>
              <a:t> v višini 20.700,00 EUR </a:t>
            </a:r>
            <a:r>
              <a:rPr lang="sl-SI" sz="1600" dirty="0">
                <a:solidFill>
                  <a:schemeClr val="tx1"/>
                </a:solidFill>
                <a:effectLst/>
                <a:latin typeface="Avenir Next LT Pro" panose="020F0502020204030204" pitchFamily="34" charset="-18"/>
                <a:ea typeface="Times New Roman" panose="02020603050405020304" pitchFamily="18" charset="0"/>
              </a:rPr>
              <a:t>za izvedbo Aktivnosti 1, Aktivnosti 2 in Aktivnosti 3 </a:t>
            </a:r>
            <a:r>
              <a:rPr lang="sl-SI" sz="1600" b="1" dirty="0">
                <a:solidFill>
                  <a:schemeClr val="accent1"/>
                </a:solidFill>
                <a:effectLst/>
                <a:latin typeface="Avenir Next LT Pro" panose="020F0502020204030204" pitchFamily="34" charset="-18"/>
                <a:ea typeface="Times New Roman" panose="02020603050405020304" pitchFamily="18" charset="0"/>
              </a:rPr>
              <a:t>ZA EN IZVEDEN PROJEKT.</a:t>
            </a:r>
            <a:endParaRPr lang="sl-SI" sz="1600" b="1" dirty="0">
              <a:solidFill>
                <a:schemeClr val="accent1"/>
              </a:solidFill>
              <a:latin typeface="Avenir Next LT Pro" panose="020F0502020204030204" pitchFamily="34" charset="-18"/>
            </a:endParaRPr>
          </a:p>
          <a:p>
            <a:pPr marL="0" lvl="0" indent="0" algn="just">
              <a:lnSpc>
                <a:spcPct val="120000"/>
              </a:lnSpc>
              <a:buNone/>
            </a:pPr>
            <a:endParaRPr lang="sl-SI" sz="1600" b="1" dirty="0">
              <a:solidFill>
                <a:schemeClr val="tx1"/>
              </a:solidFill>
              <a:latin typeface="Avenir Next LT Pro" panose="020F0502020204030204" pitchFamily="34" charset="-18"/>
            </a:endParaRPr>
          </a:p>
          <a:p>
            <a:pPr marL="0" lvl="0" indent="0" algn="just">
              <a:lnSpc>
                <a:spcPct val="120000"/>
              </a:lnSpc>
              <a:buNone/>
            </a:pPr>
            <a:r>
              <a:rPr lang="sl-SI" sz="1600" b="1" dirty="0">
                <a:solidFill>
                  <a:schemeClr val="accent1"/>
                </a:solidFill>
                <a:latin typeface="Avenir Next LT Pro" panose="020F0502020204030204" pitchFamily="34" charset="-18"/>
              </a:rPr>
              <a:t>OBRAZLOŽITEV k izračunu pavšalnega zneska (PZ) za Sklop A in Sklop B za izvedbo Aktivnosti 1, Aktivnosti 2 in Aktivnosti 3:</a:t>
            </a:r>
          </a:p>
          <a:p>
            <a:pPr algn="just">
              <a:lnSpc>
                <a:spcPct val="120000"/>
              </a:lnSpc>
            </a:pPr>
            <a:r>
              <a:rPr lang="sl-SI" sz="1600" dirty="0">
                <a:solidFill>
                  <a:schemeClr val="tx1"/>
                </a:solidFill>
                <a:latin typeface="Avenir Next LT Pro" panose="020F0502020204030204" pitchFamily="34" charset="-18"/>
              </a:rPr>
              <a:t>v pretežni meri izračun predstavlja strošek vključenih študentov;</a:t>
            </a:r>
          </a:p>
          <a:p>
            <a:pPr algn="just">
              <a:lnSpc>
                <a:spcPct val="120000"/>
              </a:lnSpc>
            </a:pPr>
            <a:r>
              <a:rPr lang="sl-SI" sz="1600" dirty="0">
                <a:solidFill>
                  <a:schemeClr val="tx1"/>
                </a:solidFill>
                <a:latin typeface="Avenir Next LT Pro" panose="020F0502020204030204" pitchFamily="34" charset="-18"/>
                <a:ea typeface="Times New Roman" panose="02020603050405020304" pitchFamily="18" charset="0"/>
              </a:rPr>
              <a:t>v </a:t>
            </a:r>
            <a:r>
              <a:rPr lang="sl-SI" sz="1600" dirty="0">
                <a:solidFill>
                  <a:schemeClr val="tx1"/>
                </a:solidFill>
                <a:effectLst/>
                <a:latin typeface="Avenir Next LT Pro" panose="020F0502020204030204" pitchFamily="34" charset="-18"/>
                <a:ea typeface="Times New Roman" panose="02020603050405020304" pitchFamily="18" charset="0"/>
              </a:rPr>
              <a:t>izračun pavšalnega zneska je vključen tudi:</a:t>
            </a:r>
            <a:r>
              <a:rPr lang="sl-SI" sz="1600" dirty="0">
                <a:solidFill>
                  <a:schemeClr val="tx1"/>
                </a:solidFill>
                <a:latin typeface="Avenir Next LT Pro" panose="020F0502020204030204" pitchFamily="34" charset="-18"/>
              </a:rPr>
              <a:t> </a:t>
            </a:r>
            <a:r>
              <a:rPr lang="sl-SI" sz="1600" dirty="0">
                <a:solidFill>
                  <a:schemeClr val="tx1"/>
                </a:solidFill>
                <a:effectLst/>
                <a:latin typeface="Avenir Next LT Pro" panose="020F0502020204030204" pitchFamily="34" charset="-18"/>
                <a:ea typeface="Times New Roman" panose="02020603050405020304" pitchFamily="18" charset="0"/>
              </a:rPr>
              <a:t>strošek pedagoškega mentorja, podpornega strokovnega osebja na visokošolskem zavodu, partnerja iz delovnega okolja ter 15% pavšalno stopnjo za kritje posrednih stroškov (tč. 5 javnega razpisa).</a:t>
            </a:r>
          </a:p>
          <a:p>
            <a:pPr marL="0" lvl="0" indent="0" algn="just">
              <a:lnSpc>
                <a:spcPct val="120000"/>
              </a:lnSpc>
              <a:buNone/>
            </a:pPr>
            <a:r>
              <a:rPr lang="sl-SI" sz="1600" b="1" dirty="0">
                <a:solidFill>
                  <a:schemeClr val="accent1"/>
                </a:solidFill>
                <a:latin typeface="Avenir Next LT Pro" panose="020F0502020204030204" pitchFamily="34" charset="-18"/>
              </a:rPr>
              <a:t>METODOLOGIJA (sprejeta s strani ministrstva): </a:t>
            </a:r>
          </a:p>
          <a:p>
            <a:pPr algn="just">
              <a:lnSpc>
                <a:spcPct val="120000"/>
              </a:lnSpc>
            </a:pPr>
            <a:r>
              <a:rPr lang="sl-SI" sz="1600" dirty="0">
                <a:solidFill>
                  <a:schemeClr val="tx1"/>
                </a:solidFill>
                <a:latin typeface="Avenir Next LT Pro" panose="020F0502020204030204" pitchFamily="34" charset="-18"/>
              </a:rPr>
              <a:t>je interni dokument ministrstva.</a:t>
            </a:r>
          </a:p>
          <a:p>
            <a:pPr marL="0" lvl="0" indent="0" algn="just">
              <a:buNone/>
            </a:pPr>
            <a:endParaRPr lang="sl-SI" sz="1600" b="1" dirty="0">
              <a:solidFill>
                <a:srgbClr val="FF0000"/>
              </a:solidFill>
              <a:latin typeface="Avenir Next LT Pro" panose="020F0502020204030204" pitchFamily="34" charset="-18"/>
            </a:endParaRPr>
          </a:p>
          <a:p>
            <a:pPr marL="0" lvl="0" indent="0" algn="just">
              <a:buNone/>
            </a:pPr>
            <a:endParaRPr lang="sl-SI" sz="1600" b="1" dirty="0">
              <a:solidFill>
                <a:srgbClr val="FF0000"/>
              </a:solidFill>
              <a:latin typeface="Avenir Next LT Pro" panose="020F0502020204030204" pitchFamily="34" charset="-18"/>
            </a:endParaRPr>
          </a:p>
          <a:p>
            <a:pPr marL="0" lvl="0" indent="0" algn="just">
              <a:buNone/>
            </a:pPr>
            <a:endParaRPr lang="sl-SI" sz="1600" b="1" dirty="0">
              <a:solidFill>
                <a:srgbClr val="FF0000"/>
              </a:solidFill>
              <a:latin typeface="Avenir Next LT Pro" panose="020F0502020204030204" pitchFamily="34" charset="-18"/>
            </a:endParaRPr>
          </a:p>
        </p:txBody>
      </p:sp>
    </p:spTree>
    <p:extLst>
      <p:ext uri="{BB962C8B-B14F-4D97-AF65-F5344CB8AC3E}">
        <p14:creationId xmlns:p14="http://schemas.microsoft.com/office/powerpoint/2010/main" val="41672592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0" y="241005"/>
            <a:ext cx="3494567" cy="5897525"/>
          </a:xfrm>
          <a:solidFill>
            <a:schemeClr val="accent5">
              <a:lumMod val="50000"/>
            </a:schemeClr>
          </a:solidFill>
        </p:spPr>
        <p:txBody>
          <a:bodyPr/>
          <a:lstStyle/>
          <a:p>
            <a:pPr algn="ctr"/>
            <a:br>
              <a:rPr lang="sl-SI" b="1" dirty="0">
                <a:solidFill>
                  <a:schemeClr val="tx1"/>
                </a:solidFill>
              </a:rPr>
            </a:br>
            <a:r>
              <a:rPr lang="sl-SI" b="1" dirty="0">
                <a:solidFill>
                  <a:schemeClr val="bg1"/>
                </a:solidFill>
              </a:rPr>
              <a:t>PAVŠALNI ZNESEK- PZ</a:t>
            </a:r>
            <a:br>
              <a:rPr lang="sl-SI" b="1" dirty="0">
                <a:solidFill>
                  <a:schemeClr val="tx1"/>
                </a:solidFill>
              </a:rPr>
            </a:br>
            <a:br>
              <a:rPr lang="sl-SI" b="1" dirty="0">
                <a:solidFill>
                  <a:schemeClr val="tx1"/>
                </a:solidFill>
              </a:rPr>
            </a:br>
            <a:r>
              <a:rPr lang="sl-SI" sz="2500" b="1" dirty="0">
                <a:solidFill>
                  <a:schemeClr val="accent1"/>
                </a:solidFill>
              </a:rPr>
              <a:t>(dokazila, kontrole na kraju samem)</a:t>
            </a:r>
            <a:br>
              <a:rPr lang="sl-SI" sz="2500" b="1" dirty="0">
                <a:solidFill>
                  <a:schemeClr val="accent1"/>
                </a:solidFill>
              </a:rPr>
            </a:br>
            <a:r>
              <a:rPr lang="sl-SI" b="1" dirty="0">
                <a:solidFill>
                  <a:schemeClr val="tx1"/>
                </a:solidFill>
              </a:rPr>
              <a:t>   </a:t>
            </a:r>
            <a:br>
              <a:rPr lang="sl-SI" b="1" dirty="0">
                <a:solidFill>
                  <a:schemeClr val="tx1"/>
                </a:solidFill>
              </a:rPr>
            </a:br>
            <a:endParaRPr lang="sl-SI" dirty="0">
              <a:solidFill>
                <a:schemeClr val="tx1"/>
              </a:solidFill>
            </a:endParaRPr>
          </a:p>
        </p:txBody>
      </p:sp>
      <p:sp>
        <p:nvSpPr>
          <p:cNvPr id="3" name="Označba mesta vsebine 2"/>
          <p:cNvSpPr>
            <a:spLocks noGrp="1"/>
          </p:cNvSpPr>
          <p:nvPr>
            <p:ph idx="1"/>
          </p:nvPr>
        </p:nvSpPr>
        <p:spPr>
          <a:xfrm>
            <a:off x="3869268" y="864108"/>
            <a:ext cx="7181024" cy="5415506"/>
          </a:xfrm>
        </p:spPr>
        <p:txBody>
          <a:bodyPr>
            <a:normAutofit/>
          </a:bodyPr>
          <a:lstStyle/>
          <a:p>
            <a:pPr marL="0" indent="0" algn="just">
              <a:buNone/>
            </a:pPr>
            <a:r>
              <a:rPr lang="sl-SI" sz="1600" b="1" dirty="0">
                <a:solidFill>
                  <a:schemeClr val="accent5">
                    <a:lumMod val="50000"/>
                  </a:schemeClr>
                </a:solidFill>
                <a:latin typeface="Avenir Next LT Pro" panose="020F0502020204030204" pitchFamily="34" charset="-18"/>
              </a:rPr>
              <a:t>a) DOKAZILA za upravičenost stroškov: </a:t>
            </a:r>
          </a:p>
          <a:p>
            <a:pPr algn="just"/>
            <a:r>
              <a:rPr lang="sl-SI" sz="1600" dirty="0">
                <a:solidFill>
                  <a:schemeClr val="tx1"/>
                </a:solidFill>
                <a:latin typeface="Avenir Next LT Pro" panose="020F0502020204030204" pitchFamily="34" charset="-18"/>
              </a:rPr>
              <a:t>v procesu poročanja upravičenca (oddan </a:t>
            </a:r>
            <a:r>
              <a:rPr lang="sl-SI" sz="1600" dirty="0" err="1">
                <a:solidFill>
                  <a:schemeClr val="tx1"/>
                </a:solidFill>
                <a:latin typeface="Avenir Next LT Pro" panose="020F0502020204030204" pitchFamily="34" charset="-18"/>
              </a:rPr>
              <a:t>ZzI</a:t>
            </a:r>
            <a:r>
              <a:rPr lang="sl-SI" sz="1600" dirty="0">
                <a:solidFill>
                  <a:schemeClr val="tx1"/>
                </a:solidFill>
                <a:latin typeface="Avenir Next LT Pro" panose="020F0502020204030204" pitchFamily="34" charset="-18"/>
              </a:rPr>
              <a:t>) se za namen izvedbe administrativnega preverjanja po zaključku posameznega projekta priložijo </a:t>
            </a:r>
            <a:r>
              <a:rPr lang="sl-SI" sz="1600" u="sng" dirty="0">
                <a:solidFill>
                  <a:schemeClr val="tx1"/>
                </a:solidFill>
                <a:latin typeface="Avenir Next LT Pro" panose="020F0502020204030204" pitchFamily="34" charset="-18"/>
              </a:rPr>
              <a:t>izključno dokazila, ki so predpisana z javnim razpisom (tč. 13).</a:t>
            </a:r>
          </a:p>
          <a:p>
            <a:pPr marL="0" indent="0" algn="just">
              <a:buNone/>
            </a:pPr>
            <a:endParaRPr lang="sl-SI" sz="1600" dirty="0">
              <a:solidFill>
                <a:schemeClr val="tx1"/>
              </a:solidFill>
              <a:latin typeface="Avenir Next LT Pro" panose="020F0502020204030204" pitchFamily="34" charset="-18"/>
            </a:endParaRPr>
          </a:p>
          <a:p>
            <a:pPr marL="0" indent="0" algn="just">
              <a:buNone/>
            </a:pPr>
            <a:r>
              <a:rPr lang="sl-SI" sz="1600" b="1" dirty="0">
                <a:solidFill>
                  <a:schemeClr val="accent5">
                    <a:lumMod val="75000"/>
                  </a:schemeClr>
                </a:solidFill>
                <a:latin typeface="Avenir Next LT Pro" panose="020F0502020204030204" pitchFamily="34" charset="-18"/>
              </a:rPr>
              <a:t>b) KONTROLE NA KRAJU SAMEM: </a:t>
            </a:r>
          </a:p>
          <a:p>
            <a:pPr algn="just"/>
            <a:r>
              <a:rPr lang="sl-SI" sz="1600" dirty="0">
                <a:solidFill>
                  <a:schemeClr val="tx1"/>
                </a:solidFill>
                <a:latin typeface="Avenir Next LT Pro" panose="020F0502020204030204" pitchFamily="34" charset="-18"/>
              </a:rPr>
              <a:t>upravičenec mora zagotoviti, da so izvedene ure vsakega od vključenih partnerjev, o katerih poroča v okviru Poročila upravičenca o izvedenem projektu (Obrazec 1), </a:t>
            </a:r>
            <a:r>
              <a:rPr lang="sl-SI" sz="1600" b="1" u="sng" dirty="0">
                <a:solidFill>
                  <a:schemeClr val="tx1"/>
                </a:solidFill>
                <a:latin typeface="Avenir Next LT Pro" panose="020F0502020204030204" pitchFamily="34" charset="-18"/>
              </a:rPr>
              <a:t>ustrezno dokumentirane in pisno potrjene s strani vključenega partnerja ter jih mora pri sebi hraniti kot dokazila.</a:t>
            </a:r>
          </a:p>
          <a:p>
            <a:pPr marL="0" indent="0" algn="just">
              <a:buNone/>
            </a:pPr>
            <a:endParaRPr lang="sl-SI" sz="1600" dirty="0">
              <a:solidFill>
                <a:schemeClr val="tx1"/>
              </a:solidFill>
              <a:latin typeface="Avenir Next LT Pro" panose="020F0502020204030204" pitchFamily="34" charset="-18"/>
            </a:endParaRPr>
          </a:p>
          <a:p>
            <a:pPr marL="0" indent="0" algn="just">
              <a:buNone/>
            </a:pPr>
            <a:r>
              <a:rPr lang="sl-SI" sz="1600" b="1" dirty="0">
                <a:solidFill>
                  <a:schemeClr val="accent1"/>
                </a:solidFill>
                <a:latin typeface="Avenir Next LT Pro" panose="020F0502020204030204" pitchFamily="34" charset="-18"/>
              </a:rPr>
              <a:t>POMEMBNO:</a:t>
            </a:r>
            <a:r>
              <a:rPr lang="sl-SI" sz="1600" b="1" dirty="0">
                <a:solidFill>
                  <a:srgbClr val="FF0000"/>
                </a:solidFill>
                <a:latin typeface="Avenir Next LT Pro" panose="020F0502020204030204" pitchFamily="34" charset="-18"/>
              </a:rPr>
              <a:t> </a:t>
            </a:r>
            <a:r>
              <a:rPr lang="sl-SI" sz="1600" dirty="0">
                <a:solidFill>
                  <a:schemeClr val="tx1"/>
                </a:solidFill>
                <a:latin typeface="Avenir Next LT Pro" panose="020F0502020204030204" pitchFamily="34" charset="-18"/>
              </a:rPr>
              <a:t>posamezni prijavitelj je dolžan upoštevati veljavno zakonodajo v RS, ki je predpisana za posamezna področja in poslovati skladno s predpisanimi računovodskimi standardi.</a:t>
            </a:r>
          </a:p>
          <a:p>
            <a:pPr marL="0" indent="0" algn="just">
              <a:buNone/>
            </a:pPr>
            <a:endParaRPr lang="sl-SI" sz="1600" dirty="0">
              <a:solidFill>
                <a:schemeClr val="tx1"/>
              </a:solidFill>
              <a:latin typeface="Avenir Next LT Pro" panose="020F0502020204030204" pitchFamily="34" charset="-18"/>
            </a:endParaRPr>
          </a:p>
          <a:p>
            <a:pPr marL="0" indent="0" algn="just">
              <a:buNone/>
            </a:pPr>
            <a:endParaRPr lang="sl-SI" sz="1600" dirty="0">
              <a:solidFill>
                <a:schemeClr val="tx1"/>
              </a:solidFill>
              <a:latin typeface="Avenir Next LT Pro" panose="020F0502020204030204" pitchFamily="34" charset="-18"/>
            </a:endParaRPr>
          </a:p>
          <a:p>
            <a:pPr marL="0" indent="0" algn="just">
              <a:buNone/>
            </a:pPr>
            <a:endParaRPr lang="sl-SI" sz="1600" dirty="0">
              <a:solidFill>
                <a:schemeClr val="tx1"/>
              </a:solidFill>
              <a:latin typeface="Avenir Next LT Pro" panose="020F0502020204030204" pitchFamily="34" charset="-18"/>
            </a:endParaRPr>
          </a:p>
          <a:p>
            <a:pPr marL="0" indent="0" algn="just">
              <a:buNone/>
            </a:pPr>
            <a:endParaRPr lang="sl-SI" sz="1600" dirty="0">
              <a:solidFill>
                <a:schemeClr val="tx1"/>
              </a:solidFill>
              <a:latin typeface="Avenir Next LT Pro" panose="020F0502020204030204" pitchFamily="34" charset="-18"/>
            </a:endParaRPr>
          </a:p>
        </p:txBody>
      </p:sp>
    </p:spTree>
    <p:extLst>
      <p:ext uri="{BB962C8B-B14F-4D97-AF65-F5344CB8AC3E}">
        <p14:creationId xmlns:p14="http://schemas.microsoft.com/office/powerpoint/2010/main" val="36984583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0" y="255181"/>
            <a:ext cx="3522921" cy="6337005"/>
          </a:xfrm>
          <a:solidFill>
            <a:schemeClr val="accent5">
              <a:lumMod val="50000"/>
            </a:schemeClr>
          </a:solidFill>
        </p:spPr>
        <p:txBody>
          <a:bodyPr>
            <a:normAutofit/>
          </a:bodyPr>
          <a:lstStyle/>
          <a:p>
            <a:r>
              <a:rPr lang="sl-SI" sz="3400" b="1" dirty="0"/>
              <a:t>Aktivnosti/ rezultati in dokazila</a:t>
            </a:r>
            <a:br>
              <a:rPr lang="sl-SI" sz="3400" b="1" dirty="0"/>
            </a:br>
            <a:br>
              <a:rPr lang="sl-SI" sz="3400" b="1" dirty="0"/>
            </a:br>
            <a:r>
              <a:rPr lang="sl-SI" sz="2500" b="1" dirty="0">
                <a:solidFill>
                  <a:schemeClr val="accent1"/>
                </a:solidFill>
              </a:rPr>
              <a:t>Sklop A:</a:t>
            </a:r>
            <a:br>
              <a:rPr lang="sl-SI" sz="3400" b="1" dirty="0">
                <a:solidFill>
                  <a:schemeClr val="accent1"/>
                </a:solidFill>
              </a:rPr>
            </a:br>
            <a:r>
              <a:rPr lang="sl-SI" sz="2500" b="1" dirty="0">
                <a:solidFill>
                  <a:schemeClr val="accent1"/>
                </a:solidFill>
              </a:rPr>
              <a:t>Aktivnost 1 (</a:t>
            </a:r>
            <a:r>
              <a:rPr lang="sl-SI" sz="1800" b="1" dirty="0">
                <a:solidFill>
                  <a:schemeClr val="accent1"/>
                </a:solidFill>
              </a:rPr>
              <a:t>OBVEZNA</a:t>
            </a:r>
            <a:r>
              <a:rPr lang="sl-SI" sz="2500" b="1" dirty="0">
                <a:solidFill>
                  <a:schemeClr val="accent1"/>
                </a:solidFill>
              </a:rPr>
              <a:t>)</a:t>
            </a:r>
            <a:br>
              <a:rPr lang="sl-SI" dirty="0"/>
            </a:br>
            <a:endParaRPr lang="sl-SI" dirty="0"/>
          </a:p>
        </p:txBody>
      </p:sp>
      <p:sp>
        <p:nvSpPr>
          <p:cNvPr id="10" name="Rectangle 1"/>
          <p:cNvSpPr>
            <a:spLocks noChangeArrowheads="1"/>
          </p:cNvSpPr>
          <p:nvPr/>
        </p:nvSpPr>
        <p:spPr bwMode="auto">
          <a:xfrm>
            <a:off x="-1471276" y="-1792661"/>
            <a:ext cx="1407621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l-SI"/>
          </a:p>
        </p:txBody>
      </p:sp>
      <p:graphicFrame>
        <p:nvGraphicFramePr>
          <p:cNvPr id="7" name="Označba mesta vsebine 6"/>
          <p:cNvGraphicFramePr>
            <a:graphicFrameLocks noGrp="1"/>
          </p:cNvGraphicFramePr>
          <p:nvPr>
            <p:ph idx="1"/>
            <p:extLst>
              <p:ext uri="{D42A27DB-BD31-4B8C-83A1-F6EECF244321}">
                <p14:modId xmlns:p14="http://schemas.microsoft.com/office/powerpoint/2010/main" val="4196753497"/>
              </p:ext>
            </p:extLst>
          </p:nvPr>
        </p:nvGraphicFramePr>
        <p:xfrm>
          <a:off x="3846786" y="255181"/>
          <a:ext cx="7588468" cy="6480882"/>
        </p:xfrm>
        <a:graphic>
          <a:graphicData uri="http://schemas.openxmlformats.org/drawingml/2006/table">
            <a:tbl>
              <a:tblPr firstRow="1" firstCol="1" bandRow="1">
                <a:tableStyleId>{7DF18680-E054-41AD-8BC1-D1AEF772440D}</a:tableStyleId>
              </a:tblPr>
              <a:tblGrid>
                <a:gridCol w="420414">
                  <a:extLst>
                    <a:ext uri="{9D8B030D-6E8A-4147-A177-3AD203B41FA5}">
                      <a16:colId xmlns:a16="http://schemas.microsoft.com/office/drawing/2014/main" val="20000"/>
                    </a:ext>
                  </a:extLst>
                </a:gridCol>
                <a:gridCol w="4443989">
                  <a:extLst>
                    <a:ext uri="{9D8B030D-6E8A-4147-A177-3AD203B41FA5}">
                      <a16:colId xmlns:a16="http://schemas.microsoft.com/office/drawing/2014/main" val="20001"/>
                    </a:ext>
                  </a:extLst>
                </a:gridCol>
                <a:gridCol w="2724065">
                  <a:extLst>
                    <a:ext uri="{9D8B030D-6E8A-4147-A177-3AD203B41FA5}">
                      <a16:colId xmlns:a16="http://schemas.microsoft.com/office/drawing/2014/main" val="20002"/>
                    </a:ext>
                  </a:extLst>
                </a:gridCol>
              </a:tblGrid>
              <a:tr h="496213">
                <a:tc rowSpan="5">
                  <a:txBody>
                    <a:bodyPr/>
                    <a:lstStyle/>
                    <a:p>
                      <a:pPr>
                        <a:spcAft>
                          <a:spcPts val="0"/>
                        </a:spcAft>
                      </a:pPr>
                      <a:r>
                        <a:rPr lang="sl-SI" sz="1600" dirty="0">
                          <a:effectLst/>
                          <a:latin typeface="Avenir Next LT Pro" panose="020F0502020204030204" pitchFamily="34" charset="-18"/>
                        </a:rPr>
                        <a:t> </a:t>
                      </a:r>
                    </a:p>
                    <a:p>
                      <a:pPr>
                        <a:spcAft>
                          <a:spcPts val="0"/>
                        </a:spcAft>
                      </a:pPr>
                      <a:r>
                        <a:rPr lang="sl-SI" sz="1600" dirty="0">
                          <a:effectLst/>
                          <a:latin typeface="Avenir Next LT Pro" panose="020F0502020204030204" pitchFamily="34" charset="-18"/>
                        </a:rPr>
                        <a:t> </a:t>
                      </a:r>
                    </a:p>
                    <a:p>
                      <a:pPr>
                        <a:spcAft>
                          <a:spcPts val="0"/>
                        </a:spcAft>
                      </a:pPr>
                      <a:r>
                        <a:rPr lang="sl-SI" sz="1600" dirty="0">
                          <a:effectLst/>
                          <a:latin typeface="Avenir Next LT Pro" panose="020F0502020204030204" pitchFamily="34" charset="-18"/>
                        </a:rPr>
                        <a:t> </a:t>
                      </a:r>
                    </a:p>
                    <a:p>
                      <a:pPr algn="ctr">
                        <a:spcAft>
                          <a:spcPts val="0"/>
                        </a:spcAft>
                      </a:pPr>
                      <a:endParaRPr lang="sl-SI" sz="1600" dirty="0">
                        <a:solidFill>
                          <a:schemeClr val="tx1"/>
                        </a:solidFill>
                        <a:effectLst/>
                        <a:latin typeface="Avenir Next LT Pro" panose="020F0502020204030204" pitchFamily="34" charset="-18"/>
                      </a:endParaRPr>
                    </a:p>
                    <a:p>
                      <a:pPr algn="ctr">
                        <a:spcAft>
                          <a:spcPts val="0"/>
                        </a:spcAft>
                      </a:pPr>
                      <a:endParaRPr lang="sl-SI" sz="1600" dirty="0">
                        <a:solidFill>
                          <a:schemeClr val="tx1"/>
                        </a:solidFill>
                        <a:effectLst/>
                        <a:latin typeface="Avenir Next LT Pro" panose="020F0502020204030204" pitchFamily="34" charset="-18"/>
                      </a:endParaRPr>
                    </a:p>
                    <a:p>
                      <a:pPr algn="ctr">
                        <a:spcAft>
                          <a:spcPts val="0"/>
                        </a:spcAft>
                      </a:pPr>
                      <a:endParaRPr lang="sl-SI" sz="1600" dirty="0">
                        <a:solidFill>
                          <a:schemeClr val="tx1"/>
                        </a:solidFill>
                        <a:effectLst/>
                        <a:latin typeface="Avenir Next LT Pro" panose="020F0502020204030204" pitchFamily="34" charset="-18"/>
                      </a:endParaRPr>
                    </a:p>
                    <a:p>
                      <a:pPr algn="ctr">
                        <a:spcAft>
                          <a:spcPts val="0"/>
                        </a:spcAft>
                      </a:pPr>
                      <a:endParaRPr lang="sl-SI" sz="1600" dirty="0">
                        <a:solidFill>
                          <a:schemeClr val="tx1"/>
                        </a:solidFill>
                        <a:effectLst/>
                        <a:latin typeface="Avenir Next LT Pro" panose="020F0502020204030204" pitchFamily="34" charset="-18"/>
                      </a:endParaRPr>
                    </a:p>
                    <a:p>
                      <a:pPr algn="ctr">
                        <a:spcAft>
                          <a:spcPts val="0"/>
                        </a:spcAft>
                      </a:pPr>
                      <a:endParaRPr lang="sl-SI" sz="1600" dirty="0">
                        <a:solidFill>
                          <a:srgbClr val="0000FF"/>
                        </a:solidFill>
                        <a:effectLst/>
                        <a:latin typeface="Avenir Next LT Pro" panose="020F0502020204030204" pitchFamily="34" charset="-18"/>
                      </a:endParaRPr>
                    </a:p>
                    <a:p>
                      <a:pPr algn="ctr">
                        <a:spcAft>
                          <a:spcPts val="0"/>
                        </a:spcAft>
                      </a:pPr>
                      <a:r>
                        <a:rPr lang="sl-SI" sz="1600" dirty="0">
                          <a:solidFill>
                            <a:schemeClr val="accent1"/>
                          </a:solidFill>
                          <a:effectLst/>
                          <a:latin typeface="Avenir Next LT Pro" panose="020F0502020204030204" pitchFamily="34" charset="-18"/>
                        </a:rPr>
                        <a:t>PZ</a:t>
                      </a:r>
                    </a:p>
                    <a:p>
                      <a:pPr algn="ctr">
                        <a:spcAft>
                          <a:spcPts val="0"/>
                        </a:spcAft>
                      </a:pPr>
                      <a:r>
                        <a:rPr lang="sl-SI" sz="1600" dirty="0">
                          <a:solidFill>
                            <a:schemeClr val="accent1"/>
                          </a:solidFill>
                          <a:effectLst/>
                          <a:latin typeface="Avenir Next LT Pro" panose="020F0502020204030204" pitchFamily="34" charset="-18"/>
                        </a:rPr>
                        <a:t> A</a:t>
                      </a:r>
                      <a:endParaRPr lang="sl-SI" sz="1600" dirty="0">
                        <a:solidFill>
                          <a:schemeClr val="accent1"/>
                        </a:solidFill>
                        <a:effectLst/>
                        <a:latin typeface="Avenir Next LT Pro" panose="020F0502020204030204" pitchFamily="34" charset="-18"/>
                        <a:ea typeface="Times New Roman" panose="02020603050405020304" pitchFamily="18" charset="0"/>
                      </a:endParaRPr>
                    </a:p>
                  </a:txBody>
                  <a:tcPr marL="68580" marR="68580" marT="0" marB="0">
                    <a:solidFill>
                      <a:schemeClr val="accent5">
                        <a:lumMod val="75000"/>
                      </a:schemeClr>
                    </a:solidFill>
                  </a:tcPr>
                </a:tc>
                <a:tc>
                  <a:txBody>
                    <a:bodyPr/>
                    <a:lstStyle/>
                    <a:p>
                      <a:pPr algn="ctr">
                        <a:spcAft>
                          <a:spcPts val="0"/>
                        </a:spcAft>
                      </a:pPr>
                      <a:r>
                        <a:rPr lang="sl-SI" sz="1600" dirty="0">
                          <a:solidFill>
                            <a:schemeClr val="tx1"/>
                          </a:solidFill>
                          <a:effectLst/>
                          <a:latin typeface="Avenir Next LT Pro" panose="020F0502020204030204" pitchFamily="34" charset="-18"/>
                        </a:rPr>
                        <a:t>Aktivnosti/rezultati</a:t>
                      </a:r>
                      <a:endParaRPr lang="sl-SI" sz="1600" dirty="0">
                        <a:solidFill>
                          <a:schemeClr val="tx1"/>
                        </a:solidFill>
                        <a:effectLst/>
                        <a:latin typeface="Avenir Next LT Pro" panose="020F0502020204030204" pitchFamily="34" charset="-18"/>
                        <a:ea typeface="Times New Roman" panose="02020603050405020304" pitchFamily="18" charset="0"/>
                      </a:endParaRPr>
                    </a:p>
                  </a:txBody>
                  <a:tcPr marL="68580" marR="68580" marT="0" marB="0">
                    <a:solidFill>
                      <a:schemeClr val="accent5">
                        <a:lumMod val="75000"/>
                      </a:schemeClr>
                    </a:solidFill>
                  </a:tcPr>
                </a:tc>
                <a:tc rowSpan="2">
                  <a:txBody>
                    <a:bodyPr/>
                    <a:lstStyle/>
                    <a:p>
                      <a:pPr algn="ctr">
                        <a:spcAft>
                          <a:spcPts val="0"/>
                        </a:spcAft>
                      </a:pPr>
                      <a:r>
                        <a:rPr lang="sl-SI" sz="1600" dirty="0">
                          <a:solidFill>
                            <a:schemeClr val="tx1"/>
                          </a:solidFill>
                          <a:effectLst/>
                          <a:latin typeface="Avenir Next LT Pro" panose="020F0502020204030204" pitchFamily="34" charset="-18"/>
                        </a:rPr>
                        <a:t>Dokazila</a:t>
                      </a:r>
                    </a:p>
                    <a:p>
                      <a:pPr algn="ctr">
                        <a:spcAft>
                          <a:spcPts val="0"/>
                        </a:spcAft>
                      </a:pPr>
                      <a:endParaRPr lang="sl-SI" sz="1600" dirty="0">
                        <a:effectLst/>
                        <a:latin typeface="Avenir Next LT Pro" panose="020F0502020204030204" pitchFamily="34" charset="-18"/>
                        <a:ea typeface="Times New Roman" panose="02020603050405020304" pitchFamily="18" charset="0"/>
                      </a:endParaRPr>
                    </a:p>
                  </a:txBody>
                  <a:tcPr marL="68580" marR="68580" marT="0" marB="0">
                    <a:solidFill>
                      <a:schemeClr val="accent5">
                        <a:lumMod val="75000"/>
                      </a:schemeClr>
                    </a:solidFill>
                  </a:tcPr>
                </a:tc>
                <a:extLst>
                  <a:ext uri="{0D108BD9-81ED-4DB2-BD59-A6C34878D82A}">
                    <a16:rowId xmlns:a16="http://schemas.microsoft.com/office/drawing/2014/main" val="10000"/>
                  </a:ext>
                </a:extLst>
              </a:tr>
              <a:tr h="234769">
                <a:tc vMerge="1">
                  <a:txBody>
                    <a:bodyPr/>
                    <a:lstStyle/>
                    <a:p>
                      <a:endParaRPr lang="sl-SI"/>
                    </a:p>
                  </a:txBody>
                  <a:tcPr/>
                </a:tc>
                <a:tc>
                  <a:txBody>
                    <a:bodyPr/>
                    <a:lstStyle/>
                    <a:p>
                      <a:pPr algn="ctr">
                        <a:spcAft>
                          <a:spcPts val="0"/>
                        </a:spcAft>
                      </a:pPr>
                      <a:r>
                        <a:rPr lang="sl-SI" sz="1400" b="1" dirty="0">
                          <a:effectLst/>
                          <a:latin typeface="Avenir Next LT Pro" panose="020F0502020204030204" pitchFamily="34" charset="-18"/>
                        </a:rPr>
                        <a:t>Uspešno</a:t>
                      </a:r>
                      <a:r>
                        <a:rPr lang="sl-SI" sz="1400" b="1" baseline="0" dirty="0">
                          <a:effectLst/>
                          <a:latin typeface="Avenir Next LT Pro" panose="020F0502020204030204" pitchFamily="34" charset="-18"/>
                        </a:rPr>
                        <a:t> izveden projekt, ki pomeni naslednje:</a:t>
                      </a:r>
                      <a:endParaRPr lang="sl-SI" sz="1400" b="1" dirty="0">
                        <a:effectLst/>
                        <a:latin typeface="Avenir Next LT Pro" panose="020F0502020204030204" pitchFamily="34" charset="-18"/>
                        <a:ea typeface="Times New Roman" panose="02020603050405020304" pitchFamily="18" charset="0"/>
                      </a:endParaRPr>
                    </a:p>
                  </a:txBody>
                  <a:tcPr marL="68580" marR="68580" marT="0" marB="0"/>
                </a:tc>
                <a:tc vMerge="1">
                  <a:txBody>
                    <a:bodyPr/>
                    <a:lstStyle/>
                    <a:p>
                      <a:pPr algn="ctr">
                        <a:spcAft>
                          <a:spcPts val="0"/>
                        </a:spcAft>
                      </a:pPr>
                      <a:endParaRPr lang="sl-SI" sz="2400" dirty="0">
                        <a:effectLst/>
                        <a:latin typeface="Times New Roman" panose="02020603050405020304" pitchFamily="18" charset="0"/>
                        <a:ea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10001"/>
                  </a:ext>
                </a:extLst>
              </a:tr>
              <a:tr h="1605538">
                <a:tc vMerge="1">
                  <a:txBody>
                    <a:bodyPr/>
                    <a:lstStyle/>
                    <a:p>
                      <a:endParaRPr lang="sl-SI"/>
                    </a:p>
                  </a:txBody>
                  <a:tcPr/>
                </a:tc>
                <a:tc>
                  <a:txBody>
                    <a:bodyPr/>
                    <a:lstStyle/>
                    <a:p>
                      <a:pPr algn="just">
                        <a:spcAft>
                          <a:spcPts val="0"/>
                        </a:spcAft>
                      </a:pPr>
                      <a:r>
                        <a:rPr lang="sl-SI" sz="1200" b="0" baseline="0" dirty="0">
                          <a:effectLst/>
                          <a:latin typeface="Avenir Next LT Pro" panose="020F0502020204030204" pitchFamily="34" charset="-18"/>
                        </a:rPr>
                        <a:t>Izvedba načrtovanih aktivnosti: vključitev najmanj šest do devet študentov, sodelovanje najmanj enega pedagoškega mentorja in najmanj enega delovnega mentorja iz gospodarstva.</a:t>
                      </a:r>
                    </a:p>
                    <a:p>
                      <a:pPr algn="just">
                        <a:spcAft>
                          <a:spcPts val="0"/>
                        </a:spcAft>
                      </a:pPr>
                      <a:endParaRPr lang="sl-SI" sz="1200" b="0" baseline="0" dirty="0">
                        <a:effectLst/>
                        <a:latin typeface="Avenir Next LT Pro" panose="020F0502020204030204" pitchFamily="34" charset="-18"/>
                      </a:endParaRPr>
                    </a:p>
                    <a:p>
                      <a:pPr algn="just">
                        <a:spcAft>
                          <a:spcPts val="0"/>
                        </a:spcAft>
                      </a:pPr>
                      <a:r>
                        <a:rPr lang="sl-SI" sz="1200" b="1" baseline="0" dirty="0">
                          <a:solidFill>
                            <a:schemeClr val="accent5">
                              <a:lumMod val="50000"/>
                            </a:schemeClr>
                          </a:solidFill>
                          <a:effectLst/>
                          <a:latin typeface="Avenir Next LT Pro" panose="020F0502020204030204" pitchFamily="34" charset="-18"/>
                        </a:rPr>
                        <a:t>POMEMBNO: vsi vključeni morajo skupaj opraviti najmanj 1300 ur</a:t>
                      </a:r>
                      <a:r>
                        <a:rPr lang="sl-SI" sz="1200" b="0" baseline="0" dirty="0">
                          <a:solidFill>
                            <a:schemeClr val="accent5">
                              <a:lumMod val="50000"/>
                            </a:schemeClr>
                          </a:solidFill>
                          <a:effectLst/>
                          <a:latin typeface="Avenir Next LT Pro" panose="020F0502020204030204" pitchFamily="34" charset="-18"/>
                        </a:rPr>
                        <a:t>.</a:t>
                      </a:r>
                      <a:endParaRPr lang="sl-SI" sz="1200" b="0" i="1" baseline="0" dirty="0">
                        <a:solidFill>
                          <a:schemeClr val="accent5">
                            <a:lumMod val="50000"/>
                          </a:schemeClr>
                        </a:solidFill>
                        <a:effectLst/>
                        <a:latin typeface="Avenir Next LT Pro" panose="020F0502020204030204" pitchFamily="34" charset="-18"/>
                        <a:ea typeface="+mn-ea"/>
                      </a:endParaRPr>
                    </a:p>
                  </a:txBody>
                  <a:tcPr marL="68580" marR="68580" marT="0" marB="0"/>
                </a:tc>
                <a:tc>
                  <a:txBody>
                    <a:bodyPr/>
                    <a:lstStyle/>
                    <a:p>
                      <a:pPr marL="171450" indent="-171450" algn="just">
                        <a:spcAft>
                          <a:spcPts val="0"/>
                        </a:spcAft>
                        <a:buFont typeface="Arial" panose="020B0604020202020204" pitchFamily="34" charset="0"/>
                        <a:buChar char="•"/>
                      </a:pPr>
                      <a:r>
                        <a:rPr lang="sl-SI" sz="1200" dirty="0">
                          <a:effectLst/>
                          <a:latin typeface="Avenir Next LT Pro" panose="020F0502020204030204" pitchFamily="34" charset="-18"/>
                        </a:rPr>
                        <a:t>Poročilo upravičenca o izvedenem projektu</a:t>
                      </a:r>
                      <a:r>
                        <a:rPr lang="sl-SI" sz="1200" dirty="0">
                          <a:solidFill>
                            <a:schemeClr val="accent1"/>
                          </a:solidFill>
                          <a:effectLst/>
                          <a:latin typeface="Avenir Next LT Pro" panose="020F0502020204030204" pitchFamily="34" charset="-18"/>
                        </a:rPr>
                        <a:t> (Obrazec 1)</a:t>
                      </a:r>
                    </a:p>
                    <a:p>
                      <a:pPr marL="171450" indent="-171450" algn="just">
                        <a:spcAft>
                          <a:spcPts val="0"/>
                        </a:spcAft>
                        <a:buFont typeface="Arial" panose="020B0604020202020204" pitchFamily="34" charset="0"/>
                        <a:buChar char="•"/>
                      </a:pPr>
                      <a:r>
                        <a:rPr lang="sl-SI" sz="1200" dirty="0">
                          <a:effectLst/>
                          <a:latin typeface="Avenir Next LT Pro" panose="020F0502020204030204" pitchFamily="34" charset="-18"/>
                        </a:rPr>
                        <a:t>Poročilo</a:t>
                      </a:r>
                      <a:r>
                        <a:rPr lang="sl-SI" sz="1200" baseline="0" dirty="0">
                          <a:effectLst/>
                          <a:latin typeface="Avenir Next LT Pro" panose="020F0502020204030204" pitchFamily="34" charset="-18"/>
                        </a:rPr>
                        <a:t> pedagoškega mentorja in partnerja iz delovnega okolja o izvedenem projektu </a:t>
                      </a:r>
                      <a:r>
                        <a:rPr lang="sl-SI" sz="1200" baseline="0" dirty="0">
                          <a:solidFill>
                            <a:schemeClr val="accent1"/>
                          </a:solidFill>
                          <a:effectLst/>
                          <a:latin typeface="Avenir Next LT Pro" panose="020F0502020204030204" pitchFamily="34" charset="-18"/>
                        </a:rPr>
                        <a:t>(Obrazec 1a)</a:t>
                      </a:r>
                    </a:p>
                    <a:p>
                      <a:pPr marL="171450" indent="-171450" algn="just">
                        <a:spcAft>
                          <a:spcPts val="0"/>
                        </a:spcAft>
                        <a:buFont typeface="Arial" panose="020B0604020202020204" pitchFamily="34" charset="0"/>
                        <a:buChar char="•"/>
                      </a:pPr>
                      <a:r>
                        <a:rPr lang="sl-SI" sz="1200" baseline="0" dirty="0">
                          <a:effectLst/>
                          <a:latin typeface="Avenir Next LT Pro" panose="020F0502020204030204" pitchFamily="34" charset="-18"/>
                        </a:rPr>
                        <a:t>Poročilo študenta o izvedenem projektu </a:t>
                      </a:r>
                      <a:r>
                        <a:rPr lang="sl-SI" sz="1200" baseline="0" dirty="0">
                          <a:solidFill>
                            <a:schemeClr val="accent1"/>
                          </a:solidFill>
                          <a:effectLst/>
                          <a:latin typeface="Avenir Next LT Pro" panose="020F0502020204030204" pitchFamily="34" charset="-18"/>
                        </a:rPr>
                        <a:t>(Obrazec 1b)</a:t>
                      </a:r>
                      <a:endParaRPr lang="sl-SI" sz="1200" dirty="0">
                        <a:solidFill>
                          <a:schemeClr val="accent1"/>
                        </a:solidFill>
                        <a:effectLst/>
                        <a:latin typeface="Avenir Next LT Pro" panose="020F0502020204030204" pitchFamily="34" charset="-18"/>
                        <a:ea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2264042">
                <a:tc vMerge="1">
                  <a:txBody>
                    <a:bodyPr/>
                    <a:lstStyle/>
                    <a:p>
                      <a:endParaRPr lang="sl-SI"/>
                    </a:p>
                  </a:txBody>
                  <a:tcPr/>
                </a:tc>
                <a:tc>
                  <a:txBody>
                    <a:bodyPr/>
                    <a:lstStyle/>
                    <a:p>
                      <a:pPr algn="just">
                        <a:spcAft>
                          <a:spcPts val="0"/>
                        </a:spcAft>
                      </a:pPr>
                      <a:r>
                        <a:rPr lang="sl-SI" sz="1200" kern="1200" dirty="0">
                          <a:solidFill>
                            <a:schemeClr val="dk1"/>
                          </a:solidFill>
                          <a:effectLst/>
                          <a:latin typeface="Avenir Next LT Pro" panose="020F0502020204030204" pitchFamily="34" charset="-18"/>
                        </a:rPr>
                        <a:t>Pridobljene splošne in poklicno specifične kompetence študentov. </a:t>
                      </a:r>
                    </a:p>
                    <a:p>
                      <a:pPr algn="just">
                        <a:spcAft>
                          <a:spcPts val="0"/>
                        </a:spcAft>
                      </a:pPr>
                      <a:endParaRPr lang="sl-SI" sz="1400" kern="1200" dirty="0">
                        <a:solidFill>
                          <a:schemeClr val="dk1"/>
                        </a:solidFill>
                        <a:effectLst/>
                        <a:latin typeface="Avenir Next LT Pro" panose="020F0502020204030204" pitchFamily="34" charset="-18"/>
                      </a:endParaRPr>
                    </a:p>
                    <a:p>
                      <a:pPr algn="just">
                        <a:spcAft>
                          <a:spcPts val="0"/>
                        </a:spcAft>
                      </a:pPr>
                      <a:r>
                        <a:rPr lang="sl-SI" sz="1200" b="1" baseline="0" dirty="0">
                          <a:solidFill>
                            <a:schemeClr val="accent5">
                              <a:lumMod val="50000"/>
                            </a:schemeClr>
                          </a:solidFill>
                          <a:effectLst/>
                          <a:latin typeface="Avenir Next LT Pro" panose="020F0502020204030204" pitchFamily="34" charset="-18"/>
                        </a:rPr>
                        <a:t>POMEMBNO: iz potrdila mora biti razvidno najmanj: </a:t>
                      </a:r>
                      <a:r>
                        <a:rPr lang="sl-SI" sz="1200" b="1" kern="1200" dirty="0">
                          <a:solidFill>
                            <a:schemeClr val="accent5">
                              <a:lumMod val="50000"/>
                            </a:schemeClr>
                          </a:solidFill>
                          <a:effectLst/>
                          <a:latin typeface="Avenir Next LT Pro" panose="020F0502020204030204" pitchFamily="34" charset="-18"/>
                        </a:rPr>
                        <a:t>naziv visokošolskega zavoda (v primeru univerze, se navede članico), naziv projekta, vir financiranja, trajanje projekta, ime in priimek študenta, smer in stopnja študijskega programa, navedbo, da je študent projekt uspešno zaključil, katere kompetence (splošne in poklicno specifične je študent pridobil) ter datum, kraj in podpis osebe, ki je odgovorna za podpis dokazila in jamči, da so podatki pravilni in resnični.</a:t>
                      </a:r>
                      <a:endParaRPr lang="sl-SI" sz="1200" b="1" baseline="0" dirty="0">
                        <a:solidFill>
                          <a:schemeClr val="accent5">
                            <a:lumMod val="50000"/>
                          </a:schemeClr>
                        </a:solidFill>
                        <a:effectLst/>
                        <a:latin typeface="Avenir Next LT Pro" panose="020F0502020204030204" pitchFamily="34" charset="-18"/>
                      </a:endParaRPr>
                    </a:p>
                    <a:p>
                      <a:pPr algn="just">
                        <a:spcAft>
                          <a:spcPts val="0"/>
                        </a:spcAft>
                      </a:pPr>
                      <a:endParaRPr lang="sl-SI" sz="1200" b="0" i="1" baseline="0" dirty="0">
                        <a:solidFill>
                          <a:srgbClr val="FF0000"/>
                        </a:solidFill>
                        <a:effectLst/>
                        <a:latin typeface="Avenir Next LT Pro" panose="020F0502020204030204" pitchFamily="34" charset="-18"/>
                        <a:ea typeface="+mn-ea"/>
                      </a:endParaRPr>
                    </a:p>
                  </a:txBody>
                  <a:tcPr marL="68580" marR="68580" marT="0" marB="0"/>
                </a:tc>
                <a:tc>
                  <a:txBody>
                    <a:bodyPr/>
                    <a:lstStyle/>
                    <a:p>
                      <a:pPr marL="285750" indent="-285750" algn="just">
                        <a:spcAft>
                          <a:spcPts val="0"/>
                        </a:spcAft>
                        <a:buFont typeface="Arial" panose="020B0604020202020204" pitchFamily="34" charset="0"/>
                        <a:buChar char="•"/>
                      </a:pPr>
                      <a:r>
                        <a:rPr lang="sl-SI" sz="1200" kern="1200" dirty="0">
                          <a:solidFill>
                            <a:schemeClr val="dk1"/>
                          </a:solidFill>
                          <a:effectLst/>
                          <a:latin typeface="Avenir Next LT Pro" panose="020F0502020204030204" pitchFamily="34" charset="-18"/>
                        </a:rPr>
                        <a:t>Potrdilo o sodelovanju študenta na projektu </a:t>
                      </a:r>
                      <a:r>
                        <a:rPr lang="sl-SI" sz="1200" kern="1200" dirty="0">
                          <a:solidFill>
                            <a:schemeClr val="accent1"/>
                          </a:solidFill>
                          <a:effectLst/>
                          <a:latin typeface="Avenir Next LT Pro" panose="020F0502020204030204" pitchFamily="34" charset="-18"/>
                        </a:rPr>
                        <a:t>(Obrazec 1, točka 10) </a:t>
                      </a:r>
                      <a:endParaRPr lang="sl-SI" sz="1200" dirty="0">
                        <a:solidFill>
                          <a:schemeClr val="accent1"/>
                        </a:solidFill>
                        <a:effectLst/>
                        <a:latin typeface="Avenir Next LT Pro" panose="020F0502020204030204" pitchFamily="34" charset="-18"/>
                        <a:ea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1736442">
                <a:tc vMerge="1">
                  <a:txBody>
                    <a:bodyPr/>
                    <a:lstStyle/>
                    <a:p>
                      <a:endParaRPr lang="sl-SI"/>
                    </a:p>
                  </a:txBody>
                  <a:tcPr/>
                </a:tc>
                <a:tc>
                  <a:txBody>
                    <a:bodyPr/>
                    <a:lstStyle/>
                    <a:p>
                      <a:pPr algn="just">
                        <a:spcAft>
                          <a:spcPts val="0"/>
                        </a:spcAft>
                      </a:pPr>
                      <a:r>
                        <a:rPr lang="sl-SI" sz="1200" kern="1200" dirty="0">
                          <a:solidFill>
                            <a:schemeClr val="dk1"/>
                          </a:solidFill>
                          <a:effectLst/>
                          <a:latin typeface="Avenir Next LT Pro" panose="020F0502020204030204" pitchFamily="34" charset="-18"/>
                        </a:rPr>
                        <a:t>Izvedena promocijska aktivnost kot odziv izobraževalnega sistema za potrebe trga dela in pričakovanj mladih, na katerih bodo predstavljena spoznanja in rezultati obravnavane problematike projekta predstavnikom ciljnih skupin in/ali širši javnosti v slovenskem in/ali mednarodnem prostoru.</a:t>
                      </a:r>
                    </a:p>
                    <a:p>
                      <a:pPr marL="0" marR="0" lvl="0" indent="0" algn="just" defTabSz="914400" rtl="0" eaLnBrk="1" fontAlgn="auto" latinLnBrk="0" hangingPunct="1">
                        <a:lnSpc>
                          <a:spcPct val="100000"/>
                        </a:lnSpc>
                        <a:spcBef>
                          <a:spcPts val="0"/>
                        </a:spcBef>
                        <a:spcAft>
                          <a:spcPts val="0"/>
                        </a:spcAft>
                        <a:buClrTx/>
                        <a:buSzTx/>
                        <a:buFontTx/>
                        <a:buNone/>
                        <a:tabLst/>
                        <a:defRPr/>
                      </a:pPr>
                      <a:r>
                        <a:rPr lang="sl-SI" sz="1200" b="1" baseline="0" dirty="0">
                          <a:solidFill>
                            <a:schemeClr val="accent5">
                              <a:lumMod val="50000"/>
                            </a:schemeClr>
                          </a:solidFill>
                          <a:effectLst/>
                          <a:latin typeface="Avenir Next LT Pro" panose="020F0502020204030204" pitchFamily="34" charset="-18"/>
                        </a:rPr>
                        <a:t>POMEMBNO: izvedena mora biti najmanj ena promocijska aktivnost </a:t>
                      </a:r>
                    </a:p>
                    <a:p>
                      <a:pPr marL="0" marR="0" lvl="0" indent="0" algn="just" defTabSz="914400" rtl="0" eaLnBrk="1" fontAlgn="auto" latinLnBrk="0" hangingPunct="1">
                        <a:lnSpc>
                          <a:spcPct val="100000"/>
                        </a:lnSpc>
                        <a:spcBef>
                          <a:spcPts val="0"/>
                        </a:spcBef>
                        <a:spcAft>
                          <a:spcPts val="0"/>
                        </a:spcAft>
                        <a:buClrTx/>
                        <a:buSzTx/>
                        <a:buFontTx/>
                        <a:buNone/>
                        <a:tabLst/>
                        <a:defRPr/>
                      </a:pPr>
                      <a:r>
                        <a:rPr lang="sl-SI" sz="1200" b="0" dirty="0">
                          <a:solidFill>
                            <a:schemeClr val="accent1"/>
                          </a:solidFill>
                          <a:latin typeface="Avenir Next LT Pro" panose="020F0502020204030204" pitchFamily="34" charset="-18"/>
                        </a:rPr>
                        <a:t>(gledati  točko 4. 2 javnega razpisa Pogoji, vezani na vlogo).</a:t>
                      </a:r>
                      <a:endParaRPr lang="sl-SI" sz="1200" b="0" dirty="0">
                        <a:solidFill>
                          <a:schemeClr val="accent1"/>
                        </a:solidFill>
                        <a:effectLst/>
                        <a:latin typeface="Avenir Next LT Pro" panose="020F0502020204030204" pitchFamily="34" charset="-18"/>
                        <a:ea typeface="Times New Roman" panose="02020603050405020304" pitchFamily="18" charset="0"/>
                      </a:endParaRPr>
                    </a:p>
                  </a:txBody>
                  <a:tcPr marL="68580" marR="68580" marT="0" marB="0"/>
                </a:tc>
                <a:tc>
                  <a:txBody>
                    <a:bodyPr/>
                    <a:lstStyle/>
                    <a:p>
                      <a:pPr marL="171450" indent="-171450" algn="just">
                        <a:spcAft>
                          <a:spcPts val="0"/>
                        </a:spcAft>
                        <a:buFont typeface="Arial" panose="020B0604020202020204" pitchFamily="34" charset="0"/>
                        <a:buChar char="•"/>
                      </a:pPr>
                      <a:r>
                        <a:rPr lang="sl-SI" sz="1200" kern="1200" dirty="0">
                          <a:solidFill>
                            <a:schemeClr val="dk1"/>
                          </a:solidFill>
                          <a:effectLst/>
                          <a:latin typeface="Avenir Next LT Pro" panose="020F0502020204030204" pitchFamily="34" charset="-18"/>
                        </a:rPr>
                        <a:t>Poročilo upravičenca o izvedenem projektu </a:t>
                      </a:r>
                      <a:r>
                        <a:rPr lang="sl-SI" sz="1200" kern="1200" dirty="0">
                          <a:solidFill>
                            <a:schemeClr val="accent1"/>
                          </a:solidFill>
                          <a:effectLst/>
                          <a:latin typeface="Avenir Next LT Pro" panose="020F0502020204030204" pitchFamily="34" charset="-18"/>
                        </a:rPr>
                        <a:t>(Obrazec 1, točka 6)</a:t>
                      </a:r>
                      <a:endParaRPr lang="sl-SI" sz="1200" dirty="0">
                        <a:solidFill>
                          <a:schemeClr val="accent1"/>
                        </a:solidFill>
                        <a:effectLst/>
                        <a:latin typeface="Avenir Next LT Pro" panose="020F0502020204030204" pitchFamily="34" charset="-18"/>
                        <a:ea typeface="Times New Roman" panose="02020603050405020304" pitchFamily="18" charset="0"/>
                      </a:endParaRPr>
                    </a:p>
                  </a:txBody>
                  <a:tcPr marL="68580" marR="68580"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435918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0" y="255181"/>
            <a:ext cx="3522921" cy="6337005"/>
          </a:xfrm>
          <a:solidFill>
            <a:schemeClr val="accent5">
              <a:lumMod val="50000"/>
            </a:schemeClr>
          </a:solidFill>
        </p:spPr>
        <p:txBody>
          <a:bodyPr>
            <a:normAutofit/>
          </a:bodyPr>
          <a:lstStyle/>
          <a:p>
            <a:r>
              <a:rPr lang="sl-SI" sz="3400" b="1" dirty="0"/>
              <a:t>Aktivnosti/ rezultati in dokazila</a:t>
            </a:r>
            <a:br>
              <a:rPr lang="sl-SI" sz="3400" b="1" dirty="0"/>
            </a:br>
            <a:br>
              <a:rPr lang="sl-SI" sz="3400" b="1" dirty="0"/>
            </a:br>
            <a:r>
              <a:rPr lang="sl-SI" sz="2500" b="1" dirty="0">
                <a:solidFill>
                  <a:schemeClr val="accent1"/>
                </a:solidFill>
              </a:rPr>
              <a:t>Sklop A</a:t>
            </a:r>
            <a:r>
              <a:rPr lang="sl-SI" sz="3400" b="1" dirty="0">
                <a:solidFill>
                  <a:schemeClr val="accent1"/>
                </a:solidFill>
              </a:rPr>
              <a:t>: </a:t>
            </a:r>
            <a:br>
              <a:rPr lang="sl-SI" sz="3400" b="1" dirty="0">
                <a:solidFill>
                  <a:schemeClr val="accent1"/>
                </a:solidFill>
              </a:rPr>
            </a:br>
            <a:r>
              <a:rPr lang="sl-SI" sz="2500" b="1" dirty="0">
                <a:solidFill>
                  <a:schemeClr val="accent1"/>
                </a:solidFill>
              </a:rPr>
              <a:t>Aktivnost 2 </a:t>
            </a:r>
            <a:r>
              <a:rPr lang="sl-SI" sz="1800" b="1" dirty="0">
                <a:solidFill>
                  <a:schemeClr val="accent1"/>
                </a:solidFill>
              </a:rPr>
              <a:t>(OBVEZNA)</a:t>
            </a:r>
            <a:br>
              <a:rPr lang="sl-SI" sz="2500" b="1" dirty="0">
                <a:solidFill>
                  <a:schemeClr val="accent1"/>
                </a:solidFill>
              </a:rPr>
            </a:br>
            <a:r>
              <a:rPr lang="sl-SI" sz="2500" b="1" dirty="0">
                <a:solidFill>
                  <a:schemeClr val="accent1"/>
                </a:solidFill>
              </a:rPr>
              <a:t>Aktivnost 3 (</a:t>
            </a:r>
            <a:r>
              <a:rPr lang="sl-SI" sz="1800" b="1" dirty="0">
                <a:solidFill>
                  <a:schemeClr val="accent1"/>
                </a:solidFill>
              </a:rPr>
              <a:t>OBVEZNA</a:t>
            </a:r>
            <a:r>
              <a:rPr lang="sl-SI" sz="2500" b="1" dirty="0">
                <a:solidFill>
                  <a:schemeClr val="accent1"/>
                </a:solidFill>
              </a:rPr>
              <a:t>)</a:t>
            </a:r>
            <a:br>
              <a:rPr lang="sl-SI" dirty="0"/>
            </a:br>
            <a:endParaRPr lang="sl-SI" dirty="0"/>
          </a:p>
        </p:txBody>
      </p:sp>
      <p:sp>
        <p:nvSpPr>
          <p:cNvPr id="10" name="Rectangle 1"/>
          <p:cNvSpPr>
            <a:spLocks noChangeArrowheads="1"/>
          </p:cNvSpPr>
          <p:nvPr/>
        </p:nvSpPr>
        <p:spPr bwMode="auto">
          <a:xfrm>
            <a:off x="-1471276" y="-1792661"/>
            <a:ext cx="1407621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l-SI"/>
          </a:p>
        </p:txBody>
      </p:sp>
      <p:graphicFrame>
        <p:nvGraphicFramePr>
          <p:cNvPr id="7" name="Označba mesta vsebine 6"/>
          <p:cNvGraphicFramePr>
            <a:graphicFrameLocks noGrp="1"/>
          </p:cNvGraphicFramePr>
          <p:nvPr>
            <p:ph idx="1"/>
            <p:extLst>
              <p:ext uri="{D42A27DB-BD31-4B8C-83A1-F6EECF244321}">
                <p14:modId xmlns:p14="http://schemas.microsoft.com/office/powerpoint/2010/main" val="1981006158"/>
              </p:ext>
            </p:extLst>
          </p:nvPr>
        </p:nvGraphicFramePr>
        <p:xfrm>
          <a:off x="3906078" y="255181"/>
          <a:ext cx="7345018" cy="6231764"/>
        </p:xfrm>
        <a:graphic>
          <a:graphicData uri="http://schemas.openxmlformats.org/drawingml/2006/table">
            <a:tbl>
              <a:tblPr firstRow="1" firstCol="1" bandRow="1">
                <a:tableStyleId>{7DF18680-E054-41AD-8BC1-D1AEF772440D}</a:tableStyleId>
              </a:tblPr>
              <a:tblGrid>
                <a:gridCol w="499755">
                  <a:extLst>
                    <a:ext uri="{9D8B030D-6E8A-4147-A177-3AD203B41FA5}">
                      <a16:colId xmlns:a16="http://schemas.microsoft.com/office/drawing/2014/main" val="20000"/>
                    </a:ext>
                  </a:extLst>
                </a:gridCol>
                <a:gridCol w="4192255">
                  <a:extLst>
                    <a:ext uri="{9D8B030D-6E8A-4147-A177-3AD203B41FA5}">
                      <a16:colId xmlns:a16="http://schemas.microsoft.com/office/drawing/2014/main" val="20001"/>
                    </a:ext>
                  </a:extLst>
                </a:gridCol>
                <a:gridCol w="2653008">
                  <a:extLst>
                    <a:ext uri="{9D8B030D-6E8A-4147-A177-3AD203B41FA5}">
                      <a16:colId xmlns:a16="http://schemas.microsoft.com/office/drawing/2014/main" val="20002"/>
                    </a:ext>
                  </a:extLst>
                </a:gridCol>
              </a:tblGrid>
              <a:tr h="717066">
                <a:tc rowSpan="4">
                  <a:txBody>
                    <a:bodyPr/>
                    <a:lstStyle/>
                    <a:p>
                      <a:pPr>
                        <a:spcAft>
                          <a:spcPts val="0"/>
                        </a:spcAft>
                      </a:pPr>
                      <a:r>
                        <a:rPr lang="sl-SI" sz="1700" dirty="0">
                          <a:effectLst/>
                          <a:latin typeface="Avenir Next LT Pro" panose="020F0502020204030204" pitchFamily="34" charset="-18"/>
                        </a:rPr>
                        <a:t> </a:t>
                      </a:r>
                    </a:p>
                    <a:p>
                      <a:pPr>
                        <a:spcAft>
                          <a:spcPts val="0"/>
                        </a:spcAft>
                      </a:pPr>
                      <a:r>
                        <a:rPr lang="sl-SI" sz="1700" dirty="0">
                          <a:effectLst/>
                          <a:latin typeface="Avenir Next LT Pro" panose="020F0502020204030204" pitchFamily="34" charset="-18"/>
                        </a:rPr>
                        <a:t> </a:t>
                      </a:r>
                    </a:p>
                    <a:p>
                      <a:pPr>
                        <a:spcAft>
                          <a:spcPts val="0"/>
                        </a:spcAft>
                      </a:pPr>
                      <a:r>
                        <a:rPr lang="sl-SI" sz="1700" dirty="0">
                          <a:effectLst/>
                          <a:latin typeface="Avenir Next LT Pro" panose="020F0502020204030204" pitchFamily="34" charset="-18"/>
                        </a:rPr>
                        <a:t> </a:t>
                      </a:r>
                    </a:p>
                    <a:p>
                      <a:pPr algn="ctr">
                        <a:spcAft>
                          <a:spcPts val="0"/>
                        </a:spcAft>
                      </a:pPr>
                      <a:endParaRPr lang="sl-SI" sz="1700" dirty="0">
                        <a:solidFill>
                          <a:schemeClr val="tx1"/>
                        </a:solidFill>
                        <a:effectLst/>
                        <a:latin typeface="Avenir Next LT Pro" panose="020F0502020204030204" pitchFamily="34" charset="-18"/>
                      </a:endParaRPr>
                    </a:p>
                    <a:p>
                      <a:pPr algn="ctr">
                        <a:spcAft>
                          <a:spcPts val="0"/>
                        </a:spcAft>
                      </a:pPr>
                      <a:endParaRPr lang="sl-SI" sz="1700" dirty="0">
                        <a:solidFill>
                          <a:schemeClr val="tx1"/>
                        </a:solidFill>
                        <a:effectLst/>
                        <a:latin typeface="Avenir Next LT Pro" panose="020F0502020204030204" pitchFamily="34" charset="-18"/>
                      </a:endParaRPr>
                    </a:p>
                    <a:p>
                      <a:pPr algn="ctr">
                        <a:spcAft>
                          <a:spcPts val="0"/>
                        </a:spcAft>
                      </a:pPr>
                      <a:endParaRPr lang="sl-SI" sz="1700" dirty="0">
                        <a:solidFill>
                          <a:schemeClr val="tx1"/>
                        </a:solidFill>
                        <a:effectLst/>
                        <a:latin typeface="Avenir Next LT Pro" panose="020F0502020204030204" pitchFamily="34" charset="-18"/>
                      </a:endParaRPr>
                    </a:p>
                    <a:p>
                      <a:pPr algn="ctr">
                        <a:spcAft>
                          <a:spcPts val="0"/>
                        </a:spcAft>
                      </a:pPr>
                      <a:endParaRPr lang="sl-SI" sz="1700" dirty="0">
                        <a:solidFill>
                          <a:schemeClr val="tx1"/>
                        </a:solidFill>
                        <a:effectLst/>
                        <a:latin typeface="Avenir Next LT Pro" panose="020F0502020204030204" pitchFamily="34" charset="-18"/>
                      </a:endParaRPr>
                    </a:p>
                    <a:p>
                      <a:pPr algn="ctr">
                        <a:spcAft>
                          <a:spcPts val="0"/>
                        </a:spcAft>
                      </a:pPr>
                      <a:r>
                        <a:rPr lang="sl-SI" sz="1700" dirty="0">
                          <a:solidFill>
                            <a:schemeClr val="accent1"/>
                          </a:solidFill>
                          <a:effectLst/>
                          <a:latin typeface="Avenir Next LT Pro" panose="020F0502020204030204" pitchFamily="34" charset="-18"/>
                        </a:rPr>
                        <a:t>PZ</a:t>
                      </a:r>
                    </a:p>
                    <a:p>
                      <a:pPr algn="ctr">
                        <a:spcAft>
                          <a:spcPts val="0"/>
                        </a:spcAft>
                      </a:pPr>
                      <a:r>
                        <a:rPr lang="sl-SI" sz="1700" dirty="0">
                          <a:solidFill>
                            <a:schemeClr val="accent1"/>
                          </a:solidFill>
                          <a:effectLst/>
                          <a:latin typeface="Avenir Next LT Pro" panose="020F0502020204030204" pitchFamily="34" charset="-18"/>
                        </a:rPr>
                        <a:t> A</a:t>
                      </a:r>
                      <a:endParaRPr lang="sl-SI" sz="1700" dirty="0">
                        <a:solidFill>
                          <a:schemeClr val="accent1"/>
                        </a:solidFill>
                        <a:effectLst/>
                        <a:latin typeface="Avenir Next LT Pro" panose="020F0502020204030204" pitchFamily="34" charset="-18"/>
                        <a:ea typeface="Times New Roman" panose="02020603050405020304" pitchFamily="18" charset="0"/>
                      </a:endParaRPr>
                    </a:p>
                  </a:txBody>
                  <a:tcPr marL="68580" marR="68580" marT="0" marB="0">
                    <a:solidFill>
                      <a:schemeClr val="accent5">
                        <a:lumMod val="75000"/>
                      </a:schemeClr>
                    </a:solidFill>
                  </a:tcPr>
                </a:tc>
                <a:tc>
                  <a:txBody>
                    <a:bodyPr/>
                    <a:lstStyle/>
                    <a:p>
                      <a:pPr algn="ctr">
                        <a:spcAft>
                          <a:spcPts val="0"/>
                        </a:spcAft>
                      </a:pPr>
                      <a:r>
                        <a:rPr lang="sl-SI" sz="1700" dirty="0">
                          <a:solidFill>
                            <a:schemeClr val="tx1"/>
                          </a:solidFill>
                          <a:effectLst/>
                          <a:latin typeface="Avenir Next LT Pro" panose="020F0502020204030204" pitchFamily="34" charset="-18"/>
                        </a:rPr>
                        <a:t>Aktivnosti/rezultati</a:t>
                      </a:r>
                      <a:endParaRPr lang="sl-SI" sz="1700" dirty="0">
                        <a:solidFill>
                          <a:schemeClr val="tx1"/>
                        </a:solidFill>
                        <a:effectLst/>
                        <a:latin typeface="Avenir Next LT Pro" panose="020F0502020204030204" pitchFamily="34" charset="-18"/>
                        <a:ea typeface="Times New Roman" panose="02020603050405020304" pitchFamily="18" charset="0"/>
                      </a:endParaRPr>
                    </a:p>
                  </a:txBody>
                  <a:tcPr marL="68580" marR="68580" marT="0" marB="0">
                    <a:solidFill>
                      <a:schemeClr val="accent5">
                        <a:lumMod val="75000"/>
                      </a:schemeClr>
                    </a:solidFill>
                  </a:tcPr>
                </a:tc>
                <a:tc rowSpan="2">
                  <a:txBody>
                    <a:bodyPr/>
                    <a:lstStyle/>
                    <a:p>
                      <a:pPr algn="ctr">
                        <a:spcAft>
                          <a:spcPts val="0"/>
                        </a:spcAft>
                      </a:pPr>
                      <a:r>
                        <a:rPr lang="sl-SI" sz="1700" dirty="0">
                          <a:solidFill>
                            <a:schemeClr val="tx1"/>
                          </a:solidFill>
                          <a:effectLst/>
                          <a:latin typeface="Avenir Next LT Pro" panose="020F0502020204030204" pitchFamily="34" charset="-18"/>
                        </a:rPr>
                        <a:t>Dokazila</a:t>
                      </a:r>
                    </a:p>
                    <a:p>
                      <a:pPr algn="ctr">
                        <a:spcAft>
                          <a:spcPts val="0"/>
                        </a:spcAft>
                      </a:pPr>
                      <a:endParaRPr lang="sl-SI" sz="1700" dirty="0">
                        <a:effectLst/>
                        <a:latin typeface="Avenir Next LT Pro" panose="020F0502020204030204" pitchFamily="34" charset="-18"/>
                        <a:ea typeface="Times New Roman" panose="02020603050405020304" pitchFamily="18" charset="0"/>
                      </a:endParaRPr>
                    </a:p>
                  </a:txBody>
                  <a:tcPr marL="68580" marR="68580" marT="0" marB="0">
                    <a:solidFill>
                      <a:schemeClr val="accent5">
                        <a:lumMod val="75000"/>
                      </a:schemeClr>
                    </a:solidFill>
                  </a:tcPr>
                </a:tc>
                <a:extLst>
                  <a:ext uri="{0D108BD9-81ED-4DB2-BD59-A6C34878D82A}">
                    <a16:rowId xmlns:a16="http://schemas.microsoft.com/office/drawing/2014/main" val="10000"/>
                  </a:ext>
                </a:extLst>
              </a:tr>
              <a:tr h="508683">
                <a:tc vMerge="1">
                  <a:txBody>
                    <a:bodyPr/>
                    <a:lstStyle/>
                    <a:p>
                      <a:endParaRPr lang="sl-SI"/>
                    </a:p>
                  </a:txBody>
                  <a:tcPr/>
                </a:tc>
                <a:tc>
                  <a:txBody>
                    <a:bodyPr/>
                    <a:lstStyle/>
                    <a:p>
                      <a:pPr algn="ctr">
                        <a:spcAft>
                          <a:spcPts val="0"/>
                        </a:spcAft>
                      </a:pPr>
                      <a:r>
                        <a:rPr lang="sl-SI" sz="1400" b="1" dirty="0">
                          <a:effectLst/>
                          <a:latin typeface="Avenir Next LT Pro" panose="020F0502020204030204" pitchFamily="34" charset="-18"/>
                        </a:rPr>
                        <a:t>Uspešno</a:t>
                      </a:r>
                      <a:r>
                        <a:rPr lang="sl-SI" sz="1400" b="1" baseline="0" dirty="0">
                          <a:effectLst/>
                          <a:latin typeface="Avenir Next LT Pro" panose="020F0502020204030204" pitchFamily="34" charset="-18"/>
                        </a:rPr>
                        <a:t> izvedena Aktivnost 2 in Aktivnost 3, ki pomeni naslednje:</a:t>
                      </a:r>
                      <a:endParaRPr lang="sl-SI" sz="1400" b="1" dirty="0">
                        <a:effectLst/>
                        <a:latin typeface="Avenir Next LT Pro" panose="020F0502020204030204" pitchFamily="34" charset="-18"/>
                        <a:ea typeface="Times New Roman" panose="02020603050405020304" pitchFamily="18" charset="0"/>
                      </a:endParaRPr>
                    </a:p>
                  </a:txBody>
                  <a:tcPr marL="68580" marR="68580" marT="0" marB="0"/>
                </a:tc>
                <a:tc vMerge="1">
                  <a:txBody>
                    <a:bodyPr/>
                    <a:lstStyle/>
                    <a:p>
                      <a:pPr algn="ctr">
                        <a:spcAft>
                          <a:spcPts val="0"/>
                        </a:spcAft>
                      </a:pPr>
                      <a:endParaRPr lang="sl-SI" sz="2400" dirty="0">
                        <a:effectLst/>
                        <a:latin typeface="Times New Roman" panose="02020603050405020304" pitchFamily="18" charset="0"/>
                        <a:ea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10001"/>
                  </a:ext>
                </a:extLst>
              </a:tr>
              <a:tr h="2565325">
                <a:tc vMerge="1">
                  <a:txBody>
                    <a:bodyPr/>
                    <a:lstStyle/>
                    <a:p>
                      <a:endParaRPr lang="sl-SI"/>
                    </a:p>
                  </a:txBody>
                  <a:tcPr/>
                </a:tc>
                <a:tc>
                  <a:txBody>
                    <a:bodyPr/>
                    <a:lstStyle/>
                    <a:p>
                      <a:pPr algn="just">
                        <a:spcAft>
                          <a:spcPts val="0"/>
                        </a:spcAft>
                      </a:pPr>
                      <a:r>
                        <a:rPr lang="sl-SI" sz="1300" b="1" kern="1200" dirty="0">
                          <a:solidFill>
                            <a:schemeClr val="accent5">
                              <a:lumMod val="50000"/>
                            </a:schemeClr>
                          </a:solidFill>
                          <a:effectLst/>
                          <a:latin typeface="Avenir Next LT Pro" panose="020F0502020204030204" pitchFamily="34" charset="-18"/>
                        </a:rPr>
                        <a:t>AKTIVNOST 2: </a:t>
                      </a:r>
                    </a:p>
                    <a:p>
                      <a:pPr algn="just">
                        <a:spcAft>
                          <a:spcPts val="0"/>
                        </a:spcAft>
                      </a:pPr>
                      <a:endParaRPr lang="sl-SI" sz="1300" b="1" kern="1200" dirty="0">
                        <a:solidFill>
                          <a:srgbClr val="0000FF"/>
                        </a:solidFill>
                        <a:effectLst/>
                        <a:latin typeface="Avenir Next LT Pro" panose="020F0502020204030204" pitchFamily="34" charset="-18"/>
                      </a:endParaRPr>
                    </a:p>
                    <a:p>
                      <a:pPr algn="just">
                        <a:spcAft>
                          <a:spcPts val="0"/>
                        </a:spcAft>
                      </a:pPr>
                      <a:r>
                        <a:rPr lang="sl-SI" sz="1300" kern="1200" dirty="0">
                          <a:solidFill>
                            <a:schemeClr val="dk1"/>
                          </a:solidFill>
                          <a:effectLst/>
                          <a:latin typeface="Avenir Next LT Pro" panose="020F0502020204030204" pitchFamily="34" charset="-18"/>
                        </a:rPr>
                        <a:t>V obdobju trajanja projekta (Aktivnost 1) mora pedagoški mentor iz visokošolskega zavoda pri partnerju iz delovnega okolja (gospodarstvo) izvesti najmanj en prenos znanj, izkušenj in praks z diskusijo problematike, ki jo je projekt obravnaval, in sicer: predstavitev znanstvenih spoznanj, strokovne teorije, domače in mednarodne izkušnje na obravnavano vsebino.</a:t>
                      </a:r>
                      <a:endParaRPr lang="sl-SI" sz="1300" b="0" kern="1200" baseline="0" dirty="0">
                        <a:solidFill>
                          <a:schemeClr val="dk1"/>
                        </a:solidFill>
                        <a:effectLst/>
                        <a:latin typeface="Avenir Next LT Pro" panose="020F0502020204030204" pitchFamily="34" charset="-18"/>
                      </a:endParaRPr>
                    </a:p>
                    <a:p>
                      <a:pPr algn="just">
                        <a:spcAft>
                          <a:spcPts val="0"/>
                        </a:spcAft>
                      </a:pPr>
                      <a:endParaRPr lang="sl-SI" sz="1300" kern="1200" dirty="0">
                        <a:solidFill>
                          <a:schemeClr val="dk1"/>
                        </a:solidFill>
                        <a:effectLst/>
                        <a:latin typeface="Avenir Next LT Pro" panose="020F0502020204030204" pitchFamily="34" charset="-18"/>
                        <a:ea typeface="+mn-ea"/>
                        <a:cs typeface="+mn-cs"/>
                      </a:endParaRPr>
                    </a:p>
                  </a:txBody>
                  <a:tcPr marL="68580" marR="68580" marT="0" marB="0"/>
                </a:tc>
                <a:tc>
                  <a:txBody>
                    <a:bodyPr/>
                    <a:lstStyle/>
                    <a:p>
                      <a:pPr marL="285750" indent="-285750" algn="just">
                        <a:spcAft>
                          <a:spcPts val="0"/>
                        </a:spcAft>
                        <a:buFont typeface="Arial" panose="020B0604020202020204" pitchFamily="34" charset="0"/>
                        <a:buChar char="•"/>
                      </a:pPr>
                      <a:r>
                        <a:rPr lang="sl-SI" sz="1300" dirty="0">
                          <a:effectLst/>
                          <a:latin typeface="Avenir Next LT Pro" panose="020F0502020204030204" pitchFamily="34" charset="-18"/>
                        </a:rPr>
                        <a:t>Poročilo pedagoškega mentorja  o izvedenem prenosu znanja </a:t>
                      </a:r>
                      <a:r>
                        <a:rPr lang="sl-SI" sz="1300" dirty="0">
                          <a:solidFill>
                            <a:schemeClr val="accent1"/>
                          </a:solidFill>
                          <a:effectLst/>
                          <a:latin typeface="Avenir Next LT Pro" panose="020F0502020204030204" pitchFamily="34" charset="-18"/>
                        </a:rPr>
                        <a:t>(Obrazec 1c)</a:t>
                      </a:r>
                    </a:p>
                  </a:txBody>
                  <a:tcPr marL="68580" marR="68580" marT="0" marB="0"/>
                </a:tc>
                <a:extLst>
                  <a:ext uri="{0D108BD9-81ED-4DB2-BD59-A6C34878D82A}">
                    <a16:rowId xmlns:a16="http://schemas.microsoft.com/office/drawing/2014/main" val="10002"/>
                  </a:ext>
                </a:extLst>
              </a:tr>
              <a:tr h="2440690">
                <a:tc vMerge="1">
                  <a:txBody>
                    <a:bodyPr/>
                    <a:lstStyle/>
                    <a:p>
                      <a:endParaRPr lang="sl-SI"/>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sl-SI" sz="1300" b="1" kern="1200" dirty="0">
                          <a:solidFill>
                            <a:schemeClr val="accent5">
                              <a:lumMod val="50000"/>
                            </a:schemeClr>
                          </a:solidFill>
                          <a:effectLst/>
                          <a:latin typeface="Avenir Next LT Pro" panose="020F0502020204030204" pitchFamily="34" charset="-18"/>
                        </a:rPr>
                        <a:t>AKTIVNOST 3: </a:t>
                      </a:r>
                    </a:p>
                    <a:p>
                      <a:pPr algn="just">
                        <a:spcAft>
                          <a:spcPts val="0"/>
                        </a:spcAft>
                      </a:pPr>
                      <a:endParaRPr lang="sl-SI" sz="1300" kern="1200" dirty="0">
                        <a:solidFill>
                          <a:schemeClr val="dk1"/>
                        </a:solidFill>
                        <a:effectLst/>
                        <a:latin typeface="Avenir Next LT Pro" panose="020F0502020204030204" pitchFamily="34" charset="-18"/>
                      </a:endParaRPr>
                    </a:p>
                    <a:p>
                      <a:pPr algn="just">
                        <a:spcAft>
                          <a:spcPts val="0"/>
                        </a:spcAft>
                      </a:pPr>
                      <a:r>
                        <a:rPr lang="sl-SI" sz="1300" kern="1200" dirty="0">
                          <a:solidFill>
                            <a:schemeClr val="dk1"/>
                          </a:solidFill>
                          <a:effectLst/>
                          <a:latin typeface="Avenir Next LT Pro" panose="020F0502020204030204" pitchFamily="34" charset="-18"/>
                        </a:rPr>
                        <a:t>V obdobju trajanja projekta (Aktivnost 1) mora delovni mentor iz gospodarstva na visokošolskem zavodu izvesti najmanj en prenos znanj, izkušenj in praks z diskusijo, in sicer: predstavitev pogledov in izzivov v delovnem okolju in družbi s na obravnavano vsebino.</a:t>
                      </a:r>
                    </a:p>
                    <a:p>
                      <a:pPr algn="just">
                        <a:spcAft>
                          <a:spcPts val="0"/>
                        </a:spcAft>
                      </a:pPr>
                      <a:endParaRPr lang="sl-SI" sz="1400" kern="1200" dirty="0">
                        <a:solidFill>
                          <a:schemeClr val="dk1"/>
                        </a:solidFill>
                        <a:effectLst/>
                        <a:latin typeface="Avenir Next LT Pro" panose="020F0502020204030204" pitchFamily="34" charset="-18"/>
                        <a:ea typeface="+mn-ea"/>
                        <a:cs typeface="+mn-cs"/>
                      </a:endParaRPr>
                    </a:p>
                  </a:txBody>
                  <a:tcPr marL="68580" marR="68580" marT="0" marB="0"/>
                </a:tc>
                <a:tc>
                  <a:txBody>
                    <a:bodyPr/>
                    <a:lstStyle/>
                    <a:p>
                      <a:pPr marL="285750" indent="-285750" algn="l">
                        <a:spcAft>
                          <a:spcPts val="0"/>
                        </a:spcAft>
                        <a:buFont typeface="Arial" panose="020B0604020202020204" pitchFamily="34" charset="0"/>
                        <a:buChar char="•"/>
                      </a:pPr>
                      <a:r>
                        <a:rPr lang="sl-SI" sz="1400" kern="1200" dirty="0">
                          <a:solidFill>
                            <a:schemeClr val="dk1"/>
                          </a:solidFill>
                          <a:effectLst/>
                          <a:latin typeface="Avenir Next LT Pro" panose="020F0502020204030204" pitchFamily="34" charset="-18"/>
                        </a:rPr>
                        <a:t>Poročilo partnerja iz delovnega okolja o  izvedenem prenosu znanja </a:t>
                      </a:r>
                      <a:r>
                        <a:rPr lang="sl-SI" sz="1400" kern="1200" dirty="0">
                          <a:solidFill>
                            <a:schemeClr val="accent1"/>
                          </a:solidFill>
                          <a:effectLst/>
                          <a:latin typeface="Avenir Next LT Pro" panose="020F0502020204030204" pitchFamily="34" charset="-18"/>
                        </a:rPr>
                        <a:t>(Obrazec 1d) </a:t>
                      </a:r>
                      <a:endParaRPr lang="sl-SI" sz="1400" dirty="0">
                        <a:solidFill>
                          <a:schemeClr val="accent1"/>
                        </a:solidFill>
                        <a:effectLst/>
                        <a:latin typeface="Avenir Next LT Pro" panose="020F0502020204030204" pitchFamily="34" charset="-18"/>
                        <a:ea typeface="Times New Roman" panose="02020603050405020304" pitchFamily="18" charset="0"/>
                      </a:endParaRPr>
                    </a:p>
                  </a:txBody>
                  <a:tcPr marL="68580" marR="68580"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6896818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0" y="255182"/>
            <a:ext cx="3447091" cy="6277188"/>
          </a:xfrm>
          <a:solidFill>
            <a:schemeClr val="accent5">
              <a:lumMod val="50000"/>
            </a:schemeClr>
          </a:solidFill>
        </p:spPr>
        <p:txBody>
          <a:bodyPr>
            <a:normAutofit/>
          </a:bodyPr>
          <a:lstStyle/>
          <a:p>
            <a:r>
              <a:rPr lang="sl-SI" sz="3400" b="1" dirty="0"/>
              <a:t>Aktivnosti/ rezultati in dokazila</a:t>
            </a:r>
            <a:br>
              <a:rPr lang="sl-SI" sz="3400" b="1" dirty="0"/>
            </a:br>
            <a:br>
              <a:rPr lang="sl-SI" sz="3400" b="1" dirty="0"/>
            </a:br>
            <a:r>
              <a:rPr lang="sl-SI" sz="2500" b="1" dirty="0">
                <a:solidFill>
                  <a:schemeClr val="accent1"/>
                </a:solidFill>
              </a:rPr>
              <a:t>Sklop B:</a:t>
            </a:r>
            <a:br>
              <a:rPr lang="sl-SI" sz="3400" b="1" dirty="0">
                <a:solidFill>
                  <a:schemeClr val="accent1"/>
                </a:solidFill>
              </a:rPr>
            </a:br>
            <a:r>
              <a:rPr lang="sl-SI" sz="2500" b="1" dirty="0">
                <a:solidFill>
                  <a:schemeClr val="accent1"/>
                </a:solidFill>
              </a:rPr>
              <a:t>Aktivnost 1 </a:t>
            </a:r>
            <a:r>
              <a:rPr lang="sl-SI" sz="1800" b="1" dirty="0">
                <a:solidFill>
                  <a:schemeClr val="accent1"/>
                </a:solidFill>
              </a:rPr>
              <a:t>(OBVEZNA)</a:t>
            </a:r>
            <a:br>
              <a:rPr lang="sl-SI" dirty="0"/>
            </a:br>
            <a:endParaRPr lang="sl-SI" dirty="0"/>
          </a:p>
        </p:txBody>
      </p:sp>
      <p:sp>
        <p:nvSpPr>
          <p:cNvPr id="10" name="Rectangle 1"/>
          <p:cNvSpPr>
            <a:spLocks noChangeArrowheads="1"/>
          </p:cNvSpPr>
          <p:nvPr/>
        </p:nvSpPr>
        <p:spPr bwMode="auto">
          <a:xfrm>
            <a:off x="-1471276" y="-1792661"/>
            <a:ext cx="1407621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l-SI"/>
          </a:p>
        </p:txBody>
      </p:sp>
      <p:graphicFrame>
        <p:nvGraphicFramePr>
          <p:cNvPr id="7" name="Označba mesta vsebine 6"/>
          <p:cNvGraphicFramePr>
            <a:graphicFrameLocks noGrp="1"/>
          </p:cNvGraphicFramePr>
          <p:nvPr>
            <p:ph idx="1"/>
            <p:extLst>
              <p:ext uri="{D42A27DB-BD31-4B8C-83A1-F6EECF244321}">
                <p14:modId xmlns:p14="http://schemas.microsoft.com/office/powerpoint/2010/main" val="2461303125"/>
              </p:ext>
            </p:extLst>
          </p:nvPr>
        </p:nvGraphicFramePr>
        <p:xfrm>
          <a:off x="3657599" y="255182"/>
          <a:ext cx="7988595" cy="6812464"/>
        </p:xfrm>
        <a:graphic>
          <a:graphicData uri="http://schemas.openxmlformats.org/drawingml/2006/table">
            <a:tbl>
              <a:tblPr firstRow="1" firstCol="1" bandRow="1">
                <a:tableStyleId>{7DF18680-E054-41AD-8BC1-D1AEF772440D}</a:tableStyleId>
              </a:tblPr>
              <a:tblGrid>
                <a:gridCol w="543544">
                  <a:extLst>
                    <a:ext uri="{9D8B030D-6E8A-4147-A177-3AD203B41FA5}">
                      <a16:colId xmlns:a16="http://schemas.microsoft.com/office/drawing/2014/main" val="20000"/>
                    </a:ext>
                  </a:extLst>
                </a:gridCol>
                <a:gridCol w="4559585">
                  <a:extLst>
                    <a:ext uri="{9D8B030D-6E8A-4147-A177-3AD203B41FA5}">
                      <a16:colId xmlns:a16="http://schemas.microsoft.com/office/drawing/2014/main" val="20001"/>
                    </a:ext>
                  </a:extLst>
                </a:gridCol>
                <a:gridCol w="2885466">
                  <a:extLst>
                    <a:ext uri="{9D8B030D-6E8A-4147-A177-3AD203B41FA5}">
                      <a16:colId xmlns:a16="http://schemas.microsoft.com/office/drawing/2014/main" val="20002"/>
                    </a:ext>
                  </a:extLst>
                </a:gridCol>
              </a:tblGrid>
              <a:tr h="661291">
                <a:tc rowSpan="5">
                  <a:txBody>
                    <a:bodyPr/>
                    <a:lstStyle/>
                    <a:p>
                      <a:pPr>
                        <a:spcAft>
                          <a:spcPts val="0"/>
                        </a:spcAft>
                      </a:pPr>
                      <a:r>
                        <a:rPr lang="sl-SI" sz="1700" dirty="0">
                          <a:effectLst/>
                          <a:latin typeface="Avenir Next LT Pro" panose="020F0502020204030204" pitchFamily="34" charset="-18"/>
                        </a:rPr>
                        <a:t> </a:t>
                      </a:r>
                    </a:p>
                    <a:p>
                      <a:pPr>
                        <a:spcAft>
                          <a:spcPts val="0"/>
                        </a:spcAft>
                      </a:pPr>
                      <a:r>
                        <a:rPr lang="sl-SI" sz="1700" dirty="0">
                          <a:effectLst/>
                          <a:latin typeface="Avenir Next LT Pro" panose="020F0502020204030204" pitchFamily="34" charset="-18"/>
                        </a:rPr>
                        <a:t> </a:t>
                      </a:r>
                    </a:p>
                    <a:p>
                      <a:pPr>
                        <a:spcAft>
                          <a:spcPts val="0"/>
                        </a:spcAft>
                      </a:pPr>
                      <a:r>
                        <a:rPr lang="sl-SI" sz="1700" dirty="0">
                          <a:effectLst/>
                          <a:latin typeface="Avenir Next LT Pro" panose="020F0502020204030204" pitchFamily="34" charset="-18"/>
                        </a:rPr>
                        <a:t> </a:t>
                      </a:r>
                    </a:p>
                    <a:p>
                      <a:pPr algn="ctr">
                        <a:spcAft>
                          <a:spcPts val="0"/>
                        </a:spcAft>
                      </a:pPr>
                      <a:endParaRPr lang="sl-SI" sz="1700" dirty="0">
                        <a:solidFill>
                          <a:schemeClr val="tx1"/>
                        </a:solidFill>
                        <a:effectLst/>
                        <a:latin typeface="Avenir Next LT Pro" panose="020F0502020204030204" pitchFamily="34" charset="-18"/>
                      </a:endParaRPr>
                    </a:p>
                    <a:p>
                      <a:pPr algn="ctr">
                        <a:spcAft>
                          <a:spcPts val="0"/>
                        </a:spcAft>
                      </a:pPr>
                      <a:endParaRPr lang="sl-SI" sz="1700" dirty="0">
                        <a:solidFill>
                          <a:schemeClr val="tx1"/>
                        </a:solidFill>
                        <a:effectLst/>
                        <a:latin typeface="Avenir Next LT Pro" panose="020F0502020204030204" pitchFamily="34" charset="-18"/>
                      </a:endParaRPr>
                    </a:p>
                    <a:p>
                      <a:pPr algn="ctr">
                        <a:spcAft>
                          <a:spcPts val="0"/>
                        </a:spcAft>
                      </a:pPr>
                      <a:endParaRPr lang="sl-SI" sz="1700" dirty="0">
                        <a:solidFill>
                          <a:schemeClr val="tx1"/>
                        </a:solidFill>
                        <a:effectLst/>
                        <a:latin typeface="Avenir Next LT Pro" panose="020F0502020204030204" pitchFamily="34" charset="-18"/>
                      </a:endParaRPr>
                    </a:p>
                    <a:p>
                      <a:pPr algn="ctr">
                        <a:spcAft>
                          <a:spcPts val="0"/>
                        </a:spcAft>
                      </a:pPr>
                      <a:endParaRPr lang="sl-SI" sz="1700" dirty="0">
                        <a:solidFill>
                          <a:schemeClr val="tx1"/>
                        </a:solidFill>
                        <a:effectLst/>
                        <a:latin typeface="Avenir Next LT Pro" panose="020F0502020204030204" pitchFamily="34" charset="-18"/>
                      </a:endParaRPr>
                    </a:p>
                    <a:p>
                      <a:pPr algn="ctr">
                        <a:spcAft>
                          <a:spcPts val="0"/>
                        </a:spcAft>
                      </a:pPr>
                      <a:r>
                        <a:rPr lang="sl-SI" sz="1700" dirty="0">
                          <a:solidFill>
                            <a:schemeClr val="accent1"/>
                          </a:solidFill>
                          <a:effectLst/>
                          <a:latin typeface="Avenir Next LT Pro" panose="020F0502020204030204" pitchFamily="34" charset="-18"/>
                        </a:rPr>
                        <a:t>PZ</a:t>
                      </a:r>
                    </a:p>
                    <a:p>
                      <a:pPr algn="ctr">
                        <a:spcAft>
                          <a:spcPts val="0"/>
                        </a:spcAft>
                      </a:pPr>
                      <a:r>
                        <a:rPr lang="sl-SI" sz="1700" dirty="0">
                          <a:solidFill>
                            <a:schemeClr val="accent1"/>
                          </a:solidFill>
                          <a:effectLst/>
                          <a:latin typeface="Avenir Next LT Pro" panose="020F0502020204030204" pitchFamily="34" charset="-18"/>
                        </a:rPr>
                        <a:t> B</a:t>
                      </a:r>
                      <a:endParaRPr lang="sl-SI" sz="1700" dirty="0">
                        <a:solidFill>
                          <a:schemeClr val="accent1"/>
                        </a:solidFill>
                        <a:effectLst/>
                        <a:latin typeface="Avenir Next LT Pro" panose="020F0502020204030204" pitchFamily="34" charset="-18"/>
                        <a:ea typeface="Times New Roman" panose="02020603050405020304" pitchFamily="18" charset="0"/>
                      </a:endParaRPr>
                    </a:p>
                  </a:txBody>
                  <a:tcPr marL="68580" marR="68580" marT="0" marB="0">
                    <a:solidFill>
                      <a:schemeClr val="accent5">
                        <a:lumMod val="75000"/>
                      </a:schemeClr>
                    </a:solidFill>
                  </a:tcPr>
                </a:tc>
                <a:tc>
                  <a:txBody>
                    <a:bodyPr/>
                    <a:lstStyle/>
                    <a:p>
                      <a:pPr algn="ctr">
                        <a:spcAft>
                          <a:spcPts val="0"/>
                        </a:spcAft>
                      </a:pPr>
                      <a:r>
                        <a:rPr lang="sl-SI" sz="1700" dirty="0">
                          <a:solidFill>
                            <a:schemeClr val="tx1"/>
                          </a:solidFill>
                          <a:effectLst/>
                          <a:latin typeface="Avenir Next LT Pro" panose="020F0502020204030204" pitchFamily="34" charset="-18"/>
                        </a:rPr>
                        <a:t>Aktivnosti/rezultati</a:t>
                      </a:r>
                      <a:endParaRPr lang="sl-SI" sz="1700" dirty="0">
                        <a:solidFill>
                          <a:schemeClr val="tx1"/>
                        </a:solidFill>
                        <a:effectLst/>
                        <a:latin typeface="Avenir Next LT Pro" panose="020F0502020204030204" pitchFamily="34" charset="-18"/>
                        <a:ea typeface="Times New Roman" panose="02020603050405020304" pitchFamily="18" charset="0"/>
                      </a:endParaRPr>
                    </a:p>
                  </a:txBody>
                  <a:tcPr marL="68580" marR="68580" marT="0" marB="0">
                    <a:solidFill>
                      <a:schemeClr val="accent5">
                        <a:lumMod val="75000"/>
                      </a:schemeClr>
                    </a:solidFill>
                  </a:tcPr>
                </a:tc>
                <a:tc rowSpan="2">
                  <a:txBody>
                    <a:bodyPr/>
                    <a:lstStyle/>
                    <a:p>
                      <a:pPr algn="ctr">
                        <a:spcAft>
                          <a:spcPts val="0"/>
                        </a:spcAft>
                      </a:pPr>
                      <a:r>
                        <a:rPr lang="sl-SI" sz="1700" dirty="0">
                          <a:solidFill>
                            <a:schemeClr val="tx1"/>
                          </a:solidFill>
                          <a:effectLst/>
                          <a:latin typeface="Avenir Next LT Pro" panose="020F0502020204030204" pitchFamily="34" charset="-18"/>
                        </a:rPr>
                        <a:t>Dokazila</a:t>
                      </a:r>
                    </a:p>
                    <a:p>
                      <a:pPr algn="ctr">
                        <a:spcAft>
                          <a:spcPts val="0"/>
                        </a:spcAft>
                      </a:pPr>
                      <a:endParaRPr lang="sl-SI" sz="1700" dirty="0">
                        <a:effectLst/>
                        <a:latin typeface="Avenir Next LT Pro" panose="020F0502020204030204" pitchFamily="34" charset="-18"/>
                        <a:ea typeface="Times New Roman" panose="02020603050405020304" pitchFamily="18" charset="0"/>
                      </a:endParaRPr>
                    </a:p>
                  </a:txBody>
                  <a:tcPr marL="68580" marR="68580" marT="0" marB="0">
                    <a:solidFill>
                      <a:schemeClr val="accent5">
                        <a:lumMod val="75000"/>
                      </a:schemeClr>
                    </a:solidFill>
                  </a:tcPr>
                </a:tc>
                <a:extLst>
                  <a:ext uri="{0D108BD9-81ED-4DB2-BD59-A6C34878D82A}">
                    <a16:rowId xmlns:a16="http://schemas.microsoft.com/office/drawing/2014/main" val="10000"/>
                  </a:ext>
                </a:extLst>
              </a:tr>
              <a:tr h="312871">
                <a:tc vMerge="1">
                  <a:txBody>
                    <a:bodyPr/>
                    <a:lstStyle/>
                    <a:p>
                      <a:endParaRPr lang="sl-SI"/>
                    </a:p>
                  </a:txBody>
                  <a:tcPr/>
                </a:tc>
                <a:tc>
                  <a:txBody>
                    <a:bodyPr/>
                    <a:lstStyle/>
                    <a:p>
                      <a:pPr algn="ctr">
                        <a:spcAft>
                          <a:spcPts val="0"/>
                        </a:spcAft>
                      </a:pPr>
                      <a:r>
                        <a:rPr lang="sl-SI" sz="1400" b="1" dirty="0">
                          <a:effectLst/>
                          <a:latin typeface="Avenir Next LT Pro" panose="020F0502020204030204" pitchFamily="34" charset="-18"/>
                        </a:rPr>
                        <a:t>Uspešno</a:t>
                      </a:r>
                      <a:r>
                        <a:rPr lang="sl-SI" sz="1400" b="1" baseline="0" dirty="0">
                          <a:effectLst/>
                          <a:latin typeface="Avenir Next LT Pro" panose="020F0502020204030204" pitchFamily="34" charset="-18"/>
                        </a:rPr>
                        <a:t> izveden projekt, ki pomeni naslednje:</a:t>
                      </a:r>
                      <a:endParaRPr lang="sl-SI" sz="1400" b="1" dirty="0">
                        <a:effectLst/>
                        <a:latin typeface="Avenir Next LT Pro" panose="020F0502020204030204" pitchFamily="34" charset="-18"/>
                        <a:ea typeface="Times New Roman" panose="02020603050405020304" pitchFamily="18" charset="0"/>
                      </a:endParaRPr>
                    </a:p>
                  </a:txBody>
                  <a:tcPr marL="68580" marR="68580" marT="0" marB="0"/>
                </a:tc>
                <a:tc vMerge="1">
                  <a:txBody>
                    <a:bodyPr/>
                    <a:lstStyle/>
                    <a:p>
                      <a:pPr algn="ctr">
                        <a:spcAft>
                          <a:spcPts val="0"/>
                        </a:spcAft>
                      </a:pPr>
                      <a:endParaRPr lang="sl-SI" sz="2400" dirty="0">
                        <a:effectLst/>
                        <a:latin typeface="Times New Roman" panose="02020603050405020304" pitchFamily="18" charset="0"/>
                        <a:ea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10001"/>
                  </a:ext>
                </a:extLst>
              </a:tr>
              <a:tr h="1662542">
                <a:tc vMerge="1">
                  <a:txBody>
                    <a:bodyPr/>
                    <a:lstStyle/>
                    <a:p>
                      <a:endParaRPr lang="sl-SI"/>
                    </a:p>
                  </a:txBody>
                  <a:tcPr/>
                </a:tc>
                <a:tc>
                  <a:txBody>
                    <a:bodyPr/>
                    <a:lstStyle/>
                    <a:p>
                      <a:pPr algn="just">
                        <a:spcAft>
                          <a:spcPts val="0"/>
                        </a:spcAft>
                      </a:pPr>
                      <a:r>
                        <a:rPr lang="sl-SI" sz="1300" b="0" baseline="0" dirty="0">
                          <a:effectLst/>
                          <a:latin typeface="Avenir Next LT Pro" panose="020F0502020204030204" pitchFamily="34" charset="-18"/>
                        </a:rPr>
                        <a:t>Izvedba načrtovanih aktivnosti: vključitev najmanj štiri do osem študentov, sodelovanje najmanj enega pedagoškega mentorja in najmanj enega strokovnega sodelavca iz lokalnega/regionalnega okolja.</a:t>
                      </a:r>
                    </a:p>
                    <a:p>
                      <a:pPr algn="just">
                        <a:spcAft>
                          <a:spcPts val="0"/>
                        </a:spcAft>
                      </a:pPr>
                      <a:endParaRPr lang="sl-SI" sz="1300" b="0" baseline="0" dirty="0">
                        <a:effectLst/>
                        <a:latin typeface="Avenir Next LT Pro" panose="020F0502020204030204" pitchFamily="34" charset="-18"/>
                      </a:endParaRPr>
                    </a:p>
                    <a:p>
                      <a:pPr algn="just">
                        <a:spcAft>
                          <a:spcPts val="0"/>
                        </a:spcAft>
                      </a:pPr>
                      <a:r>
                        <a:rPr lang="sl-SI" sz="1200" b="1" baseline="0" dirty="0">
                          <a:solidFill>
                            <a:schemeClr val="accent5">
                              <a:lumMod val="50000"/>
                            </a:schemeClr>
                          </a:solidFill>
                          <a:effectLst/>
                          <a:latin typeface="Avenir Next LT Pro" panose="020F0502020204030204" pitchFamily="34" charset="-18"/>
                        </a:rPr>
                        <a:t>POMEMBNO: vsi vključeni morajo skupaj opraviti najmanj 1000 ur.</a:t>
                      </a:r>
                      <a:endParaRPr lang="sl-SI" sz="1200" b="1" i="1" dirty="0">
                        <a:solidFill>
                          <a:schemeClr val="accent5">
                            <a:lumMod val="50000"/>
                          </a:schemeClr>
                        </a:solidFill>
                        <a:effectLst/>
                        <a:latin typeface="Avenir Next LT Pro" panose="020F0502020204030204" pitchFamily="34" charset="-18"/>
                        <a:ea typeface="Times New Roman" panose="02020603050405020304" pitchFamily="18" charset="0"/>
                      </a:endParaRPr>
                    </a:p>
                  </a:txBody>
                  <a:tcPr marL="68580" marR="68580" marT="0" marB="0"/>
                </a:tc>
                <a:tc>
                  <a:txBody>
                    <a:bodyPr/>
                    <a:lstStyle/>
                    <a:p>
                      <a:pPr marL="285750" indent="-285750" algn="just">
                        <a:spcAft>
                          <a:spcPts val="0"/>
                        </a:spcAft>
                        <a:buFont typeface="Arial" panose="020B0604020202020204" pitchFamily="34" charset="0"/>
                        <a:buChar char="•"/>
                      </a:pPr>
                      <a:r>
                        <a:rPr lang="sl-SI" sz="1300" dirty="0">
                          <a:effectLst/>
                          <a:latin typeface="Avenir Next LT Pro" panose="020F0502020204030204" pitchFamily="34" charset="-18"/>
                        </a:rPr>
                        <a:t>Poročilo upravičenca o izvedenem projektu </a:t>
                      </a:r>
                      <a:r>
                        <a:rPr lang="sl-SI" sz="1300" dirty="0">
                          <a:solidFill>
                            <a:schemeClr val="accent1"/>
                          </a:solidFill>
                          <a:effectLst/>
                          <a:latin typeface="Avenir Next LT Pro" panose="020F0502020204030204" pitchFamily="34" charset="-18"/>
                        </a:rPr>
                        <a:t>(Obrazec 1)</a:t>
                      </a:r>
                    </a:p>
                    <a:p>
                      <a:pPr marL="285750" indent="-285750" algn="just">
                        <a:spcAft>
                          <a:spcPts val="0"/>
                        </a:spcAft>
                        <a:buFont typeface="Arial" panose="020B0604020202020204" pitchFamily="34" charset="0"/>
                        <a:buChar char="•"/>
                      </a:pPr>
                      <a:r>
                        <a:rPr lang="sl-SI" sz="1300" dirty="0">
                          <a:effectLst/>
                          <a:latin typeface="Avenir Next LT Pro" panose="020F0502020204030204" pitchFamily="34" charset="-18"/>
                        </a:rPr>
                        <a:t>Poročilo</a:t>
                      </a:r>
                      <a:r>
                        <a:rPr lang="sl-SI" sz="1300" baseline="0" dirty="0">
                          <a:effectLst/>
                          <a:latin typeface="Avenir Next LT Pro" panose="020F0502020204030204" pitchFamily="34" charset="-18"/>
                        </a:rPr>
                        <a:t> pedagoškega mentorja in partnerja iz delovnega okolja o izvedenem projektu </a:t>
                      </a:r>
                      <a:r>
                        <a:rPr lang="sl-SI" sz="1300" baseline="0" dirty="0">
                          <a:solidFill>
                            <a:schemeClr val="accent1"/>
                          </a:solidFill>
                          <a:effectLst/>
                          <a:latin typeface="Avenir Next LT Pro" panose="020F0502020204030204" pitchFamily="34" charset="-18"/>
                        </a:rPr>
                        <a:t>(Obrazec 1a)</a:t>
                      </a:r>
                    </a:p>
                    <a:p>
                      <a:pPr marL="285750" indent="-285750" algn="just">
                        <a:spcAft>
                          <a:spcPts val="0"/>
                        </a:spcAft>
                        <a:buFont typeface="Arial" panose="020B0604020202020204" pitchFamily="34" charset="0"/>
                        <a:buChar char="•"/>
                      </a:pPr>
                      <a:r>
                        <a:rPr lang="sl-SI" sz="1300" baseline="0" dirty="0">
                          <a:effectLst/>
                          <a:latin typeface="Avenir Next LT Pro" panose="020F0502020204030204" pitchFamily="34" charset="-18"/>
                        </a:rPr>
                        <a:t>Poročilo študenta o izvedenem projektu </a:t>
                      </a:r>
                      <a:r>
                        <a:rPr lang="sl-SI" sz="1300" baseline="0" dirty="0">
                          <a:solidFill>
                            <a:schemeClr val="accent1"/>
                          </a:solidFill>
                          <a:effectLst/>
                          <a:latin typeface="Avenir Next LT Pro" panose="020F0502020204030204" pitchFamily="34" charset="-18"/>
                        </a:rPr>
                        <a:t>(Obrazec 1b)</a:t>
                      </a:r>
                      <a:endParaRPr lang="sl-SI" sz="1300" dirty="0">
                        <a:solidFill>
                          <a:schemeClr val="accent1"/>
                        </a:solidFill>
                        <a:effectLst/>
                        <a:latin typeface="Avenir Next LT Pro" panose="020F0502020204030204" pitchFamily="34" charset="-18"/>
                        <a:ea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2011823">
                <a:tc vMerge="1">
                  <a:txBody>
                    <a:bodyPr/>
                    <a:lstStyle/>
                    <a:p>
                      <a:endParaRPr lang="sl-SI"/>
                    </a:p>
                  </a:txBody>
                  <a:tcPr/>
                </a:tc>
                <a:tc>
                  <a:txBody>
                    <a:bodyPr/>
                    <a:lstStyle/>
                    <a:p>
                      <a:pPr algn="just">
                        <a:spcAft>
                          <a:spcPts val="0"/>
                        </a:spcAft>
                      </a:pPr>
                      <a:r>
                        <a:rPr lang="sl-SI" sz="1300" kern="1200" dirty="0">
                          <a:solidFill>
                            <a:schemeClr val="dk1"/>
                          </a:solidFill>
                          <a:effectLst/>
                          <a:latin typeface="Avenir Next LT Pro" panose="020F0502020204030204" pitchFamily="34" charset="-18"/>
                        </a:rPr>
                        <a:t>Pridobljene splošne in poklicno specifične kompetence študentov. </a:t>
                      </a:r>
                    </a:p>
                    <a:p>
                      <a:pPr algn="just">
                        <a:spcAft>
                          <a:spcPts val="0"/>
                        </a:spcAft>
                      </a:pPr>
                      <a:endParaRPr lang="sl-SI" sz="1400" kern="1200" dirty="0">
                        <a:solidFill>
                          <a:schemeClr val="dk1"/>
                        </a:solidFill>
                        <a:effectLst/>
                        <a:latin typeface="Avenir Next LT Pro" panose="020F0502020204030204" pitchFamily="34" charset="-18"/>
                      </a:endParaRPr>
                    </a:p>
                    <a:p>
                      <a:pPr algn="just">
                        <a:spcAft>
                          <a:spcPts val="0"/>
                        </a:spcAft>
                      </a:pPr>
                      <a:r>
                        <a:rPr lang="sl-SI" sz="1200" b="1" baseline="0" dirty="0">
                          <a:solidFill>
                            <a:schemeClr val="accent5">
                              <a:lumMod val="50000"/>
                            </a:schemeClr>
                          </a:solidFill>
                          <a:effectLst/>
                          <a:latin typeface="Avenir Next LT Pro" panose="020F0502020204030204" pitchFamily="34" charset="-18"/>
                        </a:rPr>
                        <a:t>POMEMBNO: iz potrdila mora biti razvidno najmanj: </a:t>
                      </a:r>
                      <a:r>
                        <a:rPr lang="sl-SI" sz="1200" b="1" kern="1200" dirty="0">
                          <a:solidFill>
                            <a:schemeClr val="accent5">
                              <a:lumMod val="50000"/>
                            </a:schemeClr>
                          </a:solidFill>
                          <a:effectLst/>
                          <a:latin typeface="Avenir Next LT Pro" panose="020F0502020204030204" pitchFamily="34" charset="-18"/>
                        </a:rPr>
                        <a:t>naziv visokošolskega zavoda (v primeru univerze, se navede članico), naziv projekta, vir financiranja, trajanje projekta, ime in priimek študenta, smer in stopnja študijskega programa, navedbo, da je študent projekt uspešno zaključil, katere kompetence (splošne in poklicno specifične je študent pridobil) ter datum, kraj in podpis osebe, ki je odgovorna za podpis dokazila in jamči, da so podatki pravilni in resnični.</a:t>
                      </a:r>
                      <a:endParaRPr lang="sl-SI" sz="1200" b="1" baseline="0" dirty="0">
                        <a:solidFill>
                          <a:schemeClr val="accent5">
                            <a:lumMod val="50000"/>
                          </a:schemeClr>
                        </a:solidFill>
                        <a:effectLst/>
                        <a:latin typeface="Avenir Next LT Pro" panose="020F0502020204030204" pitchFamily="34" charset="-18"/>
                      </a:endParaRPr>
                    </a:p>
                    <a:p>
                      <a:pPr algn="just">
                        <a:spcAft>
                          <a:spcPts val="0"/>
                        </a:spcAft>
                      </a:pPr>
                      <a:endParaRPr lang="sl-SI" sz="1200" b="0" i="1" baseline="0" dirty="0">
                        <a:solidFill>
                          <a:srgbClr val="FF0000"/>
                        </a:solidFill>
                        <a:effectLst/>
                        <a:latin typeface="Avenir Next LT Pro" panose="020F0502020204030204" pitchFamily="34" charset="-18"/>
                        <a:ea typeface="+mn-ea"/>
                      </a:endParaRPr>
                    </a:p>
                  </a:txBody>
                  <a:tcPr marL="68580" marR="68580" marT="0" marB="0"/>
                </a:tc>
                <a:tc>
                  <a:txBody>
                    <a:bodyPr/>
                    <a:lstStyle/>
                    <a:p>
                      <a:pPr marL="285750" indent="-285750" algn="just">
                        <a:spcAft>
                          <a:spcPts val="0"/>
                        </a:spcAft>
                        <a:buFont typeface="Arial" panose="020B0604020202020204" pitchFamily="34" charset="0"/>
                        <a:buChar char="•"/>
                      </a:pPr>
                      <a:r>
                        <a:rPr lang="sl-SI" sz="1400" kern="1200" dirty="0">
                          <a:solidFill>
                            <a:schemeClr val="dk1"/>
                          </a:solidFill>
                          <a:effectLst/>
                          <a:latin typeface="Avenir Next LT Pro" panose="020F0502020204030204" pitchFamily="34" charset="-18"/>
                        </a:rPr>
                        <a:t>Potrdilo o sodelovanju študenta na projektu </a:t>
                      </a:r>
                      <a:r>
                        <a:rPr lang="sl-SI" sz="1400" kern="1200" dirty="0">
                          <a:solidFill>
                            <a:schemeClr val="accent1"/>
                          </a:solidFill>
                          <a:effectLst/>
                          <a:latin typeface="Avenir Next LT Pro" panose="020F0502020204030204" pitchFamily="34" charset="-18"/>
                        </a:rPr>
                        <a:t>(Obrazec 1, točka 10) </a:t>
                      </a:r>
                      <a:endParaRPr lang="sl-SI" sz="1400" dirty="0">
                        <a:solidFill>
                          <a:schemeClr val="accent1"/>
                        </a:solidFill>
                        <a:effectLst/>
                        <a:latin typeface="Avenir Next LT Pro" panose="020F0502020204030204" pitchFamily="34" charset="-18"/>
                        <a:ea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1628661">
                <a:tc vMerge="1">
                  <a:txBody>
                    <a:bodyPr/>
                    <a:lstStyle/>
                    <a:p>
                      <a:endParaRPr lang="sl-SI"/>
                    </a:p>
                  </a:txBody>
                  <a:tcPr/>
                </a:tc>
                <a:tc>
                  <a:txBody>
                    <a:bodyPr/>
                    <a:lstStyle/>
                    <a:p>
                      <a:pPr algn="just">
                        <a:spcAft>
                          <a:spcPts val="0"/>
                        </a:spcAft>
                      </a:pPr>
                      <a:r>
                        <a:rPr lang="sl-SI" sz="1300" kern="1200" dirty="0">
                          <a:solidFill>
                            <a:schemeClr val="dk1"/>
                          </a:solidFill>
                          <a:effectLst/>
                          <a:latin typeface="Avenir Next LT Pro" panose="020F0502020204030204" pitchFamily="34" charset="-18"/>
                        </a:rPr>
                        <a:t>Izvedena promocijska aktivnost kot odziv izobraževalnega sistema za potrebe trga dela in pričakovanj mladih, na katerih bodo predstavljena spoznanja in rezultati obravnavane problematike projekta predstavnikom ciljnih skupin in/ali širši javnosti v slovenskem in/ali mednarodnem prostoru.</a:t>
                      </a:r>
                    </a:p>
                    <a:p>
                      <a:pPr marL="0" marR="0" lvl="0" indent="0" algn="just" defTabSz="914400" rtl="0" eaLnBrk="1" fontAlgn="auto" latinLnBrk="0" hangingPunct="1">
                        <a:lnSpc>
                          <a:spcPct val="100000"/>
                        </a:lnSpc>
                        <a:spcBef>
                          <a:spcPts val="0"/>
                        </a:spcBef>
                        <a:spcAft>
                          <a:spcPts val="0"/>
                        </a:spcAft>
                        <a:buClrTx/>
                        <a:buSzTx/>
                        <a:buFontTx/>
                        <a:buNone/>
                        <a:tabLst/>
                        <a:defRPr/>
                      </a:pPr>
                      <a:r>
                        <a:rPr lang="sl-SI" sz="1200" b="1" baseline="0" dirty="0">
                          <a:solidFill>
                            <a:schemeClr val="accent5">
                              <a:lumMod val="50000"/>
                            </a:schemeClr>
                          </a:solidFill>
                          <a:effectLst/>
                          <a:latin typeface="Avenir Next LT Pro" panose="020F0502020204030204" pitchFamily="34" charset="-18"/>
                        </a:rPr>
                        <a:t>POMEMBNO: izvedena mora biti najmanj ena promocijska aktivnost </a:t>
                      </a:r>
                      <a:r>
                        <a:rPr lang="sl-SI" sz="1200" b="0" dirty="0">
                          <a:solidFill>
                            <a:schemeClr val="accent1"/>
                          </a:solidFill>
                          <a:latin typeface="Avenir Next LT Pro" panose="020F0502020204030204" pitchFamily="34" charset="-18"/>
                        </a:rPr>
                        <a:t>(gledati  točko 4. 2 javnega razpisa Pogoji, vezani na vlogo).</a:t>
                      </a:r>
                      <a:endParaRPr lang="sl-SI" sz="1200" b="0" dirty="0">
                        <a:solidFill>
                          <a:schemeClr val="accent1"/>
                        </a:solidFill>
                        <a:effectLst/>
                        <a:latin typeface="Avenir Next LT Pro" panose="020F0502020204030204" pitchFamily="34" charset="-18"/>
                        <a:ea typeface="Times New Roman" panose="02020603050405020304" pitchFamily="18" charset="0"/>
                      </a:endParaRPr>
                    </a:p>
                  </a:txBody>
                  <a:tcPr marL="68580" marR="68580" marT="0" marB="0"/>
                </a:tc>
                <a:tc>
                  <a:txBody>
                    <a:bodyPr/>
                    <a:lstStyle/>
                    <a:p>
                      <a:pPr marL="285750" indent="-285750" algn="just">
                        <a:spcAft>
                          <a:spcPts val="0"/>
                        </a:spcAft>
                        <a:buFont typeface="Arial" panose="020B0604020202020204" pitchFamily="34" charset="0"/>
                        <a:buChar char="•"/>
                      </a:pPr>
                      <a:r>
                        <a:rPr lang="sl-SI" sz="1300" kern="1200" dirty="0">
                          <a:solidFill>
                            <a:schemeClr val="dk1"/>
                          </a:solidFill>
                          <a:effectLst/>
                          <a:latin typeface="Avenir Next LT Pro" panose="020F0502020204030204" pitchFamily="34" charset="-18"/>
                        </a:rPr>
                        <a:t>Poročilo upravičenca o izvedenem projektu </a:t>
                      </a:r>
                      <a:r>
                        <a:rPr lang="sl-SI" sz="1300" kern="1200" dirty="0">
                          <a:solidFill>
                            <a:schemeClr val="accent1"/>
                          </a:solidFill>
                          <a:effectLst/>
                          <a:latin typeface="Avenir Next LT Pro" panose="020F0502020204030204" pitchFamily="34" charset="-18"/>
                        </a:rPr>
                        <a:t>(Obrazec 1, točka 6)</a:t>
                      </a:r>
                      <a:endParaRPr lang="sl-SI" sz="1300" dirty="0">
                        <a:solidFill>
                          <a:schemeClr val="accent1"/>
                        </a:solidFill>
                        <a:effectLst/>
                        <a:latin typeface="Avenir Next LT Pro" panose="020F0502020204030204" pitchFamily="34" charset="-18"/>
                        <a:ea typeface="Times New Roman" panose="02020603050405020304" pitchFamily="18" charset="0"/>
                      </a:endParaRPr>
                    </a:p>
                  </a:txBody>
                  <a:tcPr marL="68580" marR="68580"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061600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p:cNvSpPr>
            <a:spLocks noGrp="1"/>
          </p:cNvSpPr>
          <p:nvPr>
            <p:ph idx="4294967295"/>
          </p:nvPr>
        </p:nvSpPr>
        <p:spPr>
          <a:xfrm>
            <a:off x="4293704" y="752475"/>
            <a:ext cx="7339054" cy="5216525"/>
          </a:xfrm>
          <a:ln>
            <a:solidFill>
              <a:schemeClr val="accent5">
                <a:lumMod val="50000"/>
              </a:schemeClr>
            </a:solidFill>
          </a:ln>
        </p:spPr>
        <p:txBody>
          <a:bodyPr>
            <a:normAutofit/>
          </a:bodyPr>
          <a:lstStyle/>
          <a:p>
            <a:pPr marL="0" indent="0" algn="just">
              <a:lnSpc>
                <a:spcPct val="120000"/>
              </a:lnSpc>
              <a:spcBef>
                <a:spcPts val="0"/>
              </a:spcBef>
              <a:buNone/>
            </a:pPr>
            <a:r>
              <a:rPr lang="sl-SI" sz="1600" b="1" dirty="0">
                <a:solidFill>
                  <a:schemeClr val="accent5">
                    <a:lumMod val="50000"/>
                  </a:schemeClr>
                </a:solidFill>
                <a:latin typeface="Avenir Next LT Pro" panose="020F0502020204030204" pitchFamily="34" charset="-18"/>
                <a:cs typeface="Arial" panose="020B0604020202020204" pitchFamily="34" charset="0"/>
              </a:rPr>
              <a:t>NAMEN:</a:t>
            </a:r>
            <a:r>
              <a:rPr lang="sl-SI" sz="1600" b="1" dirty="0">
                <a:solidFill>
                  <a:srgbClr val="0000FF"/>
                </a:solidFill>
                <a:latin typeface="Avenir Next LT Pro" panose="020F0502020204030204" pitchFamily="34" charset="-18"/>
                <a:cs typeface="Arial" panose="020B0604020202020204" pitchFamily="34" charset="0"/>
              </a:rPr>
              <a:t> </a:t>
            </a:r>
            <a:r>
              <a:rPr lang="sl-SI" sz="1600" dirty="0">
                <a:solidFill>
                  <a:schemeClr val="tx1"/>
                </a:solidFill>
                <a:effectLst/>
                <a:latin typeface="Avenir Next LT Pro" panose="020F0502020204030204" pitchFamily="34" charset="-18"/>
                <a:ea typeface="Times New Roman" panose="02020603050405020304" pitchFamily="18" charset="0"/>
                <a:cs typeface="Arial" panose="020B0604020202020204" pitchFamily="34" charset="0"/>
              </a:rPr>
              <a:t>pridobivanje praktičnih izkušenj, znanj in kompetenc študentov v delovnem okolju v času študija, spodbujanje krepitve sodelovanja in povezovanja ter prenosa znanja med visokošolskim sistemom in med delovnim okoljem (gospodarstvo ter negospodarstvo in neprofitni sektor v lokalnem in regionalnem okolju).</a:t>
            </a:r>
          </a:p>
          <a:p>
            <a:pPr marL="0" indent="0" algn="just">
              <a:lnSpc>
                <a:spcPct val="120000"/>
              </a:lnSpc>
              <a:spcBef>
                <a:spcPts val="0"/>
              </a:spcBef>
              <a:buNone/>
            </a:pPr>
            <a:endParaRPr lang="sl-SI" sz="1600" dirty="0">
              <a:solidFill>
                <a:schemeClr val="tx1"/>
              </a:solidFill>
              <a:latin typeface="Avenir Next LT Pro" panose="020F0502020204030204" pitchFamily="34" charset="-18"/>
              <a:cs typeface="Arial" panose="020B0604020202020204" pitchFamily="34" charset="0"/>
            </a:endParaRPr>
          </a:p>
          <a:p>
            <a:pPr marL="0" indent="0" algn="just">
              <a:lnSpc>
                <a:spcPct val="120000"/>
              </a:lnSpc>
              <a:spcBef>
                <a:spcPts val="0"/>
              </a:spcBef>
              <a:buNone/>
            </a:pPr>
            <a:r>
              <a:rPr lang="sl-SI" sz="1600" b="1" dirty="0">
                <a:solidFill>
                  <a:schemeClr val="accent5">
                    <a:lumMod val="50000"/>
                  </a:schemeClr>
                </a:solidFill>
                <a:latin typeface="Avenir Next LT Pro" panose="020F0502020204030204" pitchFamily="34" charset="-18"/>
                <a:cs typeface="Arial" panose="020B0604020202020204" pitchFamily="34" charset="0"/>
              </a:rPr>
              <a:t>CILJ: </a:t>
            </a:r>
            <a:r>
              <a:rPr lang="sl-SI" sz="1600" dirty="0">
                <a:solidFill>
                  <a:schemeClr val="tx1"/>
                </a:solidFill>
                <a:effectLst/>
                <a:latin typeface="Avenir Next LT Pro" panose="020F0502020204030204" pitchFamily="34" charset="-18"/>
                <a:ea typeface="Times New Roman" panose="02020603050405020304" pitchFamily="18" charset="0"/>
                <a:cs typeface="Arial" panose="020B0604020202020204" pitchFamily="34" charset="0"/>
              </a:rPr>
              <a:t>vključitev študentov v projektne aktivnosti in pridobitev splošnih in poklicno specifičnih kompetenc za lažji prehod na trg dela.</a:t>
            </a:r>
          </a:p>
          <a:p>
            <a:pPr marL="0" indent="0" algn="just">
              <a:lnSpc>
                <a:spcPct val="120000"/>
              </a:lnSpc>
              <a:spcBef>
                <a:spcPts val="0"/>
              </a:spcBef>
              <a:buNone/>
            </a:pPr>
            <a:endParaRPr lang="sl-SI" sz="1600" dirty="0">
              <a:solidFill>
                <a:schemeClr val="tx1"/>
              </a:solidFill>
              <a:latin typeface="Avenir Next LT Pro" panose="020F0502020204030204" pitchFamily="34" charset="-18"/>
              <a:cs typeface="Arial" panose="020B0604020202020204" pitchFamily="34" charset="0"/>
            </a:endParaRPr>
          </a:p>
          <a:p>
            <a:pPr marL="0" indent="0" algn="just">
              <a:lnSpc>
                <a:spcPct val="120000"/>
              </a:lnSpc>
              <a:spcBef>
                <a:spcPts val="0"/>
              </a:spcBef>
              <a:buNone/>
            </a:pPr>
            <a:r>
              <a:rPr lang="sl-SI" sz="1600" b="1" dirty="0">
                <a:solidFill>
                  <a:schemeClr val="accent5">
                    <a:lumMod val="50000"/>
                  </a:schemeClr>
                </a:solidFill>
                <a:latin typeface="Avenir Next LT Pro" panose="020F0502020204030204" pitchFamily="34" charset="-18"/>
                <a:cs typeface="Arial" panose="020B0604020202020204" pitchFamily="34" charset="0"/>
              </a:rPr>
              <a:t>PREDMET: </a:t>
            </a:r>
            <a:r>
              <a:rPr lang="sl-SI" sz="1600" dirty="0">
                <a:solidFill>
                  <a:schemeClr val="tx1"/>
                </a:solidFill>
                <a:effectLst/>
                <a:latin typeface="Avenir Next LT Pro" panose="020F0502020204030204" pitchFamily="34" charset="-18"/>
                <a:ea typeface="Times New Roman" panose="02020603050405020304" pitchFamily="18" charset="0"/>
                <a:cs typeface="Arial" panose="020B0604020202020204" pitchFamily="34" charset="0"/>
              </a:rPr>
              <a:t>sofinanciranje izvedbe projektov, s katerimi bodo študenti pridobili praktične izkušnje znanja in kompetence, krepitev sodelovanja in povezovanja ter prenosa znanja med visokošolskim sistemom in med delovnim okoljem (gospodarstvo ter negospodarstvo in neprofitni sektor v lokalnem in regionalnem okolju).</a:t>
            </a:r>
          </a:p>
          <a:p>
            <a:pPr marL="0" indent="0" algn="just">
              <a:lnSpc>
                <a:spcPct val="120000"/>
              </a:lnSpc>
              <a:spcBef>
                <a:spcPts val="0"/>
              </a:spcBef>
              <a:buNone/>
            </a:pPr>
            <a:endParaRPr lang="sl-SI" sz="1600" dirty="0">
              <a:solidFill>
                <a:schemeClr val="tx1"/>
              </a:solidFill>
              <a:effectLst/>
              <a:latin typeface="Avenir Next LT Pro" panose="020F0502020204030204" pitchFamily="34" charset="-18"/>
              <a:ea typeface="Times New Roman" panose="02020603050405020304" pitchFamily="18" charset="0"/>
              <a:cs typeface="Arial" panose="020B0604020202020204" pitchFamily="34" charset="0"/>
            </a:endParaRPr>
          </a:p>
          <a:p>
            <a:pPr marL="0" indent="0" algn="just">
              <a:lnSpc>
                <a:spcPct val="120000"/>
              </a:lnSpc>
              <a:spcBef>
                <a:spcPts val="0"/>
              </a:spcBef>
              <a:buNone/>
            </a:pPr>
            <a:r>
              <a:rPr lang="sl-SI" sz="1600" b="1" dirty="0">
                <a:solidFill>
                  <a:schemeClr val="accent5">
                    <a:lumMod val="50000"/>
                  </a:schemeClr>
                </a:solidFill>
                <a:latin typeface="Avenir Next LT Pro" panose="020F0502020204030204" pitchFamily="34" charset="-18"/>
                <a:cs typeface="Arial" panose="020B0604020202020204" pitchFamily="34" charset="0"/>
              </a:rPr>
              <a:t>CILJNA SKUPINA: </a:t>
            </a:r>
            <a:r>
              <a:rPr lang="sl-SI" sz="1600" dirty="0">
                <a:solidFill>
                  <a:schemeClr val="tx1"/>
                </a:solidFill>
                <a:effectLst/>
                <a:latin typeface="Avenir Next LT Pro" panose="020F0502020204030204" pitchFamily="34" charset="-18"/>
                <a:ea typeface="Times New Roman" panose="02020603050405020304" pitchFamily="18" charset="0"/>
                <a:cs typeface="Arial" panose="020B0604020202020204" pitchFamily="34" charset="0"/>
              </a:rPr>
              <a:t>študenti (dodiplomski in podiplomski), visokošolski zavodi, delodajalci.</a:t>
            </a:r>
            <a:endParaRPr lang="sl-SI" sz="1600" dirty="0">
              <a:solidFill>
                <a:schemeClr val="tx1"/>
              </a:solidFill>
              <a:latin typeface="Avenir Next LT Pro" panose="020F0502020204030204" pitchFamily="34" charset="-18"/>
              <a:cs typeface="Arial" panose="020B0604020202020204" pitchFamily="34" charset="0"/>
            </a:endParaRPr>
          </a:p>
        </p:txBody>
      </p:sp>
      <p:sp>
        <p:nvSpPr>
          <p:cNvPr id="2" name="Naslov 1"/>
          <p:cNvSpPr>
            <a:spLocks noGrp="1"/>
          </p:cNvSpPr>
          <p:nvPr>
            <p:ph type="title" idx="4294967295"/>
          </p:nvPr>
        </p:nvSpPr>
        <p:spPr>
          <a:xfrm>
            <a:off x="0" y="766763"/>
            <a:ext cx="3459163" cy="5324475"/>
          </a:xfrm>
          <a:solidFill>
            <a:schemeClr val="accent5">
              <a:lumMod val="50000"/>
            </a:schemeClr>
          </a:solidFill>
        </p:spPr>
        <p:txBody>
          <a:bodyPr>
            <a:normAutofit fontScale="90000"/>
          </a:bodyPr>
          <a:lstStyle/>
          <a:p>
            <a:pPr algn="ctr"/>
            <a:br>
              <a:rPr lang="sl-SI" b="1" dirty="0"/>
            </a:br>
            <a:br>
              <a:rPr lang="sl-SI" b="1" dirty="0"/>
            </a:br>
            <a:r>
              <a:rPr lang="sl-SI" b="1" dirty="0"/>
              <a:t>Namen, </a:t>
            </a:r>
            <a:br>
              <a:rPr lang="sl-SI" b="1" dirty="0"/>
            </a:br>
            <a:r>
              <a:rPr lang="sl-SI" b="1" dirty="0"/>
              <a:t>cilj, </a:t>
            </a:r>
            <a:br>
              <a:rPr lang="sl-SI" b="1" dirty="0"/>
            </a:br>
            <a:r>
              <a:rPr lang="sl-SI" b="1" dirty="0"/>
              <a:t>predmet in ciljna skupina </a:t>
            </a:r>
            <a:br>
              <a:rPr lang="sl-SI" b="1" dirty="0"/>
            </a:br>
            <a:r>
              <a:rPr lang="sl-SI" b="1" dirty="0"/>
              <a:t>javnega razpisa</a:t>
            </a:r>
            <a:br>
              <a:rPr lang="sl-SI" b="1" dirty="0"/>
            </a:br>
            <a:br>
              <a:rPr lang="sl-SI" b="1" dirty="0"/>
            </a:br>
            <a:br>
              <a:rPr lang="sl-SI" b="1" dirty="0"/>
            </a:br>
            <a:br>
              <a:rPr lang="sl-SI" b="1" dirty="0"/>
            </a:br>
            <a:endParaRPr lang="sl-SI" dirty="0"/>
          </a:p>
        </p:txBody>
      </p:sp>
    </p:spTree>
    <p:extLst>
      <p:ext uri="{BB962C8B-B14F-4D97-AF65-F5344CB8AC3E}">
        <p14:creationId xmlns:p14="http://schemas.microsoft.com/office/powerpoint/2010/main" val="37462945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0" y="255181"/>
            <a:ext cx="3522921" cy="6337005"/>
          </a:xfrm>
          <a:solidFill>
            <a:schemeClr val="accent5">
              <a:lumMod val="50000"/>
            </a:schemeClr>
          </a:solidFill>
        </p:spPr>
        <p:txBody>
          <a:bodyPr>
            <a:normAutofit/>
          </a:bodyPr>
          <a:lstStyle/>
          <a:p>
            <a:r>
              <a:rPr lang="sl-SI" sz="3400" b="1" dirty="0"/>
              <a:t>Aktivnosti/ rezultati in dokazila</a:t>
            </a:r>
            <a:br>
              <a:rPr lang="sl-SI" sz="3400" b="1" dirty="0"/>
            </a:br>
            <a:br>
              <a:rPr lang="sl-SI" sz="3400" b="1" dirty="0"/>
            </a:br>
            <a:r>
              <a:rPr lang="sl-SI" sz="2500" b="1" dirty="0">
                <a:solidFill>
                  <a:schemeClr val="accent1"/>
                </a:solidFill>
              </a:rPr>
              <a:t>Sklop B</a:t>
            </a:r>
            <a:r>
              <a:rPr lang="sl-SI" sz="3400" b="1" dirty="0">
                <a:solidFill>
                  <a:schemeClr val="accent1"/>
                </a:solidFill>
              </a:rPr>
              <a:t>: </a:t>
            </a:r>
            <a:br>
              <a:rPr lang="sl-SI" sz="3400" b="1" dirty="0">
                <a:solidFill>
                  <a:schemeClr val="accent1"/>
                </a:solidFill>
              </a:rPr>
            </a:br>
            <a:r>
              <a:rPr lang="sl-SI" sz="2500" b="1" dirty="0">
                <a:solidFill>
                  <a:schemeClr val="accent1"/>
                </a:solidFill>
              </a:rPr>
              <a:t>Aktivnost 2 </a:t>
            </a:r>
            <a:r>
              <a:rPr lang="sl-SI" sz="1800" b="1" dirty="0">
                <a:solidFill>
                  <a:schemeClr val="accent1"/>
                </a:solidFill>
              </a:rPr>
              <a:t>(OBVEZNA)</a:t>
            </a:r>
            <a:br>
              <a:rPr lang="sl-SI" sz="2500" b="1" dirty="0">
                <a:solidFill>
                  <a:schemeClr val="accent1"/>
                </a:solidFill>
              </a:rPr>
            </a:br>
            <a:r>
              <a:rPr lang="sl-SI" sz="2500" b="1" dirty="0">
                <a:solidFill>
                  <a:schemeClr val="accent1"/>
                </a:solidFill>
              </a:rPr>
              <a:t>Aktivnost 3 (</a:t>
            </a:r>
            <a:r>
              <a:rPr lang="sl-SI" sz="1800" b="1" dirty="0">
                <a:solidFill>
                  <a:schemeClr val="accent1"/>
                </a:solidFill>
              </a:rPr>
              <a:t>OBVEZNA</a:t>
            </a:r>
            <a:r>
              <a:rPr lang="sl-SI" sz="2500" b="1" dirty="0">
                <a:solidFill>
                  <a:schemeClr val="accent1"/>
                </a:solidFill>
              </a:rPr>
              <a:t>)</a:t>
            </a:r>
            <a:br>
              <a:rPr lang="sl-SI" dirty="0"/>
            </a:br>
            <a:endParaRPr lang="sl-SI" dirty="0"/>
          </a:p>
        </p:txBody>
      </p:sp>
      <p:sp>
        <p:nvSpPr>
          <p:cNvPr id="10" name="Rectangle 1"/>
          <p:cNvSpPr>
            <a:spLocks noChangeArrowheads="1"/>
          </p:cNvSpPr>
          <p:nvPr/>
        </p:nvSpPr>
        <p:spPr bwMode="auto">
          <a:xfrm>
            <a:off x="-1471276" y="-1792661"/>
            <a:ext cx="1407621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l-SI"/>
          </a:p>
        </p:txBody>
      </p:sp>
      <p:graphicFrame>
        <p:nvGraphicFramePr>
          <p:cNvPr id="7" name="Označba mesta vsebine 6"/>
          <p:cNvGraphicFramePr>
            <a:graphicFrameLocks noGrp="1"/>
          </p:cNvGraphicFramePr>
          <p:nvPr>
            <p:ph idx="1"/>
            <p:extLst>
              <p:ext uri="{D42A27DB-BD31-4B8C-83A1-F6EECF244321}">
                <p14:modId xmlns:p14="http://schemas.microsoft.com/office/powerpoint/2010/main" val="2437573935"/>
              </p:ext>
            </p:extLst>
          </p:nvPr>
        </p:nvGraphicFramePr>
        <p:xfrm>
          <a:off x="3766930" y="255181"/>
          <a:ext cx="7643192" cy="6642410"/>
        </p:xfrm>
        <a:graphic>
          <a:graphicData uri="http://schemas.openxmlformats.org/drawingml/2006/table">
            <a:tbl>
              <a:tblPr firstRow="1" firstCol="1" bandRow="1">
                <a:tableStyleId>{7DF18680-E054-41AD-8BC1-D1AEF772440D}</a:tableStyleId>
              </a:tblPr>
              <a:tblGrid>
                <a:gridCol w="520043">
                  <a:extLst>
                    <a:ext uri="{9D8B030D-6E8A-4147-A177-3AD203B41FA5}">
                      <a16:colId xmlns:a16="http://schemas.microsoft.com/office/drawing/2014/main" val="20000"/>
                    </a:ext>
                  </a:extLst>
                </a:gridCol>
                <a:gridCol w="4658244">
                  <a:extLst>
                    <a:ext uri="{9D8B030D-6E8A-4147-A177-3AD203B41FA5}">
                      <a16:colId xmlns:a16="http://schemas.microsoft.com/office/drawing/2014/main" val="20001"/>
                    </a:ext>
                  </a:extLst>
                </a:gridCol>
                <a:gridCol w="2464905">
                  <a:extLst>
                    <a:ext uri="{9D8B030D-6E8A-4147-A177-3AD203B41FA5}">
                      <a16:colId xmlns:a16="http://schemas.microsoft.com/office/drawing/2014/main" val="20002"/>
                    </a:ext>
                  </a:extLst>
                </a:gridCol>
              </a:tblGrid>
              <a:tr h="688480">
                <a:tc rowSpan="4">
                  <a:txBody>
                    <a:bodyPr/>
                    <a:lstStyle/>
                    <a:p>
                      <a:pPr>
                        <a:spcAft>
                          <a:spcPts val="0"/>
                        </a:spcAft>
                      </a:pPr>
                      <a:r>
                        <a:rPr lang="sl-SI" sz="1800" dirty="0">
                          <a:effectLst/>
                          <a:latin typeface="Avenir Next LT Pro" panose="020F0502020204030204" pitchFamily="34" charset="-18"/>
                        </a:rPr>
                        <a:t> </a:t>
                      </a:r>
                    </a:p>
                    <a:p>
                      <a:pPr>
                        <a:spcAft>
                          <a:spcPts val="0"/>
                        </a:spcAft>
                      </a:pPr>
                      <a:r>
                        <a:rPr lang="sl-SI" sz="1800" dirty="0">
                          <a:effectLst/>
                          <a:latin typeface="Avenir Next LT Pro" panose="020F0502020204030204" pitchFamily="34" charset="-18"/>
                        </a:rPr>
                        <a:t> </a:t>
                      </a:r>
                    </a:p>
                    <a:p>
                      <a:pPr>
                        <a:spcAft>
                          <a:spcPts val="0"/>
                        </a:spcAft>
                      </a:pPr>
                      <a:r>
                        <a:rPr lang="sl-SI" sz="1800" dirty="0">
                          <a:effectLst/>
                          <a:latin typeface="Avenir Next LT Pro" panose="020F0502020204030204" pitchFamily="34" charset="-18"/>
                        </a:rPr>
                        <a:t> </a:t>
                      </a:r>
                    </a:p>
                    <a:p>
                      <a:pPr algn="ctr">
                        <a:spcAft>
                          <a:spcPts val="0"/>
                        </a:spcAft>
                      </a:pPr>
                      <a:endParaRPr lang="sl-SI" sz="1800" dirty="0">
                        <a:solidFill>
                          <a:schemeClr val="tx1"/>
                        </a:solidFill>
                        <a:effectLst/>
                        <a:latin typeface="Avenir Next LT Pro" panose="020F0502020204030204" pitchFamily="34" charset="-18"/>
                      </a:endParaRPr>
                    </a:p>
                    <a:p>
                      <a:pPr algn="ctr">
                        <a:spcAft>
                          <a:spcPts val="0"/>
                        </a:spcAft>
                      </a:pPr>
                      <a:endParaRPr lang="sl-SI" sz="1800" dirty="0">
                        <a:solidFill>
                          <a:schemeClr val="tx1"/>
                        </a:solidFill>
                        <a:effectLst/>
                        <a:latin typeface="Avenir Next LT Pro" panose="020F0502020204030204" pitchFamily="34" charset="-18"/>
                      </a:endParaRPr>
                    </a:p>
                    <a:p>
                      <a:pPr algn="ctr">
                        <a:spcAft>
                          <a:spcPts val="0"/>
                        </a:spcAft>
                      </a:pPr>
                      <a:endParaRPr lang="sl-SI" sz="1800" dirty="0">
                        <a:solidFill>
                          <a:schemeClr val="tx1"/>
                        </a:solidFill>
                        <a:effectLst/>
                        <a:latin typeface="Avenir Next LT Pro" panose="020F0502020204030204" pitchFamily="34" charset="-18"/>
                      </a:endParaRPr>
                    </a:p>
                    <a:p>
                      <a:pPr algn="ctr">
                        <a:spcAft>
                          <a:spcPts val="0"/>
                        </a:spcAft>
                      </a:pPr>
                      <a:endParaRPr lang="sl-SI" sz="1800" dirty="0">
                        <a:solidFill>
                          <a:schemeClr val="tx1"/>
                        </a:solidFill>
                        <a:effectLst/>
                        <a:latin typeface="Avenir Next LT Pro" panose="020F0502020204030204" pitchFamily="34" charset="-18"/>
                      </a:endParaRPr>
                    </a:p>
                    <a:p>
                      <a:pPr algn="ctr">
                        <a:spcAft>
                          <a:spcPts val="0"/>
                        </a:spcAft>
                      </a:pPr>
                      <a:r>
                        <a:rPr lang="sl-SI" sz="1800" dirty="0">
                          <a:solidFill>
                            <a:schemeClr val="accent1"/>
                          </a:solidFill>
                          <a:effectLst/>
                          <a:latin typeface="Avenir Next LT Pro" panose="020F0502020204030204" pitchFamily="34" charset="-18"/>
                        </a:rPr>
                        <a:t>PZ</a:t>
                      </a:r>
                    </a:p>
                    <a:p>
                      <a:pPr algn="ctr">
                        <a:spcAft>
                          <a:spcPts val="0"/>
                        </a:spcAft>
                      </a:pPr>
                      <a:r>
                        <a:rPr lang="sl-SI" sz="1800" dirty="0">
                          <a:solidFill>
                            <a:schemeClr val="accent1"/>
                          </a:solidFill>
                          <a:effectLst/>
                          <a:latin typeface="Avenir Next LT Pro" panose="020F0502020204030204" pitchFamily="34" charset="-18"/>
                        </a:rPr>
                        <a:t> B</a:t>
                      </a:r>
                      <a:endParaRPr lang="sl-SI" sz="1800" dirty="0">
                        <a:solidFill>
                          <a:schemeClr val="accent1"/>
                        </a:solidFill>
                        <a:effectLst/>
                        <a:latin typeface="Avenir Next LT Pro" panose="020F0502020204030204" pitchFamily="34" charset="-18"/>
                        <a:ea typeface="Times New Roman" panose="02020603050405020304" pitchFamily="18" charset="0"/>
                      </a:endParaRPr>
                    </a:p>
                  </a:txBody>
                  <a:tcPr marL="68580" marR="68580" marT="0" marB="0">
                    <a:solidFill>
                      <a:schemeClr val="accent5">
                        <a:lumMod val="75000"/>
                      </a:schemeClr>
                    </a:solidFill>
                  </a:tcPr>
                </a:tc>
                <a:tc>
                  <a:txBody>
                    <a:bodyPr/>
                    <a:lstStyle/>
                    <a:p>
                      <a:pPr algn="ctr">
                        <a:spcAft>
                          <a:spcPts val="0"/>
                        </a:spcAft>
                      </a:pPr>
                      <a:r>
                        <a:rPr lang="sl-SI" sz="1800" dirty="0">
                          <a:solidFill>
                            <a:schemeClr val="tx1"/>
                          </a:solidFill>
                          <a:effectLst/>
                          <a:latin typeface="Avenir Next LT Pro" panose="020F0502020204030204" pitchFamily="34" charset="-18"/>
                        </a:rPr>
                        <a:t>Aktivnosti/rezultati</a:t>
                      </a:r>
                      <a:endParaRPr lang="sl-SI" sz="1800" dirty="0">
                        <a:solidFill>
                          <a:schemeClr val="tx1"/>
                        </a:solidFill>
                        <a:effectLst/>
                        <a:latin typeface="Avenir Next LT Pro" panose="020F0502020204030204" pitchFamily="34" charset="-18"/>
                        <a:ea typeface="Times New Roman" panose="02020603050405020304" pitchFamily="18" charset="0"/>
                      </a:endParaRPr>
                    </a:p>
                  </a:txBody>
                  <a:tcPr marL="68580" marR="68580" marT="0" marB="0">
                    <a:solidFill>
                      <a:schemeClr val="accent5">
                        <a:lumMod val="75000"/>
                      </a:schemeClr>
                    </a:solidFill>
                  </a:tcPr>
                </a:tc>
                <a:tc rowSpan="2">
                  <a:txBody>
                    <a:bodyPr/>
                    <a:lstStyle/>
                    <a:p>
                      <a:pPr algn="ctr">
                        <a:spcAft>
                          <a:spcPts val="0"/>
                        </a:spcAft>
                      </a:pPr>
                      <a:r>
                        <a:rPr lang="sl-SI" sz="1800" dirty="0">
                          <a:solidFill>
                            <a:schemeClr val="tx1"/>
                          </a:solidFill>
                          <a:effectLst/>
                          <a:latin typeface="Avenir Next LT Pro" panose="020F0502020204030204" pitchFamily="34" charset="-18"/>
                        </a:rPr>
                        <a:t>Dokazila</a:t>
                      </a:r>
                    </a:p>
                    <a:p>
                      <a:pPr algn="ctr">
                        <a:spcAft>
                          <a:spcPts val="0"/>
                        </a:spcAft>
                      </a:pPr>
                      <a:endParaRPr lang="sl-SI" sz="1800" dirty="0">
                        <a:effectLst/>
                        <a:latin typeface="Avenir Next LT Pro" panose="020F0502020204030204" pitchFamily="34" charset="-18"/>
                        <a:ea typeface="Times New Roman" panose="02020603050405020304" pitchFamily="18" charset="0"/>
                      </a:endParaRPr>
                    </a:p>
                  </a:txBody>
                  <a:tcPr marL="68580" marR="68580" marT="0" marB="0">
                    <a:solidFill>
                      <a:schemeClr val="accent5">
                        <a:lumMod val="75000"/>
                      </a:schemeClr>
                    </a:solidFill>
                  </a:tcPr>
                </a:tc>
                <a:extLst>
                  <a:ext uri="{0D108BD9-81ED-4DB2-BD59-A6C34878D82A}">
                    <a16:rowId xmlns:a16="http://schemas.microsoft.com/office/drawing/2014/main" val="10000"/>
                  </a:ext>
                </a:extLst>
              </a:tr>
              <a:tr h="589450">
                <a:tc vMerge="1">
                  <a:txBody>
                    <a:bodyPr/>
                    <a:lstStyle/>
                    <a:p>
                      <a:endParaRPr lang="sl-SI"/>
                    </a:p>
                  </a:txBody>
                  <a:tcPr/>
                </a:tc>
                <a:tc>
                  <a:txBody>
                    <a:bodyPr/>
                    <a:lstStyle/>
                    <a:p>
                      <a:pPr algn="ctr">
                        <a:spcAft>
                          <a:spcPts val="0"/>
                        </a:spcAft>
                      </a:pPr>
                      <a:r>
                        <a:rPr lang="sl-SI" sz="1600" b="1" dirty="0">
                          <a:effectLst/>
                          <a:latin typeface="Avenir Next LT Pro" panose="020F0502020204030204" pitchFamily="34" charset="-18"/>
                        </a:rPr>
                        <a:t>Uspešno</a:t>
                      </a:r>
                      <a:r>
                        <a:rPr lang="sl-SI" sz="1600" b="1" baseline="0" dirty="0">
                          <a:effectLst/>
                          <a:latin typeface="Avenir Next LT Pro" panose="020F0502020204030204" pitchFamily="34" charset="-18"/>
                        </a:rPr>
                        <a:t> izvedena Aktivnost 2 in Aktivnost 3, ki pomeni naslednje:</a:t>
                      </a:r>
                      <a:endParaRPr lang="sl-SI" sz="1600" b="1" dirty="0">
                        <a:effectLst/>
                        <a:latin typeface="Avenir Next LT Pro" panose="020F0502020204030204" pitchFamily="34" charset="-18"/>
                        <a:ea typeface="Times New Roman" panose="02020603050405020304" pitchFamily="18" charset="0"/>
                      </a:endParaRPr>
                    </a:p>
                  </a:txBody>
                  <a:tcPr marL="68580" marR="68580" marT="0" marB="0"/>
                </a:tc>
                <a:tc vMerge="1">
                  <a:txBody>
                    <a:bodyPr/>
                    <a:lstStyle/>
                    <a:p>
                      <a:pPr algn="ctr">
                        <a:spcAft>
                          <a:spcPts val="0"/>
                        </a:spcAft>
                      </a:pPr>
                      <a:endParaRPr lang="sl-SI" sz="2400" dirty="0">
                        <a:effectLst/>
                        <a:latin typeface="Times New Roman" panose="02020603050405020304" pitchFamily="18" charset="0"/>
                        <a:ea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10001"/>
                  </a:ext>
                </a:extLst>
              </a:tr>
              <a:tr h="2715680">
                <a:tc vMerge="1">
                  <a:txBody>
                    <a:bodyPr/>
                    <a:lstStyle/>
                    <a:p>
                      <a:endParaRPr lang="sl-SI"/>
                    </a:p>
                  </a:txBody>
                  <a:tcPr/>
                </a:tc>
                <a:tc>
                  <a:txBody>
                    <a:bodyPr/>
                    <a:lstStyle/>
                    <a:p>
                      <a:pPr algn="just">
                        <a:spcAft>
                          <a:spcPts val="0"/>
                        </a:spcAft>
                      </a:pPr>
                      <a:r>
                        <a:rPr lang="sl-SI" sz="1600" b="1" kern="1200" dirty="0">
                          <a:solidFill>
                            <a:schemeClr val="accent5">
                              <a:lumMod val="50000"/>
                            </a:schemeClr>
                          </a:solidFill>
                          <a:effectLst/>
                          <a:latin typeface="Avenir Next LT Pro" panose="020F0502020204030204" pitchFamily="34" charset="-18"/>
                        </a:rPr>
                        <a:t>AKTIVNOST 2: </a:t>
                      </a:r>
                    </a:p>
                    <a:p>
                      <a:pPr algn="just">
                        <a:spcAft>
                          <a:spcPts val="0"/>
                        </a:spcAft>
                      </a:pPr>
                      <a:endParaRPr lang="sl-SI" sz="1600" b="1" kern="1200" dirty="0">
                        <a:solidFill>
                          <a:srgbClr val="0000FF"/>
                        </a:solidFill>
                        <a:effectLst/>
                        <a:latin typeface="Avenir Next LT Pro" panose="020F0502020204030204" pitchFamily="34" charset="-18"/>
                      </a:endParaRPr>
                    </a:p>
                    <a:p>
                      <a:pPr algn="just">
                        <a:spcAft>
                          <a:spcPts val="0"/>
                        </a:spcAft>
                      </a:pPr>
                      <a:r>
                        <a:rPr lang="sl-SI" sz="1600" kern="1200" dirty="0">
                          <a:solidFill>
                            <a:schemeClr val="dk1"/>
                          </a:solidFill>
                          <a:effectLst/>
                          <a:latin typeface="Avenir Next LT Pro" panose="020F0502020204030204" pitchFamily="34" charset="-18"/>
                        </a:rPr>
                        <a:t>V obdobju trajanja projekta (Aktivnost 1) mora pedagoški mentor iz visokošolskega zavoda pri strokovnemu sodelavcu iz  lokalnega/regionalnega okolja izvesti najmanj en prenos znanj, izkušenj in praks z diskusijo problematike, ki jo je projekt obravnaval, in sicer: predstavitev znanstvenih spoznanj, strokovne teorije, domače in mednarodne izkušnje na obravnavano vsebino.</a:t>
                      </a:r>
                      <a:endParaRPr lang="sl-SI" sz="1600" b="0" baseline="0" dirty="0">
                        <a:effectLst/>
                        <a:latin typeface="Avenir Next LT Pro" panose="020F0502020204030204" pitchFamily="34" charset="-18"/>
                      </a:endParaRPr>
                    </a:p>
                    <a:p>
                      <a:pPr algn="just">
                        <a:spcAft>
                          <a:spcPts val="0"/>
                        </a:spcAft>
                      </a:pPr>
                      <a:endParaRPr lang="sl-SI" sz="1600" b="0" i="1" dirty="0">
                        <a:solidFill>
                          <a:srgbClr val="FF0000"/>
                        </a:solidFill>
                        <a:effectLst/>
                        <a:latin typeface="Avenir Next LT Pro" panose="020F0502020204030204" pitchFamily="34" charset="-18"/>
                        <a:ea typeface="Times New Roman" panose="02020603050405020304" pitchFamily="18" charset="0"/>
                      </a:endParaRPr>
                    </a:p>
                  </a:txBody>
                  <a:tcPr marL="68580" marR="68580" marT="0" marB="0"/>
                </a:tc>
                <a:tc>
                  <a:txBody>
                    <a:bodyPr/>
                    <a:lstStyle/>
                    <a:p>
                      <a:pPr marL="285750" indent="-285750" algn="l">
                        <a:spcAft>
                          <a:spcPts val="0"/>
                        </a:spcAft>
                        <a:buFont typeface="Arial" panose="020B0604020202020204" pitchFamily="34" charset="0"/>
                        <a:buChar char="•"/>
                      </a:pPr>
                      <a:r>
                        <a:rPr lang="sl-SI" sz="1600" dirty="0">
                          <a:effectLst/>
                          <a:latin typeface="Avenir Next LT Pro" panose="020F0502020204030204" pitchFamily="34" charset="-18"/>
                        </a:rPr>
                        <a:t>Poročilo pedagoškega mentorja  o izvedenem prenosu znanja </a:t>
                      </a:r>
                      <a:r>
                        <a:rPr lang="sl-SI" sz="1600" dirty="0">
                          <a:solidFill>
                            <a:schemeClr val="accent1"/>
                          </a:solidFill>
                          <a:effectLst/>
                          <a:latin typeface="Avenir Next LT Pro" panose="020F0502020204030204" pitchFamily="34" charset="-18"/>
                        </a:rPr>
                        <a:t>(Obrazec 1c)</a:t>
                      </a:r>
                    </a:p>
                  </a:txBody>
                  <a:tcPr marL="68580" marR="68580" marT="0" marB="0"/>
                </a:tc>
                <a:extLst>
                  <a:ext uri="{0D108BD9-81ED-4DB2-BD59-A6C34878D82A}">
                    <a16:rowId xmlns:a16="http://schemas.microsoft.com/office/drawing/2014/main" val="10002"/>
                  </a:ext>
                </a:extLst>
              </a:tr>
              <a:tr h="2343393">
                <a:tc vMerge="1">
                  <a:txBody>
                    <a:bodyPr/>
                    <a:lstStyle/>
                    <a:p>
                      <a:endParaRPr lang="sl-SI"/>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sl-SI" sz="1600" b="1" kern="1200" dirty="0">
                          <a:solidFill>
                            <a:schemeClr val="accent5">
                              <a:lumMod val="50000"/>
                            </a:schemeClr>
                          </a:solidFill>
                          <a:effectLst/>
                          <a:latin typeface="Avenir Next LT Pro" panose="020F0502020204030204" pitchFamily="34" charset="-18"/>
                        </a:rPr>
                        <a:t>AKTIVNOST 3: </a:t>
                      </a:r>
                    </a:p>
                    <a:p>
                      <a:pPr algn="just">
                        <a:spcAft>
                          <a:spcPts val="0"/>
                        </a:spcAft>
                      </a:pPr>
                      <a:endParaRPr lang="sl-SI" sz="1600" kern="1200" dirty="0">
                        <a:solidFill>
                          <a:schemeClr val="dk1"/>
                        </a:solidFill>
                        <a:effectLst/>
                        <a:latin typeface="Avenir Next LT Pro" panose="020F0502020204030204" pitchFamily="34" charset="-18"/>
                      </a:endParaRPr>
                    </a:p>
                    <a:p>
                      <a:pPr algn="just">
                        <a:spcAft>
                          <a:spcPts val="0"/>
                        </a:spcAft>
                      </a:pPr>
                      <a:r>
                        <a:rPr lang="sl-SI" sz="1600" kern="1200" dirty="0">
                          <a:solidFill>
                            <a:schemeClr val="dk1"/>
                          </a:solidFill>
                          <a:effectLst/>
                          <a:latin typeface="Avenir Next LT Pro" panose="020F0502020204030204" pitchFamily="34" charset="-18"/>
                        </a:rPr>
                        <a:t>V obdobju trajanja projekta (Aktivnost 1) mora strokovni sodelavec iz  lokalnega/regionalnega okolja na visokošolskem zavodu izvesti najmanj en prenos znanj, izkušenj in praks z diskusijo, in sicer: predstavitev pogledov in izzivov v delovnem okolju in družbi s na obravnavano vsebino.</a:t>
                      </a:r>
                    </a:p>
                    <a:p>
                      <a:pPr algn="just">
                        <a:spcAft>
                          <a:spcPts val="0"/>
                        </a:spcAft>
                      </a:pPr>
                      <a:endParaRPr lang="sl-SI" sz="1600" b="0" i="1" baseline="0" dirty="0">
                        <a:solidFill>
                          <a:srgbClr val="FF0000"/>
                        </a:solidFill>
                        <a:effectLst/>
                        <a:latin typeface="Avenir Next LT Pro" panose="020F0502020204030204" pitchFamily="34" charset="-18"/>
                        <a:ea typeface="+mn-ea"/>
                      </a:endParaRPr>
                    </a:p>
                  </a:txBody>
                  <a:tcPr marL="68580" marR="68580" marT="0" marB="0"/>
                </a:tc>
                <a:tc>
                  <a:txBody>
                    <a:bodyPr/>
                    <a:lstStyle/>
                    <a:p>
                      <a:pPr marL="285750" indent="-285750" algn="l">
                        <a:spcAft>
                          <a:spcPts val="0"/>
                        </a:spcAft>
                        <a:buFont typeface="Arial" panose="020B0604020202020204" pitchFamily="34" charset="0"/>
                        <a:buChar char="•"/>
                      </a:pPr>
                      <a:r>
                        <a:rPr lang="sl-SI" sz="1600" kern="1200" dirty="0">
                          <a:solidFill>
                            <a:schemeClr val="dk1"/>
                          </a:solidFill>
                          <a:effectLst/>
                          <a:latin typeface="Avenir Next LT Pro" panose="020F0502020204030204" pitchFamily="34" charset="-18"/>
                        </a:rPr>
                        <a:t>Poročilo partnerja iz delovnega okolja o  izvedenem prenosu znanja </a:t>
                      </a:r>
                      <a:r>
                        <a:rPr lang="sl-SI" sz="1600" kern="1200" dirty="0">
                          <a:solidFill>
                            <a:schemeClr val="accent1"/>
                          </a:solidFill>
                          <a:effectLst/>
                          <a:latin typeface="Avenir Next LT Pro" panose="020F0502020204030204" pitchFamily="34" charset="-18"/>
                        </a:rPr>
                        <a:t>(Obrazec 1d) </a:t>
                      </a:r>
                      <a:endParaRPr lang="sl-SI" sz="1600" dirty="0">
                        <a:solidFill>
                          <a:schemeClr val="accent1"/>
                        </a:solidFill>
                        <a:effectLst/>
                        <a:latin typeface="Avenir Next LT Pro" panose="020F0502020204030204" pitchFamily="34" charset="-18"/>
                        <a:ea typeface="Times New Roman" panose="02020603050405020304" pitchFamily="18" charset="0"/>
                      </a:endParaRPr>
                    </a:p>
                  </a:txBody>
                  <a:tcPr marL="68580" marR="68580"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2749267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0" y="170121"/>
            <a:ext cx="3452037" cy="5996763"/>
          </a:xfrm>
          <a:solidFill>
            <a:schemeClr val="accent5">
              <a:lumMod val="50000"/>
            </a:schemeClr>
          </a:solidFill>
        </p:spPr>
        <p:txBody>
          <a:bodyPr/>
          <a:lstStyle/>
          <a:p>
            <a:r>
              <a:rPr lang="sl-SI" sz="3400" b="1" dirty="0"/>
              <a:t>Spremljanje in poročanje</a:t>
            </a:r>
            <a:br>
              <a:rPr lang="sl-SI" b="1" dirty="0"/>
            </a:br>
            <a:br>
              <a:rPr lang="sl-SI" b="1" dirty="0"/>
            </a:br>
            <a:r>
              <a:rPr lang="sl-SI" sz="3400" b="1" dirty="0"/>
              <a:t> </a:t>
            </a:r>
            <a:r>
              <a:rPr lang="sl-SI" sz="3400" b="1" dirty="0">
                <a:solidFill>
                  <a:schemeClr val="accent1"/>
                </a:solidFill>
              </a:rPr>
              <a:t>(Kazalniki)</a:t>
            </a:r>
          </a:p>
        </p:txBody>
      </p:sp>
      <p:sp>
        <p:nvSpPr>
          <p:cNvPr id="3" name="Označba mesta vsebine 2"/>
          <p:cNvSpPr>
            <a:spLocks noGrp="1"/>
          </p:cNvSpPr>
          <p:nvPr>
            <p:ph idx="1"/>
          </p:nvPr>
        </p:nvSpPr>
        <p:spPr>
          <a:xfrm>
            <a:off x="3615070" y="864108"/>
            <a:ext cx="7569398" cy="5120640"/>
          </a:xfrm>
        </p:spPr>
        <p:txBody>
          <a:bodyPr>
            <a:normAutofit/>
          </a:bodyPr>
          <a:lstStyle/>
          <a:p>
            <a:pPr marL="0" indent="0" algn="just">
              <a:buNone/>
            </a:pPr>
            <a:r>
              <a:rPr lang="sl-SI" sz="1700" b="1" dirty="0">
                <a:latin typeface="Avenir Next LT Pro" panose="020F0502020204030204" pitchFamily="34" charset="-18"/>
              </a:rPr>
              <a:t>KAZALNIKI</a:t>
            </a:r>
          </a:p>
          <a:p>
            <a:pPr marL="0" indent="0" algn="just">
              <a:buNone/>
            </a:pPr>
            <a:r>
              <a:rPr lang="sl-SI" sz="1700" b="1" dirty="0">
                <a:solidFill>
                  <a:schemeClr val="accent5">
                    <a:lumMod val="50000"/>
                  </a:schemeClr>
                </a:solidFill>
                <a:latin typeface="Avenir Next LT Pro" panose="020F0502020204030204" pitchFamily="34" charset="-18"/>
              </a:rPr>
              <a:t>1.1</a:t>
            </a:r>
            <a:r>
              <a:rPr lang="sl-SI" sz="1700" b="1" dirty="0">
                <a:solidFill>
                  <a:srgbClr val="92D050"/>
                </a:solidFill>
                <a:latin typeface="Avenir Next LT Pro" panose="020F0502020204030204" pitchFamily="34" charset="-18"/>
              </a:rPr>
              <a:t> </a:t>
            </a:r>
            <a:r>
              <a:rPr lang="sl-SI" sz="1700" dirty="0">
                <a:latin typeface="Avenir Next LT Pro" panose="020F0502020204030204" pitchFamily="34" charset="-18"/>
              </a:rPr>
              <a:t>Kazalniki učinka Programa </a:t>
            </a:r>
          </a:p>
          <a:p>
            <a:pPr algn="just"/>
            <a:r>
              <a:rPr lang="sl-SI" sz="1700" dirty="0">
                <a:effectLst/>
                <a:latin typeface="Avenir Next LT Pro" panose="020F0502020204030204" pitchFamily="34" charset="-18"/>
                <a:ea typeface="Times New Roman" panose="02020603050405020304" pitchFamily="18" charset="0"/>
              </a:rPr>
              <a:t>meri število mladih med 18 in 29 let, t. j. študentov vključenih v projektne aktivnosti.</a:t>
            </a:r>
          </a:p>
          <a:p>
            <a:pPr marL="0" indent="0" algn="just">
              <a:buNone/>
            </a:pPr>
            <a:r>
              <a:rPr lang="sl-SI" sz="1700" b="1" dirty="0">
                <a:solidFill>
                  <a:schemeClr val="accent5">
                    <a:lumMod val="50000"/>
                  </a:schemeClr>
                </a:solidFill>
                <a:latin typeface="Avenir Next LT Pro" panose="020F0502020204030204" pitchFamily="34" charset="-18"/>
              </a:rPr>
              <a:t>1.2. </a:t>
            </a:r>
            <a:r>
              <a:rPr lang="sl-SI" sz="1700" dirty="0">
                <a:latin typeface="Avenir Next LT Pro" panose="020F0502020204030204" pitchFamily="34" charset="-18"/>
              </a:rPr>
              <a:t>Kazalniki rezultata Programa</a:t>
            </a:r>
          </a:p>
          <a:p>
            <a:pPr algn="just"/>
            <a:r>
              <a:rPr lang="sl-SI" sz="1700" dirty="0">
                <a:effectLst/>
                <a:latin typeface="Avenir Next LT Pro" panose="020F0502020204030204" pitchFamily="34" charset="-18"/>
                <a:ea typeface="Times New Roman" panose="02020603050405020304" pitchFamily="18" charset="0"/>
              </a:rPr>
              <a:t>delež vključenih mladih med 18 in 29, t. j. študentov, ki so uspešno (v celoti) opravili vse projektne aktivnosti, v katere so se vključili</a:t>
            </a:r>
          </a:p>
          <a:p>
            <a:pPr marL="0" indent="0" algn="just">
              <a:buNone/>
            </a:pPr>
            <a:r>
              <a:rPr lang="sl-SI" sz="1300" b="1" dirty="0">
                <a:solidFill>
                  <a:schemeClr val="accent1"/>
                </a:solidFill>
                <a:latin typeface="Avenir Next LT Pro" panose="020F0502020204030204" pitchFamily="34" charset="-18"/>
              </a:rPr>
              <a:t>POMEMBNO:</a:t>
            </a:r>
          </a:p>
          <a:p>
            <a:pPr marL="0" indent="0" algn="just">
              <a:buNone/>
            </a:pPr>
            <a:r>
              <a:rPr lang="sl-SI" sz="1700" dirty="0">
                <a:latin typeface="Avenir Next LT Pro" panose="020F0502020204030204" pitchFamily="34" charset="-18"/>
              </a:rPr>
              <a:t> </a:t>
            </a:r>
            <a:r>
              <a:rPr lang="sl-SI" sz="1700" b="1" dirty="0">
                <a:solidFill>
                  <a:schemeClr val="accent5">
                    <a:lumMod val="50000"/>
                  </a:schemeClr>
                </a:solidFill>
                <a:latin typeface="Avenir Next LT Pro" panose="020F0502020204030204" pitchFamily="34" charset="-18"/>
              </a:rPr>
              <a:t>2. </a:t>
            </a:r>
            <a:r>
              <a:rPr lang="sl-SI" sz="1700" dirty="0">
                <a:latin typeface="Avenir Next LT Pro" panose="020F0502020204030204" pitchFamily="34" charset="-18"/>
              </a:rPr>
              <a:t>Specifični kazalniki na ravni javnega razpisa </a:t>
            </a:r>
          </a:p>
          <a:p>
            <a:pPr marL="0" indent="0" algn="just">
              <a:buNone/>
            </a:pPr>
            <a:r>
              <a:rPr lang="sl-SI" sz="1400" b="1" dirty="0">
                <a:solidFill>
                  <a:schemeClr val="accent1"/>
                </a:solidFill>
                <a:latin typeface="Avenir Next LT Pro" panose="020F0502020204030204" pitchFamily="34" charset="-18"/>
              </a:rPr>
              <a:t>POMEMBNO: </a:t>
            </a:r>
            <a:r>
              <a:rPr lang="sl-SI" sz="1400" b="1" i="1" dirty="0">
                <a:solidFill>
                  <a:schemeClr val="accent5">
                    <a:lumMod val="50000"/>
                  </a:schemeClr>
                </a:solidFill>
                <a:latin typeface="Avenir Next LT Pro" panose="020F0502020204030204" pitchFamily="34" charset="-18"/>
              </a:rPr>
              <a:t>Posamezne vključene udeležence se  v operacijo/projekt šteje enkrat (brez podvajanja) ne glede na število vključitev v času trajanja javnega razpisa. </a:t>
            </a:r>
          </a:p>
          <a:p>
            <a:pPr marL="0" indent="0" algn="just">
              <a:buNone/>
            </a:pPr>
            <a:r>
              <a:rPr lang="sl-SI" sz="1700" b="1" dirty="0">
                <a:solidFill>
                  <a:schemeClr val="accent5">
                    <a:lumMod val="50000"/>
                  </a:schemeClr>
                </a:solidFill>
                <a:latin typeface="Avenir Next LT Pro" panose="020F0502020204030204" pitchFamily="34" charset="-18"/>
              </a:rPr>
              <a:t>3. </a:t>
            </a:r>
            <a:r>
              <a:rPr lang="sl-SI" sz="1700" dirty="0">
                <a:latin typeface="Avenir Next LT Pro" panose="020F0502020204030204" pitchFamily="34" charset="-18"/>
              </a:rPr>
              <a:t>Poročanje o udeležencih (vprašalnik pridobiti ob vstopu udeleženca v operacijo)- Priloga 13 in 13a javnega razpisa. </a:t>
            </a:r>
          </a:p>
          <a:p>
            <a:pPr marL="0" indent="0" algn="just">
              <a:buNone/>
            </a:pPr>
            <a:r>
              <a:rPr lang="sl-SI" sz="1400" b="1" dirty="0">
                <a:solidFill>
                  <a:schemeClr val="accent1"/>
                </a:solidFill>
                <a:latin typeface="Avenir Next LT Pro" panose="020F0502020204030204" pitchFamily="34" charset="-18"/>
              </a:rPr>
              <a:t>POMEMBNO: vprašalnik se izpolni le v primeru, ko se v projekt oziroma v operacijo vključi študent.</a:t>
            </a:r>
          </a:p>
          <a:p>
            <a:pPr marL="0" indent="0" algn="just">
              <a:buNone/>
            </a:pPr>
            <a:endParaRPr lang="sl-SI" sz="1700" dirty="0">
              <a:latin typeface="Avenir Next LT Pro" panose="020F0502020204030204" pitchFamily="34" charset="-18"/>
            </a:endParaRPr>
          </a:p>
        </p:txBody>
      </p:sp>
    </p:spTree>
    <p:extLst>
      <p:ext uri="{BB962C8B-B14F-4D97-AF65-F5344CB8AC3E}">
        <p14:creationId xmlns:p14="http://schemas.microsoft.com/office/powerpoint/2010/main" val="32623797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70884" y="375685"/>
            <a:ext cx="3607981" cy="5854994"/>
          </a:xfrm>
          <a:solidFill>
            <a:schemeClr val="accent5">
              <a:lumMod val="50000"/>
            </a:schemeClr>
          </a:solidFill>
        </p:spPr>
        <p:txBody>
          <a:bodyPr/>
          <a:lstStyle/>
          <a:p>
            <a:pPr algn="ctr"/>
            <a:r>
              <a:rPr lang="sl-SI" sz="3400" b="1" dirty="0"/>
              <a:t>Zahtevki za izplačilo </a:t>
            </a:r>
            <a:br>
              <a:rPr lang="sl-SI" b="1" dirty="0"/>
            </a:br>
            <a:br>
              <a:rPr lang="sl-SI" b="1" dirty="0"/>
            </a:br>
            <a:r>
              <a:rPr lang="sl-SI" sz="3400" b="1" dirty="0">
                <a:solidFill>
                  <a:schemeClr val="accent1"/>
                </a:solidFill>
              </a:rPr>
              <a:t>(</a:t>
            </a:r>
            <a:r>
              <a:rPr lang="sl-SI" sz="3400" b="1" dirty="0" err="1">
                <a:solidFill>
                  <a:schemeClr val="accent1"/>
                </a:solidFill>
              </a:rPr>
              <a:t>ZzI</a:t>
            </a:r>
            <a:r>
              <a:rPr lang="sl-SI" sz="3400" b="1" dirty="0">
                <a:solidFill>
                  <a:schemeClr val="accent1"/>
                </a:solidFill>
              </a:rPr>
              <a:t> in </a:t>
            </a:r>
            <a:br>
              <a:rPr lang="sl-SI" sz="3400" b="1" dirty="0">
                <a:solidFill>
                  <a:schemeClr val="accent1"/>
                </a:solidFill>
              </a:rPr>
            </a:br>
            <a:r>
              <a:rPr lang="sl-SI" sz="3400" b="1" dirty="0">
                <a:solidFill>
                  <a:schemeClr val="accent1"/>
                </a:solidFill>
              </a:rPr>
              <a:t>predplačila)</a:t>
            </a:r>
          </a:p>
        </p:txBody>
      </p:sp>
      <p:sp>
        <p:nvSpPr>
          <p:cNvPr id="3" name="Označba mesta vsebine 2"/>
          <p:cNvSpPr>
            <a:spLocks noGrp="1"/>
          </p:cNvSpPr>
          <p:nvPr>
            <p:ph idx="1"/>
          </p:nvPr>
        </p:nvSpPr>
        <p:spPr>
          <a:xfrm>
            <a:off x="3856383" y="457200"/>
            <a:ext cx="7328085" cy="5527548"/>
          </a:xfrm>
        </p:spPr>
        <p:txBody>
          <a:bodyPr>
            <a:normAutofit lnSpcReduction="10000"/>
          </a:bodyPr>
          <a:lstStyle/>
          <a:p>
            <a:pPr marL="0" indent="0" algn="just">
              <a:buNone/>
            </a:pPr>
            <a:endParaRPr lang="sl-SI" sz="1600" b="1" dirty="0">
              <a:solidFill>
                <a:srgbClr val="0070C0"/>
              </a:solidFill>
              <a:latin typeface="+mj-lt"/>
            </a:endParaRPr>
          </a:p>
          <a:p>
            <a:pPr marL="0" indent="0" algn="just">
              <a:buNone/>
            </a:pPr>
            <a:r>
              <a:rPr lang="sl-SI" sz="1600" b="1" dirty="0">
                <a:solidFill>
                  <a:schemeClr val="accent5">
                    <a:lumMod val="50000"/>
                  </a:schemeClr>
                </a:solidFill>
                <a:latin typeface="+mj-lt"/>
              </a:rPr>
              <a:t>A) ODDAJA </a:t>
            </a:r>
            <a:r>
              <a:rPr lang="sl-SI" sz="1600" b="1" dirty="0" err="1">
                <a:solidFill>
                  <a:schemeClr val="accent5">
                    <a:lumMod val="50000"/>
                  </a:schemeClr>
                </a:solidFill>
                <a:latin typeface="+mj-lt"/>
              </a:rPr>
              <a:t>ZzI</a:t>
            </a:r>
            <a:r>
              <a:rPr lang="sl-SI" sz="1600" b="1" dirty="0">
                <a:solidFill>
                  <a:schemeClr val="accent5">
                    <a:lumMod val="50000"/>
                  </a:schemeClr>
                </a:solidFill>
                <a:latin typeface="+mj-lt"/>
              </a:rPr>
              <a:t> v IS eMA2</a:t>
            </a:r>
          </a:p>
          <a:p>
            <a:pPr algn="just"/>
            <a:r>
              <a:rPr lang="sl-SI" sz="1600" dirty="0">
                <a:solidFill>
                  <a:srgbClr val="000000"/>
                </a:solidFill>
                <a:latin typeface="+mj-lt"/>
                <a:ea typeface="Times New Roman" panose="02020603050405020304" pitchFamily="18" charset="0"/>
              </a:rPr>
              <a:t>u</a:t>
            </a:r>
            <a:r>
              <a:rPr lang="sl-SI" sz="1600" dirty="0">
                <a:solidFill>
                  <a:srgbClr val="000000"/>
                </a:solidFill>
                <a:effectLst/>
                <a:latin typeface="+mj-lt"/>
                <a:ea typeface="Times New Roman" panose="02020603050405020304" pitchFamily="18" charset="0"/>
              </a:rPr>
              <a:t>pravičenec nastale stroške na Sklopu A in na Sklopu B uveljavlja, ko so v </a:t>
            </a:r>
            <a:r>
              <a:rPr lang="sl-SI" sz="1600" b="1" u="sng" dirty="0">
                <a:solidFill>
                  <a:srgbClr val="000000"/>
                </a:solidFill>
                <a:effectLst/>
                <a:latin typeface="+mj-lt"/>
                <a:ea typeface="Times New Roman" panose="02020603050405020304" pitchFamily="18" charset="0"/>
              </a:rPr>
              <a:t>celoti izvedene vse načrtovane projektne aktivnosti </a:t>
            </a:r>
            <a:r>
              <a:rPr lang="sl-SI" sz="1600" dirty="0">
                <a:solidFill>
                  <a:srgbClr val="000000"/>
                </a:solidFill>
                <a:effectLst/>
                <a:latin typeface="+mj-lt"/>
                <a:ea typeface="Times New Roman" panose="02020603050405020304" pitchFamily="18" charset="0"/>
              </a:rPr>
              <a:t>(Aktivnost 1, Aktivnost 2 in Aktivnost 3).</a:t>
            </a:r>
          </a:p>
          <a:p>
            <a:pPr algn="just"/>
            <a:r>
              <a:rPr lang="sl-SI" sz="1600" dirty="0">
                <a:solidFill>
                  <a:srgbClr val="000000"/>
                </a:solidFill>
                <a:effectLst/>
                <a:latin typeface="+mj-lt"/>
                <a:ea typeface="Times New Roman" panose="02020603050405020304" pitchFamily="18" charset="0"/>
              </a:rPr>
              <a:t>upravičenec </a:t>
            </a:r>
            <a:r>
              <a:rPr lang="sl-SI" sz="1600" dirty="0" err="1">
                <a:solidFill>
                  <a:srgbClr val="000000"/>
                </a:solidFill>
                <a:latin typeface="+mj-lt"/>
                <a:ea typeface="Times New Roman" panose="02020603050405020304" pitchFamily="18" charset="0"/>
              </a:rPr>
              <a:t>ZzI</a:t>
            </a:r>
            <a:r>
              <a:rPr lang="sl-SI" sz="1600" dirty="0">
                <a:solidFill>
                  <a:srgbClr val="000000"/>
                </a:solidFill>
                <a:latin typeface="+mj-lt"/>
                <a:ea typeface="Times New Roman" panose="02020603050405020304" pitchFamily="18" charset="0"/>
              </a:rPr>
              <a:t> </a:t>
            </a:r>
            <a:r>
              <a:rPr lang="sl-SI" sz="1600" dirty="0">
                <a:solidFill>
                  <a:srgbClr val="000000"/>
                </a:solidFill>
                <a:effectLst/>
                <a:latin typeface="+mj-lt"/>
                <a:ea typeface="Times New Roman" panose="02020603050405020304" pitchFamily="18" charset="0"/>
              </a:rPr>
              <a:t>v IS eMA2 odda </a:t>
            </a:r>
            <a:r>
              <a:rPr lang="sl-SI" sz="1600" b="1" dirty="0">
                <a:solidFill>
                  <a:srgbClr val="000000"/>
                </a:solidFill>
                <a:effectLst/>
                <a:latin typeface="+mj-lt"/>
                <a:ea typeface="Times New Roman" panose="02020603050405020304" pitchFamily="18" charset="0"/>
              </a:rPr>
              <a:t>v roku enega meseca </a:t>
            </a:r>
            <a:r>
              <a:rPr lang="sl-SI" sz="1600" dirty="0">
                <a:solidFill>
                  <a:srgbClr val="000000"/>
                </a:solidFill>
                <a:effectLst/>
                <a:latin typeface="+mj-lt"/>
                <a:ea typeface="Times New Roman" panose="02020603050405020304" pitchFamily="18" charset="0"/>
              </a:rPr>
              <a:t>od zaključka izvedenih projektnih aktivnosti. </a:t>
            </a:r>
            <a:endParaRPr lang="sl-SI" sz="1600" dirty="0">
              <a:solidFill>
                <a:schemeClr val="tx1"/>
              </a:solidFill>
              <a:effectLst/>
              <a:latin typeface="+mj-lt"/>
              <a:ea typeface="Times New Roman" panose="02020603050405020304" pitchFamily="18" charset="0"/>
            </a:endParaRPr>
          </a:p>
          <a:p>
            <a:pPr algn="just"/>
            <a:r>
              <a:rPr lang="sl-SI" sz="1600" dirty="0">
                <a:solidFill>
                  <a:schemeClr val="tx1"/>
                </a:solidFill>
                <a:latin typeface="+mj-lt"/>
              </a:rPr>
              <a:t>rok za predložitev zadnjega zahtevka na operaciji </a:t>
            </a:r>
            <a:r>
              <a:rPr lang="sl-SI" sz="1600" b="1" u="sng" dirty="0">
                <a:solidFill>
                  <a:schemeClr val="tx1"/>
                </a:solidFill>
                <a:latin typeface="+mj-lt"/>
              </a:rPr>
              <a:t>je najkasneje do 17. 9. 2027.</a:t>
            </a:r>
          </a:p>
          <a:p>
            <a:pPr marL="0" indent="0" algn="just">
              <a:buNone/>
            </a:pPr>
            <a:endParaRPr lang="sl-SI" sz="1600" b="1" u="sng" dirty="0">
              <a:solidFill>
                <a:schemeClr val="tx1"/>
              </a:solidFill>
              <a:latin typeface="+mj-lt"/>
            </a:endParaRPr>
          </a:p>
          <a:p>
            <a:pPr marL="0" indent="0" algn="just">
              <a:buNone/>
            </a:pPr>
            <a:r>
              <a:rPr lang="sl-SI" sz="1600" b="1" u="sng" dirty="0">
                <a:solidFill>
                  <a:schemeClr val="accent5">
                    <a:lumMod val="50000"/>
                  </a:schemeClr>
                </a:solidFill>
                <a:latin typeface="+mj-lt"/>
              </a:rPr>
              <a:t>B) PREDPLAČILA (ZZIA):</a:t>
            </a:r>
          </a:p>
          <a:p>
            <a:pPr marL="0" indent="0" algn="just">
              <a:buNone/>
            </a:pPr>
            <a:r>
              <a:rPr lang="sl-SI" sz="1600" b="1" dirty="0">
                <a:solidFill>
                  <a:schemeClr val="accent1"/>
                </a:solidFill>
                <a:latin typeface="+mj-lt"/>
              </a:rPr>
              <a:t>POMEMBNO: </a:t>
            </a:r>
            <a:r>
              <a:rPr lang="sl-SI" sz="1600" b="1" dirty="0">
                <a:solidFill>
                  <a:schemeClr val="tx1"/>
                </a:solidFill>
                <a:latin typeface="+mj-lt"/>
              </a:rPr>
              <a:t>v proračunskem letu 2024 lahko ministrstvo upravičencu za namen izvajanja operacije izplača predplačilo v višini do 30 % od vrednosti predvidenih izplačil sredstev. </a:t>
            </a:r>
          </a:p>
          <a:p>
            <a:pPr marL="0" indent="0" algn="just">
              <a:buNone/>
            </a:pPr>
            <a:r>
              <a:rPr lang="sl-SI" sz="1600" dirty="0">
                <a:solidFill>
                  <a:schemeClr val="tx1"/>
                </a:solidFill>
                <a:latin typeface="+mj-lt"/>
              </a:rPr>
              <a:t>Predplačilo je namenjeno za kritje izdatkov, ki ga v pretežni meri predstavlja strošek vključenih študentov. </a:t>
            </a:r>
          </a:p>
          <a:p>
            <a:pPr marL="0" indent="0" algn="just">
              <a:buNone/>
            </a:pPr>
            <a:r>
              <a:rPr lang="sl-SI" sz="1600" b="1" u="sng" dirty="0">
                <a:solidFill>
                  <a:schemeClr val="accent5">
                    <a:lumMod val="50000"/>
                  </a:schemeClr>
                </a:solidFill>
                <a:latin typeface="+mj-lt"/>
              </a:rPr>
              <a:t>Rok za oddajo ZZIA v letu 2024 je 6. 12. 2024.</a:t>
            </a:r>
          </a:p>
          <a:p>
            <a:pPr marL="0" indent="0" algn="just">
              <a:buNone/>
            </a:pPr>
            <a:endParaRPr lang="sl-SI" sz="1600" b="1" u="sng" dirty="0">
              <a:solidFill>
                <a:srgbClr val="0000FF"/>
              </a:solidFill>
              <a:latin typeface="+mj-lt"/>
            </a:endParaRPr>
          </a:p>
          <a:p>
            <a:pPr marL="0" lvl="0" indent="0" algn="just">
              <a:buNone/>
            </a:pPr>
            <a:r>
              <a:rPr lang="sl-SI" sz="1600" b="1" i="1" dirty="0">
                <a:solidFill>
                  <a:schemeClr val="accent5">
                    <a:lumMod val="50000"/>
                  </a:schemeClr>
                </a:solidFill>
                <a:latin typeface="+mj-lt"/>
              </a:rPr>
              <a:t>Predplačila v višini nad 100.000,00 EUR: </a:t>
            </a:r>
            <a:r>
              <a:rPr lang="sl-SI" sz="1600" u="sng" dirty="0">
                <a:solidFill>
                  <a:schemeClr val="tx1"/>
                </a:solidFill>
                <a:latin typeface="+mj-lt"/>
              </a:rPr>
              <a:t>pridobitev soglasja Ministrstva za finance pred podpisom pogodbe o sofinanciranju oziroma pred sklenitvijo aneksa k pogodbi.</a:t>
            </a:r>
            <a:endParaRPr lang="sl-SI" sz="1600" u="sng" dirty="0">
              <a:solidFill>
                <a:srgbClr val="00B0F0"/>
              </a:solidFill>
              <a:latin typeface="+mj-lt"/>
            </a:endParaRPr>
          </a:p>
          <a:p>
            <a:pPr algn="just"/>
            <a:endParaRPr lang="sl-SI" sz="1800" u="sng" dirty="0">
              <a:solidFill>
                <a:schemeClr val="tx1"/>
              </a:solidFill>
            </a:endParaRPr>
          </a:p>
        </p:txBody>
      </p:sp>
    </p:spTree>
    <p:extLst>
      <p:ext uri="{BB962C8B-B14F-4D97-AF65-F5344CB8AC3E}">
        <p14:creationId xmlns:p14="http://schemas.microsoft.com/office/powerpoint/2010/main" val="35239468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0" y="205563"/>
            <a:ext cx="3501655" cy="6032204"/>
          </a:xfrm>
          <a:solidFill>
            <a:schemeClr val="accent5">
              <a:lumMod val="50000"/>
            </a:schemeClr>
          </a:solidFill>
        </p:spPr>
        <p:txBody>
          <a:bodyPr/>
          <a:lstStyle/>
          <a:p>
            <a:pPr algn="ctr"/>
            <a:r>
              <a:rPr lang="sl-SI" sz="3400" b="1" dirty="0">
                <a:solidFill>
                  <a:schemeClr val="bg1"/>
                </a:solidFill>
              </a:rPr>
              <a:t>ROKI </a:t>
            </a:r>
            <a:br>
              <a:rPr lang="sl-SI" sz="3400" b="1" dirty="0">
                <a:solidFill>
                  <a:schemeClr val="bg1"/>
                </a:solidFill>
              </a:rPr>
            </a:br>
            <a:br>
              <a:rPr lang="sl-SI" sz="3400" b="1" dirty="0">
                <a:solidFill>
                  <a:schemeClr val="bg1"/>
                </a:solidFill>
              </a:rPr>
            </a:br>
            <a:r>
              <a:rPr lang="sl-SI" sz="3400" b="1" dirty="0">
                <a:solidFill>
                  <a:schemeClr val="bg1"/>
                </a:solidFill>
              </a:rPr>
              <a:t>za oddajo vlog</a:t>
            </a:r>
            <a:br>
              <a:rPr lang="sl-SI" sz="3400" b="1" dirty="0">
                <a:solidFill>
                  <a:schemeClr val="bg1"/>
                </a:solidFill>
              </a:rPr>
            </a:br>
            <a:r>
              <a:rPr lang="sl-SI" sz="3400" b="1" dirty="0">
                <a:solidFill>
                  <a:schemeClr val="bg1"/>
                </a:solidFill>
              </a:rPr>
              <a:t>za odpiranje vlog</a:t>
            </a:r>
            <a:br>
              <a:rPr lang="sl-SI" sz="3400" b="1" dirty="0">
                <a:solidFill>
                  <a:schemeClr val="bg1"/>
                </a:solidFill>
              </a:rPr>
            </a:br>
            <a:br>
              <a:rPr lang="sl-SI" sz="3400" b="1" dirty="0">
                <a:solidFill>
                  <a:schemeClr val="bg1"/>
                </a:solidFill>
              </a:rPr>
            </a:br>
            <a:r>
              <a:rPr lang="sl-SI" sz="2500" b="1" dirty="0">
                <a:solidFill>
                  <a:schemeClr val="accent1"/>
                </a:solidFill>
              </a:rPr>
              <a:t>(po posameznih odpiranjih)</a:t>
            </a:r>
            <a:br>
              <a:rPr lang="sl-SI" b="1" dirty="0">
                <a:solidFill>
                  <a:schemeClr val="accent1"/>
                </a:solidFill>
              </a:rPr>
            </a:br>
            <a:endParaRPr lang="sl-SI" b="1" dirty="0">
              <a:solidFill>
                <a:schemeClr val="accent1"/>
              </a:solidFill>
            </a:endParaRPr>
          </a:p>
        </p:txBody>
      </p:sp>
      <p:sp>
        <p:nvSpPr>
          <p:cNvPr id="3" name="Označba mesta vsebine 2"/>
          <p:cNvSpPr>
            <a:spLocks noGrp="1"/>
          </p:cNvSpPr>
          <p:nvPr>
            <p:ph idx="1"/>
          </p:nvPr>
        </p:nvSpPr>
        <p:spPr>
          <a:xfrm>
            <a:off x="3869268" y="457199"/>
            <a:ext cx="7315200" cy="5780567"/>
          </a:xfrm>
        </p:spPr>
        <p:txBody>
          <a:bodyPr>
            <a:normAutofit fontScale="92500" lnSpcReduction="20000"/>
          </a:bodyPr>
          <a:lstStyle/>
          <a:p>
            <a:pPr marL="0" lvl="0" indent="0" algn="just">
              <a:lnSpc>
                <a:spcPct val="100000"/>
              </a:lnSpc>
              <a:buNone/>
            </a:pPr>
            <a:r>
              <a:rPr lang="sl-SI" sz="1800" b="1" dirty="0">
                <a:solidFill>
                  <a:schemeClr val="accent5">
                    <a:lumMod val="50000"/>
                  </a:schemeClr>
                </a:solidFill>
                <a:effectLst/>
                <a:latin typeface="Avenir Next LT Pro" panose="020F0502020204030204" pitchFamily="34" charset="-18"/>
                <a:ea typeface="Calibri" panose="020F0502020204030204" pitchFamily="34" charset="0"/>
              </a:rPr>
              <a:t>ROKI ZA ODDAJO VLOG:</a:t>
            </a:r>
            <a:endParaRPr lang="sl-SI" sz="1800" u="sng" dirty="0">
              <a:solidFill>
                <a:srgbClr val="000000"/>
              </a:solidFill>
              <a:effectLst/>
              <a:latin typeface="Avenir Next LT Pro" panose="020F0502020204030204" pitchFamily="34" charset="-18"/>
              <a:ea typeface="Calibri" panose="020F0502020204030204" pitchFamily="34" charset="0"/>
            </a:endParaRPr>
          </a:p>
          <a:p>
            <a:pPr marL="0" lvl="0" indent="0" algn="just">
              <a:lnSpc>
                <a:spcPct val="100000"/>
              </a:lnSpc>
              <a:buNone/>
            </a:pPr>
            <a:r>
              <a:rPr lang="sl-SI" sz="1800" u="sng" dirty="0">
                <a:solidFill>
                  <a:srgbClr val="000000"/>
                </a:solidFill>
                <a:effectLst/>
                <a:latin typeface="Avenir Next LT Pro" panose="020F0502020204030204" pitchFamily="34" charset="-18"/>
                <a:ea typeface="Calibri" panose="020F0502020204030204" pitchFamily="34" charset="0"/>
              </a:rPr>
              <a:t>- najkasneje do 16. 9. 2024 do 10. ure</a:t>
            </a:r>
            <a:r>
              <a:rPr lang="sl-SI" sz="1800" dirty="0">
                <a:solidFill>
                  <a:srgbClr val="000000"/>
                </a:solidFill>
                <a:effectLst/>
                <a:latin typeface="Avenir Next LT Pro" panose="020F0502020204030204" pitchFamily="34" charset="-18"/>
                <a:ea typeface="Calibri" panose="020F0502020204030204" pitchFamily="34" charset="0"/>
              </a:rPr>
              <a:t> za prvo odpiranje za študijsko leto 2024/2025,</a:t>
            </a:r>
            <a:endParaRPr lang="sl-SI" sz="1800" dirty="0">
              <a:effectLst/>
              <a:latin typeface="Avenir Next LT Pro" panose="020F0502020204030204" pitchFamily="34" charset="-18"/>
              <a:ea typeface="Calibri" panose="020F0502020204030204" pitchFamily="34" charset="0"/>
            </a:endParaRPr>
          </a:p>
          <a:p>
            <a:pPr marL="0" lvl="0" indent="0" algn="just">
              <a:lnSpc>
                <a:spcPct val="100000"/>
              </a:lnSpc>
              <a:buNone/>
            </a:pPr>
            <a:r>
              <a:rPr lang="sl-SI" sz="1800" u="sng" dirty="0">
                <a:solidFill>
                  <a:srgbClr val="000000"/>
                </a:solidFill>
                <a:effectLst/>
                <a:latin typeface="Avenir Next LT Pro" panose="020F0502020204030204" pitchFamily="34" charset="-18"/>
                <a:ea typeface="Calibri" panose="020F0502020204030204" pitchFamily="34" charset="0"/>
              </a:rPr>
              <a:t>- najkasneje do 15. 9. 2025 do 10. ure </a:t>
            </a:r>
            <a:r>
              <a:rPr lang="sl-SI" sz="1800" dirty="0">
                <a:solidFill>
                  <a:srgbClr val="000000"/>
                </a:solidFill>
                <a:effectLst/>
                <a:latin typeface="Avenir Next LT Pro" panose="020F0502020204030204" pitchFamily="34" charset="-18"/>
                <a:ea typeface="Calibri" panose="020F0502020204030204" pitchFamily="34" charset="0"/>
              </a:rPr>
              <a:t>za drugo odpiranje za študijsko leto 2025/2026 </a:t>
            </a:r>
            <a:endParaRPr lang="sl-SI" sz="1800" dirty="0">
              <a:effectLst/>
              <a:latin typeface="Avenir Next LT Pro" panose="020F0502020204030204" pitchFamily="34" charset="-18"/>
              <a:ea typeface="Calibri" panose="020F0502020204030204" pitchFamily="34" charset="0"/>
            </a:endParaRPr>
          </a:p>
          <a:p>
            <a:pPr marL="0" lvl="0" indent="0" algn="just">
              <a:lnSpc>
                <a:spcPct val="100000"/>
              </a:lnSpc>
              <a:buNone/>
            </a:pPr>
            <a:r>
              <a:rPr lang="sl-SI" sz="1800" u="sng" dirty="0">
                <a:solidFill>
                  <a:srgbClr val="000000"/>
                </a:solidFill>
                <a:effectLst/>
                <a:latin typeface="Avenir Next LT Pro" panose="020F0502020204030204" pitchFamily="34" charset="-18"/>
                <a:ea typeface="Calibri" panose="020F0502020204030204" pitchFamily="34" charset="0"/>
              </a:rPr>
              <a:t>- najkasneje do 15. 9. 2026 do 10. ure</a:t>
            </a:r>
            <a:r>
              <a:rPr lang="sl-SI" sz="1800" dirty="0">
                <a:solidFill>
                  <a:srgbClr val="000000"/>
                </a:solidFill>
                <a:effectLst/>
                <a:latin typeface="Avenir Next LT Pro" panose="020F0502020204030204" pitchFamily="34" charset="-18"/>
                <a:ea typeface="Calibri" panose="020F0502020204030204" pitchFamily="34" charset="0"/>
              </a:rPr>
              <a:t> za tretje odpiranje za študijsko leto 2026/2027.</a:t>
            </a:r>
          </a:p>
          <a:p>
            <a:pPr marL="0" lvl="0" indent="0" algn="just">
              <a:lnSpc>
                <a:spcPct val="100000"/>
              </a:lnSpc>
              <a:buNone/>
            </a:pPr>
            <a:endParaRPr lang="sl-SI" sz="3200" b="1" dirty="0">
              <a:solidFill>
                <a:srgbClr val="549E39"/>
              </a:solidFill>
              <a:latin typeface="Avenir Next LT Pro" panose="020F0502020204030204" pitchFamily="34" charset="-18"/>
            </a:endParaRPr>
          </a:p>
          <a:p>
            <a:pPr marL="0" indent="0" algn="just">
              <a:lnSpc>
                <a:spcPct val="100000"/>
              </a:lnSpc>
              <a:buNone/>
            </a:pPr>
            <a:r>
              <a:rPr lang="sl-SI" sz="1800" b="1" dirty="0">
                <a:solidFill>
                  <a:schemeClr val="accent5">
                    <a:lumMod val="50000"/>
                  </a:schemeClr>
                </a:solidFill>
                <a:latin typeface="Avenir Next LT Pro" panose="020F0502020204030204" pitchFamily="34" charset="-18"/>
              </a:rPr>
              <a:t>Opremljenost vloge </a:t>
            </a:r>
            <a:r>
              <a:rPr lang="sl-SI" sz="1800" b="1" dirty="0">
                <a:solidFill>
                  <a:schemeClr val="accent1"/>
                </a:solidFill>
                <a:latin typeface="Avenir Next LT Pro" panose="020F0502020204030204" pitchFamily="34" charset="-18"/>
              </a:rPr>
              <a:t>(Priloga 5 javnega razpisa):</a:t>
            </a:r>
            <a:r>
              <a:rPr lang="sl-SI" sz="1800" b="1" dirty="0">
                <a:solidFill>
                  <a:srgbClr val="99CC00"/>
                </a:solidFill>
                <a:latin typeface="Avenir Next LT Pro" panose="020F0502020204030204" pitchFamily="34" charset="-18"/>
              </a:rPr>
              <a:t> </a:t>
            </a:r>
            <a:r>
              <a:rPr lang="sl-SI" sz="1800" dirty="0">
                <a:solidFill>
                  <a:schemeClr val="tx1"/>
                </a:solidFill>
                <a:latin typeface="Avenir Next LT Pro" panose="020F0502020204030204" pitchFamily="34" charset="-18"/>
              </a:rPr>
              <a:t>izpolnjeni vsi podatki, ki so predpisani z obrazcem.</a:t>
            </a:r>
          </a:p>
          <a:p>
            <a:pPr marL="0" indent="0" algn="just">
              <a:lnSpc>
                <a:spcPct val="100000"/>
              </a:lnSpc>
              <a:buNone/>
            </a:pPr>
            <a:endParaRPr lang="sl-SI" sz="1800" b="1" dirty="0">
              <a:solidFill>
                <a:srgbClr val="0000FF"/>
              </a:solidFill>
              <a:latin typeface="Avenir Next LT Pro" panose="020F0502020204030204" pitchFamily="34" charset="-18"/>
            </a:endParaRPr>
          </a:p>
          <a:p>
            <a:pPr marL="0" indent="0" algn="just">
              <a:lnSpc>
                <a:spcPct val="100000"/>
              </a:lnSpc>
              <a:buNone/>
            </a:pPr>
            <a:r>
              <a:rPr lang="sl-SI" sz="1800" b="1" dirty="0">
                <a:solidFill>
                  <a:schemeClr val="accent5">
                    <a:lumMod val="50000"/>
                  </a:schemeClr>
                </a:solidFill>
                <a:latin typeface="Avenir Next LT Pro" panose="020F0502020204030204" pitchFamily="34" charset="-18"/>
                <a:ea typeface="Calibri" panose="020F0502020204030204" pitchFamily="34" charset="0"/>
              </a:rPr>
              <a:t>ODPIRANJE </a:t>
            </a:r>
            <a:r>
              <a:rPr lang="sl-SI" sz="1800" b="1" dirty="0">
                <a:solidFill>
                  <a:schemeClr val="accent5">
                    <a:lumMod val="50000"/>
                  </a:schemeClr>
                </a:solidFill>
                <a:effectLst/>
                <a:latin typeface="Avenir Next LT Pro" panose="020F0502020204030204" pitchFamily="34" charset="-18"/>
                <a:ea typeface="Calibri" panose="020F0502020204030204" pitchFamily="34" charset="0"/>
              </a:rPr>
              <a:t> VLOG (ne bo javno):</a:t>
            </a:r>
          </a:p>
          <a:p>
            <a:pPr marL="0" lvl="0" indent="0" algn="just">
              <a:lnSpc>
                <a:spcPct val="100000"/>
              </a:lnSpc>
              <a:buNone/>
            </a:pPr>
            <a:r>
              <a:rPr lang="sl-SI" sz="1800" u="sng" dirty="0">
                <a:solidFill>
                  <a:srgbClr val="000000"/>
                </a:solidFill>
                <a:effectLst/>
                <a:latin typeface="Avenir Next LT Pro" panose="020F0502020204030204" pitchFamily="34" charset="-18"/>
                <a:ea typeface="Calibri" panose="020F0502020204030204" pitchFamily="34" charset="0"/>
              </a:rPr>
              <a:t>- dne 17. 9. 2024 ob 10. uri</a:t>
            </a:r>
            <a:r>
              <a:rPr lang="sl-SI" sz="1800" dirty="0">
                <a:solidFill>
                  <a:srgbClr val="000000"/>
                </a:solidFill>
                <a:effectLst/>
                <a:latin typeface="Avenir Next LT Pro" panose="020F0502020204030204" pitchFamily="34" charset="-18"/>
                <a:ea typeface="Calibri" panose="020F0502020204030204" pitchFamily="34" charset="0"/>
              </a:rPr>
              <a:t> za prvo odpiranje za študijsko leto 2024/2025,</a:t>
            </a:r>
            <a:endParaRPr lang="sl-SI" sz="1800" dirty="0">
              <a:effectLst/>
              <a:latin typeface="Avenir Next LT Pro" panose="020F0502020204030204" pitchFamily="34" charset="-18"/>
              <a:ea typeface="Calibri" panose="020F0502020204030204" pitchFamily="34" charset="0"/>
            </a:endParaRPr>
          </a:p>
          <a:p>
            <a:pPr marL="0" lvl="0" indent="0" algn="just">
              <a:lnSpc>
                <a:spcPct val="100000"/>
              </a:lnSpc>
              <a:buNone/>
            </a:pPr>
            <a:r>
              <a:rPr lang="sl-SI" sz="1800" u="sng" dirty="0">
                <a:solidFill>
                  <a:srgbClr val="000000"/>
                </a:solidFill>
                <a:effectLst/>
                <a:latin typeface="Avenir Next LT Pro" panose="020F0502020204030204" pitchFamily="34" charset="-18"/>
                <a:ea typeface="Calibri" panose="020F0502020204030204" pitchFamily="34" charset="0"/>
              </a:rPr>
              <a:t>- dne 16. 9. 2025 ob 10. uri </a:t>
            </a:r>
            <a:r>
              <a:rPr lang="sl-SI" sz="1800" dirty="0">
                <a:solidFill>
                  <a:srgbClr val="000000"/>
                </a:solidFill>
                <a:effectLst/>
                <a:latin typeface="Avenir Next LT Pro" panose="020F0502020204030204" pitchFamily="34" charset="-18"/>
                <a:ea typeface="Calibri" panose="020F0502020204030204" pitchFamily="34" charset="0"/>
              </a:rPr>
              <a:t>za drugo odpiranje za študijsko leto 2025/2026 </a:t>
            </a:r>
            <a:endParaRPr lang="sl-SI" sz="1800" dirty="0">
              <a:effectLst/>
              <a:latin typeface="Avenir Next LT Pro" panose="020F0502020204030204" pitchFamily="34" charset="-18"/>
              <a:ea typeface="Calibri" panose="020F0502020204030204" pitchFamily="34" charset="0"/>
            </a:endParaRPr>
          </a:p>
          <a:p>
            <a:pPr marL="0" lvl="0" indent="0" algn="just">
              <a:lnSpc>
                <a:spcPct val="100000"/>
              </a:lnSpc>
              <a:buNone/>
            </a:pPr>
            <a:r>
              <a:rPr lang="sl-SI" sz="1800" u="sng" dirty="0">
                <a:solidFill>
                  <a:srgbClr val="000000"/>
                </a:solidFill>
                <a:effectLst/>
                <a:latin typeface="Avenir Next LT Pro" panose="020F0502020204030204" pitchFamily="34" charset="-18"/>
                <a:ea typeface="Calibri" panose="020F0502020204030204" pitchFamily="34" charset="0"/>
              </a:rPr>
              <a:t>- dne 16. 9. 2026 ob 10. uri </a:t>
            </a:r>
            <a:r>
              <a:rPr lang="sl-SI" sz="1800" dirty="0">
                <a:solidFill>
                  <a:srgbClr val="000000"/>
                </a:solidFill>
                <a:effectLst/>
                <a:latin typeface="Avenir Next LT Pro" panose="020F0502020204030204" pitchFamily="34" charset="-18"/>
                <a:ea typeface="Calibri" panose="020F0502020204030204" pitchFamily="34" charset="0"/>
              </a:rPr>
              <a:t>za tretje odpiranje za študijsko leto 2026/2027.</a:t>
            </a:r>
            <a:endParaRPr lang="sl-SI" sz="1800" dirty="0">
              <a:effectLst/>
              <a:latin typeface="Avenir Next LT Pro" panose="020F0502020204030204" pitchFamily="34" charset="-18"/>
              <a:ea typeface="Calibri" panose="020F0502020204030204" pitchFamily="34" charset="0"/>
            </a:endParaRPr>
          </a:p>
          <a:p>
            <a:pPr marL="0" indent="0" algn="just">
              <a:lnSpc>
                <a:spcPct val="100000"/>
              </a:lnSpc>
              <a:buNone/>
            </a:pPr>
            <a:endParaRPr lang="sl-SI" sz="3200" b="1" dirty="0">
              <a:solidFill>
                <a:srgbClr val="549E39"/>
              </a:solidFill>
              <a:latin typeface="Avenir Next LT Pro" panose="020F0502020204030204" pitchFamily="34" charset="-18"/>
            </a:endParaRPr>
          </a:p>
        </p:txBody>
      </p:sp>
    </p:spTree>
    <p:extLst>
      <p:ext uri="{BB962C8B-B14F-4D97-AF65-F5344CB8AC3E}">
        <p14:creationId xmlns:p14="http://schemas.microsoft.com/office/powerpoint/2010/main" val="25372812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 y="734096"/>
            <a:ext cx="3445099" cy="5389807"/>
          </a:xfrm>
          <a:solidFill>
            <a:schemeClr val="accent5">
              <a:lumMod val="50000"/>
            </a:schemeClr>
          </a:solidFill>
        </p:spPr>
        <p:txBody>
          <a:bodyPr>
            <a:normAutofit/>
          </a:bodyPr>
          <a:lstStyle/>
          <a:p>
            <a:r>
              <a:rPr lang="sl-SI" sz="3400" b="1" dirty="0">
                <a:solidFill>
                  <a:schemeClr val="bg1"/>
                </a:solidFill>
              </a:rPr>
              <a:t>Pri izpolnjevanju prijavnega obrazca in obveznih prilog je potrebno upoštevati…</a:t>
            </a:r>
          </a:p>
        </p:txBody>
      </p:sp>
      <p:sp>
        <p:nvSpPr>
          <p:cNvPr id="3" name="Označba mesta vsebine 2"/>
          <p:cNvSpPr>
            <a:spLocks noGrp="1"/>
          </p:cNvSpPr>
          <p:nvPr>
            <p:ph idx="1"/>
          </p:nvPr>
        </p:nvSpPr>
        <p:spPr/>
        <p:txBody>
          <a:bodyPr>
            <a:normAutofit/>
          </a:bodyPr>
          <a:lstStyle/>
          <a:p>
            <a:endParaRPr lang="sl-SI" sz="2400" i="1" dirty="0">
              <a:latin typeface="Avenir Next LT Pro" panose="020F0502020204030204" pitchFamily="34" charset="-18"/>
            </a:endParaRPr>
          </a:p>
          <a:p>
            <a:pPr marL="0" lvl="0" indent="0">
              <a:buNone/>
            </a:pPr>
            <a:endParaRPr lang="sl-SI" sz="2400" dirty="0">
              <a:solidFill>
                <a:srgbClr val="92D050"/>
              </a:solidFill>
              <a:latin typeface="Avenir Next LT Pro" panose="020F0502020204030204" pitchFamily="34" charset="-18"/>
            </a:endParaRPr>
          </a:p>
          <a:p>
            <a:r>
              <a:rPr lang="sl-SI" sz="2400" dirty="0">
                <a:solidFill>
                  <a:schemeClr val="tx1"/>
                </a:solidFill>
                <a:latin typeface="Avenir Next LT Pro" panose="020F0502020204030204" pitchFamily="34" charset="-18"/>
              </a:rPr>
              <a:t>Javni razpis in razpisna dokumentacija,</a:t>
            </a:r>
          </a:p>
          <a:p>
            <a:r>
              <a:rPr lang="sl-SI" sz="2400" dirty="0">
                <a:solidFill>
                  <a:schemeClr val="tx1"/>
                </a:solidFill>
                <a:latin typeface="Avenir Next LT Pro" panose="020F0502020204030204" pitchFamily="34" charset="-18"/>
              </a:rPr>
              <a:t>Navodila za pripravo vloge na javni razpis,</a:t>
            </a:r>
          </a:p>
          <a:p>
            <a:pPr algn="just"/>
            <a:r>
              <a:rPr lang="sl-SI" sz="2400" dirty="0">
                <a:solidFill>
                  <a:srgbClr val="000000"/>
                </a:solidFill>
                <a:effectLst/>
                <a:latin typeface="Avenir Next LT Pro" panose="020F0502020204030204" pitchFamily="34" charset="-18"/>
                <a:ea typeface="Times New Roman" panose="02020603050405020304" pitchFamily="18" charset="0"/>
              </a:rPr>
              <a:t>Navodila organa upravljanja o upravičenih stroških za sredstva evropske kohezijske politike v programskem obdobju 2021-2027, dostopna na spletni strani: </a:t>
            </a:r>
            <a:r>
              <a:rPr lang="sl-SI" sz="2400" u="sng" dirty="0" err="1">
                <a:solidFill>
                  <a:schemeClr val="accent1"/>
                </a:solidFill>
                <a:effectLst/>
                <a:latin typeface="Avenir Next LT Pro" panose="020F0502020204030204" pitchFamily="34" charset="-18"/>
                <a:ea typeface="Times New Roman" panose="02020603050405020304" pitchFamily="18" charset="0"/>
                <a:hlinkClick r:id="rId3">
                  <a:extLst>
                    <a:ext uri="{A12FA001-AC4F-418D-AE19-62706E023703}">
                      <ahyp:hlinkClr xmlns:ahyp="http://schemas.microsoft.com/office/drawing/2018/hyperlinkcolor" val="tx"/>
                    </a:ext>
                  </a:extLst>
                </a:hlinkClick>
              </a:rPr>
              <a:t>Introduction</a:t>
            </a:r>
            <a:r>
              <a:rPr lang="sl-SI" sz="2400" u="sng" dirty="0">
                <a:solidFill>
                  <a:schemeClr val="accent1"/>
                </a:solidFill>
                <a:effectLst/>
                <a:latin typeface="Avenir Next LT Pro" panose="020F0502020204030204" pitchFamily="34" charset="-18"/>
                <a:ea typeface="Times New Roman" panose="02020603050405020304" pitchFamily="18" charset="0"/>
                <a:hlinkClick r:id="rId3">
                  <a:extLst>
                    <a:ext uri="{A12FA001-AC4F-418D-AE19-62706E023703}">
                      <ahyp:hlinkClr xmlns:ahyp="http://schemas.microsoft.com/office/drawing/2018/hyperlinkcolor" val="tx"/>
                    </a:ext>
                  </a:extLst>
                </a:hlinkClick>
              </a:rPr>
              <a:t> (evropskasredstva.si)</a:t>
            </a:r>
            <a:r>
              <a:rPr lang="sl-SI" sz="2400" u="sng" dirty="0">
                <a:solidFill>
                  <a:schemeClr val="accent1"/>
                </a:solidFill>
                <a:effectLst/>
                <a:latin typeface="Avenir Next LT Pro" panose="020F0502020204030204" pitchFamily="34" charset="-18"/>
                <a:ea typeface="Times New Roman" panose="02020603050405020304" pitchFamily="18" charset="0"/>
              </a:rPr>
              <a:t>.</a:t>
            </a:r>
            <a:endParaRPr lang="sl-SI" sz="2400" dirty="0">
              <a:solidFill>
                <a:schemeClr val="accent1"/>
              </a:solidFill>
              <a:latin typeface="Avenir Next LT Pro" panose="020F0502020204030204" pitchFamily="34" charset="-18"/>
            </a:endParaRPr>
          </a:p>
          <a:p>
            <a:pPr lvl="0"/>
            <a:endParaRPr lang="sl-SI" sz="2400" dirty="0">
              <a:latin typeface="Avenir Next LT Pro" panose="020F0502020204030204" pitchFamily="34" charset="-18"/>
            </a:endParaRPr>
          </a:p>
          <a:p>
            <a:endParaRPr lang="sl-SI" sz="2400" dirty="0">
              <a:latin typeface="Avenir Next LT Pro" panose="020F0502020204030204" pitchFamily="34" charset="-18"/>
            </a:endParaRPr>
          </a:p>
        </p:txBody>
      </p:sp>
    </p:spTree>
    <p:extLst>
      <p:ext uri="{BB962C8B-B14F-4D97-AF65-F5344CB8AC3E}">
        <p14:creationId xmlns:p14="http://schemas.microsoft.com/office/powerpoint/2010/main" val="41902265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0" y="759854"/>
            <a:ext cx="3432219" cy="5344731"/>
          </a:xfrm>
          <a:solidFill>
            <a:schemeClr val="accent5">
              <a:lumMod val="50000"/>
            </a:schemeClr>
          </a:solidFill>
        </p:spPr>
        <p:txBody>
          <a:bodyPr>
            <a:normAutofit/>
          </a:bodyPr>
          <a:lstStyle/>
          <a:p>
            <a:pPr algn="ctr"/>
            <a:r>
              <a:rPr lang="sl-SI" sz="3200" b="1" dirty="0"/>
              <a:t>Dodatne informacije o javnem razpisu</a:t>
            </a:r>
            <a:br>
              <a:rPr lang="sl-SI" sz="3200" b="1" dirty="0"/>
            </a:br>
            <a:r>
              <a:rPr lang="sl-SI" sz="3200" b="1" dirty="0"/>
              <a:t>in</a:t>
            </a:r>
            <a:br>
              <a:rPr lang="sl-SI" sz="3200" b="1" dirty="0"/>
            </a:br>
            <a:r>
              <a:rPr lang="sl-SI" sz="3200" b="1" dirty="0"/>
              <a:t>Odgovori na pogosta vprašanja</a:t>
            </a:r>
            <a:br>
              <a:rPr lang="sl-SI" sz="3200" dirty="0"/>
            </a:br>
            <a:endParaRPr lang="sl-SI" sz="3200" dirty="0"/>
          </a:p>
        </p:txBody>
      </p:sp>
      <p:sp>
        <p:nvSpPr>
          <p:cNvPr id="3" name="Označba mesta vsebine 2"/>
          <p:cNvSpPr>
            <a:spLocks noGrp="1"/>
          </p:cNvSpPr>
          <p:nvPr>
            <p:ph idx="1"/>
          </p:nvPr>
        </p:nvSpPr>
        <p:spPr>
          <a:xfrm>
            <a:off x="3924419" y="1053546"/>
            <a:ext cx="7453417" cy="3160645"/>
          </a:xfrm>
        </p:spPr>
        <p:txBody>
          <a:bodyPr>
            <a:normAutofit/>
          </a:bodyPr>
          <a:lstStyle/>
          <a:p>
            <a:pPr marL="0" indent="0" algn="just">
              <a:buNone/>
            </a:pPr>
            <a:r>
              <a:rPr lang="sl-SI" dirty="0">
                <a:solidFill>
                  <a:schemeClr val="tx1"/>
                </a:solidFill>
                <a:latin typeface="Avenir Next LT Pro" panose="020F0502020204030204" pitchFamily="34" charset="-18"/>
              </a:rPr>
              <a:t>Potencialni prijavitelji lahko dobijo dodatne informacije o javnem razpisu dobijo na elektronskem naslovu: </a:t>
            </a:r>
            <a:r>
              <a:rPr lang="sl-SI" u="sng" dirty="0">
                <a:solidFill>
                  <a:schemeClr val="accent5">
                    <a:lumMod val="50000"/>
                  </a:schemeClr>
                </a:solidFill>
                <a:effectLst/>
                <a:latin typeface="Avenir Next LT Pro" panose="020F0502020204030204" pitchFamily="34" charset="-18"/>
                <a:ea typeface="Times New Roman" panose="02020603050405020304" pitchFamily="18" charset="0"/>
                <a:hlinkClick r:id="rId3">
                  <a:extLst>
                    <a:ext uri="{A12FA001-AC4F-418D-AE19-62706E023703}">
                      <ahyp:hlinkClr xmlns:ahyp="http://schemas.microsoft.com/office/drawing/2018/hyperlinkcolor" val="tx"/>
                    </a:ext>
                  </a:extLst>
                </a:hlinkClick>
              </a:rPr>
              <a:t>gp.mvzi@gov.si</a:t>
            </a:r>
            <a:r>
              <a:rPr lang="sl-SI" dirty="0">
                <a:latin typeface="Avenir Next LT Pro" panose="020F0502020204030204" pitchFamily="34" charset="-18"/>
              </a:rPr>
              <a:t>. </a:t>
            </a:r>
            <a:endParaRPr lang="sl-SI" dirty="0">
              <a:solidFill>
                <a:schemeClr val="tx1"/>
              </a:solidFill>
              <a:latin typeface="Avenir Next LT Pro" panose="020F0502020204030204" pitchFamily="34" charset="-18"/>
            </a:endParaRPr>
          </a:p>
          <a:p>
            <a:pPr marL="0" indent="0" algn="just">
              <a:buNone/>
            </a:pPr>
            <a:r>
              <a:rPr lang="sl-SI" dirty="0">
                <a:solidFill>
                  <a:schemeClr val="tx1"/>
                </a:solidFill>
                <a:effectLst/>
                <a:latin typeface="Avenir Next LT Pro" panose="020F0502020204030204" pitchFamily="34" charset="-18"/>
                <a:ea typeface="Times New Roman" panose="02020603050405020304" pitchFamily="18" charset="0"/>
              </a:rPr>
              <a:t>Ministrstvo bo odgovorilo na pogosta vprašanja, </a:t>
            </a:r>
            <a:r>
              <a:rPr lang="sl-SI" u="sng" dirty="0">
                <a:solidFill>
                  <a:schemeClr val="accent1"/>
                </a:solidFill>
                <a:effectLst/>
                <a:latin typeface="Avenir Next LT Pro" panose="020F0502020204030204" pitchFamily="34" charset="-18"/>
                <a:ea typeface="Times New Roman" panose="02020603050405020304" pitchFamily="18" charset="0"/>
              </a:rPr>
              <a:t>ki </a:t>
            </a:r>
            <a:r>
              <a:rPr lang="sl-SI" u="sng" dirty="0">
                <a:solidFill>
                  <a:schemeClr val="accent1"/>
                </a:solidFill>
                <a:latin typeface="Avenir Next LT Pro" panose="020F0502020204030204" pitchFamily="34" charset="-18"/>
                <a:ea typeface="Times New Roman" panose="02020603050405020304" pitchFamily="18" charset="0"/>
              </a:rPr>
              <a:t>bodo prejeta najkasneje štiri (4) dni pred potekom roka za oddajo vlog za posamezno odpiranje.</a:t>
            </a:r>
            <a:r>
              <a:rPr lang="sl-SI" dirty="0">
                <a:solidFill>
                  <a:schemeClr val="accent1"/>
                </a:solidFill>
                <a:effectLst/>
                <a:latin typeface="Avenir Next LT Pro" panose="020F0502020204030204" pitchFamily="34" charset="-18"/>
                <a:ea typeface="Times New Roman" panose="02020603050405020304" pitchFamily="18" charset="0"/>
              </a:rPr>
              <a:t> </a:t>
            </a:r>
          </a:p>
          <a:p>
            <a:pPr marL="0" indent="0" algn="just">
              <a:buNone/>
            </a:pPr>
            <a:endParaRPr lang="sl-SI" sz="1800" b="1" dirty="0">
              <a:solidFill>
                <a:srgbClr val="FF0000"/>
              </a:solidFill>
              <a:latin typeface="Avenir Next LT Pro" panose="020F0502020204030204" pitchFamily="34" charset="-18"/>
              <a:ea typeface="Times New Roman" panose="02020603050405020304" pitchFamily="18" charset="0"/>
            </a:endParaRPr>
          </a:p>
          <a:p>
            <a:pPr marL="0" indent="0" algn="just">
              <a:buNone/>
            </a:pPr>
            <a:r>
              <a:rPr lang="sl-SI" dirty="0">
                <a:solidFill>
                  <a:schemeClr val="tx1"/>
                </a:solidFill>
                <a:effectLst/>
                <a:latin typeface="Avenir Next LT Pro" panose="020F0502020204030204" pitchFamily="34" charset="-18"/>
                <a:ea typeface="Times New Roman" panose="02020603050405020304" pitchFamily="18" charset="0"/>
              </a:rPr>
              <a:t>Na vprašanja, ki bodo prispela kasneje, ministrstvo ne bo odgovarjalo.</a:t>
            </a:r>
          </a:p>
        </p:txBody>
      </p:sp>
      <p:sp>
        <p:nvSpPr>
          <p:cNvPr id="4" name="Pravokotnik 3"/>
          <p:cNvSpPr/>
          <p:nvPr/>
        </p:nvSpPr>
        <p:spPr>
          <a:xfrm>
            <a:off x="3924419" y="4373297"/>
            <a:ext cx="7343113" cy="1200329"/>
          </a:xfrm>
          <a:prstGeom prst="rect">
            <a:avLst/>
          </a:prstGeom>
        </p:spPr>
        <p:txBody>
          <a:bodyPr wrap="square">
            <a:spAutoFit/>
          </a:bodyPr>
          <a:lstStyle/>
          <a:p>
            <a:pPr algn="just"/>
            <a:r>
              <a:rPr lang="sl-SI" i="1" dirty="0">
                <a:solidFill>
                  <a:schemeClr val="accent1">
                    <a:lumMod val="75000"/>
                  </a:schemeClr>
                </a:solidFill>
                <a:latin typeface="Avenir Next LT Pro" panose="020F0502020204030204" pitchFamily="34" charset="-18"/>
              </a:rPr>
              <a:t>Odgovore na pogosta vprašanja bo ministrstvo objavilo na svojih spletnih straneh: </a:t>
            </a:r>
            <a:r>
              <a:rPr lang="sl-SI" dirty="0">
                <a:solidFill>
                  <a:schemeClr val="accent1"/>
                </a:solidFill>
                <a:latin typeface="Avenir Next LT Pro" panose="020F0502020204030204" pitchFamily="34" charset="-18"/>
                <a:hlinkClick r:id="rId4">
                  <a:extLst>
                    <a:ext uri="{A12FA001-AC4F-418D-AE19-62706E023703}">
                      <ahyp:hlinkClr xmlns:ahyp="http://schemas.microsoft.com/office/drawing/2018/hyperlinkcolor" val="tx"/>
                    </a:ext>
                  </a:extLst>
                </a:hlinkClick>
              </a:rPr>
              <a:t>Javni razpis Problemsko učenje študentov v delovno okolje: gospodarstvo, negospodarstvo in neprofitni sektor v lokalnem/regionalnem okolju 2024-2027 (PUŠ v delovno okolje 2024-2027) (gov.si)</a:t>
            </a:r>
            <a:r>
              <a:rPr lang="sl-SI" dirty="0">
                <a:solidFill>
                  <a:schemeClr val="accent1"/>
                </a:solidFill>
                <a:latin typeface="Avenir Next LT Pro" panose="020F0502020204030204" pitchFamily="34" charset="-18"/>
              </a:rPr>
              <a:t>.</a:t>
            </a:r>
            <a:endParaRPr lang="sl-SI" i="1" dirty="0">
              <a:solidFill>
                <a:schemeClr val="accent1"/>
              </a:solidFill>
              <a:highlight>
                <a:srgbClr val="FFFF00"/>
              </a:highlight>
              <a:latin typeface="Avenir Next LT Pro" panose="020F0502020204030204" pitchFamily="34" charset="-18"/>
            </a:endParaRPr>
          </a:p>
        </p:txBody>
      </p:sp>
    </p:spTree>
    <p:extLst>
      <p:ext uri="{BB962C8B-B14F-4D97-AF65-F5344CB8AC3E}">
        <p14:creationId xmlns:p14="http://schemas.microsoft.com/office/powerpoint/2010/main" val="3114223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Miselni oblaček: oblak 1">
            <a:extLst>
              <a:ext uri="{FF2B5EF4-FFF2-40B4-BE49-F238E27FC236}">
                <a16:creationId xmlns:a16="http://schemas.microsoft.com/office/drawing/2014/main" id="{2E71614A-91B2-06EE-A7E2-DA690EB2F2CD}"/>
              </a:ext>
            </a:extLst>
          </p:cNvPr>
          <p:cNvSpPr/>
          <p:nvPr/>
        </p:nvSpPr>
        <p:spPr>
          <a:xfrm>
            <a:off x="2041864" y="1825215"/>
            <a:ext cx="6616525" cy="2408904"/>
          </a:xfrm>
          <a:prstGeom prst="cloudCallou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2800">
                <a:solidFill>
                  <a:schemeClr val="bg1"/>
                </a:solidFill>
                <a:latin typeface="Calibri" panose="020F0502020204030204" pitchFamily="34" charset="0"/>
                <a:cs typeface="Calibri" panose="020F0502020204030204" pitchFamily="34" charset="0"/>
              </a:rPr>
              <a:t>Želimo vam uspešno prijavo </a:t>
            </a:r>
          </a:p>
          <a:p>
            <a:pPr algn="ctr"/>
            <a:endParaRPr lang="sl-SI" dirty="0"/>
          </a:p>
        </p:txBody>
      </p:sp>
    </p:spTree>
    <p:extLst>
      <p:ext uri="{BB962C8B-B14F-4D97-AF65-F5344CB8AC3E}">
        <p14:creationId xmlns:p14="http://schemas.microsoft.com/office/powerpoint/2010/main" val="2129099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87241B8-20E4-2616-D29A-DAF9217F1BB6}"/>
              </a:ext>
            </a:extLst>
          </p:cNvPr>
          <p:cNvSpPr>
            <a:spLocks noGrp="1"/>
          </p:cNvSpPr>
          <p:nvPr>
            <p:ph type="title"/>
          </p:nvPr>
        </p:nvSpPr>
        <p:spPr>
          <a:xfrm>
            <a:off x="0" y="745435"/>
            <a:ext cx="3466769" cy="5367129"/>
          </a:xfrm>
          <a:solidFill>
            <a:schemeClr val="accent5">
              <a:lumMod val="50000"/>
            </a:schemeClr>
          </a:solidFill>
        </p:spPr>
        <p:txBody>
          <a:bodyPr>
            <a:normAutofit/>
          </a:bodyPr>
          <a:lstStyle/>
          <a:p>
            <a:pPr algn="ctr"/>
            <a:r>
              <a:rPr lang="sl-SI" sz="2800" b="1" dirty="0"/>
              <a:t>Namen javnega razpisa</a:t>
            </a:r>
            <a:br>
              <a:rPr lang="sl-SI" sz="2800" b="1" dirty="0"/>
            </a:br>
            <a:br>
              <a:rPr lang="sl-SI" sz="2800" b="1" dirty="0"/>
            </a:br>
            <a:r>
              <a:rPr lang="sl-SI" sz="2800" b="1" dirty="0">
                <a:solidFill>
                  <a:schemeClr val="bg1"/>
                </a:solidFill>
              </a:rPr>
              <a:t>skladnost s Slovensko </a:t>
            </a:r>
            <a:br>
              <a:rPr lang="sl-SI" sz="2800" b="1" dirty="0">
                <a:solidFill>
                  <a:schemeClr val="bg1"/>
                </a:solidFill>
              </a:rPr>
            </a:br>
            <a:r>
              <a:rPr lang="sl-SI" sz="2800" b="1" dirty="0">
                <a:solidFill>
                  <a:schemeClr val="bg1"/>
                </a:solidFill>
              </a:rPr>
              <a:t>strategijo pametne specializacije (S5)</a:t>
            </a:r>
            <a:br>
              <a:rPr lang="sl-SI" sz="2800" b="1" dirty="0">
                <a:solidFill>
                  <a:schemeClr val="bg1"/>
                </a:solidFill>
              </a:rPr>
            </a:br>
            <a:br>
              <a:rPr lang="sl-SI" sz="2800" b="1" dirty="0">
                <a:solidFill>
                  <a:schemeClr val="bg1"/>
                </a:solidFill>
              </a:rPr>
            </a:br>
            <a:r>
              <a:rPr lang="sl-SI" sz="1800" b="1" u="sng" dirty="0">
                <a:solidFill>
                  <a:schemeClr val="accent1"/>
                </a:solidFill>
              </a:rPr>
              <a:t>prijava na SKLOP A (obvezna) </a:t>
            </a:r>
            <a:br>
              <a:rPr lang="sl-SI" sz="1800" b="1" u="sng" dirty="0">
                <a:solidFill>
                  <a:schemeClr val="accent1"/>
                </a:solidFill>
              </a:rPr>
            </a:br>
            <a:r>
              <a:rPr lang="sl-SI" sz="1800" b="1" dirty="0">
                <a:solidFill>
                  <a:schemeClr val="accent1"/>
                </a:solidFill>
              </a:rPr>
              <a:t>prijava na SKLOP B (izbirna)</a:t>
            </a:r>
            <a:endParaRPr lang="sl-SI" sz="1800" dirty="0">
              <a:solidFill>
                <a:schemeClr val="accent1"/>
              </a:solidFill>
            </a:endParaRPr>
          </a:p>
        </p:txBody>
      </p:sp>
      <p:sp>
        <p:nvSpPr>
          <p:cNvPr id="3" name="Označba mesta vsebine 2">
            <a:extLst>
              <a:ext uri="{FF2B5EF4-FFF2-40B4-BE49-F238E27FC236}">
                <a16:creationId xmlns:a16="http://schemas.microsoft.com/office/drawing/2014/main" id="{A59087C4-5F70-6CBC-E48C-E736B72B0CBA}"/>
              </a:ext>
            </a:extLst>
          </p:cNvPr>
          <p:cNvSpPr>
            <a:spLocks noGrp="1"/>
          </p:cNvSpPr>
          <p:nvPr>
            <p:ph idx="1"/>
          </p:nvPr>
        </p:nvSpPr>
        <p:spPr>
          <a:xfrm>
            <a:off x="3625405" y="753714"/>
            <a:ext cx="3466769" cy="4998269"/>
          </a:xfrm>
        </p:spPr>
        <p:txBody>
          <a:bodyPr>
            <a:normAutofit fontScale="92500" lnSpcReduction="20000"/>
          </a:bodyPr>
          <a:lstStyle/>
          <a:p>
            <a:pPr marL="0" indent="0">
              <a:buNone/>
            </a:pPr>
            <a:r>
              <a:rPr lang="sl-SI" sz="1600" b="1" u="sng" dirty="0">
                <a:solidFill>
                  <a:schemeClr val="accent5">
                    <a:lumMod val="50000"/>
                  </a:schemeClr>
                </a:solidFill>
                <a:latin typeface="Avenir Next LT Pro" panose="020F0502020204030204" pitchFamily="34" charset="-18"/>
              </a:rPr>
              <a:t>POMEMBNO: </a:t>
            </a:r>
          </a:p>
          <a:p>
            <a:pPr marL="0" indent="0">
              <a:buNone/>
            </a:pPr>
            <a:r>
              <a:rPr lang="sl-SI" sz="1600" b="1" u="sng" dirty="0">
                <a:solidFill>
                  <a:srgbClr val="549E39"/>
                </a:solidFill>
                <a:latin typeface="Avenir Next LT Pro" panose="020F0502020204030204" pitchFamily="34" charset="-18"/>
              </a:rPr>
              <a:t>-</a:t>
            </a:r>
            <a:r>
              <a:rPr lang="sl-SI" sz="1600" b="1" u="sng" dirty="0">
                <a:solidFill>
                  <a:schemeClr val="tx1"/>
                </a:solidFill>
                <a:latin typeface="Avenir Next LT Pro" panose="020F0502020204030204" pitchFamily="34" charset="-18"/>
              </a:rPr>
              <a:t> vsaj en predlagan projekt prijavitelja na Sklopu A in na Sklopu B (v kolikor prijavitelj prijavi tudi Sklop B) mora vključevati vsebine s prednostnega področja S5 </a:t>
            </a:r>
            <a:r>
              <a:rPr lang="sl-SI" sz="1600" b="1" i="1" dirty="0">
                <a:solidFill>
                  <a:schemeClr val="accent1"/>
                </a:solidFill>
                <a:latin typeface="Avenir Next LT Pro" panose="020F0502020204030204" pitchFamily="34" charset="-18"/>
              </a:rPr>
              <a:t>(gledati točko 4. 2 javnega razpisa Pogoji, vezani na vlogo in točko 7 p</a:t>
            </a:r>
            <a:r>
              <a:rPr lang="sl-SI" sz="1600" b="1" dirty="0">
                <a:solidFill>
                  <a:schemeClr val="accent1"/>
                </a:solidFill>
                <a:effectLst/>
                <a:latin typeface="Avenir Next LT Pro" panose="020F0502020204030204" pitchFamily="34" charset="-18"/>
                <a:ea typeface="Times New Roman" panose="02020603050405020304" pitchFamily="18" charset="0"/>
              </a:rPr>
              <a:t>rijavnega obrazca rubrika B.SPLOŠNI PODATKI O OPERACIJI</a:t>
            </a:r>
            <a:r>
              <a:rPr lang="sl-SI" sz="1600" b="1" i="1" dirty="0">
                <a:solidFill>
                  <a:schemeClr val="accent1"/>
                </a:solidFill>
                <a:latin typeface="Avenir Next LT Pro" panose="020F0502020204030204" pitchFamily="34" charset="-18"/>
              </a:rPr>
              <a:t>)</a:t>
            </a:r>
            <a:r>
              <a:rPr lang="sl-SI" sz="1600" b="1" dirty="0">
                <a:solidFill>
                  <a:schemeClr val="accent1"/>
                </a:solidFill>
                <a:latin typeface="Avenir Next LT Pro" panose="020F0502020204030204" pitchFamily="34" charset="-18"/>
              </a:rPr>
              <a:t>. </a:t>
            </a:r>
          </a:p>
          <a:p>
            <a:pPr marL="0" indent="0">
              <a:buNone/>
            </a:pPr>
            <a:r>
              <a:rPr lang="sl-SI" sz="1600" b="1" u="sng" dirty="0">
                <a:solidFill>
                  <a:schemeClr val="accent5">
                    <a:lumMod val="50000"/>
                  </a:schemeClr>
                </a:solidFill>
                <a:latin typeface="Avenir Next LT Pro" panose="020F0502020204030204" pitchFamily="34" charset="-18"/>
              </a:rPr>
              <a:t>CILJ</a:t>
            </a:r>
            <a:r>
              <a:rPr lang="sl-SI" sz="1600" b="1" dirty="0">
                <a:latin typeface="Avenir Next LT Pro" panose="020F0502020204030204" pitchFamily="34" charset="-18"/>
              </a:rPr>
              <a:t> </a:t>
            </a:r>
            <a:r>
              <a:rPr lang="sl-SI" sz="1600" b="1" i="0" dirty="0">
                <a:solidFill>
                  <a:srgbClr val="111111"/>
                </a:solidFill>
                <a:effectLst/>
                <a:latin typeface="Avenir Next LT Pro" panose="020F0502020204030204" pitchFamily="34" charset="-18"/>
              </a:rPr>
              <a:t>v obdobju 2021–2027: </a:t>
            </a:r>
            <a:r>
              <a:rPr lang="sl-SI" sz="1600" i="0" dirty="0">
                <a:solidFill>
                  <a:srgbClr val="111111"/>
                </a:solidFill>
                <a:effectLst/>
                <a:latin typeface="Avenir Next LT Pro" panose="020F0502020204030204" pitchFamily="34" charset="-18"/>
              </a:rPr>
              <a:t>uresničitev zelenega prehoda, ki ga razumemo kot inovativno, </a:t>
            </a:r>
            <a:r>
              <a:rPr lang="sl-SI" sz="1600" i="0" dirty="0" err="1">
                <a:solidFill>
                  <a:srgbClr val="111111"/>
                </a:solidFill>
                <a:effectLst/>
                <a:latin typeface="Avenir Next LT Pro" panose="020F0502020204030204" pitchFamily="34" charset="-18"/>
              </a:rPr>
              <a:t>nizkoogljično</a:t>
            </a:r>
            <a:r>
              <a:rPr lang="sl-SI" sz="1600" i="0" dirty="0">
                <a:solidFill>
                  <a:srgbClr val="111111"/>
                </a:solidFill>
                <a:effectLst/>
                <a:latin typeface="Avenir Next LT Pro" panose="020F0502020204030204" pitchFamily="34" charset="-18"/>
              </a:rPr>
              <a:t>, digitalno in na znanju temelječo preobrazbo gospodarstva in družbe.</a:t>
            </a:r>
            <a:endParaRPr lang="sl-SI" sz="1600" dirty="0">
              <a:latin typeface="Avenir Next LT Pro" panose="020F0502020204030204" pitchFamily="34" charset="-18"/>
            </a:endParaRPr>
          </a:p>
          <a:p>
            <a:pPr marL="0" indent="0">
              <a:buNone/>
            </a:pPr>
            <a:r>
              <a:rPr lang="sl-SI" sz="1600" dirty="0">
                <a:solidFill>
                  <a:schemeClr val="tx1"/>
                </a:solidFill>
                <a:latin typeface="Avenir Next LT Pro" panose="020F0502020204030204" pitchFamily="34" charset="-18"/>
              </a:rPr>
              <a:t>Dodatne informacije so potencialnim prijaviteljem dostopne na spodnji povezavi: </a:t>
            </a:r>
          </a:p>
          <a:p>
            <a:pPr lvl="0"/>
            <a:r>
              <a:rPr lang="sl-SI" sz="1600" u="sng" dirty="0">
                <a:solidFill>
                  <a:schemeClr val="tx1"/>
                </a:solidFill>
                <a:latin typeface="Avenir Next LT Pro" panose="020F0502020204030204" pitchFamily="34" charset="-18"/>
              </a:rPr>
              <a:t>www.evropskasredstva.si: </a:t>
            </a:r>
            <a:r>
              <a:rPr lang="sl-SI" sz="1600" dirty="0">
                <a:solidFill>
                  <a:schemeClr val="accent5">
                    <a:lumMod val="50000"/>
                  </a:schemeClr>
                </a:solidFill>
                <a:latin typeface="Avenir Next LT Pro" panose="020F0502020204030204" pitchFamily="34" charset="-18"/>
                <a:hlinkClick r:id="rId2">
                  <a:extLst>
                    <a:ext uri="{A12FA001-AC4F-418D-AE19-62706E023703}">
                      <ahyp:hlinkClr xmlns:ahyp="http://schemas.microsoft.com/office/drawing/2018/hyperlinkcolor" val="tx"/>
                    </a:ext>
                  </a:extLst>
                </a:hlinkClick>
              </a:rPr>
              <a:t>Microsoft Word - S5_Verzija 1.1_sprememba upravljanja v poglavju 6 in </a:t>
            </a:r>
            <a:r>
              <a:rPr lang="sl-SI" sz="1600" dirty="0" err="1">
                <a:solidFill>
                  <a:schemeClr val="accent5">
                    <a:lumMod val="50000"/>
                  </a:schemeClr>
                </a:solidFill>
                <a:latin typeface="Avenir Next LT Pro" panose="020F0502020204030204" pitchFamily="34" charset="-18"/>
                <a:hlinkClick r:id="rId2">
                  <a:extLst>
                    <a:ext uri="{A12FA001-AC4F-418D-AE19-62706E023703}">
                      <ahyp:hlinkClr xmlns:ahyp="http://schemas.microsoft.com/office/drawing/2018/hyperlinkcolor" val="tx"/>
                    </a:ext>
                  </a:extLst>
                </a:hlinkClick>
              </a:rPr>
              <a:t>dolo</a:t>
            </a:r>
            <a:r>
              <a:rPr lang="sl-SI" sz="1600" dirty="0">
                <a:solidFill>
                  <a:schemeClr val="accent5">
                    <a:lumMod val="50000"/>
                  </a:schemeClr>
                </a:solidFill>
                <a:latin typeface="Avenir Next LT Pro" panose="020F0502020204030204" pitchFamily="34" charset="-18"/>
                <a:hlinkClick r:id="rId2">
                  <a:extLst>
                    <a:ext uri="{A12FA001-AC4F-418D-AE19-62706E023703}">
                      <ahyp:hlinkClr xmlns:ahyp="http://schemas.microsoft.com/office/drawing/2018/hyperlinkcolor" val="tx"/>
                    </a:ext>
                  </a:extLst>
                </a:hlinkClick>
              </a:rPr>
              <a:t> </a:t>
            </a:r>
            <a:r>
              <a:rPr lang="sl-SI" sz="1600" dirty="0" err="1">
                <a:solidFill>
                  <a:schemeClr val="accent5">
                    <a:lumMod val="50000"/>
                  </a:schemeClr>
                </a:solidFill>
                <a:latin typeface="Avenir Next LT Pro" panose="020F0502020204030204" pitchFamily="34" charset="-18"/>
                <a:hlinkClick r:id="rId2">
                  <a:extLst>
                    <a:ext uri="{A12FA001-AC4F-418D-AE19-62706E023703}">
                      <ahyp:hlinkClr xmlns:ahyp="http://schemas.microsoft.com/office/drawing/2018/hyperlinkcolor" val="tx"/>
                    </a:ext>
                  </a:extLst>
                </a:hlinkClick>
              </a:rPr>
              <a:t>itev</a:t>
            </a:r>
            <a:r>
              <a:rPr lang="sl-SI" sz="1600" dirty="0">
                <a:solidFill>
                  <a:schemeClr val="accent5">
                    <a:lumMod val="50000"/>
                  </a:schemeClr>
                </a:solidFill>
                <a:latin typeface="Avenir Next LT Pro" panose="020F0502020204030204" pitchFamily="34" charset="-18"/>
                <a:hlinkClick r:id="rId2">
                  <a:extLst>
                    <a:ext uri="{A12FA001-AC4F-418D-AE19-62706E023703}">
                      <ahyp:hlinkClr xmlns:ahyp="http://schemas.microsoft.com/office/drawing/2018/hyperlinkcolor" val="tx"/>
                    </a:ext>
                  </a:extLst>
                </a:hlinkClick>
              </a:rPr>
              <a:t> poro anja.docx (evropskasredstva.si)</a:t>
            </a:r>
            <a:r>
              <a:rPr lang="sl-SI" sz="1600" u="sng" dirty="0">
                <a:solidFill>
                  <a:schemeClr val="accent5">
                    <a:lumMod val="50000"/>
                  </a:schemeClr>
                </a:solidFill>
                <a:latin typeface="Avenir Next LT Pro" panose="020F0502020204030204" pitchFamily="34" charset="-18"/>
              </a:rPr>
              <a:t>.</a:t>
            </a:r>
          </a:p>
        </p:txBody>
      </p:sp>
      <p:pic>
        <p:nvPicPr>
          <p:cNvPr id="5" name="Slika 4">
            <a:extLst>
              <a:ext uri="{FF2B5EF4-FFF2-40B4-BE49-F238E27FC236}">
                <a16:creationId xmlns:a16="http://schemas.microsoft.com/office/drawing/2014/main" id="{CCC6999F-08CA-D28F-FD7E-ABB034F43AB7}"/>
              </a:ext>
            </a:extLst>
          </p:cNvPr>
          <p:cNvPicPr>
            <a:picLocks noChangeAspect="1"/>
          </p:cNvPicPr>
          <p:nvPr/>
        </p:nvPicPr>
        <p:blipFill>
          <a:blip r:embed="rId3"/>
          <a:stretch>
            <a:fillRect/>
          </a:stretch>
        </p:blipFill>
        <p:spPr>
          <a:xfrm>
            <a:off x="7153367" y="1583842"/>
            <a:ext cx="4590710" cy="3662334"/>
          </a:xfrm>
          <a:prstGeom prst="rect">
            <a:avLst/>
          </a:prstGeom>
        </p:spPr>
      </p:pic>
    </p:spTree>
    <p:extLst>
      <p:ext uri="{BB962C8B-B14F-4D97-AF65-F5344CB8AC3E}">
        <p14:creationId xmlns:p14="http://schemas.microsoft.com/office/powerpoint/2010/main" val="196944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0" y="723569"/>
            <a:ext cx="3492347" cy="5629524"/>
          </a:xfrm>
          <a:solidFill>
            <a:schemeClr val="accent5">
              <a:lumMod val="50000"/>
            </a:schemeClr>
          </a:solidFill>
        </p:spPr>
        <p:txBody>
          <a:bodyPr/>
          <a:lstStyle/>
          <a:p>
            <a:pPr algn="ctr"/>
            <a:r>
              <a:rPr lang="sl-SI" b="1" dirty="0"/>
              <a:t>Predmet javnega razpisa </a:t>
            </a:r>
            <a:br>
              <a:rPr lang="sl-SI" b="1" dirty="0"/>
            </a:br>
            <a:br>
              <a:rPr lang="sl-SI" b="1" dirty="0"/>
            </a:br>
            <a:r>
              <a:rPr lang="sl-SI" b="1" dirty="0"/>
              <a:t>Sklop A in aktivnosti</a:t>
            </a:r>
            <a:br>
              <a:rPr lang="sl-SI" b="1" dirty="0"/>
            </a:br>
            <a:br>
              <a:rPr lang="sl-SI" b="1" dirty="0"/>
            </a:br>
            <a:r>
              <a:rPr lang="sl-SI" sz="2000" b="1" dirty="0">
                <a:solidFill>
                  <a:schemeClr val="accent1"/>
                </a:solidFill>
              </a:rPr>
              <a:t>SKLOP A: OBVEZEN</a:t>
            </a:r>
            <a:endParaRPr lang="sl-SI" sz="2000" dirty="0">
              <a:solidFill>
                <a:schemeClr val="accent1"/>
              </a:solidFill>
            </a:endParaRPr>
          </a:p>
        </p:txBody>
      </p:sp>
      <p:graphicFrame>
        <p:nvGraphicFramePr>
          <p:cNvPr id="5" name="Tabela 5">
            <a:extLst>
              <a:ext uri="{FF2B5EF4-FFF2-40B4-BE49-F238E27FC236}">
                <a16:creationId xmlns:a16="http://schemas.microsoft.com/office/drawing/2014/main" id="{45830BEB-885B-3E59-7A68-7399142DF036}"/>
              </a:ext>
            </a:extLst>
          </p:cNvPr>
          <p:cNvGraphicFramePr>
            <a:graphicFrameLocks noGrp="1"/>
          </p:cNvGraphicFramePr>
          <p:nvPr>
            <p:ph idx="1"/>
            <p:extLst>
              <p:ext uri="{D42A27DB-BD31-4B8C-83A1-F6EECF244321}">
                <p14:modId xmlns:p14="http://schemas.microsoft.com/office/powerpoint/2010/main" val="336536458"/>
              </p:ext>
            </p:extLst>
          </p:nvPr>
        </p:nvGraphicFramePr>
        <p:xfrm>
          <a:off x="3799164" y="723569"/>
          <a:ext cx="7829619" cy="5864965"/>
        </p:xfrm>
        <a:graphic>
          <a:graphicData uri="http://schemas.openxmlformats.org/drawingml/2006/table">
            <a:tbl>
              <a:tblPr firstRow="1" bandRow="1">
                <a:tableStyleId>{7DF18680-E054-41AD-8BC1-D1AEF772440D}</a:tableStyleId>
              </a:tblPr>
              <a:tblGrid>
                <a:gridCol w="1389062">
                  <a:extLst>
                    <a:ext uri="{9D8B030D-6E8A-4147-A177-3AD203B41FA5}">
                      <a16:colId xmlns:a16="http://schemas.microsoft.com/office/drawing/2014/main" val="4219579624"/>
                    </a:ext>
                  </a:extLst>
                </a:gridCol>
                <a:gridCol w="6440557">
                  <a:extLst>
                    <a:ext uri="{9D8B030D-6E8A-4147-A177-3AD203B41FA5}">
                      <a16:colId xmlns:a16="http://schemas.microsoft.com/office/drawing/2014/main" val="1361085451"/>
                    </a:ext>
                  </a:extLst>
                </a:gridCol>
              </a:tblGrid>
              <a:tr h="2057665">
                <a:tc>
                  <a:txBody>
                    <a:bodyPr/>
                    <a:lstStyle/>
                    <a:p>
                      <a:r>
                        <a:rPr lang="sl-SI" sz="1800" dirty="0">
                          <a:solidFill>
                            <a:schemeClr val="tx1"/>
                          </a:solidFill>
                          <a:latin typeface="Avenir Next LT Pro" panose="020F0502020204030204" pitchFamily="34" charset="-18"/>
                        </a:rPr>
                        <a:t>Aktivnost 1: </a:t>
                      </a:r>
                      <a:r>
                        <a:rPr lang="sl-SI" sz="1400" dirty="0">
                          <a:solidFill>
                            <a:schemeClr val="accent1"/>
                          </a:solidFill>
                          <a:latin typeface="Avenir Next LT Pro" panose="020F0502020204030204" pitchFamily="34" charset="-18"/>
                        </a:rPr>
                        <a:t>OBVEZNA</a:t>
                      </a:r>
                    </a:p>
                  </a:txBody>
                  <a:tcPr>
                    <a:solidFill>
                      <a:schemeClr val="accent5">
                        <a:lumMod val="75000"/>
                      </a:schemeClr>
                    </a:solidFill>
                  </a:tcPr>
                </a:tc>
                <a:tc>
                  <a:txBody>
                    <a:bodyPr/>
                    <a:lstStyle/>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l-SI" sz="1400" b="0" kern="1200" dirty="0">
                          <a:solidFill>
                            <a:schemeClr val="lt1"/>
                          </a:solidFill>
                          <a:effectLst/>
                          <a:latin typeface="Avenir Next LT Pro" panose="020F0502020204030204" pitchFamily="34" charset="-18"/>
                        </a:rPr>
                        <a:t>izvedba projektnih aktivnosti študentov in pedagoških mentorjev iz visokošolskih zavodov, v sodelovanju s partnerji iz delovnega okolja (delovni mentorji iz gospodarstva);</a:t>
                      </a:r>
                      <a:endParaRPr lang="sl-SI" sz="1400" b="0" dirty="0">
                        <a:latin typeface="Avenir Next LT Pro" panose="020F0502020204030204" pitchFamily="34" charset="-18"/>
                      </a:endParaRPr>
                    </a:p>
                    <a:p>
                      <a:pPr marL="285750" indent="-285750" algn="just">
                        <a:buFont typeface="Arial" panose="020B0604020202020204" pitchFamily="34" charset="0"/>
                        <a:buChar char="•"/>
                      </a:pPr>
                      <a:r>
                        <a:rPr lang="sl-SI" sz="1400" b="0" kern="1200" dirty="0">
                          <a:solidFill>
                            <a:schemeClr val="lt1"/>
                          </a:solidFill>
                          <a:effectLst/>
                          <a:latin typeface="Avenir Next LT Pro" panose="020F0502020204030204" pitchFamily="34" charset="-18"/>
                        </a:rPr>
                        <a:t>izvajanje projektnih aktivnosti v skupinah od pet do devet študentov;</a:t>
                      </a:r>
                    </a:p>
                    <a:p>
                      <a:pPr marL="285750" indent="-285750" algn="just">
                        <a:buFont typeface="Arial" panose="020B0604020202020204" pitchFamily="34" charset="0"/>
                        <a:buChar char="•"/>
                      </a:pPr>
                      <a:r>
                        <a:rPr lang="sl-SI" sz="1400" b="0" kern="1200" dirty="0">
                          <a:solidFill>
                            <a:schemeClr val="lt1"/>
                          </a:solidFill>
                          <a:effectLst/>
                          <a:latin typeface="Avenir Next LT Pro" panose="020F0502020204030204" pitchFamily="34" charset="-18"/>
                        </a:rPr>
                        <a:t>vključitev najmanj enega pedagoškega mentorja in najmanj enega delovnega mentorja iz gospodarstva, seznanitev z izzivi in proučevanje problematike v gospodarskem okolju;</a:t>
                      </a:r>
                    </a:p>
                    <a:p>
                      <a:pPr marL="285750" indent="-285750" algn="just">
                        <a:buFont typeface="Arial" panose="020B0604020202020204" pitchFamily="34" charset="0"/>
                        <a:buChar char="•"/>
                      </a:pPr>
                      <a:r>
                        <a:rPr lang="sl-SI" sz="1400" b="0" u="sng" kern="1200" dirty="0">
                          <a:solidFill>
                            <a:schemeClr val="lt1"/>
                          </a:solidFill>
                          <a:effectLst/>
                          <a:latin typeface="Avenir Next LT Pro" panose="020F0502020204030204" pitchFamily="34" charset="-18"/>
                        </a:rPr>
                        <a:t>poudarek mora biti na prednostnih področjih Slovenske strategije pametne specializacije (S5).</a:t>
                      </a:r>
                      <a:endParaRPr lang="sl-SI" sz="1400" b="0" u="sng" dirty="0">
                        <a:latin typeface="Avenir Next LT Pro" panose="020F0502020204030204" pitchFamily="34" charset="-18"/>
                      </a:endParaRPr>
                    </a:p>
                  </a:txBody>
                  <a:tcPr>
                    <a:solidFill>
                      <a:schemeClr val="accent5">
                        <a:lumMod val="75000"/>
                      </a:schemeClr>
                    </a:solidFill>
                  </a:tcPr>
                </a:tc>
                <a:extLst>
                  <a:ext uri="{0D108BD9-81ED-4DB2-BD59-A6C34878D82A}">
                    <a16:rowId xmlns:a16="http://schemas.microsoft.com/office/drawing/2014/main" val="3571132058"/>
                  </a:ext>
                </a:extLst>
              </a:tr>
              <a:tr h="1550634">
                <a:tc>
                  <a:txBody>
                    <a:bodyPr/>
                    <a:lstStyle/>
                    <a:p>
                      <a:r>
                        <a:rPr lang="sl-SI" sz="1800" b="1" dirty="0">
                          <a:latin typeface="Avenir Next LT Pro" panose="020F0502020204030204" pitchFamily="34" charset="-18"/>
                        </a:rPr>
                        <a:t>Aktivnost 2: </a:t>
                      </a:r>
                      <a:r>
                        <a:rPr lang="sl-SI" sz="1400" b="1" dirty="0">
                          <a:solidFill>
                            <a:schemeClr val="accent1"/>
                          </a:solidFill>
                          <a:latin typeface="Avenir Next LT Pro" panose="020F0502020204030204" pitchFamily="34" charset="-18"/>
                        </a:rPr>
                        <a:t>OBVEZNA</a:t>
                      </a:r>
                    </a:p>
                  </a:txBody>
                  <a:tcPr/>
                </a:tc>
                <a:tc>
                  <a:txBody>
                    <a:bodyPr/>
                    <a:lstStyle/>
                    <a:p>
                      <a:pPr marL="285750" indent="-285750" algn="just">
                        <a:buFont typeface="Arial" panose="020B0604020202020204" pitchFamily="34" charset="0"/>
                        <a:buChar char="•"/>
                      </a:pPr>
                      <a:r>
                        <a:rPr lang="sl-SI" sz="1400" kern="1200" dirty="0">
                          <a:solidFill>
                            <a:schemeClr val="dk1"/>
                          </a:solidFill>
                          <a:effectLst/>
                          <a:latin typeface="Avenir Next LT Pro" panose="020F0502020204030204" pitchFamily="34" charset="-18"/>
                        </a:rPr>
                        <a:t>prenos znanj, izkušenj in praks pedagoških mentorjev iz visokošolskih zavodov na delovno okolje (gospodarstvo);</a:t>
                      </a:r>
                    </a:p>
                    <a:p>
                      <a:pPr marL="285750" indent="-285750" algn="just">
                        <a:buFont typeface="Arial" panose="020B0604020202020204" pitchFamily="34" charset="0"/>
                        <a:buChar char="•"/>
                      </a:pPr>
                      <a:r>
                        <a:rPr lang="sl-SI" sz="1400" kern="1200" dirty="0">
                          <a:solidFill>
                            <a:schemeClr val="dk1"/>
                          </a:solidFill>
                          <a:effectLst/>
                          <a:latin typeface="Avenir Next LT Pro" panose="020F0502020204030204" pitchFamily="34" charset="-18"/>
                        </a:rPr>
                        <a:t>v okviru </a:t>
                      </a:r>
                      <a:r>
                        <a:rPr lang="sl-SI" sz="1400" u="sng" kern="1200" dirty="0">
                          <a:solidFill>
                            <a:schemeClr val="dk1"/>
                          </a:solidFill>
                          <a:effectLst/>
                          <a:latin typeface="Avenir Next LT Pro" panose="020F0502020204030204" pitchFamily="34" charset="-18"/>
                        </a:rPr>
                        <a:t>vsakega izvedenega projekta </a:t>
                      </a:r>
                      <a:r>
                        <a:rPr lang="sl-SI" sz="1400" kern="1200" dirty="0">
                          <a:solidFill>
                            <a:schemeClr val="dk1"/>
                          </a:solidFill>
                          <a:effectLst/>
                          <a:latin typeface="Avenir Next LT Pro" panose="020F0502020204030204" pitchFamily="34" charset="-18"/>
                        </a:rPr>
                        <a:t>(Aktivnost 1) se izvede najmanj en prenos znanj, izkušenj in praks, s katerim bodo pedagoški mentorji na partnerje iz delovnega okolja prenesli in izmenjali izkušnje ter poglede na znanstvena spoznanja, strokovne teorije, domače in mednarodne izkušnje s področja visokega šolstva, upoštevaje aktualne izzive delovnega okolja in družbe.</a:t>
                      </a:r>
                      <a:endParaRPr lang="sl-SI" sz="1400" dirty="0">
                        <a:latin typeface="Avenir Next LT Pro" panose="020F0502020204030204" pitchFamily="34" charset="-18"/>
                      </a:endParaRPr>
                    </a:p>
                    <a:p>
                      <a:pPr marL="171450" indent="-171450">
                        <a:buFont typeface="Arial" panose="020B0604020202020204" pitchFamily="34" charset="0"/>
                        <a:buChar char="•"/>
                      </a:pPr>
                      <a:endParaRPr lang="sl-SI" sz="1400" dirty="0">
                        <a:latin typeface="Avenir Next LT Pro" panose="020F0502020204030204" pitchFamily="34" charset="-18"/>
                      </a:endParaRPr>
                    </a:p>
                  </a:txBody>
                  <a:tcPr/>
                </a:tc>
                <a:extLst>
                  <a:ext uri="{0D108BD9-81ED-4DB2-BD59-A6C34878D82A}">
                    <a16:rowId xmlns:a16="http://schemas.microsoft.com/office/drawing/2014/main" val="1278186880"/>
                  </a:ext>
                </a:extLst>
              </a:tr>
              <a:tr h="1795620">
                <a:tc>
                  <a:txBody>
                    <a:bodyPr/>
                    <a:lstStyle/>
                    <a:p>
                      <a:r>
                        <a:rPr lang="sl-SI" sz="1800" b="1" dirty="0">
                          <a:latin typeface="Avenir Next LT Pro" panose="020F0502020204030204" pitchFamily="34" charset="-18"/>
                        </a:rPr>
                        <a:t>Aktivnost 3: </a:t>
                      </a:r>
                      <a:r>
                        <a:rPr lang="sl-SI" sz="1400" b="1" dirty="0">
                          <a:solidFill>
                            <a:schemeClr val="accent1"/>
                          </a:solidFill>
                          <a:latin typeface="Avenir Next LT Pro" panose="020F0502020204030204" pitchFamily="34" charset="-18"/>
                        </a:rPr>
                        <a:t>OBVEZNA</a:t>
                      </a:r>
                    </a:p>
                  </a:txBody>
                  <a:tcPr/>
                </a:tc>
                <a:tc>
                  <a:txBody>
                    <a:bodyPr/>
                    <a:lstStyle/>
                    <a:p>
                      <a:pPr marL="285750" indent="-285750" algn="just">
                        <a:buFont typeface="Arial" panose="020B0604020202020204" pitchFamily="34" charset="0"/>
                        <a:buChar char="•"/>
                      </a:pPr>
                      <a:r>
                        <a:rPr lang="sl-SI" sz="1400" kern="1200" dirty="0">
                          <a:solidFill>
                            <a:schemeClr val="dk1"/>
                          </a:solidFill>
                          <a:effectLst/>
                          <a:latin typeface="Avenir Next LT Pro" panose="020F0502020204030204" pitchFamily="34" charset="-18"/>
                        </a:rPr>
                        <a:t>prenos znanj, izkušenj in praks partnerjev iz delovnega okolja (delovni mentorji iz gospodarstva) na pedagoške mentorje iz visokošolskih zavodov;</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l-SI" sz="1400" kern="1200" dirty="0">
                          <a:solidFill>
                            <a:schemeClr val="dk1"/>
                          </a:solidFill>
                          <a:effectLst/>
                          <a:latin typeface="Avenir Next LT Pro" panose="020F0502020204030204" pitchFamily="34" charset="-18"/>
                        </a:rPr>
                        <a:t>v okviru </a:t>
                      </a:r>
                      <a:r>
                        <a:rPr lang="sl-SI" sz="1400" u="sng" kern="1200" dirty="0">
                          <a:solidFill>
                            <a:schemeClr val="dk1"/>
                          </a:solidFill>
                          <a:effectLst/>
                          <a:latin typeface="Avenir Next LT Pro" panose="020F0502020204030204" pitchFamily="34" charset="-18"/>
                        </a:rPr>
                        <a:t>vsakega izvedenega projekta </a:t>
                      </a:r>
                      <a:r>
                        <a:rPr lang="sl-SI" sz="1400" kern="1200" dirty="0">
                          <a:solidFill>
                            <a:schemeClr val="dk1"/>
                          </a:solidFill>
                          <a:effectLst/>
                          <a:latin typeface="Avenir Next LT Pro" panose="020F0502020204030204" pitchFamily="34" charset="-18"/>
                        </a:rPr>
                        <a:t>(Aktivnost 1) se izvede najmanj en prenos znanj, izkušenj in praks, s katerim bodo partnerji iz delovnega okolja na pedagoške mentorje prenesli in izmenjali izkušnje ter poglede na aktualne izzive delovnega okolja in družbe.</a:t>
                      </a:r>
                      <a:endParaRPr lang="sl-SI" sz="1400" dirty="0">
                        <a:latin typeface="Avenir Next LT Pro" panose="020F0502020204030204" pitchFamily="34" charset="-18"/>
                      </a:endParaRPr>
                    </a:p>
                  </a:txBody>
                  <a:tcPr/>
                </a:tc>
                <a:extLst>
                  <a:ext uri="{0D108BD9-81ED-4DB2-BD59-A6C34878D82A}">
                    <a16:rowId xmlns:a16="http://schemas.microsoft.com/office/drawing/2014/main" val="660529197"/>
                  </a:ext>
                </a:extLst>
              </a:tr>
            </a:tbl>
          </a:graphicData>
        </a:graphic>
      </p:graphicFrame>
    </p:spTree>
    <p:extLst>
      <p:ext uri="{BB962C8B-B14F-4D97-AF65-F5344CB8AC3E}">
        <p14:creationId xmlns:p14="http://schemas.microsoft.com/office/powerpoint/2010/main" val="24900595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0" y="214685"/>
            <a:ext cx="3492347" cy="6138407"/>
          </a:xfrm>
          <a:solidFill>
            <a:schemeClr val="accent5">
              <a:lumMod val="50000"/>
            </a:schemeClr>
          </a:solidFill>
        </p:spPr>
        <p:txBody>
          <a:bodyPr>
            <a:normAutofit/>
          </a:bodyPr>
          <a:lstStyle/>
          <a:p>
            <a:pPr algn="ctr"/>
            <a:r>
              <a:rPr lang="sl-SI" sz="3200" b="1" dirty="0"/>
              <a:t>Predmet javnega razpisa </a:t>
            </a:r>
            <a:br>
              <a:rPr lang="sl-SI" sz="3200" b="1" dirty="0"/>
            </a:br>
            <a:br>
              <a:rPr lang="sl-SI" sz="3200" b="1" dirty="0"/>
            </a:br>
            <a:r>
              <a:rPr lang="sl-SI" sz="3200" b="1" dirty="0"/>
              <a:t>Sklop B in aktivnosti</a:t>
            </a:r>
            <a:br>
              <a:rPr lang="sl-SI" sz="3200" b="1" dirty="0"/>
            </a:br>
            <a:br>
              <a:rPr lang="sl-SI" sz="3200" b="1" dirty="0"/>
            </a:br>
            <a:r>
              <a:rPr lang="sl-SI" sz="1800" b="1" dirty="0">
                <a:solidFill>
                  <a:schemeClr val="accent1"/>
                </a:solidFill>
              </a:rPr>
              <a:t>SKLOP B: IZBIRNI</a:t>
            </a:r>
            <a:endParaRPr lang="sl-SI" sz="1800" dirty="0">
              <a:solidFill>
                <a:schemeClr val="accent1"/>
              </a:solidFill>
            </a:endParaRPr>
          </a:p>
        </p:txBody>
      </p:sp>
      <p:graphicFrame>
        <p:nvGraphicFramePr>
          <p:cNvPr id="5" name="Tabela 5">
            <a:extLst>
              <a:ext uri="{FF2B5EF4-FFF2-40B4-BE49-F238E27FC236}">
                <a16:creationId xmlns:a16="http://schemas.microsoft.com/office/drawing/2014/main" id="{45830BEB-885B-3E59-7A68-7399142DF036}"/>
              </a:ext>
            </a:extLst>
          </p:cNvPr>
          <p:cNvGraphicFramePr>
            <a:graphicFrameLocks noGrp="1"/>
          </p:cNvGraphicFramePr>
          <p:nvPr>
            <p:ph idx="1"/>
            <p:extLst>
              <p:ext uri="{D42A27DB-BD31-4B8C-83A1-F6EECF244321}">
                <p14:modId xmlns:p14="http://schemas.microsoft.com/office/powerpoint/2010/main" val="1959908155"/>
              </p:ext>
            </p:extLst>
          </p:nvPr>
        </p:nvGraphicFramePr>
        <p:xfrm>
          <a:off x="3742842" y="214686"/>
          <a:ext cx="7733654" cy="6138406"/>
        </p:xfrm>
        <a:graphic>
          <a:graphicData uri="http://schemas.openxmlformats.org/drawingml/2006/table">
            <a:tbl>
              <a:tblPr firstRow="1" bandRow="1">
                <a:tableStyleId>{7DF18680-E054-41AD-8BC1-D1AEF772440D}</a:tableStyleId>
              </a:tblPr>
              <a:tblGrid>
                <a:gridCol w="1760635">
                  <a:extLst>
                    <a:ext uri="{9D8B030D-6E8A-4147-A177-3AD203B41FA5}">
                      <a16:colId xmlns:a16="http://schemas.microsoft.com/office/drawing/2014/main" val="4219579624"/>
                    </a:ext>
                  </a:extLst>
                </a:gridCol>
                <a:gridCol w="5973019">
                  <a:extLst>
                    <a:ext uri="{9D8B030D-6E8A-4147-A177-3AD203B41FA5}">
                      <a16:colId xmlns:a16="http://schemas.microsoft.com/office/drawing/2014/main" val="1361085451"/>
                    </a:ext>
                  </a:extLst>
                </a:gridCol>
              </a:tblGrid>
              <a:tr h="2352518">
                <a:tc>
                  <a:txBody>
                    <a:bodyPr/>
                    <a:lstStyle/>
                    <a:p>
                      <a:r>
                        <a:rPr lang="sl-SI" sz="1400" dirty="0">
                          <a:solidFill>
                            <a:schemeClr val="tx1"/>
                          </a:solidFill>
                          <a:latin typeface="Avenir Next LT Pro" panose="020F0502020204030204" pitchFamily="34" charset="-18"/>
                        </a:rPr>
                        <a:t>Aktivnost 1: </a:t>
                      </a:r>
                      <a:r>
                        <a:rPr lang="sl-SI" sz="1400" dirty="0">
                          <a:solidFill>
                            <a:schemeClr val="accent1"/>
                          </a:solidFill>
                          <a:latin typeface="Avenir Next LT Pro" panose="020F0502020204030204" pitchFamily="34" charset="-18"/>
                        </a:rPr>
                        <a:t>OBVEZNA</a:t>
                      </a:r>
                    </a:p>
                  </a:txBody>
                  <a:tcPr>
                    <a:solidFill>
                      <a:schemeClr val="accent5">
                        <a:lumMod val="75000"/>
                      </a:schemeClr>
                    </a:solidFill>
                  </a:tcPr>
                </a:tc>
                <a:tc>
                  <a:txBody>
                    <a:bodyPr/>
                    <a:lstStyle/>
                    <a:p>
                      <a:pPr marL="171450" indent="-171450">
                        <a:buFont typeface="Arial" panose="020B0604020202020204" pitchFamily="34" charset="0"/>
                        <a:buChar char="•"/>
                      </a:pPr>
                      <a:endParaRPr lang="sl-SI" sz="1200" dirty="0">
                        <a:latin typeface="Avenir Next LT Pro" panose="020F0502020204030204" pitchFamily="34" charset="-18"/>
                      </a:endParaRP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l-SI" sz="1200" b="0" kern="1200" dirty="0">
                          <a:solidFill>
                            <a:schemeClr val="lt1"/>
                          </a:solidFill>
                          <a:effectLst/>
                          <a:latin typeface="Avenir Next LT Pro" panose="020F0502020204030204" pitchFamily="34" charset="-18"/>
                        </a:rPr>
                        <a:t>izvedba projektnih aktivnosti študentov in pedagoških mentorjev iz visokošolskih zavodov v sodelovanju s partnerji iz delovnega okolja (strokovnimi sodelavci iz negospodarskega in neprofitnega sektorja v lokalnem/regionalnem okolju;</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l-SI" sz="1200" b="0" kern="1200" dirty="0">
                          <a:solidFill>
                            <a:schemeClr val="lt1"/>
                          </a:solidFill>
                          <a:effectLst/>
                          <a:latin typeface="Avenir Next LT Pro" panose="020F0502020204030204" pitchFamily="34" charset="-18"/>
                        </a:rPr>
                        <a:t>izvajanje projektnih aktivnosti v skupinah od štiri do osem študentov;</a:t>
                      </a:r>
                    </a:p>
                    <a:p>
                      <a:pPr marL="171450" indent="-171450" algn="just">
                        <a:buFont typeface="Arial" panose="020B0604020202020204" pitchFamily="34" charset="0"/>
                        <a:buChar char="•"/>
                      </a:pPr>
                      <a:r>
                        <a:rPr lang="sl-SI" sz="1200" b="0" kern="1200" dirty="0">
                          <a:solidFill>
                            <a:schemeClr val="lt1"/>
                          </a:solidFill>
                          <a:effectLst/>
                          <a:latin typeface="Avenir Next LT Pro" panose="020F0502020204030204" pitchFamily="34" charset="-18"/>
                        </a:rPr>
                        <a:t>vključitev najmanj enega pedagoškega mentorja in najmanj enega  strokovnega sodelavca iz lokalnega/regionalnega okolja, seznanitev z izzivi in proučevanje problematike negospodarskega in neprofitnega sektorja v lokalnem/regionalnem okolju;</a:t>
                      </a:r>
                    </a:p>
                    <a:p>
                      <a:pPr marL="171450" indent="-171450" algn="just">
                        <a:buFont typeface="Arial" panose="020B0604020202020204" pitchFamily="34" charset="0"/>
                        <a:buChar char="•"/>
                      </a:pPr>
                      <a:r>
                        <a:rPr lang="sl-SI" sz="1200" b="0" u="sng" kern="1200" dirty="0">
                          <a:solidFill>
                            <a:schemeClr val="lt1"/>
                          </a:solidFill>
                          <a:effectLst/>
                          <a:latin typeface="Avenir Next LT Pro" panose="020F0502020204030204" pitchFamily="34" charset="-18"/>
                        </a:rPr>
                        <a:t>poudarek mora biti na prednostnih področjih Slovenske strategije pametne specializacije (S5).</a:t>
                      </a:r>
                      <a:endParaRPr lang="sl-SI" sz="1200" b="0" u="sng" dirty="0">
                        <a:latin typeface="Avenir Next LT Pro" panose="020F0502020204030204" pitchFamily="34" charset="-18"/>
                      </a:endParaRPr>
                    </a:p>
                  </a:txBody>
                  <a:tcPr>
                    <a:solidFill>
                      <a:schemeClr val="accent5">
                        <a:lumMod val="75000"/>
                      </a:schemeClr>
                    </a:solidFill>
                  </a:tcPr>
                </a:tc>
                <a:extLst>
                  <a:ext uri="{0D108BD9-81ED-4DB2-BD59-A6C34878D82A}">
                    <a16:rowId xmlns:a16="http://schemas.microsoft.com/office/drawing/2014/main" val="3571132058"/>
                  </a:ext>
                </a:extLst>
              </a:tr>
              <a:tr h="1904421">
                <a:tc>
                  <a:txBody>
                    <a:bodyPr/>
                    <a:lstStyle/>
                    <a:p>
                      <a:r>
                        <a:rPr lang="sl-SI" sz="1400" b="1" dirty="0">
                          <a:latin typeface="Avenir Next LT Pro" panose="020F0502020204030204" pitchFamily="34" charset="-18"/>
                        </a:rPr>
                        <a:t>Aktivnost 2: </a:t>
                      </a:r>
                      <a:r>
                        <a:rPr lang="sl-SI" sz="1400" b="1" dirty="0">
                          <a:solidFill>
                            <a:schemeClr val="accent1"/>
                          </a:solidFill>
                          <a:latin typeface="Avenir Next LT Pro" panose="020F0502020204030204" pitchFamily="34" charset="-18"/>
                        </a:rPr>
                        <a:t>OBVEZNA</a:t>
                      </a:r>
                    </a:p>
                  </a:txBody>
                  <a:tcPr/>
                </a:tc>
                <a:tc>
                  <a:txBody>
                    <a:bodyPr/>
                    <a:lstStyle/>
                    <a:p>
                      <a:pPr marL="171450" indent="-171450">
                        <a:buFont typeface="Arial" panose="020B0604020202020204" pitchFamily="34" charset="0"/>
                        <a:buChar char="•"/>
                      </a:pPr>
                      <a:endParaRPr lang="sl-SI" sz="1200" dirty="0">
                        <a:latin typeface="Avenir Next LT Pro" panose="020F0502020204030204" pitchFamily="34" charset="-18"/>
                      </a:endParaRPr>
                    </a:p>
                    <a:p>
                      <a:pPr marL="171450" indent="-171450" algn="just">
                        <a:buFont typeface="Arial" panose="020B0604020202020204" pitchFamily="34" charset="0"/>
                        <a:buChar char="•"/>
                      </a:pPr>
                      <a:r>
                        <a:rPr lang="sl-SI" sz="1200" kern="1200" dirty="0">
                          <a:solidFill>
                            <a:schemeClr val="dk1"/>
                          </a:solidFill>
                          <a:effectLst/>
                          <a:latin typeface="Avenir Next LT Pro" panose="020F0502020204030204" pitchFamily="34" charset="-18"/>
                        </a:rPr>
                        <a:t>prenos znanj, izkušenj in praks pedagoških mentorjev iz visokošolskih zavodov na delovno okolje (negospodarski in neprofitni sektor v lokalnem/regionalnem okolju);</a:t>
                      </a:r>
                    </a:p>
                    <a:p>
                      <a:pPr marL="171450" indent="-171450" algn="just">
                        <a:buFont typeface="Arial" panose="020B0604020202020204" pitchFamily="34" charset="0"/>
                        <a:buChar char="•"/>
                      </a:pPr>
                      <a:r>
                        <a:rPr lang="sl-SI" sz="1200" kern="1200" dirty="0">
                          <a:solidFill>
                            <a:schemeClr val="dk1"/>
                          </a:solidFill>
                          <a:effectLst/>
                          <a:latin typeface="Avenir Next LT Pro" panose="020F0502020204030204" pitchFamily="34" charset="-18"/>
                        </a:rPr>
                        <a:t>v okviru </a:t>
                      </a:r>
                      <a:r>
                        <a:rPr lang="sl-SI" sz="1200" u="sng" kern="1200" dirty="0">
                          <a:solidFill>
                            <a:schemeClr val="dk1"/>
                          </a:solidFill>
                          <a:effectLst/>
                          <a:latin typeface="Avenir Next LT Pro" panose="020F0502020204030204" pitchFamily="34" charset="-18"/>
                        </a:rPr>
                        <a:t>vsakega izvedenega projekta </a:t>
                      </a:r>
                      <a:r>
                        <a:rPr lang="sl-SI" sz="1200" kern="1200" dirty="0">
                          <a:solidFill>
                            <a:schemeClr val="dk1"/>
                          </a:solidFill>
                          <a:effectLst/>
                          <a:latin typeface="Avenir Next LT Pro" panose="020F0502020204030204" pitchFamily="34" charset="-18"/>
                        </a:rPr>
                        <a:t>(Aktivnost 1) se izvede najmanj en prenos znanj, izkušenj in praks, s katerim bodo pedagoški mentorji na partnerje iz delovnega okolja prenesli in izmenjali izkušnje ter poglede na znanstvena spoznanja, strokovne teorije, domače in mednarodne izkušnje s področja visokega šolstva, upoštevaje aktualne izzive delovnega okolja in družbe.</a:t>
                      </a:r>
                      <a:endParaRPr lang="sl-SI" sz="1200" kern="1200" dirty="0">
                        <a:solidFill>
                          <a:schemeClr val="dk1"/>
                        </a:solidFill>
                        <a:effectLst/>
                        <a:latin typeface="Avenir Next LT Pro" panose="020F0502020204030204" pitchFamily="34" charset="-18"/>
                        <a:ea typeface="+mn-ea"/>
                        <a:cs typeface="+mn-cs"/>
                      </a:endParaRPr>
                    </a:p>
                  </a:txBody>
                  <a:tcPr/>
                </a:tc>
                <a:extLst>
                  <a:ext uri="{0D108BD9-81ED-4DB2-BD59-A6C34878D82A}">
                    <a16:rowId xmlns:a16="http://schemas.microsoft.com/office/drawing/2014/main" val="1278186880"/>
                  </a:ext>
                </a:extLst>
              </a:tr>
              <a:tr h="1881467">
                <a:tc>
                  <a:txBody>
                    <a:bodyPr/>
                    <a:lstStyle/>
                    <a:p>
                      <a:r>
                        <a:rPr lang="sl-SI" sz="1400" b="1" dirty="0">
                          <a:latin typeface="Avenir Next LT Pro" panose="020F0502020204030204" pitchFamily="34" charset="-18"/>
                        </a:rPr>
                        <a:t>Aktivnost 3: </a:t>
                      </a:r>
                      <a:r>
                        <a:rPr lang="sl-SI" sz="1400" b="1" dirty="0">
                          <a:solidFill>
                            <a:schemeClr val="accent1"/>
                          </a:solidFill>
                          <a:latin typeface="Avenir Next LT Pro" panose="020F0502020204030204" pitchFamily="34" charset="-18"/>
                        </a:rPr>
                        <a:t>OBVEZNA</a:t>
                      </a:r>
                    </a:p>
                  </a:txBody>
                  <a:tcPr/>
                </a:tc>
                <a:tc>
                  <a:txBody>
                    <a:bodyPr/>
                    <a:lstStyle/>
                    <a:p>
                      <a:pPr marL="171450" indent="-171450">
                        <a:buFont typeface="Arial" panose="020B0604020202020204" pitchFamily="34" charset="0"/>
                        <a:buChar char="•"/>
                      </a:pPr>
                      <a:endParaRPr lang="sl-SI" sz="1200" kern="1200" dirty="0">
                        <a:solidFill>
                          <a:schemeClr val="dk1"/>
                        </a:solidFill>
                        <a:effectLst/>
                        <a:latin typeface="Avenir Next LT Pro" panose="020F0502020204030204" pitchFamily="34" charset="-18"/>
                      </a:endParaRPr>
                    </a:p>
                    <a:p>
                      <a:pPr marL="171450" indent="-171450" algn="just">
                        <a:buFont typeface="Arial" panose="020B0604020202020204" pitchFamily="34" charset="0"/>
                        <a:buChar char="•"/>
                      </a:pPr>
                      <a:r>
                        <a:rPr lang="sl-SI" sz="1200" kern="1200" dirty="0">
                          <a:solidFill>
                            <a:schemeClr val="dk1"/>
                          </a:solidFill>
                          <a:effectLst/>
                          <a:latin typeface="Avenir Next LT Pro" panose="020F0502020204030204" pitchFamily="34" charset="-18"/>
                        </a:rPr>
                        <a:t>prenos znanj, izkušenj in praks partnerjev iz delovnega okolja (negospodarski in neprofitni sektor v lokalnem/regionalnem okolju) na pedagoške mentorje iz visokošolskih zavodov;</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l-SI" sz="1200" kern="1200" dirty="0">
                          <a:solidFill>
                            <a:schemeClr val="dk1"/>
                          </a:solidFill>
                          <a:effectLst/>
                          <a:latin typeface="Avenir Next LT Pro" panose="020F0502020204030204" pitchFamily="34" charset="-18"/>
                        </a:rPr>
                        <a:t>v okviru </a:t>
                      </a:r>
                      <a:r>
                        <a:rPr lang="sl-SI" sz="1200" u="sng" kern="1200" dirty="0">
                          <a:solidFill>
                            <a:schemeClr val="dk1"/>
                          </a:solidFill>
                          <a:effectLst/>
                          <a:latin typeface="Avenir Next LT Pro" panose="020F0502020204030204" pitchFamily="34" charset="-18"/>
                        </a:rPr>
                        <a:t>vsakega izvedenega projekta </a:t>
                      </a:r>
                      <a:r>
                        <a:rPr lang="sl-SI" sz="1200" kern="1200" dirty="0">
                          <a:solidFill>
                            <a:schemeClr val="dk1"/>
                          </a:solidFill>
                          <a:effectLst/>
                          <a:latin typeface="Avenir Next LT Pro" panose="020F0502020204030204" pitchFamily="34" charset="-18"/>
                        </a:rPr>
                        <a:t>(Aktivnost 1) se izvede najmanj en prenos znanj, izkušenj in praks, s katerim bodo partnerji iz delovnega okolja na pedagoške mentorje prenesli in izmenjali izkušnje ter poglede na aktualne izzive delovnega okolja in družbe.</a:t>
                      </a:r>
                      <a:endParaRPr lang="sl-SI" sz="1200" dirty="0">
                        <a:latin typeface="Avenir Next LT Pro" panose="020F0502020204030204" pitchFamily="34" charset="-18"/>
                      </a:endParaRPr>
                    </a:p>
                  </a:txBody>
                  <a:tcPr/>
                </a:tc>
                <a:extLst>
                  <a:ext uri="{0D108BD9-81ED-4DB2-BD59-A6C34878D82A}">
                    <a16:rowId xmlns:a16="http://schemas.microsoft.com/office/drawing/2014/main" val="660529197"/>
                  </a:ext>
                </a:extLst>
              </a:tr>
            </a:tbl>
          </a:graphicData>
        </a:graphic>
      </p:graphicFrame>
    </p:spTree>
    <p:extLst>
      <p:ext uri="{BB962C8B-B14F-4D97-AF65-F5344CB8AC3E}">
        <p14:creationId xmlns:p14="http://schemas.microsoft.com/office/powerpoint/2010/main" val="1497548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0" y="260350"/>
            <a:ext cx="3447288" cy="5947267"/>
          </a:xfrm>
          <a:solidFill>
            <a:schemeClr val="accent5">
              <a:lumMod val="50000"/>
            </a:schemeClr>
          </a:solidFill>
        </p:spPr>
        <p:txBody>
          <a:bodyPr>
            <a:normAutofit/>
          </a:bodyPr>
          <a:lstStyle/>
          <a:p>
            <a:r>
              <a:rPr lang="sl-SI" b="1" dirty="0"/>
              <a:t>POJASNILA</a:t>
            </a:r>
            <a:br>
              <a:rPr lang="sl-SI" sz="3200" b="1" dirty="0"/>
            </a:br>
            <a:br>
              <a:rPr lang="sl-SI" sz="3200" b="1" dirty="0"/>
            </a:br>
            <a:br>
              <a:rPr lang="sl-SI" sz="2000" b="1" dirty="0">
                <a:solidFill>
                  <a:schemeClr val="accent1"/>
                </a:solidFill>
                <a:cs typeface="Arial" panose="020B0604020202020204" pitchFamily="34" charset="0"/>
              </a:rPr>
            </a:br>
            <a:r>
              <a:rPr lang="sl-SI" sz="2000" b="1" dirty="0">
                <a:solidFill>
                  <a:schemeClr val="accent1"/>
                </a:solidFill>
                <a:cs typeface="Arial" panose="020B0604020202020204" pitchFamily="34" charset="0"/>
              </a:rPr>
              <a:t>PRIMERI</a:t>
            </a:r>
            <a:br>
              <a:rPr lang="sl-SI" sz="3200" b="1" dirty="0"/>
            </a:br>
            <a:br>
              <a:rPr lang="sl-SI" sz="3200" b="1" dirty="0"/>
            </a:br>
            <a:br>
              <a:rPr lang="sl-SI" sz="3200" b="1" dirty="0"/>
            </a:br>
            <a:endParaRPr lang="sl-SI" sz="3200" b="1" dirty="0"/>
          </a:p>
        </p:txBody>
      </p:sp>
      <p:sp>
        <p:nvSpPr>
          <p:cNvPr id="3" name="Označba mesta vsebine 2"/>
          <p:cNvSpPr>
            <a:spLocks noGrp="1"/>
          </p:cNvSpPr>
          <p:nvPr>
            <p:ph idx="1"/>
          </p:nvPr>
        </p:nvSpPr>
        <p:spPr>
          <a:xfrm>
            <a:off x="3530600" y="260350"/>
            <a:ext cx="8246872" cy="5422900"/>
          </a:xfrm>
        </p:spPr>
        <p:txBody>
          <a:bodyPr>
            <a:normAutofit fontScale="85000" lnSpcReduction="10000"/>
          </a:bodyPr>
          <a:lstStyle/>
          <a:p>
            <a:pPr marL="0" indent="0" algn="ctr">
              <a:buNone/>
            </a:pPr>
            <a:endParaRPr lang="sl-SI" sz="1900" b="1" dirty="0">
              <a:solidFill>
                <a:srgbClr val="0000FF"/>
              </a:solidFill>
            </a:endParaRPr>
          </a:p>
          <a:p>
            <a:pPr marL="0" indent="0" algn="ctr">
              <a:buNone/>
            </a:pPr>
            <a:endParaRPr lang="sl-SI" sz="1900" b="1" dirty="0">
              <a:solidFill>
                <a:srgbClr val="0000FF"/>
              </a:solidFill>
            </a:endParaRPr>
          </a:p>
          <a:p>
            <a:pPr marL="0" indent="0" algn="just">
              <a:lnSpc>
                <a:spcPct val="120000"/>
              </a:lnSpc>
              <a:spcBef>
                <a:spcPts val="0"/>
              </a:spcBef>
              <a:buNone/>
            </a:pPr>
            <a:r>
              <a:rPr lang="sl-SI" sz="2000" b="1" dirty="0">
                <a:solidFill>
                  <a:schemeClr val="accent1"/>
                </a:solidFill>
                <a:latin typeface="Avenir Next LT Pro" panose="020F0502020204030204" pitchFamily="34" charset="-18"/>
                <a:cs typeface="Arial" panose="020B0604020202020204" pitchFamily="34" charset="0"/>
              </a:rPr>
              <a:t>VLOGO NA JAVNI RAZPIS ODDA….</a:t>
            </a:r>
          </a:p>
          <a:p>
            <a:pPr marL="0" indent="0" algn="just">
              <a:lnSpc>
                <a:spcPct val="120000"/>
              </a:lnSpc>
              <a:spcBef>
                <a:spcPts val="0"/>
              </a:spcBef>
              <a:buNone/>
            </a:pPr>
            <a:endParaRPr lang="sl-SI" sz="2000" b="1" dirty="0">
              <a:solidFill>
                <a:srgbClr val="0000FF"/>
              </a:solidFill>
              <a:latin typeface="Avenir Next LT Pro" panose="020F0502020204030204" pitchFamily="34" charset="-18"/>
              <a:cs typeface="Arial" panose="020B0604020202020204" pitchFamily="34" charset="0"/>
            </a:endParaRPr>
          </a:p>
          <a:p>
            <a:pPr algn="just">
              <a:lnSpc>
                <a:spcPct val="120000"/>
              </a:lnSpc>
              <a:spcBef>
                <a:spcPts val="0"/>
              </a:spcBef>
            </a:pPr>
            <a:r>
              <a:rPr lang="sl-SI" dirty="0">
                <a:solidFill>
                  <a:schemeClr val="tx1"/>
                </a:solidFill>
                <a:latin typeface="Avenir Next LT Pro" panose="020F0502020204030204" pitchFamily="34" charset="-18"/>
                <a:cs typeface="Arial" panose="020B0604020202020204" pitchFamily="34" charset="0"/>
              </a:rPr>
              <a:t>p</a:t>
            </a:r>
            <a:r>
              <a:rPr lang="sl-SI" sz="2000" dirty="0">
                <a:solidFill>
                  <a:schemeClr val="tx1"/>
                </a:solidFill>
                <a:latin typeface="Avenir Next LT Pro" panose="020F0502020204030204" pitchFamily="34" charset="-18"/>
                <a:cs typeface="Arial" panose="020B0604020202020204" pitchFamily="34" charset="0"/>
              </a:rPr>
              <a:t>rijavitelj: t. j. je univerza ali samostojni visokošolski zavod (točka 2.2 javnega razpisa).</a:t>
            </a:r>
          </a:p>
          <a:p>
            <a:pPr algn="just">
              <a:lnSpc>
                <a:spcPct val="120000"/>
              </a:lnSpc>
              <a:spcBef>
                <a:spcPts val="0"/>
              </a:spcBef>
            </a:pPr>
            <a:r>
              <a:rPr lang="sl-SI" sz="2000" dirty="0">
                <a:solidFill>
                  <a:schemeClr val="tx1"/>
                </a:solidFill>
                <a:latin typeface="Avenir Next LT Pro" panose="020F0502020204030204" pitchFamily="34" charset="-18"/>
                <a:cs typeface="Arial" panose="020B0604020202020204" pitchFamily="34" charset="0"/>
              </a:rPr>
              <a:t>univerza v vlogi prijavitelja odda vlogo za vse članice, ki kandidirajo s projekti.</a:t>
            </a:r>
          </a:p>
          <a:p>
            <a:pPr marL="0" indent="0" algn="just">
              <a:lnSpc>
                <a:spcPct val="120000"/>
              </a:lnSpc>
              <a:spcBef>
                <a:spcPts val="0"/>
              </a:spcBef>
              <a:buNone/>
            </a:pPr>
            <a:endParaRPr lang="sl-SI" sz="2000" dirty="0">
              <a:solidFill>
                <a:schemeClr val="tx1"/>
              </a:solidFill>
              <a:latin typeface="Avenir Next LT Pro" panose="020F0502020204030204" pitchFamily="34" charset="-18"/>
              <a:cs typeface="Arial" panose="020B0604020202020204" pitchFamily="34" charset="0"/>
            </a:endParaRPr>
          </a:p>
          <a:p>
            <a:pPr marL="0" indent="0" algn="just">
              <a:lnSpc>
                <a:spcPct val="120000"/>
              </a:lnSpc>
              <a:spcBef>
                <a:spcPts val="0"/>
              </a:spcBef>
              <a:buNone/>
            </a:pPr>
            <a:endParaRPr lang="sl-SI" dirty="0">
              <a:solidFill>
                <a:schemeClr val="tx1"/>
              </a:solidFill>
              <a:latin typeface="Avenir Next LT Pro" panose="020F0502020204030204" pitchFamily="34" charset="-18"/>
              <a:ea typeface="Times New Roman" panose="02020603050405020304" pitchFamily="18" charset="0"/>
            </a:endParaRPr>
          </a:p>
          <a:p>
            <a:pPr marL="0" indent="0" algn="just">
              <a:lnSpc>
                <a:spcPct val="120000"/>
              </a:lnSpc>
              <a:spcBef>
                <a:spcPts val="0"/>
              </a:spcBef>
              <a:buNone/>
            </a:pPr>
            <a:r>
              <a:rPr lang="sl-SI" b="1" dirty="0">
                <a:solidFill>
                  <a:schemeClr val="accent1"/>
                </a:solidFill>
                <a:effectLst/>
                <a:latin typeface="Avenir Next LT Pro" panose="020F0502020204030204" pitchFamily="34" charset="-18"/>
                <a:ea typeface="Times New Roman" panose="02020603050405020304" pitchFamily="18" charset="0"/>
                <a:cs typeface="Arial" panose="020B0604020202020204" pitchFamily="34" charset="0"/>
              </a:rPr>
              <a:t>ALI </a:t>
            </a:r>
            <a:r>
              <a:rPr lang="sl-SI" b="1" dirty="0">
                <a:solidFill>
                  <a:schemeClr val="accent1"/>
                </a:solidFill>
                <a:latin typeface="Avenir Next LT Pro" panose="020F0502020204030204" pitchFamily="34" charset="-18"/>
                <a:ea typeface="Times New Roman" panose="02020603050405020304" pitchFamily="18" charset="0"/>
                <a:cs typeface="Arial" panose="020B0604020202020204" pitchFamily="34" charset="0"/>
              </a:rPr>
              <a:t>SE MORA UNIVERZA Z VSEMI ČLANICAMI PRIJAVITI NA JAVNI RAZPIS?</a:t>
            </a:r>
          </a:p>
          <a:p>
            <a:pPr marL="0" indent="0" algn="just">
              <a:lnSpc>
                <a:spcPct val="120000"/>
              </a:lnSpc>
              <a:spcBef>
                <a:spcPts val="0"/>
              </a:spcBef>
              <a:buNone/>
            </a:pPr>
            <a:endParaRPr lang="sl-SI" sz="2000" dirty="0">
              <a:solidFill>
                <a:schemeClr val="tx1"/>
              </a:solidFill>
              <a:effectLst/>
              <a:latin typeface="Avenir Next LT Pro" panose="020F0502020204030204" pitchFamily="34" charset="-18"/>
              <a:ea typeface="Times New Roman" panose="02020603050405020304" pitchFamily="18" charset="0"/>
            </a:endParaRPr>
          </a:p>
          <a:p>
            <a:pPr algn="just">
              <a:lnSpc>
                <a:spcPct val="120000"/>
              </a:lnSpc>
              <a:spcBef>
                <a:spcPts val="0"/>
              </a:spcBef>
            </a:pPr>
            <a:r>
              <a:rPr lang="sl-SI" dirty="0">
                <a:solidFill>
                  <a:schemeClr val="tx1"/>
                </a:solidFill>
                <a:latin typeface="Avenir Next LT Pro" panose="020F0502020204030204" pitchFamily="34" charset="-18"/>
                <a:ea typeface="Times New Roman" panose="02020603050405020304" pitchFamily="18" charset="0"/>
              </a:rPr>
              <a:t>ne. </a:t>
            </a:r>
            <a:endParaRPr lang="sl-SI" sz="2000" dirty="0">
              <a:solidFill>
                <a:schemeClr val="tx1"/>
              </a:solidFill>
              <a:effectLst/>
              <a:latin typeface="Avenir Next LT Pro" panose="020F0502020204030204" pitchFamily="34" charset="-18"/>
              <a:ea typeface="Times New Roman" panose="02020603050405020304" pitchFamily="18" charset="0"/>
            </a:endParaRPr>
          </a:p>
          <a:p>
            <a:pPr marL="0" indent="0" algn="just">
              <a:lnSpc>
                <a:spcPct val="120000"/>
              </a:lnSpc>
              <a:spcBef>
                <a:spcPts val="0"/>
              </a:spcBef>
              <a:buNone/>
            </a:pPr>
            <a:endParaRPr lang="sl-SI" sz="2000" dirty="0">
              <a:solidFill>
                <a:schemeClr val="tx1"/>
              </a:solidFill>
              <a:latin typeface="Avenir Next LT Pro" panose="020F0502020204030204" pitchFamily="34" charset="-18"/>
              <a:cs typeface="Arial" panose="020B0604020202020204" pitchFamily="34" charset="0"/>
            </a:endParaRPr>
          </a:p>
          <a:p>
            <a:pPr marL="0" indent="0" algn="just">
              <a:lnSpc>
                <a:spcPct val="120000"/>
              </a:lnSpc>
              <a:spcBef>
                <a:spcPts val="0"/>
              </a:spcBef>
              <a:buNone/>
            </a:pPr>
            <a:r>
              <a:rPr lang="sl-SI" sz="2000" b="1" dirty="0">
                <a:solidFill>
                  <a:schemeClr val="accent1"/>
                </a:solidFill>
                <a:latin typeface="Avenir Next LT Pro" panose="020F0502020204030204" pitchFamily="34" charset="-18"/>
                <a:cs typeface="Arial" panose="020B0604020202020204" pitchFamily="34" charset="0"/>
              </a:rPr>
              <a:t>PRIMER PRIJAVE PROJEKTOV UNIVERZE S ČLANICAMI</a:t>
            </a:r>
          </a:p>
          <a:p>
            <a:pPr marL="0" indent="0" algn="just">
              <a:lnSpc>
                <a:spcPct val="120000"/>
              </a:lnSpc>
              <a:spcBef>
                <a:spcPts val="0"/>
              </a:spcBef>
              <a:buNone/>
            </a:pPr>
            <a:endParaRPr lang="sl-SI" dirty="0">
              <a:solidFill>
                <a:schemeClr val="tx1"/>
              </a:solidFill>
              <a:latin typeface="Avenir Next LT Pro" panose="020F0502020204030204" pitchFamily="34" charset="-18"/>
              <a:cs typeface="Arial" panose="020B0604020202020204" pitchFamily="34" charset="0"/>
            </a:endParaRPr>
          </a:p>
          <a:p>
            <a:pPr algn="just">
              <a:lnSpc>
                <a:spcPct val="120000"/>
              </a:lnSpc>
              <a:spcBef>
                <a:spcPts val="0"/>
              </a:spcBef>
            </a:pPr>
            <a:r>
              <a:rPr lang="sl-SI" sz="2000" dirty="0">
                <a:solidFill>
                  <a:schemeClr val="tx1"/>
                </a:solidFill>
                <a:latin typeface="Avenir Next LT Pro" panose="020F0502020204030204" pitchFamily="34" charset="-18"/>
                <a:cs typeface="Arial" panose="020B0604020202020204" pitchFamily="34" charset="0"/>
              </a:rPr>
              <a:t>univerza mora za vsako posamezno članico, </a:t>
            </a:r>
            <a:r>
              <a:rPr lang="sl-SI" sz="2000" u="sng" dirty="0">
                <a:solidFill>
                  <a:schemeClr val="tx1"/>
                </a:solidFill>
                <a:latin typeface="Avenir Next LT Pro" panose="020F0502020204030204" pitchFamily="34" charset="-18"/>
                <a:cs typeface="Arial" panose="020B0604020202020204" pitchFamily="34" charset="0"/>
              </a:rPr>
              <a:t>ki kandidira na javnem razpisu</a:t>
            </a:r>
            <a:r>
              <a:rPr lang="sl-SI" sz="2000" dirty="0">
                <a:solidFill>
                  <a:schemeClr val="tx1"/>
                </a:solidFill>
                <a:latin typeface="Avenir Next LT Pro" panose="020F0502020204030204" pitchFamily="34" charset="-18"/>
                <a:cs typeface="Arial" panose="020B0604020202020204" pitchFamily="34" charset="0"/>
              </a:rPr>
              <a:t>, obvezno prijaviti vsaj en projekt Sklopa A, medtem ko je prijava na Sklop B izbirna (točka 2.2 javnega razpisa)            velja na ravni posameznega odpiranja.</a:t>
            </a:r>
          </a:p>
          <a:p>
            <a:pPr marL="0" indent="0" algn="ctr">
              <a:buNone/>
            </a:pPr>
            <a:endParaRPr lang="sl-SI" sz="1900" dirty="0">
              <a:solidFill>
                <a:srgbClr val="0000FF"/>
              </a:solidFill>
            </a:endParaRPr>
          </a:p>
          <a:p>
            <a:pPr marL="0" indent="0" algn="ctr">
              <a:buNone/>
            </a:pPr>
            <a:endParaRPr lang="sl-SI" sz="1900" dirty="0">
              <a:solidFill>
                <a:srgbClr val="0000FF"/>
              </a:solidFill>
            </a:endParaRPr>
          </a:p>
          <a:p>
            <a:pPr marL="0" indent="0" algn="just">
              <a:buNone/>
            </a:pPr>
            <a:endParaRPr lang="sl-SI" sz="1900" dirty="0"/>
          </a:p>
        </p:txBody>
      </p:sp>
      <p:sp>
        <p:nvSpPr>
          <p:cNvPr id="4" name="Puščica: desno 3">
            <a:extLst>
              <a:ext uri="{FF2B5EF4-FFF2-40B4-BE49-F238E27FC236}">
                <a16:creationId xmlns:a16="http://schemas.microsoft.com/office/drawing/2014/main" id="{4806C6F8-D3BA-BEA0-8BB4-9EB92046E32D}"/>
              </a:ext>
            </a:extLst>
          </p:cNvPr>
          <p:cNvSpPr/>
          <p:nvPr/>
        </p:nvSpPr>
        <p:spPr>
          <a:xfrm>
            <a:off x="7293427" y="4779194"/>
            <a:ext cx="360609" cy="189214"/>
          </a:xfrm>
          <a:prstGeom prst="rightArrow">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l-SI"/>
          </a:p>
        </p:txBody>
      </p:sp>
    </p:spTree>
    <p:extLst>
      <p:ext uri="{BB962C8B-B14F-4D97-AF65-F5344CB8AC3E}">
        <p14:creationId xmlns:p14="http://schemas.microsoft.com/office/powerpoint/2010/main" val="1891393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0" y="260350"/>
            <a:ext cx="3451538" cy="5947267"/>
          </a:xfrm>
          <a:solidFill>
            <a:schemeClr val="accent5">
              <a:lumMod val="50000"/>
            </a:schemeClr>
          </a:solidFill>
        </p:spPr>
        <p:txBody>
          <a:bodyPr>
            <a:normAutofit/>
          </a:bodyPr>
          <a:lstStyle/>
          <a:p>
            <a:r>
              <a:rPr lang="sl-SI" b="1" dirty="0"/>
              <a:t>Vrednost javnega razpisa</a:t>
            </a:r>
            <a:br>
              <a:rPr lang="sl-SI" sz="3200" b="1" dirty="0"/>
            </a:br>
            <a:br>
              <a:rPr lang="sl-SI" sz="3200" b="1" dirty="0"/>
            </a:br>
            <a:r>
              <a:rPr lang="sl-SI" sz="2000" b="1" dirty="0">
                <a:solidFill>
                  <a:schemeClr val="accent1"/>
                </a:solidFill>
              </a:rPr>
              <a:t>SKLOP</a:t>
            </a:r>
            <a:br>
              <a:rPr lang="sl-SI" sz="2000" b="1" dirty="0">
                <a:solidFill>
                  <a:schemeClr val="accent1"/>
                </a:solidFill>
              </a:rPr>
            </a:br>
            <a:r>
              <a:rPr lang="sl-SI" sz="2000" b="1" dirty="0">
                <a:solidFill>
                  <a:schemeClr val="accent1"/>
                </a:solidFill>
              </a:rPr>
              <a:t>PRORAČUNSKO LETO</a:t>
            </a:r>
            <a:br>
              <a:rPr lang="sl-SI" sz="2000" b="1" dirty="0">
                <a:solidFill>
                  <a:schemeClr val="accent1"/>
                </a:solidFill>
              </a:rPr>
            </a:br>
            <a:r>
              <a:rPr lang="sl-SI" sz="2000" b="1" dirty="0">
                <a:solidFill>
                  <a:schemeClr val="accent1"/>
                </a:solidFill>
              </a:rPr>
              <a:t>REGIJA</a:t>
            </a:r>
            <a:br>
              <a:rPr lang="sl-SI" sz="2000" b="1" dirty="0">
                <a:solidFill>
                  <a:schemeClr val="accent1"/>
                </a:solidFill>
              </a:rPr>
            </a:br>
            <a:r>
              <a:rPr lang="sl-SI" sz="2000" b="1" dirty="0">
                <a:solidFill>
                  <a:schemeClr val="accent1"/>
                </a:solidFill>
              </a:rPr>
              <a:t>ŠTUDIJSKO LETO</a:t>
            </a:r>
            <a:br>
              <a:rPr lang="sl-SI" sz="3200" b="1" dirty="0"/>
            </a:br>
            <a:br>
              <a:rPr lang="sl-SI" sz="3200" b="1" dirty="0"/>
            </a:br>
            <a:br>
              <a:rPr lang="sl-SI" sz="3200" b="1" dirty="0"/>
            </a:br>
            <a:endParaRPr lang="sl-SI" sz="3200" b="1" dirty="0"/>
          </a:p>
        </p:txBody>
      </p:sp>
      <p:sp>
        <p:nvSpPr>
          <p:cNvPr id="3" name="Označba mesta vsebine 2"/>
          <p:cNvSpPr>
            <a:spLocks noGrp="1"/>
          </p:cNvSpPr>
          <p:nvPr>
            <p:ph idx="1"/>
          </p:nvPr>
        </p:nvSpPr>
        <p:spPr>
          <a:xfrm>
            <a:off x="4106041" y="526390"/>
            <a:ext cx="6709103" cy="5422900"/>
          </a:xfrm>
        </p:spPr>
        <p:txBody>
          <a:bodyPr>
            <a:normAutofit fontScale="85000" lnSpcReduction="20000"/>
          </a:bodyPr>
          <a:lstStyle/>
          <a:p>
            <a:pPr marL="0" indent="0" algn="ctr">
              <a:buNone/>
            </a:pPr>
            <a:endParaRPr lang="sl-SI" sz="2400" b="1" dirty="0">
              <a:solidFill>
                <a:srgbClr val="0000FF"/>
              </a:solidFill>
              <a:latin typeface="Avenir Next LT Pro" panose="020F0502020204030204" pitchFamily="34" charset="-18"/>
            </a:endParaRPr>
          </a:p>
          <a:p>
            <a:pPr marL="0" indent="0" algn="ctr">
              <a:buNone/>
            </a:pPr>
            <a:endParaRPr lang="sl-SI" sz="2400" b="1" dirty="0">
              <a:solidFill>
                <a:srgbClr val="0000FF"/>
              </a:solidFill>
              <a:latin typeface="Avenir Next LT Pro" panose="020F0502020204030204" pitchFamily="34" charset="-18"/>
            </a:endParaRPr>
          </a:p>
          <a:p>
            <a:pPr marL="0" indent="0" algn="ctr">
              <a:buNone/>
            </a:pPr>
            <a:r>
              <a:rPr lang="sl-SI" sz="2400" b="1" dirty="0">
                <a:solidFill>
                  <a:schemeClr val="accent1"/>
                </a:solidFill>
                <a:latin typeface="Avenir Next LT Pro" panose="020F0502020204030204" pitchFamily="34" charset="-18"/>
              </a:rPr>
              <a:t>VIŠINA SREDSTEV za Sklop A in Sklop B:</a:t>
            </a:r>
          </a:p>
          <a:p>
            <a:pPr marL="0" indent="0" algn="ctr">
              <a:buNone/>
            </a:pPr>
            <a:r>
              <a:rPr lang="sl-SI" sz="2400" b="1" dirty="0">
                <a:solidFill>
                  <a:schemeClr val="accent1"/>
                </a:solidFill>
                <a:latin typeface="Avenir Next LT Pro" panose="020F0502020204030204" pitchFamily="34" charset="-18"/>
              </a:rPr>
              <a:t>največ do 15.200.000,00 EUR</a:t>
            </a:r>
          </a:p>
          <a:p>
            <a:pPr marL="0" indent="0" algn="just">
              <a:buNone/>
            </a:pPr>
            <a:r>
              <a:rPr lang="sl-SI" sz="1800" b="1" dirty="0">
                <a:solidFill>
                  <a:schemeClr val="accent1"/>
                </a:solidFill>
                <a:latin typeface="Avenir Next LT Pro" panose="020F0502020204030204" pitchFamily="34" charset="-18"/>
              </a:rPr>
              <a:t>SKLOP A:</a:t>
            </a:r>
          </a:p>
          <a:p>
            <a:pPr lvl="0" algn="just"/>
            <a:r>
              <a:rPr lang="sl-SI" sz="1600" b="1" u="sng" dirty="0">
                <a:solidFill>
                  <a:schemeClr val="tx1"/>
                </a:solidFill>
                <a:latin typeface="Avenir Next LT Pro" panose="020F0502020204030204" pitchFamily="34" charset="-18"/>
              </a:rPr>
              <a:t>sredstva v višini 70% oziroma v višini 10.640.000,00 EUR</a:t>
            </a:r>
            <a:r>
              <a:rPr lang="sl-SI" sz="1600" b="1" dirty="0">
                <a:solidFill>
                  <a:schemeClr val="tx1"/>
                </a:solidFill>
                <a:latin typeface="Avenir Next LT Pro" panose="020F0502020204030204" pitchFamily="34" charset="-18"/>
              </a:rPr>
              <a:t>. </a:t>
            </a:r>
            <a:r>
              <a:rPr lang="sl-SI" sz="1600" dirty="0">
                <a:solidFill>
                  <a:schemeClr val="tx1"/>
                </a:solidFill>
                <a:latin typeface="Avenir Next LT Pro" panose="020F0502020204030204" pitchFamily="34" charset="-18"/>
              </a:rPr>
              <a:t>Od tega se za:</a:t>
            </a:r>
          </a:p>
          <a:p>
            <a:pPr marL="0" indent="0" algn="just">
              <a:buNone/>
            </a:pPr>
            <a:r>
              <a:rPr lang="sl-SI" sz="1600" dirty="0">
                <a:solidFill>
                  <a:schemeClr val="tx1"/>
                </a:solidFill>
                <a:latin typeface="Avenir Next LT Pro" panose="020F0502020204030204" pitchFamily="34" charset="-18"/>
              </a:rPr>
              <a:t>KRVS 33 % oziroma sredstva v višini 7.448.000,00 EUR</a:t>
            </a:r>
          </a:p>
          <a:p>
            <a:pPr marL="0" lvl="0" indent="0" algn="just">
              <a:buNone/>
            </a:pPr>
            <a:r>
              <a:rPr lang="sl-SI" sz="1600" dirty="0">
                <a:solidFill>
                  <a:schemeClr val="tx1"/>
                </a:solidFill>
                <a:latin typeface="Avenir Next LT Pro" panose="020F0502020204030204" pitchFamily="34" charset="-18"/>
              </a:rPr>
              <a:t>KRZS nameni 67 % oziroma sredstva v višini 3.192.000,00 EUR.</a:t>
            </a:r>
          </a:p>
          <a:p>
            <a:pPr marL="0" indent="0" algn="just">
              <a:buNone/>
            </a:pPr>
            <a:endParaRPr lang="sl-SI" sz="1600" dirty="0">
              <a:solidFill>
                <a:srgbClr val="0000FF"/>
              </a:solidFill>
              <a:latin typeface="Avenir Next LT Pro" panose="020F0502020204030204" pitchFamily="34" charset="-18"/>
            </a:endParaRPr>
          </a:p>
          <a:p>
            <a:pPr marL="0" indent="0" algn="just">
              <a:buNone/>
            </a:pPr>
            <a:r>
              <a:rPr lang="sl-SI" sz="1600" b="1" dirty="0">
                <a:solidFill>
                  <a:schemeClr val="accent1"/>
                </a:solidFill>
                <a:latin typeface="Avenir Next LT Pro" panose="020F0502020204030204" pitchFamily="34" charset="-18"/>
              </a:rPr>
              <a:t>SKLOP B:</a:t>
            </a:r>
          </a:p>
          <a:p>
            <a:pPr lvl="0" algn="just"/>
            <a:r>
              <a:rPr lang="sl-SI" sz="1600" b="1" u="sng" dirty="0">
                <a:solidFill>
                  <a:schemeClr val="tx1"/>
                </a:solidFill>
                <a:latin typeface="Avenir Next LT Pro" panose="020F0502020204030204" pitchFamily="34" charset="-18"/>
              </a:rPr>
              <a:t>sredstva v višini 30% oziroma v višini 4.560.000,00 EUR</a:t>
            </a:r>
            <a:r>
              <a:rPr lang="sl-SI" sz="1600" b="1" dirty="0">
                <a:solidFill>
                  <a:schemeClr val="tx1"/>
                </a:solidFill>
                <a:latin typeface="Avenir Next LT Pro" panose="020F0502020204030204" pitchFamily="34" charset="-18"/>
              </a:rPr>
              <a:t>. </a:t>
            </a:r>
            <a:r>
              <a:rPr lang="sl-SI" sz="1600" dirty="0">
                <a:solidFill>
                  <a:schemeClr val="tx1"/>
                </a:solidFill>
                <a:latin typeface="Avenir Next LT Pro" panose="020F0502020204030204" pitchFamily="34" charset="-18"/>
              </a:rPr>
              <a:t>Od tega se za:</a:t>
            </a:r>
          </a:p>
          <a:p>
            <a:pPr marL="0" indent="0" algn="just">
              <a:buNone/>
            </a:pPr>
            <a:r>
              <a:rPr lang="sl-SI" sz="1600" dirty="0">
                <a:solidFill>
                  <a:schemeClr val="tx1"/>
                </a:solidFill>
                <a:latin typeface="Avenir Next LT Pro" panose="020F0502020204030204" pitchFamily="34" charset="-18"/>
              </a:rPr>
              <a:t>KRVS 33 % oziroma sredstva v višini 1.504.800,00 EUR</a:t>
            </a:r>
          </a:p>
          <a:p>
            <a:pPr marL="0" lvl="0" indent="0" algn="just">
              <a:buNone/>
            </a:pPr>
            <a:r>
              <a:rPr lang="sl-SI" sz="1600" dirty="0">
                <a:solidFill>
                  <a:schemeClr val="tx1"/>
                </a:solidFill>
                <a:latin typeface="Avenir Next LT Pro" panose="020F0502020204030204" pitchFamily="34" charset="-18"/>
              </a:rPr>
              <a:t>KRZS nameni 67 % oziroma sredstva v višini 3.055.200,00 EUR.</a:t>
            </a:r>
          </a:p>
          <a:p>
            <a:pPr marL="0" indent="0" algn="ctr">
              <a:buNone/>
            </a:pPr>
            <a:endParaRPr lang="sl-SI" sz="1800" kern="100" dirty="0">
              <a:solidFill>
                <a:srgbClr val="0000FF"/>
              </a:solidFill>
              <a:effectLst/>
              <a:latin typeface="Avenir Next LT Pro" panose="020F0502020204030204" pitchFamily="34" charset="-18"/>
              <a:ea typeface="Calibri" panose="020F0502020204030204" pitchFamily="34" charset="0"/>
              <a:cs typeface="Times New Roman" panose="02020603050405020304" pitchFamily="18" charset="0"/>
            </a:endParaRPr>
          </a:p>
          <a:p>
            <a:pPr marL="0" indent="0" algn="ctr">
              <a:buNone/>
            </a:pPr>
            <a:r>
              <a:rPr lang="sl-SI" sz="1800" kern="100" dirty="0">
                <a:solidFill>
                  <a:schemeClr val="accent1"/>
                </a:solidFill>
                <a:effectLst/>
                <a:latin typeface="Avenir Next LT Pro" panose="020F0502020204030204" pitchFamily="34" charset="-18"/>
                <a:ea typeface="Calibri" panose="020F0502020204030204" pitchFamily="34" charset="0"/>
                <a:cs typeface="Times New Roman" panose="02020603050405020304" pitchFamily="18" charset="0"/>
              </a:rPr>
              <a:t>Podrobna razdelitev sredstev za posamezno odpiranje po posameznih sklopih, koledarskih in študijskih letih je navedena v tč. 4.2 Navodila za prijavo (Priloga 6).</a:t>
            </a:r>
            <a:endParaRPr lang="sl-SI" sz="1800" dirty="0">
              <a:solidFill>
                <a:schemeClr val="accent1"/>
              </a:solidFill>
              <a:latin typeface="Avenir Next LT Pro" panose="020F0502020204030204" pitchFamily="34" charset="-18"/>
            </a:endParaRPr>
          </a:p>
          <a:p>
            <a:pPr marL="0" indent="0" algn="ctr">
              <a:buNone/>
            </a:pPr>
            <a:endParaRPr lang="sl-SI" sz="2400" dirty="0">
              <a:solidFill>
                <a:schemeClr val="accent1"/>
              </a:solidFill>
              <a:latin typeface="Avenir Next LT Pro" panose="020F0502020204030204" pitchFamily="34" charset="-18"/>
            </a:endParaRPr>
          </a:p>
          <a:p>
            <a:pPr marL="0" indent="0" algn="just">
              <a:buNone/>
            </a:pPr>
            <a:endParaRPr lang="sl-SI" sz="2400" dirty="0">
              <a:latin typeface="Avenir Next LT Pro" panose="020F0502020204030204" pitchFamily="34" charset="-18"/>
            </a:endParaRPr>
          </a:p>
        </p:txBody>
      </p:sp>
      <p:graphicFrame>
        <p:nvGraphicFramePr>
          <p:cNvPr id="16" name="Tabela 16">
            <a:extLst>
              <a:ext uri="{FF2B5EF4-FFF2-40B4-BE49-F238E27FC236}">
                <a16:creationId xmlns:a16="http://schemas.microsoft.com/office/drawing/2014/main" id="{982E016C-E527-6376-CCA6-EAD12BC46A97}"/>
              </a:ext>
            </a:extLst>
          </p:cNvPr>
          <p:cNvGraphicFramePr>
            <a:graphicFrameLocks noGrp="1"/>
          </p:cNvGraphicFramePr>
          <p:nvPr>
            <p:extLst>
              <p:ext uri="{D42A27DB-BD31-4B8C-83A1-F6EECF244321}">
                <p14:modId xmlns:p14="http://schemas.microsoft.com/office/powerpoint/2010/main" val="2885344690"/>
              </p:ext>
            </p:extLst>
          </p:nvPr>
        </p:nvGraphicFramePr>
        <p:xfrm>
          <a:off x="-1" y="4091152"/>
          <a:ext cx="3451537" cy="2116466"/>
        </p:xfrm>
        <a:graphic>
          <a:graphicData uri="http://schemas.openxmlformats.org/drawingml/2006/table">
            <a:tbl>
              <a:tblPr firstRow="1" bandRow="1">
                <a:tableStyleId>{7DF18680-E054-41AD-8BC1-D1AEF772440D}</a:tableStyleId>
              </a:tblPr>
              <a:tblGrid>
                <a:gridCol w="1482574">
                  <a:extLst>
                    <a:ext uri="{9D8B030D-6E8A-4147-A177-3AD203B41FA5}">
                      <a16:colId xmlns:a16="http://schemas.microsoft.com/office/drawing/2014/main" val="223807447"/>
                    </a:ext>
                  </a:extLst>
                </a:gridCol>
                <a:gridCol w="1968963">
                  <a:extLst>
                    <a:ext uri="{9D8B030D-6E8A-4147-A177-3AD203B41FA5}">
                      <a16:colId xmlns:a16="http://schemas.microsoft.com/office/drawing/2014/main" val="774387655"/>
                    </a:ext>
                  </a:extLst>
                </a:gridCol>
              </a:tblGrid>
              <a:tr h="779750">
                <a:tc>
                  <a:txBody>
                    <a:bodyPr/>
                    <a:lstStyle/>
                    <a:p>
                      <a:r>
                        <a:rPr lang="sl-SI" sz="1400" dirty="0">
                          <a:latin typeface="Avenir Next LT Pro" panose="020F0502020204030204" pitchFamily="34" charset="-18"/>
                        </a:rPr>
                        <a:t>KOLEDARSKO LETO</a:t>
                      </a:r>
                    </a:p>
                  </a:txBody>
                  <a:tcPr>
                    <a:solidFill>
                      <a:schemeClr val="accent5">
                        <a:lumMod val="75000"/>
                      </a:schemeClr>
                    </a:solidFill>
                  </a:tcPr>
                </a:tc>
                <a:tc>
                  <a:txBody>
                    <a:bodyPr/>
                    <a:lstStyle/>
                    <a:p>
                      <a:pPr algn="ctr"/>
                      <a:r>
                        <a:rPr lang="sl-SI" sz="1400" dirty="0">
                          <a:latin typeface="Avenir Next LT Pro" panose="020F0502020204030204" pitchFamily="34" charset="-18"/>
                        </a:rPr>
                        <a:t>SKLOP A in Sklop B skupaj</a:t>
                      </a:r>
                    </a:p>
                    <a:p>
                      <a:pPr algn="ctr"/>
                      <a:r>
                        <a:rPr lang="sl-SI" sz="1400" dirty="0">
                          <a:latin typeface="Avenir Next LT Pro" panose="020F0502020204030204" pitchFamily="34" charset="-18"/>
                        </a:rPr>
                        <a:t>(KRVS in KRZS)</a:t>
                      </a:r>
                    </a:p>
                  </a:txBody>
                  <a:tcPr>
                    <a:solidFill>
                      <a:schemeClr val="accent5">
                        <a:lumMod val="75000"/>
                      </a:schemeClr>
                    </a:solidFill>
                  </a:tcPr>
                </a:tc>
                <a:extLst>
                  <a:ext uri="{0D108BD9-81ED-4DB2-BD59-A6C34878D82A}">
                    <a16:rowId xmlns:a16="http://schemas.microsoft.com/office/drawing/2014/main" val="891271293"/>
                  </a:ext>
                </a:extLst>
              </a:tr>
              <a:tr h="334179">
                <a:tc>
                  <a:txBody>
                    <a:bodyPr/>
                    <a:lstStyle/>
                    <a:p>
                      <a:r>
                        <a:rPr lang="sl-SI" sz="1400" dirty="0">
                          <a:latin typeface="Avenir Next LT Pro" panose="020F0502020204030204" pitchFamily="34" charset="-18"/>
                        </a:rPr>
                        <a:t>2024</a:t>
                      </a:r>
                    </a:p>
                  </a:txBody>
                  <a:tcPr/>
                </a:tc>
                <a:tc>
                  <a:txBody>
                    <a:bodyPr/>
                    <a:lstStyle/>
                    <a:p>
                      <a:r>
                        <a:rPr lang="sl-SI" sz="1400" dirty="0">
                          <a:latin typeface="Avenir Next LT Pro" panose="020F0502020204030204" pitchFamily="34" charset="-18"/>
                        </a:rPr>
                        <a:t>2.000.000,00 EUR</a:t>
                      </a:r>
                    </a:p>
                  </a:txBody>
                  <a:tcPr/>
                </a:tc>
                <a:extLst>
                  <a:ext uri="{0D108BD9-81ED-4DB2-BD59-A6C34878D82A}">
                    <a16:rowId xmlns:a16="http://schemas.microsoft.com/office/drawing/2014/main" val="2124524956"/>
                  </a:ext>
                </a:extLst>
              </a:tr>
              <a:tr h="334179">
                <a:tc>
                  <a:txBody>
                    <a:bodyPr/>
                    <a:lstStyle/>
                    <a:p>
                      <a:r>
                        <a:rPr lang="sl-SI" sz="1400" dirty="0">
                          <a:latin typeface="Avenir Next LT Pro" panose="020F0502020204030204" pitchFamily="34" charset="-18"/>
                        </a:rPr>
                        <a:t>2025</a:t>
                      </a:r>
                    </a:p>
                  </a:txBody>
                  <a:tcPr/>
                </a:tc>
                <a:tc>
                  <a:txBody>
                    <a:bodyPr/>
                    <a:lstStyle/>
                    <a:p>
                      <a:r>
                        <a:rPr lang="sl-SI" sz="1400" dirty="0">
                          <a:latin typeface="Avenir Next LT Pro" panose="020F0502020204030204" pitchFamily="34" charset="-18"/>
                        </a:rPr>
                        <a:t>4.400.000,00 EUR</a:t>
                      </a:r>
                    </a:p>
                  </a:txBody>
                  <a:tcPr/>
                </a:tc>
                <a:extLst>
                  <a:ext uri="{0D108BD9-81ED-4DB2-BD59-A6C34878D82A}">
                    <a16:rowId xmlns:a16="http://schemas.microsoft.com/office/drawing/2014/main" val="3821247196"/>
                  </a:ext>
                </a:extLst>
              </a:tr>
              <a:tr h="334179">
                <a:tc>
                  <a:txBody>
                    <a:bodyPr/>
                    <a:lstStyle/>
                    <a:p>
                      <a:r>
                        <a:rPr lang="sl-SI" sz="1400" dirty="0">
                          <a:latin typeface="Avenir Next LT Pro" panose="020F0502020204030204" pitchFamily="34" charset="-18"/>
                        </a:rPr>
                        <a:t>2026</a:t>
                      </a:r>
                    </a:p>
                  </a:txBody>
                  <a:tcPr/>
                </a:tc>
                <a:tc>
                  <a:txBody>
                    <a:bodyPr/>
                    <a:lstStyle/>
                    <a:p>
                      <a:r>
                        <a:rPr lang="sl-SI" sz="1400" dirty="0">
                          <a:latin typeface="Avenir Next LT Pro" panose="020F0502020204030204" pitchFamily="34" charset="-18"/>
                        </a:rPr>
                        <a:t>4.400.000,00 EUR</a:t>
                      </a:r>
                    </a:p>
                  </a:txBody>
                  <a:tcPr/>
                </a:tc>
                <a:extLst>
                  <a:ext uri="{0D108BD9-81ED-4DB2-BD59-A6C34878D82A}">
                    <a16:rowId xmlns:a16="http://schemas.microsoft.com/office/drawing/2014/main" val="2733557221"/>
                  </a:ext>
                </a:extLst>
              </a:tr>
              <a:tr h="334179">
                <a:tc>
                  <a:txBody>
                    <a:bodyPr/>
                    <a:lstStyle/>
                    <a:p>
                      <a:r>
                        <a:rPr lang="sl-SI" sz="1400" dirty="0">
                          <a:latin typeface="Avenir Next LT Pro" panose="020F0502020204030204" pitchFamily="34" charset="-18"/>
                        </a:rPr>
                        <a:t>2027</a:t>
                      </a:r>
                    </a:p>
                  </a:txBody>
                  <a:tcPr/>
                </a:tc>
                <a:tc>
                  <a:txBody>
                    <a:bodyPr/>
                    <a:lstStyle/>
                    <a:p>
                      <a:r>
                        <a:rPr lang="sl-SI" sz="1400" dirty="0">
                          <a:latin typeface="Avenir Next LT Pro" panose="020F0502020204030204" pitchFamily="34" charset="-18"/>
                        </a:rPr>
                        <a:t>4.400.000,00 EUR</a:t>
                      </a:r>
                    </a:p>
                  </a:txBody>
                  <a:tcPr/>
                </a:tc>
                <a:extLst>
                  <a:ext uri="{0D108BD9-81ED-4DB2-BD59-A6C34878D82A}">
                    <a16:rowId xmlns:a16="http://schemas.microsoft.com/office/drawing/2014/main" val="3678118324"/>
                  </a:ext>
                </a:extLst>
              </a:tr>
            </a:tbl>
          </a:graphicData>
        </a:graphic>
      </p:graphicFrame>
    </p:spTree>
    <p:extLst>
      <p:ext uri="{BB962C8B-B14F-4D97-AF65-F5344CB8AC3E}">
        <p14:creationId xmlns:p14="http://schemas.microsoft.com/office/powerpoint/2010/main" val="1655101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0" y="672998"/>
            <a:ext cx="3473301" cy="5444267"/>
          </a:xfrm>
          <a:solidFill>
            <a:schemeClr val="accent5">
              <a:lumMod val="50000"/>
            </a:schemeClr>
          </a:solidFill>
        </p:spPr>
        <p:txBody>
          <a:bodyPr/>
          <a:lstStyle/>
          <a:p>
            <a:r>
              <a:rPr lang="sl-SI" b="1" dirty="0"/>
              <a:t>Trajanje javnega razpisa</a:t>
            </a:r>
            <a:br>
              <a:rPr lang="sl-SI" b="1" dirty="0"/>
            </a:br>
            <a:br>
              <a:rPr lang="sl-SI" b="1" dirty="0"/>
            </a:br>
            <a:r>
              <a:rPr lang="sl-SI" sz="2000" b="1" dirty="0">
                <a:solidFill>
                  <a:schemeClr val="accent1"/>
                </a:solidFill>
              </a:rPr>
              <a:t>TRAJANJE:  AKTIVNOSTI,  STROŠKI, IZDATKI</a:t>
            </a:r>
            <a:br>
              <a:rPr lang="sl-SI" b="1" dirty="0"/>
            </a:br>
            <a:br>
              <a:rPr lang="sl-SI" b="1" dirty="0"/>
            </a:br>
            <a:endParaRPr lang="sl-SI" b="1" dirty="0"/>
          </a:p>
        </p:txBody>
      </p:sp>
      <p:sp>
        <p:nvSpPr>
          <p:cNvPr id="3" name="Označba mesta vsebine 2"/>
          <p:cNvSpPr>
            <a:spLocks noGrp="1"/>
          </p:cNvSpPr>
          <p:nvPr>
            <p:ph idx="1"/>
          </p:nvPr>
        </p:nvSpPr>
        <p:spPr/>
        <p:txBody>
          <a:bodyPr>
            <a:normAutofit fontScale="92500" lnSpcReduction="20000"/>
          </a:bodyPr>
          <a:lstStyle/>
          <a:p>
            <a:pPr marL="0" indent="0">
              <a:buNone/>
            </a:pPr>
            <a:r>
              <a:rPr lang="sl-SI" sz="1800" b="1" dirty="0">
                <a:solidFill>
                  <a:schemeClr val="accent1"/>
                </a:solidFill>
                <a:latin typeface="Avenir Next LT Pro" panose="020F0502020204030204" pitchFamily="34" charset="-18"/>
              </a:rPr>
              <a:t>TRAJANJE AKTIVNOSTI IN UPRAVIČENOST STROŠKOV</a:t>
            </a:r>
          </a:p>
          <a:p>
            <a:pPr algn="just">
              <a:spcAft>
                <a:spcPts val="600"/>
              </a:spcAft>
            </a:pPr>
            <a:r>
              <a:rPr lang="sl-SI" sz="1800" dirty="0">
                <a:solidFill>
                  <a:schemeClr val="tx1"/>
                </a:solidFill>
                <a:effectLst/>
                <a:latin typeface="Avenir Next LT Pro" panose="020F0502020204030204" pitchFamily="34" charset="-18"/>
                <a:ea typeface="Calibri" panose="020F0502020204030204" pitchFamily="34" charset="0"/>
              </a:rPr>
              <a:t>študijsko leto 2024/2025 (prvo odpiranje) od 1. 10. 2024 do 31. 8. 2025. Rok za zaključek operacije (zaključek aktivnosti) je najkasneje do 31. 8. 2025;</a:t>
            </a:r>
          </a:p>
          <a:p>
            <a:pPr algn="just">
              <a:spcAft>
                <a:spcPts val="600"/>
              </a:spcAft>
            </a:pPr>
            <a:r>
              <a:rPr lang="sl-SI" sz="1800" dirty="0">
                <a:solidFill>
                  <a:schemeClr val="tx1"/>
                </a:solidFill>
                <a:effectLst/>
                <a:latin typeface="Avenir Next LT Pro" panose="020F0502020204030204" pitchFamily="34" charset="-18"/>
                <a:ea typeface="Calibri" panose="020F0502020204030204" pitchFamily="34" charset="0"/>
              </a:rPr>
              <a:t>študijsko leto 2025/2026 (drugo odpiranje) od 1. 10. 2025 do 31. 8. 2026. Rok za zaključek operacije (zaključek aktivnosti) je najkasneje do 31. 8. 2026 in</a:t>
            </a:r>
          </a:p>
          <a:p>
            <a:pPr algn="just">
              <a:spcAft>
                <a:spcPts val="600"/>
              </a:spcAft>
            </a:pPr>
            <a:r>
              <a:rPr lang="sl-SI" sz="1800" dirty="0">
                <a:solidFill>
                  <a:schemeClr val="tx1"/>
                </a:solidFill>
                <a:effectLst/>
                <a:latin typeface="Avenir Next LT Pro" panose="020F0502020204030204" pitchFamily="34" charset="-18"/>
                <a:ea typeface="Calibri" panose="020F0502020204030204" pitchFamily="34" charset="0"/>
              </a:rPr>
              <a:t>študijsko leto 2026/2027 (tretje odpiranje) od 1. 10. 2026 do 31. 8. 2027. Rok za zaključek operacije (zaključek aktivnosti) je najkasneje do 31. 8. 2027.</a:t>
            </a:r>
          </a:p>
          <a:p>
            <a:pPr marL="0" indent="0">
              <a:buNone/>
            </a:pPr>
            <a:endParaRPr lang="sl-SI" sz="1800" b="1" dirty="0">
              <a:solidFill>
                <a:srgbClr val="0000FF"/>
              </a:solidFill>
              <a:latin typeface="Avenir Next LT Pro" panose="020F0502020204030204" pitchFamily="34" charset="-18"/>
            </a:endParaRPr>
          </a:p>
          <a:p>
            <a:pPr marL="0" indent="0">
              <a:buNone/>
            </a:pPr>
            <a:r>
              <a:rPr lang="sl-SI" sz="1800" b="1" dirty="0">
                <a:solidFill>
                  <a:schemeClr val="accent1"/>
                </a:solidFill>
                <a:latin typeface="Avenir Next LT Pro" panose="020F0502020204030204" pitchFamily="34" charset="-18"/>
              </a:rPr>
              <a:t>UPRAVIČENOST IZDATKOV</a:t>
            </a:r>
          </a:p>
          <a:p>
            <a:pPr algn="just">
              <a:spcAft>
                <a:spcPts val="600"/>
              </a:spcAft>
            </a:pPr>
            <a:r>
              <a:rPr lang="sl-SI" sz="1800" dirty="0">
                <a:solidFill>
                  <a:srgbClr val="000000"/>
                </a:solidFill>
                <a:effectLst/>
                <a:latin typeface="Avenir Next LT Pro" panose="020F0502020204030204" pitchFamily="34" charset="-18"/>
                <a:ea typeface="Calibri" panose="020F0502020204030204" pitchFamily="34" charset="0"/>
              </a:rPr>
              <a:t>študijsko leto 2024/2025 (prvo odpiranje) od 1. 10. 2024 do 30. 9. 2025;</a:t>
            </a:r>
            <a:endParaRPr lang="sl-SI" sz="1800" dirty="0">
              <a:latin typeface="Avenir Next LT Pro" panose="020F0502020204030204" pitchFamily="34" charset="-18"/>
              <a:ea typeface="Calibri" panose="020F0502020204030204" pitchFamily="34" charset="0"/>
            </a:endParaRPr>
          </a:p>
          <a:p>
            <a:pPr algn="just">
              <a:spcAft>
                <a:spcPts val="600"/>
              </a:spcAft>
            </a:pPr>
            <a:r>
              <a:rPr lang="sl-SI" sz="1800" dirty="0">
                <a:solidFill>
                  <a:srgbClr val="000000"/>
                </a:solidFill>
                <a:effectLst/>
                <a:latin typeface="Avenir Next LT Pro" panose="020F0502020204030204" pitchFamily="34" charset="-18"/>
                <a:ea typeface="Calibri" panose="020F0502020204030204" pitchFamily="34" charset="0"/>
              </a:rPr>
              <a:t>študijsko leto 2025/2026 (drugo odpiranje) od 1. 10. 2025 do 30. 9. 2026 in</a:t>
            </a:r>
            <a:endParaRPr lang="sl-SI" sz="1800" dirty="0">
              <a:effectLst/>
              <a:latin typeface="Avenir Next LT Pro" panose="020F0502020204030204" pitchFamily="34" charset="-18"/>
              <a:ea typeface="Calibri" panose="020F0502020204030204" pitchFamily="34" charset="0"/>
            </a:endParaRPr>
          </a:p>
          <a:p>
            <a:pPr algn="just">
              <a:spcAft>
                <a:spcPts val="600"/>
              </a:spcAft>
            </a:pPr>
            <a:r>
              <a:rPr lang="sl-SI" sz="1800" dirty="0">
                <a:solidFill>
                  <a:srgbClr val="000000"/>
                </a:solidFill>
                <a:effectLst/>
                <a:latin typeface="Avenir Next LT Pro" panose="020F0502020204030204" pitchFamily="34" charset="-18"/>
                <a:ea typeface="Calibri" panose="020F0502020204030204" pitchFamily="34" charset="0"/>
              </a:rPr>
              <a:t>študijsko leto 2026/2027 (tretje odpiranje) od 1. 10. 2026 do 30. 9. 2027.</a:t>
            </a:r>
            <a:endParaRPr lang="sl-SI" sz="1800" dirty="0">
              <a:effectLst/>
              <a:latin typeface="Avenir Next LT Pro" panose="020F0502020204030204" pitchFamily="34" charset="-18"/>
              <a:ea typeface="Calibri" panose="020F0502020204030204" pitchFamily="34" charset="0"/>
            </a:endParaRPr>
          </a:p>
          <a:p>
            <a:pPr marL="0" indent="0">
              <a:buNone/>
            </a:pPr>
            <a:endParaRPr lang="sl-SI" dirty="0"/>
          </a:p>
          <a:p>
            <a:endParaRPr lang="sl-SI" dirty="0"/>
          </a:p>
        </p:txBody>
      </p:sp>
    </p:spTree>
    <p:extLst>
      <p:ext uri="{BB962C8B-B14F-4D97-AF65-F5344CB8AC3E}">
        <p14:creationId xmlns:p14="http://schemas.microsoft.com/office/powerpoint/2010/main" val="2633494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p:cNvSpPr>
            <a:spLocks noGrp="1"/>
          </p:cNvSpPr>
          <p:nvPr>
            <p:ph idx="1"/>
          </p:nvPr>
        </p:nvSpPr>
        <p:spPr/>
        <p:txBody>
          <a:bodyPr>
            <a:normAutofit/>
          </a:bodyPr>
          <a:lstStyle/>
          <a:p>
            <a:endParaRPr lang="sl-SI" sz="2400" dirty="0"/>
          </a:p>
          <a:p>
            <a:endParaRPr lang="sl-SI" sz="2400" dirty="0"/>
          </a:p>
          <a:p>
            <a:endParaRPr lang="sl-SI" sz="2400" dirty="0"/>
          </a:p>
          <a:p>
            <a:pPr marL="0" indent="0" algn="just">
              <a:buNone/>
            </a:pPr>
            <a:endParaRPr lang="sl-SI" sz="800" dirty="0"/>
          </a:p>
          <a:p>
            <a:pPr algn="just"/>
            <a:endParaRPr lang="sl-SI" sz="3100" dirty="0">
              <a:solidFill>
                <a:schemeClr val="tx1"/>
              </a:solidFill>
            </a:endParaRPr>
          </a:p>
          <a:p>
            <a:endParaRPr lang="sl-SI" sz="2400" dirty="0"/>
          </a:p>
          <a:p>
            <a:pPr marL="0" lvl="0" indent="0">
              <a:buNone/>
            </a:pPr>
            <a:endParaRPr lang="sl-SI" sz="2400" dirty="0"/>
          </a:p>
        </p:txBody>
      </p:sp>
      <p:sp>
        <p:nvSpPr>
          <p:cNvPr id="7" name="Rectangle 1"/>
          <p:cNvSpPr>
            <a:spLocks noChangeArrowheads="1"/>
          </p:cNvSpPr>
          <p:nvPr/>
        </p:nvSpPr>
        <p:spPr bwMode="auto">
          <a:xfrm>
            <a:off x="5861050" y="21288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sl-SI" altLang="sl-SI" sz="1800" b="0" i="0" u="none" strike="noStrike" cap="none" normalizeH="0" baseline="0">
                <a:ln>
                  <a:noFill/>
                </a:ln>
                <a:solidFill>
                  <a:schemeClr val="tx1"/>
                </a:solidFill>
                <a:effectLst/>
                <a:latin typeface="Arial" panose="020B0604020202020204" pitchFamily="34" charset="0"/>
              </a:rPr>
            </a:br>
            <a:endParaRPr kumimoji="0" lang="sl-SI" altLang="sl-SI" sz="1800" b="0" i="0" u="none" strike="noStrike" cap="none" normalizeH="0" baseline="0">
              <a:ln>
                <a:noFill/>
              </a:ln>
              <a:solidFill>
                <a:schemeClr val="tx1"/>
              </a:solidFill>
              <a:effectLst/>
              <a:latin typeface="Arial" panose="020B0604020202020204" pitchFamily="34" charset="0"/>
            </a:endParaRPr>
          </a:p>
        </p:txBody>
      </p:sp>
      <p:sp>
        <p:nvSpPr>
          <p:cNvPr id="11" name="Pravokotnik 10"/>
          <p:cNvSpPr/>
          <p:nvPr/>
        </p:nvSpPr>
        <p:spPr>
          <a:xfrm>
            <a:off x="3610099" y="1155413"/>
            <a:ext cx="7989570" cy="400110"/>
          </a:xfrm>
          <a:prstGeom prst="rect">
            <a:avLst/>
          </a:prstGeom>
        </p:spPr>
        <p:txBody>
          <a:bodyPr wrap="square">
            <a:spAutoFit/>
          </a:bodyPr>
          <a:lstStyle/>
          <a:p>
            <a:pPr marL="457200" indent="-457200">
              <a:spcAft>
                <a:spcPts val="0"/>
              </a:spcAft>
              <a:buFont typeface="Arial" panose="020B0604020202020204" pitchFamily="34" charset="0"/>
              <a:buChar char="•"/>
            </a:pPr>
            <a:endParaRPr lang="sl-SI" sz="2000" b="1" dirty="0">
              <a:effectLst/>
              <a:latin typeface="+mj-lt"/>
              <a:ea typeface="Calibri" panose="020F0502020204030204" pitchFamily="34" charset="0"/>
              <a:cs typeface="Times New Roman" panose="02020603050405020304" pitchFamily="18" charset="0"/>
            </a:endParaRPr>
          </a:p>
        </p:txBody>
      </p:sp>
      <p:sp>
        <p:nvSpPr>
          <p:cNvPr id="5" name="Rectangle 1"/>
          <p:cNvSpPr>
            <a:spLocks noChangeArrowheads="1"/>
          </p:cNvSpPr>
          <p:nvPr/>
        </p:nvSpPr>
        <p:spPr bwMode="auto">
          <a:xfrm>
            <a:off x="4865688" y="163036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l-SI"/>
          </a:p>
        </p:txBody>
      </p:sp>
      <p:sp>
        <p:nvSpPr>
          <p:cNvPr id="6" name="Naslov 5"/>
          <p:cNvSpPr>
            <a:spLocks noGrp="1"/>
          </p:cNvSpPr>
          <p:nvPr>
            <p:ph type="title"/>
          </p:nvPr>
        </p:nvSpPr>
        <p:spPr>
          <a:xfrm>
            <a:off x="1" y="768096"/>
            <a:ext cx="3454066" cy="5405875"/>
          </a:xfrm>
          <a:solidFill>
            <a:schemeClr val="accent5">
              <a:lumMod val="50000"/>
            </a:schemeClr>
          </a:solidFill>
        </p:spPr>
        <p:txBody>
          <a:bodyPr/>
          <a:lstStyle/>
          <a:p>
            <a:pPr algn="ctr"/>
            <a:r>
              <a:rPr lang="sl-SI" b="1" dirty="0"/>
              <a:t>Pogoji za kandidiranje na javnem razpisu </a:t>
            </a:r>
            <a:br>
              <a:rPr lang="sl-SI" dirty="0"/>
            </a:br>
            <a:br>
              <a:rPr lang="sl-SI" dirty="0"/>
            </a:br>
            <a:r>
              <a:rPr lang="sl-SI" sz="2400" dirty="0">
                <a:solidFill>
                  <a:schemeClr val="accent1"/>
                </a:solidFill>
              </a:rPr>
              <a:t>(Pogoji za prijavo, točka 4.1 javnega razpisa)</a:t>
            </a:r>
            <a:br>
              <a:rPr lang="sl-SI" sz="2400" dirty="0">
                <a:solidFill>
                  <a:schemeClr val="accent1"/>
                </a:solidFill>
              </a:rPr>
            </a:br>
            <a:br>
              <a:rPr lang="sl-SI" sz="2400" dirty="0">
                <a:solidFill>
                  <a:schemeClr val="accent1"/>
                </a:solidFill>
              </a:rPr>
            </a:br>
            <a:br>
              <a:rPr lang="sl-SI" sz="2400" dirty="0">
                <a:solidFill>
                  <a:schemeClr val="accent1"/>
                </a:solidFill>
              </a:rPr>
            </a:br>
            <a:r>
              <a:rPr lang="sl-SI" sz="1200" b="1" dirty="0">
                <a:solidFill>
                  <a:schemeClr val="accent1"/>
                </a:solidFill>
              </a:rPr>
              <a:t>IZPOLNJENI MORAJO BITI  VSI POGOJI</a:t>
            </a:r>
            <a:br>
              <a:rPr lang="sl-SI" sz="2400" dirty="0"/>
            </a:br>
            <a:endParaRPr lang="sl-SI" sz="2400" dirty="0"/>
          </a:p>
        </p:txBody>
      </p:sp>
      <p:graphicFrame>
        <p:nvGraphicFramePr>
          <p:cNvPr id="12" name="Tabela 12">
            <a:extLst>
              <a:ext uri="{FF2B5EF4-FFF2-40B4-BE49-F238E27FC236}">
                <a16:creationId xmlns:a16="http://schemas.microsoft.com/office/drawing/2014/main" id="{637D9372-3CED-C0D5-8212-E68568C52760}"/>
              </a:ext>
            </a:extLst>
          </p:cNvPr>
          <p:cNvGraphicFramePr>
            <a:graphicFrameLocks noGrp="1"/>
          </p:cNvGraphicFramePr>
          <p:nvPr>
            <p:extLst>
              <p:ext uri="{D42A27DB-BD31-4B8C-83A1-F6EECF244321}">
                <p14:modId xmlns:p14="http://schemas.microsoft.com/office/powerpoint/2010/main" val="2874657738"/>
              </p:ext>
            </p:extLst>
          </p:nvPr>
        </p:nvGraphicFramePr>
        <p:xfrm>
          <a:off x="3713235" y="768096"/>
          <a:ext cx="7645819" cy="5927814"/>
        </p:xfrm>
        <a:graphic>
          <a:graphicData uri="http://schemas.openxmlformats.org/drawingml/2006/table">
            <a:tbl>
              <a:tblPr firstRow="1" bandRow="1">
                <a:tableStyleId>{7DF18680-E054-41AD-8BC1-D1AEF772440D}</a:tableStyleId>
              </a:tblPr>
              <a:tblGrid>
                <a:gridCol w="616203">
                  <a:extLst>
                    <a:ext uri="{9D8B030D-6E8A-4147-A177-3AD203B41FA5}">
                      <a16:colId xmlns:a16="http://schemas.microsoft.com/office/drawing/2014/main" val="537572514"/>
                    </a:ext>
                  </a:extLst>
                </a:gridCol>
                <a:gridCol w="5039297">
                  <a:extLst>
                    <a:ext uri="{9D8B030D-6E8A-4147-A177-3AD203B41FA5}">
                      <a16:colId xmlns:a16="http://schemas.microsoft.com/office/drawing/2014/main" val="1220378325"/>
                    </a:ext>
                  </a:extLst>
                </a:gridCol>
                <a:gridCol w="1990319">
                  <a:extLst>
                    <a:ext uri="{9D8B030D-6E8A-4147-A177-3AD203B41FA5}">
                      <a16:colId xmlns:a16="http://schemas.microsoft.com/office/drawing/2014/main" val="622391071"/>
                    </a:ext>
                  </a:extLst>
                </a:gridCol>
              </a:tblGrid>
              <a:tr h="677907">
                <a:tc>
                  <a:txBody>
                    <a:bodyPr/>
                    <a:lstStyle/>
                    <a:p>
                      <a:endParaRPr lang="sl-SI" sz="1200" dirty="0">
                        <a:latin typeface="Avenir Next LT Pro" panose="020F0502020204030204" pitchFamily="34" charset="-18"/>
                      </a:endParaRPr>
                    </a:p>
                  </a:txBody>
                  <a:tcPr>
                    <a:solidFill>
                      <a:schemeClr val="accent5">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l-SI" sz="1200" u="none" baseline="0" dirty="0">
                          <a:solidFill>
                            <a:schemeClr val="accent1"/>
                          </a:solidFill>
                          <a:effectLst/>
                          <a:latin typeface="Avenir Next LT Pro" panose="020F0502020204030204" pitchFamily="34" charset="-18"/>
                        </a:rPr>
                        <a:t>Posamezni prijavitelj mora za kandidiranje na javnem razpisu </a:t>
                      </a:r>
                      <a:r>
                        <a:rPr lang="sl-SI" sz="1200" baseline="0" dirty="0">
                          <a:solidFill>
                            <a:schemeClr val="accent1"/>
                          </a:solidFill>
                          <a:effectLst/>
                          <a:latin typeface="Avenir Next LT Pro" panose="020F0502020204030204" pitchFamily="34" charset="-18"/>
                        </a:rPr>
                        <a:t>izpolnjevati naslednje pogoje:</a:t>
                      </a:r>
                      <a:endParaRPr lang="sl-SI" sz="1200" dirty="0">
                        <a:solidFill>
                          <a:schemeClr val="accent1"/>
                        </a:solidFill>
                        <a:effectLst/>
                        <a:latin typeface="Avenir Next LT Pro" panose="020F0502020204030204" pitchFamily="34" charset="-18"/>
                      </a:endParaRPr>
                    </a:p>
                    <a:p>
                      <a:endParaRPr lang="sl-SI" sz="1200" dirty="0">
                        <a:solidFill>
                          <a:srgbClr val="0000FF"/>
                        </a:solidFill>
                        <a:latin typeface="Avenir Next LT Pro" panose="020F0502020204030204" pitchFamily="34" charset="-18"/>
                      </a:endParaRPr>
                    </a:p>
                  </a:txBody>
                  <a:tcPr>
                    <a:solidFill>
                      <a:schemeClr val="accent5">
                        <a:lumMod val="50000"/>
                      </a:schemeClr>
                    </a:solidFill>
                  </a:tcPr>
                </a:tc>
                <a:tc>
                  <a:txBody>
                    <a:bodyPr/>
                    <a:lstStyle/>
                    <a:p>
                      <a:pPr algn="ctr"/>
                      <a:r>
                        <a:rPr lang="sl-SI" sz="1200" dirty="0">
                          <a:solidFill>
                            <a:schemeClr val="accent1"/>
                          </a:solidFill>
                          <a:latin typeface="Avenir Next LT Pro" panose="020F0502020204030204" pitchFamily="34" charset="-18"/>
                        </a:rPr>
                        <a:t>Dokazila</a:t>
                      </a:r>
                    </a:p>
                  </a:txBody>
                  <a:tcPr>
                    <a:solidFill>
                      <a:schemeClr val="accent5">
                        <a:lumMod val="50000"/>
                      </a:schemeClr>
                    </a:solidFill>
                  </a:tcPr>
                </a:tc>
                <a:extLst>
                  <a:ext uri="{0D108BD9-81ED-4DB2-BD59-A6C34878D82A}">
                    <a16:rowId xmlns:a16="http://schemas.microsoft.com/office/drawing/2014/main" val="1294967022"/>
                  </a:ext>
                </a:extLst>
              </a:tr>
              <a:tr h="677907">
                <a:tc>
                  <a:txBody>
                    <a:bodyPr/>
                    <a:lstStyle/>
                    <a:p>
                      <a:r>
                        <a:rPr lang="sl-SI" sz="1200" dirty="0">
                          <a:latin typeface="Avenir Next LT Pro" panose="020F0502020204030204" pitchFamily="34" charset="-18"/>
                        </a:rPr>
                        <a:t>1.</a:t>
                      </a:r>
                    </a:p>
                  </a:txBody>
                  <a:tcPr/>
                </a:tc>
                <a:tc>
                  <a:txBody>
                    <a:bodyPr/>
                    <a:lstStyle/>
                    <a:p>
                      <a:pPr algn="just"/>
                      <a:r>
                        <a:rPr lang="sl-SI" sz="1200" kern="1200" dirty="0">
                          <a:solidFill>
                            <a:schemeClr val="dk1"/>
                          </a:solidFill>
                          <a:effectLst/>
                          <a:latin typeface="Avenir Next LT Pro" panose="020F0502020204030204" pitchFamily="34" charset="-18"/>
                        </a:rPr>
                        <a:t>Je na dan odpiranja vloge vpisan v Evidenčni in analitski informacijski sistem visokega šolstva v Republiki Sloveniji (v nadaljnjem besedilu: </a:t>
                      </a:r>
                      <a:r>
                        <a:rPr lang="sl-SI" sz="1200" kern="1200" dirty="0" err="1">
                          <a:solidFill>
                            <a:schemeClr val="dk1"/>
                          </a:solidFill>
                          <a:effectLst/>
                          <a:latin typeface="Avenir Next LT Pro" panose="020F0502020204030204" pitchFamily="34" charset="-18"/>
                        </a:rPr>
                        <a:t>eVŠ</a:t>
                      </a:r>
                      <a:r>
                        <a:rPr lang="sl-SI" sz="1200" kern="1200" dirty="0">
                          <a:solidFill>
                            <a:schemeClr val="dk1"/>
                          </a:solidFill>
                          <a:effectLst/>
                          <a:latin typeface="Avenir Next LT Pro" panose="020F0502020204030204" pitchFamily="34" charset="-18"/>
                        </a:rPr>
                        <a:t>) in izvaja javno veljavne študijske programe, vpisane v </a:t>
                      </a:r>
                      <a:r>
                        <a:rPr lang="sl-SI" sz="1200" kern="1200" dirty="0" err="1">
                          <a:solidFill>
                            <a:schemeClr val="dk1"/>
                          </a:solidFill>
                          <a:effectLst/>
                          <a:latin typeface="Avenir Next LT Pro" panose="020F0502020204030204" pitchFamily="34" charset="-18"/>
                        </a:rPr>
                        <a:t>eVŠ</a:t>
                      </a:r>
                      <a:r>
                        <a:rPr lang="sl-SI" sz="1200" kern="1200" dirty="0">
                          <a:solidFill>
                            <a:schemeClr val="dk1"/>
                          </a:solidFill>
                          <a:effectLst/>
                          <a:latin typeface="Avenir Next LT Pro" panose="020F0502020204030204" pitchFamily="34" charset="-18"/>
                        </a:rPr>
                        <a:t>.</a:t>
                      </a:r>
                      <a:endParaRPr lang="sl-SI" sz="1200" dirty="0">
                        <a:latin typeface="Avenir Next LT Pro" panose="020F0502020204030204" pitchFamily="34" charset="-18"/>
                      </a:endParaRPr>
                    </a:p>
                  </a:txBody>
                  <a:tcPr/>
                </a:tc>
                <a:tc>
                  <a:txBody>
                    <a:bodyPr/>
                    <a:lstStyle/>
                    <a:p>
                      <a:pPr algn="just"/>
                      <a:r>
                        <a:rPr lang="sl-SI" sz="1200" kern="1200" dirty="0">
                          <a:solidFill>
                            <a:schemeClr val="dk1"/>
                          </a:solidFill>
                          <a:effectLst/>
                          <a:latin typeface="Avenir Next LT Pro" panose="020F0502020204030204" pitchFamily="34" charset="-18"/>
                        </a:rPr>
                        <a:t>Izpolnjevanje pogoja bo ministrstvo preverilo v </a:t>
                      </a:r>
                      <a:r>
                        <a:rPr lang="sl-SI" sz="1200" kern="1200" dirty="0" err="1">
                          <a:solidFill>
                            <a:schemeClr val="dk1"/>
                          </a:solidFill>
                          <a:effectLst/>
                          <a:latin typeface="Avenir Next LT Pro" panose="020F0502020204030204" pitchFamily="34" charset="-18"/>
                        </a:rPr>
                        <a:t>eVŠ</a:t>
                      </a:r>
                      <a:r>
                        <a:rPr lang="sl-SI" sz="1200" kern="1200" dirty="0">
                          <a:solidFill>
                            <a:schemeClr val="dk1"/>
                          </a:solidFill>
                          <a:effectLst/>
                          <a:latin typeface="Avenir Next LT Pro" panose="020F0502020204030204" pitchFamily="34" charset="-18"/>
                        </a:rPr>
                        <a:t>. </a:t>
                      </a:r>
                      <a:endParaRPr lang="sl-SI" sz="1200" i="1" dirty="0">
                        <a:latin typeface="Avenir Next LT Pro" panose="020F0502020204030204" pitchFamily="34" charset="-18"/>
                      </a:endParaRPr>
                    </a:p>
                  </a:txBody>
                  <a:tcPr/>
                </a:tc>
                <a:extLst>
                  <a:ext uri="{0D108BD9-81ED-4DB2-BD59-A6C34878D82A}">
                    <a16:rowId xmlns:a16="http://schemas.microsoft.com/office/drawing/2014/main" val="1148853460"/>
                  </a:ext>
                </a:extLst>
              </a:tr>
              <a:tr h="1060317">
                <a:tc>
                  <a:txBody>
                    <a:bodyPr/>
                    <a:lstStyle/>
                    <a:p>
                      <a:r>
                        <a:rPr lang="sl-SI" sz="1200" dirty="0">
                          <a:latin typeface="Avenir Next LT Pro" panose="020F0502020204030204" pitchFamily="34" charset="-18"/>
                        </a:rPr>
                        <a:t>2.</a:t>
                      </a:r>
                    </a:p>
                  </a:txBody>
                  <a:tcPr/>
                </a:tc>
                <a:tc>
                  <a:txBody>
                    <a:bodyPr/>
                    <a:lstStyle/>
                    <a:p>
                      <a:pPr algn="just"/>
                      <a:r>
                        <a:rPr lang="sl-SI" sz="1200" kern="1200" dirty="0">
                          <a:solidFill>
                            <a:schemeClr val="dk1"/>
                          </a:solidFill>
                          <a:effectLst/>
                          <a:latin typeface="Avenir Next LT Pro" panose="020F0502020204030204" pitchFamily="34" charset="-18"/>
                        </a:rPr>
                        <a:t>Za vsako posamezno odpiranje, t. j. za študijsko leto 2024/2025 (prvo odpiranje), 2025/2026 (drugo odpiranje) in 2026/2027 (tretje odpiranje) ima vpisane študente v javnoveljavnih študijskih programih.</a:t>
                      </a:r>
                    </a:p>
                    <a:p>
                      <a:pPr algn="just"/>
                      <a:r>
                        <a:rPr lang="sl-SI" sz="1200" kern="1200" dirty="0">
                          <a:solidFill>
                            <a:schemeClr val="dk1"/>
                          </a:solidFill>
                          <a:effectLst/>
                          <a:latin typeface="Avenir Next LT Pro" panose="020F0502020204030204" pitchFamily="34" charset="-18"/>
                        </a:rPr>
                        <a:t>Za odpiranje v študijskem letu 2024/2025 (prvo odpiranje) se podatki o vpisanih študentih upoštevajo za študijsko leto 2023/2024</a:t>
                      </a:r>
                      <a:endParaRPr lang="sl-SI" sz="1200" dirty="0">
                        <a:latin typeface="Avenir Next LT Pro" panose="020F0502020204030204" pitchFamily="34" charset="-18"/>
                      </a:endParaRPr>
                    </a:p>
                  </a:txBody>
                  <a:tcPr/>
                </a:tc>
                <a:tc>
                  <a:txBody>
                    <a:bodyPr/>
                    <a:lstStyle/>
                    <a:p>
                      <a:r>
                        <a:rPr lang="sl-SI" sz="1200" kern="1200" dirty="0">
                          <a:solidFill>
                            <a:schemeClr val="dk1"/>
                          </a:solidFill>
                          <a:effectLst/>
                          <a:latin typeface="Avenir Next LT Pro" panose="020F0502020204030204" pitchFamily="34" charset="-18"/>
                        </a:rPr>
                        <a:t>Izpolnjevanje pogoja bo ministrstvo preverilo v </a:t>
                      </a:r>
                      <a:r>
                        <a:rPr lang="sl-SI" sz="1200" kern="1200" dirty="0" err="1">
                          <a:solidFill>
                            <a:schemeClr val="dk1"/>
                          </a:solidFill>
                          <a:effectLst/>
                          <a:latin typeface="Avenir Next LT Pro" panose="020F0502020204030204" pitchFamily="34" charset="-18"/>
                        </a:rPr>
                        <a:t>eVŠ</a:t>
                      </a:r>
                      <a:r>
                        <a:rPr lang="sl-SI" sz="1200" kern="1200" dirty="0">
                          <a:solidFill>
                            <a:schemeClr val="dk1"/>
                          </a:solidFill>
                          <a:effectLst/>
                          <a:latin typeface="Avenir Next LT Pro" panose="020F0502020204030204" pitchFamily="34" charset="-18"/>
                        </a:rPr>
                        <a:t>.</a:t>
                      </a:r>
                      <a:endParaRPr lang="sl-SI" sz="1200" i="1" dirty="0">
                        <a:latin typeface="Avenir Next LT Pro" panose="020F0502020204030204" pitchFamily="34" charset="-18"/>
                      </a:endParaRPr>
                    </a:p>
                  </a:txBody>
                  <a:tcPr/>
                </a:tc>
                <a:extLst>
                  <a:ext uri="{0D108BD9-81ED-4DB2-BD59-A6C34878D82A}">
                    <a16:rowId xmlns:a16="http://schemas.microsoft.com/office/drawing/2014/main" val="1010238572"/>
                  </a:ext>
                </a:extLst>
              </a:tr>
              <a:tr h="869112">
                <a:tc>
                  <a:txBody>
                    <a:bodyPr/>
                    <a:lstStyle/>
                    <a:p>
                      <a:r>
                        <a:rPr lang="sl-SI" sz="1200" dirty="0">
                          <a:latin typeface="Avenir Next LT Pro" panose="020F0502020204030204" pitchFamily="34" charset="-18"/>
                        </a:rPr>
                        <a:t>3.</a:t>
                      </a:r>
                    </a:p>
                  </a:txBody>
                  <a:tcPr/>
                </a:tc>
                <a:tc>
                  <a:txBody>
                    <a:bodyPr/>
                    <a:lstStyle/>
                    <a:p>
                      <a:pPr algn="just"/>
                      <a:r>
                        <a:rPr lang="sl-SI" sz="1200" kern="1200" dirty="0">
                          <a:solidFill>
                            <a:schemeClr val="dk1"/>
                          </a:solidFill>
                          <a:effectLst/>
                          <a:latin typeface="Avenir Next LT Pro" panose="020F0502020204030204" pitchFamily="34" charset="-18"/>
                        </a:rPr>
                        <a:t>Za upravičene stroške, ki so predmet sofinanciranja v okviru tega javnega razpisa ni pridobil in ne bo pridobil, ter ni v postopku pridobivanja sredstev iz drugih javnih virov, t. j. iz javnih finančnih sredstev evropskega, državnega ali lokalnega proračuna (prepoved dvojnega financiranja).</a:t>
                      </a:r>
                      <a:endParaRPr lang="sl-SI" sz="1200" dirty="0">
                        <a:latin typeface="Avenir Next LT Pro" panose="020F0502020204030204" pitchFamily="34" charset="-18"/>
                      </a:endParaRPr>
                    </a:p>
                  </a:txBody>
                  <a:tcPr/>
                </a:tc>
                <a:tc>
                  <a:txBody>
                    <a:bodyPr/>
                    <a:lstStyle/>
                    <a:p>
                      <a:r>
                        <a:rPr lang="sl-SI" sz="1200" kern="1200" dirty="0">
                          <a:solidFill>
                            <a:schemeClr val="dk1"/>
                          </a:solidFill>
                          <a:effectLst/>
                          <a:latin typeface="Avenir Next LT Pro" panose="020F0502020204030204" pitchFamily="34" charset="-18"/>
                        </a:rPr>
                        <a:t>Izjave prijavitelja (Prijavni obrazec točka E.).</a:t>
                      </a:r>
                      <a:endParaRPr lang="sl-SI" sz="1200" i="1" dirty="0">
                        <a:latin typeface="Avenir Next LT Pro" panose="020F0502020204030204" pitchFamily="34" charset="-18"/>
                      </a:endParaRPr>
                    </a:p>
                  </a:txBody>
                  <a:tcPr/>
                </a:tc>
                <a:extLst>
                  <a:ext uri="{0D108BD9-81ED-4DB2-BD59-A6C34878D82A}">
                    <a16:rowId xmlns:a16="http://schemas.microsoft.com/office/drawing/2014/main" val="3949550536"/>
                  </a:ext>
                </a:extLst>
              </a:tr>
              <a:tr h="869112">
                <a:tc>
                  <a:txBody>
                    <a:bodyPr/>
                    <a:lstStyle/>
                    <a:p>
                      <a:r>
                        <a:rPr lang="sl-SI" sz="1200" dirty="0">
                          <a:latin typeface="Avenir Next LT Pro" panose="020F0502020204030204" pitchFamily="34" charset="-18"/>
                        </a:rPr>
                        <a:t>4.</a:t>
                      </a:r>
                    </a:p>
                  </a:txBody>
                  <a:tcPr/>
                </a:tc>
                <a:tc>
                  <a:txBody>
                    <a:bodyPr/>
                    <a:lstStyle/>
                    <a:p>
                      <a:pPr algn="just"/>
                      <a:r>
                        <a:rPr lang="sl-SI" sz="1200" kern="1200" dirty="0">
                          <a:solidFill>
                            <a:schemeClr val="dk1"/>
                          </a:solidFill>
                          <a:effectLst/>
                          <a:latin typeface="Avenir Next LT Pro" panose="020F0502020204030204" pitchFamily="34" charset="-18"/>
                        </a:rPr>
                        <a:t>Ima skladno z veljavno zakonodajo poravnane vse davke, prispevke in druge dajatve oziroma vrednost neplačanih zapadlih obveznosti ne znaša 50,00 EUR ali več. Potrdilo o tem mora biti izdano na datum v okviru zadnjih 30 dni pred dnevom oddaje vloge ali na dan oddaje vloge na javni razpis.</a:t>
                      </a:r>
                      <a:endParaRPr lang="sl-SI" sz="1200" dirty="0">
                        <a:latin typeface="Avenir Next LT Pro" panose="020F0502020204030204" pitchFamily="34" charset="-18"/>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sl-SI" sz="1200" kern="1200" dirty="0">
                          <a:solidFill>
                            <a:schemeClr val="dk1"/>
                          </a:solidFill>
                          <a:effectLst/>
                          <a:latin typeface="Avenir Next LT Pro" panose="020F0502020204030204" pitchFamily="34" charset="-18"/>
                        </a:rPr>
                        <a:t>Potrdilo FURS-a Izjave prijavitelja (Prijavni obrazec točka G.).</a:t>
                      </a:r>
                    </a:p>
                    <a:p>
                      <a:endParaRPr lang="sl-SI" sz="1200" dirty="0">
                        <a:latin typeface="Avenir Next LT Pro" panose="020F0502020204030204" pitchFamily="34" charset="-18"/>
                      </a:endParaRPr>
                    </a:p>
                  </a:txBody>
                  <a:tcPr/>
                </a:tc>
                <a:extLst>
                  <a:ext uri="{0D108BD9-81ED-4DB2-BD59-A6C34878D82A}">
                    <a16:rowId xmlns:a16="http://schemas.microsoft.com/office/drawing/2014/main" val="2193260563"/>
                  </a:ext>
                </a:extLst>
              </a:tr>
              <a:tr h="1251520">
                <a:tc>
                  <a:txBody>
                    <a:bodyPr/>
                    <a:lstStyle/>
                    <a:p>
                      <a:r>
                        <a:rPr lang="sl-SI" sz="1200" dirty="0">
                          <a:latin typeface="Avenir Next LT Pro" panose="020F0502020204030204" pitchFamily="34" charset="-18"/>
                        </a:rPr>
                        <a:t>5.</a:t>
                      </a:r>
                    </a:p>
                  </a:txBody>
                  <a:tcPr/>
                </a:tc>
                <a:tc>
                  <a:txBody>
                    <a:bodyPr/>
                    <a:lstStyle/>
                    <a:p>
                      <a:pPr algn="just"/>
                      <a:r>
                        <a:rPr lang="sl-SI" sz="1200" kern="1200" dirty="0">
                          <a:solidFill>
                            <a:schemeClr val="dk1"/>
                          </a:solidFill>
                          <a:effectLst/>
                          <a:latin typeface="Avenir Next LT Pro" panose="020F0502020204030204" pitchFamily="34" charset="-18"/>
                        </a:rPr>
                        <a:t>Mu ni bila, vključno njihovi odgovorni osebi, izrečena pravnomočna sodba, ki ima elemente kaznivih dejanj, taksativno naštetih v prvem odstavku 75. člena Zakona o javnem naročanju (Uradni list RS, št. 91/15,14/18, 121/21, 10/22, </a:t>
                      </a:r>
                      <a:r>
                        <a:rPr lang="sl-SI" sz="1200" u="sng" kern="1200" dirty="0">
                          <a:solidFill>
                            <a:schemeClr val="accent5">
                              <a:lumMod val="50000"/>
                            </a:schemeClr>
                          </a:solidFill>
                          <a:effectLst/>
                          <a:latin typeface="Avenir Next LT Pro" panose="020F0502020204030204" pitchFamily="34" charset="-18"/>
                          <a:hlinkClick r:id="rId3" tooltip="Odločba o ugotovitvi, da je točka b) četrtega odstavka 75. člena in točka c) drugega odstavka v zvezi s petim odstavkom 67.a člena Zakona o javnem naročanju v neskladju z Ustavo">
                            <a:extLst>
                              <a:ext uri="{A12FA001-AC4F-418D-AE19-62706E023703}">
                                <ahyp:hlinkClr xmlns:ahyp="http://schemas.microsoft.com/office/drawing/2018/hyperlinkcolor" val="tx"/>
                              </a:ext>
                            </a:extLst>
                          </a:hlinkClick>
                        </a:rPr>
                        <a:t>74/22</a:t>
                      </a:r>
                      <a:r>
                        <a:rPr lang="sl-SI" sz="1200" kern="1200" dirty="0">
                          <a:solidFill>
                            <a:schemeClr val="dk1"/>
                          </a:solidFill>
                          <a:effectLst/>
                          <a:latin typeface="Avenir Next LT Pro" panose="020F0502020204030204" pitchFamily="34" charset="-18"/>
                        </a:rPr>
                        <a:t> – </a:t>
                      </a:r>
                      <a:r>
                        <a:rPr lang="sl-SI" sz="1200" kern="1200" dirty="0" err="1">
                          <a:solidFill>
                            <a:schemeClr val="dk1"/>
                          </a:solidFill>
                          <a:effectLst/>
                          <a:latin typeface="Avenir Next LT Pro" panose="020F0502020204030204" pitchFamily="34" charset="-18"/>
                        </a:rPr>
                        <a:t>odl</a:t>
                      </a:r>
                      <a:r>
                        <a:rPr lang="sl-SI" sz="1200" kern="1200" dirty="0">
                          <a:solidFill>
                            <a:schemeClr val="dk1"/>
                          </a:solidFill>
                          <a:effectLst/>
                          <a:latin typeface="Avenir Next LT Pro" panose="020F0502020204030204" pitchFamily="34" charset="-18"/>
                        </a:rPr>
                        <a:t>. US, </a:t>
                      </a:r>
                      <a:r>
                        <a:rPr lang="sl-SI" sz="1200" u="sng" kern="1200" dirty="0">
                          <a:solidFill>
                            <a:schemeClr val="accent5">
                              <a:lumMod val="50000"/>
                            </a:schemeClr>
                          </a:solidFill>
                          <a:effectLst/>
                          <a:latin typeface="Avenir Next LT Pro" panose="020F0502020204030204" pitchFamily="34" charset="-18"/>
                          <a:hlinkClick r:id="rId4" tooltip="Zakon o nujnih ukrepih za zagotovitev stabilnosti zdravstvenega sistema">
                            <a:extLst>
                              <a:ext uri="{A12FA001-AC4F-418D-AE19-62706E023703}">
                                <ahyp:hlinkClr xmlns:ahyp="http://schemas.microsoft.com/office/drawing/2018/hyperlinkcolor" val="tx"/>
                              </a:ext>
                            </a:extLst>
                          </a:hlinkClick>
                        </a:rPr>
                        <a:t>100/22</a:t>
                      </a:r>
                      <a:r>
                        <a:rPr lang="sl-SI" sz="1200" kern="1200" dirty="0">
                          <a:solidFill>
                            <a:schemeClr val="dk1"/>
                          </a:solidFill>
                          <a:effectLst/>
                          <a:latin typeface="Avenir Next LT Pro" panose="020F0502020204030204" pitchFamily="34" charset="-18"/>
                        </a:rPr>
                        <a:t> – ZNUZSZS, </a:t>
                      </a:r>
                      <a:r>
                        <a:rPr lang="sl-SI" sz="1200" u="sng" kern="1200" dirty="0">
                          <a:solidFill>
                            <a:schemeClr val="accent5">
                              <a:lumMod val="50000"/>
                            </a:schemeClr>
                          </a:solidFill>
                          <a:effectLst/>
                          <a:latin typeface="Avenir Next LT Pro" panose="020F0502020204030204" pitchFamily="34" charset="-18"/>
                          <a:hlinkClick r:id="rId5" tooltip="Zakon o spremembah in dopolnitvah Zakona o javnem naročanju">
                            <a:extLst>
                              <a:ext uri="{A12FA001-AC4F-418D-AE19-62706E023703}">
                                <ahyp:hlinkClr xmlns:ahyp="http://schemas.microsoft.com/office/drawing/2018/hyperlinkcolor" val="tx"/>
                              </a:ext>
                            </a:extLst>
                          </a:hlinkClick>
                        </a:rPr>
                        <a:t>28/23</a:t>
                      </a:r>
                      <a:r>
                        <a:rPr lang="sl-SI" sz="1200" kern="1200" dirty="0">
                          <a:solidFill>
                            <a:schemeClr val="dk1"/>
                          </a:solidFill>
                          <a:effectLst/>
                          <a:latin typeface="Avenir Next LT Pro" panose="020F0502020204030204" pitchFamily="34" charset="-18"/>
                        </a:rPr>
                        <a:t> in </a:t>
                      </a:r>
                      <a:r>
                        <a:rPr lang="sl-SI" sz="1200" u="sng" kern="1200" dirty="0">
                          <a:solidFill>
                            <a:schemeClr val="accent5">
                              <a:lumMod val="50000"/>
                            </a:schemeClr>
                          </a:solidFill>
                          <a:effectLst/>
                          <a:latin typeface="Avenir Next LT Pro" panose="020F0502020204030204" pitchFamily="34" charset="-18"/>
                          <a:hlinkClick r:id="rId6" tooltip="Zakon o spremembah in dopolnitvah Zakona o odpravi posledic naravnih nesreč">
                            <a:extLst>
                              <a:ext uri="{A12FA001-AC4F-418D-AE19-62706E023703}">
                                <ahyp:hlinkClr xmlns:ahyp="http://schemas.microsoft.com/office/drawing/2018/hyperlinkcolor" val="tx"/>
                              </a:ext>
                            </a:extLst>
                          </a:hlinkClick>
                        </a:rPr>
                        <a:t>88/23</a:t>
                      </a:r>
                      <a:r>
                        <a:rPr lang="sl-SI" sz="1200" kern="1200" dirty="0">
                          <a:solidFill>
                            <a:schemeClr val="dk1"/>
                          </a:solidFill>
                          <a:effectLst/>
                          <a:latin typeface="Avenir Next LT Pro" panose="020F0502020204030204" pitchFamily="34" charset="-18"/>
                        </a:rPr>
                        <a:t> – ZOPNN-F). Potrdilo o tem mora biti izdano na datum v okviru zadnjih 30 dni pred dnevom oddaje vloge ali na dan oddaje vloge na javni razpis. </a:t>
                      </a:r>
                      <a:endParaRPr lang="sl-SI" sz="1200" dirty="0">
                        <a:latin typeface="Avenir Next LT Pro" panose="020F0502020204030204" pitchFamily="34" charset="-18"/>
                      </a:endParaRPr>
                    </a:p>
                  </a:txBody>
                  <a:tcPr/>
                </a:tc>
                <a:tc>
                  <a:txBody>
                    <a:bodyPr/>
                    <a:lstStyle/>
                    <a:p>
                      <a:pPr algn="just"/>
                      <a:r>
                        <a:rPr lang="sl-SI" sz="1200" kern="1200" dirty="0">
                          <a:solidFill>
                            <a:schemeClr val="dk1"/>
                          </a:solidFill>
                          <a:effectLst/>
                          <a:latin typeface="Avenir Next LT Pro" panose="020F0502020204030204" pitchFamily="34" charset="-18"/>
                        </a:rPr>
                        <a:t>Potrdilo Ministrstva za pravosodje o nekaznovanosti oziroma Pooblastilo za pridobitev potrdila iz kazenske evidence (Priloga 4 javnega razpisa)</a:t>
                      </a:r>
                      <a:endParaRPr lang="sl-SI" sz="1200" dirty="0">
                        <a:latin typeface="Avenir Next LT Pro" panose="020F0502020204030204" pitchFamily="34" charset="-18"/>
                      </a:endParaRPr>
                    </a:p>
                  </a:txBody>
                  <a:tcPr/>
                </a:tc>
                <a:extLst>
                  <a:ext uri="{0D108BD9-81ED-4DB2-BD59-A6C34878D82A}">
                    <a16:rowId xmlns:a16="http://schemas.microsoft.com/office/drawing/2014/main" val="614015782"/>
                  </a:ext>
                </a:extLst>
              </a:tr>
            </a:tbl>
          </a:graphicData>
        </a:graphic>
      </p:graphicFrame>
    </p:spTree>
    <p:extLst>
      <p:ext uri="{BB962C8B-B14F-4D97-AF65-F5344CB8AC3E}">
        <p14:creationId xmlns:p14="http://schemas.microsoft.com/office/powerpoint/2010/main" val="3038908069"/>
      </p:ext>
    </p:extLst>
  </p:cSld>
  <p:clrMapOvr>
    <a:masterClrMapping/>
  </p:clrMapOvr>
</p:sld>
</file>

<file path=ppt/theme/theme1.xml><?xml version="1.0" encoding="utf-8"?>
<a:theme xmlns:a="http://schemas.openxmlformats.org/drawingml/2006/main" name="Okvir">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TM03457475[[fn=Okvir]]</Template>
  <TotalTime>11656</TotalTime>
  <Words>4954</Words>
  <Application>Microsoft Office PowerPoint</Application>
  <PresentationFormat>Širokozaslonsko</PresentationFormat>
  <Paragraphs>408</Paragraphs>
  <Slides>26</Slides>
  <Notes>16</Notes>
  <HiddenSlides>0</HiddenSlides>
  <MMClips>0</MMClips>
  <ScaleCrop>false</ScaleCrop>
  <HeadingPairs>
    <vt:vector size="6" baseType="variant">
      <vt:variant>
        <vt:lpstr>Uporabljene pisave</vt:lpstr>
      </vt:variant>
      <vt:variant>
        <vt:i4>6</vt:i4>
      </vt:variant>
      <vt:variant>
        <vt:lpstr>Tema</vt:lpstr>
      </vt:variant>
      <vt:variant>
        <vt:i4>1</vt:i4>
      </vt:variant>
      <vt:variant>
        <vt:lpstr>Naslovi diapozitivov</vt:lpstr>
      </vt:variant>
      <vt:variant>
        <vt:i4>26</vt:i4>
      </vt:variant>
    </vt:vector>
  </HeadingPairs>
  <TitlesOfParts>
    <vt:vector size="33" baseType="lpstr">
      <vt:lpstr>Arial</vt:lpstr>
      <vt:lpstr>Avenir Next LT Pro</vt:lpstr>
      <vt:lpstr>Calibri</vt:lpstr>
      <vt:lpstr>Corbel</vt:lpstr>
      <vt:lpstr>Republica</vt:lpstr>
      <vt:lpstr>Wingdings 2</vt:lpstr>
      <vt:lpstr>Okvir</vt:lpstr>
      <vt:lpstr>Javni razpis:  Mobilnost slovenskih visokošolskih učiteljev 2017-2018   Informativni dan 17.  5.  2017 ob 10. uri                            Damjana Herman     </vt:lpstr>
      <vt:lpstr>  Namen,  cilj,  predmet in ciljna skupina  javnega razpisa    </vt:lpstr>
      <vt:lpstr>Namen javnega razpisa  skladnost s Slovensko  strategijo pametne specializacije (S5)  prijava na SKLOP A (obvezna)  prijava na SKLOP B (izbirna)</vt:lpstr>
      <vt:lpstr>Predmet javnega razpisa   Sklop A in aktivnosti  SKLOP A: OBVEZEN</vt:lpstr>
      <vt:lpstr>Predmet javnega razpisa   Sklop B in aktivnosti  SKLOP B: IZBIRNI</vt:lpstr>
      <vt:lpstr>POJASNILA   PRIMERI   </vt:lpstr>
      <vt:lpstr>Vrednost javnega razpisa  SKLOP PRORAČUNSKO LETO REGIJA ŠTUDIJSKO LETO   </vt:lpstr>
      <vt:lpstr>Trajanje javnega razpisa  TRAJANJE:  AKTIVNOSTI,  STROŠKI, IZDATKI  </vt:lpstr>
      <vt:lpstr>Pogoji za kandidiranje na javnem razpisu   (Pogoji za prijavo, točka 4.1 javnega razpisa)   IZPOLNJENI MORAJO BITI  VSI POGOJI </vt:lpstr>
      <vt:lpstr>Pogoji za kandidiranje na javnem razpisu   (Pogoji, vezani na vlogo,  točka 4.2 javnega razpisa)    IZPOLNJENI MORAJO BITI  VSI POGOJI</vt:lpstr>
      <vt:lpstr>Pogoji za kandidiranje na javnem razpisu   Prijavitelj (točka 4.2 javnega razpisa)</vt:lpstr>
      <vt:lpstr>Navodila za pripravo vloge  PRILOGA 6 (tč. 4) JAVNEGA RAZPISA   </vt:lpstr>
      <vt:lpstr>Zeleno proračunsko načrtovanje  Priloga 11 javnega razpisa  OZADJE </vt:lpstr>
      <vt:lpstr>Zeleno proračunsko načrtovanje  Izpolnitev Priloge 11 javnega razpisa   POJASNILA, PRIMERI  Za izpolnitev priloge gledati usmeritve na strani od 9 do 21 metodologije </vt:lpstr>
      <vt:lpstr>UPRAVIČENI STROŠKI javnega razpisa  (PAVŠALNI ZNESEK: PZ)  Aktivnost 1 Aktivnost 2 Aktivnost 3 </vt:lpstr>
      <vt:lpstr> PAVŠALNI ZNESEK- PZ  (dokazila, kontrole na kraju samem)     </vt:lpstr>
      <vt:lpstr>Aktivnosti/ rezultati in dokazila  Sklop A: Aktivnost 1 (OBVEZNA) </vt:lpstr>
      <vt:lpstr>Aktivnosti/ rezultati in dokazila  Sklop A:  Aktivnost 2 (OBVEZNA) Aktivnost 3 (OBVEZNA) </vt:lpstr>
      <vt:lpstr>Aktivnosti/ rezultati in dokazila  Sklop B: Aktivnost 1 (OBVEZNA) </vt:lpstr>
      <vt:lpstr>Aktivnosti/ rezultati in dokazila  Sklop B:  Aktivnost 2 (OBVEZNA) Aktivnost 3 (OBVEZNA) </vt:lpstr>
      <vt:lpstr>Spremljanje in poročanje   (Kazalniki)</vt:lpstr>
      <vt:lpstr>Zahtevki za izplačilo   (ZzI in  predplačila)</vt:lpstr>
      <vt:lpstr>ROKI   za oddajo vlog za odpiranje vlog  (po posameznih odpiranjih) </vt:lpstr>
      <vt:lpstr>Pri izpolnjevanju prijavnega obrazca in obveznih prilog je potrebno upoštevati…</vt:lpstr>
      <vt:lpstr>Dodatne informacije o javnem razpisu in Odgovori na pogosta vprašanja </vt:lpstr>
      <vt:lpstr>PowerPointova predstavitev</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Javni razpis:  Mobilnost slovenskih visokošolskih učiteljev 2017-2018   Informativni dan 17.  5.  2017 ob 10. uri                            Damjana Herman</dc:title>
  <dc:creator>Petra Arčan</dc:creator>
  <cp:lastModifiedBy>Petra Arčan</cp:lastModifiedBy>
  <cp:revision>135</cp:revision>
  <cp:lastPrinted>2024-07-10T05:29:49Z</cp:lastPrinted>
  <dcterms:created xsi:type="dcterms:W3CDTF">2024-05-29T09:08:55Z</dcterms:created>
  <dcterms:modified xsi:type="dcterms:W3CDTF">2024-07-12T10:07:06Z</dcterms:modified>
</cp:coreProperties>
</file>