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966" r:id="rId2"/>
  </p:sldMasterIdLst>
  <p:notesMasterIdLst>
    <p:notesMasterId r:id="rId45"/>
  </p:notesMasterIdLst>
  <p:sldIdLst>
    <p:sldId id="256" r:id="rId3"/>
    <p:sldId id="259" r:id="rId4"/>
    <p:sldId id="258" r:id="rId5"/>
    <p:sldId id="324" r:id="rId6"/>
    <p:sldId id="325" r:id="rId7"/>
    <p:sldId id="319" r:id="rId8"/>
    <p:sldId id="320" r:id="rId9"/>
    <p:sldId id="321" r:id="rId10"/>
    <p:sldId id="328" r:id="rId11"/>
    <p:sldId id="262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330" r:id="rId25"/>
    <p:sldId id="302" r:id="rId26"/>
    <p:sldId id="303" r:id="rId27"/>
    <p:sldId id="285" r:id="rId28"/>
    <p:sldId id="304" r:id="rId29"/>
    <p:sldId id="305" r:id="rId30"/>
    <p:sldId id="329" r:id="rId31"/>
    <p:sldId id="261" r:id="rId32"/>
    <p:sldId id="260" r:id="rId33"/>
    <p:sldId id="265" r:id="rId34"/>
    <p:sldId id="269" r:id="rId35"/>
    <p:sldId id="307" r:id="rId36"/>
    <p:sldId id="308" r:id="rId37"/>
    <p:sldId id="309" r:id="rId38"/>
    <p:sldId id="316" r:id="rId39"/>
    <p:sldId id="312" r:id="rId40"/>
    <p:sldId id="318" r:id="rId41"/>
    <p:sldId id="310" r:id="rId42"/>
    <p:sldId id="267" r:id="rId43"/>
    <p:sldId id="28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7B63A-A3CC-4EDD-B390-84B4544BB520}" type="datetimeFigureOut">
              <a:rPr lang="sl-SI" smtClean="0"/>
              <a:t>21. 03. 2024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B0388-C67D-414D-9269-2B7E8C1662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34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330FFFD5-1945-422F-A5F9-CFD4369B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0252A23D-2030-4215-8F35-2706946CA8AC}"/>
              </a:ext>
            </a:extLst>
          </p:cNvPr>
          <p:cNvSpPr txBox="1"/>
          <p:nvPr/>
        </p:nvSpPr>
        <p:spPr>
          <a:xfrm>
            <a:off x="1282701" y="708025"/>
            <a:ext cx="3096684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5" name="Picture 8" descr="grb moder za 10 pt.wmf">
            <a:extLst>
              <a:ext uri="{FF2B5EF4-FFF2-40B4-BE49-F238E27FC236}">
                <a16:creationId xmlns:a16="http://schemas.microsoft.com/office/drawing/2014/main" id="{B253F3CB-5879-4836-AF14-80FBB086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339CBB-01CA-47F0-BE7B-C3999CC5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B4BD-8F2E-49C6-86BD-F1B8FD223FFB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A56DBD-E397-4341-8033-AED14A33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05C12F-D423-4943-B645-4E245616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fld id="{89A1C14D-EC6C-4992-A787-134616FE27E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80321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BB9226D9-5F11-4DB9-BB99-8F37CD15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EB389D0-897C-4003-B7BE-F3856EB242C2}"/>
              </a:ext>
            </a:extLst>
          </p:cNvPr>
          <p:cNvSpPr txBox="1"/>
          <p:nvPr/>
        </p:nvSpPr>
        <p:spPr>
          <a:xfrm>
            <a:off x="1282701" y="708025"/>
            <a:ext cx="3096684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spcBef>
                <a:spcPct val="0"/>
              </a:spcBef>
              <a:buFontTx/>
              <a:buNone/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5" name="Picture 8" descr="grb moder za 10 pt.wmf">
            <a:extLst>
              <a:ext uri="{FF2B5EF4-FFF2-40B4-BE49-F238E27FC236}">
                <a16:creationId xmlns:a16="http://schemas.microsoft.com/office/drawing/2014/main" id="{BCBCC891-70E0-4047-9A3F-04160D29E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CAE04D-CA96-41D1-896E-EAEF9EE2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83B4-391F-4FA4-9A06-E54B5AF76ACB}" type="datetimeFigureOut">
              <a:rPr lang="en-US"/>
              <a:pPr>
                <a:defRPr/>
              </a:pPr>
              <a:t>3/21/2024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8792B8-48C9-48D7-8890-9FCA1ECF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40C153-5642-4653-A5F1-48959737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/>
            </a:lvl1pPr>
          </a:lstStyle>
          <a:p>
            <a:fld id="{43199D87-4C32-4FF2-9FD0-79CF0E16A923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4281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11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2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9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7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37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19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1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69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3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6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005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6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965" r:id="rId17"/>
    <p:sldLayoutId id="214748395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kbih.ba/info.php?id=295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-entry.eu/" TargetMode="External"/><Relationship Id="rId3" Type="http://schemas.openxmlformats.org/officeDocument/2006/relationships/hyperlink" Target="https://anabin.kmk.org/anabin.html" TargetMode="External"/><Relationship Id="rId7" Type="http://schemas.openxmlformats.org/officeDocument/2006/relationships/hyperlink" Target="https://whed.net/home.php" TargetMode="External"/><Relationship Id="rId2" Type="http://schemas.openxmlformats.org/officeDocument/2006/relationships/hyperlink" Target="https://aposo.gov.ba/sadrzaj/uploads/ADRESAR-institucija-SSO-u-Bi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ffic.nl/en/subjects/diploma/education-systems" TargetMode="External"/><Relationship Id="rId5" Type="http://schemas.openxmlformats.org/officeDocument/2006/relationships/hyperlink" Target="https://eurydice.eacea.ec.europa.eu/national-education-systems" TargetMode="External"/><Relationship Id="rId10" Type="http://schemas.openxmlformats.org/officeDocument/2006/relationships/hyperlink" Target="https://www.aacrao.org/edge" TargetMode="External"/><Relationship Id="rId4" Type="http://schemas.openxmlformats.org/officeDocument/2006/relationships/hyperlink" Target="https://www.enic-naric.net/" TargetMode="External"/><Relationship Id="rId9" Type="http://schemas.openxmlformats.org/officeDocument/2006/relationships/hyperlink" Target="https://en.unesco.org/gem-report/Eurasia2021EducationSystemProfil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-uprava.gov.si/podrocja/vloge/vloga.html?id=2130" TargetMode="External"/><Relationship Id="rId2" Type="http://schemas.openxmlformats.org/officeDocument/2006/relationships/hyperlink" Target="http://pisrs.si/Pis.web/pregledPredpisa?id=ZAKO5284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-rs.si/index.php?id=101&amp;vt=7&amp;sm=k&amp;q=Zakon+o+splo%C5%A1nem+upravnem+postopku&amp;mandate=-1&amp;unid=UPB%7C140D806CCF484A6BC125748200283664&amp;showdoc=1" TargetMode="External"/><Relationship Id="rId2" Type="http://schemas.openxmlformats.org/officeDocument/2006/relationships/hyperlink" Target="http://www.uradni-list.si/1/objava.jsp?urlid=2010106&amp;stevilka=5482" TargetMode="Externa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unesco.org/about-us/legal" TargetMode="External"/><Relationship Id="rId2" Type="http://schemas.openxmlformats.org/officeDocument/2006/relationships/hyperlink" Target="https://en.unesco.org/about-us/legal-affairs/global-convention-recognition-qualifications-concerning-higher-educati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c-naric.net/" TargetMode="External"/><Relationship Id="rId2" Type="http://schemas.openxmlformats.org/officeDocument/2006/relationships/hyperlink" Target="https://www.gov.si/drzavni-organi/ministrstva/ministrstvo-za-visoko-solstvo-znanost-in-inovacije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ov.si/drzavni-organi/ministrstva/ministrstvo-za-vzgojo-in-izobrazevanje/" TargetMode="External"/><Relationship Id="rId5" Type="http://schemas.openxmlformats.org/officeDocument/2006/relationships/hyperlink" Target="https://anabin.kmk.org/anabin.html" TargetMode="External"/><Relationship Id="rId4" Type="http://schemas.openxmlformats.org/officeDocument/2006/relationships/hyperlink" Target="https://www.eurydice.si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gp.mvi@gov.si" TargetMode="External"/><Relationship Id="rId2" Type="http://schemas.openxmlformats.org/officeDocument/2006/relationships/hyperlink" Target="mailto:enic-naric@gov.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ren.info/automatic-recogni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91CF5-543E-DF2A-EAC5-63BCF05E4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062" y="146304"/>
            <a:ext cx="8464061" cy="5234588"/>
          </a:xfrm>
        </p:spPr>
        <p:txBody>
          <a:bodyPr/>
          <a:lstStyle/>
          <a:p>
            <a:pPr algn="ctr"/>
            <a:r>
              <a:rPr lang="sl-SI" sz="4400" dirty="0"/>
              <a:t>Spletni seminar o vrednotenju in priznavanju izobraževanja za pooblaščene osebe na </a:t>
            </a:r>
            <a:r>
              <a:rPr lang="sl-SI" sz="4400"/>
              <a:t>višjih strokovnih šolah</a:t>
            </a:r>
            <a:br>
              <a:rPr lang="sl-SI" u="sng" dirty="0"/>
            </a:br>
            <a:endParaRPr lang="sl-SI" u="sng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02121C-CE73-8210-15E4-DE6E89B25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144" y="5614797"/>
            <a:ext cx="7766936" cy="1096899"/>
          </a:xfrm>
        </p:spPr>
        <p:txBody>
          <a:bodyPr/>
          <a:lstStyle/>
          <a:p>
            <a:r>
              <a:rPr lang="sl-SI" dirty="0"/>
              <a:t>ENIC-NARIC center</a:t>
            </a:r>
          </a:p>
          <a:p>
            <a:r>
              <a:rPr lang="sl-SI" dirty="0"/>
              <a:t>21. marec, 2024</a:t>
            </a:r>
          </a:p>
        </p:txBody>
      </p:sp>
    </p:spTree>
    <p:extLst>
      <p:ext uri="{BB962C8B-B14F-4D97-AF65-F5344CB8AC3E}">
        <p14:creationId xmlns:p14="http://schemas.microsoft.com/office/powerpoint/2010/main" val="25192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FD5136-4F23-1EA8-8DED-452800FBA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4400" dirty="0"/>
              <a:t>Predstavitev priznavanja listin iz BIH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D47E3E-474E-EC6E-BE0E-0E045FFE9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Vojko Bratanič</a:t>
            </a:r>
          </a:p>
        </p:txBody>
      </p:sp>
    </p:spTree>
    <p:extLst>
      <p:ext uri="{BB962C8B-B14F-4D97-AF65-F5344CB8AC3E}">
        <p14:creationId xmlns:p14="http://schemas.microsoft.com/office/powerpoint/2010/main" val="232359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64DF352-E900-FBB0-77AF-B916177CEDAA}"/>
              </a:ext>
            </a:extLst>
          </p:cNvPr>
          <p:cNvSpPr txBox="1"/>
          <p:nvPr/>
        </p:nvSpPr>
        <p:spPr>
          <a:xfrm>
            <a:off x="7287769" y="1170878"/>
            <a:ext cx="2880359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dirty="0"/>
              <a:t>Neodvisnost BIH je bila priznana 6. 4. 1992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dirty="0"/>
              <a:t>Razdeljena je na dve entiteti, prvo entiteto tvorita Federacija BIH in Republika Srbska, druga entiteta je Brčko distrikt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l-SI" dirty="0"/>
              <a:t>Trije uradni jeziki – bosanski, hrvaški in srbski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185591-C2F4-8783-06B7-D508B7051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C0DEA1-77B9-4867-D45A-2686EB632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3" y="413459"/>
            <a:ext cx="6386585" cy="60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9341DB-6C55-50A8-534F-41ACA964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BIH šolski sistem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FD32047-D910-3C1A-92C3-7AF09A46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40"/>
            <a:ext cx="12192000" cy="51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59309-254A-F88E-3BE4-F6924366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Zakonodajni okvir na področju osnovnega in srednješolskega izobraževanja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70C8AE-7B85-DC1B-6364-A10F08B41080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l-SI" u="sng" dirty="0"/>
          </a:p>
          <a:p>
            <a:r>
              <a:rPr lang="sl-SI" dirty="0"/>
              <a:t>Okvirni Zakon o </a:t>
            </a:r>
            <a:r>
              <a:rPr lang="sl-SI" dirty="0" err="1"/>
              <a:t>osnovnom</a:t>
            </a:r>
            <a:r>
              <a:rPr lang="sl-SI" dirty="0"/>
              <a:t> i srednjem obrazovanju u BIH. Povezava: </a:t>
            </a:r>
            <a:r>
              <a:rPr lang="sl-SI" dirty="0">
                <a:hlinkClick r:id="rId2"/>
              </a:rPr>
              <a:t>https://www.bkbih.ba/info.php?id=295</a:t>
            </a:r>
            <a:r>
              <a:rPr lang="sl-SI" dirty="0"/>
              <a:t> </a:t>
            </a:r>
          </a:p>
          <a:p>
            <a:r>
              <a:rPr lang="sl-SI" dirty="0"/>
              <a:t>Zakon določa osnovna načela predšolskega, osnovnošolskega ter srednješolskega izobraževanja in vzgoje, izobraževanje odraslih ter ustanavljanje in delovanje institucij za zagotavljanje dejavnosti in storitev v izobraževanju</a:t>
            </a:r>
          </a:p>
          <a:p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93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A9400-8C2D-6B3D-B89F-7911D90C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/>
              <a:t>Kratek opis osnovnega in srednješolskega izobraževanja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2A890F-DF9A-6AA0-D725-68924050173F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l-SI" u="sng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začetka leta 2000 je bil v veljavi izobraževalni sistem nekdanje SFRJ. Številne reforme celotne vertikale so se pričele leta 2002 in stopile v veljavo po letu 2004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Štiri ravni izobraževanja: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predšolska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osnovnošolska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rednješolska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visokošolska</a:t>
            </a:r>
          </a:p>
          <a:p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Formalno izobrazbo se pridobi na primarni, sekundarni in terciarni ravni</a:t>
            </a: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Izobraževanje izvajajo tako javne kot tudi zasebne ustanove</a:t>
            </a:r>
            <a:endParaRPr lang="sl-SI" dirty="0"/>
          </a:p>
          <a:p>
            <a:pPr marL="0" indent="0">
              <a:buFont typeface="Wingdings 3" charset="2"/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79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6343E7-2FF1-DCA7-39FE-BA9B5D57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Primarno izobraževanje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524053-E520-2710-C6AE-789A349B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bsega obvezno osnovnošolsko izobraževanje, ki traja 9 let in je brezplačno.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Kriterij za vpis v osnovnošolsko izobraževanje je starost otroka med 5 ½ in 6 ½ let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razdeljeno je na tri cikluse oz. triade: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triada: od 1. do 3. razreda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triada: od 4. do 6. razreda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triada: od 7. do 9. razreda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44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79278-0100-8133-9B8D-370DBD28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Sekundarno izobraževanje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311284-AAA6-0149-D191-80087910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Srednješolsko izobraževanje ni obvezno. Pravico do vpisa v 1. letnik rednega srednješolskega izobraževanja imajo osebe, ki niso starejše od 18 let.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Vpis v posamezno šolsko leto določajo javni razpisi, ki opredeljujejo št. vpisnih mest po posameznih programih in morebitne dodatne kriterije za vpis v določen izobraževalni program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Kantonalni zakoni, ki se med seboj nekoliko terminološko razlikujejo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124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0CF69F-5F9F-C447-113F-38B806ED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Vrste srednjih šol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B98195B-B8CC-9B89-CA64-F9AEA753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9889"/>
            <a:ext cx="8596668" cy="522122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l-SI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Gimnazije</a:t>
            </a:r>
            <a:r>
              <a:rPr lang="sl-SI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trajanje 4 leta, zaključijo se z maturo, pravica do vpisa v terciarno izobraževanje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l-SI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vrste gimnazij: splošne, jezikovne, naravoslovne, matematično-informativne, športne, pedagoško psihološke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Srednje verske šole: </a:t>
            </a:r>
            <a:r>
              <a:rPr lang="sl-SI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trajanje 4 leta, zaključijo se z maturitetnim izpitom, pravica do vpisa v terciarno izobraževanje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Srednje umetniške šole:</a:t>
            </a:r>
            <a:r>
              <a:rPr lang="sl-SI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ob vpisu se preverja nadarjenost, trajanje 4 leta, zaključijo se z maturitetnim izpitom, pridobijo pravico do nadaljevanja izobraževanja na visokošolskih institucijah v skladu z vpisnimi pogoji v določen izobraževalni program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l-SI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vrste umetniških šol: glasbene, likovne in baletne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Srednje tehnične, strokovne, poklicne in ostale (sorodne) šole</a:t>
            </a:r>
            <a:r>
              <a:rPr lang="sl-SI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l-SI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trajajo 4 leta, zaključijo se z maturitetnim izpitom, pravica do nadaljevanja izobraževanja na visokošolskih institucijah v skladu z vpisnimi pogoji v določen program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sl-SI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trajanje 3 leta, zaključijo se z zaključnim izpitom, v skladu z vpisnimi pogoji nadaljujejo izobraževanje 4-letnega srednješolskega programa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l-SI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trajanje 1 do 2 leti, zaključijo se z zaključnim izpitom, v skladu z vpisnimi pogoji nadaljujejo izobraževanje 3-letnega srednješolskega programa</a:t>
            </a:r>
            <a:endParaRPr lang="sl-SI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Mješovite</a:t>
            </a:r>
            <a:r>
              <a:rPr lang="sl-S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srednje </a:t>
            </a:r>
            <a:r>
              <a:rPr lang="sl-SI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škole</a:t>
            </a:r>
            <a:r>
              <a:rPr lang="sl-SI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izvajajo različne izobraževalne programe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500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CE7B7-A00D-BCB5-495B-FEE0D37A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Izobraževanje dijakov s posebnimi potrebami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E726AA-1C6E-28F8-0C00-5EB0F956B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Organizirano je po individualnem programu v rednih srednjih šolah ali posebnih ustanovah (posebni oddelki in učne skupine)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619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125B23-3A68-551A-F3EE-7176F103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Izredno srednješolsko izobraževanje: programi za izobraževanje odraslih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44094E-AF78-E732-58FC-9874DD594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Izvaja se v okviru formalnega izobraževanja odraslih (triletni in štiriletni programi, prekvalifikacije, dokvalifikacije)</a:t>
            </a:r>
          </a:p>
          <a:p>
            <a:pPr marL="0" indent="0">
              <a:buNone/>
            </a:pPr>
            <a:r>
              <a:rPr lang="sl-SI" b="1" dirty="0"/>
              <a:t>POZOR:</a:t>
            </a:r>
            <a:r>
              <a:rPr lang="sl-SI" dirty="0"/>
              <a:t> PU Centar za obrazovanje odraslih ''VITA plus'' iz Cazina:</a:t>
            </a:r>
          </a:p>
          <a:p>
            <a:pPr marL="0" indent="0">
              <a:buNone/>
            </a:pPr>
            <a:r>
              <a:rPr lang="sl-SI" dirty="0"/>
              <a:t>-	vodi se preiskava s strani pristojnih organov Bosne in Hercegovine, ki posedujejo tudi vso dokumentacijo, zato ni mogoče pridobiti nikakršnih informacij</a:t>
            </a:r>
          </a:p>
          <a:p>
            <a:endParaRPr lang="sl-SI" dirty="0"/>
          </a:p>
          <a:p>
            <a:r>
              <a:rPr lang="sl-SI" dirty="0"/>
              <a:t>Neformalna izobraževanja: usposabljanja in izpopolnjevanja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526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773E53-1395-4DF3-B190-2DA4D43A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Splošne informacije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DA4777-14CA-98BB-6070-22FDFD881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ENIC-NARIC center</a:t>
            </a:r>
          </a:p>
          <a:p>
            <a:r>
              <a:rPr lang="sl-SI" dirty="0"/>
              <a:t>Splošni seminar o priznavanju in vrednotenju izobraževanja</a:t>
            </a:r>
          </a:p>
          <a:p>
            <a:r>
              <a:rPr lang="sl-SI" dirty="0"/>
              <a:t>Jeseni predvidoma še delavnice </a:t>
            </a:r>
          </a:p>
          <a:p>
            <a:r>
              <a:rPr lang="sl-SI" dirty="0"/>
              <a:t>Prilagojena Agenda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6487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90DDD9-26FC-DE71-7535-BEED6BCF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0832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Ocenjevanje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82DC83-C0F1-0D39-92B6-CA4BB0B7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133787"/>
          </a:xfrm>
        </p:spPr>
        <p:txBody>
          <a:bodyPr numCol="3"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Ocenjevalna lestvica: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Odličan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Vrlodobar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Dobar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Dovoljan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Nedovoljan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sl-SI" sz="8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Splošni učni uspeh po končanem razredu ali izobraževanju: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Odličan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Vrlodobar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Dobar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Dovoljan</a:t>
            </a: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8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Vedenje učenca (opisna ocena):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primjerno</a:t>
            </a: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vrlodobro</a:t>
            </a: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nezadovoljajuće</a:t>
            </a: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8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loše</a:t>
            </a:r>
            <a:endParaRPr lang="sl-SI" sz="8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17175C6-1168-6390-AF97-0737C24DD713}"/>
              </a:ext>
            </a:extLst>
          </p:cNvPr>
          <p:cNvSpPr txBox="1"/>
          <p:nvPr/>
        </p:nvSpPr>
        <p:spPr>
          <a:xfrm>
            <a:off x="1508760" y="5294376"/>
            <a:ext cx="812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Šolsko leto traja od 1. septembra do 31. avgusta naslednjega leta</a:t>
            </a:r>
          </a:p>
        </p:txBody>
      </p:sp>
    </p:spTree>
    <p:extLst>
      <p:ext uri="{BB962C8B-B14F-4D97-AF65-F5344CB8AC3E}">
        <p14:creationId xmlns:p14="http://schemas.microsoft.com/office/powerpoint/2010/main" val="222948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0C956-6C9F-8364-6799-9C7C8572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Uporabne povezave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293E2D-EFCC-297B-B1BC-2EF362BB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Adresar institucija </a:t>
            </a: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srednjeg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stručnog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obrazovanja u Bosni i Hercegovini: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https://aposo.gov.ba/sadrzaj/uploads/ADRESAR-institucija-SSO-u-BiH.pdf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ANABIN: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https://anabin.kmk.org/anabin.html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ENIC/NARIC mreža: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https://www.enic-naric.net/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Eurydice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https://eurydice.eacea.ec.europa.eu/national-education-systems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Nuffic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https://www.nuffic.nl/en/subjects/diploma/education-systems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WHED: 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https://whed.net/home.php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Q-</a:t>
            </a: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(srednješolske zaključne kvalifikacije, ki dajejo dostop do HE):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https://www.q-entry.eu/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Unesco: 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https://en.unesco.org/gem-report/Eurasia2021EducationSystemProfiles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Aacrao-edge</a:t>
            </a: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https://www.aacrao.org/edge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139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B512547-ECDE-CFF5-2CF2-53B87DAA52A7}"/>
              </a:ext>
            </a:extLst>
          </p:cNvPr>
          <p:cNvSpPr txBox="1"/>
          <p:nvPr/>
        </p:nvSpPr>
        <p:spPr>
          <a:xfrm>
            <a:off x="501488" y="1562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Unsko-sanski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kanton</a:t>
            </a: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A7EAE1-A752-0B36-530B-37F56EBA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13E83C-36EF-3B8E-C662-996B870F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2" y="720368"/>
            <a:ext cx="4175951" cy="598139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6A7749E-2B60-EC60-2528-CE5DDB4C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29" y="659939"/>
            <a:ext cx="4310376" cy="61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2E5552-ACF1-72B3-767D-0C14B6D2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18" y="234696"/>
            <a:ext cx="8596668" cy="1320800"/>
          </a:xfrm>
        </p:spPr>
        <p:txBody>
          <a:bodyPr/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Unsko-sanski</a:t>
            </a: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kanton</a:t>
            </a:r>
            <a:b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EA5CB25-6A9C-E882-A4B4-1EC6C7ED5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451" b="59842"/>
          <a:stretch/>
        </p:blipFill>
        <p:spPr>
          <a:xfrm>
            <a:off x="7097280" y="1335387"/>
            <a:ext cx="3640211" cy="30370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F2560C-853D-5711-5794-743D4B2F6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82" y="1034150"/>
            <a:ext cx="3962413" cy="55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2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529EE9D-F2B8-2CC5-EC40-5020B89C1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910" y="65668"/>
            <a:ext cx="8596312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Tuzlanski</a:t>
            </a:r>
            <a:r>
              <a:rPr lang="sl-SI" dirty="0"/>
              <a:t> kanton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6A7CE36-4FAD-F535-AE7A-F3B112998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4" y="726068"/>
            <a:ext cx="4202287" cy="593264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E3A6C028-6FC8-E86B-D426-34AF256AD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9264" y="726068"/>
            <a:ext cx="4324463" cy="564981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A1CADB59-5D41-2383-8A0E-8BDAD86A0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2812" y="836165"/>
            <a:ext cx="4109188" cy="57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F0F6006-F839-3EF2-7E3E-020DBC6F1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233" y="68977"/>
            <a:ext cx="8596312" cy="132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Brčko distrikt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5C2C8D4E-62EF-CCE1-A439-7428D4668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64096"/>
            <a:ext cx="3965240" cy="5640954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8FD2125-04F0-DE57-E124-626309323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5170" y="1108740"/>
            <a:ext cx="4161692" cy="54626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F03C5F3-8ED5-922E-B755-9AC16F649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862" y="1170142"/>
            <a:ext cx="4126451" cy="54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8AA969-96A4-BCBF-8618-20ECD008D1C6}"/>
              </a:ext>
            </a:extLst>
          </p:cNvPr>
          <p:cNvSpPr txBox="1"/>
          <p:nvPr/>
        </p:nvSpPr>
        <p:spPr>
          <a:xfrm>
            <a:off x="545123" y="106741"/>
            <a:ext cx="555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Republika</a:t>
            </a:r>
            <a:r>
              <a:rPr lang="sl-SI" dirty="0"/>
              <a:t> </a:t>
            </a:r>
            <a:r>
              <a:rPr lang="sl-SI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Srbska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F3F1B56-00A7-E966-75BB-91A3F69F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0" y="957106"/>
            <a:ext cx="4422756" cy="579415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8A20721-55CD-58AD-1C79-0E903CDE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79" y="1086364"/>
            <a:ext cx="4255476" cy="553563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C855043-28D5-5753-F6C0-DA826E93B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955" y="1215623"/>
            <a:ext cx="4256044" cy="56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3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7F7A742-B90B-7FF6-349E-D39F6249C0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2348" y="105508"/>
            <a:ext cx="859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Islamska šola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14744BA2-DE65-36E0-2B46-924119C79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6" y="1359877"/>
            <a:ext cx="3783393" cy="5293254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1837B6-13EE-51C5-F389-A3E745A3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87" y="1230642"/>
            <a:ext cx="4067909" cy="537429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494470F-2E79-F461-0FAB-3DE6F6405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695" y="1275227"/>
            <a:ext cx="4067909" cy="52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8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A02A58-FAE3-965E-7869-6F3CC517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/>
          <a:lstStyle/>
          <a:p>
            <a:r>
              <a:rPr lang="sl-SI" dirty="0"/>
              <a:t>Letna spričevala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903EC4-49E0-4276-6230-7AEF51C7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657C7E1-AE85-80F5-F1AE-8D491A61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1" y="1325341"/>
            <a:ext cx="3692769" cy="53764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5C90F6-E640-6BF0-3DCC-568B403E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530" y="1078595"/>
            <a:ext cx="3949530" cy="562316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3B9B23-E69E-DB39-E773-3C90E35BD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415" y="1188055"/>
            <a:ext cx="4208585" cy="56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DF9A1B-02BD-0755-7080-3CFEB49C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534"/>
            <a:ext cx="8596668" cy="1320800"/>
          </a:xfrm>
        </p:spPr>
        <p:txBody>
          <a:bodyPr/>
          <a:lstStyle/>
          <a:p>
            <a:r>
              <a:rPr lang="sl-SI" dirty="0"/>
              <a:t>Legalizacija listin iz kosova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2C4D9A-FC99-4EB9-4157-B9CDECC8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EEA86B-ADEF-B535-70B1-C857E9B36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3479" r="900"/>
          <a:stretch/>
        </p:blipFill>
        <p:spPr>
          <a:xfrm>
            <a:off x="3204019" y="1207008"/>
            <a:ext cx="4234232" cy="52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3D59E0-D146-E6B1-BA70-724AA78A6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4400" dirty="0"/>
              <a:t>EU in mednarodna politika na področju priznavanja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E04D75-0DE2-EAEA-C22A-FED4CACF4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Sabina Zajc</a:t>
            </a:r>
          </a:p>
        </p:txBody>
      </p:sp>
    </p:spTree>
    <p:extLst>
      <p:ext uri="{BB962C8B-B14F-4D97-AF65-F5344CB8AC3E}">
        <p14:creationId xmlns:p14="http://schemas.microsoft.com/office/powerpoint/2010/main" val="2412135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255118-73B4-0EEB-ED72-E326DD143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Odmor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5E6090-C0CB-20E5-BB2C-429246111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57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ED2C86-E3E6-B086-7262-EAF3D4686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/>
              <a:t>	</a:t>
            </a:r>
            <a:r>
              <a:rPr lang="sl-SI" sz="4400" dirty="0"/>
              <a:t>Predstavitev ZVPI in načrtovane novele ZVPI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A1E6A9-5D13-AC26-D799-EAEB1D3CE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Mateja Robič</a:t>
            </a:r>
          </a:p>
        </p:txBody>
      </p:sp>
    </p:spTree>
    <p:extLst>
      <p:ext uri="{BB962C8B-B14F-4D97-AF65-F5344CB8AC3E}">
        <p14:creationId xmlns:p14="http://schemas.microsoft.com/office/powerpoint/2010/main" val="3333504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47DDC-8923-8BF8-3F6F-A7824C12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Predpisi, ki urejajo področje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967419-DB67-D5D6-BAD2-36BFE27D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8489"/>
            <a:ext cx="8596668" cy="4422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u="sng" dirty="0">
                <a:solidFill>
                  <a:schemeClr val="tx1"/>
                </a:solidFill>
              </a:rPr>
              <a:t>Mednarodni okvir:</a:t>
            </a:r>
          </a:p>
          <a:p>
            <a:r>
              <a:rPr lang="sl-SI" dirty="0">
                <a:solidFill>
                  <a:schemeClr val="tx1"/>
                </a:solidFill>
              </a:rPr>
              <a:t>Lizbonska konvencija o priznavanju visokošolskih kvalifikacij</a:t>
            </a:r>
          </a:p>
          <a:p>
            <a:r>
              <a:rPr lang="sl-SI" dirty="0">
                <a:solidFill>
                  <a:schemeClr val="tx1"/>
                </a:solidFill>
              </a:rPr>
              <a:t>Svetovna konvencija o priznavanju visokošolskih kvalifikacij (načrtovana ratifikacija)</a:t>
            </a:r>
          </a:p>
          <a:p>
            <a:pPr marL="0" indent="0">
              <a:buNone/>
            </a:pPr>
            <a:r>
              <a:rPr lang="sl-SI" u="sng" dirty="0">
                <a:solidFill>
                  <a:schemeClr val="tx1"/>
                </a:solidFill>
              </a:rPr>
              <a:t>Predpisi s področja vrednotenja in priznavanja:</a:t>
            </a:r>
          </a:p>
          <a:p>
            <a:r>
              <a:rPr lang="sl-SI" dirty="0">
                <a:solidFill>
                  <a:schemeClr val="tx1"/>
                </a:solidFill>
              </a:rPr>
              <a:t>ZVPI</a:t>
            </a:r>
          </a:p>
          <a:p>
            <a:r>
              <a:rPr lang="sl-SI" altLang="sl-SI" dirty="0">
                <a:solidFill>
                  <a:schemeClr val="tx1"/>
                </a:solidFill>
              </a:rPr>
              <a:t>Pravilnik o obrazcih, dokumentaciji in stroških pri vrednotenju in priznavanju izobraževanja </a:t>
            </a:r>
          </a:p>
          <a:p>
            <a:r>
              <a:rPr lang="sl-SI" altLang="sl-SI" dirty="0">
                <a:solidFill>
                  <a:schemeClr val="tx1"/>
                </a:solidFill>
              </a:rPr>
              <a:t>Zakonom o splošnem upravnem postopku </a:t>
            </a: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u="sng" dirty="0">
                <a:solidFill>
                  <a:schemeClr val="tx1"/>
                </a:solidFill>
              </a:rPr>
              <a:t>Nekateri drugi predpisi:</a:t>
            </a:r>
          </a:p>
          <a:p>
            <a:r>
              <a:rPr lang="sl-SI" dirty="0">
                <a:solidFill>
                  <a:schemeClr val="tx1"/>
                </a:solidFill>
              </a:rPr>
              <a:t>Zakon o mednarodni zaščiti (medresorsko usklajevanje)</a:t>
            </a:r>
          </a:p>
          <a:p>
            <a:r>
              <a:rPr lang="sl-SI" dirty="0">
                <a:solidFill>
                  <a:schemeClr val="tx1"/>
                </a:solidFill>
              </a:rPr>
              <a:t>Uredba o načinu zagotavljanja pravic osebam z začasno zaščito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6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BAB3DA-BD74-3335-E293-17DFF8B7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algn="ctr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9C1"/>
              </a:buClr>
              <a:buSzPct val="80000"/>
              <a:tabLst/>
              <a:defRPr/>
            </a:pPr>
            <a:r>
              <a:rPr lang="sl-SI" dirty="0"/>
              <a:t>ZVPI </a:t>
            </a:r>
            <a:br>
              <a:rPr lang="sl-SI" dirty="0"/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2"/>
              </a:rPr>
              <a:t>Zakon o vrednotenju in priznavanju izobraževanja 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(Uradni list RS, št. 87/2011, 97/2011-popr. in 109/2012)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BEB0127-3EA4-C4C0-ED82-04AD27EDE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60" y="2269267"/>
            <a:ext cx="8463406" cy="7557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</a:rPr>
              <a:t>Pravica do dostopa, prijave in obravnave v postopkih vpisa pri nadaljevanju izobraževanja na izobraževalni instituciji v Republiki Sloveniji (10. člen)</a:t>
            </a:r>
          </a:p>
        </p:txBody>
      </p:sp>
      <p:sp>
        <p:nvSpPr>
          <p:cNvPr id="9" name="Označba mesta vsebine 3">
            <a:extLst>
              <a:ext uri="{FF2B5EF4-FFF2-40B4-BE49-F238E27FC236}">
                <a16:creationId xmlns:a16="http://schemas.microsoft.com/office/drawing/2014/main" id="{6C9EA4D5-33FE-81CC-DF1C-22FB34237C40}"/>
              </a:ext>
            </a:extLst>
          </p:cNvPr>
          <p:cNvSpPr txBox="1">
            <a:spLocks/>
          </p:cNvSpPr>
          <p:nvPr/>
        </p:nvSpPr>
        <p:spPr>
          <a:xfrm>
            <a:off x="715271" y="3389965"/>
            <a:ext cx="4106567" cy="656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Organ priznavanja izobraževanja so izobraževalne institucije (11. </a:t>
            </a:r>
            <a:r>
              <a:rPr lang="sl-SI" dirty="0" err="1">
                <a:solidFill>
                  <a:schemeClr val="tx1"/>
                </a:solidFill>
              </a:rPr>
              <a:t>čl</a:t>
            </a:r>
            <a:r>
              <a:rPr lang="sl-SI" dirty="0">
                <a:solidFill>
                  <a:schemeClr val="tx1"/>
                </a:solidFill>
              </a:rPr>
              <a:t>)</a:t>
            </a:r>
          </a:p>
          <a:p>
            <a:endParaRPr lang="sl-SI" dirty="0"/>
          </a:p>
        </p:txBody>
      </p:sp>
      <p:sp>
        <p:nvSpPr>
          <p:cNvPr id="10" name="Označba mesta vsebine 5">
            <a:extLst>
              <a:ext uri="{FF2B5EF4-FFF2-40B4-BE49-F238E27FC236}">
                <a16:creationId xmlns:a16="http://schemas.microsoft.com/office/drawing/2014/main" id="{F1C86C4A-9FC2-8453-9278-107CF01D5B44}"/>
              </a:ext>
            </a:extLst>
          </p:cNvPr>
          <p:cNvSpPr txBox="1">
            <a:spLocks/>
          </p:cNvSpPr>
          <p:nvPr/>
        </p:nvSpPr>
        <p:spPr>
          <a:xfrm>
            <a:off x="4605799" y="3370877"/>
            <a:ext cx="4668203" cy="7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700" dirty="0">
                <a:solidFill>
                  <a:schemeClr val="tx1"/>
                </a:solidFill>
              </a:rPr>
              <a:t>Postopek</a:t>
            </a:r>
            <a:r>
              <a:rPr lang="sl-SI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l-SI" sz="1700" dirty="0">
                <a:solidFill>
                  <a:schemeClr val="tx1"/>
                </a:solidFill>
              </a:rPr>
              <a:t>vodi pooblaščena oseba (17. </a:t>
            </a:r>
            <a:r>
              <a:rPr lang="sl-SI" sz="1700" dirty="0" err="1">
                <a:solidFill>
                  <a:schemeClr val="tx1"/>
                </a:solidFill>
              </a:rPr>
              <a:t>čl</a:t>
            </a:r>
            <a:r>
              <a:rPr lang="sl-SI" sz="17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Označba mesta vsebine 5">
            <a:extLst>
              <a:ext uri="{FF2B5EF4-FFF2-40B4-BE49-F238E27FC236}">
                <a16:creationId xmlns:a16="http://schemas.microsoft.com/office/drawing/2014/main" id="{F7C79DBE-6E0B-A4CC-04FE-6688EE57E9E6}"/>
              </a:ext>
            </a:extLst>
          </p:cNvPr>
          <p:cNvSpPr txBox="1">
            <a:spLocks/>
          </p:cNvSpPr>
          <p:nvPr/>
        </p:nvSpPr>
        <p:spPr>
          <a:xfrm>
            <a:off x="675746" y="1834946"/>
            <a:ext cx="8292184" cy="7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Priznavanje izobraževanja za namen nadaljevanja </a:t>
            </a:r>
          </a:p>
          <a:p>
            <a:endParaRPr lang="sl-SI" dirty="0"/>
          </a:p>
        </p:txBody>
      </p:sp>
      <p:sp>
        <p:nvSpPr>
          <p:cNvPr id="13" name="Označba mesta vsebine 3">
            <a:extLst>
              <a:ext uri="{FF2B5EF4-FFF2-40B4-BE49-F238E27FC236}">
                <a16:creationId xmlns:a16="http://schemas.microsoft.com/office/drawing/2014/main" id="{E1C18C64-76B2-3D81-3F79-7C89B84BD8F4}"/>
              </a:ext>
            </a:extLst>
          </p:cNvPr>
          <p:cNvSpPr txBox="1">
            <a:spLocks/>
          </p:cNvSpPr>
          <p:nvPr/>
        </p:nvSpPr>
        <p:spPr>
          <a:xfrm>
            <a:off x="675745" y="4581304"/>
            <a:ext cx="4106567" cy="175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dirty="0">
                <a:solidFill>
                  <a:schemeClr val="tx1"/>
                </a:solidFill>
              </a:rPr>
              <a:t>Postopek se prične z:</a:t>
            </a:r>
          </a:p>
          <a:p>
            <a:pPr>
              <a:buFontTx/>
              <a:buChar char="-"/>
            </a:pPr>
            <a:r>
              <a:rPr lang="sl-SI" altLang="sl-SI" sz="1400" dirty="0">
                <a:solidFill>
                  <a:schemeClr val="tx1"/>
                </a:solidFill>
              </a:rPr>
              <a:t>Izpolnjenim obrazcem N </a:t>
            </a:r>
          </a:p>
          <a:p>
            <a:pPr>
              <a:buFontTx/>
              <a:buChar char="-"/>
            </a:pPr>
            <a:r>
              <a:rPr lang="sl-SI" sz="1400" dirty="0" err="1">
                <a:solidFill>
                  <a:srgbClr val="3FCDE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eUprava</a:t>
            </a:r>
            <a:r>
              <a:rPr lang="sl-SI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Vloga (gov.si)</a:t>
            </a:r>
            <a:endParaRPr lang="sl-SI" altLang="sl-SI" sz="1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l-SI" altLang="sl-SI" sz="1400" dirty="0">
                <a:solidFill>
                  <a:schemeClr val="tx1"/>
                </a:solidFill>
              </a:rPr>
              <a:t>Predloženo dokumentacijo</a:t>
            </a:r>
          </a:p>
          <a:p>
            <a:endParaRPr lang="sl-SI" dirty="0"/>
          </a:p>
        </p:txBody>
      </p:sp>
      <p:sp>
        <p:nvSpPr>
          <p:cNvPr id="18" name="Označba mesta vsebine 5">
            <a:extLst>
              <a:ext uri="{FF2B5EF4-FFF2-40B4-BE49-F238E27FC236}">
                <a16:creationId xmlns:a16="http://schemas.microsoft.com/office/drawing/2014/main" id="{509615E3-8C9F-1A6A-7EAA-CE14788D6908}"/>
              </a:ext>
            </a:extLst>
          </p:cNvPr>
          <p:cNvSpPr txBox="1">
            <a:spLocks/>
          </p:cNvSpPr>
          <p:nvPr/>
        </p:nvSpPr>
        <p:spPr>
          <a:xfrm>
            <a:off x="3448620" y="4581304"/>
            <a:ext cx="4185617" cy="7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Konča pa z odločbo</a:t>
            </a:r>
            <a:r>
              <a:rPr lang="sl-SI" altLang="sl-SI" dirty="0">
                <a:solidFill>
                  <a:schemeClr val="tx1"/>
                </a:solidFill>
              </a:rPr>
              <a:t> </a:t>
            </a:r>
          </a:p>
          <a:p>
            <a:endParaRPr lang="sl-SI" dirty="0"/>
          </a:p>
        </p:txBody>
      </p:sp>
      <p:sp>
        <p:nvSpPr>
          <p:cNvPr id="19" name="Označba mesta vsebine 5">
            <a:extLst>
              <a:ext uri="{FF2B5EF4-FFF2-40B4-BE49-F238E27FC236}">
                <a16:creationId xmlns:a16="http://schemas.microsoft.com/office/drawing/2014/main" id="{DA72357C-66A5-1BEE-9CC7-79EFD6F55447}"/>
              </a:ext>
            </a:extLst>
          </p:cNvPr>
          <p:cNvSpPr txBox="1">
            <a:spLocks/>
          </p:cNvSpPr>
          <p:nvPr/>
        </p:nvSpPr>
        <p:spPr>
          <a:xfrm>
            <a:off x="5880924" y="4581303"/>
            <a:ext cx="4185617" cy="7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Možnost pritožbe (15. člen)</a:t>
            </a:r>
          </a:p>
        </p:txBody>
      </p:sp>
    </p:spTree>
    <p:extLst>
      <p:ext uri="{BB962C8B-B14F-4D97-AF65-F5344CB8AC3E}">
        <p14:creationId xmlns:p14="http://schemas.microsoft.com/office/powerpoint/2010/main" val="3998663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F89CEEE-3864-4342-96E8-C225F8ED1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200" dirty="0"/>
              <a:t>Merila</a:t>
            </a:r>
            <a:br>
              <a:rPr lang="sl-SI" altLang="sl-SI" sz="3200" dirty="0">
                <a:solidFill>
                  <a:schemeClr val="tx2"/>
                </a:solidFill>
              </a:rPr>
            </a:br>
            <a:r>
              <a:rPr lang="sl-SI" altLang="sl-SI" sz="2000" dirty="0">
                <a:solidFill>
                  <a:schemeClr val="tx1"/>
                </a:solidFill>
              </a:rPr>
              <a:t>(16. člen ZVPI)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542177B-17F4-487F-8275-99FB40E5B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000" b="1" dirty="0">
                <a:cs typeface="Arial" panose="020B0604020202020204" pitchFamily="34" charset="0"/>
              </a:rPr>
              <a:t>	</a:t>
            </a:r>
            <a:r>
              <a:rPr lang="sl-SI" altLang="sl-SI" sz="2000" dirty="0">
                <a:cs typeface="Arial" panose="020B0604020202020204" pitchFamily="34" charset="0"/>
              </a:rPr>
              <a:t>V postopku se poleg mednarodnih načel s področja priznavanja smiselno uporabljajo merila:</a:t>
            </a:r>
            <a:br>
              <a:rPr lang="sl-SI" altLang="sl-SI" sz="2000" dirty="0">
                <a:cs typeface="Arial" panose="020B0604020202020204" pitchFamily="34" charset="0"/>
              </a:rPr>
            </a:br>
            <a:endParaRPr lang="sl-SI" altLang="sl-SI" sz="20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Sistem šolanja</a:t>
            </a: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Izobraževalni program, predmetnik oziroma učni načrt</a:t>
            </a: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Učni dosežki</a:t>
            </a: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Trajanje izobraževanja</a:t>
            </a: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Pravice, ki iz izobraževanja izhajajo</a:t>
            </a:r>
          </a:p>
          <a:p>
            <a:pPr>
              <a:lnSpc>
                <a:spcPct val="90000"/>
              </a:lnSpc>
            </a:pPr>
            <a:r>
              <a:rPr lang="sl-SI" altLang="sl-SI" sz="2000" dirty="0">
                <a:cs typeface="Arial" panose="020B0604020202020204" pitchFamily="34" charset="0"/>
              </a:rPr>
              <a:t>Druge okoliščine, pomembne za priznavanje </a:t>
            </a:r>
            <a:br>
              <a:rPr lang="sl-SI" altLang="sl-SI" sz="2000" dirty="0">
                <a:cs typeface="Arial" panose="020B0604020202020204" pitchFamily="34" charset="0"/>
              </a:rPr>
            </a:br>
            <a:r>
              <a:rPr lang="sl-SI" altLang="sl-SI" sz="2000" dirty="0">
                <a:cs typeface="Arial" panose="020B0604020202020204" pitchFamily="34" charset="0"/>
              </a:rPr>
              <a:t>(starost imetnika listine o izobraževanju, znanje jezika, število kreditnih točk, izjemni dosežki) </a:t>
            </a:r>
          </a:p>
          <a:p>
            <a:pPr>
              <a:lnSpc>
                <a:spcPct val="90000"/>
              </a:lnSpc>
            </a:pPr>
            <a:endParaRPr lang="sl-SI" altLang="sl-SI" sz="2800" dirty="0"/>
          </a:p>
        </p:txBody>
      </p:sp>
    </p:spTree>
    <p:extLst>
      <p:ext uri="{BB962C8B-B14F-4D97-AF65-F5344CB8AC3E}">
        <p14:creationId xmlns:p14="http://schemas.microsoft.com/office/powerpoint/2010/main" val="325414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3CB8340-DA20-492F-B659-1F06C1645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334" y="476250"/>
            <a:ext cx="9207330" cy="1600200"/>
          </a:xfrm>
        </p:spPr>
        <p:txBody>
          <a:bodyPr>
            <a:normAutofit/>
          </a:bodyPr>
          <a:lstStyle/>
          <a:p>
            <a:pPr algn="ctr"/>
            <a:r>
              <a:rPr lang="sl-SI" altLang="sl-SI" sz="3200" dirty="0"/>
              <a:t>Odločba</a:t>
            </a:r>
            <a:br>
              <a:rPr lang="sl-SI" altLang="sl-SI" sz="3200" dirty="0"/>
            </a:br>
            <a:r>
              <a:rPr lang="sl-SI" altLang="sl-SI" sz="2200" dirty="0">
                <a:solidFill>
                  <a:schemeClr val="tx2"/>
                </a:solidFill>
              </a:rPr>
              <a:t>V skladu z merili iz 16. člena ZVPI se v odločbi ugotovi: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A1E1DE-1FEB-4A4F-800F-4405C25EEB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1581912"/>
            <a:ext cx="8596668" cy="50840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l-SI" altLang="sl-SI" sz="2000" dirty="0"/>
              <a:t>da je </a:t>
            </a:r>
            <a:r>
              <a:rPr lang="sl-SI" altLang="sl-SI" sz="2000" b="1" u="sng" dirty="0"/>
              <a:t>ime in priimek imetnika listine</a:t>
            </a:r>
            <a:r>
              <a:rPr lang="sl-SI" altLang="sl-SI" sz="2000" b="1" i="1" u="sng" dirty="0"/>
              <a:t> </a:t>
            </a:r>
            <a:r>
              <a:rPr lang="sl-SI" altLang="sl-SI" sz="2000" dirty="0"/>
              <a:t>izobraževanje uspešno </a:t>
            </a:r>
            <a:r>
              <a:rPr lang="sl-SI" altLang="sl-SI" sz="2000" b="1" u="sng" dirty="0"/>
              <a:t>opravil/zaključil,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/>
              <a:t>da se navedeno izobraževanje v </a:t>
            </a:r>
            <a:r>
              <a:rPr lang="sl-SI" altLang="sl-SI" sz="2000" b="1" u="sng" dirty="0"/>
              <a:t>navedi državo izdajateljico (npr. BiH)</a:t>
            </a:r>
            <a:r>
              <a:rPr lang="sl-SI" altLang="sl-SI" sz="2000" dirty="0"/>
              <a:t> umešča v </a:t>
            </a:r>
            <a:r>
              <a:rPr lang="sl-SI" altLang="sl-SI" sz="2000" b="1" u="sng" dirty="0"/>
              <a:t>(primarno, sekundarno, terciarno izobraževanje v skladu s sistemom izobraževanja države izvora listine o izobraževanju),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/>
              <a:t>da lahko v državi izvora izobraževanje nadaljuje in kje lahko nadaljuje, 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/>
              <a:t>da je navedeno izobraževanje v Republiki Sloveniji primerljivo s predmetnikom/programom </a:t>
            </a:r>
            <a:r>
              <a:rPr lang="sl-SI" altLang="sl-SI" sz="2000" b="1" u="sng" dirty="0"/>
              <a:t>navedi letnik, program, naziv poklicne, strokovne izobrazbe oz. strokovni/znanstveni naslov, (samo v primeru, če gre za deloma končano izobraževanje),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2000" dirty="0"/>
          </a:p>
          <a:p>
            <a:pPr>
              <a:lnSpc>
                <a:spcPct val="80000"/>
              </a:lnSpc>
            </a:pPr>
            <a:r>
              <a:rPr lang="sl-SI" altLang="sl-SI" sz="2000" dirty="0"/>
              <a:t>drugo, če je pomembno. </a:t>
            </a:r>
          </a:p>
        </p:txBody>
      </p:sp>
    </p:spTree>
    <p:extLst>
      <p:ext uri="{BB962C8B-B14F-4D97-AF65-F5344CB8AC3E}">
        <p14:creationId xmlns:p14="http://schemas.microsoft.com/office/powerpoint/2010/main" val="3310489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5C742CE-685B-463E-9458-09A5B14B1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200" dirty="0"/>
              <a:t>Odločba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3200" dirty="0">
              <a:solidFill>
                <a:schemeClr val="tx2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4D80D9-0213-43FA-ACCE-BE7D441532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632" y="1844675"/>
            <a:ext cx="9419781" cy="3657600"/>
          </a:xfrm>
        </p:spPr>
        <p:txBody>
          <a:bodyPr>
            <a:normAutofit fontScale="92500" lnSpcReduction="20000"/>
          </a:bodyPr>
          <a:lstStyle/>
          <a:p>
            <a:r>
              <a:rPr lang="sl-SI" altLang="sl-SI" dirty="0"/>
              <a:t>V postopku priznavanja izobraževanja se z odločbo odloči o posameznikovi pravici do dostopa, prijave in obravnave v postopkih vpisa pri nadaljevanju izobraževanja na izobraževalni instituciji</a:t>
            </a:r>
          </a:p>
          <a:p>
            <a:pPr marL="0" indent="0">
              <a:buNone/>
            </a:pPr>
            <a:endParaRPr lang="sl-SI" altLang="sl-SI" dirty="0"/>
          </a:p>
          <a:p>
            <a:r>
              <a:rPr lang="sl-SI" altLang="sl-SI" dirty="0"/>
              <a:t>Odločbo podpiše: </a:t>
            </a:r>
          </a:p>
          <a:p>
            <a:pPr marL="0" indent="0">
              <a:buNone/>
            </a:pPr>
            <a:r>
              <a:rPr lang="sl-SI" altLang="sl-SI" dirty="0"/>
              <a:t>- Ravnatelj/direktor in </a:t>
            </a:r>
          </a:p>
          <a:p>
            <a:pPr marL="0" indent="0">
              <a:buNone/>
            </a:pPr>
            <a:r>
              <a:rPr lang="sl-SI" altLang="sl-SI" dirty="0"/>
              <a:t>- pripravljavec odločbe=pooblaščena oseba</a:t>
            </a:r>
          </a:p>
          <a:p>
            <a:pPr marL="0" indent="0">
              <a:buNone/>
            </a:pPr>
            <a:endParaRPr lang="sl-SI" altLang="sl-SI" dirty="0"/>
          </a:p>
          <a:p>
            <a:r>
              <a:rPr lang="sl-SI" altLang="sl-SI" dirty="0"/>
              <a:t>Na podlagi odločbe </a:t>
            </a:r>
            <a:r>
              <a:rPr lang="sl-SI" altLang="sl-SI" u="sng" dirty="0"/>
              <a:t>se ne izda slovenskega spričevala</a:t>
            </a:r>
          </a:p>
          <a:p>
            <a:pPr marL="0" indent="0">
              <a:buNone/>
            </a:pPr>
            <a:endParaRPr lang="sl-SI" altLang="sl-SI" u="sng" dirty="0"/>
          </a:p>
          <a:p>
            <a:r>
              <a:rPr lang="sl-SI" altLang="sl-SI" dirty="0"/>
              <a:t>Odločba izdana v postopku priznavanja </a:t>
            </a:r>
            <a:r>
              <a:rPr lang="sl-SI" altLang="sl-SI" u="sng" dirty="0"/>
              <a:t>ni namenjen nadomestitvi preverjanje znanja za potrebe izobraževanja na domu v OŠ</a:t>
            </a:r>
          </a:p>
          <a:p>
            <a:pPr marL="0" indent="0">
              <a:buNone/>
            </a:pPr>
            <a:endParaRPr lang="sl-SI" altLang="sl-SI" b="1" dirty="0"/>
          </a:p>
          <a:p>
            <a:pPr marL="0" indent="0">
              <a:buNone/>
            </a:pPr>
            <a:endParaRPr lang="sl-SI" altLang="sl-SI" dirty="0"/>
          </a:p>
          <a:p>
            <a:endParaRPr lang="sl-SI" altLang="sl-SI" dirty="0"/>
          </a:p>
          <a:p>
            <a:endParaRPr lang="sl-SI" altLang="sl-SI" dirty="0"/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22659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AA0D1CA-B9C7-4ACB-A536-3AFFB7997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200" dirty="0" err="1"/>
              <a:t>Obličnost</a:t>
            </a:r>
            <a:r>
              <a:rPr lang="sl-SI" altLang="sl-SI" sz="3200" dirty="0"/>
              <a:t> odločbe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3200" dirty="0">
              <a:solidFill>
                <a:schemeClr val="tx2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946879-0947-4AFE-AA95-6CA43CAAF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/>
              <a:t>Preambula</a:t>
            </a:r>
          </a:p>
          <a:p>
            <a:r>
              <a:rPr lang="sl-SI" altLang="sl-SI" sz="2800"/>
              <a:t>Naslov</a:t>
            </a:r>
          </a:p>
          <a:p>
            <a:r>
              <a:rPr lang="sl-SI" altLang="sl-SI" sz="2800"/>
              <a:t>Izrek</a:t>
            </a:r>
          </a:p>
          <a:p>
            <a:r>
              <a:rPr lang="sl-SI" altLang="sl-SI" sz="2800"/>
              <a:t>Obrazložitev</a:t>
            </a:r>
          </a:p>
          <a:p>
            <a:r>
              <a:rPr lang="sl-SI" altLang="sl-SI" sz="2800"/>
              <a:t>Pravni pouk</a:t>
            </a:r>
          </a:p>
          <a:p>
            <a:r>
              <a:rPr lang="sl-SI" altLang="sl-SI" sz="2800"/>
              <a:t>Podpis odgovornih</a:t>
            </a:r>
          </a:p>
          <a:p>
            <a:r>
              <a:rPr lang="sl-SI" altLang="sl-SI" sz="2800"/>
              <a:t>Odprava </a:t>
            </a:r>
          </a:p>
        </p:txBody>
      </p:sp>
    </p:spTree>
    <p:extLst>
      <p:ext uri="{BB962C8B-B14F-4D97-AF65-F5344CB8AC3E}">
        <p14:creationId xmlns:p14="http://schemas.microsoft.com/office/powerpoint/2010/main" val="103100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B5D1AFB-F3C0-42DB-A287-BED8CE05B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altLang="sl-SI" sz="3200" dirty="0"/>
              <a:t>Stroški</a:t>
            </a:r>
            <a:endParaRPr lang="sl-SI" altLang="sl-SI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1DDCBDC-EB55-4010-BECE-32303E958A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648" y="2133600"/>
            <a:ext cx="9363202" cy="3657600"/>
          </a:xfrm>
        </p:spPr>
        <p:txBody>
          <a:bodyPr/>
          <a:lstStyle/>
          <a:p>
            <a:r>
              <a:rPr lang="sl-SI" altLang="sl-SI" dirty="0"/>
              <a:t>Stroški v postopku priznavanja izobraževanja se zaračunavajo skladno s predpisi, ki urejajo splošni upravni postopek in predpisi, ki urejajo upravne takse. </a:t>
            </a:r>
          </a:p>
          <a:p>
            <a:r>
              <a:rPr lang="sl-SI" altLang="sl-SI" sz="1800" dirty="0"/>
              <a:t>V skladu s sedmo točko prvega odstavka 24. člena </a:t>
            </a:r>
            <a:r>
              <a:rPr lang="sl-SI" altLang="sl-SI" sz="1800" u="sng" dirty="0">
                <a:hlinkClick r:id="rId2"/>
              </a:rPr>
              <a:t>Zakona o upravnih taksah</a:t>
            </a:r>
            <a:r>
              <a:rPr lang="sl-SI" altLang="sl-SI" sz="1800" dirty="0"/>
              <a:t> (Uradni list RS, št. 106/10-UPB)</a:t>
            </a:r>
            <a:r>
              <a:rPr lang="sl-SI" altLang="sl-SI" dirty="0"/>
              <a:t> so učenci, dijaki in študentje </a:t>
            </a:r>
            <a:r>
              <a:rPr lang="sl-SI" altLang="sl-SI" u="sng" dirty="0"/>
              <a:t>oproščeni plačila</a:t>
            </a:r>
            <a:r>
              <a:rPr lang="sl-SI" altLang="sl-SI" dirty="0"/>
              <a:t> upravne takse </a:t>
            </a:r>
            <a:r>
              <a:rPr lang="sl-SI" altLang="sl-SI" sz="1800" dirty="0"/>
              <a:t>za dokumente in dejanja v zvezi z izobraževanjem.</a:t>
            </a:r>
          </a:p>
          <a:p>
            <a:r>
              <a:rPr lang="sl-SI" altLang="sl-SI" dirty="0"/>
              <a:t>Morebitni drugi stroški se zaračunavajo v skladu z </a:t>
            </a:r>
            <a:r>
              <a:rPr lang="sl-SI" altLang="sl-SI" dirty="0">
                <a:hlinkClick r:id="rId3"/>
              </a:rPr>
              <a:t>Zakonom o splošnem upravnem postopku</a:t>
            </a:r>
            <a:r>
              <a:rPr lang="sl-SI" altLang="sl-SI" dirty="0"/>
              <a:t> (Ur. l. RS, št. 24/2006-UPB2, 105/2006-ZUS-1, 126/2007, 65/2008, 47/2009, 47/2009 </a:t>
            </a:r>
            <a:r>
              <a:rPr lang="sl-SI" altLang="sl-SI" dirty="0" err="1"/>
              <a:t>odl</a:t>
            </a:r>
            <a:r>
              <a:rPr lang="sl-SI" altLang="sl-SI" dirty="0"/>
              <a:t>. US: U-I-54/06-32 (48/2009 </a:t>
            </a:r>
            <a:r>
              <a:rPr lang="sl-SI" altLang="sl-SI" dirty="0" err="1"/>
              <a:t>popr</a:t>
            </a:r>
            <a:r>
              <a:rPr lang="sl-SI" altLang="sl-SI" dirty="0"/>
              <a:t>.), 8/2010).</a:t>
            </a:r>
          </a:p>
          <a:p>
            <a:r>
              <a:rPr lang="sl-SI" altLang="sl-SI" dirty="0"/>
              <a:t>Stroške je potrebno natančno navesti in argumentirati</a:t>
            </a:r>
          </a:p>
          <a:p>
            <a:endParaRPr lang="sl-SI" altLang="sl-SI" sz="1800" dirty="0"/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549749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79F6CC-5CAE-4349-BD4F-BEF272261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0892" y="196534"/>
            <a:ext cx="8151939" cy="1367090"/>
          </a:xfrm>
        </p:spPr>
        <p:txBody>
          <a:bodyPr>
            <a:normAutofit fontScale="90000"/>
          </a:bodyPr>
          <a:lstStyle/>
          <a:p>
            <a:pPr algn="ctr"/>
            <a:br>
              <a:rPr lang="sl-SI" altLang="sl-SI" sz="3200" dirty="0"/>
            </a:br>
            <a:r>
              <a:rPr lang="sl-SI" altLang="sl-SI" dirty="0"/>
              <a:t>Evidence</a:t>
            </a:r>
            <a:br>
              <a:rPr lang="sl-SI" altLang="sl-SI" dirty="0"/>
            </a:br>
            <a:r>
              <a:rPr lang="sl-SI" altLang="sl-SI" sz="2200" dirty="0">
                <a:solidFill>
                  <a:schemeClr val="tx1"/>
                </a:solidFill>
              </a:rPr>
              <a:t>(23. člen ZVPI)</a:t>
            </a:r>
            <a:br>
              <a:rPr lang="sl-SI" altLang="sl-SI" sz="2200" dirty="0">
                <a:solidFill>
                  <a:schemeClr val="tx1"/>
                </a:solidFill>
              </a:rPr>
            </a:br>
            <a:endParaRPr lang="sl-SI" altLang="sl-SI" sz="2200" dirty="0">
              <a:solidFill>
                <a:schemeClr val="tx1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35F85AC-E691-469B-B415-070F3D6224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216" y="2276475"/>
            <a:ext cx="9319197" cy="3657600"/>
          </a:xfrm>
        </p:spPr>
        <p:txBody>
          <a:bodyPr>
            <a:normAutofit lnSpcReduction="10000"/>
          </a:bodyPr>
          <a:lstStyle/>
          <a:p>
            <a:pPr lvl="1">
              <a:buFontTx/>
              <a:buNone/>
            </a:pPr>
            <a:r>
              <a:rPr lang="sl-SI" altLang="sl-SI" sz="2400" dirty="0"/>
              <a:t>Izobraževalna institucija vodi evidenco </a:t>
            </a:r>
          </a:p>
          <a:p>
            <a:pPr lvl="1">
              <a:buFontTx/>
              <a:buNone/>
            </a:pPr>
            <a:r>
              <a:rPr lang="sl-SI" altLang="sl-SI" sz="2400" dirty="0"/>
              <a:t>izdanih odločb na prvi in drugi stopnji</a:t>
            </a:r>
          </a:p>
          <a:p>
            <a:pPr lvl="1">
              <a:buFontTx/>
              <a:buNone/>
            </a:pPr>
            <a:r>
              <a:rPr lang="sl-SI" altLang="sl-SI" sz="2400" dirty="0"/>
              <a:t>(pritožbe), ki obsega:</a:t>
            </a:r>
          </a:p>
          <a:p>
            <a:pPr lvl="1">
              <a:buFontTx/>
              <a:buChar char="-"/>
            </a:pPr>
            <a:r>
              <a:rPr lang="sl-SI" altLang="sl-SI" sz="2400" dirty="0"/>
              <a:t>Osebne podatke osebe</a:t>
            </a:r>
          </a:p>
          <a:p>
            <a:pPr lvl="1">
              <a:buFontTx/>
              <a:buChar char="-"/>
            </a:pPr>
            <a:r>
              <a:rPr lang="sl-SI" altLang="sl-SI" sz="2400" dirty="0"/>
              <a:t>Podatke o odločbi</a:t>
            </a:r>
          </a:p>
          <a:p>
            <a:pPr lvl="1">
              <a:buFontTx/>
              <a:buChar char="-"/>
            </a:pPr>
            <a:r>
              <a:rPr lang="sl-SI" altLang="sl-SI" sz="2400" dirty="0"/>
              <a:t>Podatke o listini o izobraževanju</a:t>
            </a:r>
          </a:p>
          <a:p>
            <a:pPr lvl="1">
              <a:buFontTx/>
              <a:buChar char="-"/>
            </a:pPr>
            <a:r>
              <a:rPr lang="sl-SI" altLang="sl-SI" sz="2400" dirty="0"/>
              <a:t>Podatke o izobraževalnem programu, kamor se imetnik tuje listine vključuje</a:t>
            </a:r>
          </a:p>
        </p:txBody>
      </p:sp>
    </p:spTree>
    <p:extLst>
      <p:ext uri="{BB962C8B-B14F-4D97-AF65-F5344CB8AC3E}">
        <p14:creationId xmlns:p14="http://schemas.microsoft.com/office/powerpoint/2010/main" val="194568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19CC5-1A88-C3C8-1C78-131F76D1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Svetovna konvencija o priznavanju visokošolskih kvalifikacij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CC3BF3-48AE-7A87-61E1-AC6E9DDF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Global Convention on the Recognition of Qualifications concerning Higher Education | UNESCO</a:t>
            </a:r>
            <a:r>
              <a:rPr lang="sl-SI" dirty="0"/>
              <a:t> (</a:t>
            </a:r>
            <a:r>
              <a:rPr lang="sl-SI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http://en.unesco.org/about-us/legal</a:t>
            </a:r>
            <a:r>
              <a:rPr lang="sl-SI" u="sng" dirty="0">
                <a:solidFill>
                  <a:schemeClr val="tx1"/>
                </a:solidFill>
              </a:rPr>
              <a:t>- </a:t>
            </a:r>
            <a:r>
              <a:rPr lang="sl-SI" u="sng" dirty="0" err="1">
                <a:solidFill>
                  <a:schemeClr val="tx1"/>
                </a:solidFill>
              </a:rPr>
              <a:t>affairs</a:t>
            </a:r>
            <a:r>
              <a:rPr lang="sl-SI" u="sng" dirty="0">
                <a:solidFill>
                  <a:schemeClr val="tx1"/>
                </a:solidFill>
              </a:rPr>
              <a:t>/global-convention-recognition-qualifications-concerning-higher-education)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Stopila v veljavo 5. 3.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28 držav ratificiralo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Republika Slovenija je v postopku ratifikacije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1"/>
                </a:solidFill>
              </a:rPr>
              <a:t>Svetovna konvencija o priznavanju visokošolskih kvalifikacij bo dopolnjevala Unescove regionalne konvencije o priznavanju visokošolskih kvalifikacij in jih povezovala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1"/>
                </a:solidFill>
              </a:rPr>
              <a:t>oblikovale se bodo skupne, praktične in pregledne rešitve za izboljšanje praks priznavanja na svetovni ravni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chemeClr val="tx1"/>
                </a:solidFill>
              </a:rPr>
              <a:t>konvencija bo spodbudila mednarodno mobilnost ter komunikacijo in sodelovanje v zvezi s pravičnimi in preglednimi postopki priznavanja ter zagotavljanje kakovosti in akademsko integriteto v visokošolskem izobraževanju na svetovni ravni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072659A-8933-43B6-94F1-D690C4520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dirty="0">
                <a:solidFill>
                  <a:schemeClr val="tx2"/>
                </a:solidFill>
              </a:rPr>
              <a:t>Uporabne spletne povezave:</a:t>
            </a:r>
            <a:br>
              <a:rPr lang="sl-SI" altLang="sl-SI" sz="3200" dirty="0">
                <a:solidFill>
                  <a:schemeClr val="tx2"/>
                </a:solidFill>
              </a:rPr>
            </a:br>
            <a:endParaRPr lang="sl-SI" altLang="sl-SI" sz="3200" dirty="0">
              <a:solidFill>
                <a:schemeClr val="tx2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9F82195-9D30-4476-9B1A-075A0D3B6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496" y="1773238"/>
            <a:ext cx="9364917" cy="4475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l-SI" altLang="sl-SI" sz="2800" dirty="0"/>
              <a:t>Spletna stran MVZI, ENIC-NARIC center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1700" dirty="0">
                <a:hlinkClick r:id="rId2"/>
              </a:rPr>
              <a:t>https://www.gov.si/drzavni-organi/ministrstva/ministrstvo-za-visoko-solstvo-znanost-in-inovacije/</a:t>
            </a:r>
            <a:endParaRPr lang="sl-SI" altLang="sl-SI" sz="1700" dirty="0"/>
          </a:p>
          <a:p>
            <a:pPr marL="0" indent="0">
              <a:lnSpc>
                <a:spcPct val="80000"/>
              </a:lnSpc>
              <a:buNone/>
            </a:pPr>
            <a:endParaRPr lang="sl-SI" altLang="sl-SI" sz="2400" dirty="0"/>
          </a:p>
          <a:p>
            <a:pPr>
              <a:lnSpc>
                <a:spcPct val="80000"/>
              </a:lnSpc>
            </a:pPr>
            <a:r>
              <a:rPr lang="sl-SI" altLang="sl-SI" sz="2800" dirty="0"/>
              <a:t>Tuje spletne strani o šolskih sistemih:</a:t>
            </a:r>
          </a:p>
          <a:p>
            <a:pPr lvl="1">
              <a:lnSpc>
                <a:spcPct val="80000"/>
              </a:lnSpc>
            </a:pPr>
            <a:r>
              <a:rPr lang="sl-SI" altLang="sl-SI" sz="1700" dirty="0">
                <a:hlinkClick r:id="rId3"/>
              </a:rPr>
              <a:t>http://www.enic-naric.net/</a:t>
            </a:r>
            <a:endParaRPr lang="sl-SI" altLang="sl-SI" sz="1700" dirty="0"/>
          </a:p>
          <a:p>
            <a:pPr lvl="1">
              <a:lnSpc>
                <a:spcPct val="80000"/>
              </a:lnSpc>
            </a:pPr>
            <a:r>
              <a:rPr lang="sl-SI" altLang="sl-SI" sz="1700" dirty="0">
                <a:hlinkClick r:id="rId4"/>
              </a:rPr>
              <a:t>https://www.eurydice.si/</a:t>
            </a:r>
            <a:r>
              <a:rPr lang="sl-SI" altLang="sl-SI" sz="1700" dirty="0"/>
              <a:t> </a:t>
            </a:r>
          </a:p>
          <a:p>
            <a:pPr lvl="1">
              <a:lnSpc>
                <a:spcPct val="80000"/>
              </a:lnSpc>
            </a:pPr>
            <a:r>
              <a:rPr lang="sl-SI" altLang="sl-SI" sz="1700" dirty="0">
                <a:hlinkClick r:id="rId5"/>
              </a:rPr>
              <a:t>https://anabin.kmk.org/anabin.html</a:t>
            </a:r>
            <a:r>
              <a:rPr lang="sl-SI" altLang="sl-SI" sz="1700" dirty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sl-SI" altLang="sl-SI" sz="2400" dirty="0"/>
          </a:p>
          <a:p>
            <a:pPr>
              <a:lnSpc>
                <a:spcPct val="80000"/>
              </a:lnSpc>
            </a:pPr>
            <a:r>
              <a:rPr lang="sl-SI" altLang="sl-SI" sz="2800" dirty="0"/>
              <a:t>Spletna stran MVI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1700" dirty="0">
                <a:hlinkClick r:id="rId6"/>
              </a:rPr>
              <a:t>https://www.gov.si/drzavni-organi/ministrstva/ministrstvo-za-vzgojo-in-izobrazevanje/</a:t>
            </a:r>
            <a:endParaRPr lang="sl-SI" altLang="sl-SI" sz="1700" dirty="0"/>
          </a:p>
          <a:p>
            <a:pPr marL="0" indent="0">
              <a:lnSpc>
                <a:spcPct val="80000"/>
              </a:lnSpc>
              <a:buNone/>
            </a:pPr>
            <a:endParaRPr lang="sl-SI" altLang="sl-SI" sz="2400" dirty="0"/>
          </a:p>
          <a:p>
            <a:pPr>
              <a:lnSpc>
                <a:spcPct val="80000"/>
              </a:lnSpc>
            </a:pPr>
            <a:r>
              <a:rPr lang="sl-SI" altLang="sl-SI" sz="2800" dirty="0"/>
              <a:t>Spletna stran tuje šole, ki jo obravnavate</a:t>
            </a:r>
          </a:p>
          <a:p>
            <a:pPr>
              <a:lnSpc>
                <a:spcPct val="80000"/>
              </a:lnSpc>
            </a:pPr>
            <a:endParaRPr lang="sl-SI" altLang="sl-SI" sz="2800" dirty="0"/>
          </a:p>
        </p:txBody>
      </p:sp>
    </p:spTree>
    <p:extLst>
      <p:ext uri="{BB962C8B-B14F-4D97-AF65-F5344CB8AC3E}">
        <p14:creationId xmlns:p14="http://schemas.microsoft.com/office/powerpoint/2010/main" val="443638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F804A-694B-DB61-0EE3-118B9DB7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Predvidene glavne spremembe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F29978-22B7-FB0A-8EED-92CF9BD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Vrednotenje</a:t>
            </a:r>
          </a:p>
          <a:p>
            <a:pPr marL="0" indent="0">
              <a:buNone/>
            </a:pPr>
            <a:r>
              <a:rPr lang="sl-SI" dirty="0"/>
              <a:t>- sklic na mednarodne pogodbe (vrednotenje in priznavanje listin iz območij podpisnic mednarodnih pogodb)</a:t>
            </a:r>
          </a:p>
          <a:p>
            <a:pPr marL="0" indent="0">
              <a:buNone/>
            </a:pPr>
            <a:r>
              <a:rPr lang="sl-SI" dirty="0"/>
              <a:t>- oprostitev plačila stroškov za določene skupine</a:t>
            </a:r>
          </a:p>
          <a:p>
            <a:pPr marL="0" indent="0">
              <a:buNone/>
            </a:pPr>
            <a:r>
              <a:rPr lang="sl-SI" dirty="0"/>
              <a:t>- uporaba tujega naziva/naslova</a:t>
            </a:r>
          </a:p>
          <a:p>
            <a:pPr marL="0" indent="0">
              <a:buNone/>
            </a:pPr>
            <a:r>
              <a:rPr lang="sl-SI" dirty="0"/>
              <a:t>- elektronsko vročanje (priznavanje možnost elektronskega vročanja po ZUP)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r>
              <a:rPr lang="sl-SI" dirty="0"/>
              <a:t>Avtomatično priznavanje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5039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00C1E-7086-D48B-2D39-C3A77506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Kontakt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AE9810-3ED2-6265-3E11-98B089F3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sl-SI" altLang="sl-SI" sz="1800" b="1" dirty="0"/>
              <a:t>Ministrstvo za visoko šolstvo, znanost in inovacije</a:t>
            </a:r>
          </a:p>
          <a:p>
            <a:pPr>
              <a:buFontTx/>
              <a:buNone/>
            </a:pPr>
            <a:r>
              <a:rPr lang="sl-SI" altLang="sl-SI" sz="1800" dirty="0"/>
              <a:t>Direktorat za visoko šolstvo</a:t>
            </a:r>
          </a:p>
          <a:p>
            <a:pPr>
              <a:buFontTx/>
              <a:buNone/>
            </a:pPr>
            <a:r>
              <a:rPr lang="sl-SI" altLang="sl-SI" sz="1800" b="1" dirty="0"/>
              <a:t>ENIC-NARIC center</a:t>
            </a:r>
          </a:p>
          <a:p>
            <a:pPr>
              <a:buFontTx/>
              <a:buNone/>
            </a:pPr>
            <a:r>
              <a:rPr lang="sl-SI" altLang="sl-SI" sz="1800" dirty="0"/>
              <a:t>Kotnikova 38</a:t>
            </a:r>
          </a:p>
          <a:p>
            <a:pPr>
              <a:buFontTx/>
              <a:buNone/>
            </a:pPr>
            <a:r>
              <a:rPr lang="sl-SI" altLang="sl-SI" sz="1800" dirty="0"/>
              <a:t>1000 Ljubljana</a:t>
            </a:r>
          </a:p>
          <a:p>
            <a:pPr>
              <a:buFontTx/>
              <a:buNone/>
            </a:pPr>
            <a:r>
              <a:rPr lang="sl-SI" altLang="sl-SI" sz="1800" dirty="0"/>
              <a:t>Telefon: 	01/478-4600 (centrala </a:t>
            </a:r>
            <a:r>
              <a:rPr lang="sl-SI" altLang="sl-SI" sz="1200" dirty="0"/>
              <a:t>– poveste, da kličete s šole</a:t>
            </a:r>
            <a:r>
              <a:rPr lang="sl-SI" altLang="sl-SI" sz="1800" dirty="0"/>
              <a:t>)</a:t>
            </a:r>
          </a:p>
          <a:p>
            <a:pPr>
              <a:buFontTx/>
              <a:buNone/>
            </a:pPr>
            <a:r>
              <a:rPr lang="sl-SI" altLang="sl-SI" sz="1800" dirty="0"/>
              <a:t>			01/478-4745 (dežurni telefon ENIC-NARIC centra v času uradnih ur)</a:t>
            </a:r>
          </a:p>
          <a:p>
            <a:pPr>
              <a:buFontTx/>
              <a:buNone/>
            </a:pPr>
            <a:endParaRPr lang="sl-SI" altLang="sl-SI" sz="1800" dirty="0"/>
          </a:p>
          <a:p>
            <a:pPr>
              <a:buFontTx/>
              <a:buNone/>
            </a:pPr>
            <a:r>
              <a:rPr lang="sl-SI" altLang="sl-SI" sz="1800" dirty="0"/>
              <a:t>E-mail:</a:t>
            </a:r>
          </a:p>
          <a:p>
            <a:pPr>
              <a:buFontTx/>
              <a:buNone/>
            </a:pPr>
            <a:r>
              <a:rPr lang="sl-SI" altLang="sl-SI" dirty="0">
                <a:hlinkClick r:id="rId2"/>
              </a:rPr>
              <a:t>e</a:t>
            </a:r>
            <a:r>
              <a:rPr lang="sl-SI" altLang="sl-SI" sz="1800" dirty="0">
                <a:hlinkClick r:id="rId2"/>
              </a:rPr>
              <a:t>nic-naric@gov.si</a:t>
            </a:r>
            <a:r>
              <a:rPr lang="sl-SI" altLang="sl-SI" sz="1800" dirty="0"/>
              <a:t> (za postopek priznavanja izobraževanja)</a:t>
            </a:r>
          </a:p>
          <a:p>
            <a:pPr>
              <a:buFontTx/>
              <a:buNone/>
            </a:pPr>
            <a:r>
              <a:rPr lang="sl-SI" altLang="sl-SI" sz="1800" dirty="0">
                <a:hlinkClick r:id="rId3"/>
              </a:rPr>
              <a:t>gp.mvi@gov.si</a:t>
            </a:r>
            <a:r>
              <a:rPr lang="sl-SI" altLang="sl-SI" sz="1800" dirty="0"/>
              <a:t> (za druga vprašanja, ki se nanašajo na srednje šolstvo, osnovno šolstvo)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687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18876E-6A91-5961-A51F-609D8809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BD2D6F-9339-3E64-3D27-22CC0AF8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zahteve konvencije</a:t>
            </a:r>
            <a:r>
              <a:rPr lang="sl-SI" dirty="0"/>
              <a:t>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- </a:t>
            </a:r>
            <a:r>
              <a:rPr lang="sl-SI" sz="1600" dirty="0">
                <a:solidFill>
                  <a:schemeClr val="tx1"/>
                </a:solidFill>
              </a:rPr>
              <a:t>oblikovanje in sprejem modernih principov in transparentnih postopkov priznavanja v razumnem času</a:t>
            </a:r>
          </a:p>
          <a:p>
            <a:pPr marL="0" indent="0">
              <a:buNone/>
            </a:pPr>
            <a:endParaRPr lang="sl-S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1"/>
                </a:solidFill>
              </a:rPr>
              <a:t>- vsako tuje izobraževanje se prizna, če ni mogoče dokazati bistvenih razlik glede na domače sorodno izobraževanje</a:t>
            </a:r>
          </a:p>
          <a:p>
            <a:pPr marL="0" indent="0">
              <a:buNone/>
            </a:pPr>
            <a:endParaRPr lang="sl-SI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600" dirty="0">
                <a:solidFill>
                  <a:schemeClr val="tx1"/>
                </a:solidFill>
              </a:rPr>
              <a:t>- ustanovitev nacionalnih informacijskih centrov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07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72D337-4696-3C69-45B7-9400756C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Avtomatično priznavanje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CFD8F2-7EDD-26CE-FAAC-E803F7BE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2100" b="1" dirty="0">
                <a:solidFill>
                  <a:schemeClr val="accent1"/>
                </a:solidFill>
                <a:latin typeface="+mn-lt"/>
              </a:rPr>
              <a:t>Bukareški komunike  </a:t>
            </a:r>
            <a:br>
              <a:rPr lang="sl-SI" sz="2100" dirty="0"/>
            </a:br>
            <a:r>
              <a:rPr lang="sl-SI" sz="2100" dirty="0">
                <a:solidFill>
                  <a:schemeClr val="tx1"/>
                </a:solidFill>
                <a:latin typeface="+mn-lt"/>
              </a:rPr>
              <a:t>(2012)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Visokošolski ministri evropskega visokošolskega prostora so se zavezali k iskanju poti k avtomatičnemu priznavanju primerljivih diplom, oziroma akademskih stopenj izobraževanja za namen nadaljevanja izobraževanja (dolgoročni cilj)</a:t>
            </a:r>
          </a:p>
          <a:p>
            <a:pPr marL="0" indent="0">
              <a:buNone/>
            </a:pPr>
            <a:endParaRPr lang="sl-SI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rgbClr val="FF0000"/>
                </a:solidFill>
              </a:rPr>
              <a:t>Definicija:</a:t>
            </a:r>
            <a:r>
              <a:rPr lang="sl-SI" sz="1800" dirty="0">
                <a:solidFill>
                  <a:srgbClr val="00B0F0"/>
                </a:solidFill>
              </a:rPr>
              <a:t> </a:t>
            </a:r>
            <a:r>
              <a:rPr lang="sl-SI" sz="1800" b="1" dirty="0"/>
              <a:t>avtomatično priznavanje akademskih stopenj vodi do avtomatične pravice imetnika listine o izobraževanju, da se ga upošteva za dostop do študijskega programa za nadaljevanje izobraževanja, na naslednji stopnji izobraževanja v katerikoli EHEA državi </a:t>
            </a:r>
            <a:r>
              <a:rPr lang="sl-SI" sz="1800" b="1" dirty="0">
                <a:solidFill>
                  <a:srgbClr val="FF0000"/>
                </a:solidFill>
              </a:rPr>
              <a:t>(DOSTOP; </a:t>
            </a:r>
            <a:r>
              <a:rPr lang="sl-SI" sz="1800" b="1" i="1" dirty="0">
                <a:solidFill>
                  <a:srgbClr val="FF0000"/>
                </a:solidFill>
              </a:rPr>
              <a:t>ACCESS</a:t>
            </a:r>
            <a:r>
              <a:rPr lang="sl-SI" sz="18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sl-SI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800" b="1" dirty="0">
                <a:solidFill>
                  <a:srgbClr val="00B0F0"/>
                </a:solidFill>
              </a:rPr>
              <a:t>Izvedba cilja: </a:t>
            </a:r>
            <a:r>
              <a:rPr lang="sl-SI" sz="1800" dirty="0"/>
              <a:t>visokošolski ministri so predlagali ustanovitev skupine 10 držav – </a:t>
            </a:r>
            <a:r>
              <a:rPr lang="sl-SI" sz="1800" dirty="0" err="1"/>
              <a:t>Pathfinder</a:t>
            </a:r>
            <a:r>
              <a:rPr lang="sl-SI" sz="1800" dirty="0"/>
              <a:t> </a:t>
            </a:r>
            <a:r>
              <a:rPr lang="sl-SI" sz="1800" dirty="0" err="1"/>
              <a:t>Group</a:t>
            </a:r>
            <a:r>
              <a:rPr lang="sl-SI" sz="1800" dirty="0"/>
              <a:t>, ki naj bi raziskala načine kako doseči ta cilj, cilj avtomatičnega priznavanja.</a:t>
            </a:r>
            <a:r>
              <a:rPr lang="sl-SI" sz="1800" b="1" dirty="0"/>
              <a:t> (</a:t>
            </a:r>
            <a:r>
              <a:rPr lang="en-GB" sz="1800" dirty="0"/>
              <a:t>Report by the EHEA Pathfinder Group on Automatic Recognition</a:t>
            </a:r>
            <a:r>
              <a:rPr lang="sl-SI" sz="1800" dirty="0"/>
              <a:t>, 2014; kot priporočilo ministrski konferenci 2015)</a:t>
            </a:r>
            <a:endParaRPr lang="en-US" sz="18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212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44EFD7-A77D-FF5A-D4D7-41B30F14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>
                <a:latin typeface="+mn-lt"/>
              </a:rPr>
              <a:t>PRIPOROČILO SVETA</a:t>
            </a:r>
            <a:r>
              <a:rPr lang="sl-SI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spodbujanju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avtomatičnega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vzajemnega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priznavanja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visokošolskih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diplom</a:t>
            </a:r>
            <a:r>
              <a:rPr lang="en-US" sz="2000" dirty="0">
                <a:latin typeface="+mn-lt"/>
              </a:rPr>
              <a:t> in </a:t>
            </a:r>
            <a:r>
              <a:rPr lang="en-US" sz="2000" dirty="0" err="1">
                <a:latin typeface="+mn-lt"/>
              </a:rPr>
              <a:t>spričeval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višjega</a:t>
            </a:r>
            <a:r>
              <a:rPr lang="sl-SI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sekundarnega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izobraževanja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izidov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učnih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obdobij</a:t>
            </a:r>
            <a:r>
              <a:rPr lang="en-US" sz="2000" dirty="0">
                <a:latin typeface="+mn-lt"/>
              </a:rPr>
              <a:t> v </a:t>
            </a:r>
            <a:r>
              <a:rPr lang="en-US" sz="2000" dirty="0" err="1">
                <a:latin typeface="+mn-lt"/>
              </a:rPr>
              <a:t>tujini</a:t>
            </a:r>
            <a:r>
              <a:rPr lang="sl-SI" sz="2000" b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ang.The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“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promoting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automatic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mutual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recognition of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upper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secondary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qualifications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periods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r>
              <a:rPr lang="sl-SI" sz="2000" kern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br>
              <a:rPr lang="sl-SI" sz="2200" dirty="0">
                <a:latin typeface="+mn-lt"/>
              </a:rPr>
            </a:br>
            <a:r>
              <a:rPr lang="sl-SI" sz="2200" dirty="0">
                <a:latin typeface="+mn-lt"/>
              </a:rPr>
              <a:t>(2018)</a:t>
            </a:r>
            <a:br>
              <a:rPr lang="sl-SI" sz="2200" dirty="0">
                <a:latin typeface="+mn-lt"/>
              </a:rPr>
            </a:br>
            <a:br>
              <a:rPr lang="sl-SI" sz="3600" dirty="0">
                <a:latin typeface="+mn-lt"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DDC5B3-043D-73CE-03CE-D825CCDD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60" y="2636077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l-SI" sz="1600" kern="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6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sprejeta </a:t>
            </a:r>
            <a:r>
              <a:rPr lang="sl-SI" sz="16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26.11.2018.</a:t>
            </a:r>
            <a:endParaRPr lang="sl-SI" sz="16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6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Evropska komisija in Svet EU sta se zavezala: do leta 2025 = </a:t>
            </a:r>
            <a:r>
              <a:rPr lang="sl-SI" sz="16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sl-SI" sz="16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kern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sl-SI" sz="16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Area (EEA). (avtomatično priznavanje kvalifikacij-eden od gradnikov EEA)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sz="1600" kern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države članice do leta 2025 uvedejo vse potrebne korake, ki bodo vsakemu študentu ali dijaku, ki je zaključil izobraževanje v eni državi članici, omogočili avtomatično priznavanje te kvalifikacije v drugi državi članici za nadaljevanje izobraževanja, brez posebnega postopka priznavanja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441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0364B-7AD3-F1F1-5831-74E762A9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b="1" dirty="0">
                <a:latin typeface="+mn-lt"/>
              </a:rPr>
              <a:t>Rimski komunike</a:t>
            </a:r>
            <a:br>
              <a:rPr lang="sl-SI" sz="2800" b="1" dirty="0">
                <a:solidFill>
                  <a:srgbClr val="FF0000"/>
                </a:solidFill>
                <a:latin typeface="+mn-lt"/>
              </a:rPr>
            </a:br>
            <a:r>
              <a:rPr lang="sl-SI" sz="2800" dirty="0">
                <a:solidFill>
                  <a:schemeClr val="tx1"/>
                </a:solidFill>
                <a:latin typeface="+mn-lt"/>
              </a:rPr>
              <a:t>(2020)</a:t>
            </a:r>
            <a:br>
              <a:rPr lang="sl-SI" sz="2800" dirty="0">
                <a:solidFill>
                  <a:schemeClr val="tx1"/>
                </a:solidFill>
                <a:latin typeface="+mn-lt"/>
              </a:rPr>
            </a:br>
            <a:endParaRPr lang="sl-SI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B3E24-2E3B-8968-08F0-A2E08A78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600" dirty="0"/>
              <a:t>Ministri so se zavezali, da bodo izvedli potrebne zakonodajne spremembe, da se na sistemski ravni zagotovi samodejno priznavanje kvalifikacij,</a:t>
            </a:r>
          </a:p>
          <a:p>
            <a:pPr marL="0" indent="0">
              <a:buNone/>
            </a:pPr>
            <a:r>
              <a:rPr lang="sl-SI" sz="1600" dirty="0"/>
              <a:t>pridobljenih v državah evropskega visokošolskega prostora, kjer zagotavljanje kakovosti deluje skladno z evropskimi standardi in</a:t>
            </a:r>
          </a:p>
          <a:p>
            <a:pPr marL="0" indent="0">
              <a:buNone/>
            </a:pPr>
            <a:r>
              <a:rPr lang="sl-SI" sz="1600" dirty="0"/>
              <a:t>smernicami za zagotavljanje kakovosti, in je vzpostavljeno popolnoma delujoče nacionalno ogrodje kvalifikacij.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599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E7F2C-CA5F-4175-A88D-3D612D66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err="1"/>
              <a:t>AdReN</a:t>
            </a:r>
            <a:r>
              <a:rPr lang="sl-SI" sz="2800" b="1" dirty="0"/>
              <a:t> Projekt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24DF34-6C4D-14EF-B4BA-20BFC47A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Mreža </a:t>
            </a:r>
            <a:r>
              <a:rPr lang="sl-SI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AdReN</a:t>
            </a: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(Adriatic recognition </a:t>
            </a:r>
            <a:r>
              <a:rPr lang="sl-SI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network</a:t>
            </a: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r>
              <a:rPr lang="sl-SI" sz="1800" dirty="0">
                <a:latin typeface="Trebuchet MS" panose="020B0603020202020204" pitchFamily="34" charset="0"/>
              </a:rPr>
              <a:t>:               </a:t>
            </a:r>
            <a:br>
              <a:rPr lang="sl-SI" sz="1800" dirty="0">
                <a:latin typeface="Trebuchet MS" panose="020B0603020202020204" pitchFamily="34" charset="0"/>
              </a:rPr>
            </a:b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lajša sodelovanje na visokošolskem nivoju med deležniki Jadranske regije, Z Balkana in EHEA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Projekt </a:t>
            </a:r>
            <a:r>
              <a:rPr lang="sl-SI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AdReN</a:t>
            </a: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: 2020-2022 Italija, Grčija, Hrvaška, Slovenija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Glavni cilj: </a:t>
            </a:r>
            <a:r>
              <a:rPr lang="sl-SI" sz="1800" dirty="0">
                <a:latin typeface="Trebuchet MS" panose="020B0603020202020204" pitchFamily="34" charset="0"/>
              </a:rPr>
              <a:t>spodbujanje avtomatičnega priznavanja kvalifikacij </a:t>
            </a:r>
            <a:br>
              <a:rPr lang="sl-SI" sz="1800" dirty="0">
                <a:latin typeface="Trebuchet MS" panose="020B0603020202020204" pitchFamily="34" charset="0"/>
              </a:rPr>
            </a:br>
            <a:r>
              <a:rPr lang="sl-SI" sz="1800" dirty="0">
                <a:latin typeface="Trebuchet MS" panose="020B0603020202020204" pitchFamily="34" charset="0"/>
              </a:rPr>
              <a:t>(visokošolskih in vstopnih) za namen nadaljevanja izobraževanja</a:t>
            </a:r>
            <a:br>
              <a:rPr lang="sl-SI" sz="1800" dirty="0">
                <a:latin typeface="Trebuchet MS" panose="020B0603020202020204" pitchFamily="34" charset="0"/>
              </a:rPr>
            </a:br>
            <a:r>
              <a:rPr lang="sl-SI" sz="1800" dirty="0">
                <a:latin typeface="Trebuchet MS" panose="020B0603020202020204" pitchFamily="34" charset="0"/>
              </a:rPr>
              <a:t>(avtomatizacija postopkov vrednotenja in priznavanja izobraževanja s pomočjo obstoječih orodij in baz (Q-</a:t>
            </a:r>
            <a:r>
              <a:rPr lang="sl-SI" sz="1800" dirty="0" err="1">
                <a:latin typeface="Trebuchet MS" panose="020B0603020202020204" pitchFamily="34" charset="0"/>
              </a:rPr>
              <a:t>Entry</a:t>
            </a:r>
            <a:r>
              <a:rPr lang="sl-SI" sz="1800" dirty="0">
                <a:latin typeface="Trebuchet MS" panose="020B0603020202020204" pitchFamily="34" charset="0"/>
              </a:rPr>
              <a:t>, DEQAR);hitrejši in enostavnejši postopki)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Izzidi</a:t>
            </a:r>
            <a:r>
              <a:rPr lang="sl-SI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 projekta</a:t>
            </a:r>
            <a:r>
              <a:rPr lang="sl-SI" sz="1800" dirty="0">
                <a:latin typeface="Trebuchet MS" panose="020B0603020202020204" pitchFamily="34" charset="0"/>
              </a:rPr>
              <a:t>:</a:t>
            </a:r>
          </a:p>
          <a:p>
            <a:pPr marL="0" indent="0">
              <a:buNone/>
            </a:pPr>
            <a:r>
              <a:rPr lang="sl-SI" sz="1800" dirty="0">
                <a:latin typeface="Trebuchet MS" panose="020B0603020202020204" pitchFamily="34" charset="0"/>
              </a:rPr>
              <a:t>- izdelava novih orodij </a:t>
            </a:r>
            <a:r>
              <a:rPr lang="sl-SI" sz="1800" dirty="0">
                <a:solidFill>
                  <a:schemeClr val="accent1"/>
                </a:solidFill>
                <a:latin typeface="Trebuchet MS" panose="020B0603020202020204" pitchFamily="34" charset="0"/>
              </a:rPr>
              <a:t>(tabelo primerljivosti </a:t>
            </a:r>
            <a:r>
              <a:rPr lang="sl-SI" sz="1800" dirty="0">
                <a:latin typeface="Trebuchet MS" panose="020B0603020202020204" pitchFamily="34" charset="0"/>
              </a:rPr>
              <a:t>pred-bolonjskih in bolonjskih kvalifikacij gre za visokošolske in vstopne kvalifikacije brez višjih strokovnih. V tabeli so kvalifikacije držav partneric projekta in drugih držav bivše SFRJ in Albanija;</a:t>
            </a:r>
            <a:r>
              <a:rPr lang="sl-SI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sl-SI" sz="1800" dirty="0">
                <a:solidFill>
                  <a:schemeClr val="accent1"/>
                </a:solidFill>
                <a:latin typeface="Trebuchet MS" panose="020B0603020202020204" pitchFamily="34" charset="0"/>
              </a:rPr>
              <a:t>primerjava kvalifikacij glede na NQF in EQF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za iste države v Jadranski regiji)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- Izboljšano mednarodno sodelovanje</a:t>
            </a:r>
            <a:br>
              <a:rPr lang="sl-SI" sz="1800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endParaRPr lang="sl-SI" sz="1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1"/>
                </a:solidFill>
                <a:latin typeface="Trebuchet MS" panose="020B0603020202020204" pitchFamily="34" charset="0"/>
              </a:rPr>
              <a:t>Spletna stran projekta</a:t>
            </a:r>
            <a:r>
              <a:rPr lang="sl-SI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:</a:t>
            </a:r>
            <a:endParaRPr lang="sl-SI" sz="1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sl-SI" dirty="0" err="1">
                <a:latin typeface="Trebuchet MS" panose="020B0603020202020204" pitchFamily="34" charset="0"/>
                <a:hlinkClick r:id="rId2"/>
              </a:rPr>
              <a:t>Automatic</a:t>
            </a:r>
            <a:r>
              <a:rPr lang="sl-SI" dirty="0">
                <a:latin typeface="Trebuchet MS" panose="020B0603020202020204" pitchFamily="34" charset="0"/>
                <a:hlinkClick r:id="rId2"/>
              </a:rPr>
              <a:t> Recognition | </a:t>
            </a:r>
            <a:r>
              <a:rPr lang="sl-SI" dirty="0" err="1">
                <a:latin typeface="Trebuchet MS" panose="020B0603020202020204" pitchFamily="34" charset="0"/>
                <a:hlinkClick r:id="rId2"/>
              </a:rPr>
              <a:t>AdReN</a:t>
            </a:r>
            <a:r>
              <a:rPr lang="sl-SI" dirty="0">
                <a:latin typeface="Trebuchet MS" panose="020B0603020202020204" pitchFamily="34" charset="0"/>
              </a:rPr>
              <a:t> (https://www.adren.info/automatic-recognition)</a:t>
            </a:r>
            <a:endParaRPr lang="sl-SI" sz="1800" dirty="0">
              <a:latin typeface="Trebuchet MS" panose="020B0603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887534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2324</Words>
  <Application>Microsoft Office PowerPoint</Application>
  <PresentationFormat>Širokozaslonsko</PresentationFormat>
  <Paragraphs>264</Paragraphs>
  <Slides>42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42</vt:i4>
      </vt:variant>
    </vt:vector>
  </HeadingPairs>
  <TitlesOfParts>
    <vt:vector size="52" baseType="lpstr">
      <vt:lpstr>Arial</vt:lpstr>
      <vt:lpstr>Calibri</vt:lpstr>
      <vt:lpstr>Courier New</vt:lpstr>
      <vt:lpstr>Republika</vt:lpstr>
      <vt:lpstr>Symbol</vt:lpstr>
      <vt:lpstr>Trebuchet MS</vt:lpstr>
      <vt:lpstr>Wingdings</vt:lpstr>
      <vt:lpstr>Wingdings 3</vt:lpstr>
      <vt:lpstr>Gladko</vt:lpstr>
      <vt:lpstr>1_Gladko</vt:lpstr>
      <vt:lpstr>Spletni seminar o vrednotenju in priznavanju izobraževanja za pooblaščene osebe na višjih strokovnih šolah </vt:lpstr>
      <vt:lpstr>Splošne informacije</vt:lpstr>
      <vt:lpstr>EU in mednarodna politika na področju priznavanja</vt:lpstr>
      <vt:lpstr>Svetovna konvencija o priznavanju visokošolskih kvalifikacij</vt:lpstr>
      <vt:lpstr>PowerPointova predstavitev</vt:lpstr>
      <vt:lpstr>Avtomatično priznavanje</vt:lpstr>
      <vt:lpstr>PRIPOROČILO SVETA o spodbujanju avtomatičnega vzajemnega priznavanja visokošolskih diplom in spričeval višjega sekundarnega izobraževanja ter izidov iz učnih obdobij v tujini(ang.The Council Recommendation on “promoting automatic mutual recognition of higher education and upper secondary education and training qualifications and the outcomes of learning periods abroad”) (2018)  </vt:lpstr>
      <vt:lpstr>Rimski komunike (2020) </vt:lpstr>
      <vt:lpstr>AdReN Projekt</vt:lpstr>
      <vt:lpstr>Predstavitev priznavanja listin iz BIH</vt:lpstr>
      <vt:lpstr>PowerPointova predstavitev</vt:lpstr>
      <vt:lpstr>BIH šolski sistem</vt:lpstr>
      <vt:lpstr>Zakonodajni okvir na področju osnovnega in srednješolskega izobraževanja</vt:lpstr>
      <vt:lpstr>Kratek opis osnovnega in srednješolskega izobraževanja</vt:lpstr>
      <vt:lpstr>Primarno izobraževanje</vt:lpstr>
      <vt:lpstr>Sekundarno izobraževanje</vt:lpstr>
      <vt:lpstr>Vrste srednjih šol</vt:lpstr>
      <vt:lpstr>Izobraževanje dijakov s posebnimi potrebami</vt:lpstr>
      <vt:lpstr>Izredno srednješolsko izobraževanje: programi za izobraževanje odraslih</vt:lpstr>
      <vt:lpstr>Ocenjevanje</vt:lpstr>
      <vt:lpstr>Uporabne povezave</vt:lpstr>
      <vt:lpstr>PowerPointova predstavitev</vt:lpstr>
      <vt:lpstr>Unsko-sanski kanton </vt:lpstr>
      <vt:lpstr>Tuzlanski kanton</vt:lpstr>
      <vt:lpstr>Brčko distrikt</vt:lpstr>
      <vt:lpstr>PowerPointova predstavitev</vt:lpstr>
      <vt:lpstr>Islamska šola</vt:lpstr>
      <vt:lpstr>Letna spričevala</vt:lpstr>
      <vt:lpstr>Legalizacija listin iz kosova </vt:lpstr>
      <vt:lpstr>Odmor</vt:lpstr>
      <vt:lpstr> Predstavitev ZVPI in načrtovane novele ZVPI</vt:lpstr>
      <vt:lpstr>Predpisi, ki urejajo področje</vt:lpstr>
      <vt:lpstr>ZVPI  Zakon o vrednotenju in priznavanju izobraževanja  (Uradni list RS, št. 87/2011, 97/2011-popr. in 109/2012) </vt:lpstr>
      <vt:lpstr>Merila (16. člen ZVPI)</vt:lpstr>
      <vt:lpstr>Odločba V skladu z merili iz 16. člena ZVPI se v odločbi ugotovi: </vt:lpstr>
      <vt:lpstr>Odločba </vt:lpstr>
      <vt:lpstr>Obličnost odločbe </vt:lpstr>
      <vt:lpstr>Stroški</vt:lpstr>
      <vt:lpstr> Evidence (23. člen ZVPI) </vt:lpstr>
      <vt:lpstr>Uporabne spletne povezave: </vt:lpstr>
      <vt:lpstr>Predvidene glavne spremembe</vt:lpstr>
      <vt:lpstr>Kontakt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Robič</dc:creator>
  <cp:lastModifiedBy>Mateja Robič</cp:lastModifiedBy>
  <cp:revision>119</cp:revision>
  <dcterms:created xsi:type="dcterms:W3CDTF">2024-03-05T07:03:46Z</dcterms:created>
  <dcterms:modified xsi:type="dcterms:W3CDTF">2024-03-21T08:32:43Z</dcterms:modified>
</cp:coreProperties>
</file>