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353" r:id="rId3"/>
    <p:sldId id="430" r:id="rId4"/>
    <p:sldId id="418" r:id="rId5"/>
    <p:sldId id="419" r:id="rId6"/>
    <p:sldId id="433" r:id="rId7"/>
    <p:sldId id="438" r:id="rId8"/>
    <p:sldId id="408" r:id="rId9"/>
    <p:sldId id="358" r:id="rId10"/>
    <p:sldId id="427" r:id="rId11"/>
    <p:sldId id="434" r:id="rId12"/>
    <p:sldId id="435" r:id="rId13"/>
    <p:sldId id="436" r:id="rId14"/>
    <p:sldId id="437" r:id="rId15"/>
    <p:sldId id="439" r:id="rId16"/>
    <p:sldId id="440" r:id="rId17"/>
    <p:sldId id="441" r:id="rId18"/>
    <p:sldId id="396" r:id="rId1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epublika" panose="02000506040000020004" pitchFamily="2" charset="-18"/>
      <p:regular r:id="rId26"/>
    </p:embeddedFont>
  </p:embeddedFontLst>
  <p:defaultTextStyle>
    <a:defPPr>
      <a:defRPr lang="en-US"/>
    </a:defPPr>
    <a:lvl1pPr algn="l" defTabSz="457200" rtl="0" eaLnBrk="0" fontAlgn="base" hangingPunct="0">
      <a:spcBef>
        <a:spcPct val="20000"/>
      </a:spcBef>
      <a:spcAft>
        <a:spcPct val="0"/>
      </a:spcAft>
      <a:buFont typeface="Arial" panose="020B0604020202020204" pitchFamily="34" charset="0"/>
      <a:buChar char="–"/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20000"/>
      </a:spcBef>
      <a:spcAft>
        <a:spcPct val="0"/>
      </a:spcAft>
      <a:buFont typeface="Arial" panose="020B0604020202020204" pitchFamily="34" charset="0"/>
      <a:buChar char="–"/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20000"/>
      </a:spcBef>
      <a:spcAft>
        <a:spcPct val="0"/>
      </a:spcAft>
      <a:buFont typeface="Arial" panose="020B0604020202020204" pitchFamily="34" charset="0"/>
      <a:buChar char="–"/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20000"/>
      </a:spcBef>
      <a:spcAft>
        <a:spcPct val="0"/>
      </a:spcAft>
      <a:buFont typeface="Arial" panose="020B0604020202020204" pitchFamily="34" charset="0"/>
      <a:buChar char="–"/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20000"/>
      </a:spcBef>
      <a:spcAft>
        <a:spcPct val="0"/>
      </a:spcAft>
      <a:buFont typeface="Arial" panose="020B0604020202020204" pitchFamily="34" charset="0"/>
      <a:buChar char="–"/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70C0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A314"/>
    <a:srgbClr val="990000"/>
    <a:srgbClr val="99FF99"/>
    <a:srgbClr val="FFFFCC"/>
    <a:srgbClr val="66FF66"/>
    <a:srgbClr val="A50021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82771" autoAdjust="0"/>
  </p:normalViewPr>
  <p:slideViewPr>
    <p:cSldViewPr snapToGrid="0" snapToObjects="1">
      <p:cViewPr varScale="1">
        <p:scale>
          <a:sx n="91" d="100"/>
          <a:sy n="91" d="100"/>
        </p:scale>
        <p:origin x="19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5B56445-2E5E-457A-89AC-C559D39ABC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BAFD35D-EA81-459F-9778-8C74CFCF64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F79599-11F3-4F85-92EF-7A982F5A09C9}" type="datetimeFigureOut">
              <a:rPr lang="sl-SI"/>
              <a:pPr>
                <a:defRPr/>
              </a:pPr>
              <a:t>6. 03. 2024</a:t>
            </a:fld>
            <a:endParaRPr lang="sl-SI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D979D9F-EB5E-4809-8696-9641D65FE5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89811ED-45B8-4E1F-8679-3EF5B72590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F74E984-652A-4E40-B0C2-83BC47A970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FC88A18-4E90-42E6-B395-175700902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9F5FE2C-591B-4789-9790-D6E5A4F7BD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B984303-575C-489C-89EF-F00B162E5493}" type="datetimeFigureOut">
              <a:rPr lang="sl-SI"/>
              <a:pPr>
                <a:defRPr/>
              </a:pPr>
              <a:t>6. 03. 2024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E155182A-2983-4EF0-AF60-777256C930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116AE45-D039-424A-BF5F-EC9B22DF4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15952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BE5DC78-9352-401F-83DB-27B7EC8A94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C6E0D62-218A-4B8A-A2A0-CD21DA5AF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0C1445C-34E5-445C-B2CE-3EF284294FB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stranske slike 1">
            <a:extLst>
              <a:ext uri="{FF2B5EF4-FFF2-40B4-BE49-F238E27FC236}">
                <a16:creationId xmlns:a16="http://schemas.microsoft.com/office/drawing/2014/main" id="{176B1DAE-CD8E-49A9-994E-7BD9AB28B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Ograda opomb 2">
            <a:extLst>
              <a:ext uri="{FF2B5EF4-FFF2-40B4-BE49-F238E27FC236}">
                <a16:creationId xmlns:a16="http://schemas.microsoft.com/office/drawing/2014/main" id="{CFDE26E3-7A42-43C5-B8D3-446187CFF5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44036" name="Ograda številke diapozitiva 3">
            <a:extLst>
              <a:ext uri="{FF2B5EF4-FFF2-40B4-BE49-F238E27FC236}">
                <a16:creationId xmlns:a16="http://schemas.microsoft.com/office/drawing/2014/main" id="{C249E989-8A61-4213-B1A6-898AF4F24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8C76368-FFA8-4E37-8448-089FE34EE117}" type="slidenum">
              <a:rPr lang="sl-SI" altLang="sl-SI"/>
              <a:pPr algn="r"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10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766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11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796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12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714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13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023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17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669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181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grada stranske slike 1">
            <a:extLst>
              <a:ext uri="{FF2B5EF4-FFF2-40B4-BE49-F238E27FC236}">
                <a16:creationId xmlns:a16="http://schemas.microsoft.com/office/drawing/2014/main" id="{EB149FEF-DC8C-4217-8019-B9B4A2752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Ograda opomb 2">
            <a:extLst>
              <a:ext uri="{FF2B5EF4-FFF2-40B4-BE49-F238E27FC236}">
                <a16:creationId xmlns:a16="http://schemas.microsoft.com/office/drawing/2014/main" id="{68B354A8-23E5-42DD-8B8E-36C8CC47C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103428" name="Ograda številke diapozitiva 3">
            <a:extLst>
              <a:ext uri="{FF2B5EF4-FFF2-40B4-BE49-F238E27FC236}">
                <a16:creationId xmlns:a16="http://schemas.microsoft.com/office/drawing/2014/main" id="{7295F926-ED3A-40C4-A783-C877EF8EFD1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1BF814A2-0057-4F15-9318-8A78A7D25555}" type="slidenum">
              <a:rPr lang="sl-SI" altLang="sl-SI" sz="1200"/>
              <a:pPr algn="r" eaLnBrk="1" hangingPunct="1">
                <a:buFontTx/>
                <a:buNone/>
              </a:pPr>
              <a:t>3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grada stranske slike 1">
            <a:extLst>
              <a:ext uri="{FF2B5EF4-FFF2-40B4-BE49-F238E27FC236}">
                <a16:creationId xmlns:a16="http://schemas.microsoft.com/office/drawing/2014/main" id="{4ED77D85-8DE6-4276-98BE-77E03E744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Ograda opomb 2">
            <a:extLst>
              <a:ext uri="{FF2B5EF4-FFF2-40B4-BE49-F238E27FC236}">
                <a16:creationId xmlns:a16="http://schemas.microsoft.com/office/drawing/2014/main" id="{A2AA40A2-57DF-40F2-8A29-AAC37AAD2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105476" name="Ograda številke diapozitiva 3">
            <a:extLst>
              <a:ext uri="{FF2B5EF4-FFF2-40B4-BE49-F238E27FC236}">
                <a16:creationId xmlns:a16="http://schemas.microsoft.com/office/drawing/2014/main" id="{9E691671-67B4-4415-8530-F2D52B9E90E9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fld id="{AFB370A9-B6E2-4A26-8755-E522AFB4AB4F}" type="slidenum">
              <a:rPr lang="sl-SI" altLang="sl-SI" sz="1200"/>
              <a:pPr algn="r" eaLnBrk="1" hangingPunct="1">
                <a:buFontTx/>
                <a:buNone/>
              </a:pPr>
              <a:t>4</a:t>
            </a:fld>
            <a:endParaRPr lang="sl-SI" altLang="sl-SI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255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6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094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stranske slike 1">
            <a:extLst>
              <a:ext uri="{FF2B5EF4-FFF2-40B4-BE49-F238E27FC236}">
                <a16:creationId xmlns:a16="http://schemas.microsoft.com/office/drawing/2014/main" id="{5C59BD31-09B1-47E8-A70B-F0E09D25E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Ograda opomb 2">
            <a:extLst>
              <a:ext uri="{FF2B5EF4-FFF2-40B4-BE49-F238E27FC236}">
                <a16:creationId xmlns:a16="http://schemas.microsoft.com/office/drawing/2014/main" id="{47132C30-1CCB-4E12-B237-B7DE64640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45060" name="Ograda številke diapozitiva 3">
            <a:extLst>
              <a:ext uri="{FF2B5EF4-FFF2-40B4-BE49-F238E27FC236}">
                <a16:creationId xmlns:a16="http://schemas.microsoft.com/office/drawing/2014/main" id="{AAF1A03B-954F-48ED-AE7E-B80EBDBB6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B9F6EC7-5F07-407C-A102-2012BBF79D59}" type="slidenum">
              <a:rPr lang="sl-SI" altLang="sl-SI"/>
              <a:pPr algn="r"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8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338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445C-34E5-445C-B2CE-3EF284294FB4}" type="slidenum">
              <a:rPr lang="sl-SI" altLang="sl-SI" smtClean="0"/>
              <a:pPr/>
              <a:t>9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474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330FFFD5-1945-422F-A5F9-CFD4369B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0252A23D-2030-4215-8F35-2706946CA8AC}"/>
              </a:ext>
            </a:extLst>
          </p:cNvPr>
          <p:cNvSpPr txBox="1"/>
          <p:nvPr/>
        </p:nvSpPr>
        <p:spPr>
          <a:xfrm>
            <a:off x="962025" y="708025"/>
            <a:ext cx="23225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5" name="Picture 8" descr="grb moder za 10 pt.wmf">
            <a:extLst>
              <a:ext uri="{FF2B5EF4-FFF2-40B4-BE49-F238E27FC236}">
                <a16:creationId xmlns:a16="http://schemas.microsoft.com/office/drawing/2014/main" id="{B253F3CB-5879-4836-AF14-80FBB086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339CBB-01CA-47F0-BE7B-C3999CC5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B4BD-8F2E-49C6-86BD-F1B8FD223FFB}" type="datetimeFigureOut">
              <a:rPr lang="en-US"/>
              <a:pPr>
                <a:defRPr/>
              </a:pPr>
              <a:t>3/6/2024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A56DBD-E397-4341-8033-AED14A33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05C12F-D423-4943-B645-4E245616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89A1C14D-EC6C-4992-A787-134616FE27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3963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1E22B20B-6D97-4048-8EFC-931A2C002D17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>
            <a:extLst>
              <a:ext uri="{FF2B5EF4-FFF2-40B4-BE49-F238E27FC236}">
                <a16:creationId xmlns:a16="http://schemas.microsoft.com/office/drawing/2014/main" id="{E4C4D87C-CE41-434A-B348-9BBC2E5C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5A1C8F8-2361-49F2-BE91-12A28D2263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C613-CE29-4B58-91EB-C27256B5F14C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E49BF0D-491F-43D2-9B18-8BAF0E096B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67CD0EE-2842-457E-81E2-7FE75ED224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EB6B60-BC0A-41DB-AEA5-4AE18129B3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870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6BC237-34CC-4F93-B7C9-A55713B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8AED-74EA-4BDC-8679-EC8D1F034C11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81FC3B-B99D-4EFC-B459-A858695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BA8A40-D0B3-4C66-B033-A1285B6D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ECF2-4886-4EDD-BD5D-75E418A7DD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361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00900" cy="1079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FB3D-836C-463F-ACC0-085FED1A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1B89-84A3-492E-80B5-42C3C4BBEB93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F8B7-EED1-4195-81FC-F8B14320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77DE-4CB5-4140-A0F5-91D54BAA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498C3-805F-4B24-8CEB-5B21729E34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899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BB9226D9-5F11-4DB9-BB99-8F37CD15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EB389D0-897C-4003-B7BE-F3856EB242C2}"/>
              </a:ext>
            </a:extLst>
          </p:cNvPr>
          <p:cNvSpPr txBox="1"/>
          <p:nvPr/>
        </p:nvSpPr>
        <p:spPr>
          <a:xfrm>
            <a:off x="962025" y="708025"/>
            <a:ext cx="23225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5" name="Picture 8" descr="grb moder za 10 pt.wmf">
            <a:extLst>
              <a:ext uri="{FF2B5EF4-FFF2-40B4-BE49-F238E27FC236}">
                <a16:creationId xmlns:a16="http://schemas.microsoft.com/office/drawing/2014/main" id="{BCBCC891-70E0-4047-9A3F-04160D29E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CAE04D-CA96-41D1-896E-EAEF9EE2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83B4-391F-4FA4-9A06-E54B5AF76ACB}" type="datetimeFigureOut">
              <a:rPr lang="en-US"/>
              <a:pPr>
                <a:defRPr/>
              </a:pPr>
              <a:t>3/6/2024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8792B8-48C9-48D7-8890-9FCA1ECF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40C153-5642-4653-A5F1-48959737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43199D87-4C32-4FF2-9FD0-79CF0E16A9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428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747D0FE5-871F-481F-BEC7-294F11D6AE4A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>
            <a:extLst>
              <a:ext uri="{FF2B5EF4-FFF2-40B4-BE49-F238E27FC236}">
                <a16:creationId xmlns:a16="http://schemas.microsoft.com/office/drawing/2014/main" id="{F62150BD-A65C-44DE-8BD0-FD6E7E2EB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C9D0895-1C4A-496D-9EC4-E849FB77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BB1A-0BEF-4F19-B770-29734F7615AA}" type="datetimeFigureOut">
              <a:rPr lang="sl-SI"/>
              <a:pPr>
                <a:defRPr/>
              </a:pPr>
              <a:t>6. 03. 2024</a:t>
            </a:fld>
            <a:endParaRPr lang="sl-S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B8C1E82-0FA8-406D-9868-A1956E7F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0A2E049-7F53-4EA6-8A28-04EDE098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C871E-1B4E-4517-AD68-11BBFE4C35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666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F0AA-4B42-4A4B-9846-F42B420E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A72A-4D98-4277-A268-99809E323110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6EEE8-5DD0-4BF6-8036-AA1F6AFF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4E63-90D5-4B3B-B9A2-5091A079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64D85-4E4A-4B80-95C7-366F4CB278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803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5D594-CC7D-4476-8F6E-6DA53382C9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32FC-04DC-44F3-A03B-EBAC375CCD66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64A4-30F2-4286-B3A1-E54EC0FFA5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CBB3E-1D69-4D8E-BDDC-CBE1584428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283EA36-D595-4307-B719-0864C9AF18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664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5847A-328F-4208-B370-B0122101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237F-DF16-476B-A8F7-27E36996DB67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90A5-DA8D-4747-8142-E806937C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8A9D-40CF-482C-AAE1-85259768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5A56-B126-4CAD-A200-5C2B98C47C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539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04EBFA63-4169-4189-A451-BD425F203A67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>
            <a:extLst>
              <a:ext uri="{FF2B5EF4-FFF2-40B4-BE49-F238E27FC236}">
                <a16:creationId xmlns:a16="http://schemas.microsoft.com/office/drawing/2014/main" id="{5AF7AA73-3271-4A71-A20B-3F3E6BE5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EA899EC-E3CC-484F-90BD-C72590A5D9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680B-BDAA-4698-94EA-61D1CA22742D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1BBB3E8-7FDC-4A0B-8F5D-CB4FA7AF9E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833C59C-5488-4A0D-B5A3-02874FF9DB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F716607-A542-4BCD-9A02-9791B05045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068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C36FCAD0-124E-4DAD-8A76-CBE79840D929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>
            <a:extLst>
              <a:ext uri="{FF2B5EF4-FFF2-40B4-BE49-F238E27FC236}">
                <a16:creationId xmlns:a16="http://schemas.microsoft.com/office/drawing/2014/main" id="{CF93C78A-154D-4C76-A803-14747531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9AADA6C-F452-4EBE-86C1-63F90A63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B8C4-23E8-4A0A-9421-D6D8CB5316C0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A7CDD87-8D08-42AB-9F5C-10A8C218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1C0DCA7-5351-45C9-BE10-14D7B4D8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AB53F-5738-486C-8A30-E7506EF291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082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1908E528-0007-4AC8-AB97-7E0109A1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1A9C43-8BC2-43FB-BFAA-47BBCCA4DDAB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2052" name="Picture 8" descr="grb moder za 10 pt.wmf">
            <a:extLst>
              <a:ext uri="{FF2B5EF4-FFF2-40B4-BE49-F238E27FC236}">
                <a16:creationId xmlns:a16="http://schemas.microsoft.com/office/drawing/2014/main" id="{456553B9-C1F2-49A8-99D0-DC499344F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1CA8-43BC-4062-9242-FD2E4717A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76EA4-EFC2-4A5B-ACA4-DED3FA488C82}" type="datetimeFigureOut">
              <a:rPr lang="en-US"/>
              <a:pPr>
                <a:defRPr/>
              </a:pPr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E112-F3D2-42BC-9E3B-3B0D171A2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5BF-A787-43EB-917C-C754D28AE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rgbClr val="BABABA"/>
                </a:solidFill>
              </a:defRPr>
            </a:lvl1pPr>
          </a:lstStyle>
          <a:p>
            <a:fld id="{245A7F58-5639-4DFA-8C64-CCE8F06BDD8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23E4492-6C8C-4AF3-AA19-0565A36CDA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4D86657-E08A-468C-82DE-DD996A9EEF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80105-DABB-4CF0-B14B-55FE3553B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D6F6D-94CE-4646-9BB2-74733458E08A}" type="datetimeFigureOut">
              <a:rPr lang="sl-SI"/>
              <a:pPr>
                <a:defRPr/>
              </a:pPr>
              <a:t>6. 03. 2024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9BE3-8A85-4A8D-A4DD-3AFC6D370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AFB6-7853-461F-98EF-53B4C0618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rgbClr val="BABABA"/>
                </a:solidFill>
                <a:latin typeface="Arial" panose="020B0604020202020204" pitchFamily="34" charset="0"/>
              </a:defRPr>
            </a:lvl1pPr>
          </a:lstStyle>
          <a:p>
            <a:fld id="{2EBDF13C-E626-431F-88AC-6303AFCF58EB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3079" name="Picture 9" descr="grb moder za 10 pt.wmf">
            <a:extLst>
              <a:ext uri="{FF2B5EF4-FFF2-40B4-BE49-F238E27FC236}">
                <a16:creationId xmlns:a16="http://schemas.microsoft.com/office/drawing/2014/main" id="{D543B4C2-F4A9-45CC-B417-DA5D845126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ED45BF-3812-4158-A5D2-968AB4AB7066}"/>
              </a:ext>
            </a:extLst>
          </p:cNvPr>
          <p:cNvSpPr txBox="1"/>
          <p:nvPr/>
        </p:nvSpPr>
        <p:spPr>
          <a:xfrm>
            <a:off x="962025" y="708025"/>
            <a:ext cx="23225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6" r:id="rId2"/>
    <p:sldLayoutId id="2147483955" r:id="rId3"/>
    <p:sldLayoutId id="2147483954" r:id="rId4"/>
    <p:sldLayoutId id="2147483961" r:id="rId5"/>
    <p:sldLayoutId id="2147483962" r:id="rId6"/>
    <p:sldLayoutId id="2147483963" r:id="rId7"/>
    <p:sldLayoutId id="214748395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zt.gov.si/si/delovna_podrocja/priznavanje_izobrazevanja_enicnaric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assets/ministrstva/MIZS/Dokumenti/ENIC-NARIC-center/IJZ/Ukrajina/Ukrajina_opis-sistema.pdf" TargetMode="External"/><Relationship Id="rId2" Type="http://schemas.openxmlformats.org/officeDocument/2006/relationships/hyperlink" Target="https://www.gov.si/teme/informacije-po-drzavah-in-o-primerljivosti-s-slovenskim-izobrazevanj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naqa.gov.ua/" TargetMode="External"/><Relationship Id="rId5" Type="http://schemas.openxmlformats.org/officeDocument/2006/relationships/hyperlink" Target="http://enic.in.ua/index.php/en/" TargetMode="External"/><Relationship Id="rId4" Type="http://schemas.openxmlformats.org/officeDocument/2006/relationships/hyperlink" Target="https://mon.gov.ua/e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ic.in.ua/index.php/en/educationl-system" TargetMode="External"/><Relationship Id="rId2" Type="http://schemas.openxmlformats.org/officeDocument/2006/relationships/hyperlink" Target="https://www.enic-naric.net/ukrain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ic-naric.net/upper-secondary-school-examinations-high-school-diplomas-in-times-of-covid-19.aspx" TargetMode="External"/><Relationship Id="rId5" Type="http://schemas.openxmlformats.org/officeDocument/2006/relationships/hyperlink" Target="https://www.q-entry.eu/international-db/?cerca=Ukraine" TargetMode="External"/><Relationship Id="rId4" Type="http://schemas.openxmlformats.org/officeDocument/2006/relationships/hyperlink" Target="https://www.eqar.eu/qa-results/search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imea.it/ucraina/Valentyna_KRASNOSHCHOK.pdf" TargetMode="External"/><Relationship Id="rId3" Type="http://schemas.openxmlformats.org/officeDocument/2006/relationships/hyperlink" Target="https://www.nuffic.nl/en/education-systems/ukraine" TargetMode="External"/><Relationship Id="rId7" Type="http://schemas.openxmlformats.org/officeDocument/2006/relationships/hyperlink" Target="http://cimea.it/ucraina/Webinar_UCRAINA_sistema_della_formazione_universitaria_e_titoli_di_studio.pdf" TargetMode="External"/><Relationship Id="rId2" Type="http://schemas.openxmlformats.org/officeDocument/2006/relationships/hyperlink" Target="https://whed.net/hom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mea.it/files/DOC_CIMEA_136_2022_UCRAINA_LINEE_GUIDA_RICONOSCIMENTO.pdf" TargetMode="External"/><Relationship Id="rId5" Type="http://schemas.openxmlformats.org/officeDocument/2006/relationships/hyperlink" Target="https://ukrainianqualifications.cimea.it/" TargetMode="External"/><Relationship Id="rId10" Type="http://schemas.openxmlformats.org/officeDocument/2006/relationships/hyperlink" Target="http://cimea.it/ucraina/Laura_DIRVONSKYTE.pdf" TargetMode="External"/><Relationship Id="rId4" Type="http://schemas.openxmlformats.org/officeDocument/2006/relationships/hyperlink" Target="https://wenr.wes.org/2019/06/education-in-ukraine" TargetMode="External"/><Relationship Id="rId9" Type="http://schemas.openxmlformats.org/officeDocument/2006/relationships/hyperlink" Target="http://cimea.it/ucraina/Kateryna_SUPRUN_Digital%20solutions_EDBO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nicnaric-slovenia.mvzt@gov.s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://www.mvzt.gov.si/si/delovna_podrocja/priznavanje_izobrazevanja_enicnar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ic.in.ua/index.php/en/educational-documentssamp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>
            <a:extLst>
              <a:ext uri="{FF2B5EF4-FFF2-40B4-BE49-F238E27FC236}">
                <a16:creationId xmlns:a16="http://schemas.microsoft.com/office/drawing/2014/main" id="{DCC255AF-812F-4E88-90C2-16C5D4FF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sl-SI" sz="2400">
                <a:latin typeface="Republika" panose="02000506040000020004" pitchFamily="2" charset="-18"/>
              </a:rPr>
              <a:t></a:t>
            </a: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F7B7E4F7-9F0E-421A-A70C-E64CD821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sl-SI" altLang="sl-SI" sz="1800">
                <a:latin typeface="Calibri" panose="020F0502020204030204" pitchFamily="34" charset="0"/>
              </a:rPr>
              <a:t></a:t>
            </a:r>
          </a:p>
        </p:txBody>
      </p:sp>
      <p:pic>
        <p:nvPicPr>
          <p:cNvPr id="12292" name="Picture 2" descr="http://www.mvzt.gov.si/fileadmin/mvzt.gov.si/pageuploads/slike/odnosi_z_javnostmi/Nova_naslovnica/12.4._priznavanje_227.jpg">
            <a:hlinkClick r:id="rId3"/>
            <a:extLst>
              <a:ext uri="{FF2B5EF4-FFF2-40B4-BE49-F238E27FC236}">
                <a16:creationId xmlns:a16="http://schemas.microsoft.com/office/drawing/2014/main" id="{04AE34ED-9ACA-44B8-AAB3-FA736FB1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637088"/>
            <a:ext cx="2641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>
            <a:extLst>
              <a:ext uri="{FF2B5EF4-FFF2-40B4-BE49-F238E27FC236}">
                <a16:creationId xmlns:a16="http://schemas.microsoft.com/office/drawing/2014/main" id="{DB2687FF-EA75-47DF-A411-AD6CFF0CDC1A}"/>
              </a:ext>
            </a:extLst>
          </p:cNvPr>
          <p:cNvSpPr txBox="1">
            <a:spLocks/>
          </p:cNvSpPr>
          <p:nvPr/>
        </p:nvSpPr>
        <p:spPr bwMode="auto">
          <a:xfrm>
            <a:off x="685800" y="5472113"/>
            <a:ext cx="862171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endParaRPr lang="sl-SI" altLang="sl-SI" sz="160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l" eaLnBrk="1" hangingPunct="1">
              <a:buFontTx/>
              <a:buNone/>
            </a:pPr>
            <a:endParaRPr lang="sl-SI" altLang="sl-SI" sz="160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l" eaLnBrk="1" hangingPunct="1">
              <a:buFontTx/>
              <a:buNone/>
            </a:pPr>
            <a:r>
              <a:rPr lang="sl-SI" altLang="sl-SI" sz="1600">
                <a:solidFill>
                  <a:srgbClr val="7030A0"/>
                </a:solidFill>
                <a:cs typeface="Arial" panose="020B0604020202020204" pitchFamily="34" charset="0"/>
              </a:rPr>
              <a:t>                                          </a:t>
            </a:r>
          </a:p>
          <a:p>
            <a:pPr algn="l" eaLnBrk="1" hangingPunct="1">
              <a:buFontTx/>
              <a:buNone/>
            </a:pPr>
            <a:endParaRPr lang="sl-SI" altLang="sl-SI" sz="160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22CFC7B-1B29-4D39-AFBF-F285A9424469}"/>
              </a:ext>
            </a:extLst>
          </p:cNvPr>
          <p:cNvSpPr txBox="1"/>
          <p:nvPr/>
        </p:nvSpPr>
        <p:spPr>
          <a:xfrm>
            <a:off x="272143" y="1281113"/>
            <a:ext cx="8643711" cy="26930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9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sz="4000" b="1" dirty="0">
                <a:solidFill>
                  <a:srgbClr val="002060"/>
                </a:solidFill>
              </a:rPr>
              <a:t>Kratka predstavitev ukrajinskega osnovnošolskega in srednješolskega izobraževalnega sistema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sz="4000" b="1" dirty="0">
                <a:solidFill>
                  <a:srgbClr val="002060"/>
                </a:solidFill>
              </a:rPr>
              <a:t>za pooblaščence na SŠ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297" name="Pravokotnik 6">
            <a:extLst>
              <a:ext uri="{FF2B5EF4-FFF2-40B4-BE49-F238E27FC236}">
                <a16:creationId xmlns:a16="http://schemas.microsoft.com/office/drawing/2014/main" id="{E225BD26-65AB-4456-BFF7-2ECC85592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5472113"/>
            <a:ext cx="56911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sl-SI" altLang="sl-SI" sz="1600" dirty="0">
                <a:solidFill>
                  <a:srgbClr val="254061"/>
                </a:solidFill>
                <a:cs typeface="Arial" panose="020B0604020202020204" pitchFamily="34" charset="0"/>
              </a:rPr>
              <a:t>ENIC-NARIC center </a:t>
            </a:r>
          </a:p>
          <a:p>
            <a:pPr algn="l" eaLnBrk="1" hangingPunct="1">
              <a:buFontTx/>
              <a:buNone/>
            </a:pPr>
            <a:r>
              <a:rPr lang="sl-SI" altLang="sl-SI" sz="1600" dirty="0">
                <a:solidFill>
                  <a:srgbClr val="254061"/>
                </a:solidFill>
                <a:cs typeface="Arial" panose="020B0604020202020204" pitchFamily="34" charset="0"/>
              </a:rPr>
              <a:t>mag. Iztok Žebovec</a:t>
            </a:r>
          </a:p>
          <a:p>
            <a:pPr algn="l" eaLnBrk="1" hangingPunct="1">
              <a:buFontTx/>
              <a:buNone/>
            </a:pPr>
            <a:r>
              <a:rPr lang="sl-SI" altLang="sl-SI" sz="1600" dirty="0">
                <a:solidFill>
                  <a:srgbClr val="254061"/>
                </a:solidFill>
                <a:cs typeface="Arial" panose="020B0604020202020204" pitchFamily="34" charset="0"/>
              </a:rPr>
              <a:t>7.3.2024</a:t>
            </a:r>
            <a:br>
              <a:rPr lang="sl-SI" altLang="sl-SI" sz="1600" dirty="0">
                <a:solidFill>
                  <a:srgbClr val="254061"/>
                </a:solidFill>
                <a:cs typeface="Arial" panose="020B0604020202020204" pitchFamily="34" charset="0"/>
              </a:rPr>
            </a:br>
            <a:br>
              <a:rPr lang="sl-SI" altLang="sl-SI" sz="1800" dirty="0">
                <a:solidFill>
                  <a:srgbClr val="254061"/>
                </a:solidFill>
                <a:cs typeface="Arial" panose="020B0604020202020204" pitchFamily="34" charset="0"/>
              </a:rPr>
            </a:br>
            <a:endParaRPr lang="sl-SI" altLang="sl-SI" sz="1800" dirty="0">
              <a:solidFill>
                <a:srgbClr val="25406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4B5A173-3D93-451B-8E43-FED31E332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823" y="629920"/>
            <a:ext cx="7926306" cy="5942298"/>
          </a:xfrm>
        </p:spPr>
      </p:pic>
    </p:spTree>
    <p:extLst>
      <p:ext uri="{BB962C8B-B14F-4D97-AF65-F5344CB8AC3E}">
        <p14:creationId xmlns:p14="http://schemas.microsoft.com/office/powerpoint/2010/main" val="404684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86533-4E2E-4CDD-8048-E433CAE6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10E706-88C8-4EE2-B4AA-95150704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4485C4-5A21-43D8-B43D-70526FC9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456865"/>
            <a:ext cx="7868285" cy="58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40C9E5-3D99-44B8-890F-74609EF4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2138A8-4AF9-4DC5-90B6-AC63E755B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C50249-57D7-4519-8392-B1127559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88565D-058E-4520-A4FD-74B4F157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090ED2-1960-444B-A0E8-7B26A5F2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1FCC28-8959-45D0-B648-32B14875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435566"/>
            <a:ext cx="7874317" cy="59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8EAD7-EFDC-44DB-AC05-D8E2A63D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47813"/>
            <a:ext cx="7200900" cy="738187"/>
          </a:xfrm>
        </p:spPr>
        <p:txBody>
          <a:bodyPr/>
          <a:lstStyle/>
          <a:p>
            <a:r>
              <a:rPr lang="sl-SI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Več informacij o izobraževalnem sistemu v Ukrajini</a:t>
            </a:r>
            <a:br>
              <a:rPr lang="sl-SI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l-SI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druge koristne povezave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br>
              <a:rPr lang="sl-SI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sl-SI" sz="2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60391B-D666-4EE5-9813-D53D8768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100" y="2286000"/>
            <a:ext cx="7200900" cy="3582000"/>
          </a:xfrm>
        </p:spPr>
        <p:txBody>
          <a:bodyPr/>
          <a:lstStyle/>
          <a:p>
            <a:pPr marL="0" indent="0" rtl="0">
              <a:buNone/>
            </a:pPr>
            <a:r>
              <a:rPr lang="sl-SI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Spletna stran slovenskega ENIC-NARIC centra:</a:t>
            </a:r>
          </a:p>
          <a:p>
            <a:pPr rtl="0"/>
            <a:r>
              <a:rPr lang="sl-SI" sz="14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https://www.gov.si/teme/informacije-po-drzavah-in-o-primerljivosti-s-slovenskim-izobrazevanjem/  </a:t>
            </a:r>
            <a:r>
              <a:rPr lang="sl-SI" sz="1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oziroma </a:t>
            </a:r>
            <a:r>
              <a:rPr lang="sl-SI" sz="14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hlinkClick r:id="rId3"/>
              </a:rPr>
              <a:t>https://www.gov.si/assets/ministrstva/MIZS/Dokumenti/ENIC-NARIC-center/IJZ/Ukrajina/Ukrajina_opis-sistema.pdf </a:t>
            </a:r>
            <a:r>
              <a:rPr lang="sl-SI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 </a:t>
            </a:r>
          </a:p>
          <a:p>
            <a:pPr marL="0" indent="0" rtl="0">
              <a:buNone/>
            </a:pPr>
            <a:endParaRPr lang="sl-SI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buNone/>
            </a:pPr>
            <a:br>
              <a:rPr lang="sl-SI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l-SI" sz="14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Uradni pristojni organi Ukrajine: </a:t>
            </a:r>
          </a:p>
          <a:p>
            <a:pPr rtl="0"/>
            <a:r>
              <a:rPr lang="pl-PL" sz="14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Ukrajinsko ministrstvo za izobraževanje in znanost - </a:t>
            </a:r>
            <a:r>
              <a:rPr lang="pl-PL" sz="1400" b="0" i="0" u="sng" strike="noStrike" baseline="0" dirty="0">
                <a:solidFill>
                  <a:srgbClr val="0082BF"/>
                </a:solidFill>
                <a:latin typeface="Arial" panose="020B0604020202020204" pitchFamily="34" charset="0"/>
                <a:hlinkClick r:id="rId4"/>
              </a:rPr>
              <a:t>https://mon.gov.ua/eng</a:t>
            </a:r>
            <a:endParaRPr lang="pl-PL" sz="1400" b="0" i="0" u="sng" strike="noStrike" baseline="0" dirty="0">
              <a:solidFill>
                <a:srgbClr val="000000"/>
              </a:solidFill>
              <a:latin typeface="Arial" panose="020B0604020202020204" pitchFamily="34" charset="0"/>
              <a:hlinkClick r:id="rId4"/>
            </a:endParaRPr>
          </a:p>
          <a:p>
            <a:pPr rtl="0"/>
            <a:r>
              <a:rPr lang="pl-PL" sz="14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Ukrajinski ENIC center - </a:t>
            </a:r>
            <a:r>
              <a:rPr lang="pl-PL" sz="1400" b="0" i="0" u="sng" strike="noStrike" baseline="0" dirty="0">
                <a:solidFill>
                  <a:srgbClr val="0082BF"/>
                </a:solidFill>
                <a:latin typeface="Arial" panose="020B0604020202020204" pitchFamily="34" charset="0"/>
                <a:hlinkClick r:id="rId5"/>
              </a:rPr>
              <a:t>http://enic.in.ua/index.php/en/</a:t>
            </a:r>
            <a:r>
              <a:rPr lang="pl-PL" sz="1400" b="0" i="0" u="sng" strike="noStrike" baseline="0" dirty="0">
                <a:solidFill>
                  <a:srgbClr val="000000"/>
                </a:solidFill>
                <a:latin typeface="Helv"/>
                <a:hlinkClick r:id="rId5"/>
              </a:rPr>
              <a:t> </a:t>
            </a:r>
          </a:p>
          <a:p>
            <a:pPr rtl="0"/>
            <a:r>
              <a:rPr lang="sl-SI" sz="14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Nacionalna agencija za kakovost visokega šolstva - </a:t>
            </a:r>
            <a:r>
              <a:rPr lang="sl-SI" sz="1400" b="0" i="0" u="sng" strike="noStrike" baseline="0" dirty="0">
                <a:solidFill>
                  <a:srgbClr val="0082BF"/>
                </a:solidFill>
                <a:latin typeface="Arial" panose="020B0604020202020204" pitchFamily="34" charset="0"/>
                <a:hlinkClick r:id="rId6"/>
              </a:rPr>
              <a:t>https://en.naqa.gov.ua</a:t>
            </a:r>
            <a:endParaRPr lang="sl-SI" sz="1400" b="0" i="0" u="sng" strike="noStrike" baseline="0" dirty="0">
              <a:solidFill>
                <a:srgbClr val="000000"/>
              </a:solidFill>
              <a:latin typeface="Arial" panose="020B0604020202020204" pitchFamily="34" charset="0"/>
              <a:hlinkClick r:id="rId6"/>
            </a:endParaRPr>
          </a:p>
          <a:p>
            <a:pPr marL="0" indent="0" rtl="0">
              <a:buNone/>
            </a:pPr>
            <a:br>
              <a:rPr lang="sl-SI" sz="1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71465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2DA037-EDEF-4DEE-8773-7A371722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1452880"/>
            <a:ext cx="7200000" cy="4415120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Mednarodni viri z informacijami, ki jih zagotavljajo neposredno ukrajinske oblasti: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Informacije o Ukrajinskem sistemu na spletni strani ENIC-NARIC mreže -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https://www.enic-naric.net/ukraine.aspx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oziroma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http://enic.in.ua/index.php/en/educationl-system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DEQAR database – Database of External Quality Assurance Results -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https://www.eqar.eu/qa-results/search/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Q-Entry database for scholastic qualifications valid for access to higher education courses -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https://www.q-entry.eu/international-db/?cerca=Ukraine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Pregled ukrepov, sprejetih v zvezi z izpiti v višji srednji šoli, certificiranjem, dostopom do visokošolskega izobraževanja in s tem povezanih zadev, ki so jih sprejele vlade zaradi COVID-19 - 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https://www.enic-naric.net/upper-secondary-school-examinations-high-school-diplomas-in-times-of-covid-19.aspx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63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B0A3CB-1E58-49E1-8976-1CDB210D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1148080"/>
            <a:ext cx="7115360" cy="4958080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Drugi koristni nacionalni in mednarodni viri: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Database of higher education institutions of the International Association of Universities (IAU) -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https://whed.net/home.php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hlinkClick r:id="rId2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Dutch ENIC-NARIC </a:t>
            </a:r>
            <a:r>
              <a:rPr kumimoji="0" lang="en-US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centre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(NUFFIC) -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https://www.nuffic.nl/en/education-systems/ukraine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hlinkClick r:id="rId3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 World Education Services (WES) </a:t>
            </a:r>
            <a:r>
              <a:rPr kumimoji="0" lang="en-US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centre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https://wenr.wes.org/2019/06/education-in-ukraine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hlinkClick r:id="rId4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Scan-D - 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https://ukrainianqualifications.cimea.it/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 </a:t>
            </a:r>
            <a:endParaRPr kumimoji="0" lang="sl-SI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Informacije o Ukrajinskem sistemu na spletni strani CIMEA - 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http://www.cimea.it/files/DOC_CIMEA_136_2022_UCRAINA_LINEE_GUIDA_RICONOSCIMENTO.pdf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CIMEA online webinar »Ukraine: university education system and academic qualifications«, 10. </a:t>
            </a:r>
            <a:r>
              <a:rPr kumimoji="0" lang="en-US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marec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2022 -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http://cimea.it/</a:t>
            </a:r>
            <a:r>
              <a:rPr kumimoji="0" lang="en-US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ucraina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/Webinar_UCRAINA_sistema_della_formazione_universitaria_e_titoli_di_studio.pdf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 EAC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webinar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»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Training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Fast-track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Recognition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Ukrainian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Qualifications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«, 6. april 2022 -</a:t>
            </a:r>
            <a:r>
              <a:rPr kumimoji="0" lang="sl-SI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sl-SI" sz="1400" u="sng" dirty="0">
                <a:solidFill>
                  <a:srgbClr val="0000FF"/>
                </a:solidFill>
                <a:latin typeface="Arial" panose="020B0604020202020204" pitchFamily="34" charset="0"/>
              </a:rPr>
              <a:t>http://cimea.it/ucraina/Webinar_Ukrainian_Qualifications.pdf 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/>
              </a:rPr>
              <a:t>http://cimea.it/ucraina/Valentyna_KRASNOSHCHOK.pdf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/>
              </a:rPr>
              <a:t>, 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/>
              </a:rPr>
              <a:t>http://cimea.it/ucraina/Kateryna_SUPRUN_Digital%20solutions_EDBO.pdf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/>
              </a:rPr>
              <a:t> ,  </a:t>
            </a:r>
            <a:r>
              <a:rPr kumimoji="0" lang="sl-SI" sz="1400" b="0" i="0" u="sng" strike="noStrike" kern="1200" cap="none" spc="0" normalizeH="0" baseline="0" noProof="0" dirty="0">
                <a:ln>
                  <a:noFill/>
                </a:ln>
                <a:solidFill>
                  <a:srgbClr val="0082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rPr>
              <a:t>http://cimea.it/ucraina/Laura_DIRVONSKYTE.pdf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386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D55322B-13A3-457B-92E2-D67FE106AA4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88938" y="1281113"/>
            <a:ext cx="8621712" cy="430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lang="sl-SI" altLang="sl-SI" sz="3200">
                <a:solidFill>
                  <a:srgbClr val="254061"/>
                </a:solidFill>
              </a:rPr>
            </a:br>
            <a:r>
              <a:rPr lang="sl-SI" altLang="sl-SI" sz="3200">
                <a:solidFill>
                  <a:srgbClr val="254061"/>
                </a:solidFill>
              </a:rPr>
              <a:t>Hvala za pozornost!</a:t>
            </a:r>
            <a:br>
              <a:rPr lang="sl-SI" altLang="sl-SI" sz="3200">
                <a:solidFill>
                  <a:srgbClr val="254061"/>
                </a:solidFill>
              </a:rPr>
            </a:br>
            <a:br>
              <a:rPr lang="sl-SI" altLang="sl-SI" sz="3200">
                <a:solidFill>
                  <a:srgbClr val="254061"/>
                </a:solidFill>
              </a:rPr>
            </a:br>
            <a:br>
              <a:rPr lang="sl-SI" altLang="sl-SI" sz="3200">
                <a:solidFill>
                  <a:srgbClr val="254061"/>
                </a:solidFill>
              </a:rPr>
            </a:br>
            <a:br>
              <a:rPr lang="sl-SI" altLang="sl-SI" sz="3200">
                <a:solidFill>
                  <a:srgbClr val="254061"/>
                </a:solidFill>
              </a:rPr>
            </a:br>
            <a:br>
              <a:rPr lang="sl-SI" altLang="sl-SI" sz="3200">
                <a:solidFill>
                  <a:srgbClr val="254061"/>
                </a:solidFill>
              </a:rPr>
            </a:br>
            <a:r>
              <a:rPr lang="sl-SI" altLang="sl-SI" sz="3200">
                <a:solidFill>
                  <a:srgbClr val="254061"/>
                </a:solidFill>
              </a:rPr>
              <a:t>                        </a:t>
            </a:r>
            <a:br>
              <a:rPr lang="sl-SI" altLang="sl-SI" sz="1400" b="0">
                <a:solidFill>
                  <a:srgbClr val="254061"/>
                </a:solidFill>
              </a:rPr>
            </a:br>
            <a:br>
              <a:rPr lang="sl-SI" altLang="sl-SI" sz="1400" b="0">
                <a:solidFill>
                  <a:srgbClr val="254061"/>
                </a:solidFill>
              </a:rPr>
            </a:br>
            <a:r>
              <a:rPr lang="sl-SI" altLang="sl-SI" sz="1400" b="0">
                <a:solidFill>
                  <a:srgbClr val="254061"/>
                </a:solidFill>
              </a:rPr>
              <a:t>                                                                         ENIC-NARIC center Slovenija</a:t>
            </a:r>
            <a:br>
              <a:rPr lang="sl-SI" altLang="sl-SI" sz="1400" b="0">
                <a:solidFill>
                  <a:srgbClr val="254061"/>
                </a:solidFill>
              </a:rPr>
            </a:br>
            <a:r>
              <a:rPr lang="sl-SI" altLang="sl-SI" sz="1400" b="0">
                <a:solidFill>
                  <a:srgbClr val="254061"/>
                </a:solidFill>
              </a:rPr>
              <a:t>                                                                                           e-naslov: </a:t>
            </a:r>
            <a:r>
              <a:rPr lang="sl-SI" altLang="sl-SI" sz="1400" b="0">
                <a:solidFill>
                  <a:srgbClr val="254061"/>
                </a:solidFill>
                <a:hlinkClick r:id="rId3"/>
              </a:rPr>
              <a:t>enicnaric-slovenia.mvzt@gov.si</a:t>
            </a:r>
            <a:br>
              <a:rPr lang="sl-SI" altLang="sl-SI" sz="1400" b="0">
                <a:solidFill>
                  <a:srgbClr val="254061"/>
                </a:solidFill>
              </a:rPr>
            </a:br>
            <a:r>
              <a:rPr lang="sl-SI" altLang="sl-SI" sz="1400" b="0">
                <a:solidFill>
                  <a:srgbClr val="254061"/>
                </a:solidFill>
              </a:rPr>
              <a:t>                                                            telefon: 01/ 478-46-00</a:t>
            </a:r>
            <a:endParaRPr lang="en-US" altLang="sl-SI" sz="1400" b="0"/>
          </a:p>
        </p:txBody>
      </p:sp>
      <p:sp>
        <p:nvSpPr>
          <p:cNvPr id="30723" name="TextBox 5">
            <a:extLst>
              <a:ext uri="{FF2B5EF4-FFF2-40B4-BE49-F238E27FC236}">
                <a16:creationId xmlns:a16="http://schemas.microsoft.com/office/drawing/2014/main" id="{5C5D3EF1-C377-483F-934B-D7D072B4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sl-SI" sz="2400">
                <a:latin typeface="Republika" panose="02000506040000020004" pitchFamily="2" charset="-18"/>
              </a:rPr>
              <a:t></a:t>
            </a:r>
          </a:p>
        </p:txBody>
      </p:sp>
      <p:sp>
        <p:nvSpPr>
          <p:cNvPr id="30724" name="TextBox 7">
            <a:extLst>
              <a:ext uri="{FF2B5EF4-FFF2-40B4-BE49-F238E27FC236}">
                <a16:creationId xmlns:a16="http://schemas.microsoft.com/office/drawing/2014/main" id="{26893E60-B6DD-4D40-B57C-283EF88B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sl-SI" altLang="sl-SI" sz="1800">
                <a:latin typeface="Calibri" panose="020F0502020204030204" pitchFamily="34" charset="0"/>
              </a:rPr>
              <a:t></a:t>
            </a:r>
          </a:p>
        </p:txBody>
      </p:sp>
      <p:pic>
        <p:nvPicPr>
          <p:cNvPr id="30725" name="Picture 2" descr="http://www.mvzt.gov.si/fileadmin/mvzt.gov.si/pageuploads/slike/odnosi_z_javnostmi/Nova_naslovnica/12.4._priznavanje_227.jpg">
            <a:hlinkClick r:id="rId4"/>
            <a:extLst>
              <a:ext uri="{FF2B5EF4-FFF2-40B4-BE49-F238E27FC236}">
                <a16:creationId xmlns:a16="http://schemas.microsoft.com/office/drawing/2014/main" id="{17408407-92AC-4BCE-9626-B108ADA3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627313"/>
            <a:ext cx="251142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60BC12C-5182-4864-BC86-B4C05F95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" y="1109803"/>
            <a:ext cx="6978967" cy="52576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6003818-7A1C-436B-96F8-FE86FDAB65EB}"/>
              </a:ext>
            </a:extLst>
          </p:cNvPr>
          <p:cNvSpPr txBox="1"/>
          <p:nvPr/>
        </p:nvSpPr>
        <p:spPr>
          <a:xfrm>
            <a:off x="169636" y="370866"/>
            <a:ext cx="8784771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Primarno in temeljno srednje izobraževanje</a:t>
            </a:r>
            <a:endParaRPr lang="en-US" altLang="sl-SI" sz="2800" b="1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sp>
        <p:nvSpPr>
          <p:cNvPr id="102408" name="Text Box 8">
            <a:extLst>
              <a:ext uri="{FF2B5EF4-FFF2-40B4-BE49-F238E27FC236}">
                <a16:creationId xmlns:a16="http://schemas.microsoft.com/office/drawing/2014/main" id="{173551BA-8F74-4DAB-9E68-AD38E2E1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00238"/>
            <a:ext cx="83835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Primarna šola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1-4 razred, ob zaključku učenci opravljajo državne zaključne izpite (DZI) iz Ukrajinskega jezika in matematika (ponekod dodatno še iz jezika narodne manjšine) in prejmejo spričevala o osnovnošolskem srednješolskem izobraževanju (</a:t>
            </a:r>
            <a:r>
              <a:rPr lang="az-Cyrl-A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початкова середня освіта)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od 01. 9. 2021 v digitalni obliki. </a:t>
            </a:r>
          </a:p>
          <a:p>
            <a:pPr algn="l" defTabSz="914400" eaLnBrk="1" hangingPunct="1">
              <a:spcBef>
                <a:spcPct val="50000"/>
              </a:spcBef>
              <a:buFontTx/>
              <a:buChar char="•"/>
            </a:pP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Temeljna srednja šola: 5-9 razred, ob zaključku učenci opravljajo državne zaključne izpite (DZI). Običajno 3 izpiti: ukrajinski jezik, matematika in en izbirni predmet. </a:t>
            </a:r>
            <a:r>
              <a:rPr lang="sl-SI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Podeli se jim Spričevalo 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temeljni srednji izobrazbi (</a:t>
            </a:r>
            <a:r>
              <a:rPr lang="az-Cyrl-A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Свідоцтво про здобуття базової середньої </a:t>
            </a:r>
            <a:r>
              <a:rPr lang="sl-SI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obrazova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s prilogami, ki določajo letne ocene pri posameznem predmetu, in rezultatih DZI. Spričevalo o osnovni srednješolski izobrazbi daje imetniku pravico do nadaljnjega izobraževanja na ravni polne srednješolske izobrazbe, poklicno-tehniške izobrazbe in na programih za pridobitev Diplome mladega specialista/</a:t>
            </a:r>
            <a:r>
              <a:rPr lang="sl-SI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bakalavra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 hkratno pridobitvijo polne splošne srednješolske izobrazbe).</a:t>
            </a:r>
          </a:p>
          <a:p>
            <a:pPr algn="l" defTabSz="914400" eaLnBrk="1" hangingPunct="1">
              <a:spcBef>
                <a:spcPct val="50000"/>
              </a:spcBef>
              <a:buFontTx/>
              <a:buChar char="•"/>
            </a:pP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Obličnost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spričeval določa ukrajinsko ministrstvo za izobraževanje in znanost. Na spletni strani ENIC Ukrajina lahko najdete vzorce listin o izobraževanju: 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http://enic.in.ua/index.php/en/educational-documentssamples</a:t>
            </a:r>
            <a:r>
              <a:rPr lang="sl-SI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altLang="sl-SI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BAD82E4-15BD-422C-AB6C-1A0235947BB2}"/>
              </a:ext>
            </a:extLst>
          </p:cNvPr>
          <p:cNvSpPr txBox="1"/>
          <p:nvPr/>
        </p:nvSpPr>
        <p:spPr>
          <a:xfrm>
            <a:off x="169636" y="355503"/>
            <a:ext cx="878477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Polno splošno srednje izobraževanje</a:t>
            </a:r>
            <a:endParaRPr lang="en-US" altLang="sl-SI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12C57655-ED0D-4A87-AA93-974CFCB3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79563"/>
            <a:ext cx="8008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sl-SI" altLang="sl-SI" sz="1800"/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95430649-0023-4EA9-8A6D-00FB798D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3" y="1432559"/>
            <a:ext cx="817149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hangingPunct="1">
              <a:buFontTx/>
              <a:buChar char="•"/>
            </a:pPr>
            <a:r>
              <a:rPr lang="sl-SI" altLang="sl-S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Spričevalo o dokončani splošni srednji izobrazbi (</a:t>
            </a:r>
            <a:r>
              <a:rPr lang="az-Cyrl-AZ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Свидоцтво про здобуття</a:t>
            </a:r>
          </a:p>
          <a:p>
            <a:pPr algn="l" defTabSz="914400" eaLnBrk="1" hangingPunct="1">
              <a:buNone/>
            </a:pPr>
            <a:r>
              <a:rPr lang="az-Cyrl-AZ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повної загальної середньої освіти</a:t>
            </a:r>
            <a:r>
              <a:rPr lang="az-Cyrl-AZ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) (</a:t>
            </a:r>
            <a:r>
              <a:rPr lang="sl-SI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od 2019) oziroma Potrdilo o polni splošni srednji izobrazbi (</a:t>
            </a:r>
            <a:r>
              <a:rPr lang="az-Cyrl-AZ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Атестат про повну загальну</a:t>
            </a:r>
            <a:r>
              <a:rPr lang="sl-SI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sred</a:t>
            </a:r>
            <a:r>
              <a:rPr lang="az-Cyrl-AZ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ню </a:t>
            </a:r>
            <a:r>
              <a:rPr lang="sl-SI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šol</a:t>
            </a:r>
            <a:r>
              <a:rPr lang="az-Cyrl-AZ" altLang="sl-SI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у</a:t>
            </a:r>
            <a:r>
              <a:rPr lang="az-Cyrl-AZ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) (</a:t>
            </a:r>
            <a:r>
              <a:rPr lang="sl-SI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pred letom 2019) – izkazuje uspešen zaključek 11-letne splošne srednje šole v Ukrajini, zagotavlja splošen dostop do visokošolskega izobraževanja in je predpogoj za vpis na visokošolsko izobraževanje. Ukrajina uvaja 12-letno splošno izobraževanje, prva matura po novem sistemu pa je predvidena za leto 2030.</a:t>
            </a:r>
          </a:p>
          <a:p>
            <a:pPr algn="l" defTabSz="914400" eaLnBrk="1" hangingPunct="1">
              <a:buNone/>
            </a:pPr>
            <a:endParaRPr lang="sl-SI" altLang="sl-SI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defTabSz="914400" eaLnBrk="1" hangingPunct="1">
              <a:buFontTx/>
              <a:buChar char="•"/>
            </a:pPr>
            <a:r>
              <a:rPr lang="sl-SI" altLang="sl-SI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Upoštevajte, da je bil Državni zaključni izpit (DZI) preklican za vse stopnje srednješolskega izobraževanja v šolskem letu 2021/2022 zaradi ruske vojne agresije na Ukrajino. V izobraževalnih dokumentih v vrstici za rezultate DZI mora biti označeno „</a:t>
            </a:r>
            <a:r>
              <a:rPr lang="az-Cyrl-AZ" altLang="sl-SI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звільнено (</a:t>
            </a:r>
            <a:r>
              <a:rPr lang="sl-SI" altLang="sl-SI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izvzeto)“.</a:t>
            </a:r>
          </a:p>
          <a:p>
            <a:pPr algn="l" defTabSz="914400" eaLnBrk="1" hangingPunct="1">
              <a:buFontTx/>
              <a:buChar char="•"/>
            </a:pPr>
            <a:endParaRPr lang="sl-SI" altLang="sl-SI" sz="16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 defTabSz="914400" eaLnBrk="1" hangingPunct="1">
              <a:buFontTx/>
              <a:buChar char="•"/>
            </a:pPr>
            <a:r>
              <a:rPr lang="sl-SI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Zunanja neodvisna evalvacija (ZNE) (</a:t>
            </a:r>
            <a:r>
              <a:rPr lang="az-Cyrl-AZ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Зовнішнє незалежне оцінювання –</a:t>
            </a:r>
            <a:r>
              <a:rPr lang="sl-SI" altLang="sl-SI" sz="1600" dirty="0">
                <a:solidFill>
                  <a:srgbClr val="000000"/>
                </a:solidFill>
                <a:latin typeface="Calibri" panose="020F0502020204030204" pitchFamily="34" charset="0"/>
              </a:rPr>
              <a:t> ZNO) je sistem za ocenjevanje učnih rezultatov in sestavni del postopka vpisa v visokošolske programe kot instrument enakopravnega in pravičnega vpisa v visokošolske programe. Po opravljenih testih ZNE se izda Potrdilo o zunanji neodvisni evalvaciji in ločeno se izda informacijska kartica z rezultati ZNE. Potrdilo ZNE se lahko uporabi za prijavo na visokošolske ustanove v obdobju 2-3 let, podrobno pa se to določi vsako leto s pravnim aktom, ki ureja splošne pogoje za sprejem v višješolske oziroma visokošolske študijske programe.</a:t>
            </a:r>
            <a:endParaRPr lang="sl-SI" altLang="sl-SI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902CA-EB64-4681-9DEE-F6272A57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4439920"/>
            <a:ext cx="7004050" cy="1046480"/>
          </a:xfrm>
        </p:spPr>
        <p:txBody>
          <a:bodyPr/>
          <a:lstStyle/>
          <a:p>
            <a:pPr algn="l"/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Šole razvijajo svoje učne načrte na podlagi tipičnih programov, ki jih je potrdilo Ministrstvo za Izobraževanje in znanost za vse razrede.</a:t>
            </a:r>
            <a:b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Ocenjevanje znanja v srednji šoli.</a:t>
            </a:r>
            <a:b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Uporablja se 12-stopenjska lestvica z ocenami od 1 do 12. Najvišja ocena je 12,</a:t>
            </a:r>
            <a:b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minimalna pozitivna ocena je 3, pod 1 je oznaka "</a:t>
            </a:r>
            <a:r>
              <a:rPr lang="sl-SI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neatestirano</a:t>
            </a:r>
            <a:r>
              <a:rPr lang="sl-SI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 Ocene so lahko tiskane ali ročno napisane v cirilici.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7D6CEB0-38A3-4B2F-997E-EEB97FD2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589280"/>
            <a:ext cx="80255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D45F6-31DF-4C48-9C00-7AB4B8D5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388E8F2-7990-4B35-8E48-C5429B7D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A13C08-B64A-4F31-B9A3-7FCD2B28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47" y="990000"/>
            <a:ext cx="3639853" cy="512187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99D1E0E-B87E-4DCC-B13F-D3E473833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5158"/>
            <a:ext cx="3639853" cy="51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A5B3392-122C-4DE7-987F-E0D2AB23116F}"/>
              </a:ext>
            </a:extLst>
          </p:cNvPr>
          <p:cNvSpPr txBox="1"/>
          <p:nvPr/>
        </p:nvSpPr>
        <p:spPr>
          <a:xfrm>
            <a:off x="169636" y="355503"/>
            <a:ext cx="8784771" cy="6617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9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sz="2600" b="1" dirty="0">
                <a:solidFill>
                  <a:schemeClr val="tx2"/>
                </a:solidFill>
              </a:rPr>
              <a:t>VZOREC: Temeljno srednje izobraževanje</a:t>
            </a:r>
            <a:r>
              <a:rPr lang="sl-SI" sz="2800" b="1" dirty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B0C28FF-3BDC-4C14-93AD-3BACB748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1184149"/>
            <a:ext cx="6878002" cy="5169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A4F7510-567F-4262-A128-3732086F8B1E}"/>
              </a:ext>
            </a:extLst>
          </p:cNvPr>
          <p:cNvSpPr txBox="1"/>
          <p:nvPr/>
        </p:nvSpPr>
        <p:spPr>
          <a:xfrm>
            <a:off x="169636" y="544286"/>
            <a:ext cx="8784771" cy="6309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sl-SI" sz="9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VZOREC: Polno splošno srednje izobraževanje</a:t>
            </a:r>
            <a:endParaRPr lang="en-US" altLang="sl-SI" sz="26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29DDEDDA-F320-46F9-B986-01F917939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022" y="1473199"/>
            <a:ext cx="6512217" cy="49121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PoljeZBesedilom 3">
            <a:extLst>
              <a:ext uri="{FF2B5EF4-FFF2-40B4-BE49-F238E27FC236}">
                <a16:creationId xmlns:a16="http://schemas.microsoft.com/office/drawing/2014/main" id="{96B28FE6-856F-4DC3-AF40-EFC204A5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7650"/>
            <a:ext cx="7119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sl-SI" altLang="sl-SI" sz="1800"/>
          </a:p>
        </p:txBody>
      </p:sp>
      <p:sp>
        <p:nvSpPr>
          <p:cNvPr id="128013" name="Rectangle 27">
            <a:extLst>
              <a:ext uri="{FF2B5EF4-FFF2-40B4-BE49-F238E27FC236}">
                <a16:creationId xmlns:a16="http://schemas.microsoft.com/office/drawing/2014/main" id="{84E83C4C-E8BE-47C5-A90D-3EBD4028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825" y="330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sl-SI" altLang="sl-SI" sz="1800"/>
          </a:p>
        </p:txBody>
      </p:sp>
      <p:sp>
        <p:nvSpPr>
          <p:cNvPr id="128014" name="Rectangle 29">
            <a:extLst>
              <a:ext uri="{FF2B5EF4-FFF2-40B4-BE49-F238E27FC236}">
                <a16:creationId xmlns:a16="http://schemas.microsoft.com/office/drawing/2014/main" id="{3C24C283-42D1-4216-A997-805DDE0A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488"/>
            <a:ext cx="703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sl-SI" altLang="sl-SI" sz="1200">
                <a:cs typeface="Times New Roman" panose="02020603050405020304" pitchFamily="18" charset="0"/>
              </a:rPr>
              <a:t>            </a:t>
            </a:r>
            <a:endParaRPr lang="sl-SI" altLang="sl-SI" sz="18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FC36823-C2CA-47BE-91AC-FF1623A4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1" y="443502"/>
            <a:ext cx="7863522" cy="5909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o-MVZT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Slo-MVZT</Template>
  <TotalTime>10477</TotalTime>
  <Words>1087</Words>
  <Application>Microsoft Office PowerPoint</Application>
  <PresentationFormat>Diaprojekcija na zaslonu (4:3)</PresentationFormat>
  <Paragraphs>68</Paragraphs>
  <Slides>17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Helv</vt:lpstr>
      <vt:lpstr>Republika</vt:lpstr>
      <vt:lpstr>Arial</vt:lpstr>
      <vt:lpstr>Calibri</vt:lpstr>
      <vt:lpstr>Slo-MVZT</vt:lpstr>
      <vt:lpstr>Custom Design</vt:lpstr>
      <vt:lpstr>PowerPointova predstavitev</vt:lpstr>
      <vt:lpstr>PowerPointova predstavitev</vt:lpstr>
      <vt:lpstr>PowerPointova predstavitev</vt:lpstr>
      <vt:lpstr>PowerPointova predstavitev</vt:lpstr>
      <vt:lpstr>Šole razvijajo svoje učne načrte na podlagi tipičnih programov, ki jih je potrdilo Ministrstvo za Izobraževanje in znanost za vse razrede. Ocenjevanje znanja v srednji šoli. Uporablja se 12-stopenjska lestvica z ocenami od 1 do 12. Najvišja ocena je 12, minimalna pozitivna ocena je 3, pod 1 je oznaka "neatestirano". Ocene so lahko tiskane ali ročno napisane v cirilici.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Več informacij o izobraževalnem sistemu v Ukrajini in druge koristne povezave: </vt:lpstr>
      <vt:lpstr>PowerPointova predstavitev</vt:lpstr>
      <vt:lpstr>PowerPointova predstavitev</vt:lpstr>
      <vt:lpstr> Hvala za pozornost!                                                                                                        ENIC-NARIC center Slovenija                                                                                            e-naslov: enicnaric-slovenia.mvzt@gov.si                                                             telefon: 01/ 478-46-00</vt:lpstr>
    </vt:vector>
  </TitlesOfParts>
  <Company>Ministrstvo za visoko šolstvo, Znanost in tehnolog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priznavanju in vrednotenju izobraževanja  (Uradni list RS, št. 73/04)  …ČAS JE ZA SPREMEMBE…  Predstavitev na MVZT  7. 3. 2011</dc:title>
  <dc:creator>jesenkoa</dc:creator>
  <cp:lastModifiedBy>Mateja Robič</cp:lastModifiedBy>
  <cp:revision>473</cp:revision>
  <cp:lastPrinted>2024-03-06T09:24:49Z</cp:lastPrinted>
  <dcterms:created xsi:type="dcterms:W3CDTF">2011-02-04T13:33:45Z</dcterms:created>
  <dcterms:modified xsi:type="dcterms:W3CDTF">2024-03-06T11:53:35Z</dcterms:modified>
</cp:coreProperties>
</file>