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notesSlides/notesSlide4.xml" ContentType="application/vnd.openxmlformats-officedocument.presentationml.notesSlide+xml"/>
  <Override PartName="/ppt/theme/themeOverride8.xml" ContentType="application/vnd.openxmlformats-officedocument.themeOverride+xml"/>
  <Override PartName="/ppt/notesSlides/notesSlide5.xml" ContentType="application/vnd.openxmlformats-officedocument.presentationml.notesSlide+xml"/>
  <Override PartName="/ppt/theme/themeOverride9.xml" ContentType="application/vnd.openxmlformats-officedocument.themeOverride+xml"/>
  <Override PartName="/ppt/notesSlides/notesSlide6.xml" ContentType="application/vnd.openxmlformats-officedocument.presentationml.notesSlide+xml"/>
  <Override PartName="/ppt/theme/themeOverride10.xml" ContentType="application/vnd.openxmlformats-officedocument.themeOverride+xml"/>
  <Override PartName="/ppt/notesSlides/notesSlide7.xml" ContentType="application/vnd.openxmlformats-officedocument.presentationml.notesSlide+xml"/>
  <Override PartName="/ppt/theme/themeOverride11.xml" ContentType="application/vnd.openxmlformats-officedocument.themeOverride+xml"/>
  <Override PartName="/ppt/notesSlides/notesSlide8.xml" ContentType="application/vnd.openxmlformats-officedocument.presentationml.notesSlide+xml"/>
  <Override PartName="/ppt/theme/themeOverride12.xml" ContentType="application/vnd.openxmlformats-officedocument.themeOverride+xml"/>
  <Override PartName="/ppt/notesSlides/notesSlide9.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10.xml" ContentType="application/vnd.openxmlformats-officedocument.presentationml.notesSlide+xml"/>
  <Override PartName="/ppt/theme/themeOverride16.xml" ContentType="application/vnd.openxmlformats-officedocument.themeOverride+xml"/>
  <Override PartName="/ppt/notesSlides/notesSlide11.xml" ContentType="application/vnd.openxmlformats-officedocument.presentationml.notesSlide+xml"/>
  <Override PartName="/ppt/theme/themeOverride17.xml" ContentType="application/vnd.openxmlformats-officedocument.themeOverride+xml"/>
  <Override PartName="/ppt/notesSlides/notesSlide12.xml" ContentType="application/vnd.openxmlformats-officedocument.presentationml.notesSlide+xml"/>
  <Override PartName="/ppt/theme/themeOverride18.xml" ContentType="application/vnd.openxmlformats-officedocument.themeOverride+xml"/>
  <Override PartName="/ppt/notesSlides/notesSlide13.xml" ContentType="application/vnd.openxmlformats-officedocument.presentationml.notesSlide+xml"/>
  <Override PartName="/ppt/theme/themeOverride19.xml" ContentType="application/vnd.openxmlformats-officedocument.themeOverride+xml"/>
  <Override PartName="/ppt/notesSlides/notesSlide14.xml" ContentType="application/vnd.openxmlformats-officedocument.presentationml.notesSlide+xml"/>
  <Override PartName="/ppt/theme/themeOverride20.xml" ContentType="application/vnd.openxmlformats-officedocument.themeOverride+xml"/>
  <Override PartName="/ppt/notesSlides/notesSlide15.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421" r:id="rId3"/>
    <p:sldId id="442" r:id="rId4"/>
    <p:sldId id="445" r:id="rId5"/>
    <p:sldId id="444" r:id="rId6"/>
    <p:sldId id="460" r:id="rId7"/>
    <p:sldId id="466" r:id="rId8"/>
    <p:sldId id="463" r:id="rId9"/>
    <p:sldId id="467" r:id="rId10"/>
    <p:sldId id="461" r:id="rId11"/>
    <p:sldId id="464" r:id="rId12"/>
    <p:sldId id="465" r:id="rId13"/>
    <p:sldId id="468" r:id="rId14"/>
    <p:sldId id="431" r:id="rId15"/>
    <p:sldId id="432" r:id="rId16"/>
    <p:sldId id="447" r:id="rId17"/>
    <p:sldId id="434" r:id="rId18"/>
    <p:sldId id="436" r:id="rId19"/>
    <p:sldId id="450" r:id="rId20"/>
    <p:sldId id="451" r:id="rId21"/>
    <p:sldId id="452" r:id="rId22"/>
    <p:sldId id="453" r:id="rId23"/>
    <p:sldId id="455" r:id="rId24"/>
    <p:sldId id="459" r:id="rId25"/>
    <p:sldId id="435" r:id="rId26"/>
    <p:sldId id="437" r:id="rId27"/>
    <p:sldId id="438" r:id="rId28"/>
    <p:sldId id="440" r:id="rId29"/>
    <p:sldId id="441" r:id="rId30"/>
    <p:sldId id="430" r:id="rId31"/>
  </p:sldIdLst>
  <p:sldSz cx="9144000" cy="6858000" type="screen4x3"/>
  <p:notesSz cx="6864350" cy="9998075"/>
  <p:defaultTextStyle>
    <a:defPPr>
      <a:defRPr lang="sl-SI"/>
    </a:defPPr>
    <a:lvl1pPr algn="l" rtl="0" eaLnBrk="0" fontAlgn="base" hangingPunct="0">
      <a:spcBef>
        <a:spcPct val="0"/>
      </a:spcBef>
      <a:spcAft>
        <a:spcPct val="0"/>
      </a:spcAft>
      <a:defRPr kern="1200">
        <a:solidFill>
          <a:schemeClr val="tx1"/>
        </a:solidFill>
        <a:latin typeface="Arial Narrow" charset="0"/>
        <a:ea typeface="+mn-ea"/>
        <a:cs typeface="+mn-cs"/>
      </a:defRPr>
    </a:lvl1pPr>
    <a:lvl2pPr marL="457200" algn="l" rtl="0" eaLnBrk="0" fontAlgn="base" hangingPunct="0">
      <a:spcBef>
        <a:spcPct val="0"/>
      </a:spcBef>
      <a:spcAft>
        <a:spcPct val="0"/>
      </a:spcAft>
      <a:defRPr kern="1200">
        <a:solidFill>
          <a:schemeClr val="tx1"/>
        </a:solidFill>
        <a:latin typeface="Arial Narrow" charset="0"/>
        <a:ea typeface="+mn-ea"/>
        <a:cs typeface="+mn-cs"/>
      </a:defRPr>
    </a:lvl2pPr>
    <a:lvl3pPr marL="914400" algn="l" rtl="0" eaLnBrk="0" fontAlgn="base" hangingPunct="0">
      <a:spcBef>
        <a:spcPct val="0"/>
      </a:spcBef>
      <a:spcAft>
        <a:spcPct val="0"/>
      </a:spcAft>
      <a:defRPr kern="1200">
        <a:solidFill>
          <a:schemeClr val="tx1"/>
        </a:solidFill>
        <a:latin typeface="Arial Narrow" charset="0"/>
        <a:ea typeface="+mn-ea"/>
        <a:cs typeface="+mn-cs"/>
      </a:defRPr>
    </a:lvl3pPr>
    <a:lvl4pPr marL="1371600" algn="l" rtl="0" eaLnBrk="0" fontAlgn="base" hangingPunct="0">
      <a:spcBef>
        <a:spcPct val="0"/>
      </a:spcBef>
      <a:spcAft>
        <a:spcPct val="0"/>
      </a:spcAft>
      <a:defRPr kern="1200">
        <a:solidFill>
          <a:schemeClr val="tx1"/>
        </a:solidFill>
        <a:latin typeface="Arial Narrow" charset="0"/>
        <a:ea typeface="+mn-ea"/>
        <a:cs typeface="+mn-cs"/>
      </a:defRPr>
    </a:lvl4pPr>
    <a:lvl5pPr marL="1828800" algn="l" rtl="0" eaLnBrk="0" fontAlgn="base" hangingPunct="0">
      <a:spcBef>
        <a:spcPct val="0"/>
      </a:spcBef>
      <a:spcAft>
        <a:spcPct val="0"/>
      </a:spcAft>
      <a:defRPr kern="1200">
        <a:solidFill>
          <a:schemeClr val="tx1"/>
        </a:solidFill>
        <a:latin typeface="Arial Narrow" charset="0"/>
        <a:ea typeface="+mn-ea"/>
        <a:cs typeface="+mn-cs"/>
      </a:defRPr>
    </a:lvl5pPr>
    <a:lvl6pPr marL="2286000" algn="l" defTabSz="914400" rtl="0" eaLnBrk="1" latinLnBrk="0" hangingPunct="1">
      <a:defRPr kern="1200">
        <a:solidFill>
          <a:schemeClr val="tx1"/>
        </a:solidFill>
        <a:latin typeface="Arial Narrow" charset="0"/>
        <a:ea typeface="+mn-ea"/>
        <a:cs typeface="+mn-cs"/>
      </a:defRPr>
    </a:lvl6pPr>
    <a:lvl7pPr marL="2743200" algn="l" defTabSz="914400" rtl="0" eaLnBrk="1" latinLnBrk="0" hangingPunct="1">
      <a:defRPr kern="1200">
        <a:solidFill>
          <a:schemeClr val="tx1"/>
        </a:solidFill>
        <a:latin typeface="Arial Narrow" charset="0"/>
        <a:ea typeface="+mn-ea"/>
        <a:cs typeface="+mn-cs"/>
      </a:defRPr>
    </a:lvl7pPr>
    <a:lvl8pPr marL="3200400" algn="l" defTabSz="914400" rtl="0" eaLnBrk="1" latinLnBrk="0" hangingPunct="1">
      <a:defRPr kern="1200">
        <a:solidFill>
          <a:schemeClr val="tx1"/>
        </a:solidFill>
        <a:latin typeface="Arial Narrow" charset="0"/>
        <a:ea typeface="+mn-ea"/>
        <a:cs typeface="+mn-cs"/>
      </a:defRPr>
    </a:lvl8pPr>
    <a:lvl9pPr marL="3657600" algn="l" defTabSz="914400" rtl="0" eaLnBrk="1" latinLnBrk="0" hangingPunct="1">
      <a:defRPr kern="1200">
        <a:solidFill>
          <a:schemeClr val="tx1"/>
        </a:solidFill>
        <a:latin typeface="Arial Narrow"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0" userDrawn="1">
          <p15:clr>
            <a:srgbClr val="A4A3A4"/>
          </p15:clr>
        </p15:guide>
        <p15:guide id="2" pos="216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8064A2"/>
    <a:srgbClr val="9BBB59"/>
    <a:srgbClr val="4F81BD"/>
    <a:srgbClr val="D99694"/>
    <a:srgbClr val="FF7C80"/>
    <a:srgbClr val="95B3D7"/>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rednji slog 2 – poudarek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Srednji slog 1 – poudarek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vetel slog 1 – poudarek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Svetel slog 3 – poudarek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vetel slog 3 – poudarek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8" autoAdjust="0"/>
    <p:restoredTop sz="81473" autoAdjust="0"/>
  </p:normalViewPr>
  <p:slideViewPr>
    <p:cSldViewPr showGuides="1">
      <p:cViewPr varScale="1">
        <p:scale>
          <a:sx n="56" d="100"/>
          <a:sy n="56" d="100"/>
        </p:scale>
        <p:origin x="160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9" d="100"/>
          <a:sy n="79" d="100"/>
        </p:scale>
        <p:origin x="-3936" y="-84"/>
      </p:cViewPr>
      <p:guideLst>
        <p:guide orient="horz" pos="3150"/>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74552" cy="49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3" tIns="48172" rIns="96343" bIns="48172" numCol="1" anchor="t" anchorCtr="0" compatLnSpc="1">
            <a:prstTxWarp prst="textNoShape">
              <a:avLst/>
            </a:prstTxWarp>
          </a:bodyPr>
          <a:lstStyle>
            <a:lvl1pPr defTabSz="963549" eaLnBrk="1" hangingPunct="1">
              <a:defRPr sz="1300">
                <a:latin typeface="Arial" charset="0"/>
              </a:defRPr>
            </a:lvl1pPr>
          </a:lstStyle>
          <a:p>
            <a:pPr>
              <a:defRPr/>
            </a:pPr>
            <a:endParaRPr lang="sl-SI"/>
          </a:p>
        </p:txBody>
      </p:sp>
      <p:sp>
        <p:nvSpPr>
          <p:cNvPr id="159747" name="Rectangle 3"/>
          <p:cNvSpPr>
            <a:spLocks noGrp="1" noChangeArrowheads="1"/>
          </p:cNvSpPr>
          <p:nvPr>
            <p:ph type="dt" sz="quarter" idx="1"/>
          </p:nvPr>
        </p:nvSpPr>
        <p:spPr bwMode="auto">
          <a:xfrm>
            <a:off x="3888210" y="0"/>
            <a:ext cx="2974552" cy="49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3" tIns="48172" rIns="96343" bIns="48172" numCol="1" anchor="t" anchorCtr="0" compatLnSpc="1">
            <a:prstTxWarp prst="textNoShape">
              <a:avLst/>
            </a:prstTxWarp>
          </a:bodyPr>
          <a:lstStyle>
            <a:lvl1pPr algn="r" defTabSz="963549" eaLnBrk="1" hangingPunct="1">
              <a:defRPr sz="1300">
                <a:latin typeface="Arial" charset="0"/>
              </a:defRPr>
            </a:lvl1pPr>
          </a:lstStyle>
          <a:p>
            <a:pPr>
              <a:defRPr/>
            </a:pPr>
            <a:endParaRPr lang="sl-SI"/>
          </a:p>
        </p:txBody>
      </p:sp>
      <p:sp>
        <p:nvSpPr>
          <p:cNvPr id="159748" name="Rectangle 4"/>
          <p:cNvSpPr>
            <a:spLocks noGrp="1" noChangeArrowheads="1"/>
          </p:cNvSpPr>
          <p:nvPr>
            <p:ph type="ftr" sz="quarter" idx="2"/>
          </p:nvPr>
        </p:nvSpPr>
        <p:spPr bwMode="auto">
          <a:xfrm>
            <a:off x="0" y="9498336"/>
            <a:ext cx="2974552" cy="49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3" tIns="48172" rIns="96343" bIns="48172" numCol="1" anchor="b" anchorCtr="0" compatLnSpc="1">
            <a:prstTxWarp prst="textNoShape">
              <a:avLst/>
            </a:prstTxWarp>
          </a:bodyPr>
          <a:lstStyle>
            <a:lvl1pPr defTabSz="963549" eaLnBrk="1" hangingPunct="1">
              <a:defRPr sz="1300">
                <a:latin typeface="Arial" charset="0"/>
              </a:defRPr>
            </a:lvl1pPr>
          </a:lstStyle>
          <a:p>
            <a:pPr>
              <a:defRPr/>
            </a:pPr>
            <a:endParaRPr lang="sl-SI"/>
          </a:p>
        </p:txBody>
      </p:sp>
      <p:sp>
        <p:nvSpPr>
          <p:cNvPr id="159749" name="Rectangle 5"/>
          <p:cNvSpPr>
            <a:spLocks noGrp="1" noChangeArrowheads="1"/>
          </p:cNvSpPr>
          <p:nvPr>
            <p:ph type="sldNum" sz="quarter" idx="3"/>
          </p:nvPr>
        </p:nvSpPr>
        <p:spPr bwMode="auto">
          <a:xfrm>
            <a:off x="3888210" y="9498336"/>
            <a:ext cx="2974552" cy="49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3" tIns="48172" rIns="96343" bIns="48172" numCol="1" anchor="b" anchorCtr="0" compatLnSpc="1">
            <a:prstTxWarp prst="textNoShape">
              <a:avLst/>
            </a:prstTxWarp>
          </a:bodyPr>
          <a:lstStyle>
            <a:lvl1pPr algn="r" defTabSz="963393" eaLnBrk="1" hangingPunct="1">
              <a:defRPr sz="1300">
                <a:latin typeface="Arial" panose="020B0604020202020204" pitchFamily="34" charset="0"/>
              </a:defRPr>
            </a:lvl1pPr>
          </a:lstStyle>
          <a:p>
            <a:pPr>
              <a:defRPr/>
            </a:pPr>
            <a:fld id="{E71A8D26-D742-1442-A96A-AA16C1EF864F}" type="slidenum">
              <a:rPr lang="sl-SI" altLang="sl-SI"/>
              <a:pPr>
                <a:defRPr/>
              </a:pPr>
              <a:t>‹#›</a:t>
            </a:fld>
            <a:endParaRPr lang="sl-SI" altLang="sl-S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4552" cy="49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3" tIns="48172" rIns="96343" bIns="48172" numCol="1" anchor="t" anchorCtr="0" compatLnSpc="1">
            <a:prstTxWarp prst="textNoShape">
              <a:avLst/>
            </a:prstTxWarp>
          </a:bodyPr>
          <a:lstStyle>
            <a:lvl1pPr defTabSz="963549" eaLnBrk="1" hangingPunct="1">
              <a:defRPr sz="1300">
                <a:latin typeface="Arial" charset="0"/>
              </a:defRPr>
            </a:lvl1pPr>
          </a:lstStyle>
          <a:p>
            <a:pPr>
              <a:defRPr/>
            </a:pPr>
            <a:endParaRPr lang="sl-SI"/>
          </a:p>
        </p:txBody>
      </p:sp>
      <p:sp>
        <p:nvSpPr>
          <p:cNvPr id="22531" name="Rectangle 3"/>
          <p:cNvSpPr>
            <a:spLocks noGrp="1" noChangeArrowheads="1"/>
          </p:cNvSpPr>
          <p:nvPr>
            <p:ph type="dt" idx="1"/>
          </p:nvPr>
        </p:nvSpPr>
        <p:spPr bwMode="auto">
          <a:xfrm>
            <a:off x="3888210" y="0"/>
            <a:ext cx="2974552" cy="49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3" tIns="48172" rIns="96343" bIns="48172" numCol="1" anchor="t" anchorCtr="0" compatLnSpc="1">
            <a:prstTxWarp prst="textNoShape">
              <a:avLst/>
            </a:prstTxWarp>
          </a:bodyPr>
          <a:lstStyle>
            <a:lvl1pPr algn="r" defTabSz="963549" eaLnBrk="1" hangingPunct="1">
              <a:defRPr sz="1300">
                <a:latin typeface="Arial" charset="0"/>
              </a:defRPr>
            </a:lvl1pPr>
          </a:lstStyle>
          <a:p>
            <a:pPr>
              <a:defRPr/>
            </a:pPr>
            <a:endParaRPr lang="sl-SI"/>
          </a:p>
        </p:txBody>
      </p:sp>
      <p:sp>
        <p:nvSpPr>
          <p:cNvPr id="3076" name="Rectangle 4"/>
          <p:cNvSpPr>
            <a:spLocks noGrp="1" noRot="1" noChangeAspect="1" noChangeArrowheads="1" noTextEdit="1"/>
          </p:cNvSpPr>
          <p:nvPr>
            <p:ph type="sldImg" idx="2"/>
          </p:nvPr>
        </p:nvSpPr>
        <p:spPr bwMode="auto">
          <a:xfrm>
            <a:off x="931863" y="749300"/>
            <a:ext cx="5000625" cy="3749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22533" name="Rectangle 5"/>
          <p:cNvSpPr>
            <a:spLocks noGrp="1" noChangeArrowheads="1"/>
          </p:cNvSpPr>
          <p:nvPr>
            <p:ph type="body" sz="quarter" idx="3"/>
          </p:nvPr>
        </p:nvSpPr>
        <p:spPr bwMode="auto">
          <a:xfrm>
            <a:off x="686435" y="4748348"/>
            <a:ext cx="5491480" cy="449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3" tIns="48172" rIns="96343" bIns="48172" numCol="1" anchor="t" anchorCtr="0" compatLnSpc="1">
            <a:prstTxWarp prst="textNoShape">
              <a:avLst/>
            </a:prstTxWarp>
          </a:bodyPr>
          <a:lstStyle/>
          <a:p>
            <a:pPr lvl="0"/>
            <a:r>
              <a:rPr lang="sl-SI" noProof="0"/>
              <a:t>Kliknite, če želite urediti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22534" name="Rectangle 6"/>
          <p:cNvSpPr>
            <a:spLocks noGrp="1" noChangeArrowheads="1"/>
          </p:cNvSpPr>
          <p:nvPr>
            <p:ph type="ftr" sz="quarter" idx="4"/>
          </p:nvPr>
        </p:nvSpPr>
        <p:spPr bwMode="auto">
          <a:xfrm>
            <a:off x="0" y="9498336"/>
            <a:ext cx="2974552" cy="49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3" tIns="48172" rIns="96343" bIns="48172" numCol="1" anchor="b" anchorCtr="0" compatLnSpc="1">
            <a:prstTxWarp prst="textNoShape">
              <a:avLst/>
            </a:prstTxWarp>
          </a:bodyPr>
          <a:lstStyle>
            <a:lvl1pPr defTabSz="963549" eaLnBrk="1" hangingPunct="1">
              <a:defRPr sz="1300">
                <a:latin typeface="Arial" charset="0"/>
              </a:defRPr>
            </a:lvl1pPr>
          </a:lstStyle>
          <a:p>
            <a:pPr>
              <a:defRPr/>
            </a:pPr>
            <a:endParaRPr lang="sl-SI"/>
          </a:p>
        </p:txBody>
      </p:sp>
      <p:sp>
        <p:nvSpPr>
          <p:cNvPr id="22535" name="Rectangle 7"/>
          <p:cNvSpPr>
            <a:spLocks noGrp="1" noChangeArrowheads="1"/>
          </p:cNvSpPr>
          <p:nvPr>
            <p:ph type="sldNum" sz="quarter" idx="5"/>
          </p:nvPr>
        </p:nvSpPr>
        <p:spPr bwMode="auto">
          <a:xfrm>
            <a:off x="3888210" y="9498336"/>
            <a:ext cx="2974552" cy="49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3" tIns="48172" rIns="96343" bIns="48172" numCol="1" anchor="b" anchorCtr="0" compatLnSpc="1">
            <a:prstTxWarp prst="textNoShape">
              <a:avLst/>
            </a:prstTxWarp>
          </a:bodyPr>
          <a:lstStyle>
            <a:lvl1pPr algn="r" defTabSz="963393" eaLnBrk="1" hangingPunct="1">
              <a:defRPr sz="1300">
                <a:latin typeface="Arial" panose="020B0604020202020204" pitchFamily="34" charset="0"/>
              </a:defRPr>
            </a:lvl1pPr>
          </a:lstStyle>
          <a:p>
            <a:pPr>
              <a:defRPr/>
            </a:pPr>
            <a:fld id="{8DD2223A-4129-514C-8941-9126568B14A2}" type="slidenum">
              <a:rPr lang="sl-SI" altLang="sl-SI"/>
              <a:pPr>
                <a:defRPr/>
              </a:pPr>
              <a:t>‹#›</a:t>
            </a:fld>
            <a:endParaRPr lang="sl-SI" alt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grada stranske slike 1"/>
          <p:cNvSpPr>
            <a:spLocks noGrp="1" noRot="1" noChangeAspect="1" noTextEdit="1"/>
          </p:cNvSpPr>
          <p:nvPr>
            <p:ph type="sldImg"/>
          </p:nvPr>
        </p:nvSpPr>
        <p:spPr>
          <a:ln/>
        </p:spPr>
      </p:sp>
      <p:sp>
        <p:nvSpPr>
          <p:cNvPr id="6147" name="Ograda opomb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sl-SI" altLang="sl-SI" dirty="0"/>
          </a:p>
        </p:txBody>
      </p:sp>
      <p:sp>
        <p:nvSpPr>
          <p:cNvPr id="6148" name="Ograda številke diapozitiva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3393">
              <a:spcBef>
                <a:spcPct val="30000"/>
              </a:spcBef>
              <a:defRPr sz="1200">
                <a:solidFill>
                  <a:schemeClr val="tx1"/>
                </a:solidFill>
                <a:latin typeface="Arial" charset="0"/>
              </a:defRPr>
            </a:lvl1pPr>
            <a:lvl2pPr marL="748949" indent="-288057" defTabSz="963393">
              <a:spcBef>
                <a:spcPct val="30000"/>
              </a:spcBef>
              <a:defRPr sz="1200">
                <a:solidFill>
                  <a:schemeClr val="tx1"/>
                </a:solidFill>
                <a:latin typeface="Arial" charset="0"/>
              </a:defRPr>
            </a:lvl2pPr>
            <a:lvl3pPr marL="1152230" indent="-230446" defTabSz="963393">
              <a:spcBef>
                <a:spcPct val="30000"/>
              </a:spcBef>
              <a:defRPr sz="1200">
                <a:solidFill>
                  <a:schemeClr val="tx1"/>
                </a:solidFill>
                <a:latin typeface="Arial" charset="0"/>
              </a:defRPr>
            </a:lvl3pPr>
            <a:lvl4pPr marL="1613121" indent="-230446" defTabSz="963393">
              <a:spcBef>
                <a:spcPct val="30000"/>
              </a:spcBef>
              <a:defRPr sz="1200">
                <a:solidFill>
                  <a:schemeClr val="tx1"/>
                </a:solidFill>
                <a:latin typeface="Arial" charset="0"/>
              </a:defRPr>
            </a:lvl4pPr>
            <a:lvl5pPr marL="2074014" indent="-230446" defTabSz="963393">
              <a:spcBef>
                <a:spcPct val="30000"/>
              </a:spcBef>
              <a:defRPr sz="1200">
                <a:solidFill>
                  <a:schemeClr val="tx1"/>
                </a:solidFill>
                <a:latin typeface="Arial" charset="0"/>
              </a:defRPr>
            </a:lvl5pPr>
            <a:lvl6pPr marL="2534906" indent="-230446" defTabSz="963393" eaLnBrk="0" fontAlgn="base" hangingPunct="0">
              <a:spcBef>
                <a:spcPct val="30000"/>
              </a:spcBef>
              <a:spcAft>
                <a:spcPct val="0"/>
              </a:spcAft>
              <a:defRPr sz="1200">
                <a:solidFill>
                  <a:schemeClr val="tx1"/>
                </a:solidFill>
                <a:latin typeface="Arial" charset="0"/>
              </a:defRPr>
            </a:lvl6pPr>
            <a:lvl7pPr marL="2995798" indent="-230446" defTabSz="963393" eaLnBrk="0" fontAlgn="base" hangingPunct="0">
              <a:spcBef>
                <a:spcPct val="30000"/>
              </a:spcBef>
              <a:spcAft>
                <a:spcPct val="0"/>
              </a:spcAft>
              <a:defRPr sz="1200">
                <a:solidFill>
                  <a:schemeClr val="tx1"/>
                </a:solidFill>
                <a:latin typeface="Arial" charset="0"/>
              </a:defRPr>
            </a:lvl7pPr>
            <a:lvl8pPr marL="3456690" indent="-230446" defTabSz="963393" eaLnBrk="0" fontAlgn="base" hangingPunct="0">
              <a:spcBef>
                <a:spcPct val="30000"/>
              </a:spcBef>
              <a:spcAft>
                <a:spcPct val="0"/>
              </a:spcAft>
              <a:defRPr sz="1200">
                <a:solidFill>
                  <a:schemeClr val="tx1"/>
                </a:solidFill>
                <a:latin typeface="Arial" charset="0"/>
              </a:defRPr>
            </a:lvl8pPr>
            <a:lvl9pPr marL="3917582" indent="-230446" defTabSz="963393" eaLnBrk="0" fontAlgn="base" hangingPunct="0">
              <a:spcBef>
                <a:spcPct val="30000"/>
              </a:spcBef>
              <a:spcAft>
                <a:spcPct val="0"/>
              </a:spcAft>
              <a:defRPr sz="1200">
                <a:solidFill>
                  <a:schemeClr val="tx1"/>
                </a:solidFill>
                <a:latin typeface="Arial" charset="0"/>
              </a:defRPr>
            </a:lvl9pPr>
          </a:lstStyle>
          <a:p>
            <a:pPr>
              <a:spcBef>
                <a:spcPct val="0"/>
              </a:spcBef>
            </a:pPr>
            <a:fld id="{7DB1B776-FE90-F948-A854-3824E4CFA52B}" type="slidenum">
              <a:rPr lang="sl-SI" altLang="sl-SI" sz="1300"/>
              <a:pPr>
                <a:spcBef>
                  <a:spcPct val="0"/>
                </a:spcBef>
              </a:pPr>
              <a:t>1</a:t>
            </a:fld>
            <a:endParaRPr lang="sl-SI" altLang="sl-SI"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D2223A-4129-514C-8941-9126568B14A2}" type="slidenum">
              <a:rPr lang="sl-SI" altLang="sl-SI" smtClean="0"/>
              <a:pPr>
                <a:defRPr/>
              </a:pPr>
              <a:t>23</a:t>
            </a:fld>
            <a:endParaRPr lang="sl-SI" altLang="sl-SI"/>
          </a:p>
        </p:txBody>
      </p:sp>
    </p:spTree>
    <p:extLst>
      <p:ext uri="{BB962C8B-B14F-4D97-AF65-F5344CB8AC3E}">
        <p14:creationId xmlns:p14="http://schemas.microsoft.com/office/powerpoint/2010/main" val="2061674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a:defRPr/>
            </a:pPr>
            <a:fld id="{8DD2223A-4129-514C-8941-9126568B14A2}" type="slidenum">
              <a:rPr lang="sl-SI" altLang="sl-SI" smtClean="0"/>
              <a:pPr>
                <a:defRPr/>
              </a:pPr>
              <a:t>24</a:t>
            </a:fld>
            <a:endParaRPr lang="sl-SI" altLang="sl-SI"/>
          </a:p>
        </p:txBody>
      </p:sp>
    </p:spTree>
    <p:extLst>
      <p:ext uri="{BB962C8B-B14F-4D97-AF65-F5344CB8AC3E}">
        <p14:creationId xmlns:p14="http://schemas.microsoft.com/office/powerpoint/2010/main" val="3973439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D2223A-4129-514C-8941-9126568B14A2}" type="slidenum">
              <a:rPr lang="sl-SI" altLang="sl-SI" smtClean="0"/>
              <a:pPr>
                <a:defRPr/>
              </a:pPr>
              <a:t>25</a:t>
            </a:fld>
            <a:endParaRPr lang="sl-SI" altLang="sl-SI"/>
          </a:p>
        </p:txBody>
      </p:sp>
    </p:spTree>
    <p:extLst>
      <p:ext uri="{BB962C8B-B14F-4D97-AF65-F5344CB8AC3E}">
        <p14:creationId xmlns:p14="http://schemas.microsoft.com/office/powerpoint/2010/main" val="1763513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D2223A-4129-514C-8941-9126568B14A2}" type="slidenum">
              <a:rPr lang="sl-SI" altLang="sl-SI" smtClean="0"/>
              <a:pPr>
                <a:defRPr/>
              </a:pPr>
              <a:t>26</a:t>
            </a:fld>
            <a:endParaRPr lang="sl-SI" altLang="sl-SI"/>
          </a:p>
        </p:txBody>
      </p:sp>
    </p:spTree>
    <p:extLst>
      <p:ext uri="{BB962C8B-B14F-4D97-AF65-F5344CB8AC3E}">
        <p14:creationId xmlns:p14="http://schemas.microsoft.com/office/powerpoint/2010/main" val="1448273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D2223A-4129-514C-8941-9126568B14A2}" type="slidenum">
              <a:rPr lang="sl-SI" altLang="sl-SI" smtClean="0"/>
              <a:pPr>
                <a:defRPr/>
              </a:pPr>
              <a:t>27</a:t>
            </a:fld>
            <a:endParaRPr lang="sl-SI" altLang="sl-SI"/>
          </a:p>
        </p:txBody>
      </p:sp>
    </p:spTree>
    <p:extLst>
      <p:ext uri="{BB962C8B-B14F-4D97-AF65-F5344CB8AC3E}">
        <p14:creationId xmlns:p14="http://schemas.microsoft.com/office/powerpoint/2010/main" val="638177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D2223A-4129-514C-8941-9126568B14A2}" type="slidenum">
              <a:rPr lang="sl-SI" altLang="sl-SI" smtClean="0"/>
              <a:pPr>
                <a:defRPr/>
              </a:pPr>
              <a:t>28</a:t>
            </a:fld>
            <a:endParaRPr lang="sl-SI" altLang="sl-SI"/>
          </a:p>
        </p:txBody>
      </p:sp>
    </p:spTree>
    <p:extLst>
      <p:ext uri="{BB962C8B-B14F-4D97-AF65-F5344CB8AC3E}">
        <p14:creationId xmlns:p14="http://schemas.microsoft.com/office/powerpoint/2010/main" val="2061674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grada stranske slike 1"/>
          <p:cNvSpPr>
            <a:spLocks noGrp="1" noRot="1" noChangeAspect="1" noTextEdit="1"/>
          </p:cNvSpPr>
          <p:nvPr>
            <p:ph type="sldImg"/>
          </p:nvPr>
        </p:nvSpPr>
        <p:spPr>
          <a:ln/>
        </p:spPr>
      </p:sp>
      <p:sp>
        <p:nvSpPr>
          <p:cNvPr id="20483" name="Ograda opomb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sl-SI" altLang="sl-SI"/>
          </a:p>
        </p:txBody>
      </p:sp>
      <p:sp>
        <p:nvSpPr>
          <p:cNvPr id="20484" name="Ograda številke diapozitiva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3393">
              <a:spcBef>
                <a:spcPct val="30000"/>
              </a:spcBef>
              <a:defRPr sz="1200">
                <a:solidFill>
                  <a:schemeClr val="tx1"/>
                </a:solidFill>
                <a:latin typeface="Arial" charset="0"/>
              </a:defRPr>
            </a:lvl1pPr>
            <a:lvl2pPr marL="748949" indent="-288057" defTabSz="963393">
              <a:spcBef>
                <a:spcPct val="30000"/>
              </a:spcBef>
              <a:defRPr sz="1200">
                <a:solidFill>
                  <a:schemeClr val="tx1"/>
                </a:solidFill>
                <a:latin typeface="Arial" charset="0"/>
              </a:defRPr>
            </a:lvl2pPr>
            <a:lvl3pPr marL="1152230" indent="-230446" defTabSz="963393">
              <a:spcBef>
                <a:spcPct val="30000"/>
              </a:spcBef>
              <a:defRPr sz="1200">
                <a:solidFill>
                  <a:schemeClr val="tx1"/>
                </a:solidFill>
                <a:latin typeface="Arial" charset="0"/>
              </a:defRPr>
            </a:lvl3pPr>
            <a:lvl4pPr marL="1613121" indent="-230446" defTabSz="963393">
              <a:spcBef>
                <a:spcPct val="30000"/>
              </a:spcBef>
              <a:defRPr sz="1200">
                <a:solidFill>
                  <a:schemeClr val="tx1"/>
                </a:solidFill>
                <a:latin typeface="Arial" charset="0"/>
              </a:defRPr>
            </a:lvl4pPr>
            <a:lvl5pPr marL="2074014" indent="-230446" defTabSz="963393">
              <a:spcBef>
                <a:spcPct val="30000"/>
              </a:spcBef>
              <a:defRPr sz="1200">
                <a:solidFill>
                  <a:schemeClr val="tx1"/>
                </a:solidFill>
                <a:latin typeface="Arial" charset="0"/>
              </a:defRPr>
            </a:lvl5pPr>
            <a:lvl6pPr marL="2534906" indent="-230446" defTabSz="963393" eaLnBrk="0" fontAlgn="base" hangingPunct="0">
              <a:spcBef>
                <a:spcPct val="30000"/>
              </a:spcBef>
              <a:spcAft>
                <a:spcPct val="0"/>
              </a:spcAft>
              <a:defRPr sz="1200">
                <a:solidFill>
                  <a:schemeClr val="tx1"/>
                </a:solidFill>
                <a:latin typeface="Arial" charset="0"/>
              </a:defRPr>
            </a:lvl6pPr>
            <a:lvl7pPr marL="2995798" indent="-230446" defTabSz="963393" eaLnBrk="0" fontAlgn="base" hangingPunct="0">
              <a:spcBef>
                <a:spcPct val="30000"/>
              </a:spcBef>
              <a:spcAft>
                <a:spcPct val="0"/>
              </a:spcAft>
              <a:defRPr sz="1200">
                <a:solidFill>
                  <a:schemeClr val="tx1"/>
                </a:solidFill>
                <a:latin typeface="Arial" charset="0"/>
              </a:defRPr>
            </a:lvl7pPr>
            <a:lvl8pPr marL="3456690" indent="-230446" defTabSz="963393" eaLnBrk="0" fontAlgn="base" hangingPunct="0">
              <a:spcBef>
                <a:spcPct val="30000"/>
              </a:spcBef>
              <a:spcAft>
                <a:spcPct val="0"/>
              </a:spcAft>
              <a:defRPr sz="1200">
                <a:solidFill>
                  <a:schemeClr val="tx1"/>
                </a:solidFill>
                <a:latin typeface="Arial" charset="0"/>
              </a:defRPr>
            </a:lvl8pPr>
            <a:lvl9pPr marL="3917582" indent="-230446" defTabSz="963393" eaLnBrk="0" fontAlgn="base" hangingPunct="0">
              <a:spcBef>
                <a:spcPct val="30000"/>
              </a:spcBef>
              <a:spcAft>
                <a:spcPct val="0"/>
              </a:spcAft>
              <a:defRPr sz="1200">
                <a:solidFill>
                  <a:schemeClr val="tx1"/>
                </a:solidFill>
                <a:latin typeface="Arial" charset="0"/>
              </a:defRPr>
            </a:lvl9pPr>
          </a:lstStyle>
          <a:p>
            <a:pPr>
              <a:spcBef>
                <a:spcPct val="0"/>
              </a:spcBef>
            </a:pPr>
            <a:fld id="{8020E24C-194B-2541-A5DE-7771DB6E3FD1}" type="slidenum">
              <a:rPr lang="sl-SI" altLang="sl-SI" sz="1300"/>
              <a:pPr>
                <a:spcBef>
                  <a:spcPct val="0"/>
                </a:spcBef>
              </a:pPr>
              <a:t>30</a:t>
            </a:fld>
            <a:endParaRPr lang="sl-SI" altLang="sl-SI"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D2223A-4129-514C-8941-9126568B14A2}" type="slidenum">
              <a:rPr lang="sl-SI" altLang="sl-SI" smtClean="0"/>
              <a:pPr>
                <a:defRPr/>
              </a:pPr>
              <a:t>2</a:t>
            </a:fld>
            <a:endParaRPr lang="sl-SI" altLang="sl-SI"/>
          </a:p>
        </p:txBody>
      </p:sp>
    </p:spTree>
    <p:extLst>
      <p:ext uri="{BB962C8B-B14F-4D97-AF65-F5344CB8AC3E}">
        <p14:creationId xmlns:p14="http://schemas.microsoft.com/office/powerpoint/2010/main" val="108814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D2223A-4129-514C-8941-9126568B14A2}" type="slidenum">
              <a:rPr lang="sl-SI" altLang="sl-SI" smtClean="0"/>
              <a:pPr>
                <a:defRPr/>
              </a:pPr>
              <a:t>14</a:t>
            </a:fld>
            <a:endParaRPr lang="sl-SI" altLang="sl-SI"/>
          </a:p>
        </p:txBody>
      </p:sp>
    </p:spTree>
    <p:extLst>
      <p:ext uri="{BB962C8B-B14F-4D97-AF65-F5344CB8AC3E}">
        <p14:creationId xmlns:p14="http://schemas.microsoft.com/office/powerpoint/2010/main" val="28870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D2223A-4129-514C-8941-9126568B14A2}" type="slidenum">
              <a:rPr lang="sl-SI" altLang="sl-SI" smtClean="0"/>
              <a:pPr>
                <a:defRPr/>
              </a:pPr>
              <a:t>15</a:t>
            </a:fld>
            <a:endParaRPr lang="sl-SI" altLang="sl-SI"/>
          </a:p>
        </p:txBody>
      </p:sp>
    </p:spTree>
    <p:extLst>
      <p:ext uri="{BB962C8B-B14F-4D97-AF65-F5344CB8AC3E}">
        <p14:creationId xmlns:p14="http://schemas.microsoft.com/office/powerpoint/2010/main" val="19522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D2223A-4129-514C-8941-9126568B14A2}" type="slidenum">
              <a:rPr lang="sl-SI" altLang="sl-SI" smtClean="0"/>
              <a:pPr>
                <a:defRPr/>
              </a:pPr>
              <a:t>16</a:t>
            </a:fld>
            <a:endParaRPr lang="sl-SI" altLang="sl-SI"/>
          </a:p>
        </p:txBody>
      </p:sp>
    </p:spTree>
    <p:extLst>
      <p:ext uri="{BB962C8B-B14F-4D97-AF65-F5344CB8AC3E}">
        <p14:creationId xmlns:p14="http://schemas.microsoft.com/office/powerpoint/2010/main" val="1088140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D2223A-4129-514C-8941-9126568B14A2}" type="slidenum">
              <a:rPr lang="sl-SI" altLang="sl-SI" smtClean="0"/>
              <a:pPr>
                <a:defRPr/>
              </a:pPr>
              <a:t>17</a:t>
            </a:fld>
            <a:endParaRPr lang="sl-SI" altLang="sl-SI"/>
          </a:p>
        </p:txBody>
      </p:sp>
    </p:spTree>
    <p:extLst>
      <p:ext uri="{BB962C8B-B14F-4D97-AF65-F5344CB8AC3E}">
        <p14:creationId xmlns:p14="http://schemas.microsoft.com/office/powerpoint/2010/main" val="888084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D2223A-4129-514C-8941-9126568B14A2}" type="slidenum">
              <a:rPr lang="sl-SI" altLang="sl-SI" smtClean="0"/>
              <a:pPr>
                <a:defRPr/>
              </a:pPr>
              <a:t>18</a:t>
            </a:fld>
            <a:endParaRPr lang="sl-SI" altLang="sl-SI"/>
          </a:p>
        </p:txBody>
      </p:sp>
    </p:spTree>
    <p:extLst>
      <p:ext uri="{BB962C8B-B14F-4D97-AF65-F5344CB8AC3E}">
        <p14:creationId xmlns:p14="http://schemas.microsoft.com/office/powerpoint/2010/main" val="1012221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D2223A-4129-514C-8941-9126568B14A2}" type="slidenum">
              <a:rPr lang="sl-SI" altLang="sl-SI" smtClean="0"/>
              <a:pPr>
                <a:defRPr/>
              </a:pPr>
              <a:t>19</a:t>
            </a:fld>
            <a:endParaRPr lang="sl-SI" altLang="sl-SI"/>
          </a:p>
        </p:txBody>
      </p:sp>
    </p:spTree>
    <p:extLst>
      <p:ext uri="{BB962C8B-B14F-4D97-AF65-F5344CB8AC3E}">
        <p14:creationId xmlns:p14="http://schemas.microsoft.com/office/powerpoint/2010/main" val="1684977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D2223A-4129-514C-8941-9126568B14A2}" type="slidenum">
              <a:rPr lang="sl-SI" altLang="sl-SI" smtClean="0"/>
              <a:pPr>
                <a:defRPr/>
              </a:pPr>
              <a:t>20</a:t>
            </a:fld>
            <a:endParaRPr lang="sl-SI" altLang="sl-SI"/>
          </a:p>
        </p:txBody>
      </p:sp>
    </p:spTree>
    <p:extLst>
      <p:ext uri="{BB962C8B-B14F-4D97-AF65-F5344CB8AC3E}">
        <p14:creationId xmlns:p14="http://schemas.microsoft.com/office/powerpoint/2010/main" val="1448273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4" name="Picture 7" descr="LOGORI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15888"/>
            <a:ext cx="2300287"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8"/>
          <p:cNvGraphicFramePr>
            <a:graphicFrameLocks noChangeAspect="1"/>
          </p:cNvGraphicFramePr>
          <p:nvPr/>
        </p:nvGraphicFramePr>
        <p:xfrm>
          <a:off x="8316913" y="6237288"/>
          <a:ext cx="500062" cy="271462"/>
        </p:xfrm>
        <a:graphic>
          <a:graphicData uri="http://schemas.openxmlformats.org/presentationml/2006/ole">
            <mc:AlternateContent xmlns:mc="http://schemas.openxmlformats.org/markup-compatibility/2006">
              <mc:Choice xmlns:v="urn:schemas-microsoft-com:vml" Requires="v">
                <p:oleObj spid="_x0000_s2051" name="CorelDRAW" r:id="rId4" imgW="500634" imgH="272034" progId="CorelDRAW.Graphic.11">
                  <p:embed/>
                </p:oleObj>
              </mc:Choice>
              <mc:Fallback>
                <p:oleObj name="CorelDRAW" r:id="rId4" imgW="500634" imgH="272034" progId="CorelDRAW.Graphic.11">
                  <p:embed/>
                  <p:pic>
                    <p:nvPicPr>
                      <p:cNvPr id="5"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6913" y="6237288"/>
                        <a:ext cx="500062"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5" name="Rectangle 3"/>
          <p:cNvSpPr>
            <a:spLocks noGrp="1" noChangeArrowheads="1"/>
          </p:cNvSpPr>
          <p:nvPr>
            <p:ph type="subTitle" idx="1"/>
          </p:nvPr>
        </p:nvSpPr>
        <p:spPr>
          <a:xfrm>
            <a:off x="3708400" y="3500438"/>
            <a:ext cx="4064000" cy="1752600"/>
          </a:xfrm>
        </p:spPr>
        <p:txBody>
          <a:bodyPr/>
          <a:lstStyle>
            <a:lvl1pPr marL="0" indent="0">
              <a:buFontTx/>
              <a:buNone/>
              <a:defRPr sz="2000"/>
            </a:lvl1pPr>
          </a:lstStyle>
          <a:p>
            <a:pPr lvl="0"/>
            <a:r>
              <a:rPr lang="sl-SI" noProof="0"/>
              <a:t>Kliknite, če želite urediti slog podnaslova matrice</a:t>
            </a:r>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3505200" cy="6858000"/>
          </a:xfrm>
          <a:prstGeom prst="rect">
            <a:avLst/>
          </a:prstGeom>
        </p:spPr>
      </p:pic>
      <p:sp>
        <p:nvSpPr>
          <p:cNvPr id="3074" name="Rectangle 2"/>
          <p:cNvSpPr>
            <a:spLocks noGrp="1" noChangeArrowheads="1"/>
          </p:cNvSpPr>
          <p:nvPr>
            <p:ph type="ctrTitle"/>
          </p:nvPr>
        </p:nvSpPr>
        <p:spPr>
          <a:xfrm>
            <a:off x="2411413" y="1814513"/>
            <a:ext cx="5757862" cy="1470025"/>
          </a:xfrm>
        </p:spPr>
        <p:txBody>
          <a:bodyPr/>
          <a:lstStyle>
            <a:lvl1pPr algn="l">
              <a:defRPr/>
            </a:lvl1pPr>
          </a:lstStyle>
          <a:p>
            <a:pPr lvl="0"/>
            <a:r>
              <a:rPr lang="sl-SI" noProof="0"/>
              <a:t>KLIKNITE, ČE ŽELITE UREDITI SLOG NASLOVA MATRICE</a:t>
            </a:r>
          </a:p>
        </p:txBody>
      </p:sp>
    </p:spTree>
    <p:extLst>
      <p:ext uri="{BB962C8B-B14F-4D97-AF65-F5344CB8AC3E}">
        <p14:creationId xmlns:p14="http://schemas.microsoft.com/office/powerpoint/2010/main" val="30678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480225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03844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Naslov, besedilo in 2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p>
            <a:r>
              <a:rPr lang="sl-SI"/>
              <a:t>Uredite slog naslova matrice</a:t>
            </a:r>
          </a:p>
        </p:txBody>
      </p:sp>
      <p:sp>
        <p:nvSpPr>
          <p:cNvPr id="3" name="Ograda besedila 2"/>
          <p:cNvSpPr>
            <a:spLocks noGrp="1"/>
          </p:cNvSpPr>
          <p:nvPr>
            <p:ph type="body" sz="half" idx="1"/>
          </p:nvPr>
        </p:nvSpPr>
        <p:spPr>
          <a:xfrm>
            <a:off x="457200" y="1600200"/>
            <a:ext cx="4038600" cy="4525963"/>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quarter" idx="2"/>
          </p:nvPr>
        </p:nvSpPr>
        <p:spPr>
          <a:xfrm>
            <a:off x="4648200" y="1600200"/>
            <a:ext cx="4038600" cy="21859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vsebine 4"/>
          <p:cNvSpPr>
            <a:spLocks noGrp="1"/>
          </p:cNvSpPr>
          <p:nvPr>
            <p:ph sz="quarter" idx="3"/>
          </p:nvPr>
        </p:nvSpPr>
        <p:spPr>
          <a:xfrm>
            <a:off x="4648200" y="3938588"/>
            <a:ext cx="4038600" cy="2187575"/>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1767651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Naslov in besedilo nad vsebino">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p>
            <a:r>
              <a:rPr lang="sl-SI"/>
              <a:t>Uredite slog naslova matrice</a:t>
            </a:r>
          </a:p>
        </p:txBody>
      </p:sp>
      <p:sp>
        <p:nvSpPr>
          <p:cNvPr id="3" name="Ograda besedila 2"/>
          <p:cNvSpPr>
            <a:spLocks noGrp="1"/>
          </p:cNvSpPr>
          <p:nvPr>
            <p:ph type="body" sz="half" idx="1"/>
          </p:nvPr>
        </p:nvSpPr>
        <p:spPr>
          <a:xfrm>
            <a:off x="457200" y="1600200"/>
            <a:ext cx="8229600" cy="21859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57200" y="3938588"/>
            <a:ext cx="8229600" cy="2187575"/>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623954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Vsebina">
    <p:spTree>
      <p:nvGrpSpPr>
        <p:cNvPr id="1" name=""/>
        <p:cNvGrpSpPr/>
        <p:nvPr/>
      </p:nvGrpSpPr>
      <p:grpSpPr>
        <a:xfrm>
          <a:off x="0" y="0"/>
          <a:ext cx="0" cy="0"/>
          <a:chOff x="0" y="0"/>
          <a:chExt cx="0" cy="0"/>
        </a:xfrm>
      </p:grpSpPr>
      <p:sp>
        <p:nvSpPr>
          <p:cNvPr id="2" name="Ograda vsebine 1"/>
          <p:cNvSpPr>
            <a:spLocks noGrp="1"/>
          </p:cNvSpPr>
          <p:nvPr>
            <p:ph/>
          </p:nvPr>
        </p:nvSpPr>
        <p:spPr>
          <a:xfrm>
            <a:off x="457200" y="274638"/>
            <a:ext cx="8229600" cy="5851525"/>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635406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Naslov, besedilo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p>
            <a:r>
              <a:rPr lang="sl-SI"/>
              <a:t>Uredite slog naslova matrice</a:t>
            </a:r>
          </a:p>
        </p:txBody>
      </p:sp>
      <p:sp>
        <p:nvSpPr>
          <p:cNvPr id="3" name="Ograda besedila 2"/>
          <p:cNvSpPr>
            <a:spLocks noGrp="1"/>
          </p:cNvSpPr>
          <p:nvPr>
            <p:ph type="body" sz="half" idx="1"/>
          </p:nvPr>
        </p:nvSpPr>
        <p:spPr>
          <a:xfrm>
            <a:off x="457200" y="1600200"/>
            <a:ext cx="4038600" cy="4525963"/>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198368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911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a:t>Uredite sloge besedila matrice</a:t>
            </a:r>
          </a:p>
        </p:txBody>
      </p:sp>
    </p:spTree>
    <p:extLst>
      <p:ext uri="{BB962C8B-B14F-4D97-AF65-F5344CB8AC3E}">
        <p14:creationId xmlns:p14="http://schemas.microsoft.com/office/powerpoint/2010/main" val="1385419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173124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821589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Tree>
    <p:extLst>
      <p:ext uri="{BB962C8B-B14F-4D97-AF65-F5344CB8AC3E}">
        <p14:creationId xmlns:p14="http://schemas.microsoft.com/office/powerpoint/2010/main" val="13027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75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Tree>
    <p:extLst>
      <p:ext uri="{BB962C8B-B14F-4D97-AF65-F5344CB8AC3E}">
        <p14:creationId xmlns:p14="http://schemas.microsoft.com/office/powerpoint/2010/main" val="176887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Tree>
    <p:extLst>
      <p:ext uri="{BB962C8B-B14F-4D97-AF65-F5344CB8AC3E}">
        <p14:creationId xmlns:p14="http://schemas.microsoft.com/office/powerpoint/2010/main" val="1915092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graphicFrame>
        <p:nvGraphicFramePr>
          <p:cNvPr id="1028" name="Object 15"/>
          <p:cNvGraphicFramePr>
            <a:graphicFrameLocks noChangeAspect="1"/>
          </p:cNvGraphicFramePr>
          <p:nvPr/>
        </p:nvGraphicFramePr>
        <p:xfrm>
          <a:off x="0" y="6291263"/>
          <a:ext cx="9144000" cy="566737"/>
        </p:xfrm>
        <a:graphic>
          <a:graphicData uri="http://schemas.openxmlformats.org/presentationml/2006/ole">
            <mc:AlternateContent xmlns:mc="http://schemas.openxmlformats.org/markup-compatibility/2006">
              <mc:Choice xmlns:v="urn:schemas-microsoft-com:vml" Requires="v">
                <p:oleObj spid="_x0000_s1027" name="CorelDRAW" r:id="rId18" imgW="11928348" imgH="738378" progId="CorelDRAW.Graphic.11">
                  <p:embed/>
                </p:oleObj>
              </mc:Choice>
              <mc:Fallback>
                <p:oleObj name="CorelDRAW" r:id="rId18" imgW="11928348" imgH="738378" progId="CorelDRAW.Graphic.11">
                  <p:embed/>
                  <p:pic>
                    <p:nvPicPr>
                      <p:cNvPr id="1028" name="Object 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6291263"/>
                        <a:ext cx="914400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191"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88" r:id="rId13"/>
    <p:sldLayoutId id="2147484189" r:id="rId14"/>
    <p:sldLayoutId id="2147484190" r:id="rId15"/>
  </p:sldLayoutIdLst>
  <p:txStyles>
    <p:title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Narrow" pitchFamily="34" charset="0"/>
        </a:defRPr>
      </a:lvl2pPr>
      <a:lvl3pPr algn="ctr" rtl="0" eaLnBrk="0" fontAlgn="base" hangingPunct="0">
        <a:spcBef>
          <a:spcPct val="0"/>
        </a:spcBef>
        <a:spcAft>
          <a:spcPct val="0"/>
        </a:spcAft>
        <a:defRPr sz="3200" b="1">
          <a:solidFill>
            <a:schemeClr val="accent2"/>
          </a:solidFill>
          <a:latin typeface="Arial Narrow" pitchFamily="34" charset="0"/>
        </a:defRPr>
      </a:lvl3pPr>
      <a:lvl4pPr algn="ctr" rtl="0" eaLnBrk="0" fontAlgn="base" hangingPunct="0">
        <a:spcBef>
          <a:spcPct val="0"/>
        </a:spcBef>
        <a:spcAft>
          <a:spcPct val="0"/>
        </a:spcAft>
        <a:defRPr sz="3200" b="1">
          <a:solidFill>
            <a:schemeClr val="accent2"/>
          </a:solidFill>
          <a:latin typeface="Arial Narrow" pitchFamily="34" charset="0"/>
        </a:defRPr>
      </a:lvl4pPr>
      <a:lvl5pPr algn="ctr" rtl="0" eaLnBrk="0" fontAlgn="base" hangingPunct="0">
        <a:spcBef>
          <a:spcPct val="0"/>
        </a:spcBef>
        <a:spcAft>
          <a:spcPct val="0"/>
        </a:spcAft>
        <a:defRPr sz="3200" b="1">
          <a:solidFill>
            <a:schemeClr val="accent2"/>
          </a:solidFill>
          <a:latin typeface="Arial Narrow" pitchFamily="34" charset="0"/>
        </a:defRPr>
      </a:lvl5pPr>
      <a:lvl6pPr marL="457200" algn="ctr" rtl="0" fontAlgn="base">
        <a:spcBef>
          <a:spcPct val="0"/>
        </a:spcBef>
        <a:spcAft>
          <a:spcPct val="0"/>
        </a:spcAft>
        <a:defRPr sz="3200" b="1">
          <a:solidFill>
            <a:schemeClr val="accent2"/>
          </a:solidFill>
          <a:latin typeface="Arial Narrow" pitchFamily="34" charset="0"/>
        </a:defRPr>
      </a:lvl6pPr>
      <a:lvl7pPr marL="914400" algn="ctr" rtl="0" fontAlgn="base">
        <a:spcBef>
          <a:spcPct val="0"/>
        </a:spcBef>
        <a:spcAft>
          <a:spcPct val="0"/>
        </a:spcAft>
        <a:defRPr sz="3200" b="1">
          <a:solidFill>
            <a:schemeClr val="accent2"/>
          </a:solidFill>
          <a:latin typeface="Arial Narrow" pitchFamily="34" charset="0"/>
        </a:defRPr>
      </a:lvl7pPr>
      <a:lvl8pPr marL="1371600" algn="ctr" rtl="0" fontAlgn="base">
        <a:spcBef>
          <a:spcPct val="0"/>
        </a:spcBef>
        <a:spcAft>
          <a:spcPct val="0"/>
        </a:spcAft>
        <a:defRPr sz="3200" b="1">
          <a:solidFill>
            <a:schemeClr val="accent2"/>
          </a:solidFill>
          <a:latin typeface="Arial Narrow" pitchFamily="34" charset="0"/>
        </a:defRPr>
      </a:lvl8pPr>
      <a:lvl9pPr marL="1828800" algn="ctr" rtl="0" fontAlgn="base">
        <a:spcBef>
          <a:spcPct val="0"/>
        </a:spcBef>
        <a:spcAft>
          <a:spcPct val="0"/>
        </a:spcAft>
        <a:defRPr sz="3200" b="1">
          <a:solidFill>
            <a:schemeClr val="accent2"/>
          </a:solidFill>
          <a:latin typeface="Arial Narrow" pitchFamily="34" charset="0"/>
        </a:defRPr>
      </a:lvl9pPr>
    </p:titleStyle>
    <p:body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accent2"/>
          </a:solidFill>
          <a:latin typeface="+mn-lt"/>
        </a:defRPr>
      </a:lvl2pPr>
      <a:lvl3pPr marL="1143000" indent="-228600" algn="l" rtl="0" eaLnBrk="0" fontAlgn="base" hangingPunct="0">
        <a:spcBef>
          <a:spcPct val="20000"/>
        </a:spcBef>
        <a:spcAft>
          <a:spcPct val="0"/>
        </a:spcAft>
        <a:buChar char="•"/>
        <a:defRPr sz="2000" b="1">
          <a:solidFill>
            <a:schemeClr val="accent2"/>
          </a:solidFill>
          <a:latin typeface="+mn-lt"/>
        </a:defRPr>
      </a:lvl3pPr>
      <a:lvl4pPr marL="1600200" indent="-228600" algn="l" rtl="0" eaLnBrk="0" fontAlgn="base" hangingPunct="0">
        <a:spcBef>
          <a:spcPct val="20000"/>
        </a:spcBef>
        <a:spcAft>
          <a:spcPct val="0"/>
        </a:spcAft>
        <a:buChar char="–"/>
        <a:defRPr b="1">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hyperlink" Target="https://pixabay.com/de/telefon-w%C3%A4hlscheibe-rot-retro-310544/" TargetMode="Externa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hyperlink" Target="http://www.ric.si/"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hemeOverride" Target="../theme/themeOverride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hemeOverride" Target="../theme/themeOverride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3708400" y="3500438"/>
            <a:ext cx="4464000" cy="1752600"/>
          </a:xfrm>
        </p:spPr>
        <p:txBody>
          <a:bodyPr/>
          <a:lstStyle/>
          <a:p>
            <a:pPr eaLnBrk="1" hangingPunct="1"/>
            <a:endParaRPr lang="sl-SI" altLang="sl-SI" b="0" dirty="0">
              <a:latin typeface="Arial" charset="0"/>
            </a:endParaRPr>
          </a:p>
          <a:p>
            <a:pPr eaLnBrk="1" hangingPunct="1"/>
            <a:endParaRPr lang="sl-SI" altLang="sl-SI" b="0" dirty="0">
              <a:latin typeface="Arial" charset="0"/>
            </a:endParaRPr>
          </a:p>
          <a:p>
            <a:pPr eaLnBrk="1" hangingPunct="1"/>
            <a:endParaRPr lang="sl-SI" altLang="sl-SI" b="0" dirty="0">
              <a:latin typeface="Arial" charset="0"/>
            </a:endParaRPr>
          </a:p>
        </p:txBody>
      </p:sp>
      <p:sp>
        <p:nvSpPr>
          <p:cNvPr id="5122" name="Rectangle 2"/>
          <p:cNvSpPr>
            <a:spLocks noGrp="1" noChangeArrowheads="1"/>
          </p:cNvSpPr>
          <p:nvPr>
            <p:ph type="ctrTitle"/>
          </p:nvPr>
        </p:nvSpPr>
        <p:spPr>
          <a:xfrm>
            <a:off x="2555875" y="1844675"/>
            <a:ext cx="6372225" cy="1470025"/>
          </a:xfrm>
        </p:spPr>
        <p:txBody>
          <a:bodyPr/>
          <a:lstStyle/>
          <a:p>
            <a:pPr eaLnBrk="1" hangingPunct="1"/>
            <a:r>
              <a:rPr lang="sl-SI" sz="2600" dirty="0">
                <a:latin typeface="Arial" charset="0"/>
                <a:ea typeface="Arial" charset="0"/>
                <a:cs typeface="Arial" charset="0"/>
              </a:rPr>
              <a:t>POSVETI S PREDSEDNIKI IN TAJNIKI ŠOLSKIH MATURITETNIH KOMISIJ </a:t>
            </a:r>
            <a:br>
              <a:rPr lang="sl-SI" sz="2600" dirty="0">
                <a:latin typeface="Arial" charset="0"/>
                <a:ea typeface="Arial" charset="0"/>
                <a:cs typeface="Arial" charset="0"/>
              </a:rPr>
            </a:br>
            <a:r>
              <a:rPr lang="sl-SI" sz="2600" dirty="0">
                <a:latin typeface="Arial" charset="0"/>
                <a:ea typeface="Arial" charset="0"/>
                <a:cs typeface="Arial" charset="0"/>
              </a:rPr>
              <a:t>ZA POKLICNO MATURO 2024</a:t>
            </a:r>
            <a:endParaRPr lang="sl-SI" altLang="sl-SI" sz="2600" dirty="0">
              <a:latin typeface="Arial" charset="0"/>
              <a:ea typeface="Arial" charset="0"/>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značba mesta vsebine 7">
            <a:extLst>
              <a:ext uri="{FF2B5EF4-FFF2-40B4-BE49-F238E27FC236}">
                <a16:creationId xmlns:a16="http://schemas.microsoft.com/office/drawing/2014/main" id="{B01D1D47-A73F-62CC-CE48-4F00255EF5BC}"/>
              </a:ext>
            </a:extLst>
          </p:cNvPr>
          <p:cNvPicPr>
            <a:picLocks noGrp="1" noChangeAspect="1"/>
          </p:cNvPicPr>
          <p:nvPr>
            <p:ph sz="half" idx="1"/>
          </p:nvPr>
        </p:nvPicPr>
        <p:blipFill>
          <a:blip r:embed="rId2"/>
          <a:stretch/>
        </p:blipFill>
        <p:spPr>
          <a:xfrm>
            <a:off x="90488" y="288668"/>
            <a:ext cx="8963025" cy="5713927"/>
          </a:xfrm>
          <a:noFill/>
        </p:spPr>
      </p:pic>
    </p:spTree>
    <p:extLst>
      <p:ext uri="{BB962C8B-B14F-4D97-AF65-F5344CB8AC3E}">
        <p14:creationId xmlns:p14="http://schemas.microsoft.com/office/powerpoint/2010/main" val="3383251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9094CDAF-9158-3526-36B5-AF65125B1849}"/>
              </a:ext>
            </a:extLst>
          </p:cNvPr>
          <p:cNvPicPr>
            <a:picLocks noChangeAspect="1"/>
          </p:cNvPicPr>
          <p:nvPr/>
        </p:nvPicPr>
        <p:blipFill>
          <a:blip r:embed="rId2"/>
          <a:stretch>
            <a:fillRect/>
          </a:stretch>
        </p:blipFill>
        <p:spPr>
          <a:xfrm>
            <a:off x="90488" y="109407"/>
            <a:ext cx="8963025" cy="6072449"/>
          </a:xfrm>
          <a:prstGeom prst="rect">
            <a:avLst/>
          </a:prstGeom>
          <a:noFill/>
        </p:spPr>
      </p:pic>
    </p:spTree>
    <p:extLst>
      <p:ext uri="{BB962C8B-B14F-4D97-AF65-F5344CB8AC3E}">
        <p14:creationId xmlns:p14="http://schemas.microsoft.com/office/powerpoint/2010/main" val="1072273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E10C098C-0786-7EC3-C766-DC17001DEDCA}"/>
              </a:ext>
            </a:extLst>
          </p:cNvPr>
          <p:cNvPicPr>
            <a:picLocks noChangeAspect="1"/>
          </p:cNvPicPr>
          <p:nvPr/>
        </p:nvPicPr>
        <p:blipFill>
          <a:blip r:embed="rId2"/>
          <a:stretch>
            <a:fillRect/>
          </a:stretch>
        </p:blipFill>
        <p:spPr>
          <a:xfrm>
            <a:off x="1271873" y="68263"/>
            <a:ext cx="6600254" cy="6154737"/>
          </a:xfrm>
          <a:prstGeom prst="rect">
            <a:avLst/>
          </a:prstGeom>
          <a:noFill/>
        </p:spPr>
      </p:pic>
    </p:spTree>
    <p:extLst>
      <p:ext uri="{BB962C8B-B14F-4D97-AF65-F5344CB8AC3E}">
        <p14:creationId xmlns:p14="http://schemas.microsoft.com/office/powerpoint/2010/main" val="1287542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descr="Slika, ki vsebuje besede besedilo, grafični prikaz, posnetek zaslona, vrstica&#10;&#10;Opis je samodejno ustvarjen">
            <a:extLst>
              <a:ext uri="{FF2B5EF4-FFF2-40B4-BE49-F238E27FC236}">
                <a16:creationId xmlns:a16="http://schemas.microsoft.com/office/drawing/2014/main" id="{127DADBF-7084-6312-BC68-983AD26A924C}"/>
              </a:ext>
            </a:extLst>
          </p:cNvPr>
          <p:cNvPicPr>
            <a:picLocks noChangeAspect="1"/>
          </p:cNvPicPr>
          <p:nvPr/>
        </p:nvPicPr>
        <p:blipFill>
          <a:blip r:embed="rId2"/>
          <a:stretch>
            <a:fillRect/>
          </a:stretch>
        </p:blipFill>
        <p:spPr>
          <a:xfrm>
            <a:off x="457200" y="505206"/>
            <a:ext cx="8229600" cy="5390388"/>
          </a:xfrm>
          <a:prstGeom prst="rect">
            <a:avLst/>
          </a:prstGeom>
          <a:noFill/>
        </p:spPr>
      </p:pic>
    </p:spTree>
    <p:extLst>
      <p:ext uri="{BB962C8B-B14F-4D97-AF65-F5344CB8AC3E}">
        <p14:creationId xmlns:p14="http://schemas.microsoft.com/office/powerpoint/2010/main" val="545579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Naslov 1"/>
          <p:cNvSpPr txBox="1">
            <a:spLocks/>
          </p:cNvSpPr>
          <p:nvPr/>
        </p:nvSpPr>
        <p:spPr bwMode="auto">
          <a:xfrm>
            <a:off x="457200" y="274638"/>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Narrow" pitchFamily="34" charset="0"/>
              </a:defRPr>
            </a:lvl2pPr>
            <a:lvl3pPr algn="ctr" rtl="0" eaLnBrk="0" fontAlgn="base" hangingPunct="0">
              <a:spcBef>
                <a:spcPct val="0"/>
              </a:spcBef>
              <a:spcAft>
                <a:spcPct val="0"/>
              </a:spcAft>
              <a:defRPr sz="3200" b="1">
                <a:solidFill>
                  <a:schemeClr val="accent2"/>
                </a:solidFill>
                <a:latin typeface="Arial Narrow" pitchFamily="34" charset="0"/>
              </a:defRPr>
            </a:lvl3pPr>
            <a:lvl4pPr algn="ctr" rtl="0" eaLnBrk="0" fontAlgn="base" hangingPunct="0">
              <a:spcBef>
                <a:spcPct val="0"/>
              </a:spcBef>
              <a:spcAft>
                <a:spcPct val="0"/>
              </a:spcAft>
              <a:defRPr sz="3200" b="1">
                <a:solidFill>
                  <a:schemeClr val="accent2"/>
                </a:solidFill>
                <a:latin typeface="Arial Narrow" pitchFamily="34" charset="0"/>
              </a:defRPr>
            </a:lvl4pPr>
            <a:lvl5pPr algn="ctr" rtl="0" eaLnBrk="0" fontAlgn="base" hangingPunct="0">
              <a:spcBef>
                <a:spcPct val="0"/>
              </a:spcBef>
              <a:spcAft>
                <a:spcPct val="0"/>
              </a:spcAft>
              <a:defRPr sz="3200" b="1">
                <a:solidFill>
                  <a:schemeClr val="accent2"/>
                </a:solidFill>
                <a:latin typeface="Arial Narrow" pitchFamily="34" charset="0"/>
              </a:defRPr>
            </a:lvl5pPr>
            <a:lvl6pPr marL="457200" algn="ctr" rtl="0" fontAlgn="base">
              <a:spcBef>
                <a:spcPct val="0"/>
              </a:spcBef>
              <a:spcAft>
                <a:spcPct val="0"/>
              </a:spcAft>
              <a:defRPr sz="3200" b="1">
                <a:solidFill>
                  <a:schemeClr val="accent2"/>
                </a:solidFill>
                <a:latin typeface="Arial Narrow" pitchFamily="34" charset="0"/>
              </a:defRPr>
            </a:lvl6pPr>
            <a:lvl7pPr marL="914400" algn="ctr" rtl="0" fontAlgn="base">
              <a:spcBef>
                <a:spcPct val="0"/>
              </a:spcBef>
              <a:spcAft>
                <a:spcPct val="0"/>
              </a:spcAft>
              <a:defRPr sz="3200" b="1">
                <a:solidFill>
                  <a:schemeClr val="accent2"/>
                </a:solidFill>
                <a:latin typeface="Arial Narrow" pitchFamily="34" charset="0"/>
              </a:defRPr>
            </a:lvl7pPr>
            <a:lvl8pPr marL="1371600" algn="ctr" rtl="0" fontAlgn="base">
              <a:spcBef>
                <a:spcPct val="0"/>
              </a:spcBef>
              <a:spcAft>
                <a:spcPct val="0"/>
              </a:spcAft>
              <a:defRPr sz="3200" b="1">
                <a:solidFill>
                  <a:schemeClr val="accent2"/>
                </a:solidFill>
                <a:latin typeface="Arial Narrow" pitchFamily="34" charset="0"/>
              </a:defRPr>
            </a:lvl8pPr>
            <a:lvl9pPr marL="1828800" algn="ctr" rtl="0" fontAlgn="base">
              <a:spcBef>
                <a:spcPct val="0"/>
              </a:spcBef>
              <a:spcAft>
                <a:spcPct val="0"/>
              </a:spcAft>
              <a:defRPr sz="3200" b="1">
                <a:solidFill>
                  <a:schemeClr val="accent2"/>
                </a:solidFill>
                <a:latin typeface="Arial Narrow" pitchFamily="34" charset="0"/>
              </a:defRPr>
            </a:lvl9pPr>
          </a:lstStyle>
          <a:p>
            <a:r>
              <a:rPr lang="sl-SI" dirty="0"/>
              <a:t>RAZVOJ POKLICNE MATURE</a:t>
            </a:r>
            <a:endParaRPr lang="en-GB" dirty="0"/>
          </a:p>
        </p:txBody>
      </p:sp>
      <p:sp>
        <p:nvSpPr>
          <p:cNvPr id="5" name="Označba mesta vsebine 2"/>
          <p:cNvSpPr txBox="1">
            <a:spLocks/>
          </p:cNvSpPr>
          <p:nvPr/>
        </p:nvSpPr>
        <p:spPr bwMode="auto">
          <a:xfrm>
            <a:off x="457200" y="981075"/>
            <a:ext cx="82296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accent2"/>
                </a:solidFill>
                <a:latin typeface="+mn-lt"/>
              </a:defRPr>
            </a:lvl2pPr>
            <a:lvl3pPr marL="1143000" indent="-228600" algn="l" rtl="0" eaLnBrk="0" fontAlgn="base" hangingPunct="0">
              <a:spcBef>
                <a:spcPct val="20000"/>
              </a:spcBef>
              <a:spcAft>
                <a:spcPct val="0"/>
              </a:spcAft>
              <a:buChar char="•"/>
              <a:defRPr sz="2000" b="1">
                <a:solidFill>
                  <a:schemeClr val="accent2"/>
                </a:solidFill>
                <a:latin typeface="+mn-lt"/>
              </a:defRPr>
            </a:lvl3pPr>
            <a:lvl4pPr marL="1600200" indent="-228600" algn="l" rtl="0" eaLnBrk="0" fontAlgn="base" hangingPunct="0">
              <a:spcBef>
                <a:spcPct val="20000"/>
              </a:spcBef>
              <a:spcAft>
                <a:spcPct val="0"/>
              </a:spcAft>
              <a:buChar char="–"/>
              <a:defRPr b="1">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a:lstStyle>
          <a:p>
            <a:r>
              <a:rPr lang="sl-SI" dirty="0"/>
              <a:t>Pri svojem delu DK PM:</a:t>
            </a:r>
            <a:endParaRPr lang="en-GB" dirty="0"/>
          </a:p>
          <a:p>
            <a:pPr lvl="1"/>
            <a:r>
              <a:rPr lang="en-GB" dirty="0"/>
              <a:t>n</a:t>
            </a:r>
            <a:r>
              <a:rPr lang="sl-SI" dirty="0"/>
              <a:t>a predlog RIC </a:t>
            </a:r>
            <a:r>
              <a:rPr lang="sl-SI" i="1" dirty="0">
                <a:solidFill>
                  <a:srgbClr val="0070C0"/>
                </a:solidFill>
              </a:rPr>
              <a:t>imenuje državne predmetne </a:t>
            </a:r>
            <a:r>
              <a:rPr lang="sl-SI" i="1" dirty="0"/>
              <a:t>komisije </a:t>
            </a:r>
            <a:r>
              <a:rPr lang="sl-SI" dirty="0"/>
              <a:t>za poklicno maturo;</a:t>
            </a:r>
            <a:endParaRPr lang="en-GB" dirty="0"/>
          </a:p>
          <a:p>
            <a:pPr lvl="1"/>
            <a:r>
              <a:rPr lang="sl-SI" i="1" dirty="0">
                <a:solidFill>
                  <a:srgbClr val="0070C0"/>
                </a:solidFill>
              </a:rPr>
              <a:t>uskladi in predloži MIK </a:t>
            </a:r>
            <a:r>
              <a:rPr lang="sl-SI" dirty="0"/>
              <a:t>za poklicno maturo v sprejem Strokovnemu svetu RS za splošno izobraževanje in Strokovnemu svetu RS za poklicno izobraževanje;</a:t>
            </a:r>
          </a:p>
          <a:p>
            <a:pPr lvl="1"/>
            <a:r>
              <a:rPr lang="sl-SI" i="1" dirty="0">
                <a:solidFill>
                  <a:srgbClr val="0070C0"/>
                </a:solidFill>
              </a:rPr>
              <a:t>usklajuje delo državnih predmetnih komisij </a:t>
            </a:r>
            <a:r>
              <a:rPr lang="sl-SI" dirty="0"/>
              <a:t>za poklicno maturo;</a:t>
            </a:r>
            <a:endParaRPr lang="en-GB" dirty="0"/>
          </a:p>
          <a:p>
            <a:pPr lvl="1"/>
            <a:r>
              <a:rPr lang="sl-SI" i="1" dirty="0">
                <a:solidFill>
                  <a:srgbClr val="0070C0"/>
                </a:solidFill>
              </a:rPr>
              <a:t>določi način in postopek varovanja podatkov in gradiv</a:t>
            </a:r>
            <a:r>
              <a:rPr lang="sl-SI" dirty="0"/>
              <a:t>, ki so označeni kot izpitna tajnost;</a:t>
            </a:r>
            <a:endParaRPr lang="en-GB" dirty="0"/>
          </a:p>
          <a:p>
            <a:pPr lvl="1"/>
            <a:endParaRPr lang="en-GB" dirty="0"/>
          </a:p>
          <a:p>
            <a:pPr lvl="1"/>
            <a:endParaRPr lang="en-GB" dirty="0"/>
          </a:p>
          <a:p>
            <a:pPr lvl="1"/>
            <a:endParaRPr lang="sl-SI" dirty="0"/>
          </a:p>
        </p:txBody>
      </p:sp>
    </p:spTree>
    <p:extLst>
      <p:ext uri="{BB962C8B-B14F-4D97-AF65-F5344CB8AC3E}">
        <p14:creationId xmlns:p14="http://schemas.microsoft.com/office/powerpoint/2010/main" val="6653320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Naslov 1"/>
          <p:cNvSpPr txBox="1">
            <a:spLocks/>
          </p:cNvSpPr>
          <p:nvPr/>
        </p:nvSpPr>
        <p:spPr bwMode="auto">
          <a:xfrm>
            <a:off x="457200" y="332656"/>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Narrow" pitchFamily="34" charset="0"/>
              </a:defRPr>
            </a:lvl2pPr>
            <a:lvl3pPr algn="ctr" rtl="0" eaLnBrk="0" fontAlgn="base" hangingPunct="0">
              <a:spcBef>
                <a:spcPct val="0"/>
              </a:spcBef>
              <a:spcAft>
                <a:spcPct val="0"/>
              </a:spcAft>
              <a:defRPr sz="3200" b="1">
                <a:solidFill>
                  <a:schemeClr val="accent2"/>
                </a:solidFill>
                <a:latin typeface="Arial Narrow" pitchFamily="34" charset="0"/>
              </a:defRPr>
            </a:lvl3pPr>
            <a:lvl4pPr algn="ctr" rtl="0" eaLnBrk="0" fontAlgn="base" hangingPunct="0">
              <a:spcBef>
                <a:spcPct val="0"/>
              </a:spcBef>
              <a:spcAft>
                <a:spcPct val="0"/>
              </a:spcAft>
              <a:defRPr sz="3200" b="1">
                <a:solidFill>
                  <a:schemeClr val="accent2"/>
                </a:solidFill>
                <a:latin typeface="Arial Narrow" pitchFamily="34" charset="0"/>
              </a:defRPr>
            </a:lvl4pPr>
            <a:lvl5pPr algn="ctr" rtl="0" eaLnBrk="0" fontAlgn="base" hangingPunct="0">
              <a:spcBef>
                <a:spcPct val="0"/>
              </a:spcBef>
              <a:spcAft>
                <a:spcPct val="0"/>
              </a:spcAft>
              <a:defRPr sz="3200" b="1">
                <a:solidFill>
                  <a:schemeClr val="accent2"/>
                </a:solidFill>
                <a:latin typeface="Arial Narrow" pitchFamily="34" charset="0"/>
              </a:defRPr>
            </a:lvl5pPr>
            <a:lvl6pPr marL="457200" algn="ctr" rtl="0" fontAlgn="base">
              <a:spcBef>
                <a:spcPct val="0"/>
              </a:spcBef>
              <a:spcAft>
                <a:spcPct val="0"/>
              </a:spcAft>
              <a:defRPr sz="3200" b="1">
                <a:solidFill>
                  <a:schemeClr val="accent2"/>
                </a:solidFill>
                <a:latin typeface="Arial Narrow" pitchFamily="34" charset="0"/>
              </a:defRPr>
            </a:lvl6pPr>
            <a:lvl7pPr marL="914400" algn="ctr" rtl="0" fontAlgn="base">
              <a:spcBef>
                <a:spcPct val="0"/>
              </a:spcBef>
              <a:spcAft>
                <a:spcPct val="0"/>
              </a:spcAft>
              <a:defRPr sz="3200" b="1">
                <a:solidFill>
                  <a:schemeClr val="accent2"/>
                </a:solidFill>
                <a:latin typeface="Arial Narrow" pitchFamily="34" charset="0"/>
              </a:defRPr>
            </a:lvl7pPr>
            <a:lvl8pPr marL="1371600" algn="ctr" rtl="0" fontAlgn="base">
              <a:spcBef>
                <a:spcPct val="0"/>
              </a:spcBef>
              <a:spcAft>
                <a:spcPct val="0"/>
              </a:spcAft>
              <a:defRPr sz="3200" b="1">
                <a:solidFill>
                  <a:schemeClr val="accent2"/>
                </a:solidFill>
                <a:latin typeface="Arial Narrow" pitchFamily="34" charset="0"/>
              </a:defRPr>
            </a:lvl8pPr>
            <a:lvl9pPr marL="1828800" algn="ctr" rtl="0" fontAlgn="base">
              <a:spcBef>
                <a:spcPct val="0"/>
              </a:spcBef>
              <a:spcAft>
                <a:spcPct val="0"/>
              </a:spcAft>
              <a:defRPr sz="3200" b="1">
                <a:solidFill>
                  <a:schemeClr val="accent2"/>
                </a:solidFill>
                <a:latin typeface="Arial Narrow" pitchFamily="34" charset="0"/>
              </a:defRPr>
            </a:lvl9pPr>
          </a:lstStyle>
          <a:p>
            <a:r>
              <a:rPr lang="sl-SI" dirty="0"/>
              <a:t>RAZVOJ POKLICNE MATURE</a:t>
            </a:r>
            <a:endParaRPr lang="en-GB" dirty="0"/>
          </a:p>
        </p:txBody>
      </p:sp>
      <p:sp>
        <p:nvSpPr>
          <p:cNvPr id="5" name="Označba mesta vsebine 2"/>
          <p:cNvSpPr txBox="1">
            <a:spLocks/>
          </p:cNvSpPr>
          <p:nvPr/>
        </p:nvSpPr>
        <p:spPr bwMode="auto">
          <a:xfrm>
            <a:off x="323528" y="1712912"/>
            <a:ext cx="82296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accent2"/>
                </a:solidFill>
                <a:latin typeface="+mn-lt"/>
              </a:defRPr>
            </a:lvl2pPr>
            <a:lvl3pPr marL="1143000" indent="-228600" algn="l" rtl="0" eaLnBrk="0" fontAlgn="base" hangingPunct="0">
              <a:spcBef>
                <a:spcPct val="20000"/>
              </a:spcBef>
              <a:spcAft>
                <a:spcPct val="0"/>
              </a:spcAft>
              <a:buChar char="•"/>
              <a:defRPr sz="2000" b="1">
                <a:solidFill>
                  <a:schemeClr val="accent2"/>
                </a:solidFill>
                <a:latin typeface="+mn-lt"/>
              </a:defRPr>
            </a:lvl3pPr>
            <a:lvl4pPr marL="1600200" indent="-228600" algn="l" rtl="0" eaLnBrk="0" fontAlgn="base" hangingPunct="0">
              <a:spcBef>
                <a:spcPct val="20000"/>
              </a:spcBef>
              <a:spcAft>
                <a:spcPct val="0"/>
              </a:spcAft>
              <a:buChar char="–"/>
              <a:defRPr b="1">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a:lstStyle>
          <a:p>
            <a:pPr lvl="1"/>
            <a:r>
              <a:rPr lang="sl-SI" i="1" dirty="0">
                <a:solidFill>
                  <a:srgbClr val="0070C0"/>
                </a:solidFill>
              </a:rPr>
              <a:t>sprejme vmesno maturitetno poročilo o </a:t>
            </a:r>
            <a:r>
              <a:rPr lang="sl-SI" dirty="0"/>
              <a:t>poklicni maturi </a:t>
            </a:r>
            <a:br>
              <a:rPr lang="sl-SI" dirty="0"/>
            </a:br>
            <a:r>
              <a:rPr lang="sl-SI" dirty="0"/>
              <a:t>do 1. decembra v koledarskem letu in letno maturitetno poročilo o poklicni maturi do 31. maja v naslednjem koledarskem letu in ju predloži ministru, Strokovnemu svetu RS za splošno izobraževanje in Strokovnemu svetu RS za poklicno izobraževanje, Strokovnemu svetu RS za izobraževanje odraslih ter pošlje univerzam in samostojnim visokošolskim zavodom;</a:t>
            </a:r>
          </a:p>
          <a:p>
            <a:pPr lvl="1"/>
            <a:r>
              <a:rPr lang="sl-SI" i="1" dirty="0">
                <a:solidFill>
                  <a:srgbClr val="0070C0"/>
                </a:solidFill>
              </a:rPr>
              <a:t>opravlja druge naloge </a:t>
            </a:r>
            <a:r>
              <a:rPr lang="sl-SI" dirty="0"/>
              <a:t>v skladu z zakonom in predpisi.</a:t>
            </a:r>
            <a:endParaRPr lang="en-GB" dirty="0"/>
          </a:p>
          <a:p>
            <a:pPr lvl="1"/>
            <a:endParaRPr lang="en-GB" dirty="0"/>
          </a:p>
          <a:p>
            <a:pPr lvl="1"/>
            <a:r>
              <a:rPr lang="sl-SI" dirty="0">
                <a:solidFill>
                  <a:srgbClr val="FF0000"/>
                </a:solidFill>
              </a:rPr>
              <a:t>Dežurstvo</a:t>
            </a:r>
            <a:r>
              <a:rPr lang="sl-SI" dirty="0"/>
              <a:t>  </a:t>
            </a:r>
            <a:endParaRPr lang="en-GB" dirty="0"/>
          </a:p>
          <a:p>
            <a:pPr lvl="1"/>
            <a:endParaRPr lang="sl-SI" dirty="0"/>
          </a:p>
        </p:txBody>
      </p:sp>
      <p:pic>
        <p:nvPicPr>
          <p:cNvPr id="3" name="Slika 2" descr="Slika, ki vsebuje besede sličica, risanka, ilustracija, risanje&#10;&#10;Opis je samodejno ustvarjen">
            <a:extLst>
              <a:ext uri="{FF2B5EF4-FFF2-40B4-BE49-F238E27FC236}">
                <a16:creationId xmlns:a16="http://schemas.microsoft.com/office/drawing/2014/main" id="{66668CB1-530E-D85C-C582-B5D6F3FF4CD9}"/>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6588224" y="5280065"/>
            <a:ext cx="1272952" cy="1245279"/>
          </a:xfrm>
          <a:prstGeom prst="rect">
            <a:avLst/>
          </a:prstGeom>
        </p:spPr>
      </p:pic>
    </p:spTree>
    <p:extLst>
      <p:ext uri="{BB962C8B-B14F-4D97-AF65-F5344CB8AC3E}">
        <p14:creationId xmlns:p14="http://schemas.microsoft.com/office/powerpoint/2010/main" val="18471005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356279B-A8CD-8352-FB58-F7D6F901AF2F}"/>
              </a:ext>
            </a:extLst>
          </p:cNvPr>
          <p:cNvSpPr txBox="1">
            <a:spLocks/>
          </p:cNvSpPr>
          <p:nvPr/>
        </p:nvSpPr>
        <p:spPr bwMode="auto">
          <a:xfrm>
            <a:off x="323528" y="404664"/>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Narrow" pitchFamily="34" charset="0"/>
              </a:defRPr>
            </a:lvl2pPr>
            <a:lvl3pPr algn="ctr" rtl="0" eaLnBrk="0" fontAlgn="base" hangingPunct="0">
              <a:spcBef>
                <a:spcPct val="0"/>
              </a:spcBef>
              <a:spcAft>
                <a:spcPct val="0"/>
              </a:spcAft>
              <a:defRPr sz="3200" b="1">
                <a:solidFill>
                  <a:schemeClr val="accent2"/>
                </a:solidFill>
                <a:latin typeface="Arial Narrow" pitchFamily="34" charset="0"/>
              </a:defRPr>
            </a:lvl3pPr>
            <a:lvl4pPr algn="ctr" rtl="0" eaLnBrk="0" fontAlgn="base" hangingPunct="0">
              <a:spcBef>
                <a:spcPct val="0"/>
              </a:spcBef>
              <a:spcAft>
                <a:spcPct val="0"/>
              </a:spcAft>
              <a:defRPr sz="3200" b="1">
                <a:solidFill>
                  <a:schemeClr val="accent2"/>
                </a:solidFill>
                <a:latin typeface="Arial Narrow" pitchFamily="34" charset="0"/>
              </a:defRPr>
            </a:lvl4pPr>
            <a:lvl5pPr algn="ctr" rtl="0" eaLnBrk="0" fontAlgn="base" hangingPunct="0">
              <a:spcBef>
                <a:spcPct val="0"/>
              </a:spcBef>
              <a:spcAft>
                <a:spcPct val="0"/>
              </a:spcAft>
              <a:defRPr sz="3200" b="1">
                <a:solidFill>
                  <a:schemeClr val="accent2"/>
                </a:solidFill>
                <a:latin typeface="Arial Narrow" pitchFamily="34" charset="0"/>
              </a:defRPr>
            </a:lvl5pPr>
            <a:lvl6pPr marL="457200" algn="ctr" rtl="0" fontAlgn="base">
              <a:spcBef>
                <a:spcPct val="0"/>
              </a:spcBef>
              <a:spcAft>
                <a:spcPct val="0"/>
              </a:spcAft>
              <a:defRPr sz="3200" b="1">
                <a:solidFill>
                  <a:schemeClr val="accent2"/>
                </a:solidFill>
                <a:latin typeface="Arial Narrow" pitchFamily="34" charset="0"/>
              </a:defRPr>
            </a:lvl6pPr>
            <a:lvl7pPr marL="914400" algn="ctr" rtl="0" fontAlgn="base">
              <a:spcBef>
                <a:spcPct val="0"/>
              </a:spcBef>
              <a:spcAft>
                <a:spcPct val="0"/>
              </a:spcAft>
              <a:defRPr sz="3200" b="1">
                <a:solidFill>
                  <a:schemeClr val="accent2"/>
                </a:solidFill>
                <a:latin typeface="Arial Narrow" pitchFamily="34" charset="0"/>
              </a:defRPr>
            </a:lvl7pPr>
            <a:lvl8pPr marL="1371600" algn="ctr" rtl="0" fontAlgn="base">
              <a:spcBef>
                <a:spcPct val="0"/>
              </a:spcBef>
              <a:spcAft>
                <a:spcPct val="0"/>
              </a:spcAft>
              <a:defRPr sz="3200" b="1">
                <a:solidFill>
                  <a:schemeClr val="accent2"/>
                </a:solidFill>
                <a:latin typeface="Arial Narrow" pitchFamily="34" charset="0"/>
              </a:defRPr>
            </a:lvl8pPr>
            <a:lvl9pPr marL="1828800" algn="ctr" rtl="0" fontAlgn="base">
              <a:spcBef>
                <a:spcPct val="0"/>
              </a:spcBef>
              <a:spcAft>
                <a:spcPct val="0"/>
              </a:spcAft>
              <a:defRPr sz="3200" b="1">
                <a:solidFill>
                  <a:schemeClr val="accent2"/>
                </a:solidFill>
                <a:latin typeface="Arial Narrow" pitchFamily="34" charset="0"/>
              </a:defRPr>
            </a:lvl9pPr>
          </a:lstStyle>
          <a:p>
            <a:r>
              <a:rPr lang="sl-SI" sz="3600" dirty="0" err="1">
                <a:solidFill>
                  <a:srgbClr val="FF0000"/>
                </a:solidFill>
              </a:rPr>
              <a:t>VPRAŠALNIKi</a:t>
            </a:r>
            <a:r>
              <a:rPr lang="sl-SI" sz="3600" dirty="0">
                <a:solidFill>
                  <a:srgbClr val="FF0000"/>
                </a:solidFill>
              </a:rPr>
              <a:t> ZA PREDSEDNIKE ŠMK PM</a:t>
            </a:r>
            <a:endParaRPr lang="en-GB" sz="3600" dirty="0">
              <a:solidFill>
                <a:srgbClr val="FF0000"/>
              </a:solidFill>
            </a:endParaRPr>
          </a:p>
        </p:txBody>
      </p:sp>
      <p:sp>
        <p:nvSpPr>
          <p:cNvPr id="3" name="Označba mesta vsebine 2">
            <a:extLst>
              <a:ext uri="{FF2B5EF4-FFF2-40B4-BE49-F238E27FC236}">
                <a16:creationId xmlns:a16="http://schemas.microsoft.com/office/drawing/2014/main" id="{5CCC4D51-B62E-F0C2-5E22-B365067ED9E0}"/>
              </a:ext>
            </a:extLst>
          </p:cNvPr>
          <p:cNvSpPr txBox="1">
            <a:spLocks/>
          </p:cNvSpPr>
          <p:nvPr/>
        </p:nvSpPr>
        <p:spPr bwMode="auto">
          <a:xfrm>
            <a:off x="325428" y="1052736"/>
            <a:ext cx="8229600" cy="144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accent2"/>
                </a:solidFill>
                <a:latin typeface="+mn-lt"/>
              </a:defRPr>
            </a:lvl2pPr>
            <a:lvl3pPr marL="1143000" indent="-228600" algn="l" rtl="0" eaLnBrk="0" fontAlgn="base" hangingPunct="0">
              <a:spcBef>
                <a:spcPct val="20000"/>
              </a:spcBef>
              <a:spcAft>
                <a:spcPct val="0"/>
              </a:spcAft>
              <a:buChar char="•"/>
              <a:defRPr sz="2000" b="1">
                <a:solidFill>
                  <a:schemeClr val="accent2"/>
                </a:solidFill>
                <a:latin typeface="+mn-lt"/>
              </a:defRPr>
            </a:lvl3pPr>
            <a:lvl4pPr marL="1600200" indent="-228600" algn="l" rtl="0" eaLnBrk="0" fontAlgn="base" hangingPunct="0">
              <a:spcBef>
                <a:spcPct val="20000"/>
              </a:spcBef>
              <a:spcAft>
                <a:spcPct val="0"/>
              </a:spcAft>
              <a:buChar char="–"/>
              <a:defRPr b="1">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a:lstStyle>
          <a:p>
            <a:pPr marL="0" indent="0">
              <a:buNone/>
            </a:pPr>
            <a:endParaRPr lang="sl-SI" dirty="0"/>
          </a:p>
          <a:p>
            <a:pPr marL="0" indent="0">
              <a:buNone/>
            </a:pPr>
            <a:r>
              <a:rPr lang="sl-SI" dirty="0"/>
              <a:t>Vprašalnik za ŠMK PM je izpolnilo 136 od 140 organizacij (97,1 %), ki so izvajale PM 2023</a:t>
            </a:r>
          </a:p>
        </p:txBody>
      </p:sp>
      <p:sp>
        <p:nvSpPr>
          <p:cNvPr id="4" name="Označba mesta vsebine 2">
            <a:extLst>
              <a:ext uri="{FF2B5EF4-FFF2-40B4-BE49-F238E27FC236}">
                <a16:creationId xmlns:a16="http://schemas.microsoft.com/office/drawing/2014/main" id="{92D603ED-EF7D-C430-7965-9973D647E14E}"/>
              </a:ext>
            </a:extLst>
          </p:cNvPr>
          <p:cNvSpPr txBox="1">
            <a:spLocks/>
          </p:cNvSpPr>
          <p:nvPr/>
        </p:nvSpPr>
        <p:spPr bwMode="auto">
          <a:xfrm>
            <a:off x="1331640" y="2780928"/>
            <a:ext cx="7491224" cy="2880320"/>
          </a:xfrm>
          <a:prstGeom prst="rect">
            <a:avLst/>
          </a:prstGeom>
          <a:ln/>
          <a:extLst>
            <a:ext uri="{FAA26D3D-D897-4be2-8F04-BA451C77F1D7}">
              <ma14:placeholderFlag xmlns="" xmlns:ma14="http://schemas.microsoft.com/office/mac/drawingml/2011/main" val="1"/>
            </a:ext>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accent2"/>
                </a:solidFill>
                <a:latin typeface="+mn-lt"/>
              </a:defRPr>
            </a:lvl2pPr>
            <a:lvl3pPr marL="1143000" indent="-228600" algn="l" rtl="0" eaLnBrk="0" fontAlgn="base" hangingPunct="0">
              <a:spcBef>
                <a:spcPct val="20000"/>
              </a:spcBef>
              <a:spcAft>
                <a:spcPct val="0"/>
              </a:spcAft>
              <a:buChar char="•"/>
              <a:defRPr sz="2000" b="1">
                <a:solidFill>
                  <a:schemeClr val="accent2"/>
                </a:solidFill>
                <a:latin typeface="+mn-lt"/>
              </a:defRPr>
            </a:lvl3pPr>
            <a:lvl4pPr marL="1600200" indent="-228600" algn="l" rtl="0" eaLnBrk="0" fontAlgn="base" hangingPunct="0">
              <a:spcBef>
                <a:spcPct val="20000"/>
              </a:spcBef>
              <a:spcAft>
                <a:spcPct val="0"/>
              </a:spcAft>
              <a:buChar char="–"/>
              <a:defRPr b="1">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a:lstStyle>
          <a:p>
            <a:pPr marL="0" indent="0">
              <a:buNone/>
            </a:pPr>
            <a:endParaRPr lang="sl-SI" dirty="0"/>
          </a:p>
          <a:p>
            <a:pPr marL="0" indent="0">
              <a:buNone/>
            </a:pPr>
            <a:r>
              <a:rPr lang="sl-SI" sz="2400" dirty="0"/>
              <a:t>STALIŠČE ŠMK PM DO POKLICNE MATURE</a:t>
            </a:r>
          </a:p>
          <a:p>
            <a:pPr marL="0" indent="0">
              <a:buNone/>
            </a:pPr>
            <a:endParaRPr lang="sl-SI" dirty="0"/>
          </a:p>
          <a:p>
            <a:r>
              <a:rPr lang="sl-SI" sz="2000" dirty="0"/>
              <a:t>PM pripomore k boljšemu znanju ob zaključku izobraževanja: 92,6 % (leta 2022: 92,6 %)</a:t>
            </a:r>
          </a:p>
          <a:p>
            <a:r>
              <a:rPr lang="sl-SI" sz="2000" dirty="0"/>
              <a:t>PM pripomore k strokovni usposobljenosti kandidatov za delo: 88,2 % (leta 2022: 91,3 %)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9D1FDCBC-D7BF-A69F-6833-31BF4EE8D2A0}"/>
              </a:ext>
            </a:extLst>
          </p:cNvPr>
          <p:cNvSpPr txBox="1">
            <a:spLocks/>
          </p:cNvSpPr>
          <p:nvPr/>
        </p:nvSpPr>
        <p:spPr bwMode="auto">
          <a:xfrm>
            <a:off x="251520" y="1628800"/>
            <a:ext cx="822960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accent2"/>
                </a:solidFill>
                <a:latin typeface="+mn-lt"/>
              </a:defRPr>
            </a:lvl2pPr>
            <a:lvl3pPr marL="1143000" indent="-228600" algn="l" rtl="0" eaLnBrk="0" fontAlgn="base" hangingPunct="0">
              <a:spcBef>
                <a:spcPct val="20000"/>
              </a:spcBef>
              <a:spcAft>
                <a:spcPct val="0"/>
              </a:spcAft>
              <a:buChar char="•"/>
              <a:defRPr sz="2000" b="1">
                <a:solidFill>
                  <a:schemeClr val="accent2"/>
                </a:solidFill>
                <a:latin typeface="+mn-lt"/>
              </a:defRPr>
            </a:lvl3pPr>
            <a:lvl4pPr marL="1600200" indent="-228600" algn="l" rtl="0" eaLnBrk="0" fontAlgn="base" hangingPunct="0">
              <a:spcBef>
                <a:spcPct val="20000"/>
              </a:spcBef>
              <a:spcAft>
                <a:spcPct val="0"/>
              </a:spcAft>
              <a:buChar char="–"/>
              <a:defRPr b="1">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a:lstStyle>
          <a:p>
            <a:pPr lvl="1">
              <a:buFont typeface="Arial" panose="020B0604020202020204" pitchFamily="34" charset="0"/>
              <a:buChar char="•"/>
            </a:pPr>
            <a:r>
              <a:rPr lang="sl-SI" dirty="0"/>
              <a:t>PM pripomore k usposobljenosti kandidatov za nadaljnji študij: 91,2 % (leta 2022: 96 %)</a:t>
            </a:r>
          </a:p>
          <a:p>
            <a:pPr marL="457200" lvl="1" indent="0">
              <a:buNone/>
            </a:pPr>
            <a:endParaRPr lang="sl-SI" dirty="0"/>
          </a:p>
          <a:p>
            <a:pPr lvl="1">
              <a:buFont typeface="Arial" panose="020B0604020202020204" pitchFamily="34" charset="0"/>
              <a:buChar char="•"/>
            </a:pPr>
            <a:r>
              <a:rPr lang="sl-SI" dirty="0"/>
              <a:t>Med učitelji, ki poučujejo predmete PM, sta se okrepila sodelovanje in timsko delo: 89,7 % (leta 2022: 89,7 %)</a:t>
            </a:r>
          </a:p>
          <a:p>
            <a:pPr marL="457200" lvl="1" indent="0">
              <a:buNone/>
            </a:pPr>
            <a:endParaRPr lang="sl-SI" dirty="0"/>
          </a:p>
          <a:p>
            <a:pPr marL="457200" lvl="1" indent="0">
              <a:buNone/>
            </a:pPr>
            <a:endParaRPr lang="sl-SI" dirty="0"/>
          </a:p>
          <a:p>
            <a:pPr marL="457200" lvl="1" indent="0">
              <a:buNone/>
            </a:pPr>
            <a:endParaRPr lang="en-GB" dirty="0"/>
          </a:p>
          <a:p>
            <a:pPr marL="457200" lvl="1" indent="0">
              <a:buNone/>
            </a:pPr>
            <a:endParaRPr lang="sl-SI" dirty="0"/>
          </a:p>
        </p:txBody>
      </p:sp>
      <p:sp>
        <p:nvSpPr>
          <p:cNvPr id="3" name="Naslov 1">
            <a:extLst>
              <a:ext uri="{FF2B5EF4-FFF2-40B4-BE49-F238E27FC236}">
                <a16:creationId xmlns:a16="http://schemas.microsoft.com/office/drawing/2014/main" id="{BEDE503C-2AA3-79CD-3D9A-DB0497F6F379}"/>
              </a:ext>
            </a:extLst>
          </p:cNvPr>
          <p:cNvSpPr txBox="1">
            <a:spLocks/>
          </p:cNvSpPr>
          <p:nvPr/>
        </p:nvSpPr>
        <p:spPr bwMode="auto">
          <a:xfrm>
            <a:off x="457200" y="731838"/>
            <a:ext cx="8229600" cy="44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Narrow" pitchFamily="34" charset="0"/>
              </a:defRPr>
            </a:lvl2pPr>
            <a:lvl3pPr algn="ctr" rtl="0" eaLnBrk="0" fontAlgn="base" hangingPunct="0">
              <a:spcBef>
                <a:spcPct val="0"/>
              </a:spcBef>
              <a:spcAft>
                <a:spcPct val="0"/>
              </a:spcAft>
              <a:defRPr sz="3200" b="1">
                <a:solidFill>
                  <a:schemeClr val="accent2"/>
                </a:solidFill>
                <a:latin typeface="Arial Narrow" pitchFamily="34" charset="0"/>
              </a:defRPr>
            </a:lvl3pPr>
            <a:lvl4pPr algn="ctr" rtl="0" eaLnBrk="0" fontAlgn="base" hangingPunct="0">
              <a:spcBef>
                <a:spcPct val="0"/>
              </a:spcBef>
              <a:spcAft>
                <a:spcPct val="0"/>
              </a:spcAft>
              <a:defRPr sz="3200" b="1">
                <a:solidFill>
                  <a:schemeClr val="accent2"/>
                </a:solidFill>
                <a:latin typeface="Arial Narrow" pitchFamily="34" charset="0"/>
              </a:defRPr>
            </a:lvl4pPr>
            <a:lvl5pPr algn="ctr" rtl="0" eaLnBrk="0" fontAlgn="base" hangingPunct="0">
              <a:spcBef>
                <a:spcPct val="0"/>
              </a:spcBef>
              <a:spcAft>
                <a:spcPct val="0"/>
              </a:spcAft>
              <a:defRPr sz="3200" b="1">
                <a:solidFill>
                  <a:schemeClr val="accent2"/>
                </a:solidFill>
                <a:latin typeface="Arial Narrow" pitchFamily="34" charset="0"/>
              </a:defRPr>
            </a:lvl5pPr>
            <a:lvl6pPr marL="457200" algn="ctr" rtl="0" fontAlgn="base">
              <a:spcBef>
                <a:spcPct val="0"/>
              </a:spcBef>
              <a:spcAft>
                <a:spcPct val="0"/>
              </a:spcAft>
              <a:defRPr sz="3200" b="1">
                <a:solidFill>
                  <a:schemeClr val="accent2"/>
                </a:solidFill>
                <a:latin typeface="Arial Narrow" pitchFamily="34" charset="0"/>
              </a:defRPr>
            </a:lvl6pPr>
            <a:lvl7pPr marL="914400" algn="ctr" rtl="0" fontAlgn="base">
              <a:spcBef>
                <a:spcPct val="0"/>
              </a:spcBef>
              <a:spcAft>
                <a:spcPct val="0"/>
              </a:spcAft>
              <a:defRPr sz="3200" b="1">
                <a:solidFill>
                  <a:schemeClr val="accent2"/>
                </a:solidFill>
                <a:latin typeface="Arial Narrow" pitchFamily="34" charset="0"/>
              </a:defRPr>
            </a:lvl7pPr>
            <a:lvl8pPr marL="1371600" algn="ctr" rtl="0" fontAlgn="base">
              <a:spcBef>
                <a:spcPct val="0"/>
              </a:spcBef>
              <a:spcAft>
                <a:spcPct val="0"/>
              </a:spcAft>
              <a:defRPr sz="3200" b="1">
                <a:solidFill>
                  <a:schemeClr val="accent2"/>
                </a:solidFill>
                <a:latin typeface="Arial Narrow" pitchFamily="34" charset="0"/>
              </a:defRPr>
            </a:lvl8pPr>
            <a:lvl9pPr marL="1828800" algn="ctr" rtl="0" fontAlgn="base">
              <a:spcBef>
                <a:spcPct val="0"/>
              </a:spcBef>
              <a:spcAft>
                <a:spcPct val="0"/>
              </a:spcAft>
              <a:defRPr sz="3200" b="1">
                <a:solidFill>
                  <a:schemeClr val="accent2"/>
                </a:solidFill>
                <a:latin typeface="Arial Narrow" pitchFamily="34" charset="0"/>
              </a:defRPr>
            </a:lvl9pPr>
          </a:lstStyle>
          <a:p>
            <a:r>
              <a:rPr lang="sl-SI" sz="3600" dirty="0">
                <a:solidFill>
                  <a:srgbClr val="FF0000"/>
                </a:solidFill>
              </a:rPr>
              <a:t>ANALIZA VPRAŠALNIKA ZA PREDSEDNIKE ŠMK PM</a:t>
            </a:r>
            <a:endParaRPr lang="en-GB" sz="3600" dirty="0">
              <a:solidFill>
                <a:srgbClr val="FF0000"/>
              </a:solidFill>
            </a:endParaRPr>
          </a:p>
        </p:txBody>
      </p:sp>
      <p:sp>
        <p:nvSpPr>
          <p:cNvPr id="4" name="Označba mesta vsebine 2">
            <a:extLst>
              <a:ext uri="{FF2B5EF4-FFF2-40B4-BE49-F238E27FC236}">
                <a16:creationId xmlns:a16="http://schemas.microsoft.com/office/drawing/2014/main" id="{4A8DE292-EE48-9CAD-7BB3-0C1F5156DAF1}"/>
              </a:ext>
            </a:extLst>
          </p:cNvPr>
          <p:cNvSpPr txBox="1">
            <a:spLocks/>
          </p:cNvSpPr>
          <p:nvPr/>
        </p:nvSpPr>
        <p:spPr bwMode="auto">
          <a:xfrm>
            <a:off x="488836" y="4221088"/>
            <a:ext cx="8229600" cy="1224136"/>
          </a:xfrm>
          <a:prstGeom prst="rect">
            <a:avLst/>
          </a:prstGeom>
          <a:ln/>
          <a:extLst>
            <a:ext uri="{FAA26D3D-D897-4be2-8F04-BA451C77F1D7}">
              <ma14:placeholderFlag xmlns="" xmlns:ma14="http://schemas.microsoft.com/office/mac/drawingml/2011/main" val="1"/>
            </a:ext>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accent2"/>
                </a:solidFill>
                <a:latin typeface="+mn-lt"/>
              </a:defRPr>
            </a:lvl2pPr>
            <a:lvl3pPr marL="1143000" indent="-228600" algn="l" rtl="0" eaLnBrk="0" fontAlgn="base" hangingPunct="0">
              <a:spcBef>
                <a:spcPct val="20000"/>
              </a:spcBef>
              <a:spcAft>
                <a:spcPct val="0"/>
              </a:spcAft>
              <a:buChar char="•"/>
              <a:defRPr sz="2000" b="1">
                <a:solidFill>
                  <a:schemeClr val="accent2"/>
                </a:solidFill>
                <a:latin typeface="+mn-lt"/>
              </a:defRPr>
            </a:lvl3pPr>
            <a:lvl4pPr marL="1600200" indent="-228600" algn="l" rtl="0" eaLnBrk="0" fontAlgn="base" hangingPunct="0">
              <a:spcBef>
                <a:spcPct val="20000"/>
              </a:spcBef>
              <a:spcAft>
                <a:spcPct val="0"/>
              </a:spcAft>
              <a:buChar char="–"/>
              <a:defRPr b="1">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a:lstStyle>
          <a:p>
            <a:pPr marL="457200" lvl="1" indent="0">
              <a:buNone/>
            </a:pPr>
            <a:r>
              <a:rPr lang="sl-SI" dirty="0"/>
              <a:t>ZNANJE KANDIDATOV IN POUK</a:t>
            </a:r>
          </a:p>
          <a:p>
            <a:pPr lvl="1">
              <a:buFont typeface="Arial" panose="020B0604020202020204" pitchFamily="34" charset="0"/>
              <a:buChar char="•"/>
            </a:pPr>
            <a:r>
              <a:rPr lang="sl-SI" dirty="0"/>
              <a:t>maturitetne ocene v tem šolskem letu odražajo znanje kandidatov: 80,9 % (leta 2022: 84,9 %)</a:t>
            </a:r>
            <a:endParaRPr lang="en-GB" dirty="0"/>
          </a:p>
          <a:p>
            <a:pPr marL="457200" lvl="1" indent="0">
              <a:buNone/>
            </a:pPr>
            <a:endParaRPr lang="en-GB" dirty="0"/>
          </a:p>
          <a:p>
            <a:pPr marL="457200" lvl="1" indent="0">
              <a:buNone/>
            </a:pPr>
            <a:endParaRPr lang="sl-SI" dirty="0"/>
          </a:p>
        </p:txBody>
      </p:sp>
    </p:spTree>
    <p:extLst>
      <p:ext uri="{BB962C8B-B14F-4D97-AF65-F5344CB8AC3E}">
        <p14:creationId xmlns:p14="http://schemas.microsoft.com/office/powerpoint/2010/main" val="6807005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99F769B0-EC4B-207A-43AF-9AB7C1FAEE70}"/>
              </a:ext>
            </a:extLst>
          </p:cNvPr>
          <p:cNvSpPr txBox="1">
            <a:spLocks/>
          </p:cNvSpPr>
          <p:nvPr/>
        </p:nvSpPr>
        <p:spPr bwMode="auto">
          <a:xfrm>
            <a:off x="457200" y="1700808"/>
            <a:ext cx="8363272" cy="442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accent2"/>
                </a:solidFill>
                <a:latin typeface="+mn-lt"/>
              </a:defRPr>
            </a:lvl2pPr>
            <a:lvl3pPr marL="1143000" indent="-228600" algn="l" rtl="0" eaLnBrk="0" fontAlgn="base" hangingPunct="0">
              <a:spcBef>
                <a:spcPct val="20000"/>
              </a:spcBef>
              <a:spcAft>
                <a:spcPct val="0"/>
              </a:spcAft>
              <a:buChar char="•"/>
              <a:defRPr sz="2000" b="1">
                <a:solidFill>
                  <a:schemeClr val="accent2"/>
                </a:solidFill>
                <a:latin typeface="+mn-lt"/>
              </a:defRPr>
            </a:lvl3pPr>
            <a:lvl4pPr marL="1600200" indent="-228600" algn="l" rtl="0" eaLnBrk="0" fontAlgn="base" hangingPunct="0">
              <a:spcBef>
                <a:spcPct val="20000"/>
              </a:spcBef>
              <a:spcAft>
                <a:spcPct val="0"/>
              </a:spcAft>
              <a:buChar char="–"/>
              <a:defRPr b="1">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a:lstStyle>
          <a:p>
            <a:pPr marL="457200" lvl="1" indent="0">
              <a:buNone/>
            </a:pPr>
            <a:r>
              <a:rPr lang="sl-SI" dirty="0"/>
              <a:t>PRIPRAVA IN IZVEDBA PM</a:t>
            </a:r>
          </a:p>
          <a:p>
            <a:pPr marL="457200" lvl="1" indent="0">
              <a:buNone/>
            </a:pPr>
            <a:endParaRPr lang="sl-SI" dirty="0"/>
          </a:p>
          <a:p>
            <a:pPr marL="457200" lvl="1" indent="0">
              <a:buNone/>
            </a:pPr>
            <a:r>
              <a:rPr lang="sl-SI" dirty="0"/>
              <a:t>Najpogostejše težave:</a:t>
            </a:r>
          </a:p>
          <a:p>
            <a:pPr lvl="1">
              <a:buFont typeface="Arial" panose="020B0604020202020204" pitchFamily="34" charset="0"/>
              <a:buChar char="•"/>
            </a:pPr>
            <a:r>
              <a:rPr lang="sl-SI" u="sng" dirty="0"/>
              <a:t>organizacija pouka med izvedbo PM</a:t>
            </a:r>
            <a:r>
              <a:rPr lang="sl-SI" dirty="0"/>
              <a:t>: </a:t>
            </a:r>
            <a:r>
              <a:rPr lang="sl-SI" sz="2000" dirty="0">
                <a:solidFill>
                  <a:schemeClr val="tx1"/>
                </a:solidFill>
              </a:rPr>
              <a:t>19,1 % (leta 2022: 9,5 %)</a:t>
            </a:r>
          </a:p>
          <a:p>
            <a:pPr marL="457200" lvl="1" indent="0">
              <a:buNone/>
            </a:pPr>
            <a:r>
              <a:rPr lang="sl-SI" sz="2000" dirty="0">
                <a:solidFill>
                  <a:schemeClr val="tx1"/>
                </a:solidFill>
              </a:rPr>
              <a:t>	koledar PM: 7,4 % (leta 2022: 8,7 %)</a:t>
            </a:r>
          </a:p>
          <a:p>
            <a:pPr lvl="1">
              <a:buFont typeface="Arial" panose="020B0604020202020204" pitchFamily="34" charset="0"/>
              <a:buChar char="•"/>
            </a:pPr>
            <a:r>
              <a:rPr lang="sl-SI" u="sng" dirty="0"/>
              <a:t>nadzorni učitelj pri pisnih izpitih: </a:t>
            </a:r>
            <a:r>
              <a:rPr lang="sl-SI" sz="1800" dirty="0">
                <a:solidFill>
                  <a:schemeClr val="tx1"/>
                </a:solidFill>
              </a:rPr>
              <a:t>7,4 % (leta 2022: 4 %)</a:t>
            </a:r>
          </a:p>
          <a:p>
            <a:pPr lvl="1">
              <a:buFont typeface="Arial" panose="020B0604020202020204" pitchFamily="34" charset="0"/>
              <a:buChar char="•"/>
            </a:pPr>
            <a:r>
              <a:rPr lang="sl-SI" u="sng" dirty="0"/>
              <a:t>izvedba PM za kandidate s posebnimi potrebami:</a:t>
            </a:r>
            <a:r>
              <a:rPr lang="sl-SI" dirty="0"/>
              <a:t> 	</a:t>
            </a:r>
          </a:p>
          <a:p>
            <a:pPr marL="457200" lvl="1" indent="0">
              <a:buNone/>
            </a:pPr>
            <a:r>
              <a:rPr lang="sl-SI" dirty="0">
                <a:solidFill>
                  <a:schemeClr val="tx1"/>
                </a:solidFill>
              </a:rPr>
              <a:t>	</a:t>
            </a:r>
            <a:r>
              <a:rPr lang="sl-SI" sz="2000" dirty="0">
                <a:solidFill>
                  <a:schemeClr val="tx1"/>
                </a:solidFill>
              </a:rPr>
              <a:t>6,6 % (leta 2022: 2,4 %)</a:t>
            </a:r>
            <a:endParaRPr lang="sl-SI" dirty="0">
              <a:solidFill>
                <a:schemeClr val="tx1"/>
              </a:solidFill>
            </a:endParaRPr>
          </a:p>
          <a:p>
            <a:pPr lvl="1">
              <a:buFont typeface="Arial" panose="020B0604020202020204" pitchFamily="34" charset="0"/>
              <a:buChar char="•"/>
            </a:pPr>
            <a:r>
              <a:rPr lang="sl-SI" u="sng" dirty="0"/>
              <a:t>organizacija prostorov za izvedbo PM</a:t>
            </a:r>
            <a:r>
              <a:rPr lang="sl-SI" dirty="0"/>
              <a:t>: </a:t>
            </a:r>
            <a:r>
              <a:rPr lang="sl-SI" sz="1800" dirty="0">
                <a:solidFill>
                  <a:schemeClr val="tx1"/>
                </a:solidFill>
              </a:rPr>
              <a:t>5,9 % (leta 2022: 4 %)</a:t>
            </a:r>
          </a:p>
          <a:p>
            <a:pPr lvl="1">
              <a:buFont typeface="Arial" panose="020B0604020202020204" pitchFamily="34" charset="0"/>
              <a:buChar char="•"/>
            </a:pPr>
            <a:r>
              <a:rPr lang="sl-SI" u="sng" dirty="0"/>
              <a:t>ocenjevanje maturitetnih izpitov</a:t>
            </a:r>
            <a:r>
              <a:rPr lang="sl-SI" dirty="0"/>
              <a:t>: </a:t>
            </a:r>
            <a:r>
              <a:rPr lang="sl-SI" sz="1800" dirty="0">
                <a:solidFill>
                  <a:schemeClr val="tx1"/>
                </a:solidFill>
              </a:rPr>
              <a:t>5,9 % (leta 2022: 4,8 %)</a:t>
            </a:r>
          </a:p>
          <a:p>
            <a:pPr lvl="1">
              <a:buFont typeface="Arial" panose="020B0604020202020204" pitchFamily="34" charset="0"/>
              <a:buChar char="•"/>
            </a:pPr>
            <a:endParaRPr lang="sl-SI" dirty="0"/>
          </a:p>
        </p:txBody>
      </p:sp>
      <p:sp>
        <p:nvSpPr>
          <p:cNvPr id="3" name="Naslov 1">
            <a:extLst>
              <a:ext uri="{FF2B5EF4-FFF2-40B4-BE49-F238E27FC236}">
                <a16:creationId xmlns:a16="http://schemas.microsoft.com/office/drawing/2014/main" id="{A03FBBEE-126F-2690-6A3E-D19E5FCAEE3C}"/>
              </a:ext>
            </a:extLst>
          </p:cNvPr>
          <p:cNvSpPr txBox="1">
            <a:spLocks/>
          </p:cNvSpPr>
          <p:nvPr/>
        </p:nvSpPr>
        <p:spPr bwMode="auto">
          <a:xfrm>
            <a:off x="457200" y="731838"/>
            <a:ext cx="8229600" cy="44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Narrow" pitchFamily="34" charset="0"/>
              </a:defRPr>
            </a:lvl2pPr>
            <a:lvl3pPr algn="ctr" rtl="0" eaLnBrk="0" fontAlgn="base" hangingPunct="0">
              <a:spcBef>
                <a:spcPct val="0"/>
              </a:spcBef>
              <a:spcAft>
                <a:spcPct val="0"/>
              </a:spcAft>
              <a:defRPr sz="3200" b="1">
                <a:solidFill>
                  <a:schemeClr val="accent2"/>
                </a:solidFill>
                <a:latin typeface="Arial Narrow" pitchFamily="34" charset="0"/>
              </a:defRPr>
            </a:lvl3pPr>
            <a:lvl4pPr algn="ctr" rtl="0" eaLnBrk="0" fontAlgn="base" hangingPunct="0">
              <a:spcBef>
                <a:spcPct val="0"/>
              </a:spcBef>
              <a:spcAft>
                <a:spcPct val="0"/>
              </a:spcAft>
              <a:defRPr sz="3200" b="1">
                <a:solidFill>
                  <a:schemeClr val="accent2"/>
                </a:solidFill>
                <a:latin typeface="Arial Narrow" pitchFamily="34" charset="0"/>
              </a:defRPr>
            </a:lvl4pPr>
            <a:lvl5pPr algn="ctr" rtl="0" eaLnBrk="0" fontAlgn="base" hangingPunct="0">
              <a:spcBef>
                <a:spcPct val="0"/>
              </a:spcBef>
              <a:spcAft>
                <a:spcPct val="0"/>
              </a:spcAft>
              <a:defRPr sz="3200" b="1">
                <a:solidFill>
                  <a:schemeClr val="accent2"/>
                </a:solidFill>
                <a:latin typeface="Arial Narrow" pitchFamily="34" charset="0"/>
              </a:defRPr>
            </a:lvl5pPr>
            <a:lvl6pPr marL="457200" algn="ctr" rtl="0" fontAlgn="base">
              <a:spcBef>
                <a:spcPct val="0"/>
              </a:spcBef>
              <a:spcAft>
                <a:spcPct val="0"/>
              </a:spcAft>
              <a:defRPr sz="3200" b="1">
                <a:solidFill>
                  <a:schemeClr val="accent2"/>
                </a:solidFill>
                <a:latin typeface="Arial Narrow" pitchFamily="34" charset="0"/>
              </a:defRPr>
            </a:lvl6pPr>
            <a:lvl7pPr marL="914400" algn="ctr" rtl="0" fontAlgn="base">
              <a:spcBef>
                <a:spcPct val="0"/>
              </a:spcBef>
              <a:spcAft>
                <a:spcPct val="0"/>
              </a:spcAft>
              <a:defRPr sz="3200" b="1">
                <a:solidFill>
                  <a:schemeClr val="accent2"/>
                </a:solidFill>
                <a:latin typeface="Arial Narrow" pitchFamily="34" charset="0"/>
              </a:defRPr>
            </a:lvl7pPr>
            <a:lvl8pPr marL="1371600" algn="ctr" rtl="0" fontAlgn="base">
              <a:spcBef>
                <a:spcPct val="0"/>
              </a:spcBef>
              <a:spcAft>
                <a:spcPct val="0"/>
              </a:spcAft>
              <a:defRPr sz="3200" b="1">
                <a:solidFill>
                  <a:schemeClr val="accent2"/>
                </a:solidFill>
                <a:latin typeface="Arial Narrow" pitchFamily="34" charset="0"/>
              </a:defRPr>
            </a:lvl8pPr>
            <a:lvl9pPr marL="1828800" algn="ctr" rtl="0" fontAlgn="base">
              <a:spcBef>
                <a:spcPct val="0"/>
              </a:spcBef>
              <a:spcAft>
                <a:spcPct val="0"/>
              </a:spcAft>
              <a:defRPr sz="3200" b="1">
                <a:solidFill>
                  <a:schemeClr val="accent2"/>
                </a:solidFill>
                <a:latin typeface="Arial Narrow" pitchFamily="34" charset="0"/>
              </a:defRPr>
            </a:lvl9pPr>
          </a:lstStyle>
          <a:p>
            <a:r>
              <a:rPr lang="sl-SI" sz="3600" dirty="0">
                <a:solidFill>
                  <a:srgbClr val="FF0000"/>
                </a:solidFill>
              </a:rPr>
              <a:t>ANALIZA VPRAŠALNIKA ZA PREDSEDNIKE ŠMK PM</a:t>
            </a:r>
            <a:endParaRPr lang="en-GB" sz="3600" dirty="0">
              <a:solidFill>
                <a:srgbClr val="FF0000"/>
              </a:solidFill>
            </a:endParaRPr>
          </a:p>
        </p:txBody>
      </p:sp>
    </p:spTree>
    <p:extLst>
      <p:ext uri="{BB962C8B-B14F-4D97-AF65-F5344CB8AC3E}">
        <p14:creationId xmlns:p14="http://schemas.microsoft.com/office/powerpoint/2010/main" val="1528769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AFC3FD84-106A-203A-C036-8B0E82BDF78C}"/>
              </a:ext>
            </a:extLst>
          </p:cNvPr>
          <p:cNvSpPr txBox="1">
            <a:spLocks/>
          </p:cNvSpPr>
          <p:nvPr/>
        </p:nvSpPr>
        <p:spPr bwMode="auto">
          <a:xfrm>
            <a:off x="457200" y="1340767"/>
            <a:ext cx="8229600" cy="478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accent2"/>
                </a:solidFill>
                <a:latin typeface="+mn-lt"/>
              </a:defRPr>
            </a:lvl2pPr>
            <a:lvl3pPr marL="1143000" indent="-228600" algn="l" rtl="0" eaLnBrk="0" fontAlgn="base" hangingPunct="0">
              <a:spcBef>
                <a:spcPct val="20000"/>
              </a:spcBef>
              <a:spcAft>
                <a:spcPct val="0"/>
              </a:spcAft>
              <a:buChar char="•"/>
              <a:defRPr sz="2000" b="1">
                <a:solidFill>
                  <a:schemeClr val="accent2"/>
                </a:solidFill>
                <a:latin typeface="+mn-lt"/>
              </a:defRPr>
            </a:lvl3pPr>
            <a:lvl4pPr marL="1600200" indent="-228600" algn="l" rtl="0" eaLnBrk="0" fontAlgn="base" hangingPunct="0">
              <a:spcBef>
                <a:spcPct val="20000"/>
              </a:spcBef>
              <a:spcAft>
                <a:spcPct val="0"/>
              </a:spcAft>
              <a:buChar char="–"/>
              <a:defRPr b="1">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a:lstStyle>
          <a:p>
            <a:pPr marL="0" indent="0">
              <a:buNone/>
            </a:pPr>
            <a:endParaRPr lang="sl-SI" dirty="0"/>
          </a:p>
          <a:p>
            <a:pPr marL="0" indent="0">
              <a:buNone/>
            </a:pPr>
            <a:r>
              <a:rPr lang="sl-SI" dirty="0"/>
              <a:t>POSREDOVANJE INFORMACIJ IN OCENA SODELOVANJA Z RIC</a:t>
            </a:r>
          </a:p>
          <a:p>
            <a:pPr marL="0" indent="0">
              <a:buNone/>
            </a:pPr>
            <a:endParaRPr lang="sl-SI" dirty="0"/>
          </a:p>
          <a:p>
            <a:r>
              <a:rPr lang="sl-SI" dirty="0"/>
              <a:t>ŠMK PM pozitivno ocenjujejo natančnost, pravočasnost in nedvoumnost informacij, ki jih posreduje RIC: </a:t>
            </a:r>
            <a:r>
              <a:rPr lang="sl-SI" dirty="0">
                <a:highlight>
                  <a:srgbClr val="FFFF00"/>
                </a:highlight>
              </a:rPr>
              <a:t>96 % </a:t>
            </a:r>
            <a:r>
              <a:rPr lang="sl-SI" dirty="0"/>
              <a:t>(enako leta 2022)</a:t>
            </a:r>
          </a:p>
          <a:p>
            <a:r>
              <a:rPr lang="sl-SI" dirty="0"/>
              <a:t>ŠMK PM se zdi ustreznejši način posredovanja informacij z e-pošto (</a:t>
            </a:r>
            <a:r>
              <a:rPr lang="sl-SI" dirty="0">
                <a:highlight>
                  <a:srgbClr val="FFFF00"/>
                </a:highlight>
              </a:rPr>
              <a:t>98,5 </a:t>
            </a:r>
            <a:r>
              <a:rPr lang="sl-SI" dirty="0"/>
              <a:t>%), manj z objavo na </a:t>
            </a:r>
            <a:r>
              <a:rPr lang="sl-SI" dirty="0" err="1"/>
              <a:t>eRicu</a:t>
            </a:r>
            <a:r>
              <a:rPr lang="sl-SI" dirty="0"/>
              <a:t> (47,1 %) </a:t>
            </a:r>
          </a:p>
          <a:p>
            <a:pPr marL="0" indent="0">
              <a:buNone/>
            </a:pPr>
            <a:endParaRPr lang="sl-SI" dirty="0"/>
          </a:p>
          <a:p>
            <a:pPr marL="0" indent="0">
              <a:buNone/>
            </a:pPr>
            <a:endParaRPr lang="en-GB" dirty="0"/>
          </a:p>
        </p:txBody>
      </p:sp>
      <p:sp>
        <p:nvSpPr>
          <p:cNvPr id="3" name="Naslov 1">
            <a:extLst>
              <a:ext uri="{FF2B5EF4-FFF2-40B4-BE49-F238E27FC236}">
                <a16:creationId xmlns:a16="http://schemas.microsoft.com/office/drawing/2014/main" id="{9A45F3FA-D2D2-B4D1-6477-BA284535FB72}"/>
              </a:ext>
            </a:extLst>
          </p:cNvPr>
          <p:cNvSpPr txBox="1">
            <a:spLocks/>
          </p:cNvSpPr>
          <p:nvPr/>
        </p:nvSpPr>
        <p:spPr bwMode="auto">
          <a:xfrm>
            <a:off x="457200" y="731838"/>
            <a:ext cx="8229600" cy="44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Narrow" pitchFamily="34" charset="0"/>
              </a:defRPr>
            </a:lvl2pPr>
            <a:lvl3pPr algn="ctr" rtl="0" eaLnBrk="0" fontAlgn="base" hangingPunct="0">
              <a:spcBef>
                <a:spcPct val="0"/>
              </a:spcBef>
              <a:spcAft>
                <a:spcPct val="0"/>
              </a:spcAft>
              <a:defRPr sz="3200" b="1">
                <a:solidFill>
                  <a:schemeClr val="accent2"/>
                </a:solidFill>
                <a:latin typeface="Arial Narrow" pitchFamily="34" charset="0"/>
              </a:defRPr>
            </a:lvl3pPr>
            <a:lvl4pPr algn="ctr" rtl="0" eaLnBrk="0" fontAlgn="base" hangingPunct="0">
              <a:spcBef>
                <a:spcPct val="0"/>
              </a:spcBef>
              <a:spcAft>
                <a:spcPct val="0"/>
              </a:spcAft>
              <a:defRPr sz="3200" b="1">
                <a:solidFill>
                  <a:schemeClr val="accent2"/>
                </a:solidFill>
                <a:latin typeface="Arial Narrow" pitchFamily="34" charset="0"/>
              </a:defRPr>
            </a:lvl4pPr>
            <a:lvl5pPr algn="ctr" rtl="0" eaLnBrk="0" fontAlgn="base" hangingPunct="0">
              <a:spcBef>
                <a:spcPct val="0"/>
              </a:spcBef>
              <a:spcAft>
                <a:spcPct val="0"/>
              </a:spcAft>
              <a:defRPr sz="3200" b="1">
                <a:solidFill>
                  <a:schemeClr val="accent2"/>
                </a:solidFill>
                <a:latin typeface="Arial Narrow" pitchFamily="34" charset="0"/>
              </a:defRPr>
            </a:lvl5pPr>
            <a:lvl6pPr marL="457200" algn="ctr" rtl="0" fontAlgn="base">
              <a:spcBef>
                <a:spcPct val="0"/>
              </a:spcBef>
              <a:spcAft>
                <a:spcPct val="0"/>
              </a:spcAft>
              <a:defRPr sz="3200" b="1">
                <a:solidFill>
                  <a:schemeClr val="accent2"/>
                </a:solidFill>
                <a:latin typeface="Arial Narrow" pitchFamily="34" charset="0"/>
              </a:defRPr>
            </a:lvl6pPr>
            <a:lvl7pPr marL="914400" algn="ctr" rtl="0" fontAlgn="base">
              <a:spcBef>
                <a:spcPct val="0"/>
              </a:spcBef>
              <a:spcAft>
                <a:spcPct val="0"/>
              </a:spcAft>
              <a:defRPr sz="3200" b="1">
                <a:solidFill>
                  <a:schemeClr val="accent2"/>
                </a:solidFill>
                <a:latin typeface="Arial Narrow" pitchFamily="34" charset="0"/>
              </a:defRPr>
            </a:lvl7pPr>
            <a:lvl8pPr marL="1371600" algn="ctr" rtl="0" fontAlgn="base">
              <a:spcBef>
                <a:spcPct val="0"/>
              </a:spcBef>
              <a:spcAft>
                <a:spcPct val="0"/>
              </a:spcAft>
              <a:defRPr sz="3200" b="1">
                <a:solidFill>
                  <a:schemeClr val="accent2"/>
                </a:solidFill>
                <a:latin typeface="Arial Narrow" pitchFamily="34" charset="0"/>
              </a:defRPr>
            </a:lvl8pPr>
            <a:lvl9pPr marL="1828800" algn="ctr" rtl="0" fontAlgn="base">
              <a:spcBef>
                <a:spcPct val="0"/>
              </a:spcBef>
              <a:spcAft>
                <a:spcPct val="0"/>
              </a:spcAft>
              <a:defRPr sz="3200" b="1">
                <a:solidFill>
                  <a:schemeClr val="accent2"/>
                </a:solidFill>
                <a:latin typeface="Arial Narrow" pitchFamily="34" charset="0"/>
              </a:defRPr>
            </a:lvl9pPr>
          </a:lstStyle>
          <a:p>
            <a:r>
              <a:rPr lang="sl-SI" sz="3600" dirty="0">
                <a:solidFill>
                  <a:srgbClr val="FF0000"/>
                </a:solidFill>
              </a:rPr>
              <a:t>ANALIZA VPRAŠALNIKA ZA PREDSEDNIKE ŠMK PM</a:t>
            </a:r>
            <a:endParaRPr lang="en-GB" sz="3600" dirty="0">
              <a:solidFill>
                <a:srgbClr val="FF0000"/>
              </a:solidFill>
            </a:endParaRPr>
          </a:p>
        </p:txBody>
      </p:sp>
    </p:spTree>
    <p:extLst>
      <p:ext uri="{BB962C8B-B14F-4D97-AF65-F5344CB8AC3E}">
        <p14:creationId xmlns:p14="http://schemas.microsoft.com/office/powerpoint/2010/main" val="24206403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Naslov 1"/>
          <p:cNvSpPr txBox="1">
            <a:spLocks/>
          </p:cNvSpPr>
          <p:nvPr/>
        </p:nvSpPr>
        <p:spPr bwMode="auto">
          <a:xfrm>
            <a:off x="457200" y="274638"/>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Narrow" pitchFamily="34" charset="0"/>
              </a:defRPr>
            </a:lvl2pPr>
            <a:lvl3pPr algn="ctr" rtl="0" eaLnBrk="0" fontAlgn="base" hangingPunct="0">
              <a:spcBef>
                <a:spcPct val="0"/>
              </a:spcBef>
              <a:spcAft>
                <a:spcPct val="0"/>
              </a:spcAft>
              <a:defRPr sz="3200" b="1">
                <a:solidFill>
                  <a:schemeClr val="accent2"/>
                </a:solidFill>
                <a:latin typeface="Arial Narrow" pitchFamily="34" charset="0"/>
              </a:defRPr>
            </a:lvl3pPr>
            <a:lvl4pPr algn="ctr" rtl="0" eaLnBrk="0" fontAlgn="base" hangingPunct="0">
              <a:spcBef>
                <a:spcPct val="0"/>
              </a:spcBef>
              <a:spcAft>
                <a:spcPct val="0"/>
              </a:spcAft>
              <a:defRPr sz="3200" b="1">
                <a:solidFill>
                  <a:schemeClr val="accent2"/>
                </a:solidFill>
                <a:latin typeface="Arial Narrow" pitchFamily="34" charset="0"/>
              </a:defRPr>
            </a:lvl4pPr>
            <a:lvl5pPr algn="ctr" rtl="0" eaLnBrk="0" fontAlgn="base" hangingPunct="0">
              <a:spcBef>
                <a:spcPct val="0"/>
              </a:spcBef>
              <a:spcAft>
                <a:spcPct val="0"/>
              </a:spcAft>
              <a:defRPr sz="3200" b="1">
                <a:solidFill>
                  <a:schemeClr val="accent2"/>
                </a:solidFill>
                <a:latin typeface="Arial Narrow" pitchFamily="34" charset="0"/>
              </a:defRPr>
            </a:lvl5pPr>
            <a:lvl6pPr marL="457200" algn="ctr" rtl="0" fontAlgn="base">
              <a:spcBef>
                <a:spcPct val="0"/>
              </a:spcBef>
              <a:spcAft>
                <a:spcPct val="0"/>
              </a:spcAft>
              <a:defRPr sz="3200" b="1">
                <a:solidFill>
                  <a:schemeClr val="accent2"/>
                </a:solidFill>
                <a:latin typeface="Arial Narrow" pitchFamily="34" charset="0"/>
              </a:defRPr>
            </a:lvl6pPr>
            <a:lvl7pPr marL="914400" algn="ctr" rtl="0" fontAlgn="base">
              <a:spcBef>
                <a:spcPct val="0"/>
              </a:spcBef>
              <a:spcAft>
                <a:spcPct val="0"/>
              </a:spcAft>
              <a:defRPr sz="3200" b="1">
                <a:solidFill>
                  <a:schemeClr val="accent2"/>
                </a:solidFill>
                <a:latin typeface="Arial Narrow" pitchFamily="34" charset="0"/>
              </a:defRPr>
            </a:lvl7pPr>
            <a:lvl8pPr marL="1371600" algn="ctr" rtl="0" fontAlgn="base">
              <a:spcBef>
                <a:spcPct val="0"/>
              </a:spcBef>
              <a:spcAft>
                <a:spcPct val="0"/>
              </a:spcAft>
              <a:defRPr sz="3200" b="1">
                <a:solidFill>
                  <a:schemeClr val="accent2"/>
                </a:solidFill>
                <a:latin typeface="Arial Narrow" pitchFamily="34" charset="0"/>
              </a:defRPr>
            </a:lvl8pPr>
            <a:lvl9pPr marL="1828800" algn="ctr" rtl="0" fontAlgn="base">
              <a:spcBef>
                <a:spcPct val="0"/>
              </a:spcBef>
              <a:spcAft>
                <a:spcPct val="0"/>
              </a:spcAft>
              <a:defRPr sz="3200" b="1">
                <a:solidFill>
                  <a:schemeClr val="accent2"/>
                </a:solidFill>
                <a:latin typeface="Arial Narrow" pitchFamily="34" charset="0"/>
              </a:defRPr>
            </a:lvl9pPr>
          </a:lstStyle>
          <a:p>
            <a:r>
              <a:rPr lang="sl-SI" dirty="0"/>
              <a:t>RAZVOJ POKLICNE MATURE</a:t>
            </a:r>
            <a:endParaRPr lang="en-GB" dirty="0"/>
          </a:p>
        </p:txBody>
      </p:sp>
      <p:sp>
        <p:nvSpPr>
          <p:cNvPr id="7" name="Označba mesta vsebine 2"/>
          <p:cNvSpPr txBox="1">
            <a:spLocks/>
          </p:cNvSpPr>
          <p:nvPr/>
        </p:nvSpPr>
        <p:spPr bwMode="auto">
          <a:xfrm>
            <a:off x="469206" y="1988840"/>
            <a:ext cx="8229600" cy="401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accent2"/>
                </a:solidFill>
                <a:latin typeface="+mn-lt"/>
              </a:defRPr>
            </a:lvl2pPr>
            <a:lvl3pPr marL="1143000" indent="-228600" algn="l" rtl="0" eaLnBrk="0" fontAlgn="base" hangingPunct="0">
              <a:spcBef>
                <a:spcPct val="20000"/>
              </a:spcBef>
              <a:spcAft>
                <a:spcPct val="0"/>
              </a:spcAft>
              <a:buChar char="•"/>
              <a:defRPr sz="2000" b="1">
                <a:solidFill>
                  <a:schemeClr val="accent2"/>
                </a:solidFill>
                <a:latin typeface="+mn-lt"/>
              </a:defRPr>
            </a:lvl3pPr>
            <a:lvl4pPr marL="1600200" indent="-228600" algn="l" rtl="0" eaLnBrk="0" fontAlgn="base" hangingPunct="0">
              <a:spcBef>
                <a:spcPct val="20000"/>
              </a:spcBef>
              <a:spcAft>
                <a:spcPct val="0"/>
              </a:spcAft>
              <a:buChar char="–"/>
              <a:defRPr b="1">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a:lstStyle>
          <a:p>
            <a:r>
              <a:rPr lang="sl-SI" dirty="0"/>
              <a:t>Pristojnosti Državne komisije za poklicno maturo (Zakon o maturi, 14. člen)</a:t>
            </a:r>
            <a:endParaRPr lang="en-GB" dirty="0"/>
          </a:p>
          <a:p>
            <a:pPr lvl="1"/>
            <a:r>
              <a:rPr lang="sl-SI" dirty="0"/>
              <a:t>Državna komisija za poklicno maturo (DK PM) obravnava strokovna vprašanja v zvezi  s poklicno maturo ter v okviru svojih pooblastil vodi strokovno pripravo na poklicno maturo in spremlja njeno izvedbo.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F9DF7F07-0C35-1BAB-212D-F61821084585}"/>
              </a:ext>
            </a:extLst>
          </p:cNvPr>
          <p:cNvSpPr txBox="1">
            <a:spLocks/>
          </p:cNvSpPr>
          <p:nvPr/>
        </p:nvSpPr>
        <p:spPr bwMode="auto">
          <a:xfrm>
            <a:off x="457200" y="1700807"/>
            <a:ext cx="8075240" cy="442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accent2"/>
                </a:solidFill>
                <a:latin typeface="+mn-lt"/>
              </a:defRPr>
            </a:lvl2pPr>
            <a:lvl3pPr marL="1143000" indent="-228600" algn="l" rtl="0" eaLnBrk="0" fontAlgn="base" hangingPunct="0">
              <a:spcBef>
                <a:spcPct val="20000"/>
              </a:spcBef>
              <a:spcAft>
                <a:spcPct val="0"/>
              </a:spcAft>
              <a:buChar char="•"/>
              <a:defRPr sz="2000" b="1">
                <a:solidFill>
                  <a:schemeClr val="accent2"/>
                </a:solidFill>
                <a:latin typeface="+mn-lt"/>
              </a:defRPr>
            </a:lvl3pPr>
            <a:lvl4pPr marL="1600200" indent="-228600" algn="l" rtl="0" eaLnBrk="0" fontAlgn="base" hangingPunct="0">
              <a:spcBef>
                <a:spcPct val="20000"/>
              </a:spcBef>
              <a:spcAft>
                <a:spcPct val="0"/>
              </a:spcAft>
              <a:buChar char="–"/>
              <a:defRPr b="1">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a:lstStyle>
          <a:p>
            <a:pPr marL="0" indent="0">
              <a:buNone/>
            </a:pPr>
            <a:r>
              <a:rPr lang="sl-SI" dirty="0"/>
              <a:t>TEHNIČNA PODPORA   </a:t>
            </a:r>
          </a:p>
          <a:p>
            <a:endParaRPr lang="sl-SI" dirty="0"/>
          </a:p>
          <a:p>
            <a:r>
              <a:rPr lang="sl-SI" dirty="0"/>
              <a:t>ŠMK PM  so program za podporo izvedbe ocenile s povprečno oceno </a:t>
            </a:r>
            <a:r>
              <a:rPr lang="sl-SI" dirty="0">
                <a:highlight>
                  <a:srgbClr val="FFFF00"/>
                </a:highlight>
              </a:rPr>
              <a:t>4,4</a:t>
            </a:r>
            <a:r>
              <a:rPr lang="sl-SI" dirty="0"/>
              <a:t> (leta 2022: 4,5)</a:t>
            </a:r>
          </a:p>
          <a:p>
            <a:endParaRPr lang="sl-SI" dirty="0"/>
          </a:p>
          <a:p>
            <a:r>
              <a:rPr lang="sl-SI" dirty="0"/>
              <a:t>eRic s povprečno oceno </a:t>
            </a:r>
            <a:r>
              <a:rPr lang="sl-SI" dirty="0">
                <a:highlight>
                  <a:srgbClr val="FFFF00"/>
                </a:highlight>
              </a:rPr>
              <a:t>4,4</a:t>
            </a:r>
            <a:r>
              <a:rPr lang="sl-SI" dirty="0"/>
              <a:t> (leta 2022: 4,4)</a:t>
            </a:r>
          </a:p>
          <a:p>
            <a:pPr marL="0" indent="0">
              <a:buNone/>
            </a:pPr>
            <a:endParaRPr lang="sl-SI" dirty="0"/>
          </a:p>
          <a:p>
            <a:r>
              <a:rPr lang="sl-SI" dirty="0">
                <a:hlinkClick r:id="rId4"/>
              </a:rPr>
              <a:t>www.ric.si</a:t>
            </a:r>
            <a:r>
              <a:rPr lang="sl-SI" dirty="0"/>
              <a:t> s povprečno oceno </a:t>
            </a:r>
            <a:r>
              <a:rPr lang="sl-SI" dirty="0">
                <a:highlight>
                  <a:srgbClr val="FFFF00"/>
                </a:highlight>
              </a:rPr>
              <a:t>4,6</a:t>
            </a:r>
            <a:r>
              <a:rPr lang="sl-SI" dirty="0"/>
              <a:t> (leta 2022: 4,6)</a:t>
            </a:r>
          </a:p>
        </p:txBody>
      </p:sp>
      <p:sp>
        <p:nvSpPr>
          <p:cNvPr id="3" name="Naslov 1">
            <a:extLst>
              <a:ext uri="{FF2B5EF4-FFF2-40B4-BE49-F238E27FC236}">
                <a16:creationId xmlns:a16="http://schemas.microsoft.com/office/drawing/2014/main" id="{63BBE5EE-A710-CC8B-18D0-B39BC350E6AD}"/>
              </a:ext>
            </a:extLst>
          </p:cNvPr>
          <p:cNvSpPr txBox="1">
            <a:spLocks/>
          </p:cNvSpPr>
          <p:nvPr/>
        </p:nvSpPr>
        <p:spPr bwMode="auto">
          <a:xfrm>
            <a:off x="457200" y="731838"/>
            <a:ext cx="8229600" cy="44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Narrow" pitchFamily="34" charset="0"/>
              </a:defRPr>
            </a:lvl2pPr>
            <a:lvl3pPr algn="ctr" rtl="0" eaLnBrk="0" fontAlgn="base" hangingPunct="0">
              <a:spcBef>
                <a:spcPct val="0"/>
              </a:spcBef>
              <a:spcAft>
                <a:spcPct val="0"/>
              </a:spcAft>
              <a:defRPr sz="3200" b="1">
                <a:solidFill>
                  <a:schemeClr val="accent2"/>
                </a:solidFill>
                <a:latin typeface="Arial Narrow" pitchFamily="34" charset="0"/>
              </a:defRPr>
            </a:lvl3pPr>
            <a:lvl4pPr algn="ctr" rtl="0" eaLnBrk="0" fontAlgn="base" hangingPunct="0">
              <a:spcBef>
                <a:spcPct val="0"/>
              </a:spcBef>
              <a:spcAft>
                <a:spcPct val="0"/>
              </a:spcAft>
              <a:defRPr sz="3200" b="1">
                <a:solidFill>
                  <a:schemeClr val="accent2"/>
                </a:solidFill>
                <a:latin typeface="Arial Narrow" pitchFamily="34" charset="0"/>
              </a:defRPr>
            </a:lvl4pPr>
            <a:lvl5pPr algn="ctr" rtl="0" eaLnBrk="0" fontAlgn="base" hangingPunct="0">
              <a:spcBef>
                <a:spcPct val="0"/>
              </a:spcBef>
              <a:spcAft>
                <a:spcPct val="0"/>
              </a:spcAft>
              <a:defRPr sz="3200" b="1">
                <a:solidFill>
                  <a:schemeClr val="accent2"/>
                </a:solidFill>
                <a:latin typeface="Arial Narrow" pitchFamily="34" charset="0"/>
              </a:defRPr>
            </a:lvl5pPr>
            <a:lvl6pPr marL="457200" algn="ctr" rtl="0" fontAlgn="base">
              <a:spcBef>
                <a:spcPct val="0"/>
              </a:spcBef>
              <a:spcAft>
                <a:spcPct val="0"/>
              </a:spcAft>
              <a:defRPr sz="3200" b="1">
                <a:solidFill>
                  <a:schemeClr val="accent2"/>
                </a:solidFill>
                <a:latin typeface="Arial Narrow" pitchFamily="34" charset="0"/>
              </a:defRPr>
            </a:lvl6pPr>
            <a:lvl7pPr marL="914400" algn="ctr" rtl="0" fontAlgn="base">
              <a:spcBef>
                <a:spcPct val="0"/>
              </a:spcBef>
              <a:spcAft>
                <a:spcPct val="0"/>
              </a:spcAft>
              <a:defRPr sz="3200" b="1">
                <a:solidFill>
                  <a:schemeClr val="accent2"/>
                </a:solidFill>
                <a:latin typeface="Arial Narrow" pitchFamily="34" charset="0"/>
              </a:defRPr>
            </a:lvl7pPr>
            <a:lvl8pPr marL="1371600" algn="ctr" rtl="0" fontAlgn="base">
              <a:spcBef>
                <a:spcPct val="0"/>
              </a:spcBef>
              <a:spcAft>
                <a:spcPct val="0"/>
              </a:spcAft>
              <a:defRPr sz="3200" b="1">
                <a:solidFill>
                  <a:schemeClr val="accent2"/>
                </a:solidFill>
                <a:latin typeface="Arial Narrow" pitchFamily="34" charset="0"/>
              </a:defRPr>
            </a:lvl8pPr>
            <a:lvl9pPr marL="1828800" algn="ctr" rtl="0" fontAlgn="base">
              <a:spcBef>
                <a:spcPct val="0"/>
              </a:spcBef>
              <a:spcAft>
                <a:spcPct val="0"/>
              </a:spcAft>
              <a:defRPr sz="3200" b="1">
                <a:solidFill>
                  <a:schemeClr val="accent2"/>
                </a:solidFill>
                <a:latin typeface="Arial Narrow" pitchFamily="34" charset="0"/>
              </a:defRPr>
            </a:lvl9pPr>
          </a:lstStyle>
          <a:p>
            <a:r>
              <a:rPr lang="sl-SI" sz="3600" dirty="0">
                <a:solidFill>
                  <a:srgbClr val="FF0000"/>
                </a:solidFill>
              </a:rPr>
              <a:t>ANALIZA VPRAŠALNIKA ZA PREDSEDNIKE ŠMK PM</a:t>
            </a:r>
            <a:endParaRPr lang="en-GB" sz="3600" dirty="0">
              <a:solidFill>
                <a:srgbClr val="FF0000"/>
              </a:solidFill>
            </a:endParaRPr>
          </a:p>
        </p:txBody>
      </p:sp>
    </p:spTree>
    <p:extLst>
      <p:ext uri="{BB962C8B-B14F-4D97-AF65-F5344CB8AC3E}">
        <p14:creationId xmlns:p14="http://schemas.microsoft.com/office/powerpoint/2010/main" val="35564059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BBFB9FD1-B0CE-6C40-2AE6-D5C6E9119800}"/>
              </a:ext>
            </a:extLst>
          </p:cNvPr>
          <p:cNvSpPr txBox="1">
            <a:spLocks/>
          </p:cNvSpPr>
          <p:nvPr/>
        </p:nvSpPr>
        <p:spPr bwMode="auto">
          <a:xfrm>
            <a:off x="457200" y="2204863"/>
            <a:ext cx="8075240" cy="392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accent2"/>
                </a:solidFill>
                <a:latin typeface="+mn-lt"/>
              </a:defRPr>
            </a:lvl2pPr>
            <a:lvl3pPr marL="1143000" indent="-228600" algn="l" rtl="0" eaLnBrk="0" fontAlgn="base" hangingPunct="0">
              <a:spcBef>
                <a:spcPct val="20000"/>
              </a:spcBef>
              <a:spcAft>
                <a:spcPct val="0"/>
              </a:spcAft>
              <a:buChar char="•"/>
              <a:defRPr sz="2000" b="1">
                <a:solidFill>
                  <a:schemeClr val="accent2"/>
                </a:solidFill>
                <a:latin typeface="+mn-lt"/>
              </a:defRPr>
            </a:lvl3pPr>
            <a:lvl4pPr marL="1600200" indent="-228600" algn="l" rtl="0" eaLnBrk="0" fontAlgn="base" hangingPunct="0">
              <a:spcBef>
                <a:spcPct val="20000"/>
              </a:spcBef>
              <a:spcAft>
                <a:spcPct val="0"/>
              </a:spcAft>
              <a:buChar char="–"/>
              <a:defRPr b="1">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a:lstStyle>
          <a:p>
            <a:pPr marL="0" indent="0">
              <a:buNone/>
            </a:pPr>
            <a:r>
              <a:rPr lang="sl-SI" dirty="0"/>
              <a:t>Sodelovanje z RIC so ŠMK PM ocenile z oceno </a:t>
            </a:r>
            <a:r>
              <a:rPr lang="sl-SI" dirty="0">
                <a:highlight>
                  <a:srgbClr val="FFFF00"/>
                </a:highlight>
              </a:rPr>
              <a:t>4,9 </a:t>
            </a:r>
            <a:r>
              <a:rPr lang="sl-SI" dirty="0"/>
              <a:t>(enako kot leta 2022).</a:t>
            </a:r>
          </a:p>
          <a:p>
            <a:pPr marL="0" indent="0">
              <a:buNone/>
            </a:pPr>
            <a:endParaRPr lang="sl-SI" dirty="0"/>
          </a:p>
          <a:p>
            <a:pPr marL="0" indent="0">
              <a:buNone/>
            </a:pPr>
            <a:r>
              <a:rPr lang="sl-SI" dirty="0"/>
              <a:t>Sodelovanje s predstavniki delodajalcev v ŠIK PM za 4. predmet PM so ŠMK PM ocenile kot dobre, </a:t>
            </a:r>
            <a:r>
              <a:rPr lang="sl-SI" sz="2000" dirty="0"/>
              <a:t>saj bogati in ohranja kakovost PM. Je pa to sodelovanje oteženo zaradi zahtevne usklajenosti službenih obveznosti delodajalcev in šolskega koledarja.</a:t>
            </a:r>
          </a:p>
          <a:p>
            <a:pPr marL="0" indent="0">
              <a:buNone/>
            </a:pPr>
            <a:endParaRPr lang="en-GB" dirty="0"/>
          </a:p>
        </p:txBody>
      </p:sp>
      <p:sp>
        <p:nvSpPr>
          <p:cNvPr id="3" name="Naslov 1">
            <a:extLst>
              <a:ext uri="{FF2B5EF4-FFF2-40B4-BE49-F238E27FC236}">
                <a16:creationId xmlns:a16="http://schemas.microsoft.com/office/drawing/2014/main" id="{5B1CE944-2631-3022-1CB7-1042013A8E17}"/>
              </a:ext>
            </a:extLst>
          </p:cNvPr>
          <p:cNvSpPr txBox="1">
            <a:spLocks/>
          </p:cNvSpPr>
          <p:nvPr/>
        </p:nvSpPr>
        <p:spPr bwMode="auto">
          <a:xfrm>
            <a:off x="457200" y="731838"/>
            <a:ext cx="8229600" cy="44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Narrow" pitchFamily="34" charset="0"/>
              </a:defRPr>
            </a:lvl2pPr>
            <a:lvl3pPr algn="ctr" rtl="0" eaLnBrk="0" fontAlgn="base" hangingPunct="0">
              <a:spcBef>
                <a:spcPct val="0"/>
              </a:spcBef>
              <a:spcAft>
                <a:spcPct val="0"/>
              </a:spcAft>
              <a:defRPr sz="3200" b="1">
                <a:solidFill>
                  <a:schemeClr val="accent2"/>
                </a:solidFill>
                <a:latin typeface="Arial Narrow" pitchFamily="34" charset="0"/>
              </a:defRPr>
            </a:lvl3pPr>
            <a:lvl4pPr algn="ctr" rtl="0" eaLnBrk="0" fontAlgn="base" hangingPunct="0">
              <a:spcBef>
                <a:spcPct val="0"/>
              </a:spcBef>
              <a:spcAft>
                <a:spcPct val="0"/>
              </a:spcAft>
              <a:defRPr sz="3200" b="1">
                <a:solidFill>
                  <a:schemeClr val="accent2"/>
                </a:solidFill>
                <a:latin typeface="Arial Narrow" pitchFamily="34" charset="0"/>
              </a:defRPr>
            </a:lvl4pPr>
            <a:lvl5pPr algn="ctr" rtl="0" eaLnBrk="0" fontAlgn="base" hangingPunct="0">
              <a:spcBef>
                <a:spcPct val="0"/>
              </a:spcBef>
              <a:spcAft>
                <a:spcPct val="0"/>
              </a:spcAft>
              <a:defRPr sz="3200" b="1">
                <a:solidFill>
                  <a:schemeClr val="accent2"/>
                </a:solidFill>
                <a:latin typeface="Arial Narrow" pitchFamily="34" charset="0"/>
              </a:defRPr>
            </a:lvl5pPr>
            <a:lvl6pPr marL="457200" algn="ctr" rtl="0" fontAlgn="base">
              <a:spcBef>
                <a:spcPct val="0"/>
              </a:spcBef>
              <a:spcAft>
                <a:spcPct val="0"/>
              </a:spcAft>
              <a:defRPr sz="3200" b="1">
                <a:solidFill>
                  <a:schemeClr val="accent2"/>
                </a:solidFill>
                <a:latin typeface="Arial Narrow" pitchFamily="34" charset="0"/>
              </a:defRPr>
            </a:lvl6pPr>
            <a:lvl7pPr marL="914400" algn="ctr" rtl="0" fontAlgn="base">
              <a:spcBef>
                <a:spcPct val="0"/>
              </a:spcBef>
              <a:spcAft>
                <a:spcPct val="0"/>
              </a:spcAft>
              <a:defRPr sz="3200" b="1">
                <a:solidFill>
                  <a:schemeClr val="accent2"/>
                </a:solidFill>
                <a:latin typeface="Arial Narrow" pitchFamily="34" charset="0"/>
              </a:defRPr>
            </a:lvl7pPr>
            <a:lvl8pPr marL="1371600" algn="ctr" rtl="0" fontAlgn="base">
              <a:spcBef>
                <a:spcPct val="0"/>
              </a:spcBef>
              <a:spcAft>
                <a:spcPct val="0"/>
              </a:spcAft>
              <a:defRPr sz="3200" b="1">
                <a:solidFill>
                  <a:schemeClr val="accent2"/>
                </a:solidFill>
                <a:latin typeface="Arial Narrow" pitchFamily="34" charset="0"/>
              </a:defRPr>
            </a:lvl8pPr>
            <a:lvl9pPr marL="1828800" algn="ctr" rtl="0" fontAlgn="base">
              <a:spcBef>
                <a:spcPct val="0"/>
              </a:spcBef>
              <a:spcAft>
                <a:spcPct val="0"/>
              </a:spcAft>
              <a:defRPr sz="3200" b="1">
                <a:solidFill>
                  <a:schemeClr val="accent2"/>
                </a:solidFill>
                <a:latin typeface="Arial Narrow" pitchFamily="34" charset="0"/>
              </a:defRPr>
            </a:lvl9pPr>
          </a:lstStyle>
          <a:p>
            <a:r>
              <a:rPr lang="sl-SI" sz="3600" dirty="0">
                <a:solidFill>
                  <a:srgbClr val="FF0000"/>
                </a:solidFill>
              </a:rPr>
              <a:t>ANALIZA VPRAŠALNIKA ZA PREDSEDNIKE ŠMK PM</a:t>
            </a:r>
            <a:endParaRPr lang="en-GB" sz="3600" dirty="0">
              <a:solidFill>
                <a:srgbClr val="FF0000"/>
              </a:solidFill>
            </a:endParaRPr>
          </a:p>
        </p:txBody>
      </p:sp>
    </p:spTree>
    <p:extLst>
      <p:ext uri="{BB962C8B-B14F-4D97-AF65-F5344CB8AC3E}">
        <p14:creationId xmlns:p14="http://schemas.microsoft.com/office/powerpoint/2010/main" val="27606559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FF247031-7FA7-BAD5-401B-262D3148B3E9}"/>
              </a:ext>
            </a:extLst>
          </p:cNvPr>
          <p:cNvSpPr txBox="1">
            <a:spLocks/>
          </p:cNvSpPr>
          <p:nvPr/>
        </p:nvSpPr>
        <p:spPr bwMode="auto">
          <a:xfrm>
            <a:off x="457200" y="1916831"/>
            <a:ext cx="8075240" cy="420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accent2"/>
                </a:solidFill>
                <a:latin typeface="+mn-lt"/>
              </a:defRPr>
            </a:lvl2pPr>
            <a:lvl3pPr marL="1143000" indent="-228600" algn="l" rtl="0" eaLnBrk="0" fontAlgn="base" hangingPunct="0">
              <a:spcBef>
                <a:spcPct val="20000"/>
              </a:spcBef>
              <a:spcAft>
                <a:spcPct val="0"/>
              </a:spcAft>
              <a:buChar char="•"/>
              <a:defRPr sz="2000" b="1">
                <a:solidFill>
                  <a:schemeClr val="accent2"/>
                </a:solidFill>
                <a:latin typeface="+mn-lt"/>
              </a:defRPr>
            </a:lvl3pPr>
            <a:lvl4pPr marL="1600200" indent="-228600" algn="l" rtl="0" eaLnBrk="0" fontAlgn="base" hangingPunct="0">
              <a:spcBef>
                <a:spcPct val="20000"/>
              </a:spcBef>
              <a:spcAft>
                <a:spcPct val="0"/>
              </a:spcAft>
              <a:buChar char="–"/>
              <a:defRPr b="1">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a:lstStyle>
          <a:p>
            <a:pPr marL="0" indent="0">
              <a:buNone/>
            </a:pPr>
            <a:r>
              <a:rPr lang="sl-SI" dirty="0"/>
              <a:t>PRITOŽBE IN UGOVOR NA OCENO</a:t>
            </a:r>
          </a:p>
          <a:p>
            <a:pPr marL="0" indent="0">
              <a:buNone/>
            </a:pPr>
            <a:endParaRPr lang="sl-SI" dirty="0"/>
          </a:p>
          <a:p>
            <a:r>
              <a:rPr lang="sl-SI" dirty="0"/>
              <a:t>na postopek izvedbe se je pritožilo 23 kandidatov</a:t>
            </a:r>
          </a:p>
          <a:p>
            <a:r>
              <a:rPr lang="sl-SI" dirty="0"/>
              <a:t>vpogledov je bilo 215</a:t>
            </a:r>
          </a:p>
          <a:p>
            <a:r>
              <a:rPr lang="sl-SI" dirty="0"/>
              <a:t>ugovorov 89 </a:t>
            </a:r>
          </a:p>
          <a:p>
            <a:r>
              <a:rPr lang="sl-SI" dirty="0"/>
              <a:t>Ocena je bila popravljena 35 kandidatom (39,3 %; leta 2022 16 kandidatom oz. 40 %)</a:t>
            </a:r>
            <a:endParaRPr lang="en-GB" dirty="0"/>
          </a:p>
        </p:txBody>
      </p:sp>
      <p:sp>
        <p:nvSpPr>
          <p:cNvPr id="3" name="Naslov 1">
            <a:extLst>
              <a:ext uri="{FF2B5EF4-FFF2-40B4-BE49-F238E27FC236}">
                <a16:creationId xmlns:a16="http://schemas.microsoft.com/office/drawing/2014/main" id="{E6EF1CD2-AEF6-E655-A0A0-C0C291EE0098}"/>
              </a:ext>
            </a:extLst>
          </p:cNvPr>
          <p:cNvSpPr txBox="1">
            <a:spLocks/>
          </p:cNvSpPr>
          <p:nvPr/>
        </p:nvSpPr>
        <p:spPr bwMode="auto">
          <a:xfrm>
            <a:off x="457200" y="731838"/>
            <a:ext cx="8229600" cy="44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Narrow" pitchFamily="34" charset="0"/>
              </a:defRPr>
            </a:lvl2pPr>
            <a:lvl3pPr algn="ctr" rtl="0" eaLnBrk="0" fontAlgn="base" hangingPunct="0">
              <a:spcBef>
                <a:spcPct val="0"/>
              </a:spcBef>
              <a:spcAft>
                <a:spcPct val="0"/>
              </a:spcAft>
              <a:defRPr sz="3200" b="1">
                <a:solidFill>
                  <a:schemeClr val="accent2"/>
                </a:solidFill>
                <a:latin typeface="Arial Narrow" pitchFamily="34" charset="0"/>
              </a:defRPr>
            </a:lvl3pPr>
            <a:lvl4pPr algn="ctr" rtl="0" eaLnBrk="0" fontAlgn="base" hangingPunct="0">
              <a:spcBef>
                <a:spcPct val="0"/>
              </a:spcBef>
              <a:spcAft>
                <a:spcPct val="0"/>
              </a:spcAft>
              <a:defRPr sz="3200" b="1">
                <a:solidFill>
                  <a:schemeClr val="accent2"/>
                </a:solidFill>
                <a:latin typeface="Arial Narrow" pitchFamily="34" charset="0"/>
              </a:defRPr>
            </a:lvl4pPr>
            <a:lvl5pPr algn="ctr" rtl="0" eaLnBrk="0" fontAlgn="base" hangingPunct="0">
              <a:spcBef>
                <a:spcPct val="0"/>
              </a:spcBef>
              <a:spcAft>
                <a:spcPct val="0"/>
              </a:spcAft>
              <a:defRPr sz="3200" b="1">
                <a:solidFill>
                  <a:schemeClr val="accent2"/>
                </a:solidFill>
                <a:latin typeface="Arial Narrow" pitchFamily="34" charset="0"/>
              </a:defRPr>
            </a:lvl5pPr>
            <a:lvl6pPr marL="457200" algn="ctr" rtl="0" fontAlgn="base">
              <a:spcBef>
                <a:spcPct val="0"/>
              </a:spcBef>
              <a:spcAft>
                <a:spcPct val="0"/>
              </a:spcAft>
              <a:defRPr sz="3200" b="1">
                <a:solidFill>
                  <a:schemeClr val="accent2"/>
                </a:solidFill>
                <a:latin typeface="Arial Narrow" pitchFamily="34" charset="0"/>
              </a:defRPr>
            </a:lvl6pPr>
            <a:lvl7pPr marL="914400" algn="ctr" rtl="0" fontAlgn="base">
              <a:spcBef>
                <a:spcPct val="0"/>
              </a:spcBef>
              <a:spcAft>
                <a:spcPct val="0"/>
              </a:spcAft>
              <a:defRPr sz="3200" b="1">
                <a:solidFill>
                  <a:schemeClr val="accent2"/>
                </a:solidFill>
                <a:latin typeface="Arial Narrow" pitchFamily="34" charset="0"/>
              </a:defRPr>
            </a:lvl7pPr>
            <a:lvl8pPr marL="1371600" algn="ctr" rtl="0" fontAlgn="base">
              <a:spcBef>
                <a:spcPct val="0"/>
              </a:spcBef>
              <a:spcAft>
                <a:spcPct val="0"/>
              </a:spcAft>
              <a:defRPr sz="3200" b="1">
                <a:solidFill>
                  <a:schemeClr val="accent2"/>
                </a:solidFill>
                <a:latin typeface="Arial Narrow" pitchFamily="34" charset="0"/>
              </a:defRPr>
            </a:lvl8pPr>
            <a:lvl9pPr marL="1828800" algn="ctr" rtl="0" fontAlgn="base">
              <a:spcBef>
                <a:spcPct val="0"/>
              </a:spcBef>
              <a:spcAft>
                <a:spcPct val="0"/>
              </a:spcAft>
              <a:defRPr sz="3200" b="1">
                <a:solidFill>
                  <a:schemeClr val="accent2"/>
                </a:solidFill>
                <a:latin typeface="Arial Narrow" pitchFamily="34" charset="0"/>
              </a:defRPr>
            </a:lvl9pPr>
          </a:lstStyle>
          <a:p>
            <a:r>
              <a:rPr lang="sl-SI" sz="3600" dirty="0">
                <a:solidFill>
                  <a:srgbClr val="FF0000"/>
                </a:solidFill>
              </a:rPr>
              <a:t>ANALIZA VPRAŠALNIKA ZA PREDSEDNIKE ŠMK PM</a:t>
            </a:r>
            <a:endParaRPr lang="en-GB" sz="3600" dirty="0">
              <a:solidFill>
                <a:srgbClr val="FF0000"/>
              </a:solidFill>
            </a:endParaRPr>
          </a:p>
        </p:txBody>
      </p:sp>
    </p:spTree>
    <p:extLst>
      <p:ext uri="{BB962C8B-B14F-4D97-AF65-F5344CB8AC3E}">
        <p14:creationId xmlns:p14="http://schemas.microsoft.com/office/powerpoint/2010/main" val="36906255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58D7C0BB-F796-99D5-180C-370EE384EB3B}"/>
              </a:ext>
            </a:extLst>
          </p:cNvPr>
          <p:cNvSpPr txBox="1">
            <a:spLocks/>
          </p:cNvSpPr>
          <p:nvPr/>
        </p:nvSpPr>
        <p:spPr bwMode="auto">
          <a:xfrm>
            <a:off x="609600" y="1844824"/>
            <a:ext cx="8229600" cy="443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accent2"/>
                </a:solidFill>
                <a:latin typeface="+mn-lt"/>
              </a:defRPr>
            </a:lvl2pPr>
            <a:lvl3pPr marL="1143000" indent="-228600" algn="l" rtl="0" eaLnBrk="0" fontAlgn="base" hangingPunct="0">
              <a:spcBef>
                <a:spcPct val="20000"/>
              </a:spcBef>
              <a:spcAft>
                <a:spcPct val="0"/>
              </a:spcAft>
              <a:buChar char="•"/>
              <a:defRPr sz="2000" b="1">
                <a:solidFill>
                  <a:schemeClr val="accent2"/>
                </a:solidFill>
                <a:latin typeface="+mn-lt"/>
              </a:defRPr>
            </a:lvl3pPr>
            <a:lvl4pPr marL="1600200" indent="-228600" algn="l" rtl="0" eaLnBrk="0" fontAlgn="base" hangingPunct="0">
              <a:spcBef>
                <a:spcPct val="20000"/>
              </a:spcBef>
              <a:spcAft>
                <a:spcPct val="0"/>
              </a:spcAft>
              <a:buChar char="–"/>
              <a:defRPr b="1">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a:lstStyle>
          <a:p>
            <a:r>
              <a:rPr lang="en-GB" sz="2000" dirty="0" err="1"/>
              <a:t>Uvedba</a:t>
            </a:r>
            <a:r>
              <a:rPr lang="en-GB" sz="2000" dirty="0"/>
              <a:t> </a:t>
            </a:r>
            <a:r>
              <a:rPr lang="en-GB" sz="2000" dirty="0" err="1"/>
              <a:t>elektronskega</a:t>
            </a:r>
            <a:r>
              <a:rPr lang="en-GB" sz="2000" dirty="0"/>
              <a:t> </a:t>
            </a:r>
            <a:r>
              <a:rPr lang="en-GB" sz="2000" dirty="0" err="1"/>
              <a:t>ocenjevanja</a:t>
            </a:r>
            <a:r>
              <a:rPr lang="en-GB" sz="2000" dirty="0"/>
              <a:t>.</a:t>
            </a:r>
          </a:p>
          <a:p>
            <a:r>
              <a:rPr lang="en-GB" sz="2000" dirty="0" err="1"/>
              <a:t>Objava</a:t>
            </a:r>
            <a:r>
              <a:rPr lang="en-GB" sz="2000" dirty="0"/>
              <a:t> </a:t>
            </a:r>
            <a:r>
              <a:rPr lang="en-GB" sz="2000" dirty="0" err="1"/>
              <a:t>rezultatov</a:t>
            </a:r>
            <a:r>
              <a:rPr lang="en-GB" sz="2000" dirty="0"/>
              <a:t> </a:t>
            </a:r>
            <a:r>
              <a:rPr lang="en-GB" sz="2000" dirty="0" err="1"/>
              <a:t>poklicne</a:t>
            </a:r>
            <a:r>
              <a:rPr lang="en-GB" sz="2000" dirty="0"/>
              <a:t> mature na </a:t>
            </a:r>
            <a:r>
              <a:rPr lang="en-GB" sz="2000" dirty="0" err="1"/>
              <a:t>Ricu</a:t>
            </a:r>
            <a:r>
              <a:rPr lang="en-GB" sz="2000" dirty="0"/>
              <a:t> </a:t>
            </a:r>
            <a:r>
              <a:rPr lang="en-GB" sz="2000" dirty="0" err="1"/>
              <a:t>tako</a:t>
            </a:r>
            <a:r>
              <a:rPr lang="en-GB" sz="2000" dirty="0"/>
              <a:t> </a:t>
            </a:r>
            <a:r>
              <a:rPr lang="en-GB" sz="2000" dirty="0" err="1"/>
              <a:t>kot</a:t>
            </a:r>
            <a:r>
              <a:rPr lang="en-GB" sz="2000" dirty="0"/>
              <a:t> </a:t>
            </a:r>
            <a:r>
              <a:rPr lang="en-GB" sz="2000" dirty="0" err="1"/>
              <a:t>pri</a:t>
            </a:r>
            <a:r>
              <a:rPr lang="en-GB" sz="2000" dirty="0"/>
              <a:t> </a:t>
            </a:r>
            <a:r>
              <a:rPr lang="en-GB" sz="2000" dirty="0" err="1"/>
              <a:t>splošni</a:t>
            </a:r>
            <a:r>
              <a:rPr lang="en-GB" sz="2000" dirty="0"/>
              <a:t> </a:t>
            </a:r>
            <a:r>
              <a:rPr lang="en-GB" sz="2000" dirty="0" err="1"/>
              <a:t>maturi</a:t>
            </a:r>
            <a:r>
              <a:rPr lang="en-GB" sz="2000" dirty="0"/>
              <a:t>.</a:t>
            </a:r>
            <a:endParaRPr lang="sl-SI" sz="2000" dirty="0"/>
          </a:p>
          <a:p>
            <a:r>
              <a:rPr lang="en-GB" sz="2000" dirty="0" err="1"/>
              <a:t>Prosimo</a:t>
            </a:r>
            <a:r>
              <a:rPr lang="en-GB" sz="2000" dirty="0"/>
              <a:t> za </a:t>
            </a:r>
            <a:r>
              <a:rPr lang="en-GB" sz="2000" dirty="0" err="1"/>
              <a:t>natančna</a:t>
            </a:r>
            <a:r>
              <a:rPr lang="en-GB" sz="2000" dirty="0"/>
              <a:t> </a:t>
            </a:r>
            <a:r>
              <a:rPr lang="en-GB" sz="2000" dirty="0" err="1"/>
              <a:t>pisna</a:t>
            </a:r>
            <a:r>
              <a:rPr lang="en-GB" sz="2000" dirty="0"/>
              <a:t> </a:t>
            </a:r>
            <a:r>
              <a:rPr lang="en-GB" sz="2000" dirty="0" err="1"/>
              <a:t>navodila</a:t>
            </a:r>
            <a:r>
              <a:rPr lang="en-GB" sz="2000" dirty="0"/>
              <a:t> za </a:t>
            </a:r>
            <a:r>
              <a:rPr lang="en-GB" sz="2000" dirty="0" err="1"/>
              <a:t>postopke</a:t>
            </a:r>
            <a:r>
              <a:rPr lang="en-GB" sz="2000" dirty="0"/>
              <a:t> in </a:t>
            </a:r>
            <a:r>
              <a:rPr lang="en-GB" sz="2000" dirty="0" err="1"/>
              <a:t>vodenje</a:t>
            </a:r>
            <a:r>
              <a:rPr lang="en-GB" sz="2000" dirty="0"/>
              <a:t> </a:t>
            </a:r>
            <a:r>
              <a:rPr lang="en-GB" sz="2000" dirty="0" err="1"/>
              <a:t>vpogledov</a:t>
            </a:r>
            <a:r>
              <a:rPr lang="en-GB" sz="2000" dirty="0"/>
              <a:t> in </a:t>
            </a:r>
            <a:r>
              <a:rPr lang="en-GB" sz="2000" dirty="0" err="1"/>
              <a:t>ugovorov</a:t>
            </a:r>
            <a:r>
              <a:rPr lang="en-GB" sz="2000" dirty="0"/>
              <a:t>, pa </a:t>
            </a:r>
            <a:r>
              <a:rPr lang="en-GB" sz="2000" dirty="0" err="1"/>
              <a:t>tudi</a:t>
            </a:r>
            <a:r>
              <a:rPr lang="en-GB" sz="2000" dirty="0"/>
              <a:t> </a:t>
            </a:r>
            <a:r>
              <a:rPr lang="en-GB" sz="2000" dirty="0" err="1"/>
              <a:t>navodila</a:t>
            </a:r>
            <a:r>
              <a:rPr lang="en-GB" sz="2000" dirty="0"/>
              <a:t> za </a:t>
            </a:r>
            <a:r>
              <a:rPr lang="en-GB" sz="2000" dirty="0" err="1"/>
              <a:t>kandidate</a:t>
            </a:r>
            <a:r>
              <a:rPr lang="en-GB" sz="2000" dirty="0"/>
              <a:t>.</a:t>
            </a:r>
            <a:endParaRPr lang="sl-SI" sz="2000" dirty="0"/>
          </a:p>
          <a:p>
            <a:r>
              <a:rPr lang="en-GB" sz="2000" dirty="0" err="1"/>
              <a:t>Ocenjevanje</a:t>
            </a:r>
            <a:r>
              <a:rPr lang="en-GB" sz="2000" dirty="0"/>
              <a:t> – </a:t>
            </a:r>
            <a:r>
              <a:rPr lang="en-GB" sz="2000" dirty="0" err="1"/>
              <a:t>zelo</a:t>
            </a:r>
            <a:r>
              <a:rPr lang="en-GB" sz="2000" dirty="0"/>
              <a:t> </a:t>
            </a:r>
            <a:r>
              <a:rPr lang="en-GB" sz="2000" dirty="0" err="1"/>
              <a:t>podpiramo</a:t>
            </a:r>
            <a:r>
              <a:rPr lang="en-GB" sz="2000" dirty="0"/>
              <a:t> </a:t>
            </a:r>
            <a:r>
              <a:rPr lang="en-GB" sz="2000" dirty="0" err="1"/>
              <a:t>eksterno</a:t>
            </a:r>
            <a:r>
              <a:rPr lang="en-GB" sz="2000" dirty="0"/>
              <a:t> </a:t>
            </a:r>
            <a:r>
              <a:rPr lang="en-GB" sz="2000" dirty="0" err="1"/>
              <a:t>ocenjevanje</a:t>
            </a:r>
            <a:r>
              <a:rPr lang="en-GB" sz="2000" dirty="0"/>
              <a:t> in </a:t>
            </a:r>
            <a:r>
              <a:rPr lang="en-GB" sz="2000" dirty="0" err="1"/>
              <a:t>želimo</a:t>
            </a:r>
            <a:r>
              <a:rPr lang="en-GB" sz="2000" dirty="0"/>
              <a:t> </a:t>
            </a:r>
            <a:r>
              <a:rPr lang="en-GB" sz="2000" dirty="0" err="1"/>
              <a:t>objektivno</a:t>
            </a:r>
            <a:r>
              <a:rPr lang="en-GB" sz="2000" dirty="0"/>
              <a:t> </a:t>
            </a:r>
            <a:r>
              <a:rPr lang="en-GB" sz="2000" dirty="0" err="1"/>
              <a:t>ocenjevanje</a:t>
            </a:r>
            <a:r>
              <a:rPr lang="en-GB" sz="2000" dirty="0"/>
              <a:t> na </a:t>
            </a:r>
            <a:r>
              <a:rPr lang="en-GB" sz="2000" dirty="0" err="1"/>
              <a:t>vseh</a:t>
            </a:r>
            <a:r>
              <a:rPr lang="en-GB" sz="2000" dirty="0"/>
              <a:t> </a:t>
            </a:r>
            <a:r>
              <a:rPr lang="en-GB" sz="2000" dirty="0" err="1"/>
              <a:t>šolah</a:t>
            </a:r>
            <a:r>
              <a:rPr lang="en-GB" sz="2000" dirty="0"/>
              <a:t>.</a:t>
            </a:r>
            <a:endParaRPr lang="sl-SI" sz="2000" dirty="0"/>
          </a:p>
          <a:p>
            <a:r>
              <a:rPr lang="en-GB" sz="2000" dirty="0" err="1"/>
              <a:t>Mogoče</a:t>
            </a:r>
            <a:r>
              <a:rPr lang="en-GB" sz="2000" dirty="0"/>
              <a:t> </a:t>
            </a:r>
            <a:r>
              <a:rPr lang="en-GB" sz="2000" dirty="0" err="1"/>
              <a:t>nekoliko</a:t>
            </a:r>
            <a:r>
              <a:rPr lang="en-GB" sz="2000" dirty="0"/>
              <a:t> </a:t>
            </a:r>
            <a:r>
              <a:rPr lang="en-GB" sz="2000" dirty="0" err="1"/>
              <a:t>bolj</a:t>
            </a:r>
            <a:r>
              <a:rPr lang="en-GB" sz="2000" dirty="0"/>
              <a:t> </a:t>
            </a:r>
            <a:r>
              <a:rPr lang="en-GB" sz="2000" dirty="0" err="1"/>
              <a:t>smiselno</a:t>
            </a:r>
            <a:r>
              <a:rPr lang="en-GB" sz="2000" dirty="0"/>
              <a:t> </a:t>
            </a:r>
            <a:r>
              <a:rPr lang="en-GB" sz="2000" dirty="0" err="1"/>
              <a:t>urediti</a:t>
            </a:r>
            <a:r>
              <a:rPr lang="en-GB" sz="2000" dirty="0"/>
              <a:t> </a:t>
            </a:r>
            <a:r>
              <a:rPr lang="en-GB" sz="2000" dirty="0" err="1"/>
              <a:t>roke</a:t>
            </a:r>
            <a:r>
              <a:rPr lang="en-GB" sz="2000" dirty="0"/>
              <a:t> </a:t>
            </a:r>
            <a:r>
              <a:rPr lang="en-GB" sz="2000" dirty="0" err="1"/>
              <a:t>naknadnih</a:t>
            </a:r>
            <a:r>
              <a:rPr lang="en-GB" sz="2000" dirty="0"/>
              <a:t> </a:t>
            </a:r>
            <a:r>
              <a:rPr lang="en-GB" sz="2000" dirty="0" err="1"/>
              <a:t>prijav</a:t>
            </a:r>
            <a:r>
              <a:rPr lang="en-GB" sz="2000" dirty="0"/>
              <a:t> za </a:t>
            </a:r>
            <a:r>
              <a:rPr lang="en-GB" sz="2000" dirty="0" err="1"/>
              <a:t>jesenski</a:t>
            </a:r>
            <a:r>
              <a:rPr lang="en-GB" sz="2000" dirty="0"/>
              <a:t> </a:t>
            </a:r>
            <a:r>
              <a:rPr lang="en-GB" sz="2000" dirty="0" err="1"/>
              <a:t>izpitni</a:t>
            </a:r>
            <a:r>
              <a:rPr lang="en-GB" sz="2000" dirty="0"/>
              <a:t> </a:t>
            </a:r>
            <a:r>
              <a:rPr lang="en-GB" sz="2000" dirty="0" err="1"/>
              <a:t>rok</a:t>
            </a:r>
            <a:r>
              <a:rPr lang="en-GB" sz="2000" dirty="0"/>
              <a:t> (13. 8.!), boljše16. 8. – </a:t>
            </a:r>
            <a:r>
              <a:rPr lang="en-GB" sz="2000" dirty="0" err="1"/>
              <a:t>zaradi</a:t>
            </a:r>
            <a:r>
              <a:rPr lang="en-GB" sz="2000" dirty="0"/>
              <a:t> </a:t>
            </a:r>
            <a:r>
              <a:rPr lang="en-GB" sz="2000" dirty="0" err="1"/>
              <a:t>letnih</a:t>
            </a:r>
            <a:r>
              <a:rPr lang="en-GB" sz="2000" dirty="0"/>
              <a:t> </a:t>
            </a:r>
            <a:r>
              <a:rPr lang="en-GB" sz="2000" dirty="0" err="1"/>
              <a:t>dopustov</a:t>
            </a:r>
            <a:r>
              <a:rPr lang="en-GB" sz="2000" dirty="0"/>
              <a:t>.</a:t>
            </a:r>
            <a:endParaRPr lang="sl-SI" sz="2000" dirty="0"/>
          </a:p>
          <a:p>
            <a:r>
              <a:rPr lang="en-GB" sz="2000" dirty="0" err="1"/>
              <a:t>Plačilo</a:t>
            </a:r>
            <a:r>
              <a:rPr lang="en-GB" sz="2000" dirty="0"/>
              <a:t> </a:t>
            </a:r>
            <a:r>
              <a:rPr lang="en-GB" sz="2000" dirty="0" err="1"/>
              <a:t>ur</a:t>
            </a:r>
            <a:r>
              <a:rPr lang="en-GB" sz="2000" dirty="0"/>
              <a:t> </a:t>
            </a:r>
            <a:r>
              <a:rPr lang="en-GB" sz="2000" dirty="0" err="1"/>
              <a:t>ocenjevalcem</a:t>
            </a:r>
            <a:r>
              <a:rPr lang="en-GB" sz="2000" dirty="0"/>
              <a:t> in </a:t>
            </a:r>
            <a:r>
              <a:rPr lang="en-GB" sz="2000" dirty="0" err="1"/>
              <a:t>povečanje</a:t>
            </a:r>
            <a:r>
              <a:rPr lang="en-GB" sz="2000" dirty="0"/>
              <a:t> </a:t>
            </a:r>
            <a:r>
              <a:rPr lang="en-GB" sz="2000" dirty="0" err="1"/>
              <a:t>časa</a:t>
            </a:r>
            <a:r>
              <a:rPr lang="en-GB" sz="2000" dirty="0"/>
              <a:t>, </a:t>
            </a:r>
            <a:r>
              <a:rPr lang="en-GB" sz="2000" dirty="0" err="1"/>
              <a:t>namenjenega</a:t>
            </a:r>
            <a:r>
              <a:rPr lang="en-GB" sz="2000" dirty="0"/>
              <a:t> </a:t>
            </a:r>
            <a:r>
              <a:rPr lang="en-GB" sz="2000" dirty="0" err="1"/>
              <a:t>izvedbi</a:t>
            </a:r>
            <a:r>
              <a:rPr lang="en-GB" sz="2000" dirty="0"/>
              <a:t> </a:t>
            </a:r>
            <a:r>
              <a:rPr lang="en-GB" sz="2000" dirty="0" err="1"/>
              <a:t>poklicne</a:t>
            </a:r>
            <a:r>
              <a:rPr lang="en-GB" sz="2000" dirty="0"/>
              <a:t> mature za </a:t>
            </a:r>
            <a:r>
              <a:rPr lang="en-GB" sz="2000" dirty="0" err="1"/>
              <a:t>tajnike</a:t>
            </a:r>
            <a:r>
              <a:rPr lang="en-GB" sz="2000" dirty="0"/>
              <a:t>.</a:t>
            </a:r>
            <a:endParaRPr lang="sl-SI" sz="2000" dirty="0"/>
          </a:p>
          <a:p>
            <a:r>
              <a:rPr lang="sl-SI" sz="2000" dirty="0"/>
              <a:t>Podaljšanje termina za ustne izpite.</a:t>
            </a:r>
          </a:p>
          <a:p>
            <a:pPr marL="0" indent="0">
              <a:buNone/>
            </a:pPr>
            <a:endParaRPr lang="sl-SI" sz="2000" dirty="0"/>
          </a:p>
          <a:p>
            <a:endParaRPr lang="en-GB" sz="2000" dirty="0"/>
          </a:p>
          <a:p>
            <a:endParaRPr lang="sl-SI" sz="2000" dirty="0"/>
          </a:p>
          <a:p>
            <a:endParaRPr lang="en-GB" sz="2000" dirty="0"/>
          </a:p>
          <a:p>
            <a:endParaRPr lang="sl-SI" dirty="0"/>
          </a:p>
          <a:p>
            <a:endParaRPr lang="sl-SI" dirty="0"/>
          </a:p>
          <a:p>
            <a:endParaRPr lang="en-GB" dirty="0"/>
          </a:p>
          <a:p>
            <a:endParaRPr lang="en-GB" dirty="0"/>
          </a:p>
        </p:txBody>
      </p:sp>
      <p:sp>
        <p:nvSpPr>
          <p:cNvPr id="3" name="Naslov 1">
            <a:extLst>
              <a:ext uri="{FF2B5EF4-FFF2-40B4-BE49-F238E27FC236}">
                <a16:creationId xmlns:a16="http://schemas.microsoft.com/office/drawing/2014/main" id="{B4310911-A3BE-9430-15BB-7D2D7E9F3720}"/>
              </a:ext>
            </a:extLst>
          </p:cNvPr>
          <p:cNvSpPr txBox="1">
            <a:spLocks/>
          </p:cNvSpPr>
          <p:nvPr/>
        </p:nvSpPr>
        <p:spPr bwMode="auto">
          <a:xfrm>
            <a:off x="457200" y="579784"/>
            <a:ext cx="8229600" cy="126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Narrow" pitchFamily="34" charset="0"/>
              </a:defRPr>
            </a:lvl2pPr>
            <a:lvl3pPr algn="ctr" rtl="0" eaLnBrk="0" fontAlgn="base" hangingPunct="0">
              <a:spcBef>
                <a:spcPct val="0"/>
              </a:spcBef>
              <a:spcAft>
                <a:spcPct val="0"/>
              </a:spcAft>
              <a:defRPr sz="3200" b="1">
                <a:solidFill>
                  <a:schemeClr val="accent2"/>
                </a:solidFill>
                <a:latin typeface="Arial Narrow" pitchFamily="34" charset="0"/>
              </a:defRPr>
            </a:lvl3pPr>
            <a:lvl4pPr algn="ctr" rtl="0" eaLnBrk="0" fontAlgn="base" hangingPunct="0">
              <a:spcBef>
                <a:spcPct val="0"/>
              </a:spcBef>
              <a:spcAft>
                <a:spcPct val="0"/>
              </a:spcAft>
              <a:defRPr sz="3200" b="1">
                <a:solidFill>
                  <a:schemeClr val="accent2"/>
                </a:solidFill>
                <a:latin typeface="Arial Narrow" pitchFamily="34" charset="0"/>
              </a:defRPr>
            </a:lvl4pPr>
            <a:lvl5pPr algn="ctr" rtl="0" eaLnBrk="0" fontAlgn="base" hangingPunct="0">
              <a:spcBef>
                <a:spcPct val="0"/>
              </a:spcBef>
              <a:spcAft>
                <a:spcPct val="0"/>
              </a:spcAft>
              <a:defRPr sz="3200" b="1">
                <a:solidFill>
                  <a:schemeClr val="accent2"/>
                </a:solidFill>
                <a:latin typeface="Arial Narrow" pitchFamily="34" charset="0"/>
              </a:defRPr>
            </a:lvl5pPr>
            <a:lvl6pPr marL="457200" algn="ctr" rtl="0" fontAlgn="base">
              <a:spcBef>
                <a:spcPct val="0"/>
              </a:spcBef>
              <a:spcAft>
                <a:spcPct val="0"/>
              </a:spcAft>
              <a:defRPr sz="3200" b="1">
                <a:solidFill>
                  <a:schemeClr val="accent2"/>
                </a:solidFill>
                <a:latin typeface="Arial Narrow" pitchFamily="34" charset="0"/>
              </a:defRPr>
            </a:lvl6pPr>
            <a:lvl7pPr marL="914400" algn="ctr" rtl="0" fontAlgn="base">
              <a:spcBef>
                <a:spcPct val="0"/>
              </a:spcBef>
              <a:spcAft>
                <a:spcPct val="0"/>
              </a:spcAft>
              <a:defRPr sz="3200" b="1">
                <a:solidFill>
                  <a:schemeClr val="accent2"/>
                </a:solidFill>
                <a:latin typeface="Arial Narrow" pitchFamily="34" charset="0"/>
              </a:defRPr>
            </a:lvl7pPr>
            <a:lvl8pPr marL="1371600" algn="ctr" rtl="0" fontAlgn="base">
              <a:spcBef>
                <a:spcPct val="0"/>
              </a:spcBef>
              <a:spcAft>
                <a:spcPct val="0"/>
              </a:spcAft>
              <a:defRPr sz="3200" b="1">
                <a:solidFill>
                  <a:schemeClr val="accent2"/>
                </a:solidFill>
                <a:latin typeface="Arial Narrow" pitchFamily="34" charset="0"/>
              </a:defRPr>
            </a:lvl8pPr>
            <a:lvl9pPr marL="1828800" algn="ctr" rtl="0" fontAlgn="base">
              <a:spcBef>
                <a:spcPct val="0"/>
              </a:spcBef>
              <a:spcAft>
                <a:spcPct val="0"/>
              </a:spcAft>
              <a:defRPr sz="3200" b="1">
                <a:solidFill>
                  <a:schemeClr val="accent2"/>
                </a:solidFill>
                <a:latin typeface="Arial Narrow" pitchFamily="34" charset="0"/>
              </a:defRPr>
            </a:lvl9pPr>
          </a:lstStyle>
          <a:p>
            <a:r>
              <a:rPr lang="sl-SI" sz="3600" dirty="0">
                <a:solidFill>
                  <a:srgbClr val="FF0000"/>
                </a:solidFill>
              </a:rPr>
              <a:t>ANALIZA VPRAŠALNIKA ZA PREDSEDNIKE ŠMK PM - predlogi</a:t>
            </a:r>
            <a:endParaRPr lang="en-GB" sz="3600" dirty="0">
              <a:solidFill>
                <a:srgbClr val="FF0000"/>
              </a:solidFill>
            </a:endParaRPr>
          </a:p>
        </p:txBody>
      </p:sp>
    </p:spTree>
    <p:extLst>
      <p:ext uri="{BB962C8B-B14F-4D97-AF65-F5344CB8AC3E}">
        <p14:creationId xmlns:p14="http://schemas.microsoft.com/office/powerpoint/2010/main" val="37321423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CC6CD81D-68F1-7D02-3D9C-187FAFECF29C}"/>
              </a:ext>
            </a:extLst>
          </p:cNvPr>
          <p:cNvSpPr txBox="1">
            <a:spLocks/>
          </p:cNvSpPr>
          <p:nvPr/>
        </p:nvSpPr>
        <p:spPr bwMode="auto">
          <a:xfrm>
            <a:off x="609600" y="1772816"/>
            <a:ext cx="8075240" cy="45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accent2"/>
                </a:solidFill>
                <a:latin typeface="+mn-lt"/>
              </a:defRPr>
            </a:lvl2pPr>
            <a:lvl3pPr marL="1143000" indent="-228600" algn="l" rtl="0" eaLnBrk="0" fontAlgn="base" hangingPunct="0">
              <a:spcBef>
                <a:spcPct val="20000"/>
              </a:spcBef>
              <a:spcAft>
                <a:spcPct val="0"/>
              </a:spcAft>
              <a:buChar char="•"/>
              <a:defRPr sz="2000" b="1">
                <a:solidFill>
                  <a:schemeClr val="accent2"/>
                </a:solidFill>
                <a:latin typeface="+mn-lt"/>
              </a:defRPr>
            </a:lvl3pPr>
            <a:lvl4pPr marL="1600200" indent="-228600" algn="l" rtl="0" eaLnBrk="0" fontAlgn="base" hangingPunct="0">
              <a:spcBef>
                <a:spcPct val="20000"/>
              </a:spcBef>
              <a:spcAft>
                <a:spcPct val="0"/>
              </a:spcAft>
              <a:buChar char="–"/>
              <a:defRPr b="1">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a:lstStyle>
          <a:p>
            <a:r>
              <a:rPr lang="en-GB" sz="2000" dirty="0" err="1"/>
              <a:t>Predlagamo</a:t>
            </a:r>
            <a:r>
              <a:rPr lang="en-GB" sz="2000" dirty="0"/>
              <a:t> </a:t>
            </a:r>
            <a:r>
              <a:rPr lang="en-GB" sz="2000" dirty="0" err="1"/>
              <a:t>opustitev</a:t>
            </a:r>
            <a:r>
              <a:rPr lang="en-GB" sz="2000" dirty="0"/>
              <a:t> </a:t>
            </a:r>
            <a:r>
              <a:rPr lang="en-GB" sz="2000" dirty="0" err="1"/>
              <a:t>kakršnekoli</a:t>
            </a:r>
            <a:r>
              <a:rPr lang="en-GB" sz="2000" dirty="0"/>
              <a:t> </a:t>
            </a:r>
            <a:r>
              <a:rPr lang="en-GB" sz="2000" dirty="0" err="1"/>
              <a:t>plastične</a:t>
            </a:r>
            <a:r>
              <a:rPr lang="en-GB" sz="2000" dirty="0"/>
              <a:t> </a:t>
            </a:r>
            <a:r>
              <a:rPr lang="en-GB" sz="2000" dirty="0" err="1"/>
              <a:t>embalaže</a:t>
            </a:r>
            <a:r>
              <a:rPr lang="en-GB" sz="2000" dirty="0"/>
              <a:t>, </a:t>
            </a:r>
            <a:r>
              <a:rPr lang="en-GB" sz="2000" dirty="0" err="1"/>
              <a:t>vrečk</a:t>
            </a:r>
            <a:r>
              <a:rPr lang="en-GB" sz="2000" dirty="0"/>
              <a:t> za </a:t>
            </a:r>
            <a:r>
              <a:rPr lang="en-GB" sz="2000" dirty="0" err="1"/>
              <a:t>namen</a:t>
            </a:r>
            <a:r>
              <a:rPr lang="en-GB" sz="2000" dirty="0"/>
              <a:t> </a:t>
            </a:r>
            <a:r>
              <a:rPr lang="en-GB" sz="2000" dirty="0" err="1"/>
              <a:t>poklicne</a:t>
            </a:r>
            <a:r>
              <a:rPr lang="en-GB" sz="2000" dirty="0"/>
              <a:t> mature. </a:t>
            </a:r>
            <a:r>
              <a:rPr lang="en-GB" sz="2000" dirty="0" err="1"/>
              <a:t>Povoščen</a:t>
            </a:r>
            <a:r>
              <a:rPr lang="en-GB" sz="2000" dirty="0"/>
              <a:t> </a:t>
            </a:r>
            <a:r>
              <a:rPr lang="en-GB" sz="2000" dirty="0" err="1"/>
              <a:t>papir</a:t>
            </a:r>
            <a:r>
              <a:rPr lang="en-GB" sz="2000" dirty="0"/>
              <a:t> </a:t>
            </a:r>
            <a:r>
              <a:rPr lang="en-GB" sz="2000" dirty="0" err="1"/>
              <a:t>ali</a:t>
            </a:r>
            <a:r>
              <a:rPr lang="en-GB" sz="2000" dirty="0"/>
              <a:t> drug </a:t>
            </a:r>
            <a:r>
              <a:rPr lang="en-GB" sz="2000" dirty="0" err="1"/>
              <a:t>razgradljiv</a:t>
            </a:r>
            <a:r>
              <a:rPr lang="en-GB" sz="2000" dirty="0"/>
              <a:t> material bi </a:t>
            </a:r>
            <a:r>
              <a:rPr lang="en-GB" sz="2000" dirty="0" err="1"/>
              <a:t>ravno</a:t>
            </a:r>
            <a:r>
              <a:rPr lang="en-GB" sz="2000" dirty="0"/>
              <a:t> </a:t>
            </a:r>
            <a:r>
              <a:rPr lang="en-GB" sz="2000" dirty="0" err="1"/>
              <a:t>tako</a:t>
            </a:r>
            <a:r>
              <a:rPr lang="en-GB" sz="2000" dirty="0"/>
              <a:t> </a:t>
            </a:r>
            <a:r>
              <a:rPr lang="en-GB" sz="2000" dirty="0" err="1"/>
              <a:t>opravil</a:t>
            </a:r>
            <a:r>
              <a:rPr lang="en-GB" sz="2000" dirty="0"/>
              <a:t> </a:t>
            </a:r>
            <a:r>
              <a:rPr lang="en-GB" sz="2000" dirty="0" err="1"/>
              <a:t>svoje</a:t>
            </a:r>
            <a:r>
              <a:rPr lang="en-GB" sz="2000" dirty="0"/>
              <a:t> </a:t>
            </a:r>
            <a:r>
              <a:rPr lang="en-GB" sz="2000" dirty="0" err="1"/>
              <a:t>delo</a:t>
            </a:r>
            <a:r>
              <a:rPr lang="en-GB" sz="2000" dirty="0"/>
              <a:t>.</a:t>
            </a:r>
          </a:p>
          <a:p>
            <a:r>
              <a:rPr lang="en-GB" sz="2000" dirty="0" err="1"/>
              <a:t>Predlagamo</a:t>
            </a:r>
            <a:r>
              <a:rPr lang="en-GB" sz="2000" dirty="0"/>
              <a:t> </a:t>
            </a:r>
            <a:r>
              <a:rPr lang="en-GB" sz="2000" dirty="0" err="1"/>
              <a:t>pošiljanje</a:t>
            </a:r>
            <a:r>
              <a:rPr lang="en-GB" sz="2000" dirty="0"/>
              <a:t> </a:t>
            </a:r>
            <a:r>
              <a:rPr lang="en-GB" sz="2000" dirty="0" err="1"/>
              <a:t>certifikatov</a:t>
            </a:r>
            <a:r>
              <a:rPr lang="en-GB" sz="2000" dirty="0"/>
              <a:t> o </a:t>
            </a:r>
            <a:r>
              <a:rPr lang="en-GB" sz="2000" dirty="0" err="1"/>
              <a:t>znanju</a:t>
            </a:r>
            <a:r>
              <a:rPr lang="en-GB" sz="2000" dirty="0"/>
              <a:t> </a:t>
            </a:r>
            <a:r>
              <a:rPr lang="en-GB" sz="2000" dirty="0" err="1"/>
              <a:t>tujega</a:t>
            </a:r>
            <a:r>
              <a:rPr lang="en-GB" sz="2000" dirty="0"/>
              <a:t> </a:t>
            </a:r>
            <a:r>
              <a:rPr lang="en-GB" sz="2000" dirty="0" err="1"/>
              <a:t>jezika</a:t>
            </a:r>
            <a:r>
              <a:rPr lang="en-GB" sz="2000" dirty="0"/>
              <a:t> dan pred </a:t>
            </a:r>
            <a:r>
              <a:rPr lang="en-GB" sz="2000" dirty="0" err="1"/>
              <a:t>dnem</a:t>
            </a:r>
            <a:r>
              <a:rPr lang="en-GB" sz="2000" dirty="0"/>
              <a:t> </a:t>
            </a:r>
            <a:r>
              <a:rPr lang="en-GB" sz="2000" dirty="0" err="1"/>
              <a:t>podelitve</a:t>
            </a:r>
            <a:r>
              <a:rPr lang="en-GB" sz="2000" dirty="0"/>
              <a:t>.</a:t>
            </a:r>
          </a:p>
          <a:p>
            <a:r>
              <a:rPr lang="en-GB" sz="2000" dirty="0" err="1"/>
              <a:t>Predlagamo</a:t>
            </a:r>
            <a:r>
              <a:rPr lang="en-GB" sz="2000" dirty="0"/>
              <a:t> </a:t>
            </a:r>
            <a:r>
              <a:rPr lang="en-GB" sz="2000" dirty="0" err="1"/>
              <a:t>digitalizacijo</a:t>
            </a:r>
            <a:r>
              <a:rPr lang="en-GB" sz="2000" dirty="0"/>
              <a:t> </a:t>
            </a:r>
            <a:r>
              <a:rPr lang="en-GB" sz="2000" dirty="0" err="1"/>
              <a:t>moderacije</a:t>
            </a:r>
            <a:r>
              <a:rPr lang="en-GB" sz="2000" dirty="0"/>
              <a:t>. </a:t>
            </a:r>
            <a:r>
              <a:rPr lang="en-GB" sz="2000" dirty="0" err="1"/>
              <a:t>Kopiranje</a:t>
            </a:r>
            <a:r>
              <a:rPr lang="en-GB" sz="2000" dirty="0"/>
              <a:t> </a:t>
            </a:r>
            <a:r>
              <a:rPr lang="en-GB" sz="2000" dirty="0" err="1"/>
              <a:t>ali</a:t>
            </a:r>
            <a:r>
              <a:rPr lang="en-GB" sz="2000" dirty="0"/>
              <a:t> </a:t>
            </a:r>
            <a:r>
              <a:rPr lang="en-GB" sz="2000" dirty="0" err="1"/>
              <a:t>skeniranje</a:t>
            </a:r>
            <a:r>
              <a:rPr lang="en-GB" sz="2000" dirty="0"/>
              <a:t> </a:t>
            </a:r>
            <a:r>
              <a:rPr lang="en-GB" sz="2000" dirty="0" err="1"/>
              <a:t>vzame</a:t>
            </a:r>
            <a:r>
              <a:rPr lang="en-GB" sz="2000" dirty="0"/>
              <a:t> </a:t>
            </a:r>
            <a:r>
              <a:rPr lang="en-GB" sz="2000" dirty="0" err="1"/>
              <a:t>ravno</a:t>
            </a:r>
            <a:r>
              <a:rPr lang="en-GB" sz="2000" dirty="0"/>
              <a:t> </a:t>
            </a:r>
            <a:r>
              <a:rPr lang="en-GB" sz="2000" dirty="0" err="1"/>
              <a:t>toliko</a:t>
            </a:r>
            <a:r>
              <a:rPr lang="en-GB" sz="2000" dirty="0"/>
              <a:t> </a:t>
            </a:r>
            <a:r>
              <a:rPr lang="en-GB" sz="2000" dirty="0" err="1"/>
              <a:t>časa</a:t>
            </a:r>
            <a:r>
              <a:rPr lang="en-GB" sz="2000" dirty="0"/>
              <a:t>, </a:t>
            </a:r>
            <a:r>
              <a:rPr lang="en-GB" sz="2000" dirty="0" err="1"/>
              <a:t>bo</a:t>
            </a:r>
            <a:r>
              <a:rPr lang="en-GB" sz="2000" dirty="0"/>
              <a:t> pa </a:t>
            </a:r>
            <a:r>
              <a:rPr lang="en-GB" sz="2000" dirty="0" err="1"/>
              <a:t>bistveno</a:t>
            </a:r>
            <a:r>
              <a:rPr lang="en-GB" sz="2000" dirty="0"/>
              <a:t> </a:t>
            </a:r>
            <a:r>
              <a:rPr lang="en-GB" sz="2000" dirty="0" err="1"/>
              <a:t>cenejše</a:t>
            </a:r>
            <a:r>
              <a:rPr lang="en-GB" sz="2000" dirty="0"/>
              <a:t> in </a:t>
            </a:r>
            <a:r>
              <a:rPr lang="en-GB" sz="2000" dirty="0" err="1"/>
              <a:t>bolj</a:t>
            </a:r>
            <a:r>
              <a:rPr lang="en-GB" sz="2000" dirty="0"/>
              <a:t> </a:t>
            </a:r>
            <a:r>
              <a:rPr lang="en-GB" sz="2000" dirty="0" err="1"/>
              <a:t>trajnostno</a:t>
            </a:r>
            <a:r>
              <a:rPr lang="en-GB" sz="2000" dirty="0"/>
              <a:t>.</a:t>
            </a:r>
            <a:endParaRPr lang="sl-SI" sz="2000" dirty="0"/>
          </a:p>
          <a:p>
            <a:r>
              <a:rPr lang="en-GB" sz="2000" dirty="0" err="1">
                <a:effectLst/>
                <a:latin typeface="+mj-lt"/>
              </a:rPr>
              <a:t>Predlagamo</a:t>
            </a:r>
            <a:r>
              <a:rPr lang="en-GB" sz="2000" dirty="0">
                <a:effectLst/>
                <a:latin typeface="+mj-lt"/>
              </a:rPr>
              <a:t> </a:t>
            </a:r>
            <a:r>
              <a:rPr lang="en-GB" sz="2000" dirty="0" err="1">
                <a:effectLst/>
                <a:latin typeface="+mj-lt"/>
              </a:rPr>
              <a:t>razbremenitev</a:t>
            </a:r>
            <a:r>
              <a:rPr lang="en-GB" sz="2000" dirty="0">
                <a:effectLst/>
                <a:latin typeface="+mj-lt"/>
              </a:rPr>
              <a:t> </a:t>
            </a:r>
            <a:r>
              <a:rPr lang="en-GB" sz="2000" dirty="0" err="1">
                <a:effectLst/>
                <a:latin typeface="+mj-lt"/>
              </a:rPr>
              <a:t>šol</a:t>
            </a:r>
            <a:r>
              <a:rPr lang="en-GB" sz="2000" dirty="0">
                <a:effectLst/>
                <a:latin typeface="+mj-lt"/>
              </a:rPr>
              <a:t> z </a:t>
            </a:r>
            <a:r>
              <a:rPr lang="en-GB" sz="2000" dirty="0" err="1">
                <a:effectLst/>
                <a:latin typeface="+mj-lt"/>
              </a:rPr>
              <a:t>obveznostjo</a:t>
            </a:r>
            <a:r>
              <a:rPr lang="en-GB" sz="2000" dirty="0">
                <a:effectLst/>
                <a:latin typeface="+mj-lt"/>
              </a:rPr>
              <a:t> </a:t>
            </a:r>
            <a:r>
              <a:rPr lang="en-GB" sz="2000" dirty="0" err="1">
                <a:effectLst/>
                <a:latin typeface="+mj-lt"/>
              </a:rPr>
              <a:t>vpisovanja</a:t>
            </a:r>
            <a:r>
              <a:rPr lang="en-GB" sz="2000" dirty="0">
                <a:effectLst/>
                <a:latin typeface="+mj-lt"/>
              </a:rPr>
              <a:t> </a:t>
            </a:r>
            <a:r>
              <a:rPr lang="en-GB" sz="2000" dirty="0" err="1">
                <a:effectLst/>
                <a:latin typeface="+mj-lt"/>
              </a:rPr>
              <a:t>točk</a:t>
            </a:r>
            <a:r>
              <a:rPr lang="en-GB" sz="2000" dirty="0">
                <a:effectLst/>
                <a:latin typeface="+mj-lt"/>
              </a:rPr>
              <a:t> v </a:t>
            </a:r>
            <a:r>
              <a:rPr lang="en-GB" sz="2000" dirty="0" err="1">
                <a:effectLst/>
                <a:latin typeface="+mj-lt"/>
              </a:rPr>
              <a:t>eRic</a:t>
            </a:r>
            <a:r>
              <a:rPr lang="en-GB" sz="2000" dirty="0">
                <a:effectLst/>
                <a:latin typeface="+mj-lt"/>
              </a:rPr>
              <a:t> po </a:t>
            </a:r>
            <a:r>
              <a:rPr lang="en-GB" sz="2000" dirty="0" err="1">
                <a:effectLst/>
                <a:latin typeface="+mj-lt"/>
              </a:rPr>
              <a:t>izvedeni</a:t>
            </a:r>
            <a:r>
              <a:rPr lang="en-GB" sz="2000" dirty="0">
                <a:effectLst/>
                <a:latin typeface="+mj-lt"/>
              </a:rPr>
              <a:t> </a:t>
            </a:r>
            <a:r>
              <a:rPr lang="en-GB" sz="2000" dirty="0" err="1">
                <a:effectLst/>
                <a:latin typeface="+mj-lt"/>
              </a:rPr>
              <a:t>moderaciji</a:t>
            </a:r>
            <a:r>
              <a:rPr lang="en-GB" sz="2000" dirty="0">
                <a:effectLst/>
                <a:latin typeface="+mj-lt"/>
              </a:rPr>
              <a:t> za </a:t>
            </a:r>
            <a:r>
              <a:rPr lang="en-GB" sz="2000" dirty="0" err="1">
                <a:effectLst/>
                <a:latin typeface="+mj-lt"/>
              </a:rPr>
              <a:t>namen</a:t>
            </a:r>
            <a:r>
              <a:rPr lang="en-GB" sz="2000" dirty="0">
                <a:effectLst/>
                <a:latin typeface="+mj-lt"/>
              </a:rPr>
              <a:t> </a:t>
            </a:r>
            <a:r>
              <a:rPr lang="en-GB" sz="2000" dirty="0" err="1">
                <a:effectLst/>
                <a:latin typeface="+mj-lt"/>
              </a:rPr>
              <a:t>statistike</a:t>
            </a:r>
            <a:r>
              <a:rPr lang="en-GB" sz="2000" dirty="0">
                <a:effectLst/>
                <a:latin typeface="+mj-lt"/>
              </a:rPr>
              <a:t>.</a:t>
            </a:r>
          </a:p>
          <a:p>
            <a:r>
              <a:rPr lang="en-GB" sz="2000" dirty="0" err="1">
                <a:effectLst/>
                <a:latin typeface="+mj-lt"/>
              </a:rPr>
              <a:t>Predlagamo</a:t>
            </a:r>
            <a:r>
              <a:rPr lang="en-GB" sz="2000" dirty="0">
                <a:effectLst/>
                <a:latin typeface="+mj-lt"/>
              </a:rPr>
              <a:t>, da </a:t>
            </a:r>
            <a:r>
              <a:rPr lang="en-GB" sz="2000" dirty="0" err="1">
                <a:effectLst/>
                <a:latin typeface="+mj-lt"/>
              </a:rPr>
              <a:t>vsi</a:t>
            </a:r>
            <a:r>
              <a:rPr lang="en-GB" sz="2000" dirty="0">
                <a:effectLst/>
                <a:latin typeface="+mj-lt"/>
              </a:rPr>
              <a:t> </a:t>
            </a:r>
            <a:r>
              <a:rPr lang="en-GB" sz="2000" dirty="0" err="1">
                <a:effectLst/>
                <a:latin typeface="+mj-lt"/>
              </a:rPr>
              <a:t>drugi</a:t>
            </a:r>
            <a:r>
              <a:rPr lang="en-GB" sz="2000" dirty="0">
                <a:effectLst/>
                <a:latin typeface="+mj-lt"/>
              </a:rPr>
              <a:t> </a:t>
            </a:r>
            <a:r>
              <a:rPr lang="en-GB" sz="2000" dirty="0" err="1">
                <a:effectLst/>
                <a:latin typeface="+mj-lt"/>
              </a:rPr>
              <a:t>predmeti</a:t>
            </a:r>
            <a:r>
              <a:rPr lang="en-GB" sz="2000" dirty="0">
                <a:effectLst/>
                <a:latin typeface="+mj-lt"/>
              </a:rPr>
              <a:t> </a:t>
            </a:r>
            <a:r>
              <a:rPr lang="en-GB" sz="2000" dirty="0" err="1">
                <a:effectLst/>
                <a:latin typeface="+mj-lt"/>
              </a:rPr>
              <a:t>preidejo</a:t>
            </a:r>
            <a:r>
              <a:rPr lang="en-GB" sz="2000" dirty="0">
                <a:effectLst/>
                <a:latin typeface="+mj-lt"/>
              </a:rPr>
              <a:t> na </a:t>
            </a:r>
            <a:r>
              <a:rPr lang="en-GB" sz="2000" dirty="0" err="1">
                <a:effectLst/>
                <a:latin typeface="+mj-lt"/>
              </a:rPr>
              <a:t>enoten</a:t>
            </a:r>
            <a:r>
              <a:rPr lang="en-GB" sz="2000" dirty="0">
                <a:effectLst/>
                <a:latin typeface="+mj-lt"/>
              </a:rPr>
              <a:t> </a:t>
            </a:r>
            <a:r>
              <a:rPr lang="en-GB" sz="2000" dirty="0" err="1">
                <a:effectLst/>
                <a:latin typeface="+mj-lt"/>
              </a:rPr>
              <a:t>čas</a:t>
            </a:r>
            <a:r>
              <a:rPr lang="en-GB" sz="2000" dirty="0">
                <a:effectLst/>
                <a:latin typeface="+mj-lt"/>
              </a:rPr>
              <a:t> </a:t>
            </a:r>
            <a:r>
              <a:rPr lang="en-GB" sz="2000" dirty="0" err="1">
                <a:effectLst/>
                <a:latin typeface="+mj-lt"/>
              </a:rPr>
              <a:t>opravljanja</a:t>
            </a:r>
            <a:r>
              <a:rPr lang="en-GB" sz="2000" dirty="0">
                <a:effectLst/>
                <a:latin typeface="+mj-lt"/>
              </a:rPr>
              <a:t> </a:t>
            </a:r>
            <a:r>
              <a:rPr lang="en-GB" sz="2000" dirty="0" err="1">
                <a:effectLst/>
                <a:latin typeface="+mj-lt"/>
              </a:rPr>
              <a:t>ter</a:t>
            </a:r>
            <a:r>
              <a:rPr lang="en-GB" sz="2000" dirty="0">
                <a:effectLst/>
                <a:latin typeface="+mj-lt"/>
              </a:rPr>
              <a:t> na ENO polo, ki pa je </a:t>
            </a:r>
            <a:r>
              <a:rPr lang="en-GB" sz="2000" dirty="0" err="1">
                <a:effectLst/>
                <a:latin typeface="+mj-lt"/>
              </a:rPr>
              <a:t>lahko</a:t>
            </a:r>
            <a:r>
              <a:rPr lang="en-GB" sz="2000" dirty="0">
                <a:effectLst/>
                <a:latin typeface="+mj-lt"/>
              </a:rPr>
              <a:t> </a:t>
            </a:r>
            <a:r>
              <a:rPr lang="en-GB" sz="2000" dirty="0" err="1">
                <a:effectLst/>
                <a:latin typeface="+mj-lt"/>
              </a:rPr>
              <a:t>dvodelna</a:t>
            </a:r>
            <a:r>
              <a:rPr lang="en-GB" sz="2000" dirty="0">
                <a:effectLst/>
                <a:latin typeface="+mj-lt"/>
              </a:rPr>
              <a:t>.</a:t>
            </a:r>
          </a:p>
          <a:p>
            <a:r>
              <a:rPr lang="en-GB" sz="2000" dirty="0" err="1">
                <a:effectLst/>
                <a:latin typeface="+mj-lt"/>
              </a:rPr>
              <a:t>Rezultati</a:t>
            </a:r>
            <a:r>
              <a:rPr lang="en-GB" sz="2000" dirty="0">
                <a:effectLst/>
                <a:latin typeface="+mj-lt"/>
              </a:rPr>
              <a:t> </a:t>
            </a:r>
            <a:r>
              <a:rPr lang="en-GB" sz="2000" dirty="0" err="1">
                <a:effectLst/>
                <a:latin typeface="+mj-lt"/>
              </a:rPr>
              <a:t>poklicne</a:t>
            </a:r>
            <a:r>
              <a:rPr lang="en-GB" sz="2000" dirty="0">
                <a:effectLst/>
                <a:latin typeface="+mj-lt"/>
              </a:rPr>
              <a:t> mature </a:t>
            </a:r>
            <a:r>
              <a:rPr lang="en-GB" sz="2000" dirty="0" err="1">
                <a:effectLst/>
                <a:latin typeface="+mj-lt"/>
              </a:rPr>
              <a:t>naj</a:t>
            </a:r>
            <a:r>
              <a:rPr lang="en-GB" sz="2000" dirty="0">
                <a:effectLst/>
                <a:latin typeface="+mj-lt"/>
              </a:rPr>
              <a:t> </a:t>
            </a:r>
            <a:r>
              <a:rPr lang="en-GB" sz="2000" dirty="0" err="1">
                <a:effectLst/>
                <a:latin typeface="+mj-lt"/>
              </a:rPr>
              <a:t>bodo</a:t>
            </a:r>
            <a:r>
              <a:rPr lang="en-GB" sz="2000" dirty="0">
                <a:effectLst/>
                <a:latin typeface="+mj-lt"/>
              </a:rPr>
              <a:t> </a:t>
            </a:r>
            <a:r>
              <a:rPr lang="en-GB" sz="2000" dirty="0" err="1">
                <a:effectLst/>
                <a:latin typeface="+mj-lt"/>
              </a:rPr>
              <a:t>kakšen</a:t>
            </a:r>
            <a:r>
              <a:rPr lang="en-GB" sz="2000" dirty="0">
                <a:effectLst/>
                <a:latin typeface="+mj-lt"/>
              </a:rPr>
              <a:t> dan </a:t>
            </a:r>
            <a:r>
              <a:rPr lang="en-GB" sz="2000" dirty="0" err="1">
                <a:effectLst/>
                <a:latin typeface="+mj-lt"/>
              </a:rPr>
              <a:t>prej</a:t>
            </a:r>
            <a:r>
              <a:rPr lang="en-GB" sz="1800" dirty="0">
                <a:effectLst/>
                <a:latin typeface="+mj-lt"/>
              </a:rPr>
              <a:t>.</a:t>
            </a:r>
          </a:p>
          <a:p>
            <a:pPr marL="0" indent="0">
              <a:buNone/>
            </a:pPr>
            <a:endParaRPr lang="en-GB" dirty="0"/>
          </a:p>
        </p:txBody>
      </p:sp>
      <p:sp>
        <p:nvSpPr>
          <p:cNvPr id="4" name="Naslov 1">
            <a:extLst>
              <a:ext uri="{FF2B5EF4-FFF2-40B4-BE49-F238E27FC236}">
                <a16:creationId xmlns:a16="http://schemas.microsoft.com/office/drawing/2014/main" id="{07BE126D-86E5-C2CE-37C9-E3F82F17DE86}"/>
              </a:ext>
            </a:extLst>
          </p:cNvPr>
          <p:cNvSpPr txBox="1">
            <a:spLocks/>
          </p:cNvSpPr>
          <p:nvPr/>
        </p:nvSpPr>
        <p:spPr bwMode="auto">
          <a:xfrm>
            <a:off x="457200" y="731838"/>
            <a:ext cx="8229600" cy="44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Narrow" pitchFamily="34" charset="0"/>
              </a:defRPr>
            </a:lvl2pPr>
            <a:lvl3pPr algn="ctr" rtl="0" eaLnBrk="0" fontAlgn="base" hangingPunct="0">
              <a:spcBef>
                <a:spcPct val="0"/>
              </a:spcBef>
              <a:spcAft>
                <a:spcPct val="0"/>
              </a:spcAft>
              <a:defRPr sz="3200" b="1">
                <a:solidFill>
                  <a:schemeClr val="accent2"/>
                </a:solidFill>
                <a:latin typeface="Arial Narrow" pitchFamily="34" charset="0"/>
              </a:defRPr>
            </a:lvl3pPr>
            <a:lvl4pPr algn="ctr" rtl="0" eaLnBrk="0" fontAlgn="base" hangingPunct="0">
              <a:spcBef>
                <a:spcPct val="0"/>
              </a:spcBef>
              <a:spcAft>
                <a:spcPct val="0"/>
              </a:spcAft>
              <a:defRPr sz="3200" b="1">
                <a:solidFill>
                  <a:schemeClr val="accent2"/>
                </a:solidFill>
                <a:latin typeface="Arial Narrow" pitchFamily="34" charset="0"/>
              </a:defRPr>
            </a:lvl4pPr>
            <a:lvl5pPr algn="ctr" rtl="0" eaLnBrk="0" fontAlgn="base" hangingPunct="0">
              <a:spcBef>
                <a:spcPct val="0"/>
              </a:spcBef>
              <a:spcAft>
                <a:spcPct val="0"/>
              </a:spcAft>
              <a:defRPr sz="3200" b="1">
                <a:solidFill>
                  <a:schemeClr val="accent2"/>
                </a:solidFill>
                <a:latin typeface="Arial Narrow" pitchFamily="34" charset="0"/>
              </a:defRPr>
            </a:lvl5pPr>
            <a:lvl6pPr marL="457200" algn="ctr" rtl="0" fontAlgn="base">
              <a:spcBef>
                <a:spcPct val="0"/>
              </a:spcBef>
              <a:spcAft>
                <a:spcPct val="0"/>
              </a:spcAft>
              <a:defRPr sz="3200" b="1">
                <a:solidFill>
                  <a:schemeClr val="accent2"/>
                </a:solidFill>
                <a:latin typeface="Arial Narrow" pitchFamily="34" charset="0"/>
              </a:defRPr>
            </a:lvl6pPr>
            <a:lvl7pPr marL="914400" algn="ctr" rtl="0" fontAlgn="base">
              <a:spcBef>
                <a:spcPct val="0"/>
              </a:spcBef>
              <a:spcAft>
                <a:spcPct val="0"/>
              </a:spcAft>
              <a:defRPr sz="3200" b="1">
                <a:solidFill>
                  <a:schemeClr val="accent2"/>
                </a:solidFill>
                <a:latin typeface="Arial Narrow" pitchFamily="34" charset="0"/>
              </a:defRPr>
            </a:lvl7pPr>
            <a:lvl8pPr marL="1371600" algn="ctr" rtl="0" fontAlgn="base">
              <a:spcBef>
                <a:spcPct val="0"/>
              </a:spcBef>
              <a:spcAft>
                <a:spcPct val="0"/>
              </a:spcAft>
              <a:defRPr sz="3200" b="1">
                <a:solidFill>
                  <a:schemeClr val="accent2"/>
                </a:solidFill>
                <a:latin typeface="Arial Narrow" pitchFamily="34" charset="0"/>
              </a:defRPr>
            </a:lvl8pPr>
            <a:lvl9pPr marL="1828800" algn="ctr" rtl="0" fontAlgn="base">
              <a:spcBef>
                <a:spcPct val="0"/>
              </a:spcBef>
              <a:spcAft>
                <a:spcPct val="0"/>
              </a:spcAft>
              <a:defRPr sz="3200" b="1">
                <a:solidFill>
                  <a:schemeClr val="accent2"/>
                </a:solidFill>
                <a:latin typeface="Arial Narrow" pitchFamily="34" charset="0"/>
              </a:defRPr>
            </a:lvl9pPr>
          </a:lstStyle>
          <a:p>
            <a:r>
              <a:rPr lang="sl-SI" sz="3600" dirty="0">
                <a:solidFill>
                  <a:srgbClr val="FF0000"/>
                </a:solidFill>
              </a:rPr>
              <a:t>ANALIZA VPRAŠALNIKA ZA PREDSEDNIKE ŠMK PM- predlogi</a:t>
            </a:r>
            <a:endParaRPr lang="en-GB" sz="3600" dirty="0">
              <a:solidFill>
                <a:srgbClr val="FF0000"/>
              </a:solidFill>
            </a:endParaRPr>
          </a:p>
        </p:txBody>
      </p:sp>
    </p:spTree>
    <p:extLst>
      <p:ext uri="{BB962C8B-B14F-4D97-AF65-F5344CB8AC3E}">
        <p14:creationId xmlns:p14="http://schemas.microsoft.com/office/powerpoint/2010/main" val="41997232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Naslov 1"/>
          <p:cNvSpPr txBox="1">
            <a:spLocks/>
          </p:cNvSpPr>
          <p:nvPr/>
        </p:nvSpPr>
        <p:spPr bwMode="auto">
          <a:xfrm>
            <a:off x="457200" y="274638"/>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Narrow" pitchFamily="34" charset="0"/>
              </a:defRPr>
            </a:lvl2pPr>
            <a:lvl3pPr algn="ctr" rtl="0" eaLnBrk="0" fontAlgn="base" hangingPunct="0">
              <a:spcBef>
                <a:spcPct val="0"/>
              </a:spcBef>
              <a:spcAft>
                <a:spcPct val="0"/>
              </a:spcAft>
              <a:defRPr sz="3200" b="1">
                <a:solidFill>
                  <a:schemeClr val="accent2"/>
                </a:solidFill>
                <a:latin typeface="Arial Narrow" pitchFamily="34" charset="0"/>
              </a:defRPr>
            </a:lvl3pPr>
            <a:lvl4pPr algn="ctr" rtl="0" eaLnBrk="0" fontAlgn="base" hangingPunct="0">
              <a:spcBef>
                <a:spcPct val="0"/>
              </a:spcBef>
              <a:spcAft>
                <a:spcPct val="0"/>
              </a:spcAft>
              <a:defRPr sz="3200" b="1">
                <a:solidFill>
                  <a:schemeClr val="accent2"/>
                </a:solidFill>
                <a:latin typeface="Arial Narrow" pitchFamily="34" charset="0"/>
              </a:defRPr>
            </a:lvl4pPr>
            <a:lvl5pPr algn="ctr" rtl="0" eaLnBrk="0" fontAlgn="base" hangingPunct="0">
              <a:spcBef>
                <a:spcPct val="0"/>
              </a:spcBef>
              <a:spcAft>
                <a:spcPct val="0"/>
              </a:spcAft>
              <a:defRPr sz="3200" b="1">
                <a:solidFill>
                  <a:schemeClr val="accent2"/>
                </a:solidFill>
                <a:latin typeface="Arial Narrow" pitchFamily="34" charset="0"/>
              </a:defRPr>
            </a:lvl5pPr>
            <a:lvl6pPr marL="457200" algn="ctr" rtl="0" fontAlgn="base">
              <a:spcBef>
                <a:spcPct val="0"/>
              </a:spcBef>
              <a:spcAft>
                <a:spcPct val="0"/>
              </a:spcAft>
              <a:defRPr sz="3200" b="1">
                <a:solidFill>
                  <a:schemeClr val="accent2"/>
                </a:solidFill>
                <a:latin typeface="Arial Narrow" pitchFamily="34" charset="0"/>
              </a:defRPr>
            </a:lvl6pPr>
            <a:lvl7pPr marL="914400" algn="ctr" rtl="0" fontAlgn="base">
              <a:spcBef>
                <a:spcPct val="0"/>
              </a:spcBef>
              <a:spcAft>
                <a:spcPct val="0"/>
              </a:spcAft>
              <a:defRPr sz="3200" b="1">
                <a:solidFill>
                  <a:schemeClr val="accent2"/>
                </a:solidFill>
                <a:latin typeface="Arial Narrow" pitchFamily="34" charset="0"/>
              </a:defRPr>
            </a:lvl7pPr>
            <a:lvl8pPr marL="1371600" algn="ctr" rtl="0" fontAlgn="base">
              <a:spcBef>
                <a:spcPct val="0"/>
              </a:spcBef>
              <a:spcAft>
                <a:spcPct val="0"/>
              </a:spcAft>
              <a:defRPr sz="3200" b="1">
                <a:solidFill>
                  <a:schemeClr val="accent2"/>
                </a:solidFill>
                <a:latin typeface="Arial Narrow" pitchFamily="34" charset="0"/>
              </a:defRPr>
            </a:lvl8pPr>
            <a:lvl9pPr marL="1828800" algn="ctr" rtl="0" fontAlgn="base">
              <a:spcBef>
                <a:spcPct val="0"/>
              </a:spcBef>
              <a:spcAft>
                <a:spcPct val="0"/>
              </a:spcAft>
              <a:defRPr sz="3200" b="1">
                <a:solidFill>
                  <a:schemeClr val="accent2"/>
                </a:solidFill>
                <a:latin typeface="Arial Narrow" pitchFamily="34" charset="0"/>
              </a:defRPr>
            </a:lvl9pPr>
          </a:lstStyle>
          <a:p>
            <a:r>
              <a:rPr lang="sl-SI" dirty="0"/>
              <a:t>PREDLOGI DK PM</a:t>
            </a:r>
            <a:endParaRPr lang="en-GB" dirty="0"/>
          </a:p>
        </p:txBody>
      </p:sp>
      <p:sp>
        <p:nvSpPr>
          <p:cNvPr id="7" name="Označba mesta vsebine 2"/>
          <p:cNvSpPr txBox="1">
            <a:spLocks/>
          </p:cNvSpPr>
          <p:nvPr/>
        </p:nvSpPr>
        <p:spPr bwMode="auto">
          <a:xfrm>
            <a:off x="457200" y="981075"/>
            <a:ext cx="82296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accent2"/>
                </a:solidFill>
                <a:latin typeface="+mn-lt"/>
              </a:defRPr>
            </a:lvl2pPr>
            <a:lvl3pPr marL="1143000" indent="-228600" algn="l" rtl="0" eaLnBrk="0" fontAlgn="base" hangingPunct="0">
              <a:spcBef>
                <a:spcPct val="20000"/>
              </a:spcBef>
              <a:spcAft>
                <a:spcPct val="0"/>
              </a:spcAft>
              <a:buChar char="•"/>
              <a:defRPr sz="2000" b="1">
                <a:solidFill>
                  <a:schemeClr val="accent2"/>
                </a:solidFill>
                <a:latin typeface="+mn-lt"/>
              </a:defRPr>
            </a:lvl3pPr>
            <a:lvl4pPr marL="1600200" indent="-228600" algn="l" rtl="0" eaLnBrk="0" fontAlgn="base" hangingPunct="0">
              <a:spcBef>
                <a:spcPct val="20000"/>
              </a:spcBef>
              <a:spcAft>
                <a:spcPct val="0"/>
              </a:spcAft>
              <a:buChar char="–"/>
              <a:defRPr b="1">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a:lstStyle>
          <a:p>
            <a:pPr marL="514350" indent="-514350">
              <a:buFont typeface="+mj-lt"/>
              <a:buAutoNum type="arabicPeriod"/>
            </a:pPr>
            <a:r>
              <a:rPr lang="sl-SI" sz="2400" dirty="0"/>
              <a:t>Nadaljevanje uvajanja eksternosti izpita pri drugem predmetu</a:t>
            </a:r>
          </a:p>
          <a:p>
            <a:pPr marL="457200" lvl="1" indent="0">
              <a:buNone/>
            </a:pPr>
            <a:r>
              <a:rPr lang="sl-SI" sz="2000" dirty="0"/>
              <a:t>24 državnih predmetnih komisij</a:t>
            </a:r>
          </a:p>
          <a:p>
            <a:pPr marL="457200" lvl="1" indent="0">
              <a:buNone/>
            </a:pPr>
            <a:endParaRPr lang="sl-SI" sz="2000" dirty="0"/>
          </a:p>
          <a:p>
            <a:r>
              <a:rPr lang="sl-SI" sz="2400" dirty="0"/>
              <a:t>Cilj:</a:t>
            </a:r>
          </a:p>
          <a:p>
            <a:pPr marL="0" indent="0">
              <a:buNone/>
            </a:pPr>
            <a:r>
              <a:rPr lang="sl-SI" sz="2400" dirty="0"/>
              <a:t>... vpeljati eksternost pri drugem predmetu PM v vseh programih, v katerih PM opravlja več kot 200 kandidatov na vsaj 3 šolah.</a:t>
            </a:r>
          </a:p>
          <a:p>
            <a:pPr marL="0" indent="0">
              <a:buNone/>
            </a:pPr>
            <a:endParaRPr lang="sl-SI" sz="2400" dirty="0"/>
          </a:p>
          <a:p>
            <a:pPr marL="0" indent="0">
              <a:buNone/>
            </a:pPr>
            <a:endParaRPr lang="sl-SI" sz="2400" dirty="0"/>
          </a:p>
          <a:p>
            <a:pPr marL="0" indent="0">
              <a:buNone/>
            </a:pPr>
            <a:r>
              <a:rPr lang="sl-SI" sz="2400" dirty="0"/>
              <a:t>Poenotiti  razmerje med deležem pisne in ustne ocene pri vseh predmetih (70 pisno : 30 ustno)</a:t>
            </a:r>
          </a:p>
          <a:p>
            <a:pPr marL="0" indent="0">
              <a:buNone/>
            </a:pPr>
            <a:endParaRPr lang="sl-SI" dirty="0"/>
          </a:p>
          <a:p>
            <a:pPr marL="0" indent="0">
              <a:buNone/>
            </a:pPr>
            <a:endParaRPr lang="sl-SI" dirty="0"/>
          </a:p>
          <a:p>
            <a:pPr marL="457200" lvl="1" indent="0">
              <a:buNone/>
            </a:pPr>
            <a:endParaRPr lang="sl-SI" dirty="0"/>
          </a:p>
          <a:p>
            <a:pPr marL="457200" lvl="1" indent="0">
              <a:buNone/>
            </a:pPr>
            <a:endParaRPr lang="sl-SI" dirty="0"/>
          </a:p>
        </p:txBody>
      </p:sp>
    </p:spTree>
    <p:extLst>
      <p:ext uri="{BB962C8B-B14F-4D97-AF65-F5344CB8AC3E}">
        <p14:creationId xmlns:p14="http://schemas.microsoft.com/office/powerpoint/2010/main" val="1043678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Naslov 1"/>
          <p:cNvSpPr txBox="1">
            <a:spLocks/>
          </p:cNvSpPr>
          <p:nvPr/>
        </p:nvSpPr>
        <p:spPr bwMode="auto">
          <a:xfrm>
            <a:off x="457200" y="274638"/>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Narrow" pitchFamily="34" charset="0"/>
              </a:defRPr>
            </a:lvl2pPr>
            <a:lvl3pPr algn="ctr" rtl="0" eaLnBrk="0" fontAlgn="base" hangingPunct="0">
              <a:spcBef>
                <a:spcPct val="0"/>
              </a:spcBef>
              <a:spcAft>
                <a:spcPct val="0"/>
              </a:spcAft>
              <a:defRPr sz="3200" b="1">
                <a:solidFill>
                  <a:schemeClr val="accent2"/>
                </a:solidFill>
                <a:latin typeface="Arial Narrow" pitchFamily="34" charset="0"/>
              </a:defRPr>
            </a:lvl3pPr>
            <a:lvl4pPr algn="ctr" rtl="0" eaLnBrk="0" fontAlgn="base" hangingPunct="0">
              <a:spcBef>
                <a:spcPct val="0"/>
              </a:spcBef>
              <a:spcAft>
                <a:spcPct val="0"/>
              </a:spcAft>
              <a:defRPr sz="3200" b="1">
                <a:solidFill>
                  <a:schemeClr val="accent2"/>
                </a:solidFill>
                <a:latin typeface="Arial Narrow" pitchFamily="34" charset="0"/>
              </a:defRPr>
            </a:lvl4pPr>
            <a:lvl5pPr algn="ctr" rtl="0" eaLnBrk="0" fontAlgn="base" hangingPunct="0">
              <a:spcBef>
                <a:spcPct val="0"/>
              </a:spcBef>
              <a:spcAft>
                <a:spcPct val="0"/>
              </a:spcAft>
              <a:defRPr sz="3200" b="1">
                <a:solidFill>
                  <a:schemeClr val="accent2"/>
                </a:solidFill>
                <a:latin typeface="Arial Narrow" pitchFamily="34" charset="0"/>
              </a:defRPr>
            </a:lvl5pPr>
            <a:lvl6pPr marL="457200" algn="ctr" rtl="0" fontAlgn="base">
              <a:spcBef>
                <a:spcPct val="0"/>
              </a:spcBef>
              <a:spcAft>
                <a:spcPct val="0"/>
              </a:spcAft>
              <a:defRPr sz="3200" b="1">
                <a:solidFill>
                  <a:schemeClr val="accent2"/>
                </a:solidFill>
                <a:latin typeface="Arial Narrow" pitchFamily="34" charset="0"/>
              </a:defRPr>
            </a:lvl6pPr>
            <a:lvl7pPr marL="914400" algn="ctr" rtl="0" fontAlgn="base">
              <a:spcBef>
                <a:spcPct val="0"/>
              </a:spcBef>
              <a:spcAft>
                <a:spcPct val="0"/>
              </a:spcAft>
              <a:defRPr sz="3200" b="1">
                <a:solidFill>
                  <a:schemeClr val="accent2"/>
                </a:solidFill>
                <a:latin typeface="Arial Narrow" pitchFamily="34" charset="0"/>
              </a:defRPr>
            </a:lvl7pPr>
            <a:lvl8pPr marL="1371600" algn="ctr" rtl="0" fontAlgn="base">
              <a:spcBef>
                <a:spcPct val="0"/>
              </a:spcBef>
              <a:spcAft>
                <a:spcPct val="0"/>
              </a:spcAft>
              <a:defRPr sz="3200" b="1">
                <a:solidFill>
                  <a:schemeClr val="accent2"/>
                </a:solidFill>
                <a:latin typeface="Arial Narrow" pitchFamily="34" charset="0"/>
              </a:defRPr>
            </a:lvl8pPr>
            <a:lvl9pPr marL="1828800" algn="ctr" rtl="0" fontAlgn="base">
              <a:spcBef>
                <a:spcPct val="0"/>
              </a:spcBef>
              <a:spcAft>
                <a:spcPct val="0"/>
              </a:spcAft>
              <a:defRPr sz="3200" b="1">
                <a:solidFill>
                  <a:schemeClr val="accent2"/>
                </a:solidFill>
                <a:latin typeface="Arial Narrow" pitchFamily="34" charset="0"/>
              </a:defRPr>
            </a:lvl9pPr>
          </a:lstStyle>
          <a:p>
            <a:r>
              <a:rPr lang="sl-SI" dirty="0"/>
              <a:t>PREDLOGI DK PM</a:t>
            </a:r>
            <a:endParaRPr lang="en-GB" dirty="0"/>
          </a:p>
        </p:txBody>
      </p:sp>
      <p:sp>
        <p:nvSpPr>
          <p:cNvPr id="7" name="Označba mesta vsebine 2"/>
          <p:cNvSpPr txBox="1">
            <a:spLocks/>
          </p:cNvSpPr>
          <p:nvPr/>
        </p:nvSpPr>
        <p:spPr bwMode="auto">
          <a:xfrm>
            <a:off x="457200" y="981075"/>
            <a:ext cx="807524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accent2"/>
                </a:solidFill>
                <a:latin typeface="+mn-lt"/>
              </a:defRPr>
            </a:lvl2pPr>
            <a:lvl3pPr marL="1143000" indent="-228600" algn="l" rtl="0" eaLnBrk="0" fontAlgn="base" hangingPunct="0">
              <a:spcBef>
                <a:spcPct val="20000"/>
              </a:spcBef>
              <a:spcAft>
                <a:spcPct val="0"/>
              </a:spcAft>
              <a:buChar char="•"/>
              <a:defRPr sz="2000" b="1">
                <a:solidFill>
                  <a:schemeClr val="accent2"/>
                </a:solidFill>
                <a:latin typeface="+mn-lt"/>
              </a:defRPr>
            </a:lvl3pPr>
            <a:lvl4pPr marL="1600200" indent="-228600" algn="l" rtl="0" eaLnBrk="0" fontAlgn="base" hangingPunct="0">
              <a:spcBef>
                <a:spcPct val="20000"/>
              </a:spcBef>
              <a:spcAft>
                <a:spcPct val="0"/>
              </a:spcAft>
              <a:buChar char="–"/>
              <a:defRPr b="1">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a:lstStyle>
          <a:p>
            <a:pPr marL="514350" indent="-514350">
              <a:buFont typeface="+mj-lt"/>
              <a:buAutoNum type="arabicPeriod" startAt="2"/>
            </a:pPr>
            <a:r>
              <a:rPr lang="sl-SI" dirty="0"/>
              <a:t>Obvezno praktično usposabljanje za vse ocenjevalce na PM</a:t>
            </a:r>
          </a:p>
          <a:p>
            <a:pPr marL="457200" lvl="1" indent="0">
              <a:buNone/>
            </a:pPr>
            <a:endParaRPr lang="sl-SI" dirty="0"/>
          </a:p>
          <a:p>
            <a:pPr marL="457200" lvl="1" indent="0">
              <a:buNone/>
            </a:pPr>
            <a:endParaRPr lang="sl-SI" dirty="0"/>
          </a:p>
          <a:p>
            <a:pPr marL="457200" lvl="1" indent="0">
              <a:buNone/>
            </a:pPr>
            <a:r>
              <a:rPr lang="sl-SI" dirty="0"/>
              <a:t>DK PM meni, da mora zakonodajalec predpisati obvezno periodično usposabljanje za ocenjevalce posameznih predmetnih oz. strokovnih področij, saj je ocenjevalcev, ki se teh usposabljanj ne udeležujejo po več let zapored ali celo nikoli, vse več.</a:t>
            </a:r>
            <a:endParaRPr lang="en-GB" dirty="0"/>
          </a:p>
        </p:txBody>
      </p:sp>
    </p:spTree>
    <p:extLst>
      <p:ext uri="{BB962C8B-B14F-4D97-AF65-F5344CB8AC3E}">
        <p14:creationId xmlns:p14="http://schemas.microsoft.com/office/powerpoint/2010/main" val="17562006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Naslov 1"/>
          <p:cNvSpPr txBox="1">
            <a:spLocks/>
          </p:cNvSpPr>
          <p:nvPr/>
        </p:nvSpPr>
        <p:spPr bwMode="auto">
          <a:xfrm>
            <a:off x="457200" y="274638"/>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Narrow" pitchFamily="34" charset="0"/>
              </a:defRPr>
            </a:lvl2pPr>
            <a:lvl3pPr algn="ctr" rtl="0" eaLnBrk="0" fontAlgn="base" hangingPunct="0">
              <a:spcBef>
                <a:spcPct val="0"/>
              </a:spcBef>
              <a:spcAft>
                <a:spcPct val="0"/>
              </a:spcAft>
              <a:defRPr sz="3200" b="1">
                <a:solidFill>
                  <a:schemeClr val="accent2"/>
                </a:solidFill>
                <a:latin typeface="Arial Narrow" pitchFamily="34" charset="0"/>
              </a:defRPr>
            </a:lvl3pPr>
            <a:lvl4pPr algn="ctr" rtl="0" eaLnBrk="0" fontAlgn="base" hangingPunct="0">
              <a:spcBef>
                <a:spcPct val="0"/>
              </a:spcBef>
              <a:spcAft>
                <a:spcPct val="0"/>
              </a:spcAft>
              <a:defRPr sz="3200" b="1">
                <a:solidFill>
                  <a:schemeClr val="accent2"/>
                </a:solidFill>
                <a:latin typeface="Arial Narrow" pitchFamily="34" charset="0"/>
              </a:defRPr>
            </a:lvl4pPr>
            <a:lvl5pPr algn="ctr" rtl="0" eaLnBrk="0" fontAlgn="base" hangingPunct="0">
              <a:spcBef>
                <a:spcPct val="0"/>
              </a:spcBef>
              <a:spcAft>
                <a:spcPct val="0"/>
              </a:spcAft>
              <a:defRPr sz="3200" b="1">
                <a:solidFill>
                  <a:schemeClr val="accent2"/>
                </a:solidFill>
                <a:latin typeface="Arial Narrow" pitchFamily="34" charset="0"/>
              </a:defRPr>
            </a:lvl5pPr>
            <a:lvl6pPr marL="457200" algn="ctr" rtl="0" fontAlgn="base">
              <a:spcBef>
                <a:spcPct val="0"/>
              </a:spcBef>
              <a:spcAft>
                <a:spcPct val="0"/>
              </a:spcAft>
              <a:defRPr sz="3200" b="1">
                <a:solidFill>
                  <a:schemeClr val="accent2"/>
                </a:solidFill>
                <a:latin typeface="Arial Narrow" pitchFamily="34" charset="0"/>
              </a:defRPr>
            </a:lvl6pPr>
            <a:lvl7pPr marL="914400" algn="ctr" rtl="0" fontAlgn="base">
              <a:spcBef>
                <a:spcPct val="0"/>
              </a:spcBef>
              <a:spcAft>
                <a:spcPct val="0"/>
              </a:spcAft>
              <a:defRPr sz="3200" b="1">
                <a:solidFill>
                  <a:schemeClr val="accent2"/>
                </a:solidFill>
                <a:latin typeface="Arial Narrow" pitchFamily="34" charset="0"/>
              </a:defRPr>
            </a:lvl7pPr>
            <a:lvl8pPr marL="1371600" algn="ctr" rtl="0" fontAlgn="base">
              <a:spcBef>
                <a:spcPct val="0"/>
              </a:spcBef>
              <a:spcAft>
                <a:spcPct val="0"/>
              </a:spcAft>
              <a:defRPr sz="3200" b="1">
                <a:solidFill>
                  <a:schemeClr val="accent2"/>
                </a:solidFill>
                <a:latin typeface="Arial Narrow" pitchFamily="34" charset="0"/>
              </a:defRPr>
            </a:lvl8pPr>
            <a:lvl9pPr marL="1828800" algn="ctr" rtl="0" fontAlgn="base">
              <a:spcBef>
                <a:spcPct val="0"/>
              </a:spcBef>
              <a:spcAft>
                <a:spcPct val="0"/>
              </a:spcAft>
              <a:defRPr sz="3200" b="1">
                <a:solidFill>
                  <a:schemeClr val="accent2"/>
                </a:solidFill>
                <a:latin typeface="Arial Narrow" pitchFamily="34" charset="0"/>
              </a:defRPr>
            </a:lvl9pPr>
          </a:lstStyle>
          <a:p>
            <a:r>
              <a:rPr lang="sl-SI" dirty="0"/>
              <a:t>PREDLOGI DK PM</a:t>
            </a:r>
            <a:endParaRPr lang="en-GB" dirty="0"/>
          </a:p>
        </p:txBody>
      </p:sp>
      <p:sp>
        <p:nvSpPr>
          <p:cNvPr id="7" name="Označba mesta vsebine 2"/>
          <p:cNvSpPr txBox="1">
            <a:spLocks/>
          </p:cNvSpPr>
          <p:nvPr/>
        </p:nvSpPr>
        <p:spPr bwMode="auto">
          <a:xfrm>
            <a:off x="457200" y="981075"/>
            <a:ext cx="807524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accent2"/>
                </a:solidFill>
                <a:latin typeface="+mn-lt"/>
              </a:defRPr>
            </a:lvl2pPr>
            <a:lvl3pPr marL="1143000" indent="-228600" algn="l" rtl="0" eaLnBrk="0" fontAlgn="base" hangingPunct="0">
              <a:spcBef>
                <a:spcPct val="20000"/>
              </a:spcBef>
              <a:spcAft>
                <a:spcPct val="0"/>
              </a:spcAft>
              <a:buChar char="•"/>
              <a:defRPr sz="2000" b="1">
                <a:solidFill>
                  <a:schemeClr val="accent2"/>
                </a:solidFill>
                <a:latin typeface="+mn-lt"/>
              </a:defRPr>
            </a:lvl3pPr>
            <a:lvl4pPr marL="1600200" indent="-228600" algn="l" rtl="0" eaLnBrk="0" fontAlgn="base" hangingPunct="0">
              <a:spcBef>
                <a:spcPct val="20000"/>
              </a:spcBef>
              <a:spcAft>
                <a:spcPct val="0"/>
              </a:spcAft>
              <a:buChar char="–"/>
              <a:defRPr b="1">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a:lstStyle>
          <a:p>
            <a:pPr marL="514350" indent="-514350">
              <a:buFont typeface="+mj-lt"/>
              <a:buAutoNum type="arabicPeriod" startAt="3"/>
            </a:pPr>
            <a:r>
              <a:rPr lang="sl-SI" dirty="0"/>
              <a:t>Uvedba slušnega razumevanja pri tujih jezikih</a:t>
            </a:r>
          </a:p>
          <a:p>
            <a:pPr marL="457200" lvl="1" indent="0">
              <a:buNone/>
            </a:pPr>
            <a:endParaRPr lang="sl-SI" dirty="0"/>
          </a:p>
          <a:p>
            <a:pPr marL="457200" lvl="1" indent="0">
              <a:buNone/>
            </a:pPr>
            <a:r>
              <a:rPr lang="sl-SI" dirty="0"/>
              <a:t>Pri tujih jezikih se kot sestavni del izpita uvaja preverjanje slušnega razumevanja, spomladanski rok 2024. </a:t>
            </a:r>
          </a:p>
          <a:p>
            <a:pPr marL="457200" lvl="1" indent="0">
              <a:buNone/>
            </a:pPr>
            <a:endParaRPr lang="sl-SI" dirty="0"/>
          </a:p>
          <a:p>
            <a:pPr marL="514350" indent="-514350">
              <a:buFont typeface="+mj-lt"/>
              <a:buAutoNum type="arabicPeriod" startAt="4"/>
            </a:pPr>
            <a:r>
              <a:rPr lang="sl-SI" dirty="0"/>
              <a:t>Sodelovanje s predstavniki delodajalcev</a:t>
            </a:r>
          </a:p>
          <a:p>
            <a:pPr marL="457200" lvl="1" indent="0">
              <a:buNone/>
            </a:pPr>
            <a:endParaRPr lang="sl-SI" dirty="0"/>
          </a:p>
          <a:p>
            <a:pPr marL="457200" lvl="1" indent="0">
              <a:buNone/>
            </a:pPr>
            <a:r>
              <a:rPr lang="sl-SI" dirty="0"/>
              <a:t>DK PM  ugotavlja, da je bila na PM le peščica zunanjih članov izpitnih komisij. DK PM opozarja na nujnost odprave ugotovljene pomanjkljivosti.</a:t>
            </a:r>
            <a:endParaRPr lang="en-GB" dirty="0"/>
          </a:p>
        </p:txBody>
      </p:sp>
    </p:spTree>
    <p:extLst>
      <p:ext uri="{BB962C8B-B14F-4D97-AF65-F5344CB8AC3E}">
        <p14:creationId xmlns:p14="http://schemas.microsoft.com/office/powerpoint/2010/main" val="6119436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Naslov 1"/>
          <p:cNvSpPr txBox="1">
            <a:spLocks/>
          </p:cNvSpPr>
          <p:nvPr/>
        </p:nvSpPr>
        <p:spPr bwMode="auto">
          <a:xfrm>
            <a:off x="457200" y="274638"/>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Narrow" pitchFamily="34" charset="0"/>
              </a:defRPr>
            </a:lvl2pPr>
            <a:lvl3pPr algn="ctr" rtl="0" eaLnBrk="0" fontAlgn="base" hangingPunct="0">
              <a:spcBef>
                <a:spcPct val="0"/>
              </a:spcBef>
              <a:spcAft>
                <a:spcPct val="0"/>
              </a:spcAft>
              <a:defRPr sz="3200" b="1">
                <a:solidFill>
                  <a:schemeClr val="accent2"/>
                </a:solidFill>
                <a:latin typeface="Arial Narrow" pitchFamily="34" charset="0"/>
              </a:defRPr>
            </a:lvl3pPr>
            <a:lvl4pPr algn="ctr" rtl="0" eaLnBrk="0" fontAlgn="base" hangingPunct="0">
              <a:spcBef>
                <a:spcPct val="0"/>
              </a:spcBef>
              <a:spcAft>
                <a:spcPct val="0"/>
              </a:spcAft>
              <a:defRPr sz="3200" b="1">
                <a:solidFill>
                  <a:schemeClr val="accent2"/>
                </a:solidFill>
                <a:latin typeface="Arial Narrow" pitchFamily="34" charset="0"/>
              </a:defRPr>
            </a:lvl4pPr>
            <a:lvl5pPr algn="ctr" rtl="0" eaLnBrk="0" fontAlgn="base" hangingPunct="0">
              <a:spcBef>
                <a:spcPct val="0"/>
              </a:spcBef>
              <a:spcAft>
                <a:spcPct val="0"/>
              </a:spcAft>
              <a:defRPr sz="3200" b="1">
                <a:solidFill>
                  <a:schemeClr val="accent2"/>
                </a:solidFill>
                <a:latin typeface="Arial Narrow" pitchFamily="34" charset="0"/>
              </a:defRPr>
            </a:lvl5pPr>
            <a:lvl6pPr marL="457200" algn="ctr" rtl="0" fontAlgn="base">
              <a:spcBef>
                <a:spcPct val="0"/>
              </a:spcBef>
              <a:spcAft>
                <a:spcPct val="0"/>
              </a:spcAft>
              <a:defRPr sz="3200" b="1">
                <a:solidFill>
                  <a:schemeClr val="accent2"/>
                </a:solidFill>
                <a:latin typeface="Arial Narrow" pitchFamily="34" charset="0"/>
              </a:defRPr>
            </a:lvl6pPr>
            <a:lvl7pPr marL="914400" algn="ctr" rtl="0" fontAlgn="base">
              <a:spcBef>
                <a:spcPct val="0"/>
              </a:spcBef>
              <a:spcAft>
                <a:spcPct val="0"/>
              </a:spcAft>
              <a:defRPr sz="3200" b="1">
                <a:solidFill>
                  <a:schemeClr val="accent2"/>
                </a:solidFill>
                <a:latin typeface="Arial Narrow" pitchFamily="34" charset="0"/>
              </a:defRPr>
            </a:lvl7pPr>
            <a:lvl8pPr marL="1371600" algn="ctr" rtl="0" fontAlgn="base">
              <a:spcBef>
                <a:spcPct val="0"/>
              </a:spcBef>
              <a:spcAft>
                <a:spcPct val="0"/>
              </a:spcAft>
              <a:defRPr sz="3200" b="1">
                <a:solidFill>
                  <a:schemeClr val="accent2"/>
                </a:solidFill>
                <a:latin typeface="Arial Narrow" pitchFamily="34" charset="0"/>
              </a:defRPr>
            </a:lvl8pPr>
            <a:lvl9pPr marL="1828800" algn="ctr" rtl="0" fontAlgn="base">
              <a:spcBef>
                <a:spcPct val="0"/>
              </a:spcBef>
              <a:spcAft>
                <a:spcPct val="0"/>
              </a:spcAft>
              <a:defRPr sz="3200" b="1">
                <a:solidFill>
                  <a:schemeClr val="accent2"/>
                </a:solidFill>
                <a:latin typeface="Arial Narrow" pitchFamily="34" charset="0"/>
              </a:defRPr>
            </a:lvl9pPr>
          </a:lstStyle>
          <a:p>
            <a:r>
              <a:rPr lang="sl-SI" dirty="0"/>
              <a:t>PREDLOGI DK PM</a:t>
            </a:r>
            <a:endParaRPr lang="en-GB" dirty="0"/>
          </a:p>
        </p:txBody>
      </p:sp>
      <p:sp>
        <p:nvSpPr>
          <p:cNvPr id="7" name="Označba mesta vsebine 2"/>
          <p:cNvSpPr txBox="1">
            <a:spLocks/>
          </p:cNvSpPr>
          <p:nvPr/>
        </p:nvSpPr>
        <p:spPr bwMode="auto">
          <a:xfrm>
            <a:off x="457200" y="1484783"/>
            <a:ext cx="8075240" cy="464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accent2"/>
                </a:solidFill>
                <a:latin typeface="+mn-lt"/>
              </a:defRPr>
            </a:lvl2pPr>
            <a:lvl3pPr marL="1143000" indent="-228600" algn="l" rtl="0" eaLnBrk="0" fontAlgn="base" hangingPunct="0">
              <a:spcBef>
                <a:spcPct val="20000"/>
              </a:spcBef>
              <a:spcAft>
                <a:spcPct val="0"/>
              </a:spcAft>
              <a:buChar char="•"/>
              <a:defRPr sz="2000" b="1">
                <a:solidFill>
                  <a:schemeClr val="accent2"/>
                </a:solidFill>
                <a:latin typeface="+mn-lt"/>
              </a:defRPr>
            </a:lvl3pPr>
            <a:lvl4pPr marL="1600200" indent="-228600" algn="l" rtl="0" eaLnBrk="0" fontAlgn="base" hangingPunct="0">
              <a:spcBef>
                <a:spcPct val="20000"/>
              </a:spcBef>
              <a:spcAft>
                <a:spcPct val="0"/>
              </a:spcAft>
              <a:buChar char="–"/>
              <a:defRPr b="1">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a:lstStyle>
          <a:p>
            <a:pPr marL="514350" indent="-514350">
              <a:buFont typeface="+mj-lt"/>
              <a:buAutoNum type="arabicPeriod" startAt="5"/>
            </a:pPr>
            <a:r>
              <a:rPr lang="sl-SI" dirty="0"/>
              <a:t>Postopno uvajanje e-ocenjevanja.</a:t>
            </a:r>
          </a:p>
          <a:p>
            <a:pPr marL="0" indent="0">
              <a:buNone/>
            </a:pPr>
            <a:endParaRPr lang="sl-SI" dirty="0"/>
          </a:p>
          <a:p>
            <a:pPr marL="514350" lvl="0" indent="-514350">
              <a:buFont typeface="+mj-lt"/>
              <a:buAutoNum type="arabicPeriod" startAt="6"/>
            </a:pPr>
            <a:r>
              <a:rPr lang="sl-SI" dirty="0"/>
              <a:t>Zagotavljanje  enakih organizacijskih,</a:t>
            </a:r>
            <a:br>
              <a:rPr lang="sl-SI" dirty="0"/>
            </a:br>
            <a:r>
              <a:rPr lang="sl-SI" dirty="0"/>
              <a:t>materialno-tehničnih, kadrovskih in finančnih možnosti za izvedbo PM, kot je to urejeno pri SM.</a:t>
            </a:r>
          </a:p>
          <a:p>
            <a:pPr marL="0" lvl="0" indent="0">
              <a:buNone/>
            </a:pPr>
            <a:endParaRPr lang="sl-SI" dirty="0"/>
          </a:p>
          <a:p>
            <a:pPr marL="514350" lvl="0" indent="-514350">
              <a:buFont typeface="+mj-lt"/>
              <a:buAutoNum type="arabicPeriod" startAt="6"/>
            </a:pPr>
            <a:r>
              <a:rPr lang="sl-SI" dirty="0"/>
              <a:t>Predlog za ukinitev zimskega roka PM.</a:t>
            </a:r>
          </a:p>
          <a:p>
            <a:pPr marL="0" lvl="0" indent="0">
              <a:buNone/>
            </a:pPr>
            <a:endParaRPr lang="sl-SI" dirty="0"/>
          </a:p>
          <a:p>
            <a:pPr marL="0" indent="0">
              <a:buNone/>
            </a:pPr>
            <a:endParaRPr lang="en-GB" dirty="0"/>
          </a:p>
        </p:txBody>
      </p:sp>
    </p:spTree>
    <p:extLst>
      <p:ext uri="{BB962C8B-B14F-4D97-AF65-F5344CB8AC3E}">
        <p14:creationId xmlns:p14="http://schemas.microsoft.com/office/powerpoint/2010/main" val="4857884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vsebine 2"/>
          <p:cNvSpPr txBox="1">
            <a:spLocks/>
          </p:cNvSpPr>
          <p:nvPr/>
        </p:nvSpPr>
        <p:spPr bwMode="auto">
          <a:xfrm>
            <a:off x="457200" y="981075"/>
            <a:ext cx="8075240" cy="496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accent2"/>
                </a:solidFill>
                <a:latin typeface="+mn-lt"/>
              </a:defRPr>
            </a:lvl2pPr>
            <a:lvl3pPr marL="1143000" indent="-228600" algn="l" rtl="0" eaLnBrk="0" fontAlgn="base" hangingPunct="0">
              <a:spcBef>
                <a:spcPct val="20000"/>
              </a:spcBef>
              <a:spcAft>
                <a:spcPct val="0"/>
              </a:spcAft>
              <a:buChar char="•"/>
              <a:defRPr sz="2000" b="1">
                <a:solidFill>
                  <a:schemeClr val="accent2"/>
                </a:solidFill>
                <a:latin typeface="+mn-lt"/>
              </a:defRPr>
            </a:lvl3pPr>
            <a:lvl4pPr marL="1600200" indent="-228600" algn="l" rtl="0" eaLnBrk="0" fontAlgn="base" hangingPunct="0">
              <a:spcBef>
                <a:spcPct val="20000"/>
              </a:spcBef>
              <a:spcAft>
                <a:spcPct val="0"/>
              </a:spcAft>
              <a:buChar char="–"/>
              <a:defRPr b="1">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a:lstStyle>
          <a:p>
            <a:pPr>
              <a:buFont typeface="Arial" charset="0"/>
              <a:buChar char="•"/>
            </a:pPr>
            <a:r>
              <a:rPr lang="sl-SI" dirty="0"/>
              <a:t>Odprta vprašanja:</a:t>
            </a:r>
          </a:p>
          <a:p>
            <a:pPr lvl="1"/>
            <a:r>
              <a:rPr lang="sl-SI" dirty="0"/>
              <a:t>vprašanje nivojev (osnovni, zahtevnejši) pri matematiki</a:t>
            </a:r>
          </a:p>
          <a:p>
            <a:pPr lvl="1"/>
            <a:r>
              <a:rPr lang="sl-SI" dirty="0"/>
              <a:t>vprašanja, ki so vezana na 5. predmet (vpis na fakultete)</a:t>
            </a:r>
          </a:p>
          <a:p>
            <a:pPr marL="457200" lvl="1" indent="0">
              <a:buNone/>
            </a:pPr>
            <a:endParaRPr lang="sl-SI" dirty="0"/>
          </a:p>
          <a:p>
            <a:pPr marL="0" indent="0">
              <a:buNone/>
            </a:pPr>
            <a:r>
              <a:rPr lang="sl-SI" sz="2400" dirty="0"/>
              <a:t>Viri</a:t>
            </a:r>
          </a:p>
          <a:p>
            <a:pPr marL="457200" lvl="1" indent="0">
              <a:buNone/>
            </a:pPr>
            <a:r>
              <a:rPr lang="sl-SI" sz="2000" dirty="0"/>
              <a:t>Analiza anketnega vprašalnika za tajnike in predsednike ŠMK PM o izvedbi poklicne mature 2023 </a:t>
            </a:r>
            <a:endParaRPr lang="sl-SI" sz="2000" i="1" dirty="0"/>
          </a:p>
          <a:p>
            <a:pPr marL="457200" lvl="1" indent="0">
              <a:buNone/>
            </a:pPr>
            <a:r>
              <a:rPr lang="sl-SI" sz="2000" i="1" dirty="0"/>
              <a:t>Zakon o maturi </a:t>
            </a:r>
            <a:r>
              <a:rPr lang="sl-SI" sz="2000" dirty="0"/>
              <a:t>(ZMat – UPB1, Uradni list RS, št. 1/2007). </a:t>
            </a:r>
          </a:p>
          <a:p>
            <a:pPr marL="457200" lvl="1" indent="0">
              <a:buNone/>
            </a:pPr>
            <a:r>
              <a:rPr lang="sl-SI" sz="2000" i="1" dirty="0"/>
              <a:t>Letno maturitetno poročilo o poklicni maturi 2022, Vmesno maturitetno poročilo 2023.</a:t>
            </a:r>
            <a:br>
              <a:rPr lang="sl-SI" sz="2000" i="1" dirty="0"/>
            </a:br>
            <a:r>
              <a:rPr lang="sl-SI" sz="2000" dirty="0"/>
              <a:t>Ljubljana: Državni izpitni center, 2024. Dostopno na: </a:t>
            </a:r>
            <a:r>
              <a:rPr lang="sl-SI" sz="1600" dirty="0"/>
              <a:t>&lt;https://www.ric.si/poklicna_matura/statisticni_podatki/&gt;. [Citirano 12. 3. 2024].</a:t>
            </a:r>
            <a:endParaRPr lang="sl-SI" sz="2000" dirty="0"/>
          </a:p>
          <a:p>
            <a:pPr marL="457200" lvl="1" indent="0">
              <a:buNone/>
            </a:pPr>
            <a:endParaRPr lang="en-GB" dirty="0"/>
          </a:p>
        </p:txBody>
      </p:sp>
    </p:spTree>
    <p:extLst>
      <p:ext uri="{BB962C8B-B14F-4D97-AF65-F5344CB8AC3E}">
        <p14:creationId xmlns:p14="http://schemas.microsoft.com/office/powerpoint/2010/main" val="13128382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56100EA-4B45-66DA-AFDA-15E34DEF4F9B}"/>
              </a:ext>
            </a:extLst>
          </p:cNvPr>
          <p:cNvSpPr>
            <a:spLocks noGrp="1"/>
          </p:cNvSpPr>
          <p:nvPr>
            <p:ph type="title"/>
          </p:nvPr>
        </p:nvSpPr>
        <p:spPr>
          <a:xfrm>
            <a:off x="457200" y="274638"/>
            <a:ext cx="6059016" cy="778098"/>
          </a:xfrm>
        </p:spPr>
        <p:txBody>
          <a:bodyPr/>
          <a:lstStyle/>
          <a:p>
            <a:r>
              <a:rPr lang="sl-SI" dirty="0"/>
              <a:t>Spremljanje izvedbe - uspešnost </a:t>
            </a:r>
          </a:p>
        </p:txBody>
      </p:sp>
      <p:sp>
        <p:nvSpPr>
          <p:cNvPr id="9" name="PoljeZBesedilom 8">
            <a:extLst>
              <a:ext uri="{FF2B5EF4-FFF2-40B4-BE49-F238E27FC236}">
                <a16:creationId xmlns:a16="http://schemas.microsoft.com/office/drawing/2014/main" id="{38FE599B-7CE4-0C19-7B26-3429098A2354}"/>
              </a:ext>
            </a:extLst>
          </p:cNvPr>
          <p:cNvSpPr txBox="1"/>
          <p:nvPr/>
        </p:nvSpPr>
        <p:spPr>
          <a:xfrm>
            <a:off x="6118528" y="5301208"/>
            <a:ext cx="2602632" cy="646331"/>
          </a:xfrm>
          <a:prstGeom prst="rect">
            <a:avLst/>
          </a:prstGeom>
          <a:noFill/>
        </p:spPr>
        <p:txBody>
          <a:bodyPr wrap="square" rtlCol="0">
            <a:spAutoFit/>
          </a:bodyPr>
          <a:lstStyle/>
          <a:p>
            <a:r>
              <a:rPr lang="sl-SI" dirty="0"/>
              <a:t>Letno poročilo  o  poklicni maturi za leto 2022</a:t>
            </a:r>
          </a:p>
        </p:txBody>
      </p:sp>
      <p:pic>
        <p:nvPicPr>
          <p:cNvPr id="4" name="Slika 3" descr="Slika, ki vsebuje besede besedilo, posnetek zaslona, vrstica, vzporedno&#10;&#10;Opis je samodejno ustvarjen">
            <a:extLst>
              <a:ext uri="{FF2B5EF4-FFF2-40B4-BE49-F238E27FC236}">
                <a16:creationId xmlns:a16="http://schemas.microsoft.com/office/drawing/2014/main" id="{83114596-3FCB-5756-348B-DC59F5DF974B}"/>
              </a:ext>
            </a:extLst>
          </p:cNvPr>
          <p:cNvPicPr>
            <a:picLocks noChangeAspect="1"/>
          </p:cNvPicPr>
          <p:nvPr/>
        </p:nvPicPr>
        <p:blipFill>
          <a:blip r:embed="rId3"/>
          <a:stretch>
            <a:fillRect/>
          </a:stretch>
        </p:blipFill>
        <p:spPr>
          <a:xfrm>
            <a:off x="3368526" y="910461"/>
            <a:ext cx="5760720" cy="3354705"/>
          </a:xfrm>
          <a:prstGeom prst="rect">
            <a:avLst/>
          </a:prstGeom>
        </p:spPr>
      </p:pic>
      <p:pic>
        <p:nvPicPr>
          <p:cNvPr id="5" name="Slika 4" descr="Slika, ki vsebuje besede besedilo, posnetek zaslona, vrstica, grafični prikaz&#10;&#10;Opis je samodejno ustvarjen">
            <a:extLst>
              <a:ext uri="{FF2B5EF4-FFF2-40B4-BE49-F238E27FC236}">
                <a16:creationId xmlns:a16="http://schemas.microsoft.com/office/drawing/2014/main" id="{ABFE4897-A3D1-5CFC-65B6-DD6B16B3450C}"/>
              </a:ext>
            </a:extLst>
          </p:cNvPr>
          <p:cNvPicPr>
            <a:picLocks noChangeAspect="1"/>
          </p:cNvPicPr>
          <p:nvPr/>
        </p:nvPicPr>
        <p:blipFill>
          <a:blip r:embed="rId4"/>
          <a:stretch>
            <a:fillRect/>
          </a:stretch>
        </p:blipFill>
        <p:spPr>
          <a:xfrm>
            <a:off x="-62363" y="3429000"/>
            <a:ext cx="5184576" cy="3306653"/>
          </a:xfrm>
          <a:prstGeom prst="rect">
            <a:avLst/>
          </a:prstGeom>
        </p:spPr>
      </p:pic>
    </p:spTree>
    <p:extLst>
      <p:ext uri="{BB962C8B-B14F-4D97-AF65-F5344CB8AC3E}">
        <p14:creationId xmlns:p14="http://schemas.microsoft.com/office/powerpoint/2010/main" val="40742962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subTitle" idx="1"/>
          </p:nvPr>
        </p:nvSpPr>
        <p:spPr/>
        <p:txBody>
          <a:bodyPr/>
          <a:lstStyle/>
          <a:p>
            <a:pPr eaLnBrk="1" hangingPunct="1"/>
            <a:endParaRPr lang="sl-SI" altLang="sl-SI" b="0" dirty="0">
              <a:latin typeface="Arial" charset="0"/>
            </a:endParaRPr>
          </a:p>
          <a:p>
            <a:pPr eaLnBrk="1" hangingPunct="1"/>
            <a:endParaRPr lang="sl-SI" altLang="sl-SI" b="0" dirty="0">
              <a:latin typeface="Arial" charset="0"/>
            </a:endParaRPr>
          </a:p>
          <a:p>
            <a:pPr eaLnBrk="1" hangingPunct="1"/>
            <a:endParaRPr lang="sl-SI" altLang="sl-SI" b="0" dirty="0">
              <a:latin typeface="Arial" charset="0"/>
            </a:endParaRPr>
          </a:p>
        </p:txBody>
      </p:sp>
      <p:sp>
        <p:nvSpPr>
          <p:cNvPr id="19458" name="Rectangle 2"/>
          <p:cNvSpPr>
            <a:spLocks noGrp="1" noChangeArrowheads="1"/>
          </p:cNvSpPr>
          <p:nvPr>
            <p:ph type="ctrTitle"/>
          </p:nvPr>
        </p:nvSpPr>
        <p:spPr>
          <a:xfrm>
            <a:off x="3708400" y="1844675"/>
            <a:ext cx="5219700" cy="2808461"/>
          </a:xfrm>
        </p:spPr>
        <p:txBody>
          <a:bodyPr/>
          <a:lstStyle/>
          <a:p>
            <a:pPr eaLnBrk="1" hangingPunct="1"/>
            <a:r>
              <a:rPr lang="sl-SI" altLang="sl-SI" sz="2400" i="1" dirty="0">
                <a:solidFill>
                  <a:schemeClr val="tx1"/>
                </a:solidFill>
                <a:latin typeface="Arial" charset="0"/>
              </a:rPr>
              <a:t>„Poklicna matura ima vrednost, če razumemo njen namen, različne vloge in pomen v življenju mladih odraslih, ki bodo s svojim prihodnjim delovanjem prispevali tudi k njenemu ugledu.“</a:t>
            </a:r>
            <a:br>
              <a:rPr lang="sl-SI" altLang="sl-SI" sz="2400" i="1" dirty="0">
                <a:solidFill>
                  <a:schemeClr val="tx1"/>
                </a:solidFill>
                <a:latin typeface="Arial" charset="0"/>
              </a:rPr>
            </a:br>
            <a:r>
              <a:rPr lang="sl-SI" altLang="sl-SI" sz="2400" i="1" dirty="0">
                <a:latin typeface="Arial" charset="0"/>
              </a:rPr>
              <a:t/>
            </a:r>
            <a:br>
              <a:rPr lang="sl-SI" altLang="sl-SI" sz="2400" i="1" dirty="0">
                <a:latin typeface="Arial" charset="0"/>
              </a:rPr>
            </a:br>
            <a:r>
              <a:rPr lang="sl-SI" altLang="sl-SI" sz="1600" i="1" dirty="0">
                <a:solidFill>
                  <a:schemeClr val="tx1"/>
                </a:solidFill>
                <a:latin typeface="Arial" charset="0"/>
              </a:rPr>
              <a:t>Mojca Lipec Stopar</a:t>
            </a:r>
            <a:endParaRPr lang="sl-SI" altLang="sl-SI" sz="2400" i="1" dirty="0">
              <a:solidFill>
                <a:schemeClr val="tx1"/>
              </a:solidFill>
              <a:latin typeface="Arial" charset="0"/>
            </a:endParaRPr>
          </a:p>
        </p:txBody>
      </p:sp>
      <p:sp>
        <p:nvSpPr>
          <p:cNvPr id="4" name="Rectangle 3"/>
          <p:cNvSpPr txBox="1">
            <a:spLocks noChangeArrowheads="1"/>
          </p:cNvSpPr>
          <p:nvPr/>
        </p:nvSpPr>
        <p:spPr bwMode="auto">
          <a:xfrm>
            <a:off x="3852913" y="4749274"/>
            <a:ext cx="4640064" cy="100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Tx/>
              <a:buNone/>
              <a:defRPr sz="20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accent2"/>
                </a:solidFill>
                <a:latin typeface="+mn-lt"/>
              </a:defRPr>
            </a:lvl2pPr>
            <a:lvl3pPr marL="1143000" indent="-228600" algn="l" rtl="0" eaLnBrk="0" fontAlgn="base" hangingPunct="0">
              <a:spcBef>
                <a:spcPct val="20000"/>
              </a:spcBef>
              <a:spcAft>
                <a:spcPct val="0"/>
              </a:spcAft>
              <a:buChar char="•"/>
              <a:defRPr sz="2000" b="1">
                <a:solidFill>
                  <a:schemeClr val="accent2"/>
                </a:solidFill>
                <a:latin typeface="+mn-lt"/>
              </a:defRPr>
            </a:lvl3pPr>
            <a:lvl4pPr marL="1600200" indent="-228600" algn="l" rtl="0" eaLnBrk="0" fontAlgn="base" hangingPunct="0">
              <a:spcBef>
                <a:spcPct val="20000"/>
              </a:spcBef>
              <a:spcAft>
                <a:spcPct val="0"/>
              </a:spcAft>
              <a:buChar char="–"/>
              <a:defRPr b="1">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a:lstStyle>
          <a:p>
            <a:pPr eaLnBrk="1" hangingPunct="1"/>
            <a:endParaRPr lang="sl-SI" altLang="sl-SI" b="0" kern="0" dirty="0">
              <a:latin typeface="Arial" charset="0"/>
            </a:endParaRPr>
          </a:p>
          <a:p>
            <a:pPr eaLnBrk="1" hangingPunct="1"/>
            <a:r>
              <a:rPr lang="sl-SI" altLang="sl-SI" b="0" kern="0" dirty="0">
                <a:latin typeface="Arial" charset="0"/>
              </a:rPr>
              <a:t>Mag. Brigita Kruder, članica DK PM</a:t>
            </a:r>
          </a:p>
          <a:p>
            <a:pPr eaLnBrk="1" hangingPunct="1"/>
            <a:endParaRPr lang="sl-SI" altLang="sl-SI" b="0" kern="0" dirty="0">
              <a:latin typeface="Arial" charset="0"/>
            </a:endParaRPr>
          </a:p>
          <a:p>
            <a:pPr eaLnBrk="1" hangingPunct="1"/>
            <a:endParaRPr lang="sl-SI" altLang="sl-SI" b="0" kern="0" dirty="0">
              <a:latin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BE350C0-A571-41B5-BE88-290EF7D4CCCD}"/>
              </a:ext>
            </a:extLst>
          </p:cNvPr>
          <p:cNvSpPr>
            <a:spLocks noGrp="1"/>
          </p:cNvSpPr>
          <p:nvPr>
            <p:ph type="title"/>
          </p:nvPr>
        </p:nvSpPr>
        <p:spPr>
          <a:xfrm>
            <a:off x="5076056" y="332656"/>
            <a:ext cx="3678562" cy="1440160"/>
          </a:xfrm>
        </p:spPr>
        <p:txBody>
          <a:bodyPr/>
          <a:lstStyle/>
          <a:p>
            <a:r>
              <a:rPr lang="sl-SI" b="0" dirty="0"/>
              <a:t>Spremljanje izvedbe- število vseh kandidatov</a:t>
            </a:r>
          </a:p>
        </p:txBody>
      </p:sp>
      <p:sp>
        <p:nvSpPr>
          <p:cNvPr id="9" name="Naslov 1">
            <a:extLst>
              <a:ext uri="{FF2B5EF4-FFF2-40B4-BE49-F238E27FC236}">
                <a16:creationId xmlns:a16="http://schemas.microsoft.com/office/drawing/2014/main" id="{EDFEE3B5-475B-2226-6E3B-8A9AF71A5604}"/>
              </a:ext>
            </a:extLst>
          </p:cNvPr>
          <p:cNvSpPr txBox="1">
            <a:spLocks/>
          </p:cNvSpPr>
          <p:nvPr/>
        </p:nvSpPr>
        <p:spPr bwMode="auto">
          <a:xfrm>
            <a:off x="467544" y="4323749"/>
            <a:ext cx="2814466" cy="135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Narrow" pitchFamily="34" charset="0"/>
              </a:defRPr>
            </a:lvl2pPr>
            <a:lvl3pPr algn="ctr" rtl="0" eaLnBrk="0" fontAlgn="base" hangingPunct="0">
              <a:spcBef>
                <a:spcPct val="0"/>
              </a:spcBef>
              <a:spcAft>
                <a:spcPct val="0"/>
              </a:spcAft>
              <a:defRPr sz="3200" b="1">
                <a:solidFill>
                  <a:schemeClr val="accent2"/>
                </a:solidFill>
                <a:latin typeface="Arial Narrow" pitchFamily="34" charset="0"/>
              </a:defRPr>
            </a:lvl3pPr>
            <a:lvl4pPr algn="ctr" rtl="0" eaLnBrk="0" fontAlgn="base" hangingPunct="0">
              <a:spcBef>
                <a:spcPct val="0"/>
              </a:spcBef>
              <a:spcAft>
                <a:spcPct val="0"/>
              </a:spcAft>
              <a:defRPr sz="3200" b="1">
                <a:solidFill>
                  <a:schemeClr val="accent2"/>
                </a:solidFill>
                <a:latin typeface="Arial Narrow" pitchFamily="34" charset="0"/>
              </a:defRPr>
            </a:lvl4pPr>
            <a:lvl5pPr algn="ctr" rtl="0" eaLnBrk="0" fontAlgn="base" hangingPunct="0">
              <a:spcBef>
                <a:spcPct val="0"/>
              </a:spcBef>
              <a:spcAft>
                <a:spcPct val="0"/>
              </a:spcAft>
              <a:defRPr sz="3200" b="1">
                <a:solidFill>
                  <a:schemeClr val="accent2"/>
                </a:solidFill>
                <a:latin typeface="Arial Narrow" pitchFamily="34" charset="0"/>
              </a:defRPr>
            </a:lvl5pPr>
            <a:lvl6pPr marL="457200" algn="ctr" rtl="0" fontAlgn="base">
              <a:spcBef>
                <a:spcPct val="0"/>
              </a:spcBef>
              <a:spcAft>
                <a:spcPct val="0"/>
              </a:spcAft>
              <a:defRPr sz="3200" b="1">
                <a:solidFill>
                  <a:schemeClr val="accent2"/>
                </a:solidFill>
                <a:latin typeface="Arial Narrow" pitchFamily="34" charset="0"/>
              </a:defRPr>
            </a:lvl6pPr>
            <a:lvl7pPr marL="914400" algn="ctr" rtl="0" fontAlgn="base">
              <a:spcBef>
                <a:spcPct val="0"/>
              </a:spcBef>
              <a:spcAft>
                <a:spcPct val="0"/>
              </a:spcAft>
              <a:defRPr sz="3200" b="1">
                <a:solidFill>
                  <a:schemeClr val="accent2"/>
                </a:solidFill>
                <a:latin typeface="Arial Narrow" pitchFamily="34" charset="0"/>
              </a:defRPr>
            </a:lvl7pPr>
            <a:lvl8pPr marL="1371600" algn="ctr" rtl="0" fontAlgn="base">
              <a:spcBef>
                <a:spcPct val="0"/>
              </a:spcBef>
              <a:spcAft>
                <a:spcPct val="0"/>
              </a:spcAft>
              <a:defRPr sz="3200" b="1">
                <a:solidFill>
                  <a:schemeClr val="accent2"/>
                </a:solidFill>
                <a:latin typeface="Arial Narrow" pitchFamily="34" charset="0"/>
              </a:defRPr>
            </a:lvl8pPr>
            <a:lvl9pPr marL="1828800" algn="ctr" rtl="0" fontAlgn="base">
              <a:spcBef>
                <a:spcPct val="0"/>
              </a:spcBef>
              <a:spcAft>
                <a:spcPct val="0"/>
              </a:spcAft>
              <a:defRPr sz="3200" b="1">
                <a:solidFill>
                  <a:schemeClr val="accent2"/>
                </a:solidFill>
                <a:latin typeface="Arial Narrow" pitchFamily="34" charset="0"/>
              </a:defRPr>
            </a:lvl9pPr>
          </a:lstStyle>
          <a:p>
            <a:r>
              <a:rPr lang="sl-SI" sz="2400" b="0" kern="0" dirty="0"/>
              <a:t>kandidati s posebnimi potrebami</a:t>
            </a:r>
          </a:p>
        </p:txBody>
      </p:sp>
      <p:pic>
        <p:nvPicPr>
          <p:cNvPr id="5" name="Slika 4">
            <a:extLst>
              <a:ext uri="{FF2B5EF4-FFF2-40B4-BE49-F238E27FC236}">
                <a16:creationId xmlns:a16="http://schemas.microsoft.com/office/drawing/2014/main" id="{E3AB9C5E-E96B-179E-A9E8-9CBB0B9A3B1D}"/>
              </a:ext>
            </a:extLst>
          </p:cNvPr>
          <p:cNvPicPr>
            <a:picLocks noChangeAspect="1"/>
          </p:cNvPicPr>
          <p:nvPr/>
        </p:nvPicPr>
        <p:blipFill>
          <a:blip r:embed="rId3"/>
          <a:stretch>
            <a:fillRect/>
          </a:stretch>
        </p:blipFill>
        <p:spPr>
          <a:xfrm>
            <a:off x="323528" y="522271"/>
            <a:ext cx="4824536" cy="2938362"/>
          </a:xfrm>
          <a:prstGeom prst="rect">
            <a:avLst/>
          </a:prstGeom>
        </p:spPr>
      </p:pic>
      <p:pic>
        <p:nvPicPr>
          <p:cNvPr id="11" name="Slika 10">
            <a:extLst>
              <a:ext uri="{FF2B5EF4-FFF2-40B4-BE49-F238E27FC236}">
                <a16:creationId xmlns:a16="http://schemas.microsoft.com/office/drawing/2014/main" id="{E9CED560-6ACD-0AD8-F314-38D8559A40EB}"/>
              </a:ext>
            </a:extLst>
          </p:cNvPr>
          <p:cNvPicPr>
            <a:picLocks noChangeAspect="1"/>
          </p:cNvPicPr>
          <p:nvPr/>
        </p:nvPicPr>
        <p:blipFill>
          <a:blip r:embed="rId4"/>
          <a:stretch>
            <a:fillRect/>
          </a:stretch>
        </p:blipFill>
        <p:spPr>
          <a:xfrm>
            <a:off x="3995936" y="3305126"/>
            <a:ext cx="5148064" cy="3304863"/>
          </a:xfrm>
          <a:prstGeom prst="rect">
            <a:avLst/>
          </a:prstGeom>
        </p:spPr>
      </p:pic>
    </p:spTree>
    <p:extLst>
      <p:ext uri="{BB962C8B-B14F-4D97-AF65-F5344CB8AC3E}">
        <p14:creationId xmlns:p14="http://schemas.microsoft.com/office/powerpoint/2010/main" val="36183380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C93FC7D-2845-9237-E3CB-684662306A09}"/>
              </a:ext>
            </a:extLst>
          </p:cNvPr>
          <p:cNvSpPr>
            <a:spLocks noGrp="1"/>
          </p:cNvSpPr>
          <p:nvPr>
            <p:ph type="title"/>
          </p:nvPr>
        </p:nvSpPr>
        <p:spPr/>
        <p:txBody>
          <a:bodyPr/>
          <a:lstStyle/>
          <a:p>
            <a:r>
              <a:rPr lang="sl-SI" dirty="0"/>
              <a:t>Spremljanje izvedbe </a:t>
            </a:r>
          </a:p>
        </p:txBody>
      </p:sp>
      <p:sp>
        <p:nvSpPr>
          <p:cNvPr id="3" name="Označba mesta besedila 2">
            <a:extLst>
              <a:ext uri="{FF2B5EF4-FFF2-40B4-BE49-F238E27FC236}">
                <a16:creationId xmlns:a16="http://schemas.microsoft.com/office/drawing/2014/main" id="{8A2B4ECC-9280-C394-008C-4464DE841BFF}"/>
              </a:ext>
            </a:extLst>
          </p:cNvPr>
          <p:cNvSpPr>
            <a:spLocks noGrp="1"/>
          </p:cNvSpPr>
          <p:nvPr>
            <p:ph type="body" idx="1"/>
          </p:nvPr>
        </p:nvSpPr>
        <p:spPr/>
        <p:txBody>
          <a:bodyPr/>
          <a:lstStyle/>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p:txBody>
      </p:sp>
      <p:sp>
        <p:nvSpPr>
          <p:cNvPr id="5" name="Označba mesta besedila 4">
            <a:extLst>
              <a:ext uri="{FF2B5EF4-FFF2-40B4-BE49-F238E27FC236}">
                <a16:creationId xmlns:a16="http://schemas.microsoft.com/office/drawing/2014/main" id="{6158A60B-FAD1-0FA7-5622-7A31510A60FE}"/>
              </a:ext>
            </a:extLst>
          </p:cNvPr>
          <p:cNvSpPr>
            <a:spLocks noGrp="1"/>
          </p:cNvSpPr>
          <p:nvPr>
            <p:ph type="body" sz="quarter" idx="3"/>
          </p:nvPr>
        </p:nvSpPr>
        <p:spPr>
          <a:xfrm>
            <a:off x="457200" y="1417638"/>
            <a:ext cx="8229600" cy="639762"/>
          </a:xfrm>
        </p:spPr>
        <p:txBody>
          <a:bodyPr/>
          <a:lstStyle/>
          <a:p>
            <a:r>
              <a:rPr lang="sl-SI" dirty="0"/>
              <a:t>... zlati maturanti...                                     ...peti predmet...</a:t>
            </a:r>
          </a:p>
        </p:txBody>
      </p:sp>
      <p:pic>
        <p:nvPicPr>
          <p:cNvPr id="6" name="Slika 5">
            <a:extLst>
              <a:ext uri="{FF2B5EF4-FFF2-40B4-BE49-F238E27FC236}">
                <a16:creationId xmlns:a16="http://schemas.microsoft.com/office/drawing/2014/main" id="{947DD4DF-0860-AF3C-D513-6459E2FD159F}"/>
              </a:ext>
            </a:extLst>
          </p:cNvPr>
          <p:cNvPicPr>
            <a:picLocks noChangeAspect="1"/>
          </p:cNvPicPr>
          <p:nvPr/>
        </p:nvPicPr>
        <p:blipFill>
          <a:blip r:embed="rId3"/>
          <a:stretch>
            <a:fillRect/>
          </a:stretch>
        </p:blipFill>
        <p:spPr>
          <a:xfrm>
            <a:off x="114428" y="2407299"/>
            <a:ext cx="4537697" cy="2905676"/>
          </a:xfrm>
          <a:prstGeom prst="rect">
            <a:avLst/>
          </a:prstGeom>
        </p:spPr>
      </p:pic>
      <p:pic>
        <p:nvPicPr>
          <p:cNvPr id="11" name="Slika 10">
            <a:extLst>
              <a:ext uri="{FF2B5EF4-FFF2-40B4-BE49-F238E27FC236}">
                <a16:creationId xmlns:a16="http://schemas.microsoft.com/office/drawing/2014/main" id="{A26E86DF-6445-4283-3CF0-123CF62C9C50}"/>
              </a:ext>
            </a:extLst>
          </p:cNvPr>
          <p:cNvPicPr>
            <a:picLocks noChangeAspect="1"/>
          </p:cNvPicPr>
          <p:nvPr/>
        </p:nvPicPr>
        <p:blipFill>
          <a:blip r:embed="rId4"/>
          <a:stretch>
            <a:fillRect/>
          </a:stretch>
        </p:blipFill>
        <p:spPr>
          <a:xfrm>
            <a:off x="4788024" y="3209528"/>
            <a:ext cx="4139951" cy="2806964"/>
          </a:xfrm>
          <a:prstGeom prst="rect">
            <a:avLst/>
          </a:prstGeom>
        </p:spPr>
      </p:pic>
    </p:spTree>
    <p:extLst>
      <p:ext uri="{BB962C8B-B14F-4D97-AF65-F5344CB8AC3E}">
        <p14:creationId xmlns:p14="http://schemas.microsoft.com/office/powerpoint/2010/main" val="15311703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527036A-88E3-BC58-F988-0B0AEE534C8C}"/>
              </a:ext>
            </a:extLst>
          </p:cNvPr>
          <p:cNvSpPr>
            <a:spLocks noGrp="1"/>
          </p:cNvSpPr>
          <p:nvPr>
            <p:ph type="title"/>
          </p:nvPr>
        </p:nvSpPr>
        <p:spPr>
          <a:xfrm>
            <a:off x="457200" y="274638"/>
            <a:ext cx="8229600" cy="1143000"/>
          </a:xfrm>
        </p:spPr>
        <p:txBody>
          <a:bodyPr wrap="square" anchor="ctr">
            <a:normAutofit/>
          </a:bodyPr>
          <a:lstStyle/>
          <a:p>
            <a:r>
              <a:rPr lang="sl-SI" dirty="0"/>
              <a:t>2023</a:t>
            </a:r>
            <a:br>
              <a:rPr lang="sl-SI" dirty="0"/>
            </a:br>
            <a:endParaRPr lang="sl-SI" dirty="0"/>
          </a:p>
        </p:txBody>
      </p:sp>
      <p:pic>
        <p:nvPicPr>
          <p:cNvPr id="8" name="Označba mesta vsebine 7">
            <a:extLst>
              <a:ext uri="{FF2B5EF4-FFF2-40B4-BE49-F238E27FC236}">
                <a16:creationId xmlns:a16="http://schemas.microsoft.com/office/drawing/2014/main" id="{4010C3B3-E370-297C-02E5-DD266516DB88}"/>
              </a:ext>
            </a:extLst>
          </p:cNvPr>
          <p:cNvPicPr>
            <a:picLocks noGrp="1" noChangeAspect="1"/>
          </p:cNvPicPr>
          <p:nvPr>
            <p:ph sz="half" idx="4294967295"/>
          </p:nvPr>
        </p:nvPicPr>
        <p:blipFill>
          <a:blip r:embed="rId2"/>
          <a:srcRect b="11111"/>
          <a:stretch/>
        </p:blipFill>
        <p:spPr>
          <a:xfrm>
            <a:off x="457200" y="1196752"/>
            <a:ext cx="8229600" cy="4763930"/>
          </a:xfrm>
          <a:noFill/>
        </p:spPr>
      </p:pic>
    </p:spTree>
    <p:extLst>
      <p:ext uri="{BB962C8B-B14F-4D97-AF65-F5344CB8AC3E}">
        <p14:creationId xmlns:p14="http://schemas.microsoft.com/office/powerpoint/2010/main" val="4057393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C7A8DC5B-2CC2-1948-73EC-2AA91EA9F691}"/>
              </a:ext>
            </a:extLst>
          </p:cNvPr>
          <p:cNvPicPr>
            <a:picLocks noChangeAspect="1"/>
          </p:cNvPicPr>
          <p:nvPr/>
        </p:nvPicPr>
        <p:blipFill>
          <a:blip r:embed="rId2"/>
          <a:srcRect l="12073" r="4556" b="2"/>
          <a:stretch/>
        </p:blipFill>
        <p:spPr>
          <a:xfrm>
            <a:off x="90488" y="68263"/>
            <a:ext cx="8963025" cy="6154737"/>
          </a:xfrm>
          <a:prstGeom prst="rect">
            <a:avLst/>
          </a:prstGeom>
          <a:noFill/>
        </p:spPr>
      </p:pic>
    </p:spTree>
    <p:extLst>
      <p:ext uri="{BB962C8B-B14F-4D97-AF65-F5344CB8AC3E}">
        <p14:creationId xmlns:p14="http://schemas.microsoft.com/office/powerpoint/2010/main" val="1623523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6B91DA83-FD5B-897D-386B-CF1CE7DF6E6B}"/>
              </a:ext>
            </a:extLst>
          </p:cNvPr>
          <p:cNvPicPr>
            <a:picLocks noChangeAspect="1"/>
          </p:cNvPicPr>
          <p:nvPr/>
        </p:nvPicPr>
        <p:blipFill>
          <a:blip r:embed="rId2"/>
          <a:stretch>
            <a:fillRect/>
          </a:stretch>
        </p:blipFill>
        <p:spPr>
          <a:xfrm>
            <a:off x="90488" y="311075"/>
            <a:ext cx="8963025" cy="5669113"/>
          </a:xfrm>
          <a:prstGeom prst="rect">
            <a:avLst/>
          </a:prstGeom>
          <a:noFill/>
        </p:spPr>
      </p:pic>
    </p:spTree>
    <p:extLst>
      <p:ext uri="{BB962C8B-B14F-4D97-AF65-F5344CB8AC3E}">
        <p14:creationId xmlns:p14="http://schemas.microsoft.com/office/powerpoint/2010/main" val="3003729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DF666E17-267D-DFC9-25E9-CA0603009C9D}"/>
              </a:ext>
            </a:extLst>
          </p:cNvPr>
          <p:cNvPicPr>
            <a:picLocks noChangeAspect="1"/>
          </p:cNvPicPr>
          <p:nvPr/>
        </p:nvPicPr>
        <p:blipFill>
          <a:blip r:embed="rId2"/>
          <a:stretch>
            <a:fillRect/>
          </a:stretch>
        </p:blipFill>
        <p:spPr>
          <a:xfrm>
            <a:off x="90487" y="1535560"/>
            <a:ext cx="8963025" cy="3786879"/>
          </a:xfrm>
          <a:prstGeom prst="rect">
            <a:avLst/>
          </a:prstGeom>
          <a:noFill/>
        </p:spPr>
      </p:pic>
    </p:spTree>
    <p:extLst>
      <p:ext uri="{BB962C8B-B14F-4D97-AF65-F5344CB8AC3E}">
        <p14:creationId xmlns:p14="http://schemas.microsoft.com/office/powerpoint/2010/main" val="2239064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_RIC _SLO">
  <a:themeElements>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_RIC _SLO">
      <a:majorFont>
        <a:latin typeface="Arial Narrow"/>
        <a:ea typeface=""/>
        <a:cs typeface=""/>
      </a:majorFont>
      <a:minorFont>
        <a:latin typeface="Arial Narrow"/>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_RIC _SL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_RIC _SL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_RIC _SL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_RIC _SL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_RIC _SL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_RIC _SL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_RIC _SL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_RIC _SL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_RIC _SL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_RIC _SL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_RIC _SL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powerp_RIC _S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9332</TotalTime>
  <Words>1057</Words>
  <Application>Microsoft Office PowerPoint</Application>
  <PresentationFormat>Diaprojekcija na zaslonu (4:3)</PresentationFormat>
  <Paragraphs>162</Paragraphs>
  <Slides>30</Slides>
  <Notes>16</Notes>
  <HiddenSlides>0</HiddenSlides>
  <MMClips>0</MMClips>
  <ScaleCrop>false</ScaleCrop>
  <HeadingPairs>
    <vt:vector size="8" baseType="variant">
      <vt:variant>
        <vt:lpstr>Uporabljene pisave</vt:lpstr>
      </vt:variant>
      <vt:variant>
        <vt:i4>2</vt:i4>
      </vt:variant>
      <vt:variant>
        <vt:lpstr>Tema</vt:lpstr>
      </vt:variant>
      <vt:variant>
        <vt:i4>1</vt:i4>
      </vt:variant>
      <vt:variant>
        <vt:lpstr>Vdelani OLE strežniki</vt:lpstr>
      </vt:variant>
      <vt:variant>
        <vt:i4>1</vt:i4>
      </vt:variant>
      <vt:variant>
        <vt:lpstr>Naslovi diapozitivov</vt:lpstr>
      </vt:variant>
      <vt:variant>
        <vt:i4>30</vt:i4>
      </vt:variant>
    </vt:vector>
  </HeadingPairs>
  <TitlesOfParts>
    <vt:vector size="34" baseType="lpstr">
      <vt:lpstr>Arial</vt:lpstr>
      <vt:lpstr>Arial Narrow</vt:lpstr>
      <vt:lpstr>powerp_RIC _SLO</vt:lpstr>
      <vt:lpstr>CorelDRAW</vt:lpstr>
      <vt:lpstr>POSVETI S PREDSEDNIKI IN TAJNIKI ŠOLSKIH MATURITETNIH KOMISIJ  ZA POKLICNO MATURO 2024</vt:lpstr>
      <vt:lpstr>PowerPointova predstavitev</vt:lpstr>
      <vt:lpstr>Spremljanje izvedbe - uspešnost </vt:lpstr>
      <vt:lpstr>Spremljanje izvedbe- število vseh kandidatov</vt:lpstr>
      <vt:lpstr>Spremljanje izvedbe </vt:lpstr>
      <vt:lpstr>2023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„Poklicna matura ima vrednost, če razumemo njen namen, različne vloge in pomen v življenju mladih odraslih, ki bodo s svojim prihodnjim delovanjem prispevali tudi k njenemu ugledu.“  Mojca Lipec Stopar</vt:lpstr>
    </vt:vector>
  </TitlesOfParts>
  <Company>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erika</dc:creator>
  <cp:lastModifiedBy>uporabnik</cp:lastModifiedBy>
  <cp:revision>589</cp:revision>
  <cp:lastPrinted>2024-03-13T13:50:59Z</cp:lastPrinted>
  <dcterms:created xsi:type="dcterms:W3CDTF">2010-02-01T10:43:15Z</dcterms:created>
  <dcterms:modified xsi:type="dcterms:W3CDTF">2024-10-16T13:28:50Z</dcterms:modified>
</cp:coreProperties>
</file>