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87" r:id="rId5"/>
    <p:sldId id="277" r:id="rId6"/>
    <p:sldId id="264" r:id="rId7"/>
    <p:sldId id="276" r:id="rId8"/>
    <p:sldId id="272" r:id="rId9"/>
    <p:sldId id="279" r:id="rId10"/>
    <p:sldId id="280" r:id="rId11"/>
    <p:sldId id="286" r:id="rId1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AC4052E7-2379-45EB-A80C-0C801E455501}">
          <p14:sldIdLst>
            <p14:sldId id="287"/>
            <p14:sldId id="277"/>
            <p14:sldId id="264"/>
            <p14:sldId id="276"/>
            <p14:sldId id="272"/>
            <p14:sldId id="279"/>
            <p14:sldId id="280"/>
            <p14:sldId id="286"/>
          </p14:sldIdLst>
        </p14:section>
        <p14:section name="Razdelek brez naslova" id="{37CFBE4A-6E70-452A-82B3-663489283E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E3952-E69F-58CC-DF1B-E897E3509613}" v="115" dt="2022-10-22T14:47:56.814"/>
    <p1510:client id="{BCB82824-7A29-2FC6-E0FE-24C200DAFC2F}" v="671" dt="2022-10-20T11:18:0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8" autoAdjust="0"/>
    <p:restoredTop sz="66562" autoAdjust="0"/>
  </p:normalViewPr>
  <p:slideViewPr>
    <p:cSldViewPr>
      <p:cViewPr varScale="1">
        <p:scale>
          <a:sx n="108" d="100"/>
          <a:sy n="108" d="100"/>
        </p:scale>
        <p:origin x="32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866D-B022-4CC4-81B7-252FACA5A00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EE91-67F2-470C-B440-343549D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C588-67EC-49CD-9967-C06E5369F659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F4BA7-50D6-4966-8A07-67FE65D3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4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i="1" dirty="0"/>
              <a:t>OECD svetovni vrh o izobraževanju učiteljev: ZRSŠ strokovna institucija, ki povezuje stroko in prakso in skozi mreže ŠS podpira razvoj na področju vzgoje in </a:t>
            </a:r>
            <a:r>
              <a:rPr lang="sl-SI" sz="1200" i="1" dirty="0" err="1"/>
              <a:t>izobr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BA7-50D6-4966-8A07-67FE65D3B6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7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626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28242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037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14850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670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5106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83003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167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0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9250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0319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pic>
        <p:nvPicPr>
          <p:cNvPr id="1028" name="Picture 7" descr="11_noga_druga_str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57592" cy="2520280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6"/>
                </a:solidFill>
              </a:rPr>
              <a:t> KURIKULARNI SVET</a:t>
            </a:r>
            <a:br>
              <a:rPr lang="sl-SI" dirty="0">
                <a:solidFill>
                  <a:schemeClr val="accent6"/>
                </a:solidFill>
              </a:rPr>
            </a:br>
            <a:r>
              <a:rPr lang="sl-SI" dirty="0">
                <a:solidFill>
                  <a:schemeClr val="accent6"/>
                </a:solidFill>
              </a:rPr>
              <a:t>2. seja</a:t>
            </a:r>
            <a:br>
              <a:rPr lang="sl-SI" dirty="0">
                <a:solidFill>
                  <a:schemeClr val="accent6"/>
                </a:solidFill>
              </a:rPr>
            </a:br>
            <a:r>
              <a:rPr lang="sl-SI" dirty="0">
                <a:solidFill>
                  <a:schemeClr val="accent6"/>
                </a:solidFill>
              </a:rPr>
              <a:t>3. točka: Informacija o aplikaciji za podporo komisijam pri pripravi UN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 bwMode="auto">
          <a:xfrm>
            <a:off x="755576" y="4077072"/>
            <a:ext cx="8229600" cy="15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sl-SI" sz="1800" kern="0" dirty="0">
                <a:solidFill>
                  <a:schemeClr val="accent6"/>
                </a:solidFill>
              </a:rPr>
              <a:t>Ljubljana, 27.10. 2022</a:t>
            </a:r>
          </a:p>
          <a:p>
            <a:pPr algn="r"/>
            <a:endParaRPr lang="sl-SI" sz="1800" kern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18058"/>
          </a:xfrm>
        </p:spPr>
        <p:txBody>
          <a:bodyPr/>
          <a:lstStyle/>
          <a:p>
            <a:r>
              <a:rPr lang="sl-SI" sz="2800" dirty="0">
                <a:solidFill>
                  <a:srgbClr val="00B0F0"/>
                </a:solidFill>
              </a:rPr>
              <a:t>NAMEN APLIKACIJE</a:t>
            </a:r>
            <a:endParaRPr lang="sl-SI" dirty="0">
              <a:cs typeface="Arial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AFCC597F-CEE8-2BFB-5F72-6B49E3BA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133"/>
            <a:ext cx="8229600" cy="4133850"/>
          </a:xfrm>
        </p:spPr>
        <p:txBody>
          <a:bodyPr/>
          <a:lstStyle/>
          <a:p>
            <a:r>
              <a:rPr lang="sl-SI" sz="1400" dirty="0">
                <a:ea typeface="+mn-lt"/>
                <a:cs typeface="+mn-lt"/>
              </a:rPr>
              <a:t>Namen spletne aplikacije je </a:t>
            </a:r>
            <a:r>
              <a:rPr lang="sl-SI" sz="1400" b="1" dirty="0">
                <a:ea typeface="+mn-lt"/>
                <a:cs typeface="+mn-lt"/>
              </a:rPr>
              <a:t>izdelati posodobljene učne načrte</a:t>
            </a:r>
            <a:r>
              <a:rPr lang="sl-SI" sz="1400" dirty="0">
                <a:ea typeface="+mn-lt"/>
                <a:cs typeface="+mn-lt"/>
              </a:rPr>
              <a:t> za osnovne šole in gimnazije ter, v nadaljevanju </a:t>
            </a:r>
            <a:r>
              <a:rPr lang="sl-SI" sz="1400" b="1" dirty="0">
                <a:ea typeface="+mn-lt"/>
                <a:cs typeface="+mn-lt"/>
              </a:rPr>
              <a:t>tudi kataloge znanja</a:t>
            </a:r>
            <a:r>
              <a:rPr lang="sl-SI" sz="1400" dirty="0">
                <a:ea typeface="+mn-lt"/>
                <a:cs typeface="+mn-lt"/>
              </a:rPr>
              <a:t> za programe srednjega poklicnega in strokovnega izobraževanja, </a:t>
            </a:r>
            <a:r>
              <a:rPr lang="sl-SI" sz="1400" b="1" dirty="0">
                <a:ea typeface="+mn-lt"/>
                <a:cs typeface="+mn-lt"/>
              </a:rPr>
              <a:t>vključno s pripadajočimi didaktičnimi priporočili</a:t>
            </a:r>
            <a:r>
              <a:rPr lang="sl-SI" sz="1400" dirty="0">
                <a:ea typeface="+mn-lt"/>
                <a:cs typeface="+mn-lt"/>
              </a:rPr>
              <a:t>, in imeti </a:t>
            </a:r>
            <a:r>
              <a:rPr lang="sl-SI" sz="1400" b="1" dirty="0">
                <a:ea typeface="+mn-lt"/>
                <a:cs typeface="+mn-lt"/>
              </a:rPr>
              <a:t>možnost</a:t>
            </a:r>
            <a:r>
              <a:rPr lang="sl-SI" sz="1400" dirty="0">
                <a:ea typeface="+mn-lt"/>
                <a:cs typeface="+mn-lt"/>
              </a:rPr>
              <a:t> njihovega </a:t>
            </a:r>
            <a:r>
              <a:rPr lang="sl-SI" sz="1400" b="1" dirty="0">
                <a:ea typeface="+mn-lt"/>
                <a:cs typeface="+mn-lt"/>
              </a:rPr>
              <a:t>posodabljanja</a:t>
            </a:r>
            <a:r>
              <a:rPr lang="sl-SI" sz="1400" dirty="0">
                <a:ea typeface="+mn-lt"/>
                <a:cs typeface="+mn-lt"/>
              </a:rPr>
              <a:t>. </a:t>
            </a:r>
            <a:endParaRPr lang="sl-SI">
              <a:ea typeface="+mn-lt"/>
              <a:cs typeface="+mn-lt"/>
            </a:endParaRPr>
          </a:p>
          <a:p>
            <a:pPr marL="0" indent="0">
              <a:buNone/>
            </a:pPr>
            <a:endParaRPr lang="sl-SI" sz="1400" dirty="0">
              <a:cs typeface="Arial"/>
            </a:endParaRPr>
          </a:p>
          <a:p>
            <a:r>
              <a:rPr lang="sl-SI" sz="1400" dirty="0">
                <a:ea typeface="+mn-lt"/>
                <a:cs typeface="+mn-lt"/>
              </a:rPr>
              <a:t>Izdelani </a:t>
            </a:r>
            <a:r>
              <a:rPr lang="sl-SI" sz="1400" b="1" dirty="0">
                <a:ea typeface="+mn-lt"/>
                <a:cs typeface="+mn-lt"/>
              </a:rPr>
              <a:t>učni načrti in katalogi znanja</a:t>
            </a:r>
            <a:r>
              <a:rPr lang="sl-SI" sz="1400" dirty="0">
                <a:ea typeface="+mn-lt"/>
                <a:cs typeface="+mn-lt"/>
              </a:rPr>
              <a:t> se bodo </a:t>
            </a:r>
            <a:r>
              <a:rPr lang="sl-SI" sz="1400" b="1" dirty="0">
                <a:ea typeface="+mn-lt"/>
                <a:cs typeface="+mn-lt"/>
              </a:rPr>
              <a:t>kasneje uporabljali</a:t>
            </a:r>
            <a:r>
              <a:rPr lang="sl-SI" sz="1400" dirty="0">
                <a:ea typeface="+mn-lt"/>
                <a:cs typeface="+mn-lt"/>
              </a:rPr>
              <a:t> tudi </a:t>
            </a:r>
            <a:r>
              <a:rPr lang="sl-SI" sz="1400" b="1" dirty="0">
                <a:ea typeface="+mn-lt"/>
                <a:cs typeface="+mn-lt"/>
              </a:rPr>
              <a:t>v</a:t>
            </a:r>
            <a:r>
              <a:rPr lang="sl-SI" sz="1400" dirty="0">
                <a:ea typeface="+mn-lt"/>
                <a:cs typeface="+mn-lt"/>
              </a:rPr>
              <a:t> obstoječi spletni </a:t>
            </a:r>
            <a:r>
              <a:rPr lang="sl-SI" sz="1400" b="1" dirty="0">
                <a:ea typeface="+mn-lt"/>
                <a:cs typeface="+mn-lt"/>
              </a:rPr>
              <a:t>aplikaciji za izdelavo letnih in sprotnih priprav učiteljev</a:t>
            </a:r>
            <a:r>
              <a:rPr lang="sl-SI" sz="1400" dirty="0">
                <a:ea typeface="+mn-lt"/>
                <a:cs typeface="+mn-lt"/>
              </a:rPr>
              <a:t> in bodo dostopni strokovni javnosti na spletni strani.</a:t>
            </a:r>
            <a:endParaRPr lang="sl-SI" sz="1400">
              <a:cs typeface="Arial"/>
            </a:endParaRPr>
          </a:p>
          <a:p>
            <a:pPr marL="0" indent="0">
              <a:buNone/>
            </a:pPr>
            <a:endParaRPr lang="sl-SI" sz="1400" b="1" dirty="0">
              <a:ea typeface="+mn-lt"/>
              <a:cs typeface="+mn-lt"/>
            </a:endParaRPr>
          </a:p>
          <a:p>
            <a:r>
              <a:rPr lang="sl-SI" sz="1400" b="1" dirty="0">
                <a:ea typeface="+mn-lt"/>
                <a:cs typeface="+mn-lt"/>
              </a:rPr>
              <a:t>Glavni nameni aplikacije so</a:t>
            </a:r>
            <a:r>
              <a:rPr lang="sl-SI" sz="1400" dirty="0">
                <a:ea typeface="+mn-lt"/>
                <a:cs typeface="+mn-lt"/>
              </a:rPr>
              <a:t>:</a:t>
            </a:r>
            <a:endParaRPr lang="sl-SI" sz="140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enotna podatkovna struktura učnih načrtov,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poenoteni elementi učnih načrtov,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enotna raba strokovne terminologije v učnih načrtih,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zagotavljanje horizontalne povezanosti učnih načrtov in vertikalne povezanosti ciljev znotraj predmeta,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umeščanje skupnih ciljev med cilje predmeta,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usklajenost ciljev in standardov znanj,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spremljanje procesa prenavljanja učnih načrtov s strani </a:t>
            </a:r>
            <a:r>
              <a:rPr lang="sl-SI" sz="1000" dirty="0" err="1">
                <a:ea typeface="+mn-lt"/>
                <a:cs typeface="+mn-lt"/>
              </a:rPr>
              <a:t>kurikularnih</a:t>
            </a:r>
            <a:r>
              <a:rPr lang="sl-SI" sz="1000" dirty="0">
                <a:ea typeface="+mn-lt"/>
                <a:cs typeface="+mn-lt"/>
              </a:rPr>
              <a:t> komisij in izmenjavo enoznačnih kvalitativnih povratnih informacij,</a:t>
            </a:r>
            <a:endParaRPr lang="sl-SI" sz="1000" dirty="0">
              <a:cs typeface="Arial"/>
            </a:endParaRPr>
          </a:p>
          <a:p>
            <a:pPr lvl="1"/>
            <a:r>
              <a:rPr lang="sl-SI" sz="1000" dirty="0">
                <a:ea typeface="+mn-lt"/>
                <a:cs typeface="+mn-lt"/>
              </a:rPr>
              <a:t>izpis učnega načrta po kriterijih </a:t>
            </a:r>
            <a:endParaRPr lang="sl-SI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15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l-SI" sz="2800" dirty="0">
                <a:solidFill>
                  <a:srgbClr val="00B0F0"/>
                </a:solidFill>
              </a:rPr>
              <a:t>TEHNIČNE ZAHTEVE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19B578F-4BDD-441F-8AA2-DCCF9CF5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sz="2400" b="1" dirty="0">
                <a:ea typeface="+mn-lt"/>
                <a:cs typeface="+mn-lt"/>
              </a:rPr>
              <a:t>Aplikacija je spletna stran sestavljena iz dveh delov.</a:t>
            </a:r>
            <a:r>
              <a:rPr lang="sl-SI" sz="2400" dirty="0">
                <a:ea typeface="+mn-lt"/>
                <a:cs typeface="+mn-lt"/>
              </a:rPr>
              <a:t> </a:t>
            </a:r>
          </a:p>
          <a:p>
            <a:pPr>
              <a:buNone/>
            </a:pPr>
            <a:endParaRPr lang="sl-SI" sz="24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sl-SI" sz="2000" dirty="0">
                <a:ea typeface="+mn-lt"/>
                <a:cs typeface="+mn-lt"/>
              </a:rPr>
              <a:t>Prvi del je </a:t>
            </a:r>
            <a:r>
              <a:rPr lang="sl-SI" sz="2000" b="1" dirty="0">
                <a:ea typeface="+mn-lt"/>
                <a:cs typeface="+mn-lt"/>
              </a:rPr>
              <a:t>administrativni del</a:t>
            </a:r>
            <a:r>
              <a:rPr lang="sl-SI" sz="2000" dirty="0">
                <a:ea typeface="+mn-lt"/>
                <a:cs typeface="+mn-lt"/>
              </a:rPr>
              <a:t>, ki je </a:t>
            </a:r>
            <a:r>
              <a:rPr lang="sl-SI" sz="2000" b="1" dirty="0">
                <a:ea typeface="+mn-lt"/>
                <a:cs typeface="+mn-lt"/>
              </a:rPr>
              <a:t>zaprt</a:t>
            </a:r>
            <a:r>
              <a:rPr lang="sl-SI" sz="2000" dirty="0">
                <a:ea typeface="+mn-lt"/>
                <a:cs typeface="+mn-lt"/>
              </a:rPr>
              <a:t>, dostopen samo prijavljenim uporabnikom. </a:t>
            </a:r>
          </a:p>
          <a:p>
            <a:pPr>
              <a:buFont typeface="Arial"/>
              <a:buChar char="•"/>
            </a:pPr>
            <a:r>
              <a:rPr lang="sl-SI" sz="2000" dirty="0">
                <a:ea typeface="+mn-lt"/>
                <a:cs typeface="+mn-lt"/>
              </a:rPr>
              <a:t>Drugi del je </a:t>
            </a:r>
            <a:r>
              <a:rPr lang="sl-SI" sz="2000" b="1" dirty="0">
                <a:ea typeface="+mn-lt"/>
                <a:cs typeface="+mn-lt"/>
              </a:rPr>
              <a:t>predstavitveni del</a:t>
            </a:r>
            <a:r>
              <a:rPr lang="sl-SI" sz="2000" dirty="0">
                <a:ea typeface="+mn-lt"/>
                <a:cs typeface="+mn-lt"/>
              </a:rPr>
              <a:t>, ki je </a:t>
            </a:r>
            <a:r>
              <a:rPr lang="sl-SI" sz="2000" b="1" dirty="0">
                <a:ea typeface="+mn-lt"/>
                <a:cs typeface="+mn-lt"/>
              </a:rPr>
              <a:t>odprt</a:t>
            </a:r>
            <a:r>
              <a:rPr lang="sl-SI" sz="2000" dirty="0">
                <a:ea typeface="+mn-lt"/>
                <a:cs typeface="+mn-lt"/>
              </a:rPr>
              <a:t> strokovni javnosti.</a:t>
            </a:r>
            <a:endParaRPr lang="sl-SI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63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l-SI" sz="2800" dirty="0">
                <a:solidFill>
                  <a:srgbClr val="00B0F0"/>
                </a:solidFill>
              </a:rPr>
              <a:t>MODULI APLIKACIJE</a:t>
            </a: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0366C838-63C1-9108-6C75-8FE861D85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456" y="1028701"/>
            <a:ext cx="7039142" cy="4696420"/>
          </a:xfrm>
        </p:spPr>
      </p:pic>
    </p:spTree>
    <p:extLst>
      <p:ext uri="{BB962C8B-B14F-4D97-AF65-F5344CB8AC3E}">
        <p14:creationId xmlns:p14="http://schemas.microsoft.com/office/powerpoint/2010/main" val="20399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3904"/>
            <a:ext cx="8229600" cy="850106"/>
          </a:xfrm>
        </p:spPr>
        <p:txBody>
          <a:bodyPr/>
          <a:lstStyle/>
          <a:p>
            <a:r>
              <a:rPr lang="sl-SI" sz="2800" dirty="0">
                <a:solidFill>
                  <a:srgbClr val="00B0F0"/>
                </a:solidFill>
              </a:rPr>
              <a:t>UPORABNIKI</a:t>
            </a:r>
            <a:endParaRPr lang="sl-SI" dirty="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AB6D00AB-9A84-AFE3-88B5-5CBB3567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53" y="3038204"/>
            <a:ext cx="6145410" cy="3630161"/>
          </a:xfrm>
          <a:prstGeom prst="rect">
            <a:avLst/>
          </a:prstGeo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08384E9-7F3A-E0FC-43B9-F793CABC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47" y="742950"/>
            <a:ext cx="8524280" cy="205323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1200" dirty="0">
                <a:ea typeface="+mn-lt"/>
                <a:cs typeface="+mn-lt"/>
              </a:rPr>
              <a:t>V aplikacijo se bodo prijavljali različni tipi uporabnikov s pravicami, ki jih določi administrator aplikacije.</a:t>
            </a:r>
            <a:endParaRPr lang="sl-SI" sz="1200" dirty="0">
              <a:cs typeface="Arial"/>
            </a:endParaRPr>
          </a:p>
          <a:p>
            <a:pPr marL="0" indent="0">
              <a:buNone/>
            </a:pPr>
            <a:r>
              <a:rPr lang="sl-SI" sz="1200" b="1" dirty="0">
                <a:ea typeface="+mn-lt"/>
                <a:cs typeface="+mn-lt"/>
              </a:rPr>
              <a:t>Tipi uporabnikov:</a:t>
            </a:r>
            <a:endParaRPr lang="sl-SI" sz="1200" b="1" dirty="0">
              <a:cs typeface="Arial"/>
            </a:endParaRPr>
          </a:p>
          <a:p>
            <a:pPr marL="0" indent="0">
              <a:buNone/>
            </a:pPr>
            <a:r>
              <a:rPr lang="sl-SI" sz="1200" b="1" dirty="0">
                <a:solidFill>
                  <a:srgbClr val="0070C0"/>
                </a:solidFill>
                <a:ea typeface="+mn-lt"/>
                <a:cs typeface="+mn-lt"/>
              </a:rPr>
              <a:t>1. Administrator. </a:t>
            </a:r>
            <a:r>
              <a:rPr lang="sl-SI" sz="1200" dirty="0">
                <a:ea typeface="+mn-lt"/>
                <a:cs typeface="+mn-lt"/>
              </a:rPr>
              <a:t>Administratorja določi direktor Zavoda Republike Slovenije za šolstvo.</a:t>
            </a:r>
            <a:endParaRPr lang="sl-SI" sz="1200" dirty="0">
              <a:cs typeface="Arial"/>
            </a:endParaRPr>
          </a:p>
          <a:p>
            <a:pPr marL="0" indent="0">
              <a:buNone/>
            </a:pPr>
            <a:r>
              <a:rPr lang="sl-SI" sz="1200" b="1" dirty="0">
                <a:solidFill>
                  <a:srgbClr val="0070C0"/>
                </a:solidFill>
                <a:ea typeface="+mn-lt"/>
                <a:cs typeface="+mn-lt"/>
              </a:rPr>
              <a:t>2. Član </a:t>
            </a:r>
            <a:r>
              <a:rPr lang="sl-SI" sz="1200" b="1" dirty="0" err="1">
                <a:solidFill>
                  <a:srgbClr val="0070C0"/>
                </a:solidFill>
                <a:ea typeface="+mn-lt"/>
                <a:cs typeface="+mn-lt"/>
              </a:rPr>
              <a:t>kurikularne</a:t>
            </a:r>
            <a:r>
              <a:rPr lang="sl-SI" sz="1200" b="1" dirty="0">
                <a:solidFill>
                  <a:srgbClr val="0070C0"/>
                </a:solidFill>
                <a:ea typeface="+mn-lt"/>
                <a:cs typeface="+mn-lt"/>
              </a:rPr>
              <a:t> komisije.</a:t>
            </a:r>
            <a:endParaRPr lang="sl-SI" sz="120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sl-SI" sz="1200" dirty="0">
                <a:ea typeface="+mn-lt"/>
                <a:cs typeface="+mn-lt"/>
              </a:rPr>
              <a:t>a. </a:t>
            </a:r>
            <a:r>
              <a:rPr lang="sl-SI" sz="1200" dirty="0" err="1">
                <a:ea typeface="+mn-lt"/>
                <a:cs typeface="+mn-lt"/>
              </a:rPr>
              <a:t>kurikularna</a:t>
            </a:r>
            <a:r>
              <a:rPr lang="sl-SI" sz="1200" dirty="0">
                <a:ea typeface="+mn-lt"/>
                <a:cs typeface="+mn-lt"/>
              </a:rPr>
              <a:t> komisija za skupne cilje (KKSC)</a:t>
            </a:r>
            <a:endParaRPr lang="sl-SI" sz="1200">
              <a:cs typeface="Arial"/>
            </a:endParaRPr>
          </a:p>
          <a:p>
            <a:pPr marL="0" indent="0">
              <a:buNone/>
            </a:pPr>
            <a:r>
              <a:rPr lang="sl-SI" sz="1200" dirty="0">
                <a:ea typeface="+mn-lt"/>
                <a:cs typeface="+mn-lt"/>
              </a:rPr>
              <a:t>b. </a:t>
            </a:r>
            <a:r>
              <a:rPr lang="sl-SI" sz="1200" dirty="0" err="1">
                <a:ea typeface="+mn-lt"/>
                <a:cs typeface="+mn-lt"/>
              </a:rPr>
              <a:t>kurikularna</a:t>
            </a:r>
            <a:r>
              <a:rPr lang="sl-SI" sz="1200" dirty="0">
                <a:ea typeface="+mn-lt"/>
                <a:cs typeface="+mn-lt"/>
              </a:rPr>
              <a:t> komisija za koordinacijo prenove (KKKP)</a:t>
            </a:r>
            <a:endParaRPr lang="sl-SI" sz="1200">
              <a:cs typeface="Arial"/>
            </a:endParaRPr>
          </a:p>
          <a:p>
            <a:pPr marL="0" indent="0">
              <a:buNone/>
            </a:pPr>
            <a:r>
              <a:rPr lang="sl-SI" sz="1200" dirty="0">
                <a:ea typeface="+mn-lt"/>
                <a:cs typeface="+mn-lt"/>
              </a:rPr>
              <a:t>c. </a:t>
            </a:r>
            <a:r>
              <a:rPr lang="sl-SI" sz="1200" dirty="0" err="1">
                <a:ea typeface="+mn-lt"/>
                <a:cs typeface="+mn-lt"/>
              </a:rPr>
              <a:t>kurikularna</a:t>
            </a:r>
            <a:r>
              <a:rPr lang="sl-SI" sz="1200" dirty="0">
                <a:ea typeface="+mn-lt"/>
                <a:cs typeface="+mn-lt"/>
              </a:rPr>
              <a:t> komisija za 1. vzgojno izobraževalno obdobje - VIO (KK1VIO)</a:t>
            </a:r>
            <a:endParaRPr lang="sl-SI" sz="1200">
              <a:cs typeface="Arial"/>
            </a:endParaRPr>
          </a:p>
          <a:p>
            <a:pPr marL="0" indent="0">
              <a:buNone/>
            </a:pPr>
            <a:r>
              <a:rPr lang="sl-SI" sz="1200" dirty="0">
                <a:ea typeface="+mn-lt"/>
                <a:cs typeface="+mn-lt"/>
              </a:rPr>
              <a:t>d. predmetne </a:t>
            </a:r>
            <a:r>
              <a:rPr lang="sl-SI" sz="1200" dirty="0" err="1">
                <a:ea typeface="+mn-lt"/>
                <a:cs typeface="+mn-lt"/>
              </a:rPr>
              <a:t>kurikularne</a:t>
            </a:r>
            <a:r>
              <a:rPr lang="sl-SI" sz="1200" dirty="0">
                <a:ea typeface="+mn-lt"/>
                <a:cs typeface="+mn-lt"/>
              </a:rPr>
              <a:t> komisije (PKK).</a:t>
            </a:r>
            <a:endParaRPr lang="sl-SI" sz="1200">
              <a:cs typeface="Arial"/>
            </a:endParaRPr>
          </a:p>
          <a:p>
            <a:pPr marL="0" indent="0">
              <a:buNone/>
            </a:pPr>
            <a:r>
              <a:rPr lang="sl-SI" sz="1200" b="1" dirty="0">
                <a:solidFill>
                  <a:srgbClr val="0070C0"/>
                </a:solidFill>
                <a:ea typeface="+mn-lt"/>
                <a:cs typeface="+mn-lt"/>
              </a:rPr>
              <a:t>3. Posameznik, ki ga določi administrator.</a:t>
            </a:r>
            <a:endParaRPr lang="sl-SI" sz="12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39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sz="2800" dirty="0">
                <a:solidFill>
                  <a:srgbClr val="00B0F0"/>
                </a:solidFill>
              </a:rPr>
              <a:t>IZVOZ UČNIH NAČRTOV</a:t>
            </a:r>
            <a:endParaRPr lang="sl-SI" dirty="0"/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534C605D-CE65-9D2A-47E4-BEE20A957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675" y="992981"/>
            <a:ext cx="6857775" cy="4866084"/>
          </a:xfrm>
        </p:spPr>
      </p:pic>
    </p:spTree>
    <p:extLst>
      <p:ext uri="{BB962C8B-B14F-4D97-AF65-F5344CB8AC3E}">
        <p14:creationId xmlns:p14="http://schemas.microsoft.com/office/powerpoint/2010/main" val="367723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sz="2800" dirty="0">
                <a:solidFill>
                  <a:srgbClr val="00B0F0"/>
                </a:solidFill>
              </a:rPr>
              <a:t>IZVOZ DIDAKTIČNIH PRIPOROČIL</a:t>
            </a:r>
            <a:endParaRPr lang="sl-SI" dirty="0"/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C5CEB180-5CD8-0AE4-435D-084C57972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795" y="912614"/>
            <a:ext cx="4125730" cy="5723334"/>
          </a:xfrm>
        </p:spPr>
      </p:pic>
    </p:spTree>
    <p:extLst>
      <p:ext uri="{BB962C8B-B14F-4D97-AF65-F5344CB8AC3E}">
        <p14:creationId xmlns:p14="http://schemas.microsoft.com/office/powerpoint/2010/main" val="328818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1C2A59-F76F-200C-FBF0-A288AD2A7121}"/>
              </a:ext>
            </a:extLst>
          </p:cNvPr>
          <p:cNvSpPr txBox="1"/>
          <p:nvPr/>
        </p:nvSpPr>
        <p:spPr>
          <a:xfrm>
            <a:off x="2146299" y="3987800"/>
            <a:ext cx="180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Arial"/>
            </a:endParaRPr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2AD149C3-222C-3A11-32B7-E2F33AF8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78" y="1602642"/>
            <a:ext cx="8182357" cy="299107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1200" b="1" dirty="0">
                <a:solidFill>
                  <a:srgbClr val="00B0F0"/>
                </a:solidFill>
                <a:ea typeface="+mn-lt"/>
                <a:cs typeface="+mn-lt"/>
              </a:rPr>
              <a:t>Avtorji izhodišč aplikacije:</a:t>
            </a:r>
            <a:endParaRPr lang="sl-SI" b="1" dirty="0">
              <a:solidFill>
                <a:srgbClr val="00B0F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1200" dirty="0">
                <a:cs typeface="Arial"/>
              </a:rPr>
              <a:t>Dr. Branko Slivar, Jasna Rojc, mag. Apolonija Jerko, mag. Mojca </a:t>
            </a:r>
            <a:r>
              <a:rPr lang="sl-SI" sz="1200" dirty="0" err="1">
                <a:cs typeface="Arial"/>
              </a:rPr>
              <a:t>Suban</a:t>
            </a:r>
            <a:r>
              <a:rPr lang="sl-SI" sz="1200" dirty="0">
                <a:cs typeface="Arial"/>
              </a:rPr>
              <a:t>, mag. Radovan Krajnc, </a:t>
            </a:r>
            <a:r>
              <a:rPr lang="sl-SI" sz="1200" dirty="0" err="1">
                <a:cs typeface="Arial"/>
              </a:rPr>
              <a:t>Amela</a:t>
            </a:r>
            <a:r>
              <a:rPr lang="sl-SI" sz="1200" dirty="0">
                <a:cs typeface="Arial"/>
              </a:rPr>
              <a:t> </a:t>
            </a:r>
            <a:r>
              <a:rPr lang="sl-SI" sz="1200" dirty="0" err="1">
                <a:cs typeface="Arial"/>
              </a:rPr>
              <a:t>Sambolić</a:t>
            </a:r>
            <a:r>
              <a:rPr lang="sl-SI" sz="1200" dirty="0">
                <a:cs typeface="Arial"/>
              </a:rPr>
              <a:t> Beganović</a:t>
            </a:r>
          </a:p>
          <a:p>
            <a:pPr marL="0" indent="0">
              <a:buNone/>
            </a:pPr>
            <a:endParaRPr lang="sl-SI" sz="1200" dirty="0">
              <a:cs typeface="Arial"/>
            </a:endParaRPr>
          </a:p>
          <a:p>
            <a:pPr marL="0" indent="0">
              <a:buNone/>
            </a:pPr>
            <a:r>
              <a:rPr lang="sl-SI" sz="1200" b="1" dirty="0">
                <a:solidFill>
                  <a:srgbClr val="00B0F0"/>
                </a:solidFill>
                <a:cs typeface="Arial"/>
              </a:rPr>
              <a:t>Avtorji specifikacije za pripravo aplikacije:</a:t>
            </a:r>
            <a:endParaRPr lang="sl-SI" sz="1200" dirty="0">
              <a:ea typeface="+mn-lt"/>
              <a:cs typeface="+mn-lt"/>
            </a:endParaRPr>
          </a:p>
          <a:p>
            <a:pPr>
              <a:buNone/>
            </a:pPr>
            <a:r>
              <a:rPr lang="sl-SI" sz="1200" dirty="0">
                <a:ea typeface="+mn-lt"/>
                <a:cs typeface="+mn-lt"/>
              </a:rPr>
              <a:t>dipl. ekon. Branko Spasojević, Citadela </a:t>
            </a:r>
            <a:r>
              <a:rPr lang="sl-SI" sz="1200" dirty="0" err="1">
                <a:ea typeface="+mn-lt"/>
                <a:cs typeface="+mn-lt"/>
              </a:rPr>
              <a:t>d.o.o</a:t>
            </a:r>
            <a:r>
              <a:rPr lang="sl-SI" sz="1200" dirty="0">
                <a:ea typeface="+mn-lt"/>
                <a:cs typeface="+mn-lt"/>
              </a:rPr>
              <a:t>.</a:t>
            </a:r>
            <a:endParaRPr lang="sl-SI" dirty="0"/>
          </a:p>
          <a:p>
            <a:pPr>
              <a:buNone/>
            </a:pPr>
            <a:r>
              <a:rPr lang="sl-SI" sz="1200" dirty="0">
                <a:ea typeface="+mn-lt"/>
                <a:cs typeface="+mn-lt"/>
              </a:rPr>
              <a:t>univ. dipl. inž. rač. in inf. Tomaž Kuzma, Citadela </a:t>
            </a:r>
            <a:r>
              <a:rPr lang="sl-SI" sz="1200" dirty="0" err="1">
                <a:ea typeface="+mn-lt"/>
                <a:cs typeface="+mn-lt"/>
              </a:rPr>
              <a:t>d.o.o</a:t>
            </a:r>
            <a:r>
              <a:rPr lang="sl-SI" sz="1200" dirty="0">
                <a:ea typeface="+mn-lt"/>
                <a:cs typeface="+mn-lt"/>
              </a:rPr>
              <a:t>.</a:t>
            </a:r>
            <a:endParaRPr lang="sl-SI" dirty="0"/>
          </a:p>
          <a:p>
            <a:pPr>
              <a:buNone/>
            </a:pPr>
            <a:r>
              <a:rPr lang="sl-SI" sz="1200" dirty="0">
                <a:ea typeface="+mn-lt"/>
                <a:cs typeface="+mn-lt"/>
              </a:rPr>
              <a:t>Peter Dragar, Citadela </a:t>
            </a:r>
            <a:r>
              <a:rPr lang="sl-SI" sz="1200" dirty="0" err="1">
                <a:ea typeface="+mn-lt"/>
                <a:cs typeface="+mn-lt"/>
              </a:rPr>
              <a:t>d.o.o</a:t>
            </a:r>
            <a:r>
              <a:rPr lang="sl-SI" sz="1200" dirty="0">
                <a:ea typeface="+mn-lt"/>
                <a:cs typeface="+mn-lt"/>
              </a:rPr>
              <a:t>.</a:t>
            </a:r>
            <a:endParaRPr lang="sl-SI" dirty="0"/>
          </a:p>
          <a:p>
            <a:pPr>
              <a:buNone/>
            </a:pPr>
            <a:endParaRPr lang="sl-SI" sz="1200" dirty="0">
              <a:ea typeface="+mn-lt"/>
              <a:cs typeface="+mn-lt"/>
            </a:endParaRPr>
          </a:p>
          <a:p>
            <a:pPr>
              <a:buNone/>
            </a:pPr>
            <a:r>
              <a:rPr lang="sl-SI" sz="1200" dirty="0">
                <a:ea typeface="+mn-lt"/>
                <a:cs typeface="+mn-lt"/>
              </a:rPr>
              <a:t>Strokovne sodelavke:</a:t>
            </a:r>
            <a:endParaRPr lang="sl-SI" dirty="0">
              <a:cs typeface="Arial"/>
            </a:endParaRPr>
          </a:p>
          <a:p>
            <a:pPr>
              <a:buNone/>
            </a:pPr>
            <a:r>
              <a:rPr lang="sl-SI" sz="1200" dirty="0" err="1">
                <a:ea typeface="+mn-lt"/>
                <a:cs typeface="+mn-lt"/>
              </a:rPr>
              <a:t>Amela</a:t>
            </a:r>
            <a:r>
              <a:rPr lang="sl-SI" sz="1200" dirty="0">
                <a:ea typeface="+mn-lt"/>
                <a:cs typeface="+mn-lt"/>
              </a:rPr>
              <a:t> </a:t>
            </a:r>
            <a:r>
              <a:rPr lang="sl-SI" sz="1200" dirty="0" err="1">
                <a:ea typeface="+mn-lt"/>
                <a:cs typeface="+mn-lt"/>
              </a:rPr>
              <a:t>Sambolić</a:t>
            </a:r>
            <a:r>
              <a:rPr lang="sl-SI" sz="1200" dirty="0">
                <a:ea typeface="+mn-lt"/>
                <a:cs typeface="+mn-lt"/>
              </a:rPr>
              <a:t> Beganović, ZRSŠ</a:t>
            </a:r>
            <a:endParaRPr lang="sl-SI" dirty="0"/>
          </a:p>
          <a:p>
            <a:pPr>
              <a:buNone/>
            </a:pPr>
            <a:r>
              <a:rPr lang="sl-SI" sz="1200" dirty="0">
                <a:ea typeface="+mn-lt"/>
                <a:cs typeface="+mn-lt"/>
              </a:rPr>
              <a:t>Jasna Rojc, ZRSŠ</a:t>
            </a:r>
            <a:endParaRPr lang="sl-SI" dirty="0"/>
          </a:p>
          <a:p>
            <a:pPr marL="0" indent="0">
              <a:buNone/>
            </a:pPr>
            <a:r>
              <a:rPr lang="sl-SI" sz="1200" dirty="0">
                <a:ea typeface="+mn-lt"/>
                <a:cs typeface="+mn-lt"/>
              </a:rPr>
              <a:t>mag. Mojca </a:t>
            </a:r>
            <a:r>
              <a:rPr lang="sl-SI" sz="1200" dirty="0" err="1">
                <a:ea typeface="+mn-lt"/>
                <a:cs typeface="+mn-lt"/>
              </a:rPr>
              <a:t>Suban</a:t>
            </a:r>
            <a:r>
              <a:rPr lang="sl-SI" sz="1200" dirty="0">
                <a:ea typeface="+mn-lt"/>
                <a:cs typeface="+mn-lt"/>
              </a:rPr>
              <a:t>, ZRSŠ</a:t>
            </a:r>
            <a:endParaRPr lang="sl-SI" dirty="0"/>
          </a:p>
          <a:p>
            <a:pPr marL="0" indent="0">
              <a:buNone/>
            </a:pPr>
            <a:endParaRPr lang="sl-SI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06734"/>
      </p:ext>
    </p:extLst>
  </p:cSld>
  <p:clrMapOvr>
    <a:masterClrMapping/>
  </p:clrMapOvr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24E133569114E81DB2CFCAA033B64" ma:contentTypeVersion="2" ma:contentTypeDescription="Create a new document." ma:contentTypeScope="" ma:versionID="83e4b6643b0db25f7d937c3afe86ff3c">
  <xsd:schema xmlns:xsd="http://www.w3.org/2001/XMLSchema" xmlns:xs="http://www.w3.org/2001/XMLSchema" xmlns:p="http://schemas.microsoft.com/office/2006/metadata/properties" xmlns:ns2="5062380e-f82a-4a43-81f8-699841744a6e" targetNamespace="http://schemas.microsoft.com/office/2006/metadata/properties" ma:root="true" ma:fieldsID="8ce3ef933c0bf4171995e3e19653cb69" ns2:_="">
    <xsd:import namespace="5062380e-f82a-4a43-81f8-699841744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2380e-f82a-4a43-81f8-699841744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72AFAD-09B0-4AC2-84AA-E7D0CD0DE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18A46-82A9-4CCD-9336-E7F109259258}"/>
</file>

<file path=customXml/itemProps3.xml><?xml version="1.0" encoding="utf-8"?>
<ds:datastoreItem xmlns:ds="http://schemas.openxmlformats.org/officeDocument/2006/customXml" ds:itemID="{6C2DD9FA-FE51-429E-879C-3FB9E89C0298}">
  <ds:schemaRefs>
    <ds:schemaRef ds:uri="http://schemas.microsoft.com/office/2006/documentManagement/types"/>
    <ds:schemaRef ds:uri="http://schemas.microsoft.com/office/infopath/2007/PartnerControls"/>
    <ds:schemaRef ds:uri="32df9768-f120-4d9a-92d2-69d39b0385f4"/>
    <ds:schemaRef ds:uri="http://purl.org/dc/elements/1.1/"/>
    <ds:schemaRef ds:uri="http://schemas.microsoft.com/office/2006/metadata/properties"/>
    <ds:schemaRef ds:uri="85403b4b-dfbb-4646-a795-db689ad4ad7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434</Words>
  <Application>Microsoft Office PowerPoint</Application>
  <PresentationFormat>Diaprojekcija na zaslonu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predloga_prosojnice_v15</vt:lpstr>
      <vt:lpstr> KURIKULARNI SVET 2. seja 3. točka: Informacija o aplikaciji za podporo komisijam pri pripravi UN</vt:lpstr>
      <vt:lpstr>NAMEN APLIKACIJE</vt:lpstr>
      <vt:lpstr>TEHNIČNE ZAHTEVE</vt:lpstr>
      <vt:lpstr>MODULI APLIKACIJE</vt:lpstr>
      <vt:lpstr>UPORABNIKI</vt:lpstr>
      <vt:lpstr>IZVOZ UČNIH NAČRTOV</vt:lpstr>
      <vt:lpstr>IZVOZ DIDAKTIČNIH PRIPOROČIL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Brigita Žarkovič Adlešič</dc:title>
  <dc:creator>Brigita Žarkovič Adlešič</dc:creator>
  <cp:lastModifiedBy>Kristina Kaučič</cp:lastModifiedBy>
  <cp:revision>457</cp:revision>
  <cp:lastPrinted>2021-08-30T07:36:33Z</cp:lastPrinted>
  <dcterms:created xsi:type="dcterms:W3CDTF">2014-10-12T09:33:19Z</dcterms:created>
  <dcterms:modified xsi:type="dcterms:W3CDTF">2023-04-13T09:17:27Z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0x0101004B924E133569114E81DB2CFCAA033B64</vt:lpwstr>
  </property>
</Properties>
</file>