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CC99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7CB1564-79CF-367D-23F2-996FE02C62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D044650-2F49-E19D-431B-66797B3D1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D130146-76C9-1B60-FB40-098CC531F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1D5F-54D6-4A21-A48B-AABF5F4D32A7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A741C30-2C4D-A5AC-2CC3-FDEEAA6F6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31EC3FC-C22A-9324-8231-03CD8E585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97BE-2CAE-41EE-83F8-4DD9843ACF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557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22B8B4-EBC1-870B-580C-DEF5F414E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0ECF063-250C-0A43-3488-816A1B58A4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7D9836A-A1C3-32EE-8AF3-EE9C153C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1D5F-54D6-4A21-A48B-AABF5F4D32A7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7FE95D3-BF6A-8D4F-77A9-FAB060E4D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5E7B8E3-E303-DC9C-8F57-A211DD387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97BE-2CAE-41EE-83F8-4DD9843ACF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1287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3B399B07-5798-344B-045F-ED363EA275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D2F12FE-70A6-CD45-DA7D-093797A67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490E990-AE20-4536-482C-0A2838F3D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1D5F-54D6-4A21-A48B-AABF5F4D32A7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BEA61E8-DDF8-E909-CE8C-39884D351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752E1C3-8243-204C-FD7D-34CBA7AE1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97BE-2CAE-41EE-83F8-4DD9843ACF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48859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5654BDD-A3BE-7F22-4429-D44DB4B2D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118FAE4-5FCE-C367-A69F-8C47692C2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AC186E5-698F-3D1A-B531-931A165A3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1D5F-54D6-4A21-A48B-AABF5F4D32A7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68DAE92-6A0B-527C-ADA0-A255FC266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9444592-9355-E8EE-30E3-9EB98BBF1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97BE-2CAE-41EE-83F8-4DD9843ACF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015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AF188C3-BEBC-AE6B-8FFA-BA572664F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4326E8F-582D-2D1B-72C3-2DBE7ED33C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B542A38-ED59-3F77-27AB-606388199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1D5F-54D6-4A21-A48B-AABF5F4D32A7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C41F1F0A-28E4-D224-9F1B-7159C8CB6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854722E-BA58-3A50-EF24-6478AB0FD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97BE-2CAE-41EE-83F8-4DD9843ACF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30482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00DB045-79B2-4669-1A0F-082A9B54E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565C0F4-6EDE-0B3C-6E13-0DC94171A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CA9EBD13-BC7F-07FB-A317-F5C96916E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9848A10C-67D5-58BA-9735-D7A44D8D7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1D5F-54D6-4A21-A48B-AABF5F4D32A7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6C1C2CB2-7277-5CC9-F94D-2928C3700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818A3CF-CA1C-E875-476F-E402FD6E2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97BE-2CAE-41EE-83F8-4DD9843ACF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27704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3C8E4C-EBDD-1277-B88E-EB7F9BB2C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2555D373-7D8B-B74C-085E-562B881078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5AA65163-7870-CB43-37F4-0793C32E1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EE1183BB-5014-CB0D-09EC-830EB3DCEE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C525591C-1BEF-E551-FDAA-4A1BEEABC3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0AE3F571-D21F-EAE6-CDF4-E5E8152DD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1D5F-54D6-4A21-A48B-AABF5F4D32A7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C85485DB-9030-00F4-2DE2-6B6B58179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3E44D7FC-F48E-DA90-B326-B7BCD89E4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97BE-2CAE-41EE-83F8-4DD9843ACF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2362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A9C1F0-4044-FB61-7B46-40281BC42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5DEE1F96-DB8A-BC29-F9F6-7097CBFDA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1D5F-54D6-4A21-A48B-AABF5F4D32A7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3A56DC8D-0F8E-A8B3-DDE7-E3BFF44EE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AD6DADA2-BF40-6ED0-8D15-167D2BA5D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97BE-2CAE-41EE-83F8-4DD9843ACF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8309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5B7D7368-3748-FB42-3E3F-AF65C6551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1D5F-54D6-4A21-A48B-AABF5F4D32A7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B65FA8DE-C36A-7DA2-671C-0920E724D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F2BAABF9-BB63-1272-30DF-08FDBC78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97BE-2CAE-41EE-83F8-4DD9843ACF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124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906F654-D6D1-5332-B913-F40AC6F0C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F7CC2D9-5B21-0267-7567-991F1A0254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25A3D9E0-9C2C-C400-723C-7E86082B0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662CA88E-83FE-83AF-E3CA-54D87BF6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1D5F-54D6-4A21-A48B-AABF5F4D32A7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14226793-C671-940F-46AC-B8156DC10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322B8E6-9E61-3388-D407-9B7A3700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97BE-2CAE-41EE-83F8-4DD9843ACF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246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C7A2A28-8432-5E38-0099-33A98541A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E1796232-8E48-2B1D-64DF-D30C4E1031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E183CC9-CA9A-4B23-3D79-6448914D1A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A27AC3B-F706-6BCF-6E8B-32A13C33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1D5F-54D6-4A21-A48B-AABF5F4D32A7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F8498C6F-0F56-BC18-4684-F1F339D9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2B624A5-ECD1-5D4F-EEAB-28384ED04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3D97BE-2CAE-41EE-83F8-4DD9843ACF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6340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38FD30C1-BF29-47CF-085B-73D3B49B1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1FFBCE2-A5D0-2FA6-6403-45B9A9ABE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6DFB33C-BB4A-A486-B67F-B4DDFBA07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51D5F-54D6-4A21-A48B-AABF5F4D32A7}" type="datetimeFigureOut">
              <a:rPr lang="sl-SI" smtClean="0"/>
              <a:t>5. 04. 2024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4929DE1-9F93-1B4F-92F1-75F894939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1BE7A10-6375-E24F-3650-7F492F9B22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3D97BE-2CAE-41EE-83F8-4DD9843ACF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777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jeZBesedilom 3">
            <a:extLst>
              <a:ext uri="{FF2B5EF4-FFF2-40B4-BE49-F238E27FC236}">
                <a16:creationId xmlns:a16="http://schemas.microsoft.com/office/drawing/2014/main" id="{60F72615-E5B9-F8D0-4AF4-B32429A66E75}"/>
              </a:ext>
            </a:extLst>
          </p:cNvPr>
          <p:cNvSpPr txBox="1"/>
          <p:nvPr/>
        </p:nvSpPr>
        <p:spPr>
          <a:xfrm>
            <a:off x="540903" y="447133"/>
            <a:ext cx="10733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sz="2800" b="1" dirty="0">
                <a:solidFill>
                  <a:srgbClr val="CC66FF"/>
                </a:solidFill>
                <a:latin typeface="ADLaM Display" panose="020F0502020204030204" pitchFamily="2" charset="0"/>
                <a:ea typeface="ADLaM Display" panose="020F0502020204030204" pitchFamily="2" charset="0"/>
                <a:cs typeface="ADLaM Display" panose="020F0502020204030204" pitchFamily="2" charset="0"/>
              </a:rPr>
              <a:t>CILJ POLITIKE 4</a:t>
            </a:r>
            <a:r>
              <a:rPr lang="sl-SI" sz="2400" dirty="0">
                <a:solidFill>
                  <a:srgbClr val="CC66FF"/>
                </a:solidFill>
              </a:rPr>
              <a:t>:</a:t>
            </a:r>
            <a:r>
              <a:rPr lang="sl-SI" dirty="0"/>
              <a:t> </a:t>
            </a:r>
            <a:r>
              <a:rPr lang="sl-SI" sz="2000" kern="100" dirty="0">
                <a:solidFill>
                  <a:srgbClr val="CC66FF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Bolj socialna in vklju</a:t>
            </a:r>
            <a:r>
              <a:rPr lang="sl-SI" sz="2000" b="1" kern="100" dirty="0">
                <a:solidFill>
                  <a:srgbClr val="CC66FF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č</a:t>
            </a:r>
            <a:r>
              <a:rPr lang="sl-SI" sz="2000" kern="100" dirty="0">
                <a:solidFill>
                  <a:srgbClr val="CC66FF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ujo</a:t>
            </a:r>
            <a:r>
              <a:rPr lang="sl-SI" sz="2000" b="1" kern="100" dirty="0">
                <a:solidFill>
                  <a:srgbClr val="CC66FF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č</a:t>
            </a:r>
            <a:r>
              <a:rPr lang="sl-SI" sz="2000" kern="100" dirty="0">
                <a:solidFill>
                  <a:srgbClr val="CC66FF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 Evropa za izvajanje evropskega stebra socialnih pravic </a:t>
            </a:r>
            <a:endParaRPr lang="sl-SI" sz="2000" dirty="0">
              <a:solidFill>
                <a:srgbClr val="CC66FF"/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6" name="PoljeZBesedilom 5">
            <a:extLst>
              <a:ext uri="{FF2B5EF4-FFF2-40B4-BE49-F238E27FC236}">
                <a16:creationId xmlns:a16="http://schemas.microsoft.com/office/drawing/2014/main" id="{D35497CD-D719-C775-4B4D-BA9B6977A612}"/>
              </a:ext>
            </a:extLst>
          </p:cNvPr>
          <p:cNvSpPr txBox="1"/>
          <p:nvPr/>
        </p:nvSpPr>
        <p:spPr>
          <a:xfrm>
            <a:off x="615814" y="1657904"/>
            <a:ext cx="206720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l-SI" sz="2800" dirty="0">
                <a:solidFill>
                  <a:srgbClr val="CC66FF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BOLJ </a:t>
            </a:r>
          </a:p>
          <a:p>
            <a:pPr algn="ctr"/>
            <a:r>
              <a:rPr lang="sl-SI" sz="2800" dirty="0">
                <a:solidFill>
                  <a:srgbClr val="CC66FF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SOCIALNA </a:t>
            </a:r>
          </a:p>
          <a:p>
            <a:pPr algn="ctr"/>
            <a:r>
              <a:rPr lang="sl-SI" sz="2800" dirty="0">
                <a:solidFill>
                  <a:srgbClr val="CC66FF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SLOVENIJA</a:t>
            </a:r>
          </a:p>
          <a:p>
            <a:pPr algn="ctr"/>
            <a:r>
              <a:rPr lang="sl-SI" sz="4400" b="1" dirty="0">
                <a:solidFill>
                  <a:srgbClr val="7030A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741</a:t>
            </a:r>
          </a:p>
          <a:p>
            <a:pPr algn="ctr"/>
            <a:r>
              <a:rPr lang="sl-SI" sz="1000" dirty="0">
                <a:solidFill>
                  <a:srgbClr val="7030A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MILIJONOV EVROV</a:t>
            </a:r>
          </a:p>
          <a:p>
            <a:pPr algn="ctr"/>
            <a:r>
              <a:rPr lang="sl-SI" sz="1000" dirty="0">
                <a:solidFill>
                  <a:srgbClr val="7030A0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EU DELA</a:t>
            </a:r>
          </a:p>
        </p:txBody>
      </p:sp>
      <p:pic>
        <p:nvPicPr>
          <p:cNvPr id="10" name="Slika 9" descr="Slika, ki vsebuje besede pisava, grafika, logotip, krog&#10;&#10;Opis je samodejno ustvarjen">
            <a:extLst>
              <a:ext uri="{FF2B5EF4-FFF2-40B4-BE49-F238E27FC236}">
                <a16:creationId xmlns:a16="http://schemas.microsoft.com/office/drawing/2014/main" id="{DCE5FEDE-E814-5C44-F5F4-195541D016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81" y="5417025"/>
            <a:ext cx="1440305" cy="1150720"/>
          </a:xfrm>
          <a:prstGeom prst="rect">
            <a:avLst/>
          </a:prstGeom>
        </p:spPr>
      </p:pic>
      <p:pic>
        <p:nvPicPr>
          <p:cNvPr id="12" name="Slika 11" descr="Slika, ki vsebuje besede besedilo, pisava, logotip, grafika&#10;&#10;Opis je samodejno ustvarjen">
            <a:extLst>
              <a:ext uri="{FF2B5EF4-FFF2-40B4-BE49-F238E27FC236}">
                <a16:creationId xmlns:a16="http://schemas.microsoft.com/office/drawing/2014/main" id="{1C6A2929-5A6C-20D6-DD42-EFBDD2AF9D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182" y="1364728"/>
            <a:ext cx="2049958" cy="1028789"/>
          </a:xfrm>
          <a:prstGeom prst="rect">
            <a:avLst/>
          </a:prstGeom>
        </p:spPr>
      </p:pic>
      <p:pic>
        <p:nvPicPr>
          <p:cNvPr id="14" name="Slika 13" descr="Slika, ki vsebuje besede besedilo, pisava, logotip, grafika&#10;&#10;Opis je samodejno ustvarjen">
            <a:extLst>
              <a:ext uri="{FF2B5EF4-FFF2-40B4-BE49-F238E27FC236}">
                <a16:creationId xmlns:a16="http://schemas.microsoft.com/office/drawing/2014/main" id="{F57DF0A1-9C5D-D77C-98D1-6F912F97B8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1096" y="1306299"/>
            <a:ext cx="1996613" cy="1127858"/>
          </a:xfrm>
          <a:prstGeom prst="rect">
            <a:avLst/>
          </a:prstGeom>
        </p:spPr>
      </p:pic>
      <p:pic>
        <p:nvPicPr>
          <p:cNvPr id="16" name="Slika 15" descr="Slika, ki vsebuje besede besedilo, pisava, logotip, grafika&#10;&#10;Opis je samodejno ustvarjen">
            <a:extLst>
              <a:ext uri="{FF2B5EF4-FFF2-40B4-BE49-F238E27FC236}">
                <a16:creationId xmlns:a16="http://schemas.microsoft.com/office/drawing/2014/main" id="{9BB367F2-83DB-FB7C-9B17-9CC639BEA4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7114" y="3468334"/>
            <a:ext cx="2400508" cy="1188823"/>
          </a:xfrm>
          <a:prstGeom prst="rect">
            <a:avLst/>
          </a:prstGeom>
        </p:spPr>
      </p:pic>
      <p:pic>
        <p:nvPicPr>
          <p:cNvPr id="18" name="Slika 17" descr="Slika, ki vsebuje besede besedilo, pisava, posnetek zaslona, logotip&#10;&#10;Opis je samodejno ustvarjen">
            <a:extLst>
              <a:ext uri="{FF2B5EF4-FFF2-40B4-BE49-F238E27FC236}">
                <a16:creationId xmlns:a16="http://schemas.microsoft.com/office/drawing/2014/main" id="{D49F990E-518C-44F8-B946-7F33302236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3369" y="2767692"/>
            <a:ext cx="2126164" cy="1036410"/>
          </a:xfrm>
          <a:prstGeom prst="rect">
            <a:avLst/>
          </a:prstGeom>
        </p:spPr>
      </p:pic>
      <p:pic>
        <p:nvPicPr>
          <p:cNvPr id="20" name="Slika 19" descr="Slika, ki vsebuje besede besedilo, pisava, logotip, grafika&#10;&#10;Opis je samodejno ustvarjen">
            <a:extLst>
              <a:ext uri="{FF2B5EF4-FFF2-40B4-BE49-F238E27FC236}">
                <a16:creationId xmlns:a16="http://schemas.microsoft.com/office/drawing/2014/main" id="{52E25F87-777F-8503-47D2-0598739CCEE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0192" y="5186395"/>
            <a:ext cx="2019475" cy="1158340"/>
          </a:xfrm>
          <a:prstGeom prst="rect">
            <a:avLst/>
          </a:prstGeom>
        </p:spPr>
      </p:pic>
      <p:sp>
        <p:nvSpPr>
          <p:cNvPr id="21" name="Oblak 20">
            <a:extLst>
              <a:ext uri="{FF2B5EF4-FFF2-40B4-BE49-F238E27FC236}">
                <a16:creationId xmlns:a16="http://schemas.microsoft.com/office/drawing/2014/main" id="{D68728F6-DA21-0BBB-D9FD-1C4F38B1305D}"/>
              </a:ext>
            </a:extLst>
          </p:cNvPr>
          <p:cNvSpPr/>
          <p:nvPr/>
        </p:nvSpPr>
        <p:spPr>
          <a:xfrm>
            <a:off x="7448489" y="2411842"/>
            <a:ext cx="2476869" cy="753388"/>
          </a:xfrm>
          <a:prstGeom prst="cloud">
            <a:avLst/>
          </a:prstGeom>
          <a:solidFill>
            <a:srgbClr val="CC9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2" name="PoljeZBesedilom 21">
            <a:extLst>
              <a:ext uri="{FF2B5EF4-FFF2-40B4-BE49-F238E27FC236}">
                <a16:creationId xmlns:a16="http://schemas.microsoft.com/office/drawing/2014/main" id="{7A955A83-9B82-5F1D-E07D-116ACA67ECA3}"/>
              </a:ext>
            </a:extLst>
          </p:cNvPr>
          <p:cNvSpPr txBox="1"/>
          <p:nvPr/>
        </p:nvSpPr>
        <p:spPr>
          <a:xfrm>
            <a:off x="7968686" y="2511870"/>
            <a:ext cx="1619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/>
              <a:t>MVI bo </a:t>
            </a:r>
            <a:r>
              <a:rPr lang="sl-SI" sz="1200"/>
              <a:t>razpoložljivih </a:t>
            </a:r>
            <a:r>
              <a:rPr lang="sl-SI" sz="1200" b="1"/>
              <a:t>159,3 </a:t>
            </a:r>
            <a:r>
              <a:rPr lang="sl-SI" sz="1200" b="1" dirty="0"/>
              <a:t>MIO </a:t>
            </a:r>
            <a:r>
              <a:rPr lang="sl-SI" sz="1200" dirty="0"/>
              <a:t>€ usmeril v </a:t>
            </a:r>
          </a:p>
          <a:p>
            <a:r>
              <a:rPr lang="sl-SI" sz="1200" dirty="0"/>
              <a:t>             </a:t>
            </a:r>
          </a:p>
        </p:txBody>
      </p:sp>
      <p:sp>
        <p:nvSpPr>
          <p:cNvPr id="24" name="Diagram poteka: povezovalnik zunanje strani 23">
            <a:extLst>
              <a:ext uri="{FF2B5EF4-FFF2-40B4-BE49-F238E27FC236}">
                <a16:creationId xmlns:a16="http://schemas.microsoft.com/office/drawing/2014/main" id="{1B259751-0834-F3D3-8CD0-E213E8DA36F3}"/>
              </a:ext>
            </a:extLst>
          </p:cNvPr>
          <p:cNvSpPr/>
          <p:nvPr/>
        </p:nvSpPr>
        <p:spPr>
          <a:xfrm rot="16200000">
            <a:off x="5922853" y="1687333"/>
            <a:ext cx="546355" cy="2409438"/>
          </a:xfrm>
          <a:prstGeom prst="flowChartOffpageConnector">
            <a:avLst/>
          </a:prstGeom>
          <a:solidFill>
            <a:schemeClr val="bg1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6" name="Diagram poteka: povezovalnik zunanje strani 25">
            <a:extLst>
              <a:ext uri="{FF2B5EF4-FFF2-40B4-BE49-F238E27FC236}">
                <a16:creationId xmlns:a16="http://schemas.microsoft.com/office/drawing/2014/main" id="{27120417-9C4A-D6D8-9136-519C651D0300}"/>
              </a:ext>
            </a:extLst>
          </p:cNvPr>
          <p:cNvSpPr/>
          <p:nvPr/>
        </p:nvSpPr>
        <p:spPr>
          <a:xfrm rot="5400000">
            <a:off x="10678781" y="1170287"/>
            <a:ext cx="609048" cy="2074119"/>
          </a:xfrm>
          <a:prstGeom prst="flowChartOffpageConnector">
            <a:avLst/>
          </a:prstGeom>
          <a:solidFill>
            <a:schemeClr val="bg1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7" name="Diagram poteka: povezovalnik zunanje strani 26">
            <a:extLst>
              <a:ext uri="{FF2B5EF4-FFF2-40B4-BE49-F238E27FC236}">
                <a16:creationId xmlns:a16="http://schemas.microsoft.com/office/drawing/2014/main" id="{0D245563-6DD5-3A2B-DE3E-AFDEDC9A0EBB}"/>
              </a:ext>
            </a:extLst>
          </p:cNvPr>
          <p:cNvSpPr/>
          <p:nvPr/>
        </p:nvSpPr>
        <p:spPr>
          <a:xfrm rot="10800000">
            <a:off x="7754726" y="3166161"/>
            <a:ext cx="1020141" cy="1746122"/>
          </a:xfrm>
          <a:prstGeom prst="flowChartOffpageConnector">
            <a:avLst/>
          </a:prstGeom>
          <a:solidFill>
            <a:schemeClr val="bg1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8" name="Diagram poteka: povezovalnik zunanje strani 27">
            <a:extLst>
              <a:ext uri="{FF2B5EF4-FFF2-40B4-BE49-F238E27FC236}">
                <a16:creationId xmlns:a16="http://schemas.microsoft.com/office/drawing/2014/main" id="{25F53E7E-6FF2-E40D-D039-FF93CDDD5C01}"/>
              </a:ext>
            </a:extLst>
          </p:cNvPr>
          <p:cNvSpPr/>
          <p:nvPr/>
        </p:nvSpPr>
        <p:spPr>
          <a:xfrm rot="10800000">
            <a:off x="8905214" y="3181801"/>
            <a:ext cx="1020143" cy="1730481"/>
          </a:xfrm>
          <a:prstGeom prst="flowChartOffpageConnector">
            <a:avLst/>
          </a:prstGeom>
          <a:solidFill>
            <a:schemeClr val="bg1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9" name="Diagram poteka: povezovalnik zunanje strani 28">
            <a:extLst>
              <a:ext uri="{FF2B5EF4-FFF2-40B4-BE49-F238E27FC236}">
                <a16:creationId xmlns:a16="http://schemas.microsoft.com/office/drawing/2014/main" id="{3A8F0762-CA07-443F-AC23-0CF2452620CB}"/>
              </a:ext>
            </a:extLst>
          </p:cNvPr>
          <p:cNvSpPr/>
          <p:nvPr/>
        </p:nvSpPr>
        <p:spPr>
          <a:xfrm rot="7763333">
            <a:off x="10213301" y="2439695"/>
            <a:ext cx="1128146" cy="1942307"/>
          </a:xfrm>
          <a:prstGeom prst="flowChartOffpageConnector">
            <a:avLst/>
          </a:prstGeom>
          <a:solidFill>
            <a:schemeClr val="bg1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0" name="Diagram poteka: povezovalnik zunanje strani 29">
            <a:extLst>
              <a:ext uri="{FF2B5EF4-FFF2-40B4-BE49-F238E27FC236}">
                <a16:creationId xmlns:a16="http://schemas.microsoft.com/office/drawing/2014/main" id="{D699FD48-E42D-796A-AEF3-E14083DCBCB5}"/>
              </a:ext>
            </a:extLst>
          </p:cNvPr>
          <p:cNvSpPr/>
          <p:nvPr/>
        </p:nvSpPr>
        <p:spPr>
          <a:xfrm rot="5400000">
            <a:off x="10623439" y="400605"/>
            <a:ext cx="699463" cy="2095628"/>
          </a:xfrm>
          <a:prstGeom prst="flowChartOffpageConnector">
            <a:avLst/>
          </a:prstGeom>
          <a:solidFill>
            <a:schemeClr val="bg1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1" name="Diagram poteka: povezovalnik zunanje strani 30">
            <a:extLst>
              <a:ext uri="{FF2B5EF4-FFF2-40B4-BE49-F238E27FC236}">
                <a16:creationId xmlns:a16="http://schemas.microsoft.com/office/drawing/2014/main" id="{7FE05889-9E4F-59DA-7352-12997D5DEB34}"/>
              </a:ext>
            </a:extLst>
          </p:cNvPr>
          <p:cNvSpPr/>
          <p:nvPr/>
        </p:nvSpPr>
        <p:spPr>
          <a:xfrm rot="5400000">
            <a:off x="5767425" y="717700"/>
            <a:ext cx="606576" cy="1689983"/>
          </a:xfrm>
          <a:prstGeom prst="flowChartOffpageConnector">
            <a:avLst/>
          </a:prstGeom>
          <a:solidFill>
            <a:schemeClr val="bg1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35" name="Slika 34" descr="Slika, ki vsebuje besede sličica&#10;&#10;Opis je samodejno ustvarjen">
            <a:extLst>
              <a:ext uri="{FF2B5EF4-FFF2-40B4-BE49-F238E27FC236}">
                <a16:creationId xmlns:a16="http://schemas.microsoft.com/office/drawing/2014/main" id="{9856D3F4-D69F-C85F-B745-4C3AA021366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831" y="3967154"/>
            <a:ext cx="1150720" cy="1216288"/>
          </a:xfrm>
          <a:prstGeom prst="rect">
            <a:avLst/>
          </a:prstGeom>
        </p:spPr>
      </p:pic>
      <p:sp>
        <p:nvSpPr>
          <p:cNvPr id="36" name="Diagram poteka: povezovalnik zunanje strani 35">
            <a:extLst>
              <a:ext uri="{FF2B5EF4-FFF2-40B4-BE49-F238E27FC236}">
                <a16:creationId xmlns:a16="http://schemas.microsoft.com/office/drawing/2014/main" id="{F2400B1E-D2AE-B8FB-F4AC-157B0579DC7A}"/>
              </a:ext>
            </a:extLst>
          </p:cNvPr>
          <p:cNvSpPr/>
          <p:nvPr/>
        </p:nvSpPr>
        <p:spPr>
          <a:xfrm rot="10800000">
            <a:off x="2408853" y="4680745"/>
            <a:ext cx="1220969" cy="1887002"/>
          </a:xfrm>
          <a:prstGeom prst="flowChartOffpageConnector">
            <a:avLst/>
          </a:prstGeom>
          <a:solidFill>
            <a:schemeClr val="bg1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7" name="Diagram poteka: povezovalnik zunanje strani 36">
            <a:extLst>
              <a:ext uri="{FF2B5EF4-FFF2-40B4-BE49-F238E27FC236}">
                <a16:creationId xmlns:a16="http://schemas.microsoft.com/office/drawing/2014/main" id="{6DCAB33C-E921-6395-7094-4AD74ED8E42C}"/>
              </a:ext>
            </a:extLst>
          </p:cNvPr>
          <p:cNvSpPr/>
          <p:nvPr/>
        </p:nvSpPr>
        <p:spPr>
          <a:xfrm rot="10800000">
            <a:off x="5277185" y="5213210"/>
            <a:ext cx="1148628" cy="1518002"/>
          </a:xfrm>
          <a:prstGeom prst="flowChartOffpageConnector">
            <a:avLst/>
          </a:prstGeom>
          <a:solidFill>
            <a:schemeClr val="bg1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8" name="Diagram poteka: povezovalnik zunanje strani 37">
            <a:extLst>
              <a:ext uri="{FF2B5EF4-FFF2-40B4-BE49-F238E27FC236}">
                <a16:creationId xmlns:a16="http://schemas.microsoft.com/office/drawing/2014/main" id="{082C5139-1E8E-3451-E172-1E07D0A4F957}"/>
              </a:ext>
            </a:extLst>
          </p:cNvPr>
          <p:cNvSpPr/>
          <p:nvPr/>
        </p:nvSpPr>
        <p:spPr>
          <a:xfrm rot="10800000">
            <a:off x="6546929" y="5186276"/>
            <a:ext cx="1870752" cy="1544937"/>
          </a:xfrm>
          <a:prstGeom prst="flowChartOffpageConnector">
            <a:avLst/>
          </a:prstGeom>
          <a:solidFill>
            <a:schemeClr val="bg1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39" name="PoljeZBesedilom 38">
            <a:extLst>
              <a:ext uri="{FF2B5EF4-FFF2-40B4-BE49-F238E27FC236}">
                <a16:creationId xmlns:a16="http://schemas.microsoft.com/office/drawing/2014/main" id="{5F0B0890-427F-92AA-9404-2C6489D495A1}"/>
              </a:ext>
            </a:extLst>
          </p:cNvPr>
          <p:cNvSpPr txBox="1"/>
          <p:nvPr/>
        </p:nvSpPr>
        <p:spPr>
          <a:xfrm>
            <a:off x="2441829" y="5058961"/>
            <a:ext cx="12697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1400" dirty="0"/>
              <a:t>Zagotovitev ustrezne IKT opreme organizacij</a:t>
            </a:r>
            <a:r>
              <a:rPr lang="sl-SI" sz="1400" dirty="0"/>
              <a:t>am</a:t>
            </a:r>
            <a:r>
              <a:rPr lang="nn-NO" sz="1400" dirty="0"/>
              <a:t>  mladinske</a:t>
            </a:r>
            <a:r>
              <a:rPr lang="sl-SI" sz="1400" dirty="0"/>
              <a:t>ga</a:t>
            </a:r>
            <a:r>
              <a:rPr lang="nn-NO" sz="1400" dirty="0"/>
              <a:t> sektorj</a:t>
            </a:r>
            <a:r>
              <a:rPr lang="sl-SI" sz="1400" dirty="0"/>
              <a:t>a</a:t>
            </a:r>
            <a:endParaRPr lang="nn-NO" sz="1400" dirty="0"/>
          </a:p>
        </p:txBody>
      </p:sp>
      <p:sp>
        <p:nvSpPr>
          <p:cNvPr id="41" name="Oblak 40">
            <a:extLst>
              <a:ext uri="{FF2B5EF4-FFF2-40B4-BE49-F238E27FC236}">
                <a16:creationId xmlns:a16="http://schemas.microsoft.com/office/drawing/2014/main" id="{F4393498-6723-0DD0-CB23-2B0BA132485B}"/>
              </a:ext>
            </a:extLst>
          </p:cNvPr>
          <p:cNvSpPr/>
          <p:nvPr/>
        </p:nvSpPr>
        <p:spPr>
          <a:xfrm>
            <a:off x="2889876" y="3967154"/>
            <a:ext cx="1919310" cy="688892"/>
          </a:xfrm>
          <a:prstGeom prst="cloud">
            <a:avLst/>
          </a:prstGeom>
          <a:solidFill>
            <a:srgbClr val="CC9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dirty="0"/>
          </a:p>
        </p:txBody>
      </p:sp>
      <p:sp>
        <p:nvSpPr>
          <p:cNvPr id="42" name="PoljeZBesedilom 41">
            <a:extLst>
              <a:ext uri="{FF2B5EF4-FFF2-40B4-BE49-F238E27FC236}">
                <a16:creationId xmlns:a16="http://schemas.microsoft.com/office/drawing/2014/main" id="{98D17B23-7229-9771-80CA-67F7637A8D80}"/>
              </a:ext>
            </a:extLst>
          </p:cNvPr>
          <p:cNvSpPr txBox="1"/>
          <p:nvPr/>
        </p:nvSpPr>
        <p:spPr>
          <a:xfrm>
            <a:off x="3067402" y="4056028"/>
            <a:ext cx="1594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/>
              <a:t>MVI bo razpoložljivih </a:t>
            </a:r>
            <a:r>
              <a:rPr lang="sl-SI" sz="1200" b="1" dirty="0"/>
              <a:t>11,9 MIO </a:t>
            </a:r>
            <a:r>
              <a:rPr lang="sl-SI" sz="1200" dirty="0"/>
              <a:t>€ namenil za</a:t>
            </a:r>
          </a:p>
        </p:txBody>
      </p:sp>
      <p:sp>
        <p:nvSpPr>
          <p:cNvPr id="43" name="Diagram poteka: povezovalnik zunanje strani 42">
            <a:extLst>
              <a:ext uri="{FF2B5EF4-FFF2-40B4-BE49-F238E27FC236}">
                <a16:creationId xmlns:a16="http://schemas.microsoft.com/office/drawing/2014/main" id="{B4A76A59-6D8C-E51F-D8A2-DAE80036A340}"/>
              </a:ext>
            </a:extLst>
          </p:cNvPr>
          <p:cNvSpPr/>
          <p:nvPr/>
        </p:nvSpPr>
        <p:spPr>
          <a:xfrm rot="10800000">
            <a:off x="3814549" y="4705815"/>
            <a:ext cx="1220969" cy="1861929"/>
          </a:xfrm>
          <a:prstGeom prst="flowChartOffpageConnector">
            <a:avLst/>
          </a:prstGeom>
          <a:solidFill>
            <a:schemeClr val="bg1"/>
          </a:solidFill>
          <a:ln>
            <a:solidFill>
              <a:srgbClr val="CC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4" name="PoljeZBesedilom 43">
            <a:extLst>
              <a:ext uri="{FF2B5EF4-FFF2-40B4-BE49-F238E27FC236}">
                <a16:creationId xmlns:a16="http://schemas.microsoft.com/office/drawing/2014/main" id="{841270A5-78B2-10C7-073E-FC3654D0359B}"/>
              </a:ext>
            </a:extLst>
          </p:cNvPr>
          <p:cNvSpPr txBox="1"/>
          <p:nvPr/>
        </p:nvSpPr>
        <p:spPr>
          <a:xfrm>
            <a:off x="3852378" y="5054284"/>
            <a:ext cx="10839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Investicije v obstoječe in nove objekte ter opremo</a:t>
            </a:r>
          </a:p>
        </p:txBody>
      </p:sp>
      <p:sp>
        <p:nvSpPr>
          <p:cNvPr id="45" name="Oblak 44">
            <a:extLst>
              <a:ext uri="{FF2B5EF4-FFF2-40B4-BE49-F238E27FC236}">
                <a16:creationId xmlns:a16="http://schemas.microsoft.com/office/drawing/2014/main" id="{DDAF53E0-F096-1721-B9B4-99C31DB5D440}"/>
              </a:ext>
            </a:extLst>
          </p:cNvPr>
          <p:cNvSpPr/>
          <p:nvPr/>
        </p:nvSpPr>
        <p:spPr>
          <a:xfrm>
            <a:off x="5686742" y="4656045"/>
            <a:ext cx="2013604" cy="643903"/>
          </a:xfrm>
          <a:prstGeom prst="cloud">
            <a:avLst/>
          </a:prstGeom>
          <a:solidFill>
            <a:srgbClr val="CC9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6" name="PoljeZBesedilom 45">
            <a:extLst>
              <a:ext uri="{FF2B5EF4-FFF2-40B4-BE49-F238E27FC236}">
                <a16:creationId xmlns:a16="http://schemas.microsoft.com/office/drawing/2014/main" id="{BA7053DE-634D-9876-12C6-9641539769A2}"/>
              </a:ext>
            </a:extLst>
          </p:cNvPr>
          <p:cNvSpPr txBox="1"/>
          <p:nvPr/>
        </p:nvSpPr>
        <p:spPr>
          <a:xfrm>
            <a:off x="5882762" y="4704351"/>
            <a:ext cx="1830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/>
              <a:t>MVI bo razpoložljivih </a:t>
            </a:r>
          </a:p>
          <a:p>
            <a:r>
              <a:rPr lang="sl-SI" sz="1200" b="1" dirty="0"/>
              <a:t>19,9 MIO </a:t>
            </a:r>
            <a:r>
              <a:rPr lang="sl-SI" sz="1200" dirty="0"/>
              <a:t>€ namenil za</a:t>
            </a:r>
          </a:p>
        </p:txBody>
      </p:sp>
      <p:sp>
        <p:nvSpPr>
          <p:cNvPr id="47" name="PoljeZBesedilom 46">
            <a:extLst>
              <a:ext uri="{FF2B5EF4-FFF2-40B4-BE49-F238E27FC236}">
                <a16:creationId xmlns:a16="http://schemas.microsoft.com/office/drawing/2014/main" id="{51E1335B-9663-819F-61DA-200ABC7BFB5E}"/>
              </a:ext>
            </a:extLst>
          </p:cNvPr>
          <p:cNvSpPr txBox="1"/>
          <p:nvPr/>
        </p:nvSpPr>
        <p:spPr>
          <a:xfrm>
            <a:off x="5331827" y="5394876"/>
            <a:ext cx="11018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Storitve preventivnih programov za krepitev zdravja (</a:t>
            </a:r>
            <a:r>
              <a:rPr lang="sl-SI" sz="1400" dirty="0" err="1"/>
              <a:t>zMIGAJ</a:t>
            </a:r>
            <a:r>
              <a:rPr lang="sl-SI" sz="1400" dirty="0"/>
              <a:t>!)</a:t>
            </a:r>
          </a:p>
        </p:txBody>
      </p:sp>
      <p:sp>
        <p:nvSpPr>
          <p:cNvPr id="48" name="PoljeZBesedilom 47">
            <a:extLst>
              <a:ext uri="{FF2B5EF4-FFF2-40B4-BE49-F238E27FC236}">
                <a16:creationId xmlns:a16="http://schemas.microsoft.com/office/drawing/2014/main" id="{953F50A8-7261-3CF9-2E29-C2AF93B731CF}"/>
              </a:ext>
            </a:extLst>
          </p:cNvPr>
          <p:cNvSpPr txBox="1"/>
          <p:nvPr/>
        </p:nvSpPr>
        <p:spPr>
          <a:xfrm>
            <a:off x="6655310" y="5390782"/>
            <a:ext cx="18167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Ukrepe za izboljšanje integracije otrok Romske skupnosti, priseljencev in otrok s posebnimi potrebami v izobraževalni sistem </a:t>
            </a:r>
          </a:p>
        </p:txBody>
      </p:sp>
      <p:sp>
        <p:nvSpPr>
          <p:cNvPr id="49" name="PoljeZBesedilom 48">
            <a:extLst>
              <a:ext uri="{FF2B5EF4-FFF2-40B4-BE49-F238E27FC236}">
                <a16:creationId xmlns:a16="http://schemas.microsoft.com/office/drawing/2014/main" id="{450F2655-84C5-820E-8382-47F6A029C723}"/>
              </a:ext>
            </a:extLst>
          </p:cNvPr>
          <p:cNvSpPr txBox="1"/>
          <p:nvPr/>
        </p:nvSpPr>
        <p:spPr>
          <a:xfrm>
            <a:off x="10307784" y="1098685"/>
            <a:ext cx="18601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Krepitev ustreznosti izobraževalnega sistem za trg dela</a:t>
            </a:r>
          </a:p>
        </p:txBody>
      </p:sp>
      <p:sp>
        <p:nvSpPr>
          <p:cNvPr id="50" name="PoljeZBesedilom 49">
            <a:extLst>
              <a:ext uri="{FF2B5EF4-FFF2-40B4-BE49-F238E27FC236}">
                <a16:creationId xmlns:a16="http://schemas.microsoft.com/office/drawing/2014/main" id="{974D8287-00E3-4CD7-BC7D-A56B07C82B56}"/>
              </a:ext>
            </a:extLst>
          </p:cNvPr>
          <p:cNvSpPr txBox="1"/>
          <p:nvPr/>
        </p:nvSpPr>
        <p:spPr>
          <a:xfrm>
            <a:off x="5470011" y="1277174"/>
            <a:ext cx="1621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 err="1"/>
              <a:t>Prekarnost</a:t>
            </a:r>
            <a:r>
              <a:rPr lang="sl-SI" sz="1400" dirty="0"/>
              <a:t> med </a:t>
            </a:r>
          </a:p>
          <a:p>
            <a:r>
              <a:rPr lang="sl-SI" sz="1400" dirty="0"/>
              <a:t>mladimi</a:t>
            </a:r>
          </a:p>
        </p:txBody>
      </p:sp>
      <p:sp>
        <p:nvSpPr>
          <p:cNvPr id="51" name="PoljeZBesedilom 50">
            <a:extLst>
              <a:ext uri="{FF2B5EF4-FFF2-40B4-BE49-F238E27FC236}">
                <a16:creationId xmlns:a16="http://schemas.microsoft.com/office/drawing/2014/main" id="{C51F0A93-2793-5B3B-63B0-2E747B7AD39B}"/>
              </a:ext>
            </a:extLst>
          </p:cNvPr>
          <p:cNvSpPr txBox="1"/>
          <p:nvPr/>
        </p:nvSpPr>
        <p:spPr>
          <a:xfrm rot="18558546">
            <a:off x="10237827" y="2763922"/>
            <a:ext cx="12187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Trajnostni karierni razvoj strokovnih delavcev in vodstvenega kadra v VIZ</a:t>
            </a:r>
          </a:p>
        </p:txBody>
      </p:sp>
      <p:sp>
        <p:nvSpPr>
          <p:cNvPr id="52" name="PoljeZBesedilom 51">
            <a:extLst>
              <a:ext uri="{FF2B5EF4-FFF2-40B4-BE49-F238E27FC236}">
                <a16:creationId xmlns:a16="http://schemas.microsoft.com/office/drawing/2014/main" id="{2AE5D279-5043-782B-3DDF-431CB683E03A}"/>
              </a:ext>
            </a:extLst>
          </p:cNvPr>
          <p:cNvSpPr txBox="1"/>
          <p:nvPr/>
        </p:nvSpPr>
        <p:spPr>
          <a:xfrm>
            <a:off x="8880192" y="3468334"/>
            <a:ext cx="111946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Krepitev ključnih kompetenc in </a:t>
            </a:r>
            <a:r>
              <a:rPr lang="sl-SI" sz="1400" dirty="0" err="1"/>
              <a:t>računalni-škega</a:t>
            </a:r>
            <a:r>
              <a:rPr lang="sl-SI" sz="1400" dirty="0"/>
              <a:t> </a:t>
            </a:r>
          </a:p>
          <a:p>
            <a:r>
              <a:rPr lang="sl-SI" sz="1400" dirty="0"/>
              <a:t>mišljenja</a:t>
            </a:r>
          </a:p>
        </p:txBody>
      </p:sp>
      <p:sp>
        <p:nvSpPr>
          <p:cNvPr id="53" name="PoljeZBesedilom 52">
            <a:extLst>
              <a:ext uri="{FF2B5EF4-FFF2-40B4-BE49-F238E27FC236}">
                <a16:creationId xmlns:a16="http://schemas.microsoft.com/office/drawing/2014/main" id="{B44034CC-46F7-A4F8-BBDD-9D87F9CA11D7}"/>
              </a:ext>
            </a:extLst>
          </p:cNvPr>
          <p:cNvSpPr txBox="1"/>
          <p:nvPr/>
        </p:nvSpPr>
        <p:spPr>
          <a:xfrm>
            <a:off x="7786411" y="3579857"/>
            <a:ext cx="10134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Ukrepe za nadarjene in karierni razvoj</a:t>
            </a:r>
          </a:p>
          <a:p>
            <a:r>
              <a:rPr lang="sl-SI" sz="1400" dirty="0"/>
              <a:t>šolajočih</a:t>
            </a:r>
          </a:p>
        </p:txBody>
      </p:sp>
      <p:sp>
        <p:nvSpPr>
          <p:cNvPr id="54" name="PoljeZBesedilom 53">
            <a:extLst>
              <a:ext uri="{FF2B5EF4-FFF2-40B4-BE49-F238E27FC236}">
                <a16:creationId xmlns:a16="http://schemas.microsoft.com/office/drawing/2014/main" id="{A22075D0-A3D5-C906-2C8B-9EB0EA1C9A92}"/>
              </a:ext>
            </a:extLst>
          </p:cNvPr>
          <p:cNvSpPr txBox="1"/>
          <p:nvPr/>
        </p:nvSpPr>
        <p:spPr>
          <a:xfrm>
            <a:off x="10307784" y="1926485"/>
            <a:ext cx="18137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Razvijanje digitalnega izobraževanja</a:t>
            </a:r>
          </a:p>
        </p:txBody>
      </p:sp>
      <p:sp>
        <p:nvSpPr>
          <p:cNvPr id="55" name="PoljeZBesedilom 54">
            <a:extLst>
              <a:ext uri="{FF2B5EF4-FFF2-40B4-BE49-F238E27FC236}">
                <a16:creationId xmlns:a16="http://schemas.microsoft.com/office/drawing/2014/main" id="{54A867D5-531A-9FEB-CCBF-AADC27FDDAEF}"/>
              </a:ext>
            </a:extLst>
          </p:cNvPr>
          <p:cNvSpPr txBox="1"/>
          <p:nvPr/>
        </p:nvSpPr>
        <p:spPr>
          <a:xfrm>
            <a:off x="4994002" y="2618875"/>
            <a:ext cx="22201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/>
              <a:t>Spodbujanje vseživljenjskega učenja</a:t>
            </a:r>
          </a:p>
        </p:txBody>
      </p:sp>
      <p:sp>
        <p:nvSpPr>
          <p:cNvPr id="56" name="Oblak 55">
            <a:extLst>
              <a:ext uri="{FF2B5EF4-FFF2-40B4-BE49-F238E27FC236}">
                <a16:creationId xmlns:a16="http://schemas.microsoft.com/office/drawing/2014/main" id="{08975C8D-A6A6-2039-8176-A3A7FB624A5B}"/>
              </a:ext>
            </a:extLst>
          </p:cNvPr>
          <p:cNvSpPr/>
          <p:nvPr/>
        </p:nvSpPr>
        <p:spPr>
          <a:xfrm>
            <a:off x="4369118" y="1259403"/>
            <a:ext cx="832940" cy="606576"/>
          </a:xfrm>
          <a:prstGeom prst="cloud">
            <a:avLst/>
          </a:prstGeom>
          <a:solidFill>
            <a:srgbClr val="CC99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7" name="PoljeZBesedilom 56">
            <a:extLst>
              <a:ext uri="{FF2B5EF4-FFF2-40B4-BE49-F238E27FC236}">
                <a16:creationId xmlns:a16="http://schemas.microsoft.com/office/drawing/2014/main" id="{55D3357F-2228-DEFE-5F62-9750B4A2E87C}"/>
              </a:ext>
            </a:extLst>
          </p:cNvPr>
          <p:cNvSpPr txBox="1"/>
          <p:nvPr/>
        </p:nvSpPr>
        <p:spPr>
          <a:xfrm>
            <a:off x="4423535" y="1336482"/>
            <a:ext cx="8329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/>
              <a:t>MVI </a:t>
            </a:r>
            <a:r>
              <a:rPr lang="sl-SI" sz="1200" b="1" dirty="0"/>
              <a:t>5,1 MIO € </a:t>
            </a:r>
            <a:r>
              <a:rPr lang="sl-SI" sz="1200" dirty="0"/>
              <a:t>za</a:t>
            </a:r>
            <a:endParaRPr lang="sl-SI" sz="1200" b="1" dirty="0"/>
          </a:p>
        </p:txBody>
      </p:sp>
    </p:spTree>
    <p:extLst>
      <p:ext uri="{BB962C8B-B14F-4D97-AF65-F5344CB8AC3E}">
        <p14:creationId xmlns:p14="http://schemas.microsoft.com/office/powerpoint/2010/main" val="243007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136</Words>
  <Application>Microsoft Office PowerPoint</Application>
  <PresentationFormat>Širokozaslonsko</PresentationFormat>
  <Paragraphs>27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6" baseType="lpstr">
      <vt:lpstr>ADLaM Display</vt:lpstr>
      <vt:lpstr>Arial</vt:lpstr>
      <vt:lpstr>Calibri</vt:lpstr>
      <vt:lpstr>Calibri Light</vt:lpstr>
      <vt:lpstr>Officeova tema</vt:lpstr>
      <vt:lpstr>PowerPointova predstavitev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MVI</dc:creator>
  <cp:lastModifiedBy>MVI</cp:lastModifiedBy>
  <cp:revision>12</cp:revision>
  <dcterms:created xsi:type="dcterms:W3CDTF">2024-04-03T09:12:53Z</dcterms:created>
  <dcterms:modified xsi:type="dcterms:W3CDTF">2024-04-05T14:51:40Z</dcterms:modified>
</cp:coreProperties>
</file>