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6" d="100"/>
          <a:sy n="116" d="100"/>
        </p:scale>
        <p:origin x="178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57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8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98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2593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235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3422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841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380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21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228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72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80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4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893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7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12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286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9559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A098CCBA-7F1E-4FD4-AA25-BC9BCAB0B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1614" y="628617"/>
            <a:ext cx="5611612" cy="2334716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en-US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JAVNI RAZPIS</a:t>
            </a:r>
            <a:br>
              <a:rPr lang="sl-SI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90000"/>
              </a:lnSpc>
            </a:pPr>
            <a:r>
              <a:rPr lang="en-US" sz="3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Vzpostavitev</a:t>
            </a:r>
            <a:r>
              <a:rPr lang="en-US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</a:t>
            </a:r>
            <a:r>
              <a:rPr lang="en-US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pomoči</a:t>
            </a:r>
            <a:r>
              <a:rPr lang="en-US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otrokom</a:t>
            </a:r>
            <a:r>
              <a:rPr lang="en-US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 </a:t>
            </a:r>
            <a:r>
              <a:rPr lang="en-US" sz="3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gluhoslepoto</a:t>
            </a:r>
            <a:r>
              <a:rPr lang="en-US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 </a:t>
            </a:r>
            <a:br>
              <a:rPr lang="sl-SI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vzgoji</a:t>
            </a:r>
            <a:r>
              <a:rPr lang="en-US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sz="3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izobraževanju</a:t>
            </a:r>
            <a:endParaRPr lang="en-US" sz="3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8819" y="3368150"/>
            <a:ext cx="5042574" cy="2539410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algn="ctr">
              <a:lnSpc>
                <a:spcPct val="90000"/>
              </a:lnSpc>
            </a:pPr>
            <a:r>
              <a:rPr lang="en-US" sz="1900" b="1" dirty="0" err="1"/>
              <a:t>krajši</a:t>
            </a:r>
            <a:r>
              <a:rPr lang="en-US" sz="1900" b="1" dirty="0"/>
              <a:t> </a:t>
            </a:r>
            <a:r>
              <a:rPr lang="en-US" sz="1900" b="1" dirty="0" err="1"/>
              <a:t>naslov</a:t>
            </a:r>
            <a:r>
              <a:rPr lang="en-US" sz="1900" b="1" dirty="0"/>
              <a:t> </a:t>
            </a:r>
            <a:r>
              <a:rPr lang="en-US" sz="1900" b="1" dirty="0" err="1"/>
              <a:t>razpisa</a:t>
            </a:r>
            <a:r>
              <a:rPr lang="en-US" sz="1900" b="1" dirty="0"/>
              <a:t>: </a:t>
            </a:r>
            <a:r>
              <a:rPr lang="en-US" sz="1900" b="1" dirty="0" err="1"/>
              <a:t>Otroci</a:t>
            </a:r>
            <a:r>
              <a:rPr lang="en-US" sz="1900" b="1" dirty="0"/>
              <a:t> z </a:t>
            </a:r>
            <a:r>
              <a:rPr lang="en-US" sz="1900" b="1" dirty="0" err="1"/>
              <a:t>gluhoslepoto</a:t>
            </a:r>
            <a:endParaRPr lang="en-US" sz="1900" b="1" dirty="0"/>
          </a:p>
          <a:p>
            <a:pPr>
              <a:lnSpc>
                <a:spcPct val="90000"/>
              </a:lnSpc>
            </a:pPr>
            <a:endParaRPr lang="sl-SI" sz="1700" b="1" dirty="0"/>
          </a:p>
          <a:p>
            <a:pPr>
              <a:lnSpc>
                <a:spcPct val="90000"/>
              </a:lnSpc>
            </a:pPr>
            <a:endParaRPr lang="sl-SI" sz="1700" b="1" dirty="0"/>
          </a:p>
          <a:p>
            <a:pPr>
              <a:lnSpc>
                <a:spcPct val="90000"/>
              </a:lnSpc>
            </a:pPr>
            <a:endParaRPr lang="sl-SI" sz="1700" b="1" dirty="0"/>
          </a:p>
          <a:p>
            <a:pPr>
              <a:lnSpc>
                <a:spcPct val="90000"/>
              </a:lnSpc>
            </a:pPr>
            <a:endParaRPr lang="sl-SI" sz="1700" b="1" dirty="0"/>
          </a:p>
          <a:p>
            <a:pPr>
              <a:lnSpc>
                <a:spcPct val="90000"/>
              </a:lnSpc>
            </a:pPr>
            <a:endParaRPr lang="sl-SI" sz="1700" b="1" dirty="0"/>
          </a:p>
          <a:p>
            <a:pPr algn="ctr">
              <a:lnSpc>
                <a:spcPct val="90000"/>
              </a:lnSpc>
            </a:pPr>
            <a:r>
              <a:rPr lang="en-US" sz="1700" b="1" dirty="0"/>
              <a:t>Informativni dan</a:t>
            </a:r>
            <a:endParaRPr lang="sl-SI" sz="1700" b="1" dirty="0"/>
          </a:p>
          <a:p>
            <a:pPr algn="ctr">
              <a:lnSpc>
                <a:spcPct val="90000"/>
              </a:lnSpc>
            </a:pPr>
            <a:r>
              <a:rPr lang="sl-SI" sz="1700" b="1" dirty="0"/>
              <a:t>torek, 30. 9. 2025, ob 12. uri</a:t>
            </a:r>
            <a:endParaRPr lang="en-US" sz="1700" b="1" dirty="0"/>
          </a:p>
          <a:p>
            <a:pPr>
              <a:lnSpc>
                <a:spcPct val="90000"/>
              </a:lnSpc>
              <a:buFont typeface="Wingdings 3" panose="05040102010807070707" pitchFamily="18" charset="2"/>
              <a:buChar char=""/>
            </a:pPr>
            <a:endParaRPr lang="en-US" sz="1700" dirty="0"/>
          </a:p>
          <a:p>
            <a:pPr>
              <a:lnSpc>
                <a:spcPct val="90000"/>
              </a:lnSpc>
            </a:pPr>
            <a:endParaRPr lang="en-US" sz="1700" b="1" dirty="0"/>
          </a:p>
        </p:txBody>
      </p:sp>
      <p:sp>
        <p:nvSpPr>
          <p:cNvPr id="43" name="Snip Diagonal Corner Rectangle 6">
            <a:extLst>
              <a:ext uri="{FF2B5EF4-FFF2-40B4-BE49-F238E27FC236}">
                <a16:creationId xmlns:a16="http://schemas.microsoft.com/office/drawing/2014/main" id="{5B5AAB07-3093-423B-9C21-0877EEE19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500" y="620722"/>
            <a:ext cx="2753006" cy="5286838"/>
          </a:xfrm>
          <a:prstGeom prst="snip2DiagRect">
            <a:avLst>
              <a:gd name="adj1" fmla="val 11518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E643FA2-1319-819D-3ECA-2D534741D8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801" y="1548102"/>
            <a:ext cx="2268025" cy="226802"/>
          </a:xfrm>
          <a:prstGeom prst="rect">
            <a:avLst/>
          </a:prstGeom>
        </p:spPr>
      </p:pic>
      <p:pic>
        <p:nvPicPr>
          <p:cNvPr id="6" name="Slika 5" descr="Slika, ki vsebuje besede pisava, električno modra, modro, maroška modra&#10;&#10;Vsebina, ustvarjena z umetno inteligenco, morda ni pravilna.">
            <a:extLst>
              <a:ext uri="{FF2B5EF4-FFF2-40B4-BE49-F238E27FC236}">
                <a16:creationId xmlns:a16="http://schemas.microsoft.com/office/drawing/2014/main" id="{DB467A78-F48F-FF08-27CE-CED1CA0161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801" y="4588305"/>
            <a:ext cx="2268025" cy="544326"/>
          </a:xfrm>
          <a:prstGeom prst="rect">
            <a:avLst/>
          </a:prstGeom>
        </p:spPr>
      </p:pic>
      <p:grpSp>
        <p:nvGrpSpPr>
          <p:cNvPr id="45" name="Group 44">
            <a:extLst>
              <a:ext uri="{FF2B5EF4-FFF2-40B4-BE49-F238E27FC236}">
                <a16:creationId xmlns:a16="http://schemas.microsoft.com/office/drawing/2014/main" id="{F7816350-FB78-40BD-BB88-E7CEEE662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7997FE9-3C48-4D99-B1B0-022E60F169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77F22324-EAFE-40F5-A345-3126815D96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811D257-221F-4AA7-91F6-0771AEF805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E697E0BC-9E9F-401A-8EAB-E89258E76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8C73539-EC11-4556-993A-AF5382D07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Slika 6">
            <a:extLst>
              <a:ext uri="{FF2B5EF4-FFF2-40B4-BE49-F238E27FC236}">
                <a16:creationId xmlns:a16="http://schemas.microsoft.com/office/drawing/2014/main" id="{0CCA5FE3-55ED-12C8-31D1-B8DB374656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801" y="2355830"/>
            <a:ext cx="2268025" cy="204928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09B08A-C1EC-478C-86AF-60ADE06D9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217" y="685800"/>
            <a:ext cx="3613992" cy="4603749"/>
          </a:xfrm>
        </p:spPr>
        <p:txBody>
          <a:bodyPr>
            <a:normAutofit/>
          </a:bodyPr>
          <a:lstStyle/>
          <a:p>
            <a:pPr algn="r"/>
            <a:r>
              <a:rPr lang="sl-SI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Obdobje izvajanja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1CC330-4259-4C32-BF8B-5FE13FFAB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9" y="0"/>
            <a:ext cx="4572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9238" y="685800"/>
            <a:ext cx="3659219" cy="4603750"/>
          </a:xfrm>
        </p:spPr>
        <p:txBody>
          <a:bodyPr>
            <a:normAutofit/>
          </a:bodyPr>
          <a:lstStyle/>
          <a:p>
            <a:r>
              <a:rPr lang="sl-SI">
                <a:solidFill>
                  <a:schemeClr val="tx1"/>
                </a:solidFill>
              </a:rPr>
              <a:t>Začetek: z objavo razpisa</a:t>
            </a:r>
          </a:p>
          <a:p>
            <a:r>
              <a:rPr lang="sl-SI">
                <a:solidFill>
                  <a:schemeClr val="tx1"/>
                </a:solidFill>
              </a:rPr>
              <a:t>Zaključek aktivnosti: 31. 3. 2028</a:t>
            </a:r>
          </a:p>
          <a:p>
            <a:r>
              <a:rPr lang="sl-SI">
                <a:solidFill>
                  <a:schemeClr val="tx1"/>
                </a:solidFill>
              </a:rPr>
              <a:t>Upravičenost izdatkov: do 30. 4. 2028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09B08A-C1EC-478C-86AF-60ADE06D9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217" y="685800"/>
            <a:ext cx="3613992" cy="4603749"/>
          </a:xfrm>
        </p:spPr>
        <p:txBody>
          <a:bodyPr>
            <a:normAutofit/>
          </a:bodyPr>
          <a:lstStyle/>
          <a:p>
            <a:pPr algn="r"/>
            <a:r>
              <a:rPr lang="sl-SI" sz="4500"/>
              <a:t>Rok za oddajo vlog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1CC330-4259-4C32-BF8B-5FE13FFAB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9" y="0"/>
            <a:ext cx="4572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9238" y="685800"/>
            <a:ext cx="3659219" cy="4603750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tx1"/>
                </a:solidFill>
              </a:rPr>
              <a:t>Rok za oddajo vlog: 14. 10. 2025 do 12. ure.</a:t>
            </a:r>
          </a:p>
          <a:p>
            <a:r>
              <a:rPr lang="pl-PL" dirty="0">
                <a:solidFill>
                  <a:schemeClr val="tx1"/>
                </a:solidFill>
              </a:rPr>
              <a:t>Vloga mora biti vložena v fizični obliki, biti mora natisnjena in lastnoročno podpisana. K vlogi mora biti dodan USB ključek z elektronsko obliko vloge.</a:t>
            </a:r>
          </a:p>
          <a:p>
            <a:pPr marL="0" indent="0">
              <a:buNone/>
            </a:pPr>
            <a:endParaRPr lang="pl-PL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21029B-57A6-4FDE-2C08-056C30601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000" b="1" cap="none" dirty="0">
                <a:latin typeface="+mn-lt"/>
                <a:ea typeface="+mn-ea"/>
                <a:cs typeface="+mn-cs"/>
              </a:rPr>
              <a:t>Dodatne informacije: gp.mvi@gov.si, s sklicem na št. zadeve 303-205/2023-3350.</a:t>
            </a:r>
            <a:endParaRPr lang="sl-SI" sz="2000" b="1" cap="none" dirty="0">
              <a:latin typeface="+mn-lt"/>
              <a:ea typeface="+mn-ea"/>
              <a:cs typeface="+mn-cs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B09C848-6707-7D93-8A8A-C64E029DE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ZA VAŠO UDELEŽBO IN POZORNOST.</a:t>
            </a:r>
          </a:p>
        </p:txBody>
      </p:sp>
    </p:spTree>
    <p:extLst>
      <p:ext uri="{BB962C8B-B14F-4D97-AF65-F5344CB8AC3E}">
        <p14:creationId xmlns:p14="http://schemas.microsoft.com/office/powerpoint/2010/main" val="1359037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09B08A-C1EC-478C-86AF-60ADE06D9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217" y="685800"/>
            <a:ext cx="3613992" cy="4603749"/>
          </a:xfrm>
        </p:spPr>
        <p:txBody>
          <a:bodyPr>
            <a:normAutofit/>
          </a:bodyPr>
          <a:lstStyle/>
          <a:p>
            <a:pPr algn="r"/>
            <a:r>
              <a:rPr lang="sl-SI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Namen in cilji razpisa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1CC330-4259-4C32-BF8B-5FE13FFAB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9" y="0"/>
            <a:ext cx="4572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9238" y="685800"/>
            <a:ext cx="3659219" cy="460375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sl-SI" sz="1700" b="1" dirty="0">
                <a:solidFill>
                  <a:schemeClr val="tx1"/>
                </a:solidFill>
              </a:rPr>
              <a:t>Namen: </a:t>
            </a:r>
          </a:p>
          <a:p>
            <a:pPr>
              <a:lnSpc>
                <a:spcPct val="90000"/>
              </a:lnSpc>
            </a:pPr>
            <a:r>
              <a:rPr lang="sl-SI" sz="1700" dirty="0">
                <a:solidFill>
                  <a:schemeClr val="tx1"/>
                </a:solidFill>
              </a:rPr>
              <a:t>spodbujanje socialnega vključevanja otrok z gluhoslepoto z vzpostavitvijo sistema pomoči v VIZ.</a:t>
            </a:r>
          </a:p>
          <a:p>
            <a:pPr>
              <a:lnSpc>
                <a:spcPct val="90000"/>
              </a:lnSpc>
            </a:pPr>
            <a:endParaRPr lang="sl-SI" sz="17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sl-SI" sz="1700" b="1" dirty="0">
                <a:solidFill>
                  <a:schemeClr val="tx1"/>
                </a:solidFill>
              </a:rPr>
              <a:t>Cilji:</a:t>
            </a:r>
          </a:p>
          <a:p>
            <a:pPr>
              <a:lnSpc>
                <a:spcPct val="90000"/>
              </a:lnSpc>
            </a:pPr>
            <a:r>
              <a:rPr lang="sl-SI" sz="1700" dirty="0">
                <a:solidFill>
                  <a:schemeClr val="tx1"/>
                </a:solidFill>
              </a:rPr>
              <a:t>priprava strokovnih podlag za uvajanje različnih načinov sporazumevanja v VIZ z otroki z gluhoslepoto,</a:t>
            </a:r>
          </a:p>
          <a:p>
            <a:pPr>
              <a:lnSpc>
                <a:spcPct val="90000"/>
              </a:lnSpc>
            </a:pPr>
            <a:r>
              <a:rPr lang="sl-SI" sz="1700" dirty="0">
                <a:solidFill>
                  <a:schemeClr val="tx1"/>
                </a:solidFill>
              </a:rPr>
              <a:t>izdelava javno dostopnega e-priročnika,</a:t>
            </a:r>
          </a:p>
          <a:p>
            <a:pPr>
              <a:lnSpc>
                <a:spcPct val="90000"/>
              </a:lnSpc>
            </a:pPr>
            <a:r>
              <a:rPr lang="sl-SI" sz="1700" dirty="0">
                <a:solidFill>
                  <a:schemeClr val="tx1"/>
                </a:solidFill>
              </a:rPr>
              <a:t>priprava pobude za poklicni standard tolmača za delo z otroki z gluhoslepoto v vzgoji in izobraževanju.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09B08A-C1EC-478C-86AF-60ADE06D9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217" y="685800"/>
            <a:ext cx="3613992" cy="4603749"/>
          </a:xfrm>
        </p:spPr>
        <p:txBody>
          <a:bodyPr>
            <a:normAutofit/>
          </a:bodyPr>
          <a:lstStyle/>
          <a:p>
            <a:pPr algn="r"/>
            <a:r>
              <a:rPr lang="sl-SI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Ciljne skupine in obseg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1CC330-4259-4C32-BF8B-5FE13FFAB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9" y="0"/>
            <a:ext cx="4572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9238" y="685800"/>
            <a:ext cx="3659219" cy="460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>
                <a:solidFill>
                  <a:schemeClr val="tx1"/>
                </a:solidFill>
              </a:rPr>
              <a:t>Ciljne skupine</a:t>
            </a:r>
            <a:r>
              <a:rPr lang="sl-SI" dirty="0">
                <a:solidFill>
                  <a:schemeClr val="tx1"/>
                </a:solidFill>
              </a:rPr>
              <a:t>:</a:t>
            </a:r>
          </a:p>
          <a:p>
            <a:r>
              <a:rPr lang="sl-SI" dirty="0">
                <a:solidFill>
                  <a:schemeClr val="tx1"/>
                </a:solidFill>
              </a:rPr>
              <a:t>otroci in mladi z gluhoslepoto do  26. leta starosti,</a:t>
            </a:r>
          </a:p>
          <a:p>
            <a:r>
              <a:rPr lang="sl-SI" dirty="0">
                <a:solidFill>
                  <a:schemeClr val="tx1"/>
                </a:solidFill>
              </a:rPr>
              <a:t>vzgojno-izobraževalni zavodi,</a:t>
            </a:r>
          </a:p>
          <a:p>
            <a:r>
              <a:rPr lang="sl-SI" dirty="0">
                <a:solidFill>
                  <a:schemeClr val="tx1"/>
                </a:solidFill>
              </a:rPr>
              <a:t>strokovni delavci v VIZ.</a:t>
            </a:r>
          </a:p>
          <a:p>
            <a:endParaRPr lang="sl-SI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l-SI" b="1" dirty="0">
                <a:solidFill>
                  <a:schemeClr val="tx1"/>
                </a:solidFill>
              </a:rPr>
              <a:t>Obseg: </a:t>
            </a:r>
            <a:r>
              <a:rPr lang="sl-SI" dirty="0">
                <a:solidFill>
                  <a:schemeClr val="tx1"/>
                </a:solidFill>
              </a:rPr>
              <a:t>izvajanje na območju celotne Slovenije.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09B08A-C1EC-478C-86AF-60ADE06D9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217" y="685800"/>
            <a:ext cx="3613992" cy="4603749"/>
          </a:xfrm>
        </p:spPr>
        <p:txBody>
          <a:bodyPr>
            <a:normAutofit/>
          </a:bodyPr>
          <a:lstStyle/>
          <a:p>
            <a:pPr algn="r"/>
            <a:r>
              <a:rPr lang="sl-SI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Splošni pogoji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1CC330-4259-4C32-BF8B-5FE13FFAB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9" y="0"/>
            <a:ext cx="4572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9238" y="685800"/>
            <a:ext cx="3659219" cy="460375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sl-SI" sz="1900" b="1" dirty="0">
                <a:solidFill>
                  <a:schemeClr val="tx1"/>
                </a:solidFill>
              </a:rPr>
              <a:t>Prijavitelj: </a:t>
            </a:r>
            <a:r>
              <a:rPr lang="sl-SI" sz="1900" dirty="0">
                <a:solidFill>
                  <a:schemeClr val="tx1"/>
                </a:solidFill>
              </a:rPr>
              <a:t>zavod za vzgojo in izobraževanje otrok s posebnimi potrebami.</a:t>
            </a:r>
          </a:p>
          <a:p>
            <a:pPr>
              <a:lnSpc>
                <a:spcPct val="90000"/>
              </a:lnSpc>
            </a:pPr>
            <a:endParaRPr lang="sl-SI" sz="19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sl-SI" sz="1900" b="1" dirty="0">
                <a:solidFill>
                  <a:schemeClr val="tx1"/>
                </a:solidFill>
              </a:rPr>
              <a:t>Konzorcij: </a:t>
            </a:r>
            <a:r>
              <a:rPr lang="sl-SI" sz="1900" dirty="0">
                <a:solidFill>
                  <a:schemeClr val="tx1"/>
                </a:solidFill>
              </a:rPr>
              <a:t>najmanj 2 partnerja:</a:t>
            </a:r>
          </a:p>
          <a:p>
            <a:pPr>
              <a:lnSpc>
                <a:spcPct val="90000"/>
              </a:lnSpc>
            </a:pPr>
            <a:r>
              <a:rPr lang="sl-SI" sz="1900" dirty="0">
                <a:solidFill>
                  <a:schemeClr val="tx1"/>
                </a:solidFill>
              </a:rPr>
              <a:t> en VIZ zavod,</a:t>
            </a:r>
          </a:p>
          <a:p>
            <a:pPr>
              <a:lnSpc>
                <a:spcPct val="90000"/>
              </a:lnSpc>
            </a:pPr>
            <a:r>
              <a:rPr lang="sl-SI" sz="1900" dirty="0">
                <a:solidFill>
                  <a:schemeClr val="tx1"/>
                </a:solidFill>
              </a:rPr>
              <a:t>ena nevladna organizacija s statusom v javnem interesu.</a:t>
            </a:r>
          </a:p>
          <a:p>
            <a:pPr>
              <a:lnSpc>
                <a:spcPct val="90000"/>
              </a:lnSpc>
            </a:pPr>
            <a:endParaRPr lang="sl-SI" sz="19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sl-SI" sz="1900" b="1" dirty="0">
                <a:solidFill>
                  <a:schemeClr val="tx1"/>
                </a:solidFill>
              </a:rPr>
              <a:t>Pogoji: </a:t>
            </a:r>
            <a:r>
              <a:rPr lang="sl-SI" sz="1900" dirty="0">
                <a:solidFill>
                  <a:schemeClr val="tx1"/>
                </a:solidFill>
              </a:rPr>
              <a:t>poravnane obveznosti, nekaznovanost, brez dvojnega sofinanciranja.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09B08A-C1EC-478C-86AF-60ADE06D9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217" y="685800"/>
            <a:ext cx="3613992" cy="4603749"/>
          </a:xfrm>
        </p:spPr>
        <p:txBody>
          <a:bodyPr>
            <a:normAutofit/>
          </a:bodyPr>
          <a:lstStyle/>
          <a:p>
            <a:pPr algn="r"/>
            <a:r>
              <a:rPr lang="sl-SI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Ključne aktivnosti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1CC330-4259-4C32-BF8B-5FE13FFAB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9" y="0"/>
            <a:ext cx="4572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9238" y="685800"/>
            <a:ext cx="3659219" cy="46037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l-SI" sz="1700" dirty="0">
                <a:solidFill>
                  <a:schemeClr val="tx1"/>
                </a:solidFill>
              </a:rPr>
              <a:t>1. Pregled in povezovanje z domačimi in tujimi organizacijami na področju dela z otroki z gluhoslepoto.</a:t>
            </a:r>
          </a:p>
          <a:p>
            <a:pPr>
              <a:lnSpc>
                <a:spcPct val="90000"/>
              </a:lnSpc>
            </a:pPr>
            <a:r>
              <a:rPr lang="sl-SI" sz="1700" dirty="0">
                <a:solidFill>
                  <a:schemeClr val="tx1"/>
                </a:solidFill>
              </a:rPr>
              <a:t>2. Delavnice o gluhoslepoti.</a:t>
            </a:r>
          </a:p>
          <a:p>
            <a:pPr>
              <a:lnSpc>
                <a:spcPct val="90000"/>
              </a:lnSpc>
            </a:pPr>
            <a:r>
              <a:rPr lang="sl-SI" sz="1700" dirty="0">
                <a:solidFill>
                  <a:schemeClr val="tx1"/>
                </a:solidFill>
              </a:rPr>
              <a:t>3. Prilagoditev oblik sporazumevanja, pedagoških pristopov in materialov.</a:t>
            </a:r>
          </a:p>
          <a:p>
            <a:pPr>
              <a:lnSpc>
                <a:spcPct val="90000"/>
              </a:lnSpc>
            </a:pPr>
            <a:r>
              <a:rPr lang="sl-SI" sz="1700" dirty="0">
                <a:solidFill>
                  <a:schemeClr val="tx1"/>
                </a:solidFill>
              </a:rPr>
              <a:t>4. Izdelava dokumenta in e-priročnika z dobrimi praksami ter priprava popolne pobude za poklicni standard.</a:t>
            </a:r>
          </a:p>
          <a:p>
            <a:pPr>
              <a:lnSpc>
                <a:spcPct val="90000"/>
              </a:lnSpc>
            </a:pPr>
            <a:r>
              <a:rPr lang="sl-SI" sz="1700" dirty="0">
                <a:solidFill>
                  <a:schemeClr val="tx1"/>
                </a:solidFill>
              </a:rPr>
              <a:t>5. Evalvacija in promocijski dogodki.</a:t>
            </a:r>
          </a:p>
          <a:p>
            <a:pPr>
              <a:lnSpc>
                <a:spcPct val="90000"/>
              </a:lnSpc>
            </a:pPr>
            <a:r>
              <a:rPr lang="sl-SI" sz="1700" dirty="0">
                <a:solidFill>
                  <a:schemeClr val="tx1"/>
                </a:solidFill>
              </a:rPr>
              <a:t>6. Vodenje in koordinacija operacije.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09B08A-C1EC-478C-86AF-60ADE06D9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217" y="685800"/>
            <a:ext cx="3613992" cy="4603749"/>
          </a:xfrm>
        </p:spPr>
        <p:txBody>
          <a:bodyPr>
            <a:normAutofit/>
          </a:bodyPr>
          <a:lstStyle/>
          <a:p>
            <a:pPr algn="r"/>
            <a:r>
              <a:rPr lang="sl-SI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Kazalniki uspešnosti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1CC330-4259-4C32-BF8B-5FE13FFAB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9" y="0"/>
            <a:ext cx="4572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9238" y="685800"/>
            <a:ext cx="3659219" cy="4603750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tx1"/>
                </a:solidFill>
              </a:rPr>
              <a:t>najmanj 3 pridobljene in preizkušene dobre prakse,</a:t>
            </a:r>
          </a:p>
          <a:p>
            <a:r>
              <a:rPr lang="sl-SI" dirty="0">
                <a:solidFill>
                  <a:schemeClr val="tx1"/>
                </a:solidFill>
              </a:rPr>
              <a:t>izdelan e-priročnik z virtualnimi vsebinami,</a:t>
            </a:r>
          </a:p>
          <a:p>
            <a:r>
              <a:rPr lang="sl-SI">
                <a:solidFill>
                  <a:schemeClr val="tx1"/>
                </a:solidFill>
              </a:rPr>
              <a:t>v</a:t>
            </a:r>
            <a:r>
              <a:rPr lang="sl-SI" dirty="0">
                <a:solidFill>
                  <a:schemeClr val="tx1"/>
                </a:solidFill>
              </a:rPr>
              <a:t>l</a:t>
            </a:r>
            <a:r>
              <a:rPr lang="sl-SI">
                <a:solidFill>
                  <a:schemeClr val="tx1"/>
                </a:solidFill>
              </a:rPr>
              <a:t>ožena </a:t>
            </a:r>
            <a:r>
              <a:rPr lang="sl-SI" dirty="0">
                <a:solidFill>
                  <a:schemeClr val="tx1"/>
                </a:solidFill>
              </a:rPr>
              <a:t>pobuda za poklicni standard tolmača za delo z otroki z gluhoslepoto v vzgoji in izobraževanju,</a:t>
            </a:r>
          </a:p>
          <a:p>
            <a:r>
              <a:rPr lang="sl-SI" dirty="0">
                <a:solidFill>
                  <a:schemeClr val="tx1"/>
                </a:solidFill>
              </a:rPr>
              <a:t>izvedeni promocijski dogodki in zaključna konferenca.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09B08A-C1EC-478C-86AF-60ADE06D9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217" y="685800"/>
            <a:ext cx="3613992" cy="4603749"/>
          </a:xfrm>
        </p:spPr>
        <p:txBody>
          <a:bodyPr>
            <a:normAutofit/>
          </a:bodyPr>
          <a:lstStyle/>
          <a:p>
            <a:pPr algn="r"/>
            <a:r>
              <a:rPr lang="sl-SI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Merila za izbor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1CC330-4259-4C32-BF8B-5FE13FFAB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9" y="0"/>
            <a:ext cx="4572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9238" y="685800"/>
            <a:ext cx="3659219" cy="460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Skupaj 100 točk:</a:t>
            </a:r>
          </a:p>
          <a:p>
            <a:r>
              <a:rPr lang="sl-SI" dirty="0">
                <a:solidFill>
                  <a:schemeClr val="tx1"/>
                </a:solidFill>
              </a:rPr>
              <a:t>Ustreznost in kakovost operacije (70 t).</a:t>
            </a:r>
          </a:p>
          <a:p>
            <a:r>
              <a:rPr lang="sl-SI" dirty="0">
                <a:solidFill>
                  <a:schemeClr val="tx1"/>
                </a:solidFill>
              </a:rPr>
              <a:t>Vključevanje konzorcijskih partnerjev (15 t).</a:t>
            </a:r>
          </a:p>
          <a:p>
            <a:r>
              <a:rPr lang="sl-SI" dirty="0">
                <a:solidFill>
                  <a:schemeClr val="tx1"/>
                </a:solidFill>
              </a:rPr>
              <a:t>Izmenjava izkušenj in dobrih praks (15 t).</a:t>
            </a:r>
          </a:p>
          <a:p>
            <a:endParaRPr lang="sl-SI" dirty="0">
              <a:solidFill>
                <a:schemeClr val="tx1"/>
              </a:solidFill>
            </a:endParaRPr>
          </a:p>
          <a:p>
            <a:r>
              <a:rPr lang="sl-SI" dirty="0">
                <a:solidFill>
                  <a:schemeClr val="tx1"/>
                </a:solidFill>
              </a:rPr>
              <a:t>Prag: najmanj 60 točk.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09B08A-C1EC-478C-86AF-60ADE06D9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217" y="685800"/>
            <a:ext cx="3613992" cy="4603749"/>
          </a:xfrm>
        </p:spPr>
        <p:txBody>
          <a:bodyPr>
            <a:normAutofit/>
          </a:bodyPr>
          <a:lstStyle/>
          <a:p>
            <a:pPr algn="r"/>
            <a:r>
              <a:rPr lang="sl-SI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Finančni okvir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1CC330-4259-4C32-BF8B-5FE13FFAB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9" y="0"/>
            <a:ext cx="4572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9238" y="685800"/>
            <a:ext cx="3659219" cy="46037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l-SI">
                <a:solidFill>
                  <a:schemeClr val="tx1"/>
                </a:solidFill>
              </a:rPr>
              <a:t>Skupna vrednost: do 380.000 EUR</a:t>
            </a:r>
          </a:p>
          <a:p>
            <a:pPr>
              <a:lnSpc>
                <a:spcPct val="90000"/>
              </a:lnSpc>
            </a:pPr>
            <a:endParaRPr lang="sl-SI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sl-SI">
                <a:solidFill>
                  <a:schemeClr val="tx1"/>
                </a:solidFill>
              </a:rPr>
              <a:t>2025: 55.000 EUR</a:t>
            </a:r>
          </a:p>
          <a:p>
            <a:pPr>
              <a:lnSpc>
                <a:spcPct val="90000"/>
              </a:lnSpc>
            </a:pPr>
            <a:r>
              <a:rPr lang="sl-SI">
                <a:solidFill>
                  <a:schemeClr val="tx1"/>
                </a:solidFill>
              </a:rPr>
              <a:t>2026: 145.000 EUR</a:t>
            </a:r>
          </a:p>
          <a:p>
            <a:pPr>
              <a:lnSpc>
                <a:spcPct val="90000"/>
              </a:lnSpc>
            </a:pPr>
            <a:r>
              <a:rPr lang="sl-SI">
                <a:solidFill>
                  <a:schemeClr val="tx1"/>
                </a:solidFill>
              </a:rPr>
              <a:t>2027: 145.000 EUR</a:t>
            </a:r>
          </a:p>
          <a:p>
            <a:pPr>
              <a:lnSpc>
                <a:spcPct val="90000"/>
              </a:lnSpc>
            </a:pPr>
            <a:r>
              <a:rPr lang="sl-SI">
                <a:solidFill>
                  <a:schemeClr val="tx1"/>
                </a:solidFill>
              </a:rPr>
              <a:t>2028: 35.000 EUR</a:t>
            </a:r>
          </a:p>
          <a:p>
            <a:pPr>
              <a:lnSpc>
                <a:spcPct val="90000"/>
              </a:lnSpc>
            </a:pPr>
            <a:endParaRPr lang="sl-SI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sl-SI">
                <a:solidFill>
                  <a:schemeClr val="tx1"/>
                </a:solidFill>
              </a:rPr>
              <a:t>Prispevek EU: 40 % (152.000 EUR)</a:t>
            </a:r>
          </a:p>
          <a:p>
            <a:pPr>
              <a:lnSpc>
                <a:spcPct val="90000"/>
              </a:lnSpc>
            </a:pPr>
            <a:r>
              <a:rPr lang="sl-SI">
                <a:solidFill>
                  <a:schemeClr val="tx1"/>
                </a:solidFill>
              </a:rPr>
              <a:t>Prispevek RS: 60 % (228.000 EUR)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09B08A-C1EC-478C-86AF-60ADE06D9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217" y="685800"/>
            <a:ext cx="3613992" cy="4603749"/>
          </a:xfrm>
        </p:spPr>
        <p:txBody>
          <a:bodyPr>
            <a:normAutofit/>
          </a:bodyPr>
          <a:lstStyle/>
          <a:p>
            <a:pPr algn="r"/>
            <a:r>
              <a:rPr lang="sl-SI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Upravičeni stroški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1CC330-4259-4C32-BF8B-5FE13FFAB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9" y="0"/>
            <a:ext cx="4572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9238" y="685800"/>
            <a:ext cx="3659219" cy="4603750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tx1"/>
                </a:solidFill>
              </a:rPr>
              <a:t>stroški osebja (plače, SE A in SE B),</a:t>
            </a:r>
          </a:p>
          <a:p>
            <a:r>
              <a:rPr lang="sl-SI" dirty="0">
                <a:solidFill>
                  <a:schemeClr val="tx1"/>
                </a:solidFill>
              </a:rPr>
              <a:t>zunanje storitve (podjemne, avtorske pogodbe, študentsko delo),</a:t>
            </a:r>
          </a:p>
          <a:p>
            <a:r>
              <a:rPr lang="sl-SI" dirty="0">
                <a:solidFill>
                  <a:schemeClr val="tx1"/>
                </a:solidFill>
              </a:rPr>
              <a:t>pavšal 40 % za ostale stroške (oprema, potovanja, material, informiranje),DDV, stroški konferenc in komuniciranja.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zina">
  <a:themeElements>
    <a:clrScheme name="Rezin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Rezin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zin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157</TotalTime>
  <Words>501</Words>
  <Application>Microsoft Office PowerPoint</Application>
  <PresentationFormat>Diaprojekcija na zaslonu (4:3)</PresentationFormat>
  <Paragraphs>75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5" baseType="lpstr">
      <vt:lpstr>Century Gothic</vt:lpstr>
      <vt:lpstr>Wingdings 3</vt:lpstr>
      <vt:lpstr>Rezina</vt:lpstr>
      <vt:lpstr>JAVNI RAZPIS  Vzpostavitev sistema pomoči otrokom z gluhoslepoto v  vzgoji in izobraževanju</vt:lpstr>
      <vt:lpstr>Namen in cilji razpisa</vt:lpstr>
      <vt:lpstr>Ciljne skupine in obseg</vt:lpstr>
      <vt:lpstr>Splošni pogoji</vt:lpstr>
      <vt:lpstr>Ključne aktivnosti</vt:lpstr>
      <vt:lpstr>Kazalniki uspešnosti</vt:lpstr>
      <vt:lpstr>Merila za izbor</vt:lpstr>
      <vt:lpstr>Finančni okvir</vt:lpstr>
      <vt:lpstr>Upravičeni stroški</vt:lpstr>
      <vt:lpstr>Obdobje izvajanja</vt:lpstr>
      <vt:lpstr>Rok za oddajo vlog</vt:lpstr>
      <vt:lpstr>Dodatne informacije: gp.mvi@gov.si, s sklicem na št. zadeve 303-205/2023-3350.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Jožica Pečnik</dc:creator>
  <cp:keywords/>
  <dc:description>generated using python-pptx</dc:description>
  <cp:lastModifiedBy>Uroš Kastaneto</cp:lastModifiedBy>
  <cp:revision>8</cp:revision>
  <dcterms:created xsi:type="dcterms:W3CDTF">2013-01-27T09:14:16Z</dcterms:created>
  <dcterms:modified xsi:type="dcterms:W3CDTF">2025-09-29T13:51:59Z</dcterms:modified>
  <cp:category/>
</cp:coreProperties>
</file>