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8" r:id="rId3"/>
    <p:sldId id="278" r:id="rId4"/>
    <p:sldId id="295" r:id="rId5"/>
    <p:sldId id="288" r:id="rId6"/>
    <p:sldId id="279" r:id="rId7"/>
    <p:sldId id="280" r:id="rId8"/>
    <p:sldId id="281" r:id="rId9"/>
    <p:sldId id="283" r:id="rId10"/>
    <p:sldId id="311" r:id="rId11"/>
    <p:sldId id="292" r:id="rId12"/>
    <p:sldId id="304" r:id="rId13"/>
    <p:sldId id="300" r:id="rId14"/>
    <p:sldId id="301" r:id="rId15"/>
    <p:sldId id="262" r:id="rId16"/>
    <p:sldId id="297" r:id="rId17"/>
    <p:sldId id="312" r:id="rId18"/>
    <p:sldId id="313" r:id="rId19"/>
    <p:sldId id="314" r:id="rId20"/>
    <p:sldId id="302" r:id="rId21"/>
    <p:sldId id="308" r:id="rId22"/>
    <p:sldId id="310" r:id="rId23"/>
    <p:sldId id="298" r:id="rId24"/>
  </p:sldIdLst>
  <p:sldSz cx="9144000" cy="6858000" type="screen4x3"/>
  <p:notesSz cx="7010400" cy="92964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ivzeti razdelek" id="{E508B391-C27B-48D2-9BCC-0CE3790DDF89}">
          <p14:sldIdLst>
            <p14:sldId id="256"/>
            <p14:sldId id="268"/>
            <p14:sldId id="278"/>
            <p14:sldId id="295"/>
            <p14:sldId id="288"/>
            <p14:sldId id="279"/>
            <p14:sldId id="280"/>
            <p14:sldId id="281"/>
            <p14:sldId id="283"/>
            <p14:sldId id="311"/>
          </p14:sldIdLst>
        </p14:section>
        <p14:section name="Razdelek brez naslova" id="{CCB61B14-83CC-48E7-8A41-A0BA84E2146D}">
          <p14:sldIdLst>
            <p14:sldId id="292"/>
            <p14:sldId id="304"/>
            <p14:sldId id="300"/>
            <p14:sldId id="301"/>
            <p14:sldId id="262"/>
            <p14:sldId id="297"/>
            <p14:sldId id="312"/>
            <p14:sldId id="313"/>
            <p14:sldId id="314"/>
            <p14:sldId id="302"/>
            <p14:sldId id="308"/>
            <p14:sldId id="310"/>
            <p14:sldId id="29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  <a:srgbClr val="009900"/>
    <a:srgbClr val="33CC33"/>
    <a:srgbClr val="FF00FF"/>
    <a:srgbClr val="CB05A1"/>
    <a:srgbClr val="CC00FF"/>
    <a:srgbClr val="800080"/>
    <a:srgbClr val="FFFFCC"/>
    <a:srgbClr val="006600"/>
    <a:srgbClr val="4823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4660"/>
  </p:normalViewPr>
  <p:slideViewPr>
    <p:cSldViewPr>
      <p:cViewPr varScale="1">
        <p:scale>
          <a:sx n="81" d="100"/>
          <a:sy n="81" d="100"/>
        </p:scale>
        <p:origin x="-9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/>
            </a:pPr>
            <a:r>
              <a:rPr lang="sl-SI" sz="2400"/>
              <a:t>Delež razpisanih mest za vpis v srednješolske programe za šolsko leto 2019/2020</a:t>
            </a:r>
            <a:endParaRPr lang="en-US" sz="240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sl-SI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'PODATKI ZA GRAFIKON'!$A$52:$A$55</c:f>
              <c:strCache>
                <c:ptCount val="4"/>
                <c:pt idx="0">
                  <c:v>Nižje poklicno izobraževanje</c:v>
                </c:pt>
                <c:pt idx="1">
                  <c:v>Srednje poklicno izobraževanje</c:v>
                </c:pt>
                <c:pt idx="2">
                  <c:v>Srednje strokovno izobraževanje </c:v>
                </c:pt>
                <c:pt idx="3">
                  <c:v>Gimnazije</c:v>
                </c:pt>
              </c:strCache>
            </c:strRef>
          </c:cat>
          <c:val>
            <c:numRef>
              <c:f>'PODATKI ZA GRAFIKON'!$B$52:$B$55</c:f>
              <c:numCache>
                <c:formatCode>General</c:formatCode>
                <c:ptCount val="4"/>
                <c:pt idx="0">
                  <c:v>2.8</c:v>
                </c:pt>
                <c:pt idx="1">
                  <c:v>28</c:v>
                </c:pt>
                <c:pt idx="2">
                  <c:v>39.200000000000003</c:v>
                </c:pt>
                <c:pt idx="3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sl-SI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podzarazpisani!$A$2</c:f>
              <c:strCache>
                <c:ptCount val="1"/>
                <c:pt idx="0">
                  <c:v>Nižje poklicno izobraževanje</c:v>
                </c:pt>
              </c:strCache>
            </c:strRef>
          </c:tx>
          <c:invertIfNegative val="0"/>
          <c:cat>
            <c:strRef>
              <c:f>podzarazpisani!$B$1:$L$1</c:f>
              <c:strCache>
                <c:ptCount val="11"/>
                <c:pt idx="0">
                  <c:v>2009/10</c:v>
                </c:pt>
                <c:pt idx="1">
                  <c:v>2010/11</c:v>
                </c:pt>
                <c:pt idx="2">
                  <c:v>2011/12</c:v>
                </c:pt>
                <c:pt idx="3">
                  <c:v>2012/13</c:v>
                </c:pt>
                <c:pt idx="4">
                  <c:v>2013/14</c:v>
                </c:pt>
                <c:pt idx="5">
                  <c:v>3014/15</c:v>
                </c:pt>
                <c:pt idx="6">
                  <c:v>2015/16</c:v>
                </c:pt>
                <c:pt idx="7">
                  <c:v>2016/17</c:v>
                </c:pt>
                <c:pt idx="8">
                  <c:v>2017/2018</c:v>
                </c:pt>
                <c:pt idx="9">
                  <c:v>2018/2019</c:v>
                </c:pt>
                <c:pt idx="10">
                  <c:v>2019/2020</c:v>
                </c:pt>
              </c:strCache>
            </c:strRef>
          </c:cat>
          <c:val>
            <c:numRef>
              <c:f>podzarazpisani!$B$2:$L$2</c:f>
              <c:numCache>
                <c:formatCode>General</c:formatCode>
                <c:ptCount val="11"/>
                <c:pt idx="0">
                  <c:v>3</c:v>
                </c:pt>
                <c:pt idx="1">
                  <c:v>2.6</c:v>
                </c:pt>
                <c:pt idx="2">
                  <c:v>2.7</c:v>
                </c:pt>
                <c:pt idx="3">
                  <c:v>3</c:v>
                </c:pt>
                <c:pt idx="4">
                  <c:v>2.7</c:v>
                </c:pt>
                <c:pt idx="5">
                  <c:v>2.7</c:v>
                </c:pt>
                <c:pt idx="6">
                  <c:v>2.6</c:v>
                </c:pt>
                <c:pt idx="7">
                  <c:v>2.72</c:v>
                </c:pt>
                <c:pt idx="8">
                  <c:v>2.7</c:v>
                </c:pt>
                <c:pt idx="9">
                  <c:v>2.6</c:v>
                </c:pt>
                <c:pt idx="10">
                  <c:v>2.8</c:v>
                </c:pt>
              </c:numCache>
            </c:numRef>
          </c:val>
        </c:ser>
        <c:ser>
          <c:idx val="1"/>
          <c:order val="1"/>
          <c:tx>
            <c:strRef>
              <c:f>podzarazpisani!$A$3</c:f>
              <c:strCache>
                <c:ptCount val="1"/>
                <c:pt idx="0">
                  <c:v>Srednje poklicno izobraževanje</c:v>
                </c:pt>
              </c:strCache>
            </c:strRef>
          </c:tx>
          <c:invertIfNegative val="0"/>
          <c:cat>
            <c:strRef>
              <c:f>podzarazpisani!$B$1:$L$1</c:f>
              <c:strCache>
                <c:ptCount val="11"/>
                <c:pt idx="0">
                  <c:v>2009/10</c:v>
                </c:pt>
                <c:pt idx="1">
                  <c:v>2010/11</c:v>
                </c:pt>
                <c:pt idx="2">
                  <c:v>2011/12</c:v>
                </c:pt>
                <c:pt idx="3">
                  <c:v>2012/13</c:v>
                </c:pt>
                <c:pt idx="4">
                  <c:v>2013/14</c:v>
                </c:pt>
                <c:pt idx="5">
                  <c:v>3014/15</c:v>
                </c:pt>
                <c:pt idx="6">
                  <c:v>2015/16</c:v>
                </c:pt>
                <c:pt idx="7">
                  <c:v>2016/17</c:v>
                </c:pt>
                <c:pt idx="8">
                  <c:v>2017/2018</c:v>
                </c:pt>
                <c:pt idx="9">
                  <c:v>2018/2019</c:v>
                </c:pt>
                <c:pt idx="10">
                  <c:v>2019/2020</c:v>
                </c:pt>
              </c:strCache>
            </c:strRef>
          </c:cat>
          <c:val>
            <c:numRef>
              <c:f>podzarazpisani!$B$3:$L$3</c:f>
              <c:numCache>
                <c:formatCode>General</c:formatCode>
                <c:ptCount val="11"/>
                <c:pt idx="0">
                  <c:v>25.3</c:v>
                </c:pt>
                <c:pt idx="1">
                  <c:v>27</c:v>
                </c:pt>
                <c:pt idx="2">
                  <c:v>27.8</c:v>
                </c:pt>
                <c:pt idx="3">
                  <c:v>23.9</c:v>
                </c:pt>
                <c:pt idx="4">
                  <c:v>27.2</c:v>
                </c:pt>
                <c:pt idx="5">
                  <c:v>26.6</c:v>
                </c:pt>
                <c:pt idx="6">
                  <c:v>27.3</c:v>
                </c:pt>
                <c:pt idx="7">
                  <c:v>26.75</c:v>
                </c:pt>
                <c:pt idx="8">
                  <c:v>26.8</c:v>
                </c:pt>
                <c:pt idx="9">
                  <c:v>27.8</c:v>
                </c:pt>
                <c:pt idx="10">
                  <c:v>28</c:v>
                </c:pt>
              </c:numCache>
            </c:numRef>
          </c:val>
        </c:ser>
        <c:ser>
          <c:idx val="2"/>
          <c:order val="2"/>
          <c:tx>
            <c:strRef>
              <c:f>podzarazpisani!$A$4</c:f>
              <c:strCache>
                <c:ptCount val="1"/>
                <c:pt idx="0">
                  <c:v>Srednje tehniško in strokovno izobraževanje </c:v>
                </c:pt>
              </c:strCache>
            </c:strRef>
          </c:tx>
          <c:invertIfNegative val="0"/>
          <c:cat>
            <c:strRef>
              <c:f>podzarazpisani!$B$1:$L$1</c:f>
              <c:strCache>
                <c:ptCount val="11"/>
                <c:pt idx="0">
                  <c:v>2009/10</c:v>
                </c:pt>
                <c:pt idx="1">
                  <c:v>2010/11</c:v>
                </c:pt>
                <c:pt idx="2">
                  <c:v>2011/12</c:v>
                </c:pt>
                <c:pt idx="3">
                  <c:v>2012/13</c:v>
                </c:pt>
                <c:pt idx="4">
                  <c:v>2013/14</c:v>
                </c:pt>
                <c:pt idx="5">
                  <c:v>3014/15</c:v>
                </c:pt>
                <c:pt idx="6">
                  <c:v>2015/16</c:v>
                </c:pt>
                <c:pt idx="7">
                  <c:v>2016/17</c:v>
                </c:pt>
                <c:pt idx="8">
                  <c:v>2017/2018</c:v>
                </c:pt>
                <c:pt idx="9">
                  <c:v>2018/2019</c:v>
                </c:pt>
                <c:pt idx="10">
                  <c:v>2019/2020</c:v>
                </c:pt>
              </c:strCache>
            </c:strRef>
          </c:cat>
          <c:val>
            <c:numRef>
              <c:f>podzarazpisani!$B$4:$L$4</c:f>
              <c:numCache>
                <c:formatCode>General</c:formatCode>
                <c:ptCount val="11"/>
                <c:pt idx="0">
                  <c:v>37</c:v>
                </c:pt>
                <c:pt idx="1">
                  <c:v>36.700000000000003</c:v>
                </c:pt>
                <c:pt idx="2">
                  <c:v>37.299999999999997</c:v>
                </c:pt>
                <c:pt idx="3">
                  <c:v>38.4</c:v>
                </c:pt>
                <c:pt idx="4">
                  <c:v>38.5</c:v>
                </c:pt>
                <c:pt idx="5">
                  <c:v>39.1</c:v>
                </c:pt>
                <c:pt idx="6">
                  <c:v>39.4</c:v>
                </c:pt>
                <c:pt idx="7">
                  <c:v>39.619999999999997</c:v>
                </c:pt>
                <c:pt idx="8">
                  <c:v>40.299999999999997</c:v>
                </c:pt>
                <c:pt idx="9">
                  <c:v>39.5</c:v>
                </c:pt>
                <c:pt idx="10">
                  <c:v>39.200000000000003</c:v>
                </c:pt>
              </c:numCache>
            </c:numRef>
          </c:val>
        </c:ser>
        <c:ser>
          <c:idx val="3"/>
          <c:order val="3"/>
          <c:tx>
            <c:strRef>
              <c:f>podzarazpisani!$A$5</c:f>
              <c:strCache>
                <c:ptCount val="1"/>
                <c:pt idx="0">
                  <c:v>Gimnazije</c:v>
                </c:pt>
              </c:strCache>
            </c:strRef>
          </c:tx>
          <c:invertIfNegative val="0"/>
          <c:cat>
            <c:strRef>
              <c:f>podzarazpisani!$B$1:$L$1</c:f>
              <c:strCache>
                <c:ptCount val="11"/>
                <c:pt idx="0">
                  <c:v>2009/10</c:v>
                </c:pt>
                <c:pt idx="1">
                  <c:v>2010/11</c:v>
                </c:pt>
                <c:pt idx="2">
                  <c:v>2011/12</c:v>
                </c:pt>
                <c:pt idx="3">
                  <c:v>2012/13</c:v>
                </c:pt>
                <c:pt idx="4">
                  <c:v>2013/14</c:v>
                </c:pt>
                <c:pt idx="5">
                  <c:v>3014/15</c:v>
                </c:pt>
                <c:pt idx="6">
                  <c:v>2015/16</c:v>
                </c:pt>
                <c:pt idx="7">
                  <c:v>2016/17</c:v>
                </c:pt>
                <c:pt idx="8">
                  <c:v>2017/2018</c:v>
                </c:pt>
                <c:pt idx="9">
                  <c:v>2018/2019</c:v>
                </c:pt>
                <c:pt idx="10">
                  <c:v>2019/2020</c:v>
                </c:pt>
              </c:strCache>
            </c:strRef>
          </c:cat>
          <c:val>
            <c:numRef>
              <c:f>podzarazpisani!$B$5:$L$5</c:f>
              <c:numCache>
                <c:formatCode>General</c:formatCode>
                <c:ptCount val="11"/>
                <c:pt idx="0">
                  <c:v>34.700000000000003</c:v>
                </c:pt>
                <c:pt idx="1">
                  <c:v>33.700000000000003</c:v>
                </c:pt>
                <c:pt idx="2">
                  <c:v>32.200000000000003</c:v>
                </c:pt>
                <c:pt idx="3">
                  <c:v>34.700000000000003</c:v>
                </c:pt>
                <c:pt idx="4">
                  <c:v>31.6</c:v>
                </c:pt>
                <c:pt idx="5">
                  <c:v>31.5</c:v>
                </c:pt>
                <c:pt idx="6">
                  <c:v>30.7</c:v>
                </c:pt>
                <c:pt idx="7">
                  <c:v>30.91</c:v>
                </c:pt>
                <c:pt idx="8">
                  <c:v>30.1</c:v>
                </c:pt>
                <c:pt idx="9">
                  <c:v>30</c:v>
                </c:pt>
                <c:pt idx="10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506432"/>
        <c:axId val="81334272"/>
      </c:barChart>
      <c:catAx>
        <c:axId val="795064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sl-SI"/>
          </a:p>
        </c:txPr>
        <c:crossAx val="81334272"/>
        <c:crosses val="autoZero"/>
        <c:auto val="1"/>
        <c:lblAlgn val="ctr"/>
        <c:lblOffset val="100"/>
        <c:noMultiLvlLbl val="0"/>
      </c:catAx>
      <c:valAx>
        <c:axId val="813342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sl-SI"/>
          </a:p>
        </c:txPr>
        <c:crossAx val="7950643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sl-SI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41AE895-6DBA-4EA7-8A02-F1D739F0F5A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114418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46BAEC-BF37-401F-8A7C-E0EA7A4A57D0}" type="datetimeFigureOut">
              <a:rPr lang="sl-SI" smtClean="0"/>
              <a:t>1.2.2019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FADAB-DDB6-464D-BC42-59DA5FDB35E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00176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FADAB-DDB6-464D-BC42-59DA5FDB35ED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1979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FADAB-DDB6-464D-BC42-59DA5FDB35ED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58249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FADAB-DDB6-464D-BC42-59DA5FDB35ED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37666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FADAB-DDB6-464D-BC42-59DA5FDB35ED}" type="slidenum">
              <a:rPr lang="sl-SI" smtClean="0"/>
              <a:t>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73612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BF406-2D1F-40F4-A307-9DA72190D9C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5A5B0-F10A-4AEF-8376-1C021661586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EFCDC-702C-4388-AC63-1728CCE240B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n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tabel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l-SI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72F00-F20A-4ECB-AD0A-B774C2E9906A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00E01-918C-4231-A71F-2A85FBE5261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E7053-7137-4E63-BE1D-D11A32D037D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6D3EF-B494-4EC1-A0D3-5058585007BF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02CDF-2C97-4F9D-B312-ECE6ABE76E38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68195-870D-46B9-8E98-9CC17BF1FAE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47EC2-DE03-43EA-BEEC-7CBC95E3190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FEB70-F53D-4B31-9455-D95DAC9E120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9566C-10CC-40B9-8C8F-760FEC21CED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BA8F998-8A7B-4A1A-AA04-41A3C99F1A0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ng.com/images/search?q=IZOBRA%c5%bdEVANJE&amp;view=detailv2&amp;&amp;id=A16956E16D13C39504C721D25C5A444349D1B468&amp;selectedIndex=3&amp;ccid=lP/Fh15M&amp;simid=608031945834234518&amp;thid=OIP.M94ffc5875e4c818cf9bf8619ce8af375o0" TargetMode="Externa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emf"/><Relationship Id="rId5" Type="http://schemas.openxmlformats.org/officeDocument/2006/relationships/image" Target="../media/image2.jp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mateja.gornik-mrvar@gov.s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7"/>
          <p:cNvSpPr>
            <a:spLocks noChangeArrowheads="1"/>
          </p:cNvSpPr>
          <p:nvPr/>
        </p:nvSpPr>
        <p:spPr bwMode="auto">
          <a:xfrm>
            <a:off x="107950" y="2924175"/>
            <a:ext cx="8856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l-SI" sz="2800" b="1" dirty="0">
                <a:solidFill>
                  <a:srgbClr val="002060"/>
                </a:solidFill>
              </a:rPr>
              <a:t>RAZPIS ZA VPIS V SREDNJE </a:t>
            </a:r>
            <a:r>
              <a:rPr lang="sl-SI" sz="2800" b="1" dirty="0" smtClean="0">
                <a:solidFill>
                  <a:srgbClr val="002060"/>
                </a:solidFill>
              </a:rPr>
              <a:t>ŠOLE</a:t>
            </a:r>
            <a:r>
              <a:rPr lang="sl-SI" sz="2800" dirty="0">
                <a:solidFill>
                  <a:srgbClr val="002060"/>
                </a:solidFill>
              </a:rPr>
              <a:t/>
            </a:r>
            <a:br>
              <a:rPr lang="sl-SI" sz="2800" dirty="0">
                <a:solidFill>
                  <a:srgbClr val="002060"/>
                </a:solidFill>
              </a:rPr>
            </a:br>
            <a:endParaRPr lang="sl-SI" sz="2800" dirty="0">
              <a:solidFill>
                <a:srgbClr val="002060"/>
              </a:solidFill>
            </a:endParaRPr>
          </a:p>
        </p:txBody>
      </p:sp>
      <p:sp>
        <p:nvSpPr>
          <p:cNvPr id="15364" name="Rectangle 8"/>
          <p:cNvSpPr>
            <a:spLocks noChangeArrowheads="1"/>
          </p:cNvSpPr>
          <p:nvPr/>
        </p:nvSpPr>
        <p:spPr bwMode="auto">
          <a:xfrm>
            <a:off x="3059112" y="4292600"/>
            <a:ext cx="46092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sl-SI" sz="2800" dirty="0">
                <a:solidFill>
                  <a:srgbClr val="FF0000"/>
                </a:solidFill>
              </a:rPr>
              <a:t>ŠOLSKO LETO </a:t>
            </a:r>
            <a:r>
              <a:rPr lang="sl-SI" sz="2800" dirty="0" smtClean="0">
                <a:solidFill>
                  <a:srgbClr val="FF0000"/>
                </a:solidFill>
              </a:rPr>
              <a:t> 2019/2020</a:t>
            </a:r>
            <a:endParaRPr lang="sl-SI" sz="2800" dirty="0">
              <a:solidFill>
                <a:srgbClr val="FF0000"/>
              </a:solidFill>
            </a:endParaRPr>
          </a:p>
        </p:txBody>
      </p:sp>
      <p:pic>
        <p:nvPicPr>
          <p:cNvPr id="2" name="Picture 2" descr="http://tse1.mm.bing.net/th?&amp;id=OIP.M94ffc5875e4c818cf9bf8619ce8af375o0&amp;w=300&amp;h=261&amp;c=0&amp;pid=1.9&amp;rs=0&amp;p=0&amp;r=0">
            <a:hlinkClick r:id="rId3" tooltip="Prikaži podrobnosti o sliki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052736"/>
            <a:ext cx="1939298" cy="1687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backgroundHeader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7" name="Picture 4" descr="MIZS_slovenščina.eps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  <p:pic>
        <p:nvPicPr>
          <p:cNvPr id="1026" name="Picture 2" descr="Slikovni rezultati za učbeniki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88" y="4365104"/>
            <a:ext cx="2133600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MIZS_slovenščina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088" y="210834"/>
            <a:ext cx="2376264" cy="495672"/>
          </a:xfrm>
          <a:prstGeom prst="rect">
            <a:avLst/>
          </a:prstGeom>
        </p:spPr>
      </p:pic>
      <p:sp>
        <p:nvSpPr>
          <p:cNvPr id="6" name="Pravokotnik 5"/>
          <p:cNvSpPr/>
          <p:nvPr/>
        </p:nvSpPr>
        <p:spPr>
          <a:xfrm>
            <a:off x="444088" y="1556792"/>
            <a:ext cx="8376384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spcBef>
                <a:spcPts val="0"/>
              </a:spcBef>
              <a:defRPr/>
            </a:pPr>
            <a:r>
              <a:rPr lang="sl-SI" sz="2800" b="1" dirty="0">
                <a:solidFill>
                  <a:srgbClr val="FF0000"/>
                </a:solidFill>
              </a:rPr>
              <a:t>PONOVNA RAZMESTITEV </a:t>
            </a:r>
          </a:p>
          <a:p>
            <a:pPr lvl="1">
              <a:spcBef>
                <a:spcPts val="0"/>
              </a:spcBef>
              <a:defRPr/>
            </a:pPr>
            <a:endParaRPr lang="sl-SI" sz="2000" b="1" dirty="0">
              <a:solidFill>
                <a:srgbClr val="FF0000"/>
              </a:solidFill>
            </a:endParaRPr>
          </a:p>
          <a:p>
            <a:pPr marL="57150" eaLnBrk="1" hangingPunct="1">
              <a:spcBef>
                <a:spcPts val="0"/>
              </a:spcBef>
              <a:defRPr/>
            </a:pPr>
            <a:r>
              <a:rPr lang="sl-SI" sz="2200" b="1" dirty="0"/>
              <a:t>Izobraževalni program nižjega poklicnega izobraževanja: </a:t>
            </a:r>
            <a:endParaRPr lang="sl-SI" sz="2200" b="1" dirty="0" smtClean="0"/>
          </a:p>
          <a:p>
            <a:pPr marL="400050" indent="-3429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000" dirty="0">
                <a:solidFill>
                  <a:srgbClr val="FF0000"/>
                </a:solidFill>
              </a:rPr>
              <a:t>P</a:t>
            </a:r>
            <a:r>
              <a:rPr lang="sl-SI" sz="2000" dirty="0" smtClean="0">
                <a:solidFill>
                  <a:srgbClr val="FF0000"/>
                </a:solidFill>
              </a:rPr>
              <a:t>omočnik </a:t>
            </a:r>
            <a:r>
              <a:rPr lang="sl-SI" sz="2000" dirty="0">
                <a:solidFill>
                  <a:srgbClr val="FF0000"/>
                </a:solidFill>
              </a:rPr>
              <a:t>v tehnoloških procesih</a:t>
            </a:r>
            <a:r>
              <a:rPr lang="sl-SI" sz="2000" dirty="0"/>
              <a:t>, Srednja poklicna in tehniška šola Murska Sobota;</a:t>
            </a:r>
          </a:p>
          <a:p>
            <a:pPr lvl="1">
              <a:spcBef>
                <a:spcPts val="0"/>
              </a:spcBef>
              <a:defRPr/>
            </a:pPr>
            <a:endParaRPr lang="sl-SI" sz="1600" i="1" dirty="0"/>
          </a:p>
          <a:p>
            <a:pPr marL="381600" lvl="1" indent="-381600" eaLnBrk="1" hangingPunct="1">
              <a:spcBef>
                <a:spcPts val="0"/>
              </a:spcBef>
              <a:buNone/>
              <a:defRPr/>
            </a:pPr>
            <a:r>
              <a:rPr lang="sl-SI" sz="2200" b="1" dirty="0"/>
              <a:t>Izobraževalna programa srednjega poklicnega </a:t>
            </a:r>
            <a:r>
              <a:rPr lang="sl-SI" sz="2200" b="1" dirty="0" smtClean="0"/>
              <a:t>izobraževanja:</a:t>
            </a:r>
          </a:p>
          <a:p>
            <a:pPr marL="342900" lvl="1" indent="-3429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000" dirty="0" smtClean="0">
                <a:solidFill>
                  <a:srgbClr val="FF0000"/>
                </a:solidFill>
              </a:rPr>
              <a:t>Gospodar </a:t>
            </a:r>
            <a:r>
              <a:rPr lang="sl-SI" sz="2000" dirty="0">
                <a:solidFill>
                  <a:srgbClr val="FF0000"/>
                </a:solidFill>
              </a:rPr>
              <a:t>na podeželju</a:t>
            </a:r>
            <a:r>
              <a:rPr lang="sl-SI" sz="2000" dirty="0"/>
              <a:t>, Šolski center Nova Gorica, Biotehniška šola </a:t>
            </a:r>
            <a:r>
              <a:rPr lang="sl-SI" sz="1600" i="1" dirty="0"/>
              <a:t>(namesto programa Vrtnar</a:t>
            </a:r>
            <a:r>
              <a:rPr lang="sl-SI" sz="1600" i="1" dirty="0" smtClean="0"/>
              <a:t>);</a:t>
            </a:r>
          </a:p>
          <a:p>
            <a:pPr marL="342900" lvl="1" indent="-3429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000" dirty="0" smtClean="0">
                <a:solidFill>
                  <a:srgbClr val="FF0000"/>
                </a:solidFill>
              </a:rPr>
              <a:t>Izvajalec </a:t>
            </a:r>
            <a:r>
              <a:rPr lang="sl-SI" sz="2000" dirty="0" err="1">
                <a:solidFill>
                  <a:srgbClr val="FF0000"/>
                </a:solidFill>
              </a:rPr>
              <a:t>suhomontažne</a:t>
            </a:r>
            <a:r>
              <a:rPr lang="sl-SI" sz="2000" dirty="0">
                <a:solidFill>
                  <a:srgbClr val="FF0000"/>
                </a:solidFill>
              </a:rPr>
              <a:t> gradnje</a:t>
            </a:r>
            <a:r>
              <a:rPr lang="sl-SI" sz="2000" dirty="0"/>
              <a:t>, ŠC Celje, Srednja šola za gradbeništvo in varovanje okolja</a:t>
            </a:r>
            <a:r>
              <a:rPr lang="sl-SI" sz="1600" i="1" dirty="0" smtClean="0"/>
              <a:t>;</a:t>
            </a:r>
          </a:p>
          <a:p>
            <a:pPr marL="285750" lvl="1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000" dirty="0">
                <a:solidFill>
                  <a:srgbClr val="FF0000"/>
                </a:solidFill>
              </a:rPr>
              <a:t>Metalurg, </a:t>
            </a:r>
            <a:r>
              <a:rPr lang="sl-SI" sz="2000" dirty="0"/>
              <a:t>Šolski center Ptuj, Strojna šola;</a:t>
            </a:r>
            <a:endParaRPr lang="sl-SI" sz="2000" dirty="0">
              <a:solidFill>
                <a:srgbClr val="FF0000"/>
              </a:solidFill>
            </a:endParaRPr>
          </a:p>
          <a:p>
            <a:pPr marL="0" lvl="1">
              <a:spcBef>
                <a:spcPts val="0"/>
              </a:spcBef>
              <a:defRPr/>
            </a:pPr>
            <a:endParaRPr lang="sl-SI" sz="1600" b="1" dirty="0" smtClean="0"/>
          </a:p>
          <a:p>
            <a:pPr marL="0" lvl="1">
              <a:spcBef>
                <a:spcPts val="0"/>
              </a:spcBef>
              <a:defRPr/>
            </a:pPr>
            <a:r>
              <a:rPr lang="sl-SI" sz="2200" b="1" dirty="0" smtClean="0"/>
              <a:t>Izobraževalni program poklicno - tehniškega </a:t>
            </a:r>
            <a:r>
              <a:rPr lang="sl-SI" sz="2200" b="1" dirty="0"/>
              <a:t>izobraževanja</a:t>
            </a:r>
            <a:r>
              <a:rPr lang="sl-SI" sz="2200" b="1" dirty="0" smtClean="0"/>
              <a:t>:</a:t>
            </a:r>
          </a:p>
          <a:p>
            <a:pPr marL="342900" lvl="1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000" dirty="0" smtClean="0">
                <a:solidFill>
                  <a:srgbClr val="FF0000"/>
                </a:solidFill>
              </a:rPr>
              <a:t>Elektrotehnik (PTI)</a:t>
            </a:r>
            <a:r>
              <a:rPr lang="sl-SI" sz="2000" dirty="0" smtClean="0"/>
              <a:t>, Srednja </a:t>
            </a:r>
            <a:r>
              <a:rPr lang="sl-SI" sz="2000" dirty="0" err="1" smtClean="0"/>
              <a:t>elektro</a:t>
            </a:r>
            <a:r>
              <a:rPr lang="sl-SI" sz="2000" dirty="0" smtClean="0"/>
              <a:t> – računalniška šola Maribor.</a:t>
            </a:r>
            <a:endParaRPr lang="sl-SI" sz="2000" i="1" dirty="0"/>
          </a:p>
          <a:p>
            <a:pPr marL="0" lvl="1">
              <a:spcBef>
                <a:spcPts val="0"/>
              </a:spcBef>
              <a:defRPr/>
            </a:pPr>
            <a:endParaRPr lang="sl-SI" sz="1600" b="1" dirty="0"/>
          </a:p>
          <a:p>
            <a:pPr marL="381600" lvl="1" indent="-381600" eaLnBrk="1" hangingPunct="1">
              <a:spcBef>
                <a:spcPts val="0"/>
              </a:spcBef>
              <a:buFontTx/>
              <a:buChar char="-"/>
              <a:defRPr/>
            </a:pPr>
            <a:endParaRPr lang="sl-SI" sz="1600" i="1" dirty="0"/>
          </a:p>
          <a:p>
            <a:pPr marL="381600" lvl="1" indent="-381600" eaLnBrk="1" hangingPunct="1">
              <a:spcBef>
                <a:spcPts val="0"/>
              </a:spcBef>
              <a:buFontTx/>
              <a:buChar char="-"/>
              <a:defRPr/>
            </a:pPr>
            <a:endParaRPr lang="sl-SI" sz="1600" i="1" dirty="0"/>
          </a:p>
        </p:txBody>
      </p:sp>
    </p:spTree>
    <p:extLst>
      <p:ext uri="{BB962C8B-B14F-4D97-AF65-F5344CB8AC3E}">
        <p14:creationId xmlns:p14="http://schemas.microsoft.com/office/powerpoint/2010/main" val="2415647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/>
          <a:lstStyle/>
          <a:p>
            <a:r>
              <a:rPr lang="sl-SI" dirty="0" smtClean="0"/>
              <a:t/>
            </a:r>
            <a:br>
              <a:rPr lang="sl-SI" dirty="0" smtClean="0"/>
            </a:br>
            <a:r>
              <a:rPr lang="sl-SI" sz="2600" b="1" dirty="0" smtClean="0">
                <a:solidFill>
                  <a:srgbClr val="FF0000"/>
                </a:solidFill>
              </a:rPr>
              <a:t>VAJENIŠKA IZVEDBA NEKATERIH PROGRAMOV</a:t>
            </a:r>
            <a:endParaRPr lang="sl-SI" sz="2600" b="1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marL="0" indent="0">
              <a:buNone/>
            </a:pPr>
            <a:r>
              <a:rPr lang="sl-SI" sz="2000" dirty="0" smtClean="0"/>
              <a:t>Mreža šol in izobraževalnih programov z izvedbo tudi v vajeniški obliki se širi z novimi izobraževalnimi programi:</a:t>
            </a:r>
          </a:p>
          <a:p>
            <a:pPr marL="0" indent="0">
              <a:buNone/>
            </a:pPr>
            <a:r>
              <a:rPr lang="sl-SI" sz="2000" b="1" dirty="0" smtClean="0"/>
              <a:t>OBSTOJEČI PROGRAMI:</a:t>
            </a:r>
          </a:p>
          <a:p>
            <a:pPr lvl="1"/>
            <a:r>
              <a:rPr lang="sl-SI" sz="2000" b="1" dirty="0" smtClean="0"/>
              <a:t>MIZAR:</a:t>
            </a:r>
            <a:r>
              <a:rPr lang="sl-SI" sz="2000" dirty="0" smtClean="0">
                <a:solidFill>
                  <a:srgbClr val="FF0000"/>
                </a:solidFill>
              </a:rPr>
              <a:t> </a:t>
            </a:r>
            <a:r>
              <a:rPr lang="sl-SI" sz="2000" dirty="0" smtClean="0"/>
              <a:t>ŠC Novo mesto, ŠC Slovenj Gradec, ŠC Nova Gorica in ŠC Škofja Loka,</a:t>
            </a:r>
          </a:p>
          <a:p>
            <a:pPr lvl="1"/>
            <a:r>
              <a:rPr lang="sl-SI" sz="2000" b="1" dirty="0" smtClean="0"/>
              <a:t>OBLIKOVALEC KOVIN – ORODJAR</a:t>
            </a:r>
            <a:r>
              <a:rPr lang="sl-SI" sz="2000" dirty="0" smtClean="0">
                <a:solidFill>
                  <a:srgbClr val="FF0000"/>
                </a:solidFill>
              </a:rPr>
              <a:t>: </a:t>
            </a:r>
            <a:r>
              <a:rPr lang="sl-SI" sz="2000" dirty="0" smtClean="0"/>
              <a:t>ŠC Škofja Loka, Srednja poklicna in strokovna šola Bežigrad, ŠC Novo mesto, ŠC Nova Gorica in Tehniški šolski center Maribor,</a:t>
            </a:r>
          </a:p>
          <a:p>
            <a:pPr lvl="1"/>
            <a:r>
              <a:rPr lang="sl-SI" sz="2000" b="1" dirty="0" smtClean="0"/>
              <a:t>GASTRONOMSKE IN HOTELSKE STORITVE</a:t>
            </a:r>
            <a:r>
              <a:rPr lang="sl-SI" sz="2000" dirty="0" smtClean="0">
                <a:solidFill>
                  <a:srgbClr val="FF0000"/>
                </a:solidFill>
              </a:rPr>
              <a:t>: </a:t>
            </a:r>
            <a:r>
              <a:rPr lang="sl-SI" sz="2000" dirty="0" smtClean="0"/>
              <a:t>Srednja šola Izola in Srednja šola za gostinstvo in turizem Radenci,</a:t>
            </a:r>
          </a:p>
          <a:p>
            <a:pPr lvl="1"/>
            <a:r>
              <a:rPr lang="sl-SI" sz="2000" b="1" dirty="0" smtClean="0"/>
              <a:t>KAMNOSEK</a:t>
            </a:r>
            <a:r>
              <a:rPr lang="sl-SI" sz="2000" dirty="0" smtClean="0">
                <a:solidFill>
                  <a:srgbClr val="FF0000"/>
                </a:solidFill>
              </a:rPr>
              <a:t>: </a:t>
            </a:r>
            <a:r>
              <a:rPr lang="sl-SI" sz="2000" dirty="0" smtClean="0"/>
              <a:t>Srednja gradbena, geodetska in okoljevarstvena šola Ljubljana,</a:t>
            </a:r>
            <a:endParaRPr lang="sl-SI" sz="2000" dirty="0"/>
          </a:p>
          <a:p>
            <a:pPr lvl="1"/>
            <a:r>
              <a:rPr lang="sl-SI" sz="2000" b="1" dirty="0" smtClean="0"/>
              <a:t>STEKLAR</a:t>
            </a:r>
            <a:r>
              <a:rPr lang="sl-SI" sz="2000" b="1" dirty="0"/>
              <a:t>: </a:t>
            </a:r>
            <a:r>
              <a:rPr lang="sl-SI" sz="2000" dirty="0"/>
              <a:t>ŠC Rogaška Slatina,</a:t>
            </a:r>
          </a:p>
          <a:p>
            <a:pPr lvl="1"/>
            <a:r>
              <a:rPr lang="sl-SI" sz="2000" b="1" dirty="0"/>
              <a:t>PAPIRNIČAR: </a:t>
            </a:r>
            <a:r>
              <a:rPr lang="sl-SI" sz="2000" dirty="0"/>
              <a:t>Srednja poklicna in strokovna šola Bežigrad,</a:t>
            </a:r>
          </a:p>
          <a:p>
            <a:pPr marL="457200" lvl="1" indent="0">
              <a:buNone/>
            </a:pPr>
            <a:endParaRPr lang="sl-SI" sz="2000" dirty="0"/>
          </a:p>
        </p:txBody>
      </p:sp>
      <p:pic>
        <p:nvPicPr>
          <p:cNvPr id="6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7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15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/>
          <a:lstStyle/>
          <a:p>
            <a:r>
              <a:rPr lang="sl-SI" dirty="0" smtClean="0"/>
              <a:t/>
            </a:r>
            <a:br>
              <a:rPr lang="sl-SI" dirty="0" smtClean="0"/>
            </a:br>
            <a:r>
              <a:rPr lang="sl-SI" sz="2600" b="1" dirty="0" smtClean="0">
                <a:solidFill>
                  <a:srgbClr val="FF0000"/>
                </a:solidFill>
              </a:rPr>
              <a:t>VAJENIŠKA IZVEDBA NEKATERIH PROGRAMOV</a:t>
            </a:r>
            <a:endParaRPr lang="sl-SI" sz="2600" b="1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sl-SI" sz="2000" b="1" dirty="0" smtClean="0"/>
              <a:t>SLIKOPLESKAR – ČRKOSLIKAR: </a:t>
            </a:r>
            <a:r>
              <a:rPr lang="sl-SI" sz="2000" dirty="0" smtClean="0"/>
              <a:t>ŠC Kranj in Srednja gradbena šola in gimnazija Maribor,</a:t>
            </a:r>
          </a:p>
          <a:p>
            <a:pPr lvl="1"/>
            <a:r>
              <a:rPr lang="sl-SI" sz="2000" b="1" dirty="0" smtClean="0"/>
              <a:t>STROJNI MEHANIK: </a:t>
            </a:r>
            <a:r>
              <a:rPr lang="sl-SI" sz="2000" dirty="0" smtClean="0"/>
              <a:t>ŠC Novo mesto, ŠC Škofja Loka, ŠC Velenje in ŠC Krško – Sevnica,</a:t>
            </a:r>
          </a:p>
          <a:p>
            <a:pPr marL="457200" lvl="1" indent="0">
              <a:buNone/>
            </a:pPr>
            <a:endParaRPr lang="sl-SI" sz="2000" dirty="0" smtClean="0"/>
          </a:p>
          <a:p>
            <a:pPr marL="457200" lvl="1" indent="0">
              <a:buNone/>
            </a:pPr>
            <a:r>
              <a:rPr lang="sl-SI" sz="2000" b="1" dirty="0" smtClean="0"/>
              <a:t>NOVI PROGRAMI</a:t>
            </a:r>
          </a:p>
          <a:p>
            <a:pPr lvl="1"/>
            <a:r>
              <a:rPr lang="sl-SI" sz="2000" b="1" dirty="0" smtClean="0">
                <a:solidFill>
                  <a:srgbClr val="FF0000"/>
                </a:solidFill>
              </a:rPr>
              <a:t>ZIDAR:</a:t>
            </a:r>
            <a:r>
              <a:rPr lang="sl-SI" sz="2000" dirty="0" smtClean="0">
                <a:solidFill>
                  <a:srgbClr val="FF0000"/>
                </a:solidFill>
              </a:rPr>
              <a:t> </a:t>
            </a:r>
            <a:r>
              <a:rPr lang="sl-SI" sz="2000" dirty="0" smtClean="0">
                <a:solidFill>
                  <a:srgbClr val="00B050"/>
                </a:solidFill>
              </a:rPr>
              <a:t>ŠC Kranj, ŠC Novo mesto, Srednja gradbena, geodetska in okoljevarstvena šola Ljubljana, </a:t>
            </a:r>
          </a:p>
          <a:p>
            <a:pPr lvl="1"/>
            <a:r>
              <a:rPr lang="sl-SI" sz="2000" b="1" dirty="0" smtClean="0">
                <a:solidFill>
                  <a:srgbClr val="FF0000"/>
                </a:solidFill>
              </a:rPr>
              <a:t>ELEKTRIKAR: </a:t>
            </a:r>
            <a:r>
              <a:rPr lang="sl-SI" sz="2000" dirty="0" smtClean="0">
                <a:solidFill>
                  <a:srgbClr val="00B050"/>
                </a:solidFill>
              </a:rPr>
              <a:t>ŠC Kranj, ŠC Velenje,</a:t>
            </a:r>
          </a:p>
          <a:p>
            <a:pPr lvl="1"/>
            <a:r>
              <a:rPr lang="sl-SI" sz="2000" b="1" dirty="0" smtClean="0">
                <a:solidFill>
                  <a:srgbClr val="FF0000"/>
                </a:solidFill>
              </a:rPr>
              <a:t>MEHATRONIK OPERATER: </a:t>
            </a:r>
            <a:r>
              <a:rPr lang="sl-SI" sz="2000" dirty="0" smtClean="0">
                <a:solidFill>
                  <a:srgbClr val="00B050"/>
                </a:solidFill>
              </a:rPr>
              <a:t>ŠC Novo mesto, Srednja tehniška šola Koper, </a:t>
            </a:r>
            <a:r>
              <a:rPr lang="sl-SI" sz="2000" dirty="0">
                <a:solidFill>
                  <a:srgbClr val="00B050"/>
                </a:solidFill>
              </a:rPr>
              <a:t>Srednja poklicna in strokovna šola </a:t>
            </a:r>
            <a:r>
              <a:rPr lang="sl-SI" sz="2000" dirty="0" smtClean="0">
                <a:solidFill>
                  <a:srgbClr val="00B050"/>
                </a:solidFill>
              </a:rPr>
              <a:t>Bežigrad,</a:t>
            </a:r>
          </a:p>
          <a:p>
            <a:pPr lvl="1"/>
            <a:r>
              <a:rPr lang="sl-SI" sz="2000" b="1" dirty="0" smtClean="0">
                <a:solidFill>
                  <a:srgbClr val="FF0000"/>
                </a:solidFill>
              </a:rPr>
              <a:t>KLEPAR – KROVEC: </a:t>
            </a:r>
            <a:r>
              <a:rPr lang="sl-SI" sz="2000" dirty="0" smtClean="0">
                <a:solidFill>
                  <a:srgbClr val="00B050"/>
                </a:solidFill>
              </a:rPr>
              <a:t>ŠC Ptuj.</a:t>
            </a:r>
            <a:endParaRPr lang="sl-SI" sz="2000" b="1" dirty="0" smtClean="0">
              <a:solidFill>
                <a:srgbClr val="00B050"/>
              </a:solidFill>
            </a:endParaRPr>
          </a:p>
          <a:p>
            <a:pPr marL="457200" lvl="1" indent="0">
              <a:buNone/>
            </a:pPr>
            <a:endParaRPr lang="sl-SI" sz="2000" dirty="0" smtClean="0">
              <a:solidFill>
                <a:srgbClr val="FF00FF"/>
              </a:solidFill>
            </a:endParaRPr>
          </a:p>
          <a:p>
            <a:pPr marL="457200" lvl="1" indent="0">
              <a:buNone/>
            </a:pPr>
            <a:endParaRPr lang="sl-SI" sz="2000" dirty="0">
              <a:solidFill>
                <a:srgbClr val="FF00FF"/>
              </a:solidFill>
            </a:endParaRPr>
          </a:p>
        </p:txBody>
      </p:sp>
      <p:pic>
        <p:nvPicPr>
          <p:cNvPr id="6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7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94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800" b="1" dirty="0" smtClean="0"/>
              <a:t/>
            </a:r>
            <a:br>
              <a:rPr lang="sl-SI" sz="2800" b="1" dirty="0" smtClean="0"/>
            </a:br>
            <a:r>
              <a:rPr lang="sl-SI" sz="2800" b="1" dirty="0" smtClean="0"/>
              <a:t/>
            </a:r>
            <a:br>
              <a:rPr lang="sl-SI" sz="2800" b="1" dirty="0" smtClean="0"/>
            </a:br>
            <a:r>
              <a:rPr lang="sl-SI" sz="2800" b="1" dirty="0" smtClean="0">
                <a:solidFill>
                  <a:srgbClr val="FF0000"/>
                </a:solidFill>
              </a:rPr>
              <a:t>VAJENIŠKA OBLIKA IZOBRAŽEVANJA</a:t>
            </a:r>
            <a:endParaRPr lang="sl-SI" sz="2800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pPr lvl="1"/>
            <a:r>
              <a:rPr lang="sl-SI" sz="2200" dirty="0" smtClean="0"/>
              <a:t>program </a:t>
            </a:r>
            <a:r>
              <a:rPr lang="sl-SI" sz="2200" dirty="0"/>
              <a:t>se bo izvajal v šolski in vajeniški obliki (</a:t>
            </a:r>
            <a:r>
              <a:rPr lang="sl-SI" sz="2200" b="1" i="1" dirty="0"/>
              <a:t>obe obliki enakovredni,</a:t>
            </a:r>
            <a:r>
              <a:rPr lang="sl-SI" sz="2200" i="1" dirty="0"/>
              <a:t> enaka izobrazba, enake možnosti za nadaljevanje</a:t>
            </a:r>
            <a:r>
              <a:rPr lang="sl-SI" sz="2200" i="1" dirty="0" smtClean="0"/>
              <a:t>),</a:t>
            </a:r>
            <a:endParaRPr lang="sl-SI" sz="2200" i="1" dirty="0"/>
          </a:p>
          <a:p>
            <a:pPr lvl="1"/>
            <a:r>
              <a:rPr lang="sl-SI" sz="2200" b="1" dirty="0" smtClean="0"/>
              <a:t>polovica programa </a:t>
            </a:r>
            <a:r>
              <a:rPr lang="sl-SI" sz="2200" dirty="0" smtClean="0"/>
              <a:t>se</a:t>
            </a:r>
            <a:r>
              <a:rPr lang="sl-SI" sz="2200" b="1" dirty="0" smtClean="0"/>
              <a:t> </a:t>
            </a:r>
            <a:r>
              <a:rPr lang="sl-SI" sz="2200" dirty="0" smtClean="0"/>
              <a:t>izvede kot PUD </a:t>
            </a:r>
            <a:r>
              <a:rPr lang="sl-SI" sz="2200" b="1" dirty="0" smtClean="0"/>
              <a:t>pri delodajalcu </a:t>
            </a:r>
            <a:r>
              <a:rPr lang="sl-SI" sz="2200" i="1" dirty="0" smtClean="0"/>
              <a:t>(okvirno 56 tednov v treh letih),</a:t>
            </a:r>
          </a:p>
          <a:p>
            <a:pPr lvl="1"/>
            <a:r>
              <a:rPr lang="sl-SI" sz="2200" dirty="0" smtClean="0"/>
              <a:t>prednost vajeniške oblike</a:t>
            </a:r>
            <a:r>
              <a:rPr lang="sl-SI" sz="2200" b="1" dirty="0" smtClean="0"/>
              <a:t>: zgodnejši stik z delodajalcem</a:t>
            </a:r>
            <a:r>
              <a:rPr lang="sl-SI" sz="2200" dirty="0" smtClean="0"/>
              <a:t>, več praktičnih izkušenj, večja možnost za zaposlitev,</a:t>
            </a:r>
          </a:p>
          <a:p>
            <a:pPr lvl="1"/>
            <a:r>
              <a:rPr lang="sl-SI" sz="2200" dirty="0" smtClean="0"/>
              <a:t>vajeniška nagrada </a:t>
            </a:r>
            <a:r>
              <a:rPr lang="sl-SI" sz="2200" i="1" dirty="0" smtClean="0"/>
              <a:t>(250 EUR v 1. l., 300 EUR v 2. l. in 400 evrov v 3. l. mesečno),</a:t>
            </a:r>
          </a:p>
          <a:p>
            <a:pPr lvl="1">
              <a:buFontTx/>
              <a:buChar char="-"/>
            </a:pPr>
            <a:r>
              <a:rPr lang="sl-SI" sz="2200" dirty="0" smtClean="0"/>
              <a:t>kandidati z vajeniško pogodbo </a:t>
            </a:r>
            <a:r>
              <a:rPr lang="sl-SI" sz="2200" b="1" dirty="0" smtClean="0"/>
              <a:t>izvzeti iz izbirnega postopka, </a:t>
            </a:r>
            <a:r>
              <a:rPr lang="sl-SI" sz="2200" dirty="0" smtClean="0"/>
              <a:t>če dostavijo vajeniško pogodbo do začetka izbirnega postopka.</a:t>
            </a:r>
            <a:endParaRPr lang="sl-SI" sz="2200" b="1" dirty="0" smtClean="0"/>
          </a:p>
          <a:p>
            <a:pPr lvl="1">
              <a:buFontTx/>
              <a:buChar char="-"/>
            </a:pPr>
            <a:endParaRPr lang="sl-SI" sz="2400" dirty="0" smtClean="0"/>
          </a:p>
          <a:p>
            <a:pPr lvl="1"/>
            <a:endParaRPr lang="sl-SI" i="1" dirty="0" smtClean="0"/>
          </a:p>
          <a:p>
            <a:pPr lvl="1"/>
            <a:endParaRPr lang="sl-SI" dirty="0" smtClean="0"/>
          </a:p>
          <a:p>
            <a:pPr lvl="1"/>
            <a:endParaRPr lang="sl-SI" dirty="0" smtClean="0"/>
          </a:p>
          <a:p>
            <a:pPr lvl="1">
              <a:buFontTx/>
              <a:buChar char="-"/>
            </a:pPr>
            <a:endParaRPr lang="sl-SI" dirty="0"/>
          </a:p>
        </p:txBody>
      </p:sp>
      <p:pic>
        <p:nvPicPr>
          <p:cNvPr id="5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6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56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800" b="1" dirty="0" smtClean="0"/>
              <a:t/>
            </a:r>
            <a:br>
              <a:rPr lang="sl-SI" sz="2800" b="1" dirty="0" smtClean="0"/>
            </a:br>
            <a:r>
              <a:rPr lang="sl-SI" sz="2800" b="1" dirty="0" smtClean="0"/>
              <a:t/>
            </a:r>
            <a:br>
              <a:rPr lang="sl-SI" sz="2800" b="1" dirty="0" smtClean="0"/>
            </a:br>
            <a:r>
              <a:rPr lang="sl-SI" sz="2800" b="1" dirty="0">
                <a:solidFill>
                  <a:srgbClr val="FF0000"/>
                </a:solidFill>
              </a:rPr>
              <a:t>VAJENIŠKA OBLIKA IZOBRAŽEVANJA</a:t>
            </a:r>
            <a:endParaRPr lang="sl-SI" sz="28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sl-SI" sz="2400" b="1" dirty="0" smtClean="0">
              <a:solidFill>
                <a:srgbClr val="0070C0"/>
              </a:solidFill>
            </a:endParaRPr>
          </a:p>
          <a:p>
            <a:pPr lvl="1"/>
            <a:r>
              <a:rPr lang="sl-SI" sz="2200" b="1" dirty="0" smtClean="0"/>
              <a:t>Kandidati izpolnijo enako prijavnico – </a:t>
            </a:r>
            <a:r>
              <a:rPr lang="sl-SI" sz="2200" u="sng" dirty="0" smtClean="0"/>
              <a:t>pripis</a:t>
            </a:r>
            <a:r>
              <a:rPr lang="sl-SI" sz="2200" dirty="0" smtClean="0"/>
              <a:t> pri navedbi programa: npr. </a:t>
            </a:r>
            <a:r>
              <a:rPr lang="sl-SI" sz="2200" dirty="0" smtClean="0">
                <a:solidFill>
                  <a:srgbClr val="FF0000"/>
                </a:solidFill>
              </a:rPr>
              <a:t>KAMNOSEK – VAJENIŠKA OBLIKA</a:t>
            </a:r>
            <a:r>
              <a:rPr lang="sl-SI" sz="2200" dirty="0"/>
              <a:t>;</a:t>
            </a:r>
            <a:endParaRPr lang="sl-SI" sz="2200" dirty="0" smtClean="0"/>
          </a:p>
          <a:p>
            <a:pPr marL="457200" lvl="1" indent="0">
              <a:buNone/>
            </a:pPr>
            <a:endParaRPr lang="sl-SI" sz="2200" i="1" dirty="0"/>
          </a:p>
          <a:p>
            <a:pPr lvl="1"/>
            <a:r>
              <a:rPr lang="sl-SI" sz="2200" dirty="0" smtClean="0"/>
              <a:t>prijavni in vpisni postopek </a:t>
            </a:r>
            <a:r>
              <a:rPr lang="sl-SI" sz="2200" b="1" dirty="0" smtClean="0"/>
              <a:t>povsem enaka </a:t>
            </a:r>
            <a:r>
              <a:rPr lang="sl-SI" sz="2200" dirty="0" smtClean="0"/>
              <a:t>(</a:t>
            </a:r>
            <a:r>
              <a:rPr lang="sl-SI" sz="2200" i="1" dirty="0" smtClean="0"/>
              <a:t>roki, določeni z rokovnikom veljajo enako za vse kandidate);</a:t>
            </a:r>
          </a:p>
          <a:p>
            <a:pPr marL="457200" lvl="1" indent="0">
              <a:buNone/>
            </a:pPr>
            <a:endParaRPr lang="sl-SI" sz="2200" i="1" dirty="0" smtClean="0"/>
          </a:p>
          <a:p>
            <a:pPr lvl="1"/>
            <a:r>
              <a:rPr lang="sl-SI" sz="2200" b="1" dirty="0"/>
              <a:t>u</a:t>
            </a:r>
            <a:r>
              <a:rPr lang="sl-SI" sz="2200" b="1" dirty="0" smtClean="0"/>
              <a:t>čna mesta na spletni strani MIZŠ;</a:t>
            </a:r>
          </a:p>
          <a:p>
            <a:pPr lvl="1"/>
            <a:endParaRPr lang="sl-SI" sz="2200" b="1" dirty="0"/>
          </a:p>
          <a:p>
            <a:pPr lvl="1"/>
            <a:r>
              <a:rPr lang="sl-SI" sz="2200" dirty="0" smtClean="0"/>
              <a:t>Lani dopolnjena vpisna aplikacija (</a:t>
            </a:r>
            <a:r>
              <a:rPr lang="sl-SI" sz="2200" i="1" dirty="0" smtClean="0"/>
              <a:t>možno posebej označiti prijavo za v vajeniško </a:t>
            </a:r>
            <a:r>
              <a:rPr lang="sl-SI" sz="2200" i="1" smtClean="0"/>
              <a:t>obliko).</a:t>
            </a:r>
            <a:endParaRPr lang="sl-SI" sz="2200" i="1" dirty="0"/>
          </a:p>
          <a:p>
            <a:endParaRPr lang="sl-SI" dirty="0"/>
          </a:p>
        </p:txBody>
      </p:sp>
      <p:pic>
        <p:nvPicPr>
          <p:cNvPr id="5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6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329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484784"/>
            <a:ext cx="7931224" cy="5039841"/>
          </a:xfrm>
        </p:spPr>
        <p:txBody>
          <a:bodyPr/>
          <a:lstStyle/>
          <a:p>
            <a:pPr eaLnBrk="1" hangingPunct="1"/>
            <a:r>
              <a:rPr lang="sl-SI" sz="2200" b="1" dirty="0" smtClean="0"/>
              <a:t>4. marec- </a:t>
            </a:r>
            <a:r>
              <a:rPr lang="sl-SI" sz="2200" dirty="0" smtClean="0"/>
              <a:t>prijava na opravljanje preizkusa nadarjenosti / izpolnjevanje športnih pogojev;</a:t>
            </a:r>
          </a:p>
          <a:p>
            <a:pPr eaLnBrk="1" hangingPunct="1"/>
            <a:r>
              <a:rPr lang="sl-SI" sz="2200" b="1" dirty="0"/>
              <a:t>m</a:t>
            </a:r>
            <a:r>
              <a:rPr lang="sl-SI" sz="2200" b="1" dirty="0" smtClean="0"/>
              <a:t>ed 11. in 23. marcem </a:t>
            </a:r>
            <a:r>
              <a:rPr lang="sl-SI" sz="2200" dirty="0" smtClean="0"/>
              <a:t>preizkusi na šolah;</a:t>
            </a:r>
          </a:p>
          <a:p>
            <a:pPr eaLnBrk="1" hangingPunct="1"/>
            <a:r>
              <a:rPr lang="sl-SI" sz="2200" b="1" dirty="0"/>
              <a:t>d</a:t>
            </a:r>
            <a:r>
              <a:rPr lang="sl-SI" sz="2200" b="1" dirty="0" smtClean="0"/>
              <a:t>o 27. marca </a:t>
            </a:r>
            <a:r>
              <a:rPr lang="sl-SI" sz="2200" dirty="0" smtClean="0"/>
              <a:t>posredovanje potrdil o opravljenih preizkusih;</a:t>
            </a:r>
            <a:endParaRPr lang="sl-SI" sz="2200" b="1" dirty="0" smtClean="0"/>
          </a:p>
          <a:p>
            <a:pPr eaLnBrk="1" hangingPunct="1"/>
            <a:r>
              <a:rPr lang="sl-SI" sz="2200" b="1" dirty="0" smtClean="0">
                <a:solidFill>
                  <a:srgbClr val="FF0000"/>
                </a:solidFill>
              </a:rPr>
              <a:t>2. april – </a:t>
            </a:r>
            <a:r>
              <a:rPr lang="sl-SI" sz="2200" dirty="0" smtClean="0">
                <a:solidFill>
                  <a:srgbClr val="FF0000"/>
                </a:solidFill>
              </a:rPr>
              <a:t>zadnji dan prijav;</a:t>
            </a:r>
          </a:p>
          <a:p>
            <a:pPr eaLnBrk="1" hangingPunct="1"/>
            <a:r>
              <a:rPr lang="sl-SI" sz="2200" b="1" dirty="0" smtClean="0"/>
              <a:t>8. april – </a:t>
            </a:r>
            <a:r>
              <a:rPr lang="sl-SI" sz="2200" dirty="0" smtClean="0"/>
              <a:t>objava stanja prijav;</a:t>
            </a:r>
          </a:p>
          <a:p>
            <a:pPr eaLnBrk="1" hangingPunct="1"/>
            <a:r>
              <a:rPr lang="sl-SI" sz="2200" b="1" dirty="0" smtClean="0"/>
              <a:t>23. </a:t>
            </a:r>
            <a:r>
              <a:rPr lang="sl-SI" sz="2200" b="1" dirty="0"/>
              <a:t>april-  </a:t>
            </a:r>
            <a:r>
              <a:rPr lang="sl-SI" sz="2200" dirty="0"/>
              <a:t>zadnji dan prenosa prijav</a:t>
            </a:r>
            <a:r>
              <a:rPr lang="sl-SI" sz="2200" dirty="0" smtClean="0"/>
              <a:t>;</a:t>
            </a:r>
          </a:p>
          <a:p>
            <a:pPr eaLnBrk="1" hangingPunct="1"/>
            <a:r>
              <a:rPr lang="sl-SI" sz="2200" b="1" u="sng" dirty="0">
                <a:solidFill>
                  <a:srgbClr val="FF0000"/>
                </a:solidFill>
              </a:rPr>
              <a:t>do </a:t>
            </a:r>
            <a:r>
              <a:rPr lang="sl-SI" sz="2200" b="1" u="sng" dirty="0" smtClean="0">
                <a:solidFill>
                  <a:srgbClr val="FF0000"/>
                </a:solidFill>
              </a:rPr>
              <a:t>14. </a:t>
            </a:r>
            <a:r>
              <a:rPr lang="sl-SI" sz="2200" b="1" u="sng" dirty="0">
                <a:solidFill>
                  <a:srgbClr val="FF0000"/>
                </a:solidFill>
              </a:rPr>
              <a:t>junija do 11. ure – vnos ocen 9. razreda – svetovalni delavci OŠ</a:t>
            </a:r>
            <a:r>
              <a:rPr lang="sl-SI" sz="2200" b="1" u="sng" dirty="0" smtClean="0">
                <a:solidFill>
                  <a:srgbClr val="FF0000"/>
                </a:solidFill>
              </a:rPr>
              <a:t>!!</a:t>
            </a:r>
          </a:p>
          <a:p>
            <a:pPr eaLnBrk="1" hangingPunct="1"/>
            <a:r>
              <a:rPr lang="sl-SI" sz="2200" b="1" dirty="0" smtClean="0"/>
              <a:t>18. </a:t>
            </a:r>
            <a:r>
              <a:rPr lang="sl-SI" sz="2200" b="1" dirty="0"/>
              <a:t>– </a:t>
            </a:r>
            <a:r>
              <a:rPr lang="sl-SI" sz="2200" b="1" dirty="0" smtClean="0"/>
              <a:t>21. </a:t>
            </a:r>
            <a:r>
              <a:rPr lang="sl-SI" sz="2200" b="1" dirty="0"/>
              <a:t>junij – </a:t>
            </a:r>
            <a:r>
              <a:rPr lang="sl-SI" sz="2200" dirty="0"/>
              <a:t>izvedba 1. kroga izbirnega postopka</a:t>
            </a:r>
            <a:r>
              <a:rPr lang="sl-SI" sz="2200" dirty="0" smtClean="0"/>
              <a:t>;</a:t>
            </a:r>
          </a:p>
          <a:p>
            <a:pPr eaLnBrk="1" hangingPunct="1"/>
            <a:r>
              <a:rPr lang="sl-SI" sz="2200" b="1" dirty="0" smtClean="0"/>
              <a:t>28. </a:t>
            </a:r>
            <a:r>
              <a:rPr lang="sl-SI" sz="2200" b="1" dirty="0"/>
              <a:t>junij do </a:t>
            </a:r>
            <a:r>
              <a:rPr lang="sl-SI" sz="2200" b="1" dirty="0" smtClean="0"/>
              <a:t>9. </a:t>
            </a:r>
            <a:r>
              <a:rPr lang="sl-SI" sz="2200" b="1" dirty="0"/>
              <a:t>ure -  </a:t>
            </a:r>
            <a:r>
              <a:rPr lang="sl-SI" sz="2200" dirty="0"/>
              <a:t>izvedba 2. kroga izbirnega postopka (MIZŠ</a:t>
            </a:r>
            <a:r>
              <a:rPr lang="sl-SI" sz="2200" dirty="0" smtClean="0"/>
              <a:t>).</a:t>
            </a:r>
            <a:endParaRPr lang="sl-SI" sz="2200" dirty="0"/>
          </a:p>
          <a:p>
            <a:pPr eaLnBrk="1" hangingPunct="1"/>
            <a:endParaRPr lang="sl-SI" sz="2400" dirty="0">
              <a:solidFill>
                <a:srgbClr val="FF0000"/>
              </a:solidFill>
            </a:endParaRPr>
          </a:p>
          <a:p>
            <a:pPr eaLnBrk="1" hangingPunct="1"/>
            <a:endParaRPr lang="sl-SI" sz="2400" b="1" u="sng" dirty="0">
              <a:solidFill>
                <a:srgbClr val="0070C0"/>
              </a:solidFill>
            </a:endParaRPr>
          </a:p>
          <a:p>
            <a:pPr eaLnBrk="1" hangingPunct="1"/>
            <a:endParaRPr lang="sl-SI" sz="2400" dirty="0">
              <a:solidFill>
                <a:srgbClr val="0070C0"/>
              </a:solidFill>
            </a:endParaRPr>
          </a:p>
          <a:p>
            <a:pPr eaLnBrk="1" hangingPunct="1"/>
            <a:endParaRPr lang="sl-SI" sz="2400" dirty="0" smtClean="0">
              <a:solidFill>
                <a:srgbClr val="0070C0"/>
              </a:solidFill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615950"/>
            <a:ext cx="8229600" cy="801688"/>
          </a:xfrm>
        </p:spPr>
        <p:txBody>
          <a:bodyPr/>
          <a:lstStyle/>
          <a:p>
            <a:r>
              <a:rPr lang="sl-SI" sz="2800" b="1" dirty="0" smtClean="0"/>
              <a:t/>
            </a:r>
            <a:br>
              <a:rPr lang="sl-SI" sz="2800" b="1" dirty="0" smtClean="0"/>
            </a:br>
            <a:r>
              <a:rPr lang="sl-SI" sz="2800" b="1" dirty="0" smtClean="0"/>
              <a:t/>
            </a:r>
            <a:br>
              <a:rPr lang="sl-SI" sz="2800" b="1" dirty="0" smtClean="0"/>
            </a:br>
            <a:r>
              <a:rPr lang="sl-SI" sz="2800" b="1" dirty="0" smtClean="0">
                <a:solidFill>
                  <a:srgbClr val="FF0000"/>
                </a:solidFill>
              </a:rPr>
              <a:t>POMEMBNI </a:t>
            </a:r>
            <a:r>
              <a:rPr lang="sl-SI" sz="2800" b="1" dirty="0">
                <a:solidFill>
                  <a:srgbClr val="FF0000"/>
                </a:solidFill>
              </a:rPr>
              <a:t>DATUMI</a:t>
            </a:r>
            <a:r>
              <a:rPr lang="sl-SI" sz="2800" b="1" dirty="0"/>
              <a:t/>
            </a:r>
            <a:br>
              <a:rPr lang="sl-SI" sz="2800" b="1" dirty="0"/>
            </a:br>
            <a:endParaRPr lang="sl-SI" sz="2800" dirty="0">
              <a:solidFill>
                <a:schemeClr val="tx1"/>
              </a:solidFill>
            </a:endParaRPr>
          </a:p>
        </p:txBody>
      </p:sp>
      <p:pic>
        <p:nvPicPr>
          <p:cNvPr id="5" name="Picture 3" descr="background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6" name="Picture 4" descr="MIZS_slovenščina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/>
          <a:lstStyle/>
          <a:p>
            <a:r>
              <a:rPr lang="sl-SI" sz="2400" b="1" dirty="0" smtClean="0"/>
              <a:t/>
            </a:r>
            <a:br>
              <a:rPr lang="sl-SI" sz="2400" b="1" dirty="0" smtClean="0"/>
            </a:br>
            <a:r>
              <a:rPr lang="sl-SI" sz="2400" b="1" dirty="0"/>
              <a:t/>
            </a:r>
            <a:br>
              <a:rPr lang="sl-SI" sz="2400" b="1" dirty="0"/>
            </a:br>
            <a:endParaRPr lang="sl-SI" sz="2400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680520"/>
          </a:xfrm>
        </p:spPr>
        <p:txBody>
          <a:bodyPr/>
          <a:lstStyle/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endParaRPr lang="sl-SI" sz="2200" b="1" dirty="0" smtClean="0">
              <a:solidFill>
                <a:srgbClr val="FF0000"/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  <a:buFontTx/>
              <a:buChar char="-"/>
            </a:pPr>
            <a:endParaRPr lang="sl-SI" sz="2200" b="1" dirty="0" smtClean="0"/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endParaRPr lang="sl-SI" sz="2800" i="1" dirty="0">
              <a:solidFill>
                <a:srgbClr val="0070C0"/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  <a:buFontTx/>
              <a:buChar char="-"/>
            </a:pPr>
            <a:endParaRPr lang="sl-SI" sz="2800" b="1" dirty="0" smtClean="0">
              <a:solidFill>
                <a:srgbClr val="0070C0"/>
              </a:solidFill>
            </a:endParaRPr>
          </a:p>
          <a:p>
            <a:pPr marL="0" indent="0" algn="ctr">
              <a:lnSpc>
                <a:spcPts val="2600"/>
              </a:lnSpc>
              <a:spcBef>
                <a:spcPts val="0"/>
              </a:spcBef>
              <a:buNone/>
            </a:pPr>
            <a:r>
              <a:rPr lang="sl-SI" sz="2800" b="1" dirty="0">
                <a:solidFill>
                  <a:srgbClr val="FF0000"/>
                </a:solidFill>
              </a:rPr>
              <a:t>NOVOSTI PRAVILNIKA O VPISU </a:t>
            </a:r>
            <a:endParaRPr lang="sl-SI" sz="2800" b="1" dirty="0" smtClean="0">
              <a:solidFill>
                <a:srgbClr val="FF0000"/>
              </a:solidFill>
            </a:endParaRPr>
          </a:p>
          <a:p>
            <a:pPr marL="0" indent="0" algn="ctr">
              <a:lnSpc>
                <a:spcPts val="2600"/>
              </a:lnSpc>
              <a:spcBef>
                <a:spcPts val="0"/>
              </a:spcBef>
              <a:buNone/>
            </a:pPr>
            <a:r>
              <a:rPr lang="sl-SI" sz="2800" b="1" dirty="0" smtClean="0">
                <a:solidFill>
                  <a:srgbClr val="FF0000"/>
                </a:solidFill>
              </a:rPr>
              <a:t>V </a:t>
            </a:r>
            <a:r>
              <a:rPr lang="sl-SI" sz="2800" b="1" dirty="0">
                <a:solidFill>
                  <a:srgbClr val="FF0000"/>
                </a:solidFill>
              </a:rPr>
              <a:t>SREDNJE ŠOLE </a:t>
            </a:r>
            <a:endParaRPr lang="sl-SI" sz="2800" b="1" dirty="0" smtClean="0">
              <a:solidFill>
                <a:srgbClr val="FF0000"/>
              </a:solidFill>
            </a:endParaRPr>
          </a:p>
          <a:p>
            <a:pPr marL="0" indent="0" algn="ctr">
              <a:lnSpc>
                <a:spcPts val="2600"/>
              </a:lnSpc>
              <a:spcBef>
                <a:spcPts val="0"/>
              </a:spcBef>
              <a:buNone/>
            </a:pPr>
            <a:r>
              <a:rPr lang="sl-SI" sz="2800" b="1" dirty="0">
                <a:solidFill>
                  <a:srgbClr val="FF0000"/>
                </a:solidFill>
              </a:rPr>
              <a:t/>
            </a:r>
            <a:br>
              <a:rPr lang="sl-SI" sz="2800" b="1" dirty="0">
                <a:solidFill>
                  <a:srgbClr val="FF0000"/>
                </a:solidFill>
              </a:rPr>
            </a:br>
            <a:r>
              <a:rPr lang="sl-SI" sz="2800" b="1" dirty="0">
                <a:solidFill>
                  <a:srgbClr val="FF0000"/>
                </a:solidFill>
              </a:rPr>
              <a:t>(Ur. l. RS, št.: 30/18)</a:t>
            </a:r>
            <a:endParaRPr lang="sl-SI" sz="2800" i="1" dirty="0" smtClean="0">
              <a:solidFill>
                <a:srgbClr val="0070C0"/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  <a:buFontTx/>
              <a:buChar char="-"/>
            </a:pPr>
            <a:endParaRPr lang="sl-SI" sz="2200" b="1" dirty="0" smtClean="0">
              <a:solidFill>
                <a:srgbClr val="0070C0"/>
              </a:solidFill>
            </a:endParaRPr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endParaRPr lang="sl-SI" sz="2200" b="1" dirty="0">
              <a:solidFill>
                <a:srgbClr val="0070C0"/>
              </a:solidFill>
            </a:endParaRPr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endParaRPr lang="sl-SI" sz="2200" i="1" dirty="0" smtClean="0">
              <a:solidFill>
                <a:srgbClr val="0070C0"/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  <a:buFontTx/>
              <a:buChar char="-"/>
            </a:pPr>
            <a:endParaRPr lang="sl-SI" sz="2200" i="1" dirty="0">
              <a:solidFill>
                <a:srgbClr val="0070C0"/>
              </a:solidFill>
            </a:endParaRPr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endParaRPr lang="sl-SI" sz="2200" b="1" dirty="0" smtClean="0">
              <a:solidFill>
                <a:srgbClr val="0070C0"/>
              </a:solidFill>
            </a:endParaRPr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endParaRPr lang="sl-SI" sz="2200" b="1" dirty="0" smtClean="0">
              <a:solidFill>
                <a:srgbClr val="0070C0"/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  <a:buFontTx/>
              <a:buChar char="-"/>
            </a:pPr>
            <a:endParaRPr lang="sl-SI" sz="2800" b="1" dirty="0" smtClean="0">
              <a:solidFill>
                <a:srgbClr val="0070C0"/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  <a:buFontTx/>
              <a:buChar char="-"/>
            </a:pPr>
            <a:endParaRPr lang="sl-SI" sz="2800" b="1" dirty="0" smtClean="0">
              <a:solidFill>
                <a:srgbClr val="0070C0"/>
              </a:solidFill>
            </a:endParaRPr>
          </a:p>
        </p:txBody>
      </p:sp>
      <p:pic>
        <p:nvPicPr>
          <p:cNvPr id="5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6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74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/>
            </a:r>
            <a:br>
              <a:rPr lang="sl-SI" dirty="0" smtClean="0">
                <a:solidFill>
                  <a:srgbClr val="C00000"/>
                </a:solidFill>
              </a:rPr>
            </a:br>
            <a:r>
              <a:rPr lang="sl-SI" sz="3200" b="1" dirty="0" smtClean="0">
                <a:solidFill>
                  <a:srgbClr val="FF0000"/>
                </a:solidFill>
              </a:rPr>
              <a:t>KLJUČNE NOVOSTI ZA DEVETOŠOLCE</a:t>
            </a:r>
            <a:endParaRPr lang="sl-SI" sz="3200" b="1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l-SI" sz="2150" b="1" dirty="0"/>
              <a:t>Vpis kandidatov z odločbo o usmeritvi </a:t>
            </a:r>
            <a:r>
              <a:rPr lang="sl-SI" sz="2150" dirty="0"/>
              <a:t>(v primeru omejitve vpisa še vedno izvzeti, vendar morajo dosegati 90% točk spodnje meje) (19. člen</a:t>
            </a:r>
            <a:r>
              <a:rPr lang="sl-SI" sz="2150" dirty="0" smtClean="0"/>
              <a:t>). </a:t>
            </a:r>
            <a:r>
              <a:rPr lang="sl-SI" sz="2150" i="1" dirty="0" smtClean="0"/>
              <a:t>Če kandidat v 1. krogu izbirnega postopka ne bo sprejet, se odločba (doseganje samo 90% točk) upošteva tudi v 2. krogu izbirnega postopka za druge programe.</a:t>
            </a:r>
          </a:p>
          <a:p>
            <a:pPr marL="0" indent="0">
              <a:spcBef>
                <a:spcPts val="0"/>
              </a:spcBef>
              <a:buNone/>
            </a:pPr>
            <a:endParaRPr lang="sl-SI" sz="2150" dirty="0"/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l-SI" sz="2150" b="1" dirty="0"/>
              <a:t>Potrdilo o uspešno opravljenem preizkusu znanja in nadarjenosti</a:t>
            </a:r>
            <a:r>
              <a:rPr lang="sl-SI" sz="2150" dirty="0"/>
              <a:t> velja samo na šoli, ki je potrdilo izdala (14. člen</a:t>
            </a:r>
            <a:r>
              <a:rPr lang="sl-SI" sz="2150" dirty="0" smtClean="0"/>
              <a:t>).</a:t>
            </a:r>
          </a:p>
          <a:p>
            <a:pPr marL="0" indent="0">
              <a:spcBef>
                <a:spcPts val="0"/>
              </a:spcBef>
              <a:buNone/>
            </a:pPr>
            <a:endParaRPr lang="sl-SI" sz="2150" dirty="0"/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l-SI" sz="2150" b="1" dirty="0"/>
              <a:t>Devetošolci s popravnimi izpiti</a:t>
            </a:r>
            <a:r>
              <a:rPr lang="sl-SI" sz="2150" dirty="0"/>
              <a:t> (17. člen) </a:t>
            </a:r>
            <a:r>
              <a:rPr lang="sl-SI" sz="2150" i="1" dirty="0"/>
              <a:t>„V drugem krogu se na preostalih 10% vpisnih mest izbere kandidate izmed vseh še prijavljenih kandidatov, ki niso bili uspešni v prvem krogu“.</a:t>
            </a:r>
            <a:endParaRPr lang="sl-SI" sz="2150" b="1" i="1" dirty="0"/>
          </a:p>
          <a:p>
            <a:endParaRPr lang="sl-SI" dirty="0"/>
          </a:p>
        </p:txBody>
      </p:sp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25" y="220334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391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800" b="1" dirty="0" smtClean="0">
                <a:solidFill>
                  <a:srgbClr val="FF0000"/>
                </a:solidFill>
              </a:rPr>
              <a:t/>
            </a:r>
            <a:br>
              <a:rPr lang="sl-SI" sz="2800" b="1" dirty="0" smtClean="0">
                <a:solidFill>
                  <a:srgbClr val="FF0000"/>
                </a:solidFill>
              </a:rPr>
            </a:br>
            <a:r>
              <a:rPr lang="sl-SI" sz="3200" b="1" dirty="0" smtClean="0">
                <a:solidFill>
                  <a:srgbClr val="FF0000"/>
                </a:solidFill>
              </a:rPr>
              <a:t>KLJUČNE NOVOSTI ZA DEVETOŠOLCE</a:t>
            </a:r>
            <a:endParaRPr lang="sl-SI" sz="32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0"/>
              </a:spcBef>
              <a:buFontTx/>
              <a:buChar char="-"/>
            </a:pPr>
            <a:r>
              <a:rPr lang="sl-SI" sz="2200" b="1" dirty="0"/>
              <a:t>Urejen vpis kandidata v vajeniško obliko izobraževanja </a:t>
            </a:r>
            <a:r>
              <a:rPr lang="sl-SI" sz="2200" dirty="0"/>
              <a:t>(dodana dokazila </a:t>
            </a:r>
            <a:r>
              <a:rPr lang="sl-SI" sz="2200" i="1" dirty="0"/>
              <a:t>(vajeniška pogodba, registrirana pri pristojni zbornici)</a:t>
            </a:r>
            <a:r>
              <a:rPr lang="sl-SI" sz="2200" dirty="0"/>
              <a:t>, rok za dokazila</a:t>
            </a:r>
            <a:r>
              <a:rPr lang="sl-SI" sz="2200" i="1" dirty="0"/>
              <a:t>, </a:t>
            </a:r>
            <a:r>
              <a:rPr lang="sl-SI" sz="2200" dirty="0"/>
              <a:t>izvzetost iz izbirnega postopka v primeru omejitve vpisa) (4. člen, 12. člen, 20. člen</a:t>
            </a:r>
            <a:r>
              <a:rPr lang="sl-SI" sz="2200" dirty="0" smtClean="0"/>
              <a:t>).</a:t>
            </a:r>
          </a:p>
          <a:p>
            <a:pPr marL="457200" indent="-457200">
              <a:spcBef>
                <a:spcPts val="0"/>
              </a:spcBef>
              <a:buFontTx/>
              <a:buChar char="-"/>
            </a:pPr>
            <a:endParaRPr lang="sl-SI" sz="2200" dirty="0"/>
          </a:p>
          <a:p>
            <a:pPr marL="457200" indent="-457200">
              <a:spcBef>
                <a:spcPts val="0"/>
              </a:spcBef>
              <a:buFontTx/>
              <a:buChar char="-"/>
            </a:pPr>
            <a:r>
              <a:rPr lang="sl-SI" sz="2200" dirty="0"/>
              <a:t>Razpis </a:t>
            </a:r>
            <a:r>
              <a:rPr lang="sl-SI" sz="2200" b="1" dirty="0"/>
              <a:t>vajeniških učnih mest </a:t>
            </a:r>
            <a:r>
              <a:rPr lang="sl-SI" sz="2200" dirty="0"/>
              <a:t>pripravijo in objavijo pristojne zbornice (GZS in OZS) </a:t>
            </a:r>
            <a:r>
              <a:rPr lang="sl-SI" sz="2200" dirty="0" smtClean="0"/>
              <a:t>(</a:t>
            </a:r>
            <a:r>
              <a:rPr lang="sl-SI" sz="2200" dirty="0"/>
              <a:t>4. člen).</a:t>
            </a:r>
          </a:p>
          <a:p>
            <a:endParaRPr lang="sl-SI" dirty="0"/>
          </a:p>
        </p:txBody>
      </p:sp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25" y="220334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35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200" dirty="0" smtClean="0">
                <a:solidFill>
                  <a:srgbClr val="FF0000"/>
                </a:solidFill>
              </a:rPr>
              <a:t/>
            </a:r>
            <a:br>
              <a:rPr lang="sl-SI" sz="3200" dirty="0" smtClean="0">
                <a:solidFill>
                  <a:srgbClr val="FF0000"/>
                </a:solidFill>
              </a:rPr>
            </a:br>
            <a:r>
              <a:rPr lang="sl-SI" sz="3200" b="1" dirty="0" smtClean="0">
                <a:solidFill>
                  <a:srgbClr val="FF0000"/>
                </a:solidFill>
              </a:rPr>
              <a:t>DRUGE NOVOSTI PRAVILNIKA</a:t>
            </a:r>
            <a:endParaRPr lang="sl-SI" sz="3200" b="1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sl-SI" sz="2200" b="1" dirty="0"/>
              <a:t>Novost pri vpisu kandidatov tujcev  </a:t>
            </a:r>
            <a:r>
              <a:rPr lang="sl-SI" sz="2200" dirty="0"/>
              <a:t>(pod enakimi pogoji tudi kandidat, katerega vsaj eden od staršev rezident RS za davčne namene) (3. člen</a:t>
            </a:r>
            <a:r>
              <a:rPr lang="sl-SI" sz="2200" dirty="0" smtClean="0"/>
              <a:t>).</a:t>
            </a:r>
          </a:p>
          <a:p>
            <a:pPr marL="0" indent="0">
              <a:buClr>
                <a:srgbClr val="C00000"/>
              </a:buClr>
              <a:buNone/>
              <a:defRPr/>
            </a:pPr>
            <a:endParaRPr lang="sl-SI" sz="2200" dirty="0"/>
          </a:p>
          <a:p>
            <a:pPr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sl-SI" sz="2200" b="1" dirty="0"/>
              <a:t>Vpis oseb z mednarodno zaščito brez ustreznih listin </a:t>
            </a:r>
            <a:r>
              <a:rPr lang="sl-SI" sz="2200" dirty="0"/>
              <a:t>o formalni izobrazbi </a:t>
            </a:r>
            <a:r>
              <a:rPr lang="sl-SI" sz="2200" i="1" dirty="0"/>
              <a:t>(na podlagi potrdila o uspešno opravljenem preizkusu znanja) </a:t>
            </a:r>
            <a:r>
              <a:rPr lang="sl-SI" sz="2200" dirty="0"/>
              <a:t>(11. člen</a:t>
            </a:r>
            <a:r>
              <a:rPr lang="sl-SI" sz="2200" dirty="0" smtClean="0"/>
              <a:t>).</a:t>
            </a:r>
          </a:p>
          <a:p>
            <a:pPr marL="0" indent="0">
              <a:buClr>
                <a:srgbClr val="C00000"/>
              </a:buClr>
              <a:buNone/>
              <a:defRPr/>
            </a:pPr>
            <a:endParaRPr lang="sl-SI" sz="2200" dirty="0"/>
          </a:p>
          <a:p>
            <a:pPr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sl-SI" sz="2200" b="1" dirty="0"/>
              <a:t>OSTALO</a:t>
            </a:r>
            <a:r>
              <a:rPr lang="sl-SI" sz="2200" dirty="0"/>
              <a:t> – črtanje iz seznama prijavljenih, če kandidat ne pride na vpis (22. člen), črtani 23. člen (ponavljanje), 24. člen (vpis po prekinitvi) in 25. člen (status dijaka) – </a:t>
            </a:r>
            <a:r>
              <a:rPr lang="sl-SI" sz="2200" i="1" dirty="0"/>
              <a:t>urejeni že v </a:t>
            </a:r>
            <a:r>
              <a:rPr lang="sl-SI" sz="2200" i="1" dirty="0" smtClean="0"/>
              <a:t>zakonih.</a:t>
            </a:r>
            <a:endParaRPr lang="sl-SI" sz="2200" i="1" dirty="0"/>
          </a:p>
          <a:p>
            <a:endParaRPr lang="sl-SI" dirty="0"/>
          </a:p>
        </p:txBody>
      </p:sp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25" y="220334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095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43553"/>
              </p:ext>
            </p:extLst>
          </p:nvPr>
        </p:nvGraphicFramePr>
        <p:xfrm>
          <a:off x="107504" y="1124746"/>
          <a:ext cx="8928993" cy="5377658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880320"/>
                <a:gridCol w="1357406"/>
                <a:gridCol w="1247225"/>
                <a:gridCol w="1233052"/>
                <a:gridCol w="2210990"/>
              </a:tblGrid>
              <a:tr h="360038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sl-SI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ŠTEVILO NOVIH DIJAKOV</a:t>
                      </a:r>
                      <a:r>
                        <a:rPr lang="sl-SI" sz="18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ŠTEVILO RAZPISANIH MEST za š. l. 19/20</a:t>
                      </a:r>
                      <a:endParaRPr lang="sl-SI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/>
                      <a:endParaRPr lang="sl-SI" sz="1600" dirty="0">
                        <a:solidFill>
                          <a:srgbClr val="CB05A1"/>
                        </a:solidFill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l-SI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l-SI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1646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Regija</a:t>
                      </a:r>
                      <a:endParaRPr lang="sl-SI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2018/19</a:t>
                      </a:r>
                      <a:endParaRPr lang="sl-SI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2019/20</a:t>
                      </a:r>
                      <a:endParaRPr lang="sl-SI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Razlika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ŠTEVILO MEST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Gorenjska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1.722</a:t>
                      </a:r>
                      <a:endParaRPr lang="sl-SI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1.913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+ 191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2.432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Goriška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940</a:t>
                      </a:r>
                      <a:endParaRPr lang="sl-SI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986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+ 46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1.336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08202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Jugovzhodna Slovenija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1.208</a:t>
                      </a:r>
                      <a:endParaRPr lang="sl-SI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1.200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- 8</a:t>
                      </a:r>
                      <a:endParaRPr lang="sl-SI" sz="1600" b="1" i="0" u="none" strike="noStrike" dirty="0">
                        <a:solidFill>
                          <a:srgbClr val="7030A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2.060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Koroška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606</a:t>
                      </a:r>
                      <a:endParaRPr lang="sl-SI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646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+ 40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790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Primorsko</a:t>
                      </a:r>
                      <a:r>
                        <a:rPr lang="sl-SI" sz="16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- notranjska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447</a:t>
                      </a:r>
                      <a:endParaRPr lang="sl-SI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453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+ 6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370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Obalno-Kraška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823</a:t>
                      </a:r>
                      <a:endParaRPr lang="sl-SI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866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sl-SI" sz="1600" b="1" i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 43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1.210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Osrednjeslovenska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4.537</a:t>
                      </a:r>
                      <a:endParaRPr lang="sl-SI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4.748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+ 211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6.140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Podravska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2.556</a:t>
                      </a:r>
                      <a:endParaRPr lang="sl-SI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2.573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+ 17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4.020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Pomurska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994</a:t>
                      </a:r>
                      <a:endParaRPr lang="sl-SI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960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- 34</a:t>
                      </a:r>
                      <a:endParaRPr lang="sl-SI" sz="1600" b="1" i="0" u="none" strike="noStrike" dirty="0">
                        <a:solidFill>
                          <a:srgbClr val="7030A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1.166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Savinjska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2.254</a:t>
                      </a:r>
                      <a:endParaRPr lang="sl-SI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2.250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- 4</a:t>
                      </a:r>
                      <a:endParaRPr lang="sl-SI" sz="1600" b="1" i="0" u="none" strike="noStrike" dirty="0">
                        <a:solidFill>
                          <a:srgbClr val="7030A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3.166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Posavska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574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656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+ 82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524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Zasavska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424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433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+ 9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488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SKUPAJ</a:t>
                      </a:r>
                      <a:endParaRPr lang="sl-SI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17.085</a:t>
                      </a:r>
                      <a:endParaRPr lang="sl-SI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17.684</a:t>
                      </a:r>
                      <a:endParaRPr lang="sl-SI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sl-SI" sz="16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599</a:t>
                      </a:r>
                      <a:endParaRPr lang="sl-SI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          23.702</a:t>
                      </a:r>
                      <a:r>
                        <a:rPr lang="sl-SI" sz="1600" b="1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sl-SI" sz="1200" b="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(lani 23.644)</a:t>
                      </a:r>
                      <a:endParaRPr lang="sl-SI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57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800" b="1" dirty="0" smtClean="0">
                <a:solidFill>
                  <a:srgbClr val="FF0000"/>
                </a:solidFill>
              </a:rPr>
              <a:t/>
            </a:r>
            <a:br>
              <a:rPr lang="sl-SI" sz="2800" b="1" dirty="0" smtClean="0">
                <a:solidFill>
                  <a:srgbClr val="FF0000"/>
                </a:solidFill>
              </a:rPr>
            </a:br>
            <a:r>
              <a:rPr lang="sl-SI" sz="2800" b="1" dirty="0" smtClean="0">
                <a:solidFill>
                  <a:srgbClr val="FF0000"/>
                </a:solidFill>
              </a:rPr>
              <a:t/>
            </a:r>
            <a:br>
              <a:rPr lang="sl-SI" sz="2800" b="1" dirty="0" smtClean="0">
                <a:solidFill>
                  <a:srgbClr val="FF0000"/>
                </a:solidFill>
              </a:rPr>
            </a:br>
            <a:r>
              <a:rPr lang="sl-SI" sz="2800" b="1" dirty="0" smtClean="0">
                <a:solidFill>
                  <a:srgbClr val="FF0000"/>
                </a:solidFill>
              </a:rPr>
              <a:t/>
            </a:r>
            <a:br>
              <a:rPr lang="sl-SI" sz="2800" b="1" dirty="0" smtClean="0">
                <a:solidFill>
                  <a:srgbClr val="FF0000"/>
                </a:solidFill>
              </a:rPr>
            </a:br>
            <a:r>
              <a:rPr lang="sl-SI" sz="2800" b="1" dirty="0" smtClean="0">
                <a:solidFill>
                  <a:srgbClr val="FF0000"/>
                </a:solidFill>
              </a:rPr>
              <a:t>TRAJANJE STATUSA DIJAKA </a:t>
            </a:r>
            <a:br>
              <a:rPr lang="sl-SI" sz="2800" b="1" dirty="0" smtClean="0">
                <a:solidFill>
                  <a:srgbClr val="FF0000"/>
                </a:solidFill>
              </a:rPr>
            </a:br>
            <a:r>
              <a:rPr lang="sl-SI" sz="2800" b="1" dirty="0" smtClean="0">
                <a:solidFill>
                  <a:srgbClr val="FF0000"/>
                </a:solidFill>
              </a:rPr>
              <a:t>PO NOVI ZAKONODAJI</a:t>
            </a:r>
            <a:br>
              <a:rPr lang="sl-SI" sz="2800" b="1" dirty="0" smtClean="0">
                <a:solidFill>
                  <a:srgbClr val="FF0000"/>
                </a:solidFill>
              </a:rPr>
            </a:br>
            <a:endParaRPr lang="sl-SI" sz="28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23528" y="1772816"/>
            <a:ext cx="8640960" cy="4353347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sl-SI" sz="2250" dirty="0" smtClean="0"/>
              <a:t>Trajanje izobraževalnega programa </a:t>
            </a:r>
            <a:r>
              <a:rPr lang="sl-SI" sz="2250" b="1" dirty="0" smtClean="0"/>
              <a:t>+ 2 leti za ponavljanje in prestopanje</a:t>
            </a:r>
            <a:r>
              <a:rPr lang="sl-SI" sz="2250" dirty="0" smtClean="0"/>
              <a:t>. </a:t>
            </a:r>
            <a:r>
              <a:rPr lang="sl-SI" sz="2250" u="sng" dirty="0" smtClean="0"/>
              <a:t>Dijaki s posebnimi pravicami</a:t>
            </a:r>
            <a:r>
              <a:rPr lang="sl-SI" sz="2250" dirty="0" smtClean="0"/>
              <a:t> še 2 dodatni leti za ponavljanje </a:t>
            </a:r>
            <a:r>
              <a:rPr lang="sl-SI" sz="2250" i="1" dirty="0" smtClean="0"/>
              <a:t>(17. člen ZGIM in 46. člen ZPSI);</a:t>
            </a:r>
          </a:p>
          <a:p>
            <a:pPr marL="0" indent="0" algn="just">
              <a:spcBef>
                <a:spcPts val="0"/>
              </a:spcBef>
              <a:buNone/>
            </a:pPr>
            <a:endParaRPr lang="sl-SI" sz="2250" i="1" dirty="0" smtClean="0"/>
          </a:p>
          <a:p>
            <a:pPr algn="just">
              <a:lnSpc>
                <a:spcPts val="2500"/>
              </a:lnSpc>
              <a:spcBef>
                <a:spcPts val="0"/>
              </a:spcBef>
            </a:pPr>
            <a:r>
              <a:rPr lang="sl-SI" sz="2250" b="1" dirty="0" smtClean="0"/>
              <a:t>MT:</a:t>
            </a:r>
            <a:r>
              <a:rPr lang="sl-SI" sz="2250" dirty="0" smtClean="0"/>
              <a:t> vpiše, kdor pred tem še ni ponavljal ali prestopil v isti letnik drugega programa, v MT samo 1 leto </a:t>
            </a:r>
            <a:r>
              <a:rPr lang="sl-SI" sz="2250" i="1" dirty="0" smtClean="0"/>
              <a:t>(17. in 20. člen ZGIM);</a:t>
            </a:r>
          </a:p>
          <a:p>
            <a:pPr marL="0" indent="0" algn="just">
              <a:lnSpc>
                <a:spcPts val="2500"/>
              </a:lnSpc>
              <a:spcBef>
                <a:spcPts val="0"/>
              </a:spcBef>
              <a:buNone/>
            </a:pPr>
            <a:endParaRPr lang="sl-SI" sz="2250" i="1" dirty="0" smtClean="0"/>
          </a:p>
          <a:p>
            <a:pPr algn="just">
              <a:lnSpc>
                <a:spcPts val="2500"/>
              </a:lnSpc>
              <a:spcBef>
                <a:spcPts val="0"/>
              </a:spcBef>
            </a:pPr>
            <a:r>
              <a:rPr lang="sl-SI" sz="2250" b="1" dirty="0" smtClean="0"/>
              <a:t>v PT </a:t>
            </a:r>
            <a:r>
              <a:rPr lang="sl-SI" sz="2250" dirty="0" smtClean="0"/>
              <a:t>samo 1 leto </a:t>
            </a:r>
            <a:r>
              <a:rPr lang="sl-SI" sz="2250" i="1" dirty="0" smtClean="0"/>
              <a:t>(46. člen ZPSI);</a:t>
            </a:r>
          </a:p>
          <a:p>
            <a:pPr marL="0" indent="0" algn="just">
              <a:lnSpc>
                <a:spcPts val="2500"/>
              </a:lnSpc>
              <a:spcBef>
                <a:spcPts val="0"/>
              </a:spcBef>
              <a:buNone/>
            </a:pPr>
            <a:endParaRPr lang="sl-SI" sz="2250" i="1" dirty="0" smtClean="0"/>
          </a:p>
          <a:p>
            <a:pPr algn="just">
              <a:lnSpc>
                <a:spcPts val="2500"/>
              </a:lnSpc>
              <a:spcBef>
                <a:spcPts val="0"/>
              </a:spcBef>
            </a:pPr>
            <a:r>
              <a:rPr lang="sl-SI" sz="2250" b="1" dirty="0" smtClean="0"/>
              <a:t>PTI:</a:t>
            </a:r>
            <a:r>
              <a:rPr lang="sl-SI" sz="2250" dirty="0" smtClean="0"/>
              <a:t> trajanje izobraževalnega programa </a:t>
            </a:r>
            <a:r>
              <a:rPr lang="sl-SI" sz="2250" b="1" dirty="0" smtClean="0"/>
              <a:t>+ 1 leto za ponavljanje</a:t>
            </a:r>
            <a:r>
              <a:rPr lang="sl-SI" sz="2250" dirty="0" smtClean="0"/>
              <a:t>, </a:t>
            </a:r>
            <a:r>
              <a:rPr lang="sl-SI" sz="2250" b="1" dirty="0" smtClean="0"/>
              <a:t>če</a:t>
            </a:r>
            <a:r>
              <a:rPr lang="sl-SI" sz="2250" dirty="0" smtClean="0"/>
              <a:t> ni presegel trajanja statusa v predhodnem izobraževanju (če predhodno ni ponavljal in prestopil v isti letnik) </a:t>
            </a:r>
            <a:r>
              <a:rPr lang="sl-SI" sz="2250" i="1" dirty="0" smtClean="0"/>
              <a:t>(46. člen ZPSI);</a:t>
            </a:r>
          </a:p>
          <a:p>
            <a:pPr algn="just">
              <a:lnSpc>
                <a:spcPts val="2500"/>
              </a:lnSpc>
              <a:spcBef>
                <a:spcPts val="0"/>
              </a:spcBef>
            </a:pPr>
            <a:endParaRPr lang="sl-SI" sz="2400" i="1" dirty="0"/>
          </a:p>
          <a:p>
            <a:pPr marL="457200" indent="-45720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sl-SI" sz="2200" i="1" dirty="0"/>
          </a:p>
        </p:txBody>
      </p:sp>
      <p:pic>
        <p:nvPicPr>
          <p:cNvPr id="5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6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244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800" b="1" dirty="0" smtClean="0">
                <a:solidFill>
                  <a:srgbClr val="FF0000"/>
                </a:solidFill>
              </a:rPr>
              <a:t/>
            </a:r>
            <a:br>
              <a:rPr lang="sl-SI" sz="2800" b="1" dirty="0" smtClean="0">
                <a:solidFill>
                  <a:srgbClr val="FF0000"/>
                </a:solidFill>
              </a:rPr>
            </a:br>
            <a:r>
              <a:rPr lang="sl-SI" sz="2800" b="1" dirty="0" smtClean="0">
                <a:solidFill>
                  <a:srgbClr val="FF0000"/>
                </a:solidFill>
              </a:rPr>
              <a:t/>
            </a:r>
            <a:br>
              <a:rPr lang="sl-SI" sz="2800" b="1" dirty="0" smtClean="0">
                <a:solidFill>
                  <a:srgbClr val="FF0000"/>
                </a:solidFill>
              </a:rPr>
            </a:br>
            <a:r>
              <a:rPr lang="sl-SI" sz="2800" b="1" dirty="0" smtClean="0">
                <a:solidFill>
                  <a:srgbClr val="FF0000"/>
                </a:solidFill>
              </a:rPr>
              <a:t/>
            </a:r>
            <a:br>
              <a:rPr lang="sl-SI" sz="2800" b="1" dirty="0" smtClean="0">
                <a:solidFill>
                  <a:srgbClr val="FF0000"/>
                </a:solidFill>
              </a:rPr>
            </a:br>
            <a:r>
              <a:rPr lang="sl-SI" sz="2800" b="1" dirty="0" smtClean="0">
                <a:solidFill>
                  <a:srgbClr val="FF0000"/>
                </a:solidFill>
              </a:rPr>
              <a:t>TRAJANJE </a:t>
            </a:r>
            <a:r>
              <a:rPr lang="sl-SI" sz="2800" b="1" dirty="0">
                <a:solidFill>
                  <a:srgbClr val="FF0000"/>
                </a:solidFill>
              </a:rPr>
              <a:t>STATUSA DIJAKA </a:t>
            </a:r>
            <a:br>
              <a:rPr lang="sl-SI" sz="2800" b="1" dirty="0">
                <a:solidFill>
                  <a:srgbClr val="FF0000"/>
                </a:solidFill>
              </a:rPr>
            </a:br>
            <a:r>
              <a:rPr lang="sl-SI" sz="2800" b="1" dirty="0">
                <a:solidFill>
                  <a:srgbClr val="FF0000"/>
                </a:solidFill>
              </a:rPr>
              <a:t>PO NOVI ZAKONODAJI</a:t>
            </a:r>
            <a:br>
              <a:rPr lang="sl-SI" sz="2800" b="1" dirty="0">
                <a:solidFill>
                  <a:srgbClr val="FF0000"/>
                </a:solidFill>
              </a:rPr>
            </a:br>
            <a:endParaRPr lang="sl-SI" sz="28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 marL="457200" indent="-45720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sl-SI" sz="2000" dirty="0" smtClean="0"/>
          </a:p>
          <a:p>
            <a:pPr marL="457200" indent="-4572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l-SI" sz="2200" dirty="0" smtClean="0"/>
              <a:t>v </a:t>
            </a:r>
            <a:r>
              <a:rPr lang="sl-SI" sz="2200" dirty="0"/>
              <a:t>skupni obseg trajanja statusa dijaka </a:t>
            </a:r>
            <a:r>
              <a:rPr lang="sl-SI" sz="2200" b="1" dirty="0"/>
              <a:t>se upoštevata oba </a:t>
            </a:r>
            <a:r>
              <a:rPr lang="sl-SI" sz="2200" b="1" dirty="0" smtClean="0"/>
              <a:t>zakona</a:t>
            </a:r>
            <a:r>
              <a:rPr lang="sl-SI" sz="2200" i="1" dirty="0"/>
              <a:t>;</a:t>
            </a:r>
            <a:endParaRPr lang="sl-SI" sz="2200" i="1" dirty="0" smtClean="0"/>
          </a:p>
          <a:p>
            <a:pPr marL="0" indent="0" algn="just">
              <a:spcBef>
                <a:spcPts val="0"/>
              </a:spcBef>
              <a:buNone/>
            </a:pPr>
            <a:endParaRPr lang="sl-SI" sz="2200" i="1" dirty="0"/>
          </a:p>
          <a:p>
            <a:pPr marL="457200" indent="-4572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l-SI" sz="2200" b="1" dirty="0"/>
              <a:t>kdor je že zaključil </a:t>
            </a:r>
            <a:r>
              <a:rPr lang="sl-SI" sz="2200" dirty="0"/>
              <a:t>izobraževanje po obeh zakonih, </a:t>
            </a:r>
            <a:r>
              <a:rPr lang="sl-SI" sz="2200" b="1" dirty="0"/>
              <a:t>se ne more redno izobraževat</a:t>
            </a:r>
            <a:r>
              <a:rPr lang="sl-SI" sz="2200" dirty="0"/>
              <a:t>i po drugem programu z istim vstopnim pogojem, vertikala možna </a:t>
            </a:r>
            <a:r>
              <a:rPr lang="sl-SI" sz="2200" i="1" dirty="0"/>
              <a:t>(iz NPI v SPI, iz SPI v PTI</a:t>
            </a:r>
            <a:r>
              <a:rPr lang="sl-SI" sz="2200" i="1" dirty="0" smtClean="0"/>
              <a:t>...);</a:t>
            </a:r>
          </a:p>
          <a:p>
            <a:pPr marL="457200" indent="-45720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sl-SI" sz="2200" b="1" i="1" dirty="0">
              <a:solidFill>
                <a:srgbClr val="0070C0"/>
              </a:solidFill>
            </a:endParaRPr>
          </a:p>
          <a:p>
            <a:pPr marL="457200" indent="-4572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l-SI" sz="2200" b="1" dirty="0"/>
              <a:t>Opravljanje manjkajočih  obveznosti: </a:t>
            </a:r>
            <a:r>
              <a:rPr lang="sl-SI" sz="2200" dirty="0"/>
              <a:t>dijak zaključnega letnika, dijak, ki se izobražuje v vajeniški obliki, dijak PTI in dijak s posebnimi pravicami</a:t>
            </a:r>
            <a:r>
              <a:rPr lang="sl-SI" sz="2200" b="1" dirty="0"/>
              <a:t> </a:t>
            </a:r>
            <a:r>
              <a:rPr lang="sl-SI" sz="2200" dirty="0"/>
              <a:t>lahko opravi manjkajoče obveznosti tudi z izpiti </a:t>
            </a:r>
            <a:r>
              <a:rPr lang="sl-SI" sz="2200" i="1" dirty="0"/>
              <a:t>(20. člen ZGIM in 52. člen ZPSI</a:t>
            </a:r>
            <a:r>
              <a:rPr lang="sl-SI" sz="2200" i="1" dirty="0" smtClean="0"/>
              <a:t>)</a:t>
            </a:r>
            <a:r>
              <a:rPr lang="sl-SI" sz="2200" dirty="0" smtClean="0"/>
              <a:t>.</a:t>
            </a:r>
            <a:endParaRPr lang="sl-SI" sz="2200" dirty="0"/>
          </a:p>
          <a:p>
            <a:pPr marL="457200" indent="-45720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sl-SI" sz="2200" b="1" dirty="0" smtClean="0">
              <a:solidFill>
                <a:srgbClr val="0070C0"/>
              </a:solidFill>
            </a:endParaRPr>
          </a:p>
        </p:txBody>
      </p:sp>
      <p:pic>
        <p:nvPicPr>
          <p:cNvPr id="5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6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2336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800" b="1" dirty="0" smtClean="0">
                <a:solidFill>
                  <a:srgbClr val="FF0000"/>
                </a:solidFill>
              </a:rPr>
              <a:t/>
            </a:r>
            <a:br>
              <a:rPr lang="sl-SI" sz="2800" b="1" dirty="0" smtClean="0">
                <a:solidFill>
                  <a:srgbClr val="FF0000"/>
                </a:solidFill>
              </a:rPr>
            </a:br>
            <a:r>
              <a:rPr lang="sl-SI" sz="2800" b="1" dirty="0" smtClean="0">
                <a:solidFill>
                  <a:srgbClr val="FF0000"/>
                </a:solidFill>
              </a:rPr>
              <a:t/>
            </a:r>
            <a:br>
              <a:rPr lang="sl-SI" sz="2800" b="1" dirty="0" smtClean="0">
                <a:solidFill>
                  <a:srgbClr val="FF0000"/>
                </a:solidFill>
              </a:rPr>
            </a:br>
            <a:r>
              <a:rPr lang="sl-SI" sz="2800" b="1" dirty="0" smtClean="0">
                <a:solidFill>
                  <a:srgbClr val="FF0000"/>
                </a:solidFill>
              </a:rPr>
              <a:t>VELJAVNOST IN UPORABA NOVIH PRAVIL</a:t>
            </a:r>
            <a:endParaRPr lang="sl-SI" sz="28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 marL="0" indent="0" algn="just">
              <a:lnSpc>
                <a:spcPts val="2600"/>
              </a:lnSpc>
              <a:spcBef>
                <a:spcPts val="0"/>
              </a:spcBef>
              <a:buNone/>
            </a:pPr>
            <a:r>
              <a:rPr lang="sl-SI" sz="2000" b="1" dirty="0" smtClean="0"/>
              <a:t>Novosti,</a:t>
            </a:r>
            <a:r>
              <a:rPr lang="sl-SI" sz="2000" dirty="0" smtClean="0"/>
              <a:t> ki jih prinaša nov Pravilnik o vpisu v srednje šole, ter </a:t>
            </a:r>
            <a:r>
              <a:rPr lang="sl-SI" sz="2000" b="1" dirty="0" smtClean="0"/>
              <a:t>novosti glede trajanja statusa dijaka</a:t>
            </a:r>
            <a:r>
              <a:rPr lang="sl-SI" sz="2000" dirty="0" smtClean="0"/>
              <a:t>, ki izhajajo iz novel ZGIM in ZPSI, začnejo veljati</a:t>
            </a:r>
            <a:r>
              <a:rPr lang="sl-SI" sz="2000" b="1" dirty="0" smtClean="0"/>
              <a:t>:</a:t>
            </a:r>
          </a:p>
          <a:p>
            <a:pPr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sl-SI" sz="2000" b="1" dirty="0" smtClean="0"/>
              <a:t>za generacijo dijakov</a:t>
            </a:r>
            <a:r>
              <a:rPr lang="sl-SI" sz="2000" dirty="0" smtClean="0"/>
              <a:t>, ki se bodo kot novinci vpisovali v šolsko leto </a:t>
            </a:r>
            <a:r>
              <a:rPr lang="sl-SI" sz="2000" b="1" dirty="0" smtClean="0"/>
              <a:t>2019/2020,</a:t>
            </a:r>
            <a:r>
              <a:rPr lang="sl-SI" sz="2000" dirty="0" smtClean="0"/>
              <a:t> in </a:t>
            </a:r>
          </a:p>
          <a:p>
            <a:pPr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sl-SI" sz="2000" dirty="0" smtClean="0"/>
              <a:t>za dijake, ki se bodo v šolskem letu 2019/2020 </a:t>
            </a:r>
            <a:r>
              <a:rPr lang="sl-SI" sz="2000" b="1" dirty="0" smtClean="0"/>
              <a:t>ponovno vključili v srednješolsko izobraževanje po prekinitvi</a:t>
            </a:r>
            <a:r>
              <a:rPr lang="sl-SI" sz="2000" dirty="0" smtClean="0"/>
              <a:t> (torej niso imeli statusa dijaka vsaj v šolskem letu 2018/2019).  </a:t>
            </a:r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None/>
            </a:pPr>
            <a:endParaRPr lang="sl-SI" sz="2000" dirty="0"/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None/>
            </a:pPr>
            <a:r>
              <a:rPr lang="sl-SI" sz="2000" b="1" dirty="0" smtClean="0"/>
              <a:t>Vsi dijaki tekočega šolskega leta 2018/2019 </a:t>
            </a:r>
            <a:r>
              <a:rPr lang="sl-SI" sz="2000" dirty="0" smtClean="0"/>
              <a:t>(ne glede na to v katerem letniku se izobražujejo) </a:t>
            </a:r>
            <a:r>
              <a:rPr lang="sl-SI" sz="2000" b="1" dirty="0" smtClean="0"/>
              <a:t>se</a:t>
            </a:r>
            <a:r>
              <a:rPr lang="sl-SI" sz="2000" dirty="0" smtClean="0"/>
              <a:t> bodo do uspešnega </a:t>
            </a:r>
            <a:r>
              <a:rPr lang="sl-SI" sz="2000" smtClean="0"/>
              <a:t>zaključka </a:t>
            </a:r>
            <a:r>
              <a:rPr lang="sl-SI" sz="2000" smtClean="0"/>
              <a:t>izobraževanja </a:t>
            </a:r>
            <a:r>
              <a:rPr lang="sl-SI" sz="2000" dirty="0" smtClean="0"/>
              <a:t>oziroma do prekinitve </a:t>
            </a:r>
            <a:r>
              <a:rPr lang="sl-SI" sz="2000" b="1" dirty="0" smtClean="0"/>
              <a:t>izobraževali po stari zakonodaji</a:t>
            </a:r>
            <a:r>
              <a:rPr lang="sl-SI" sz="2000" dirty="0" smtClean="0"/>
              <a:t>. </a:t>
            </a:r>
            <a:endParaRPr lang="sl-SI" sz="2000" u="sng" dirty="0"/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None/>
            </a:pPr>
            <a:endParaRPr lang="sl-SI" sz="2000" b="1" dirty="0"/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None/>
            </a:pPr>
            <a:endParaRPr lang="sl-SI" sz="2000" dirty="0">
              <a:solidFill>
                <a:srgbClr val="0070C0"/>
              </a:solidFill>
            </a:endParaRPr>
          </a:p>
          <a:p>
            <a:pPr marL="457200" indent="-457200" algn="just">
              <a:lnSpc>
                <a:spcPts val="2600"/>
              </a:lnSpc>
              <a:spcBef>
                <a:spcPts val="0"/>
              </a:spcBef>
              <a:buFont typeface="+mj-lt"/>
              <a:buAutoNum type="arabicPeriod"/>
            </a:pPr>
            <a:endParaRPr lang="sl-SI" sz="2000" b="1" dirty="0" smtClean="0">
              <a:solidFill>
                <a:srgbClr val="FF0000"/>
              </a:solidFill>
            </a:endParaRPr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None/>
            </a:pPr>
            <a:endParaRPr lang="sl-SI" sz="2000" b="1" dirty="0" smtClean="0">
              <a:solidFill>
                <a:srgbClr val="0070C0"/>
              </a:solidFill>
            </a:endParaRPr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None/>
            </a:pPr>
            <a:endParaRPr lang="sl-SI" sz="2000" dirty="0" smtClean="0">
              <a:solidFill>
                <a:srgbClr val="0070C0"/>
              </a:solidFill>
            </a:endParaRPr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endParaRPr lang="sl-SI" sz="1400" b="1" i="1" dirty="0">
              <a:solidFill>
                <a:srgbClr val="0070C0"/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  <a:buFontTx/>
              <a:buAutoNum type="arabicPeriod"/>
            </a:pPr>
            <a:endParaRPr lang="sl-SI" sz="1400" b="1" dirty="0" smtClean="0">
              <a:solidFill>
                <a:srgbClr val="0070C0"/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  <a:buFontTx/>
              <a:buAutoNum type="arabicPeriod"/>
            </a:pPr>
            <a:endParaRPr lang="sl-SI" sz="1400" i="1" dirty="0" smtClean="0">
              <a:solidFill>
                <a:srgbClr val="0070C0"/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  <a:buFontTx/>
              <a:buAutoNum type="arabicPeriod"/>
            </a:pPr>
            <a:endParaRPr lang="sl-SI" sz="1400" b="1" i="1" dirty="0" smtClean="0">
              <a:solidFill>
                <a:srgbClr val="0070C0"/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  <a:buFontTx/>
              <a:buAutoNum type="arabicPeriod"/>
            </a:pPr>
            <a:endParaRPr lang="sl-SI" sz="1400" dirty="0" smtClean="0">
              <a:solidFill>
                <a:srgbClr val="0070C0"/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  <a:buFontTx/>
              <a:buAutoNum type="arabicPeriod"/>
            </a:pPr>
            <a:endParaRPr lang="sl-SI" sz="1400" dirty="0" smtClean="0">
              <a:solidFill>
                <a:srgbClr val="0070C0"/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  <a:buFontTx/>
              <a:buAutoNum type="arabicPeriod"/>
            </a:pPr>
            <a:endParaRPr lang="sl-SI" sz="1400" b="1" dirty="0">
              <a:solidFill>
                <a:srgbClr val="0070C0"/>
              </a:solidFill>
            </a:endParaRPr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endParaRPr lang="sl-SI" sz="1400" b="1" dirty="0" smtClean="0">
              <a:solidFill>
                <a:srgbClr val="0070C0"/>
              </a:solidFill>
            </a:endParaRPr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endParaRPr lang="sl-SI" sz="1400" b="1" dirty="0">
              <a:solidFill>
                <a:srgbClr val="0070C0"/>
              </a:solidFill>
            </a:endParaRPr>
          </a:p>
        </p:txBody>
      </p:sp>
      <p:pic>
        <p:nvPicPr>
          <p:cNvPr id="5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6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5755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l-SI" b="1" dirty="0" smtClean="0"/>
          </a:p>
          <a:p>
            <a:pPr marL="0" indent="0" algn="ctr">
              <a:buNone/>
            </a:pPr>
            <a:r>
              <a:rPr lang="sl-SI" b="1" dirty="0" smtClean="0"/>
              <a:t>H V A L A</a:t>
            </a:r>
          </a:p>
          <a:p>
            <a:pPr marL="0" indent="0" algn="ctr">
              <a:buNone/>
            </a:pPr>
            <a:endParaRPr lang="sl-SI" b="1" dirty="0" smtClean="0"/>
          </a:p>
          <a:p>
            <a:pPr marL="0" indent="0" algn="ctr">
              <a:buNone/>
            </a:pPr>
            <a:r>
              <a:rPr lang="sl-SI" b="1" dirty="0" err="1" smtClean="0">
                <a:hlinkClick r:id="rId2"/>
              </a:rPr>
              <a:t>mateja.gornik</a:t>
            </a:r>
            <a:r>
              <a:rPr lang="sl-SI" b="1" dirty="0" smtClean="0">
                <a:hlinkClick r:id="rId2"/>
              </a:rPr>
              <a:t>-</a:t>
            </a:r>
            <a:r>
              <a:rPr lang="sl-SI" b="1" dirty="0" err="1" smtClean="0">
                <a:hlinkClick r:id="rId2"/>
              </a:rPr>
              <a:t>mrvar@gov.si</a:t>
            </a:r>
            <a:endParaRPr lang="sl-SI" b="1" dirty="0" smtClean="0"/>
          </a:p>
          <a:p>
            <a:pPr marL="0" indent="0" algn="ctr">
              <a:buNone/>
            </a:pPr>
            <a:r>
              <a:rPr lang="sl-SI" b="1" dirty="0" smtClean="0"/>
              <a:t>Tel.: 01/400 5311</a:t>
            </a:r>
            <a:endParaRPr lang="sl-SI" b="1" dirty="0"/>
          </a:p>
        </p:txBody>
      </p:sp>
      <p:pic>
        <p:nvPicPr>
          <p:cNvPr id="5" name="Picture 3" descr="background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6" name="Picture 4" descr="MIZS_slovenščina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36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267301"/>
              </p:ext>
            </p:extLst>
          </p:nvPr>
        </p:nvGraphicFramePr>
        <p:xfrm>
          <a:off x="395535" y="1196751"/>
          <a:ext cx="8424935" cy="51125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1805"/>
                <a:gridCol w="943094"/>
                <a:gridCol w="1457509"/>
                <a:gridCol w="1028830"/>
                <a:gridCol w="1028830"/>
                <a:gridCol w="857358"/>
                <a:gridCol w="1457509"/>
              </a:tblGrid>
              <a:tr h="307851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>
                          <a:effectLst/>
                        </a:rPr>
                        <a:t>SLOVENIJA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sl-SI" sz="1500" b="0" i="0" u="none" strike="noStrike" dirty="0">
                        <a:solidFill>
                          <a:srgbClr val="FF000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sl-SI" sz="1500" b="0" i="0" u="none" strike="noStrike" dirty="0">
                        <a:solidFill>
                          <a:srgbClr val="FF000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l-SI" sz="1500" b="0" i="0" u="none" strike="noStrike" dirty="0">
                        <a:solidFill>
                          <a:srgbClr val="FF000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846956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>
                          <a:effectLst/>
                        </a:rPr>
                        <a:t>PROGRAMI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RAZPIS </a:t>
                      </a:r>
                      <a:r>
                        <a:rPr lang="sl-SI" sz="1500" b="1" u="none" strike="noStrike" dirty="0" smtClean="0">
                          <a:effectLst/>
                        </a:rPr>
                        <a:t>2018/19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DELEŽ RAZPISANIH </a:t>
                      </a:r>
                      <a:r>
                        <a:rPr lang="sl-SI" sz="1500" b="1" u="none" strike="noStrike" dirty="0" smtClean="0">
                          <a:effectLst/>
                        </a:rPr>
                        <a:t>MEST 2018/19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VPIS </a:t>
                      </a:r>
                      <a:r>
                        <a:rPr lang="sl-SI" sz="1500" b="1" u="none" strike="noStrike" dirty="0" smtClean="0">
                          <a:effectLst/>
                        </a:rPr>
                        <a:t>2018/19          </a:t>
                      </a:r>
                      <a:r>
                        <a:rPr lang="sl-SI" sz="1500" b="1" u="none" strike="noStrike" dirty="0">
                          <a:effectLst/>
                        </a:rPr>
                        <a:t>1. </a:t>
                      </a:r>
                      <a:r>
                        <a:rPr lang="sl-SI" sz="1500" b="1" u="none" strike="noStrike" dirty="0" smtClean="0">
                          <a:effectLst/>
                        </a:rPr>
                        <a:t>l.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DELEŽ VPISA V 1. </a:t>
                      </a:r>
                      <a:r>
                        <a:rPr lang="sl-SI" sz="1500" b="1" u="none" strike="noStrike" dirty="0" smtClean="0">
                          <a:effectLst/>
                        </a:rPr>
                        <a:t>l. 2018/19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RAZPIS </a:t>
                      </a:r>
                      <a:r>
                        <a:rPr lang="sl-SI" sz="15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2019/20</a:t>
                      </a:r>
                      <a:endParaRPr lang="sl-SI" sz="1500" b="1" i="0" u="none" strike="noStrike" dirty="0">
                        <a:solidFill>
                          <a:srgbClr val="FF000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DELEŽ RAZPISANIH MEST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798651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 smtClean="0">
                          <a:effectLst/>
                        </a:rPr>
                        <a:t>NPI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effectLst/>
                          <a:latin typeface="Arial CE"/>
                        </a:rPr>
                        <a:t>624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2,6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 smtClean="0">
                          <a:effectLst/>
                        </a:rPr>
                        <a:t>652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3,3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CE"/>
                        </a:rPr>
                        <a:t>656</a:t>
                      </a:r>
                      <a:endParaRPr lang="sl-SI" sz="1500" b="1" i="0" u="none" strike="noStrike" dirty="0">
                        <a:solidFill>
                          <a:srgbClr val="0070C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2,8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780905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 smtClean="0">
                          <a:effectLst/>
                        </a:rPr>
                        <a:t>SPI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effectLst/>
                          <a:latin typeface="Arial CE"/>
                        </a:rPr>
                        <a:t>6.584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27,9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effectLst/>
                          <a:latin typeface="Arial CE"/>
                        </a:rPr>
                        <a:t>4.527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22,9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CE"/>
                        </a:rPr>
                        <a:t>6.620</a:t>
                      </a:r>
                      <a:endParaRPr lang="sl-SI" sz="1500" b="1" i="0" u="none" strike="noStrike" dirty="0">
                        <a:solidFill>
                          <a:srgbClr val="0070C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28,0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780905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 smtClean="0">
                          <a:effectLst/>
                        </a:rPr>
                        <a:t>SSTI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effectLst/>
                          <a:latin typeface="Arial CE"/>
                        </a:rPr>
                        <a:t>9.348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39,5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effectLst/>
                          <a:latin typeface="Arial CE"/>
                        </a:rPr>
                        <a:t>8.030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40,6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CE"/>
                        </a:rPr>
                        <a:t>9.292</a:t>
                      </a:r>
                      <a:endParaRPr lang="sl-SI" sz="1500" b="1" i="0" u="none" strike="noStrike" dirty="0">
                        <a:solidFill>
                          <a:srgbClr val="0070C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39,2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390451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 smtClean="0">
                          <a:effectLst/>
                        </a:rPr>
                        <a:t>GIM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effectLst/>
                          <a:latin typeface="Arial CE"/>
                        </a:rPr>
                        <a:t>7.088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30,0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effectLst/>
                          <a:latin typeface="Arial CE"/>
                        </a:rPr>
                        <a:t>6.590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33,3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CE"/>
                        </a:rPr>
                        <a:t>7.134</a:t>
                      </a:r>
                      <a:endParaRPr lang="sl-SI" sz="1500" b="1" i="0" u="none" strike="noStrike" dirty="0">
                        <a:solidFill>
                          <a:srgbClr val="0070C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30,1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390451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0" u="none" strike="noStrike" dirty="0">
                          <a:effectLst/>
                        </a:rPr>
                        <a:t> </a:t>
                      </a:r>
                      <a:r>
                        <a:rPr lang="sl-SI" sz="1500" b="0" u="none" strike="noStrike" dirty="0" smtClean="0">
                          <a:effectLst/>
                        </a:rPr>
                        <a:t>Splošna GIM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0" i="0" u="none" strike="noStrike" dirty="0" smtClean="0">
                          <a:effectLst/>
                          <a:latin typeface="Arial CE"/>
                        </a:rPr>
                        <a:t>5.782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24,5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0" i="0" u="none" strike="noStrike" dirty="0" smtClean="0">
                          <a:effectLst/>
                          <a:latin typeface="Arial CE"/>
                        </a:rPr>
                        <a:t>5.400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27,3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CE"/>
                        </a:rPr>
                        <a:t>5.800</a:t>
                      </a:r>
                      <a:endParaRPr lang="sl-SI" sz="1500" b="1" i="0" u="none" strike="noStrike" dirty="0">
                        <a:solidFill>
                          <a:srgbClr val="0070C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24,5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408199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0" u="none" strike="noStrike" dirty="0">
                          <a:effectLst/>
                        </a:rPr>
                        <a:t> </a:t>
                      </a:r>
                      <a:r>
                        <a:rPr lang="sl-SI" sz="1500" b="0" u="none" strike="noStrike" dirty="0" smtClean="0">
                          <a:effectLst/>
                        </a:rPr>
                        <a:t>Strokovna GIM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0" i="0" u="none" strike="noStrike" dirty="0" smtClean="0">
                          <a:effectLst/>
                          <a:latin typeface="Arial CE"/>
                        </a:rPr>
                        <a:t>1.306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5,5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0" i="0" u="none" strike="noStrike" dirty="0" smtClean="0">
                          <a:effectLst/>
                          <a:latin typeface="Arial CE"/>
                        </a:rPr>
                        <a:t>1.190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6,0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CE"/>
                        </a:rPr>
                        <a:t>1.334</a:t>
                      </a:r>
                      <a:endParaRPr lang="sl-SI" sz="1500" b="1" i="0" u="none" strike="noStrike" dirty="0">
                        <a:solidFill>
                          <a:srgbClr val="0070C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5,6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408199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>
                          <a:effectLst/>
                        </a:rPr>
                        <a:t>SKUPAJ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 smtClean="0">
                          <a:effectLst/>
                        </a:rPr>
                        <a:t>23.644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100,0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 smtClean="0">
                          <a:effectLst/>
                        </a:rPr>
                        <a:t>19.799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100,0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23.702</a:t>
                      </a:r>
                      <a:endParaRPr lang="sl-SI" sz="1500" b="1" i="0" u="none" strike="noStrike" dirty="0">
                        <a:solidFill>
                          <a:srgbClr val="FF000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100,0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95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4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  <p:graphicFrame>
        <p:nvGraphicFramePr>
          <p:cNvPr id="6" name="Grafikon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4012830"/>
              </p:ext>
            </p:extLst>
          </p:nvPr>
        </p:nvGraphicFramePr>
        <p:xfrm>
          <a:off x="467544" y="836712"/>
          <a:ext cx="8208912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3581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755576" y="404664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l-SI" b="1" dirty="0" smtClean="0"/>
          </a:p>
          <a:p>
            <a:endParaRPr lang="sl-SI" b="1" dirty="0"/>
          </a:p>
          <a:p>
            <a:pPr algn="ctr"/>
            <a:r>
              <a:rPr lang="sl-SI" b="1" dirty="0" smtClean="0"/>
              <a:t>Deleži </a:t>
            </a:r>
            <a:r>
              <a:rPr lang="sl-SI" b="1" dirty="0"/>
              <a:t>razpisanih mest od šolskega leta 2009/10 </a:t>
            </a:r>
            <a:endParaRPr lang="sl-SI" b="1" dirty="0" smtClean="0"/>
          </a:p>
          <a:p>
            <a:pPr algn="ctr"/>
            <a:r>
              <a:rPr lang="sl-SI" b="1" dirty="0" smtClean="0"/>
              <a:t>do </a:t>
            </a:r>
            <a:r>
              <a:rPr lang="sl-SI" b="1" dirty="0"/>
              <a:t>šolskega leta </a:t>
            </a:r>
            <a:r>
              <a:rPr lang="sl-SI" b="1" dirty="0" smtClean="0"/>
              <a:t>2019/20</a:t>
            </a:r>
            <a:endParaRPr lang="sl-SI" dirty="0"/>
          </a:p>
        </p:txBody>
      </p:sp>
      <p:pic>
        <p:nvPicPr>
          <p:cNvPr id="5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6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  <p:graphicFrame>
        <p:nvGraphicFramePr>
          <p:cNvPr id="10" name="Grafikon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6250878"/>
              </p:ext>
            </p:extLst>
          </p:nvPr>
        </p:nvGraphicFramePr>
        <p:xfrm>
          <a:off x="827584" y="1772816"/>
          <a:ext cx="7308304" cy="4255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4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090260"/>
              </p:ext>
            </p:extLst>
          </p:nvPr>
        </p:nvGraphicFramePr>
        <p:xfrm>
          <a:off x="323530" y="1052733"/>
          <a:ext cx="8496941" cy="55386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82048"/>
                <a:gridCol w="1280800"/>
                <a:gridCol w="1280800"/>
                <a:gridCol w="1280800"/>
                <a:gridCol w="160100"/>
                <a:gridCol w="1212393"/>
              </a:tblGrid>
              <a:tr h="738586">
                <a:tc gridSpan="6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400" b="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rgbClr val="FF0000"/>
                          </a:solidFill>
                          <a:effectLst/>
                        </a:rPr>
                        <a:t>RAZPIS ZA PROGRAME POKLICNO-TEHNIŠKEGA </a:t>
                      </a: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IZOBRAŽEVANJA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917601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chemeClr val="tx1"/>
                          </a:solidFill>
                          <a:effectLst/>
                        </a:rPr>
                        <a:t>REGIJA</a:t>
                      </a:r>
                      <a:endParaRPr lang="sl-SI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Razpis za vpis v š.l. </a:t>
                      </a:r>
                      <a:r>
                        <a:rPr lang="sl-SI" sz="1600" b="1" dirty="0" smtClean="0">
                          <a:effectLst/>
                        </a:rPr>
                        <a:t>2018/19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Št. vpisanih dijakov v š.l.  </a:t>
                      </a:r>
                      <a:r>
                        <a:rPr lang="sl-SI" sz="1600" b="1" dirty="0" smtClean="0">
                          <a:effectLst/>
                        </a:rPr>
                        <a:t>18/19 </a:t>
                      </a:r>
                      <a:r>
                        <a:rPr lang="sl-SI" sz="1600" b="1" dirty="0">
                          <a:effectLst/>
                        </a:rPr>
                        <a:t>(začetni letnik)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Št. vpisanih dijakov v š.l. </a:t>
                      </a:r>
                      <a:r>
                        <a:rPr lang="sl-SI" sz="1600" b="1" dirty="0" smtClean="0">
                          <a:effectLst/>
                        </a:rPr>
                        <a:t>18/19 (</a:t>
                      </a:r>
                      <a:r>
                        <a:rPr lang="sl-SI" sz="1600" b="1" dirty="0">
                          <a:effectLst/>
                        </a:rPr>
                        <a:t>tretji letnik SPI)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FF0000"/>
                          </a:solidFill>
                          <a:effectLst/>
                        </a:rPr>
                        <a:t>Razpis 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za vpis </a:t>
                      </a:r>
                      <a:r>
                        <a:rPr lang="sl-SI" sz="1600" b="1" dirty="0">
                          <a:solidFill>
                            <a:srgbClr val="FF0000"/>
                          </a:solidFill>
                          <a:effectLst/>
                        </a:rPr>
                        <a:t>v šolsko leto 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2019/20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0262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GORENJSKA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336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218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333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Arial CE"/>
                        </a:rPr>
                        <a:t>336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GORIŠKA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224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Arial CE"/>
                        </a:rPr>
                        <a:t>113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173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Arial CE"/>
                        </a:rPr>
                        <a:t>224</a:t>
                      </a:r>
                    </a:p>
                  </a:txBody>
                  <a:tcPr marL="7620" marR="7620" marT="7620" marB="0" anchor="b"/>
                </a:tc>
              </a:tr>
              <a:tr h="35446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JUGOVZHODNA SLOVENIJA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280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Arial CE"/>
                        </a:rPr>
                        <a:t>181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Arial CE"/>
                        </a:rPr>
                        <a:t>250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280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KOROŠKA 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140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Arial CE"/>
                        </a:rPr>
                        <a:t>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Arial CE"/>
                        </a:rPr>
                        <a:t>118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140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solidFill>
                            <a:schemeClr val="tx1"/>
                          </a:solidFill>
                          <a:effectLst/>
                        </a:rPr>
                        <a:t>PRIMORSKO</a:t>
                      </a:r>
                      <a:r>
                        <a:rPr lang="sl-SI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- NOTRANJSKA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Arial CE"/>
                        </a:rPr>
                        <a:t>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Arial CE"/>
                        </a:rPr>
                        <a:t>47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28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OBALNO-KRAŠKA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Arial CE"/>
                        </a:rPr>
                        <a:t>100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Arial CE"/>
                        </a:rPr>
                        <a:t>119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160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OSREDNJESLOVENSKA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476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507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Arial CE"/>
                        </a:rPr>
                        <a:t>828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476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PODRAVSKA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476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Arial CE"/>
                        </a:rPr>
                        <a:t>391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Arial CE"/>
                        </a:rPr>
                        <a:t>570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504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POMURSKA 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160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Arial CE"/>
                        </a:rPr>
                        <a:t>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Arial CE"/>
                        </a:rPr>
                        <a:t>115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160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SAVINJSKA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420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Arial CE"/>
                        </a:rPr>
                        <a:t>315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Arial CE"/>
                        </a:rPr>
                        <a:t>491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420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solidFill>
                            <a:schemeClr val="tx1"/>
                          </a:solidFill>
                          <a:effectLst/>
                        </a:rPr>
                        <a:t>POSAVSKA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Arial CE"/>
                        </a:rPr>
                        <a:t>39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Arial CE"/>
                        </a:rPr>
                        <a:t>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84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ZASAVSKA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Arial CE"/>
                        </a:rPr>
                        <a:t>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Arial CE"/>
                        </a:rPr>
                        <a:t>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56</a:t>
                      </a:r>
                    </a:p>
                  </a:txBody>
                  <a:tcPr marL="7620" marR="7620" marT="7620" marB="0" anchor="b"/>
                </a:tc>
              </a:tr>
              <a:tr h="293422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chemeClr val="tx1"/>
                          </a:solidFill>
                          <a:effectLst/>
                        </a:rPr>
                        <a:t>SKUPAJ REGIJE</a:t>
                      </a:r>
                      <a:endParaRPr lang="sl-SI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solidFill>
                            <a:srgbClr val="0070C0"/>
                          </a:solidFill>
                          <a:effectLst/>
                        </a:rPr>
                        <a:t>2.824</a:t>
                      </a:r>
                      <a:endParaRPr lang="sl-SI" sz="16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b="1" i="0" u="none" strike="noStrike" dirty="0" smtClean="0">
                          <a:effectLst/>
                          <a:latin typeface="Arial CE"/>
                        </a:rPr>
                        <a:t>2.032</a:t>
                      </a:r>
                      <a:endParaRPr lang="sl-SI" sz="1600" b="1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b="1" i="0" u="none" strike="noStrike" dirty="0" smtClean="0">
                          <a:effectLst/>
                          <a:latin typeface="Arial CE"/>
                        </a:rPr>
                        <a:t>3.124</a:t>
                      </a:r>
                      <a:endParaRPr lang="sl-SI" sz="1600" b="1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2.868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65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531627"/>
              </p:ext>
            </p:extLst>
          </p:nvPr>
        </p:nvGraphicFramePr>
        <p:xfrm>
          <a:off x="395538" y="1052738"/>
          <a:ext cx="8064893" cy="5502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45006"/>
                <a:gridCol w="1351536"/>
                <a:gridCol w="1750347"/>
                <a:gridCol w="177250"/>
                <a:gridCol w="1240754"/>
              </a:tblGrid>
              <a:tr h="214699">
                <a:tc gridSpan="5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FF0000"/>
                          </a:solidFill>
                          <a:effectLst/>
                        </a:rPr>
                        <a:t>ŠTEVILO RAZPISANIH MEST ZA PROGRAM MATURITETNI TEČAJ</a:t>
                      </a:r>
                      <a:endParaRPr lang="sl-SI" sz="1800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sz="16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</a:tr>
              <a:tr h="606759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REGIJA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Razpis za vpis v š. l. </a:t>
                      </a:r>
                      <a:r>
                        <a:rPr lang="sl-SI" sz="1600" b="1" dirty="0" smtClean="0">
                          <a:effectLst/>
                        </a:rPr>
                        <a:t>18/19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Št. vpisanih dijakov v š.l.  </a:t>
                      </a:r>
                      <a:r>
                        <a:rPr lang="sl-SI" sz="1600" b="1" dirty="0" smtClean="0">
                          <a:effectLst/>
                        </a:rPr>
                        <a:t>18/19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FF0000"/>
                          </a:solidFill>
                          <a:effectLst/>
                        </a:rPr>
                        <a:t>Razpis za vpis v š. l. 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19/20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6419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GORENJSKA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60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60</a:t>
                      </a:r>
                    </a:p>
                  </a:txBody>
                  <a:tcPr marL="7620" marR="7620" marT="7620" marB="0" anchor="b"/>
                </a:tc>
              </a:tr>
              <a:tr h="29577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GORIŠKA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</a:tr>
              <a:tr h="51760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JUGOVZHODNA SLOVENIJA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</a:tr>
              <a:tr h="29577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KOROŠKA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</a:tr>
              <a:tr h="29577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solidFill>
                            <a:schemeClr val="tx1"/>
                          </a:solidFill>
                          <a:effectLst/>
                        </a:rPr>
                        <a:t>PRIMORSKO-NOTRANJSKA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29577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OBALNO-KRAŠKA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</a:tr>
              <a:tr h="29577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solidFill>
                            <a:schemeClr val="tx1"/>
                          </a:solidFill>
                          <a:effectLst/>
                        </a:rPr>
                        <a:t>OSREDNJESLOVENSKA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60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60</a:t>
                      </a:r>
                    </a:p>
                  </a:txBody>
                  <a:tcPr marL="7620" marR="7620" marT="7620" marB="0" anchor="b"/>
                </a:tc>
              </a:tr>
              <a:tr h="29577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PODRAVSKA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60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60</a:t>
                      </a:r>
                    </a:p>
                  </a:txBody>
                  <a:tcPr marL="7620" marR="7620" marT="7620" marB="0" anchor="b"/>
                </a:tc>
              </a:tr>
              <a:tr h="29577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POMURSKA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</a:tr>
              <a:tr h="29577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SAVINJSKA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</a:tr>
              <a:tr h="29577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solidFill>
                            <a:schemeClr val="tx1"/>
                          </a:solidFill>
                          <a:effectLst/>
                        </a:rPr>
                        <a:t>POSAVSKA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36698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ZASAVSKA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</a:tr>
              <a:tr h="29577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chemeClr val="tx1"/>
                          </a:solidFill>
                          <a:effectLst/>
                        </a:rPr>
                        <a:t>SKUPAJ REGIJE</a:t>
                      </a:r>
                      <a:endParaRPr lang="sl-SI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390</a:t>
                      </a:r>
                      <a:endParaRPr lang="sl-SI" sz="16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305</a:t>
                      </a:r>
                      <a:endParaRPr lang="sl-SI" sz="16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390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0394">
                <a:tc>
                  <a:txBody>
                    <a:bodyPr/>
                    <a:lstStyle/>
                    <a:p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sl-SI" sz="160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sl-SI" sz="160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sl-SI" sz="16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sl-SI" sz="16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</a:tr>
              <a:tr h="2240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ZASEBNE ŠOLE - LJ.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30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FF0000"/>
                          </a:solidFill>
                          <a:effectLst/>
                        </a:rPr>
                        <a:t>30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72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249184"/>
              </p:ext>
            </p:extLst>
          </p:nvPr>
        </p:nvGraphicFramePr>
        <p:xfrm>
          <a:off x="395536" y="1484781"/>
          <a:ext cx="8208912" cy="44424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80937"/>
                <a:gridCol w="1743599"/>
                <a:gridCol w="1777472"/>
                <a:gridCol w="286504"/>
                <a:gridCol w="1320400"/>
              </a:tblGrid>
              <a:tr h="520962">
                <a:tc gridSpan="5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FF0000"/>
                          </a:solidFill>
                          <a:effectLst/>
                        </a:rPr>
                        <a:t>ŠTEVILO RAZPISANIH MEST ZA PROGRAME POKLICNIH TEČAJEV</a:t>
                      </a:r>
                      <a:endParaRPr lang="sl-SI" sz="1800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sz="18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</a:tr>
              <a:tr h="276511">
                <a:tc>
                  <a:txBody>
                    <a:bodyPr/>
                    <a:lstStyle/>
                    <a:p>
                      <a:endParaRPr lang="sl-SI" sz="160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l-SI" sz="160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l-SI" sz="16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l-SI" sz="16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l-SI" sz="16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</a:tr>
              <a:tr h="1041925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REGIJA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Razpis za vpis v š. l. </a:t>
                      </a:r>
                      <a:r>
                        <a:rPr lang="sl-SI" sz="1600" b="1" dirty="0" smtClean="0">
                          <a:effectLst/>
                        </a:rPr>
                        <a:t>18/19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Št. vpisanih dijakov v š.l.  </a:t>
                      </a:r>
                      <a:r>
                        <a:rPr lang="sl-SI" sz="1600" b="1" dirty="0" smtClean="0">
                          <a:effectLst/>
                        </a:rPr>
                        <a:t>18/19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FF0000"/>
                          </a:solidFill>
                          <a:effectLst/>
                        </a:rPr>
                        <a:t>Razpis za vpis v š. l. 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19/20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853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GORENJSKA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651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JUGOVZHODNA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sl-SI" sz="16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651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KOROŠKA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651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OBALNO-KRAŠKA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54907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OSREDNJESLOVENSKA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102</a:t>
                      </a: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+mn-lt"/>
                        </a:rPr>
                        <a:t>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102</a:t>
                      </a:r>
                      <a:endParaRPr lang="sl-SI" sz="16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651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PODRAVSKA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651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POMURSKA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sl-SI" sz="16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8853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SAVINJSKA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8853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SKUPAJ REGIJE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272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effectLst/>
                          <a:latin typeface="+mn-lt"/>
                        </a:rPr>
                        <a:t>191</a:t>
                      </a:r>
                      <a:endParaRPr lang="sl-SI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272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5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1268413"/>
            <a:ext cx="8568952" cy="5329237"/>
          </a:xfrm>
        </p:spPr>
        <p:txBody>
          <a:bodyPr/>
          <a:lstStyle/>
          <a:p>
            <a:pPr marL="381000" indent="-381000" algn="ctr" eaLnBrk="1" hangingPunct="1">
              <a:spcBef>
                <a:spcPts val="0"/>
              </a:spcBef>
              <a:buFontTx/>
              <a:buNone/>
              <a:defRPr/>
            </a:pPr>
            <a:r>
              <a:rPr lang="sl-SI" sz="2800" b="1" dirty="0" smtClean="0">
                <a:solidFill>
                  <a:srgbClr val="FF0000"/>
                </a:solidFill>
              </a:rPr>
              <a:t>NOVA RAZMESTITEV</a:t>
            </a:r>
          </a:p>
          <a:p>
            <a:pPr marL="381000" indent="-381000" algn="ctr" eaLnBrk="1" hangingPunct="1">
              <a:spcBef>
                <a:spcPts val="0"/>
              </a:spcBef>
              <a:buFontTx/>
              <a:buNone/>
              <a:defRPr/>
            </a:pPr>
            <a:endParaRPr lang="sl-SI" sz="2800" b="1" dirty="0" smtClean="0">
              <a:solidFill>
                <a:srgbClr val="FF0000"/>
              </a:solidFill>
            </a:endParaRPr>
          </a:p>
          <a:p>
            <a:pPr marL="381600" lvl="1" indent="-381600" eaLnBrk="1" hangingPunct="1">
              <a:spcBef>
                <a:spcPts val="0"/>
              </a:spcBef>
              <a:buNone/>
              <a:defRPr/>
            </a:pPr>
            <a:r>
              <a:rPr lang="sl-SI" sz="2200" b="1" dirty="0" smtClean="0"/>
              <a:t>Izobraževalni program </a:t>
            </a:r>
            <a:r>
              <a:rPr lang="sl-SI" sz="2200" b="1" dirty="0"/>
              <a:t>srednjega strokovnega izobraževanja:</a:t>
            </a:r>
            <a:r>
              <a:rPr lang="sl-SI" sz="2200" b="1" dirty="0">
                <a:solidFill>
                  <a:srgbClr val="0070C0"/>
                </a:solidFill>
              </a:rPr>
              <a:t> </a:t>
            </a:r>
            <a:endParaRPr lang="sl-SI" sz="2200" dirty="0">
              <a:solidFill>
                <a:srgbClr val="0070C0"/>
              </a:solidFill>
            </a:endParaRP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000" dirty="0" smtClean="0">
                <a:solidFill>
                  <a:srgbClr val="FF0000"/>
                </a:solidFill>
              </a:rPr>
              <a:t>Tehnik </a:t>
            </a:r>
            <a:r>
              <a:rPr lang="sl-SI" sz="2000" dirty="0" err="1" smtClean="0">
                <a:solidFill>
                  <a:srgbClr val="FF0000"/>
                </a:solidFill>
              </a:rPr>
              <a:t>mehatronike</a:t>
            </a:r>
            <a:r>
              <a:rPr lang="sl-SI" sz="2000" dirty="0" smtClean="0"/>
              <a:t>, </a:t>
            </a:r>
            <a:r>
              <a:rPr lang="sl-SI" sz="2000" dirty="0"/>
              <a:t>ŠC </a:t>
            </a:r>
            <a:r>
              <a:rPr lang="sl-SI" sz="2000" dirty="0" smtClean="0"/>
              <a:t>Novo mesto, Srednja strojna šola;</a:t>
            </a:r>
          </a:p>
          <a:p>
            <a:pPr marL="57150" indent="0" eaLnBrk="1" hangingPunct="1">
              <a:spcBef>
                <a:spcPts val="0"/>
              </a:spcBef>
              <a:buNone/>
              <a:defRPr/>
            </a:pPr>
            <a:endParaRPr lang="sl-SI" sz="2400" b="1" dirty="0"/>
          </a:p>
          <a:p>
            <a:pPr marL="57150" indent="0" eaLnBrk="1" hangingPunct="1">
              <a:spcBef>
                <a:spcPts val="0"/>
              </a:spcBef>
              <a:buNone/>
              <a:defRPr/>
            </a:pPr>
            <a:r>
              <a:rPr lang="sl-SI" sz="2200" b="1" dirty="0" smtClean="0"/>
              <a:t>Izobraževalni </a:t>
            </a:r>
            <a:r>
              <a:rPr lang="sl-SI" sz="2200" b="1" dirty="0"/>
              <a:t>program </a:t>
            </a:r>
            <a:r>
              <a:rPr lang="sl-SI" sz="2200" b="1" dirty="0" smtClean="0"/>
              <a:t>gimnazijskega izobraževanja:</a:t>
            </a:r>
          </a:p>
          <a:p>
            <a:pPr marL="857250" lvl="1" indent="-3429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000" dirty="0" smtClean="0">
                <a:solidFill>
                  <a:srgbClr val="FF0000"/>
                </a:solidFill>
              </a:rPr>
              <a:t>Gimnazija – športni oddelek, </a:t>
            </a:r>
            <a:r>
              <a:rPr lang="sl-SI" sz="2000" dirty="0" smtClean="0"/>
              <a:t>III. Gimnazija Maribor.</a:t>
            </a:r>
            <a:endParaRPr lang="sl-SI" sz="2000" dirty="0" smtClean="0">
              <a:solidFill>
                <a:srgbClr val="FF0000"/>
              </a:solidFill>
            </a:endParaRPr>
          </a:p>
          <a:p>
            <a:pPr marL="57150" indent="0" eaLnBrk="1" hangingPunct="1">
              <a:spcBef>
                <a:spcPts val="0"/>
              </a:spcBef>
              <a:buNone/>
              <a:defRPr/>
            </a:pPr>
            <a:endParaRPr lang="sl-SI" sz="2400" b="1" dirty="0" smtClean="0"/>
          </a:p>
          <a:p>
            <a:pPr marL="457200" lvl="1" indent="0" eaLnBrk="1" hangingPunct="1">
              <a:spcBef>
                <a:spcPts val="0"/>
              </a:spcBef>
              <a:buNone/>
              <a:defRPr/>
            </a:pPr>
            <a:endParaRPr lang="sl-SI" sz="2000" b="1" dirty="0">
              <a:solidFill>
                <a:srgbClr val="FF0000"/>
              </a:solidFill>
            </a:endParaRPr>
          </a:p>
          <a:p>
            <a:pPr marL="457200" lvl="1" indent="0" eaLnBrk="1" hangingPunct="1">
              <a:lnSpc>
                <a:spcPct val="80000"/>
              </a:lnSpc>
              <a:buNone/>
              <a:defRPr/>
            </a:pPr>
            <a:endParaRPr lang="sl-SI" sz="2000" i="1" dirty="0" smtClean="0"/>
          </a:p>
          <a:p>
            <a:pPr marL="457200" lvl="1" indent="0" eaLnBrk="1" hangingPunct="1">
              <a:lnSpc>
                <a:spcPct val="80000"/>
              </a:lnSpc>
              <a:buNone/>
              <a:defRPr/>
            </a:pPr>
            <a:endParaRPr lang="sl-SI" sz="2000" i="1" dirty="0" smtClean="0"/>
          </a:p>
          <a:p>
            <a:pPr marL="800100" lvl="1" indent="-342900" eaLnBrk="1" hangingPunct="1">
              <a:lnSpc>
                <a:spcPct val="80000"/>
              </a:lnSpc>
              <a:defRPr/>
            </a:pPr>
            <a:endParaRPr lang="sl-SI" sz="2000" b="1" dirty="0" smtClean="0"/>
          </a:p>
          <a:p>
            <a:pPr marL="381000" indent="-381000" eaLnBrk="1" hangingPunct="1">
              <a:lnSpc>
                <a:spcPct val="80000"/>
              </a:lnSpc>
              <a:buFontTx/>
              <a:buNone/>
              <a:defRPr/>
            </a:pPr>
            <a:endParaRPr lang="sl-SI" sz="2800" b="1" dirty="0" smtClean="0"/>
          </a:p>
          <a:p>
            <a:pPr marL="381000" indent="-381000" eaLnBrk="1" hangingPunct="1">
              <a:lnSpc>
                <a:spcPct val="80000"/>
              </a:lnSpc>
              <a:buFontTx/>
              <a:buNone/>
              <a:defRPr/>
            </a:pPr>
            <a:endParaRPr lang="sl-SI" sz="2800" b="1" dirty="0" smtClean="0"/>
          </a:p>
        </p:txBody>
      </p:sp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37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isarn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isarn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isarn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isarn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4892</TotalTime>
  <Words>1680</Words>
  <Application>Microsoft Office PowerPoint</Application>
  <PresentationFormat>Diaprojekcija na zaslonu (4:3)</PresentationFormat>
  <Paragraphs>455</Paragraphs>
  <Slides>23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23</vt:i4>
      </vt:variant>
    </vt:vector>
  </HeadingPairs>
  <TitlesOfParts>
    <vt:vector size="24" baseType="lpstr">
      <vt:lpstr>Privzeti načrt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 VAJENIŠKA IZVEDBA NEKATERIH PROGRAMOV</vt:lpstr>
      <vt:lpstr> VAJENIŠKA IZVEDBA NEKATERIH PROGRAMOV</vt:lpstr>
      <vt:lpstr>  VAJENIŠKA OBLIKA IZOBRAŽEVANJA</vt:lpstr>
      <vt:lpstr>  VAJENIŠKA OBLIKA IZOBRAŽEVANJA</vt:lpstr>
      <vt:lpstr>  POMEMBNI DATUMI </vt:lpstr>
      <vt:lpstr>  </vt:lpstr>
      <vt:lpstr> KLJUČNE NOVOSTI ZA DEVETOŠOLCE</vt:lpstr>
      <vt:lpstr> KLJUČNE NOVOSTI ZA DEVETOŠOLCE</vt:lpstr>
      <vt:lpstr> DRUGE NOVOSTI PRAVILNIKA</vt:lpstr>
      <vt:lpstr>   TRAJANJE STATUSA DIJAKA  PO NOVI ZAKONODAJI </vt:lpstr>
      <vt:lpstr>   TRAJANJE STATUSA DIJAKA  PO NOVI ZAKONODAJI </vt:lpstr>
      <vt:lpstr>  VELJAVNOST IN UPORABA NOVIH PRAVIL</vt:lpstr>
      <vt:lpstr>PowerPointova predstavitev</vt:lpstr>
    </vt:vector>
  </TitlesOfParts>
  <Company>Ministrstvo za šolstvo in šport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IVidmar</dc:creator>
  <cp:lastModifiedBy>Mateja Gornik Mrvar</cp:lastModifiedBy>
  <cp:revision>181</cp:revision>
  <cp:lastPrinted>2019-01-22T14:07:52Z</cp:lastPrinted>
  <dcterms:created xsi:type="dcterms:W3CDTF">2011-01-20T09:15:58Z</dcterms:created>
  <dcterms:modified xsi:type="dcterms:W3CDTF">2019-02-01T13:20:05Z</dcterms:modified>
</cp:coreProperties>
</file>