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9144000" cy="6858000" type="screen4x3"/>
  <p:notesSz cx="7010400" cy="92964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81" d="100"/>
          <a:sy n="81" d="100"/>
        </p:scale>
        <p:origin x="-100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A0128-14E6-4556-A756-FC1B217A0E2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ECA7C85-A2E5-4CDB-B225-A8B93DCFEE78}" type="pres">
      <dgm:prSet presAssocID="{DC1A0128-14E6-4556-A756-FC1B217A0E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</dgm:ptLst>
  <dgm:cxnLst>
    <dgm:cxn modelId="{A0029C2B-69B2-4260-995B-2098DB607DF4}" type="presOf" srcId="{DC1A0128-14E6-4556-A756-FC1B217A0E24}" destId="{BECA7C85-A2E5-4CDB-B225-A8B93DCFEE7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1A0128-14E6-4556-A756-FC1B217A0E2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ECA7C85-A2E5-4CDB-B225-A8B93DCFEE78}" type="pres">
      <dgm:prSet presAssocID="{DC1A0128-14E6-4556-A756-FC1B217A0E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</dgm:ptLst>
  <dgm:cxnLst>
    <dgm:cxn modelId="{BD5C26A9-7574-4D21-A5E4-0FDFDFEC1AAD}" type="presOf" srcId="{DC1A0128-14E6-4556-A756-FC1B217A0E24}" destId="{BECA7C85-A2E5-4CDB-B225-A8B93DCFEE7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48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355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090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404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851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852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711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76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55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224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937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90C33-E12A-43BA-A50E-4568E769BE73}" type="datetimeFigureOut">
              <a:rPr lang="sl-SI" smtClean="0"/>
              <a:t>23.1.2019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BB3A-12CF-4FA7-AFDD-6C1AEAD182A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494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599" y="3792287"/>
            <a:ext cx="6400800" cy="1752600"/>
          </a:xfrm>
        </p:spPr>
        <p:txBody>
          <a:bodyPr/>
          <a:lstStyle/>
          <a:p>
            <a:endParaRPr lang="sl-S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121519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070270" y="1017185"/>
            <a:ext cx="7003459" cy="905778"/>
            <a:chOff x="2490" y="453"/>
            <a:chExt cx="7003459" cy="90577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6" name="Zaobljeni pravokotnik 35"/>
            <p:cNvSpPr/>
            <p:nvPr/>
          </p:nvSpPr>
          <p:spPr>
            <a:xfrm>
              <a:off x="2490" y="453"/>
              <a:ext cx="7003459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aobljeni pravokotnik 4"/>
            <p:cNvSpPr/>
            <p:nvPr/>
          </p:nvSpPr>
          <p:spPr>
            <a:xfrm>
              <a:off x="29019" y="26982"/>
              <a:ext cx="6950401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900" kern="1200" dirty="0" smtClean="0"/>
                <a:t>Vpis v 1. letnik gimnazije</a:t>
              </a:r>
              <a:endParaRPr lang="sl-SI" sz="39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070270" y="1996648"/>
            <a:ext cx="5172798" cy="905778"/>
            <a:chOff x="2490" y="979916"/>
            <a:chExt cx="5172798" cy="905778"/>
          </a:xfrm>
        </p:grpSpPr>
        <p:sp>
          <p:nvSpPr>
            <p:cNvPr id="34" name="Zaobljeni pravokotnik 33"/>
            <p:cNvSpPr/>
            <p:nvPr/>
          </p:nvSpPr>
          <p:spPr>
            <a:xfrm>
              <a:off x="2490" y="979916"/>
              <a:ext cx="5172798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Zaobljeni pravokotnik 6"/>
            <p:cNvSpPr/>
            <p:nvPr/>
          </p:nvSpPr>
          <p:spPr>
            <a:xfrm>
              <a:off x="29019" y="1006445"/>
              <a:ext cx="5119740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Ne opravi 1. letnika</a:t>
              </a:r>
              <a:endParaRPr lang="sl-SI" sz="1900" kern="1200" dirty="0"/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1070270" y="2976110"/>
            <a:ext cx="3413067" cy="905778"/>
            <a:chOff x="2490" y="1959378"/>
            <a:chExt cx="3413067" cy="905778"/>
          </a:xfrm>
        </p:grpSpPr>
        <p:sp>
          <p:nvSpPr>
            <p:cNvPr id="32" name="Zaobljeni pravokotnik 31"/>
            <p:cNvSpPr/>
            <p:nvPr/>
          </p:nvSpPr>
          <p:spPr>
            <a:xfrm>
              <a:off x="2490" y="1959378"/>
              <a:ext cx="3413067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aobljeni pravokotnik 8"/>
            <p:cNvSpPr/>
            <p:nvPr/>
          </p:nvSpPr>
          <p:spPr>
            <a:xfrm>
              <a:off x="29019" y="1985907"/>
              <a:ext cx="3360009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Ponavlja 1. letnik in ga ne opravi </a:t>
              </a:r>
              <a:endParaRPr lang="sl-SI" sz="1700" kern="1200" dirty="0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1050723" y="4233865"/>
            <a:ext cx="1720152" cy="1006873"/>
            <a:chOff x="-24039" y="3185932"/>
            <a:chExt cx="1720152" cy="93112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Zaobljeni pravokotnik 29"/>
            <p:cNvSpPr/>
            <p:nvPr/>
          </p:nvSpPr>
          <p:spPr>
            <a:xfrm>
              <a:off x="-24039" y="3185932"/>
              <a:ext cx="1688801" cy="905778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Zaobljeni pravokotnik 10"/>
            <p:cNvSpPr/>
            <p:nvPr/>
          </p:nvSpPr>
          <p:spPr>
            <a:xfrm>
              <a:off x="60370" y="3264338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Nadaljuje v  gimnazijskem programu, vendar v izrednem izobraževanju</a:t>
              </a:r>
              <a:endParaRPr lang="sl-SI" sz="1200" kern="12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793524" y="4233865"/>
            <a:ext cx="1707545" cy="916916"/>
            <a:chOff x="1753285" y="2836175"/>
            <a:chExt cx="1707545" cy="1251708"/>
          </a:xfrm>
        </p:grpSpPr>
        <p:sp>
          <p:nvSpPr>
            <p:cNvPr id="28" name="Zaobljeni pravokotnik 27"/>
            <p:cNvSpPr/>
            <p:nvPr/>
          </p:nvSpPr>
          <p:spPr>
            <a:xfrm>
              <a:off x="1772029" y="2836175"/>
              <a:ext cx="1688801" cy="125170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aobljeni pravokotnik 12"/>
            <p:cNvSpPr/>
            <p:nvPr/>
          </p:nvSpPr>
          <p:spPr>
            <a:xfrm>
              <a:off x="1753285" y="2965370"/>
              <a:ext cx="1635743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Prepis v drugi program (SSI, SPI, NPI) v 1. letnik</a:t>
              </a:r>
              <a:endParaRPr lang="sl-SI" sz="1200" kern="1200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554267" y="2976110"/>
            <a:ext cx="1688801" cy="905778"/>
            <a:chOff x="3486487" y="1959378"/>
            <a:chExt cx="1688801" cy="905778"/>
          </a:xfrm>
        </p:grpSpPr>
        <p:sp>
          <p:nvSpPr>
            <p:cNvPr id="26" name="Zaobljeni pravokotnik 25"/>
            <p:cNvSpPr/>
            <p:nvPr/>
          </p:nvSpPr>
          <p:spPr>
            <a:xfrm>
              <a:off x="3486487" y="1959378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Zaobljeni pravokotnik 14"/>
            <p:cNvSpPr/>
            <p:nvPr/>
          </p:nvSpPr>
          <p:spPr>
            <a:xfrm>
              <a:off x="3513016" y="1985907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Prepis v drugi program (SSI, SPI, NPI) v 1. letnik</a:t>
              </a:r>
              <a:endParaRPr lang="sl-SI" sz="1700" kern="1200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554267" y="4245003"/>
            <a:ext cx="1688801" cy="905778"/>
            <a:chOff x="3486487" y="2938841"/>
            <a:chExt cx="1688801" cy="905778"/>
          </a:xfrm>
        </p:grpSpPr>
        <p:sp>
          <p:nvSpPr>
            <p:cNvPr id="24" name="Zaobljeni pravokotnik 23"/>
            <p:cNvSpPr/>
            <p:nvPr/>
          </p:nvSpPr>
          <p:spPr>
            <a:xfrm>
              <a:off x="3486487" y="2938841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Zaobljeni pravokotnik 16"/>
            <p:cNvSpPr/>
            <p:nvPr/>
          </p:nvSpPr>
          <p:spPr>
            <a:xfrm>
              <a:off x="3513016" y="2965370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Ne opravi 1. letnika in ponavlja </a:t>
              </a:r>
              <a:endParaRPr lang="sl-SI" sz="1200" kern="1200" dirty="0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4590665" y="5240738"/>
            <a:ext cx="1688801" cy="905778"/>
            <a:chOff x="3486487" y="3918304"/>
            <a:chExt cx="1688801" cy="905778"/>
          </a:xfrm>
          <a:solidFill>
            <a:schemeClr val="accent2"/>
          </a:solidFill>
        </p:grpSpPr>
        <p:sp>
          <p:nvSpPr>
            <p:cNvPr id="22" name="Zaobljeni pravokotnik 21"/>
            <p:cNvSpPr/>
            <p:nvPr/>
          </p:nvSpPr>
          <p:spPr>
            <a:xfrm>
              <a:off x="3486487" y="3918304"/>
              <a:ext cx="1688801" cy="90577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Zaobljeni pravokotnik 18"/>
            <p:cNvSpPr/>
            <p:nvPr/>
          </p:nvSpPr>
          <p:spPr>
            <a:xfrm>
              <a:off x="3513016" y="3944833"/>
              <a:ext cx="1635743" cy="85272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Če ne opravi, nadaljuje v izrednem izobraževanju</a:t>
              </a:r>
              <a:endParaRPr lang="sl-SI" sz="1200" kern="1200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384928" y="1996648"/>
            <a:ext cx="1688801" cy="979462"/>
            <a:chOff x="5317148" y="979916"/>
            <a:chExt cx="1688801" cy="905778"/>
          </a:xfrm>
        </p:grpSpPr>
        <p:sp>
          <p:nvSpPr>
            <p:cNvPr id="20" name="Zaobljeni pravokotnik 19"/>
            <p:cNvSpPr/>
            <p:nvPr/>
          </p:nvSpPr>
          <p:spPr>
            <a:xfrm>
              <a:off x="5317148" y="979916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jeni pravokotnik 20"/>
            <p:cNvSpPr/>
            <p:nvPr/>
          </p:nvSpPr>
          <p:spPr>
            <a:xfrm>
              <a:off x="5343677" y="1006445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Opravi 1. letnik in napreduje</a:t>
              </a:r>
              <a:endParaRPr lang="sl-SI" sz="1900" kern="1200" dirty="0"/>
            </a:p>
          </p:txBody>
        </p:sp>
      </p:grpSp>
      <p:sp>
        <p:nvSpPr>
          <p:cNvPr id="19" name="Zaobljeni pravokotnik 22"/>
          <p:cNvSpPr/>
          <p:nvPr/>
        </p:nvSpPr>
        <p:spPr>
          <a:xfrm>
            <a:off x="6411457" y="3002639"/>
            <a:ext cx="1635743" cy="8527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770" tIns="64770" rIns="64770" bIns="6477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700" kern="1200" dirty="0" smtClean="0"/>
              <a:t>Napreduje v naslednji letnik</a:t>
            </a:r>
            <a:endParaRPr lang="sl-SI" sz="1700" kern="1200" dirty="0"/>
          </a:p>
        </p:txBody>
      </p:sp>
      <p:sp>
        <p:nvSpPr>
          <p:cNvPr id="38" name="Puščica dol 37"/>
          <p:cNvSpPr/>
          <p:nvPr/>
        </p:nvSpPr>
        <p:spPr>
          <a:xfrm>
            <a:off x="6987012" y="346636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Puščica dol 38"/>
          <p:cNvSpPr/>
          <p:nvPr/>
        </p:nvSpPr>
        <p:spPr>
          <a:xfrm>
            <a:off x="1979712" y="3881888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Puščica dol 39"/>
          <p:cNvSpPr/>
          <p:nvPr/>
        </p:nvSpPr>
        <p:spPr>
          <a:xfrm>
            <a:off x="3414353" y="3893026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2" name="Puščica dol 41"/>
          <p:cNvSpPr/>
          <p:nvPr/>
        </p:nvSpPr>
        <p:spPr>
          <a:xfrm>
            <a:off x="5076056" y="3903172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44" name="Raven povezovalnik 43"/>
          <p:cNvCxnSpPr/>
          <p:nvPr/>
        </p:nvCxnSpPr>
        <p:spPr>
          <a:xfrm flipV="1">
            <a:off x="1042764" y="6359883"/>
            <a:ext cx="7030965" cy="36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Skupina 47"/>
          <p:cNvGrpSpPr/>
          <p:nvPr/>
        </p:nvGrpSpPr>
        <p:grpSpPr>
          <a:xfrm>
            <a:off x="2812268" y="5261706"/>
            <a:ext cx="1688801" cy="905778"/>
            <a:chOff x="3486487" y="3918304"/>
            <a:chExt cx="1688801" cy="905778"/>
          </a:xfrm>
          <a:solidFill>
            <a:schemeClr val="accent2"/>
          </a:solidFill>
        </p:grpSpPr>
        <p:sp>
          <p:nvSpPr>
            <p:cNvPr id="49" name="Zaobljeni pravokotnik 48"/>
            <p:cNvSpPr/>
            <p:nvPr/>
          </p:nvSpPr>
          <p:spPr>
            <a:xfrm>
              <a:off x="3486487" y="3918304"/>
              <a:ext cx="1688801" cy="90577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Zaobljeni pravokotnik 18"/>
            <p:cNvSpPr/>
            <p:nvPr/>
          </p:nvSpPr>
          <p:spPr>
            <a:xfrm>
              <a:off x="3513016" y="3944833"/>
              <a:ext cx="1635743" cy="85272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Če ne opravi, nadaljuje v izrednem izobraževanju</a:t>
              </a:r>
              <a:endParaRPr lang="sl-SI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257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599" y="3792287"/>
            <a:ext cx="6400800" cy="1752600"/>
          </a:xfrm>
        </p:spPr>
        <p:txBody>
          <a:bodyPr/>
          <a:lstStyle/>
          <a:p>
            <a:endParaRPr lang="sl-S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34122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070270" y="1017185"/>
            <a:ext cx="7003459" cy="905778"/>
            <a:chOff x="2490" y="453"/>
            <a:chExt cx="7003459" cy="90577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6" name="Zaobljeni pravokotnik 35"/>
            <p:cNvSpPr/>
            <p:nvPr/>
          </p:nvSpPr>
          <p:spPr>
            <a:xfrm>
              <a:off x="2490" y="453"/>
              <a:ext cx="7003459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aobljeni pravokotnik 4"/>
            <p:cNvSpPr/>
            <p:nvPr/>
          </p:nvSpPr>
          <p:spPr>
            <a:xfrm>
              <a:off x="29019" y="26982"/>
              <a:ext cx="6950401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900" kern="1200" dirty="0" smtClean="0"/>
                <a:t>Vpis v 1. letnik SSI, SPI, NPI</a:t>
              </a:r>
              <a:endParaRPr lang="sl-SI" sz="39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070270" y="1996648"/>
            <a:ext cx="5172798" cy="905778"/>
            <a:chOff x="2490" y="979916"/>
            <a:chExt cx="5172798" cy="905778"/>
          </a:xfrm>
        </p:grpSpPr>
        <p:sp>
          <p:nvSpPr>
            <p:cNvPr id="34" name="Zaobljeni pravokotnik 33"/>
            <p:cNvSpPr/>
            <p:nvPr/>
          </p:nvSpPr>
          <p:spPr>
            <a:xfrm>
              <a:off x="2490" y="979916"/>
              <a:ext cx="5172798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Zaobljeni pravokotnik 6"/>
            <p:cNvSpPr/>
            <p:nvPr/>
          </p:nvSpPr>
          <p:spPr>
            <a:xfrm>
              <a:off x="29019" y="1006445"/>
              <a:ext cx="5119740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Ne opravi 1. letnika</a:t>
              </a:r>
              <a:endParaRPr lang="sl-SI" sz="1900" kern="1200" dirty="0"/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1070270" y="2976110"/>
            <a:ext cx="3413067" cy="905778"/>
            <a:chOff x="2490" y="1959378"/>
            <a:chExt cx="3413067" cy="905778"/>
          </a:xfrm>
        </p:grpSpPr>
        <p:sp>
          <p:nvSpPr>
            <p:cNvPr id="32" name="Zaobljeni pravokotnik 31"/>
            <p:cNvSpPr/>
            <p:nvPr/>
          </p:nvSpPr>
          <p:spPr>
            <a:xfrm>
              <a:off x="2490" y="1959378"/>
              <a:ext cx="3413067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aobljeni pravokotnik 8"/>
            <p:cNvSpPr/>
            <p:nvPr/>
          </p:nvSpPr>
          <p:spPr>
            <a:xfrm>
              <a:off x="29019" y="1985907"/>
              <a:ext cx="3360009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Ponavlja 1. letnik in ga ne opravi </a:t>
              </a:r>
              <a:endParaRPr lang="sl-SI" sz="1700" kern="1200" dirty="0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1050723" y="4233865"/>
            <a:ext cx="1720152" cy="1006873"/>
            <a:chOff x="-24039" y="3185932"/>
            <a:chExt cx="1720152" cy="93112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Zaobljeni pravokotnik 29"/>
            <p:cNvSpPr/>
            <p:nvPr/>
          </p:nvSpPr>
          <p:spPr>
            <a:xfrm>
              <a:off x="-24039" y="3185932"/>
              <a:ext cx="1688801" cy="905778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Zaobljeni pravokotnik 10"/>
            <p:cNvSpPr/>
            <p:nvPr/>
          </p:nvSpPr>
          <p:spPr>
            <a:xfrm>
              <a:off x="60370" y="3264338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Nadaljuje v  želenem programu, vendar v izrednem izobraževanju</a:t>
              </a:r>
              <a:endParaRPr lang="sl-SI" sz="1200" kern="12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793524" y="4233865"/>
            <a:ext cx="1688801" cy="979464"/>
            <a:chOff x="1700227" y="2836175"/>
            <a:chExt cx="1688801" cy="1251708"/>
          </a:xfrm>
        </p:grpSpPr>
        <p:sp>
          <p:nvSpPr>
            <p:cNvPr id="28" name="Zaobljeni pravokotnik 27"/>
            <p:cNvSpPr/>
            <p:nvPr/>
          </p:nvSpPr>
          <p:spPr>
            <a:xfrm>
              <a:off x="1700227" y="2836175"/>
              <a:ext cx="1688801" cy="125170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aobljeni pravokotnik 12"/>
            <p:cNvSpPr/>
            <p:nvPr/>
          </p:nvSpPr>
          <p:spPr>
            <a:xfrm>
              <a:off x="1753285" y="2965370"/>
              <a:ext cx="1635743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Prepis v drugi program (SSI, SPI, NPI) v 1. letnik</a:t>
              </a:r>
              <a:endParaRPr lang="sl-SI" sz="1200" kern="1200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554267" y="2976110"/>
            <a:ext cx="1688801" cy="905778"/>
            <a:chOff x="3486487" y="1959378"/>
            <a:chExt cx="1688801" cy="905778"/>
          </a:xfrm>
        </p:grpSpPr>
        <p:sp>
          <p:nvSpPr>
            <p:cNvPr id="26" name="Zaobljeni pravokotnik 25"/>
            <p:cNvSpPr/>
            <p:nvPr/>
          </p:nvSpPr>
          <p:spPr>
            <a:xfrm>
              <a:off x="3486487" y="1959378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Zaobljeni pravokotnik 14"/>
            <p:cNvSpPr/>
            <p:nvPr/>
          </p:nvSpPr>
          <p:spPr>
            <a:xfrm>
              <a:off x="3513016" y="1985907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Prepis v drugi program (SSI, SPI, NPI) v 1. letnik</a:t>
              </a:r>
              <a:endParaRPr lang="sl-SI" sz="1700" kern="1200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527738" y="4233865"/>
            <a:ext cx="1688801" cy="942621"/>
            <a:chOff x="3486487" y="2938841"/>
            <a:chExt cx="1688801" cy="905778"/>
          </a:xfrm>
        </p:grpSpPr>
        <p:sp>
          <p:nvSpPr>
            <p:cNvPr id="24" name="Zaobljeni pravokotnik 23"/>
            <p:cNvSpPr/>
            <p:nvPr/>
          </p:nvSpPr>
          <p:spPr>
            <a:xfrm>
              <a:off x="3486487" y="2938841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Zaobljeni pravokotnik 16"/>
            <p:cNvSpPr/>
            <p:nvPr/>
          </p:nvSpPr>
          <p:spPr>
            <a:xfrm>
              <a:off x="3513016" y="2965370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Ne opravi 1. letnika in ponavlja </a:t>
              </a:r>
              <a:endParaRPr lang="sl-SI" sz="1200" kern="1200" dirty="0"/>
            </a:p>
          </p:txBody>
        </p:sp>
      </p:grpSp>
      <p:sp>
        <p:nvSpPr>
          <p:cNvPr id="23" name="Zaobljeni pravokotnik 18"/>
          <p:cNvSpPr/>
          <p:nvPr/>
        </p:nvSpPr>
        <p:spPr>
          <a:xfrm>
            <a:off x="4552415" y="5309052"/>
            <a:ext cx="1635743" cy="92825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kern="1200" dirty="0" smtClean="0"/>
              <a:t>Če ne opravi, nadaljuje v izrednem izobraževanju</a:t>
            </a:r>
            <a:endParaRPr lang="sl-SI" sz="1200" kern="1200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6384928" y="1996648"/>
            <a:ext cx="1688801" cy="979462"/>
            <a:chOff x="5317148" y="979916"/>
            <a:chExt cx="1688801" cy="905778"/>
          </a:xfrm>
        </p:grpSpPr>
        <p:sp>
          <p:nvSpPr>
            <p:cNvPr id="20" name="Zaobljeni pravokotnik 19"/>
            <p:cNvSpPr/>
            <p:nvPr/>
          </p:nvSpPr>
          <p:spPr>
            <a:xfrm>
              <a:off x="5317148" y="979916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jeni pravokotnik 20"/>
            <p:cNvSpPr/>
            <p:nvPr/>
          </p:nvSpPr>
          <p:spPr>
            <a:xfrm>
              <a:off x="5343677" y="1006445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Opravi 1. letnik in napreduje</a:t>
              </a:r>
              <a:endParaRPr lang="sl-SI" sz="1900" kern="1200" dirty="0"/>
            </a:p>
          </p:txBody>
        </p:sp>
      </p:grpSp>
      <p:sp>
        <p:nvSpPr>
          <p:cNvPr id="19" name="Zaobljeni pravokotnik 22"/>
          <p:cNvSpPr/>
          <p:nvPr/>
        </p:nvSpPr>
        <p:spPr>
          <a:xfrm>
            <a:off x="6411457" y="3002639"/>
            <a:ext cx="1635743" cy="8527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770" tIns="64770" rIns="64770" bIns="6477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700" kern="1200" dirty="0" smtClean="0"/>
              <a:t>Napreduje v naslednji letnik</a:t>
            </a:r>
            <a:endParaRPr lang="sl-SI" sz="1700" kern="1200" dirty="0"/>
          </a:p>
        </p:txBody>
      </p:sp>
      <p:sp>
        <p:nvSpPr>
          <p:cNvPr id="38" name="Puščica dol 37"/>
          <p:cNvSpPr/>
          <p:nvPr/>
        </p:nvSpPr>
        <p:spPr>
          <a:xfrm>
            <a:off x="6987012" y="346636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Puščica dol 38"/>
          <p:cNvSpPr/>
          <p:nvPr/>
        </p:nvSpPr>
        <p:spPr>
          <a:xfrm>
            <a:off x="1979712" y="3881888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Puščica dol 39"/>
          <p:cNvSpPr/>
          <p:nvPr/>
        </p:nvSpPr>
        <p:spPr>
          <a:xfrm>
            <a:off x="3414353" y="3893026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uščica dol 40"/>
          <p:cNvSpPr/>
          <p:nvPr/>
        </p:nvSpPr>
        <p:spPr>
          <a:xfrm>
            <a:off x="5129822" y="3909496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6" name="Raven povezovalnik 5"/>
          <p:cNvCxnSpPr/>
          <p:nvPr/>
        </p:nvCxnSpPr>
        <p:spPr>
          <a:xfrm>
            <a:off x="1259632" y="6381328"/>
            <a:ext cx="6814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Skupina 41"/>
          <p:cNvGrpSpPr/>
          <p:nvPr/>
        </p:nvGrpSpPr>
        <p:grpSpPr>
          <a:xfrm>
            <a:off x="2794536" y="5282524"/>
            <a:ext cx="1688801" cy="954788"/>
            <a:chOff x="3486487" y="3918304"/>
            <a:chExt cx="1688801" cy="905778"/>
          </a:xfrm>
          <a:solidFill>
            <a:schemeClr val="accent2"/>
          </a:solidFill>
        </p:grpSpPr>
        <p:sp>
          <p:nvSpPr>
            <p:cNvPr id="43" name="Zaobljeni pravokotnik 42"/>
            <p:cNvSpPr/>
            <p:nvPr/>
          </p:nvSpPr>
          <p:spPr>
            <a:xfrm>
              <a:off x="3486487" y="3918304"/>
              <a:ext cx="1688801" cy="90577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Zaobljeni pravokotnik 18"/>
            <p:cNvSpPr/>
            <p:nvPr/>
          </p:nvSpPr>
          <p:spPr>
            <a:xfrm>
              <a:off x="3513016" y="3944833"/>
              <a:ext cx="1635743" cy="879249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 smtClean="0"/>
                <a:t>Če ne opravi, nadaljuje v izrednem izobraževanju</a:t>
              </a:r>
              <a:endParaRPr lang="sl-SI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0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dirty="0"/>
          </a:p>
        </p:txBody>
      </p:sp>
      <p:grpSp>
        <p:nvGrpSpPr>
          <p:cNvPr id="8" name="Skupina 7"/>
          <p:cNvGrpSpPr/>
          <p:nvPr/>
        </p:nvGrpSpPr>
        <p:grpSpPr>
          <a:xfrm>
            <a:off x="1043741" y="476671"/>
            <a:ext cx="7003459" cy="966874"/>
            <a:chOff x="2490" y="-513532"/>
            <a:chExt cx="7003459" cy="96687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6" name="Zaobljeni pravokotnik 35"/>
            <p:cNvSpPr/>
            <p:nvPr/>
          </p:nvSpPr>
          <p:spPr>
            <a:xfrm>
              <a:off x="2490" y="-513532"/>
              <a:ext cx="7003459" cy="966873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aobljeni pravokotnik 4"/>
            <p:cNvSpPr/>
            <p:nvPr/>
          </p:nvSpPr>
          <p:spPr>
            <a:xfrm>
              <a:off x="45501" y="-399378"/>
              <a:ext cx="6950401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200" kern="1200" dirty="0" smtClean="0"/>
                <a:t>Vpis v 1. letnik vzporednega izobraževanja</a:t>
              </a:r>
              <a:endParaRPr lang="sl-SI" sz="32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070270" y="1630358"/>
            <a:ext cx="3213698" cy="712272"/>
            <a:chOff x="2490" y="979916"/>
            <a:chExt cx="5172798" cy="905778"/>
          </a:xfrm>
        </p:grpSpPr>
        <p:sp>
          <p:nvSpPr>
            <p:cNvPr id="34" name="Zaobljeni pravokotnik 33"/>
            <p:cNvSpPr/>
            <p:nvPr/>
          </p:nvSpPr>
          <p:spPr>
            <a:xfrm>
              <a:off x="2490" y="979916"/>
              <a:ext cx="5172798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Zaobljeni pravokotnik 6"/>
            <p:cNvSpPr/>
            <p:nvPr/>
          </p:nvSpPr>
          <p:spPr>
            <a:xfrm>
              <a:off x="29019" y="1006445"/>
              <a:ext cx="5119740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Gimnazija</a:t>
              </a:r>
              <a:endParaRPr lang="sl-SI" sz="1900" kern="1200" dirty="0"/>
            </a:p>
          </p:txBody>
        </p:sp>
      </p:grpSp>
      <p:sp>
        <p:nvSpPr>
          <p:cNvPr id="33" name="Zaobljeni pravokotnik 8"/>
          <p:cNvSpPr/>
          <p:nvPr/>
        </p:nvSpPr>
        <p:spPr>
          <a:xfrm>
            <a:off x="1043741" y="2405786"/>
            <a:ext cx="1440431" cy="91006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770" tIns="64770" rIns="64770" bIns="6477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700" kern="1200" dirty="0" smtClean="0">
                <a:solidFill>
                  <a:schemeClr val="accent1">
                    <a:lumMod val="50000"/>
                  </a:schemeClr>
                </a:solidFill>
              </a:rPr>
              <a:t>Ponavlja 1. letnik in ga ne opravi</a:t>
            </a:r>
            <a:endParaRPr lang="sl-SI" sz="17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1043690" y="3442203"/>
            <a:ext cx="1441167" cy="903561"/>
            <a:chOff x="-24039" y="3264338"/>
            <a:chExt cx="1639530" cy="852720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Zaobljeni pravokotnik 29"/>
            <p:cNvSpPr/>
            <p:nvPr/>
          </p:nvSpPr>
          <p:spPr>
            <a:xfrm>
              <a:off x="-24039" y="3264338"/>
              <a:ext cx="1639530" cy="82737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Zaobljeni pravokotnik 10"/>
            <p:cNvSpPr/>
            <p:nvPr/>
          </p:nvSpPr>
          <p:spPr>
            <a:xfrm>
              <a:off x="-20252" y="3264338"/>
              <a:ext cx="1635743" cy="85272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600" kern="1200" dirty="0" smtClean="0">
                  <a:solidFill>
                    <a:schemeClr val="accent1">
                      <a:lumMod val="50000"/>
                    </a:schemeClr>
                  </a:solidFill>
                </a:rPr>
                <a:t>Ponavlja 1. letnik in ga ne opravi</a:t>
              </a:r>
              <a:endParaRPr lang="sl-SI" sz="1600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702098" y="4438147"/>
            <a:ext cx="1628763" cy="915902"/>
            <a:chOff x="1715113" y="2849793"/>
            <a:chExt cx="1628763" cy="1251708"/>
          </a:xfrm>
        </p:grpSpPr>
        <p:sp>
          <p:nvSpPr>
            <p:cNvPr id="28" name="Zaobljeni pravokotnik 27"/>
            <p:cNvSpPr/>
            <p:nvPr/>
          </p:nvSpPr>
          <p:spPr>
            <a:xfrm>
              <a:off x="1715113" y="2849793"/>
              <a:ext cx="1628762" cy="125170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aobljeni pravokotnik 12"/>
            <p:cNvSpPr/>
            <p:nvPr/>
          </p:nvSpPr>
          <p:spPr>
            <a:xfrm>
              <a:off x="1753286" y="2965370"/>
              <a:ext cx="1590590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600" kern="1200" dirty="0" smtClean="0"/>
                <a:t>Ponavlja 2. letnik in ga opravi</a:t>
              </a:r>
              <a:endParaRPr lang="sl-SI" sz="1600" kern="1200" dirty="0"/>
            </a:p>
          </p:txBody>
        </p:sp>
      </p:grpSp>
      <p:sp>
        <p:nvSpPr>
          <p:cNvPr id="26" name="Zaobljeni pravokotnik 25"/>
          <p:cNvSpPr/>
          <p:nvPr/>
        </p:nvSpPr>
        <p:spPr>
          <a:xfrm>
            <a:off x="6353236" y="3442203"/>
            <a:ext cx="1725845" cy="910237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dirty="0" smtClean="0"/>
              <a:t>Ne opravi 2. letnika in ponavlja</a:t>
            </a:r>
            <a:endParaRPr lang="sl-SI" dirty="0"/>
          </a:p>
        </p:txBody>
      </p:sp>
      <p:sp>
        <p:nvSpPr>
          <p:cNvPr id="25" name="Zaobljeni pravokotnik 16"/>
          <p:cNvSpPr/>
          <p:nvPr/>
        </p:nvSpPr>
        <p:spPr>
          <a:xfrm>
            <a:off x="6353236" y="4552568"/>
            <a:ext cx="1675268" cy="70388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600" kern="1200" dirty="0" smtClean="0"/>
              <a:t>Ponavlja 2. letnik  </a:t>
            </a:r>
            <a:endParaRPr lang="sl-SI" sz="1600" kern="1200" dirty="0"/>
          </a:p>
        </p:txBody>
      </p:sp>
      <p:sp>
        <p:nvSpPr>
          <p:cNvPr id="22" name="Zaobljeni pravokotnik 21"/>
          <p:cNvSpPr/>
          <p:nvPr/>
        </p:nvSpPr>
        <p:spPr>
          <a:xfrm>
            <a:off x="4527738" y="5423002"/>
            <a:ext cx="1688801" cy="905778"/>
          </a:xfrm>
          <a:prstGeom prst="roundRect">
            <a:avLst>
              <a:gd name="adj" fmla="val 10000"/>
            </a:avLst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sz="1400" dirty="0" smtClean="0"/>
              <a:t>Če ne opravi, ne more nadaljevati izobraževanja</a:t>
            </a:r>
            <a:endParaRPr lang="sl-SI" sz="1400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4503044" y="1624680"/>
            <a:ext cx="3591404" cy="712272"/>
            <a:chOff x="5317148" y="979916"/>
            <a:chExt cx="1688801" cy="784280"/>
          </a:xfrm>
        </p:grpSpPr>
        <p:sp>
          <p:nvSpPr>
            <p:cNvPr id="20" name="Zaobljeni pravokotnik 19"/>
            <p:cNvSpPr/>
            <p:nvPr/>
          </p:nvSpPr>
          <p:spPr>
            <a:xfrm>
              <a:off x="5317148" y="979916"/>
              <a:ext cx="1688801" cy="784280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jeni pravokotnik 20"/>
            <p:cNvSpPr/>
            <p:nvPr/>
          </p:nvSpPr>
          <p:spPr>
            <a:xfrm>
              <a:off x="5343677" y="1006445"/>
              <a:ext cx="1635743" cy="664881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 smtClean="0"/>
                <a:t>Petje - Instrument</a:t>
              </a:r>
              <a:endParaRPr lang="sl-SI" sz="1900" kern="1200" dirty="0"/>
            </a:p>
          </p:txBody>
        </p:sp>
      </p:grpSp>
      <p:sp>
        <p:nvSpPr>
          <p:cNvPr id="19" name="Zaobljeni pravokotnik 22"/>
          <p:cNvSpPr/>
          <p:nvPr/>
        </p:nvSpPr>
        <p:spPr>
          <a:xfrm>
            <a:off x="6411457" y="3002639"/>
            <a:ext cx="1635743" cy="8527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770" tIns="64770" rIns="64770" bIns="6477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700" kern="1200" dirty="0"/>
          </a:p>
        </p:txBody>
      </p:sp>
      <p:sp>
        <p:nvSpPr>
          <p:cNvPr id="38" name="Puščica dol 37"/>
          <p:cNvSpPr/>
          <p:nvPr/>
        </p:nvSpPr>
        <p:spPr>
          <a:xfrm>
            <a:off x="5105128" y="3814629"/>
            <a:ext cx="484632" cy="97840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6" name="Raven povezovalnik 5"/>
          <p:cNvCxnSpPr/>
          <p:nvPr/>
        </p:nvCxnSpPr>
        <p:spPr>
          <a:xfrm>
            <a:off x="1259632" y="6381328"/>
            <a:ext cx="6814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Skupina 41"/>
          <p:cNvGrpSpPr/>
          <p:nvPr/>
        </p:nvGrpSpPr>
        <p:grpSpPr>
          <a:xfrm>
            <a:off x="2702098" y="2415083"/>
            <a:ext cx="1606849" cy="921789"/>
            <a:chOff x="2490" y="1959378"/>
            <a:chExt cx="3413067" cy="917314"/>
          </a:xfrm>
        </p:grpSpPr>
        <p:sp>
          <p:nvSpPr>
            <p:cNvPr id="43" name="Zaobljeni pravokotnik 42"/>
            <p:cNvSpPr/>
            <p:nvPr/>
          </p:nvSpPr>
          <p:spPr>
            <a:xfrm>
              <a:off x="2490" y="1959378"/>
              <a:ext cx="3413067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Zaobljeni pravokotnik 8"/>
            <p:cNvSpPr/>
            <p:nvPr/>
          </p:nvSpPr>
          <p:spPr>
            <a:xfrm>
              <a:off x="8773" y="2023972"/>
              <a:ext cx="3116888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Ponavlja 1. letnik in ga opravi</a:t>
              </a:r>
              <a:endParaRPr lang="sl-SI" sz="1700" kern="1200" dirty="0"/>
            </a:p>
          </p:txBody>
        </p:sp>
      </p:grpSp>
      <p:sp>
        <p:nvSpPr>
          <p:cNvPr id="45" name="Zaobljeni pravokotnik 44"/>
          <p:cNvSpPr/>
          <p:nvPr/>
        </p:nvSpPr>
        <p:spPr>
          <a:xfrm>
            <a:off x="1052220" y="4438147"/>
            <a:ext cx="1432637" cy="905778"/>
          </a:xfrm>
          <a:prstGeom prst="roundRect">
            <a:avLst>
              <a:gd name="adj" fmla="val 1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sz="1200" dirty="0" smtClean="0">
                <a:solidFill>
                  <a:schemeClr val="accent1">
                    <a:lumMod val="50000"/>
                  </a:schemeClr>
                </a:solidFill>
              </a:rPr>
              <a:t>Prepis v drugi program (SSI, SPI, NPI) v 1. letnik in ga ne opravi</a:t>
            </a:r>
            <a:endParaRPr lang="sl-SI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Zaobljeni pravokotnik 10"/>
          <p:cNvSpPr/>
          <p:nvPr/>
        </p:nvSpPr>
        <p:spPr>
          <a:xfrm>
            <a:off x="1070270" y="5408435"/>
            <a:ext cx="1413902" cy="9035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600" kern="1200" dirty="0" smtClean="0">
                <a:solidFill>
                  <a:schemeClr val="accent1">
                    <a:lumMod val="50000"/>
                  </a:schemeClr>
                </a:solidFill>
              </a:rPr>
              <a:t>Ponavlja 1. letnik</a:t>
            </a:r>
            <a:endParaRPr lang="sl-SI" sz="16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9" name="Zaobljeni pravokotnik 48"/>
          <p:cNvSpPr/>
          <p:nvPr/>
        </p:nvSpPr>
        <p:spPr>
          <a:xfrm>
            <a:off x="2691978" y="5451489"/>
            <a:ext cx="1638882" cy="876702"/>
          </a:xfrm>
          <a:prstGeom prst="roundRect">
            <a:avLst>
              <a:gd name="adj" fmla="val 10000"/>
            </a:avLst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sz="1200" dirty="0" smtClean="0"/>
              <a:t>Če ne opravi, nadaljuje v izrednem izobraževanju</a:t>
            </a:r>
            <a:endParaRPr lang="sl-SI" sz="1200" dirty="0"/>
          </a:p>
        </p:txBody>
      </p:sp>
      <p:grpSp>
        <p:nvGrpSpPr>
          <p:cNvPr id="50" name="Skupina 49"/>
          <p:cNvGrpSpPr/>
          <p:nvPr/>
        </p:nvGrpSpPr>
        <p:grpSpPr>
          <a:xfrm>
            <a:off x="6379864" y="2405785"/>
            <a:ext cx="1709632" cy="944029"/>
            <a:chOff x="3620716" y="1943366"/>
            <a:chExt cx="1688801" cy="944029"/>
          </a:xfrm>
        </p:grpSpPr>
        <p:sp>
          <p:nvSpPr>
            <p:cNvPr id="51" name="Zaobljeni pravokotnik 50"/>
            <p:cNvSpPr/>
            <p:nvPr/>
          </p:nvSpPr>
          <p:spPr>
            <a:xfrm>
              <a:off x="3620716" y="1981617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Zaobljeni pravokotnik 14"/>
            <p:cNvSpPr/>
            <p:nvPr/>
          </p:nvSpPr>
          <p:spPr>
            <a:xfrm>
              <a:off x="3651923" y="1943366"/>
              <a:ext cx="1590434" cy="86912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 smtClean="0"/>
                <a:t>Opravi 1. letnik in napreduje</a:t>
              </a:r>
              <a:endParaRPr lang="sl-SI" sz="1700" kern="1200" dirty="0"/>
            </a:p>
          </p:txBody>
        </p:sp>
      </p:grpSp>
      <p:sp>
        <p:nvSpPr>
          <p:cNvPr id="54" name="Zaobljeni pravokotnik 53"/>
          <p:cNvSpPr/>
          <p:nvPr/>
        </p:nvSpPr>
        <p:spPr>
          <a:xfrm>
            <a:off x="4503044" y="2410075"/>
            <a:ext cx="1688801" cy="905778"/>
          </a:xfrm>
          <a:prstGeom prst="roundRect">
            <a:avLst>
              <a:gd name="adj" fmla="val 1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sl-SI" dirty="0" smtClean="0"/>
              <a:t>Opravi 1. letnik in napreduje</a:t>
            </a:r>
            <a:endParaRPr lang="sl-SI" dirty="0"/>
          </a:p>
          <a:p>
            <a:endParaRPr lang="sl-SI" dirty="0"/>
          </a:p>
        </p:txBody>
      </p:sp>
      <p:sp>
        <p:nvSpPr>
          <p:cNvPr id="56" name="Puščica dol 55"/>
          <p:cNvSpPr/>
          <p:nvPr/>
        </p:nvSpPr>
        <p:spPr>
          <a:xfrm>
            <a:off x="6948554" y="4415305"/>
            <a:ext cx="484632" cy="978408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Zaobljeni pravokotnik 40"/>
          <p:cNvSpPr/>
          <p:nvPr/>
        </p:nvSpPr>
        <p:spPr>
          <a:xfrm>
            <a:off x="2702098" y="3435525"/>
            <a:ext cx="1615722" cy="916916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sz="1400" dirty="0" smtClean="0"/>
              <a:t>Prepis v drugi program (SSI, SPI, NPI) v 2. letnik</a:t>
            </a:r>
            <a:endParaRPr lang="sl-SI" sz="1400" dirty="0"/>
          </a:p>
        </p:txBody>
      </p:sp>
      <p:sp>
        <p:nvSpPr>
          <p:cNvPr id="3" name="Desna puščica 2"/>
          <p:cNvSpPr/>
          <p:nvPr/>
        </p:nvSpPr>
        <p:spPr>
          <a:xfrm>
            <a:off x="2408845" y="5617899"/>
            <a:ext cx="33142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Zaobljeni pravokotnik 39"/>
          <p:cNvSpPr/>
          <p:nvPr/>
        </p:nvSpPr>
        <p:spPr>
          <a:xfrm>
            <a:off x="6368939" y="5451489"/>
            <a:ext cx="1688801" cy="860507"/>
          </a:xfrm>
          <a:prstGeom prst="roundRect">
            <a:avLst>
              <a:gd name="adj" fmla="val 10000"/>
            </a:avLst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sl-SI" sz="1400" dirty="0" smtClean="0"/>
              <a:t>Če ne opravi, ne more nadaljevati izobraževanja</a:t>
            </a:r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18257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6" grpId="0" animBg="1"/>
      <p:bldP spid="41" grpId="0" animBg="1"/>
      <p:bldP spid="40" grpId="0" animBg="1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312</Words>
  <Application>Microsoft Office PowerPoint</Application>
  <PresentationFormat>Diaprojekcija na zaslonu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Officeova tema</vt:lpstr>
      <vt:lpstr>PowerPointova predstavitev</vt:lpstr>
      <vt:lpstr>PowerPointova predstavitev</vt:lpstr>
      <vt:lpstr>PowerPointova predstavitev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Slavica Černoša</dc:creator>
  <cp:lastModifiedBy>Mateja Gornik Mrvar</cp:lastModifiedBy>
  <cp:revision>27</cp:revision>
  <cp:lastPrinted>2018-05-22T11:57:48Z</cp:lastPrinted>
  <dcterms:created xsi:type="dcterms:W3CDTF">2018-05-21T11:23:32Z</dcterms:created>
  <dcterms:modified xsi:type="dcterms:W3CDTF">2019-01-23T12:20:32Z</dcterms:modified>
</cp:coreProperties>
</file>