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6" r:id="rId5"/>
    <p:sldId id="257" r:id="rId6"/>
    <p:sldId id="261" r:id="rId7"/>
    <p:sldId id="262" r:id="rId8"/>
    <p:sldId id="267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804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695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803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87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85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827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699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29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273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891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997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0667DF-969F-42BA-8616-A880C3F5ED9E}" type="datetimeFigureOut">
              <a:rPr lang="sl-SI" smtClean="0"/>
              <a:t>28.1.2019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8BA1AE1-8481-4C8D-BF4A-FC53DF440B5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135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9848" y="2833352"/>
            <a:ext cx="7507482" cy="172036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 sz="48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VIZIJA ŠOLSKEGA SVETOVALNEGA DELA – KJE SI?</a:t>
            </a:r>
            <a:endParaRPr lang="sl-SI" sz="4800" b="1" spc="-6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00014" y="4953581"/>
            <a:ext cx="7315200" cy="914400"/>
          </a:xfrm>
        </p:spPr>
        <p:txBody>
          <a:bodyPr/>
          <a:lstStyle/>
          <a:p>
            <a:r>
              <a:rPr lang="sl-SI" dirty="0" smtClean="0"/>
              <a:t>MIZŠ;  28., 29., 30., 31. 1. in 1. 2. 2019</a:t>
            </a:r>
            <a:endParaRPr lang="sl-SI" dirty="0"/>
          </a:p>
        </p:txBody>
      </p:sp>
      <p:pic>
        <p:nvPicPr>
          <p:cNvPr id="4" name="Slika 3"/>
          <p:cNvPicPr/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14" y="1298448"/>
            <a:ext cx="6498521" cy="13030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85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2919" y="1123838"/>
            <a:ext cx="2947482" cy="151633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ŠOLSKO SVETOVALNO DELO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69268" y="1"/>
            <a:ext cx="7927780" cy="6858000"/>
          </a:xfrm>
        </p:spPr>
        <p:txBody>
          <a:bodyPr>
            <a:normAutofit fontScale="77500" lnSpcReduction="20000"/>
          </a:bodyPr>
          <a:lstStyle/>
          <a:p>
            <a:r>
              <a:rPr lang="sl-SI" dirty="0" err="1" smtClean="0"/>
              <a:t>Samopoškodovanje</a:t>
            </a:r>
            <a:r>
              <a:rPr lang="sl-SI" dirty="0" smtClean="0"/>
              <a:t>, samomorilna nagnjenja in samomori</a:t>
            </a:r>
          </a:p>
          <a:p>
            <a:r>
              <a:rPr lang="sl-SI" dirty="0" smtClean="0"/>
              <a:t>Tesnoba, panični napadi</a:t>
            </a:r>
          </a:p>
          <a:p>
            <a:r>
              <a:rPr lang="sl-SI" dirty="0" smtClean="0"/>
              <a:t>Revščina, socialno-ekonomske stiske</a:t>
            </a:r>
          </a:p>
          <a:p>
            <a:r>
              <a:rPr lang="sl-SI" dirty="0" err="1" smtClean="0"/>
              <a:t>Medvrstniško</a:t>
            </a:r>
            <a:r>
              <a:rPr lang="sl-SI" dirty="0" smtClean="0"/>
              <a:t> nasilje (telesno, verbalno, spolno, spletno …)</a:t>
            </a:r>
          </a:p>
          <a:p>
            <a:r>
              <a:rPr lang="sl-SI" dirty="0" smtClean="0"/>
              <a:t>Družinsko nasilje in drugo nasilje izven šole</a:t>
            </a:r>
          </a:p>
          <a:p>
            <a:r>
              <a:rPr lang="sl-SI" dirty="0" smtClean="0"/>
              <a:t>Smrti v družini, podpora pri žalovanju</a:t>
            </a:r>
          </a:p>
          <a:p>
            <a:r>
              <a:rPr lang="sl-SI" dirty="0" smtClean="0"/>
              <a:t>Nizka samopodoba in nizanje neuspehov</a:t>
            </a:r>
          </a:p>
          <a:p>
            <a:r>
              <a:rPr lang="sl-SI" dirty="0" smtClean="0"/>
              <a:t>Perfekcionizem in </a:t>
            </a:r>
            <a:r>
              <a:rPr lang="sl-SI" dirty="0" err="1" smtClean="0"/>
              <a:t>ogrožujoče</a:t>
            </a:r>
            <a:r>
              <a:rPr lang="sl-SI" dirty="0" smtClean="0"/>
              <a:t> visoka storilnost</a:t>
            </a:r>
          </a:p>
          <a:p>
            <a:r>
              <a:rPr lang="sl-SI" dirty="0" smtClean="0"/>
              <a:t>Odklanjanje šole, absentizem</a:t>
            </a:r>
          </a:p>
          <a:p>
            <a:r>
              <a:rPr lang="sl-SI" dirty="0" smtClean="0"/>
              <a:t>Konflikti z vrstniki in/ali učitelji</a:t>
            </a:r>
          </a:p>
          <a:p>
            <a:r>
              <a:rPr lang="sl-SI" dirty="0" smtClean="0"/>
              <a:t>Poškodbe in akutne težave z zdravjem</a:t>
            </a:r>
          </a:p>
          <a:p>
            <a:r>
              <a:rPr lang="sl-SI" dirty="0" smtClean="0"/>
              <a:t>Vzgojno zanemarjanje</a:t>
            </a:r>
          </a:p>
          <a:p>
            <a:r>
              <a:rPr lang="sl-SI" dirty="0" err="1" smtClean="0"/>
              <a:t>Prezaščitniški</a:t>
            </a:r>
            <a:r>
              <a:rPr lang="sl-SI" dirty="0" smtClean="0"/>
              <a:t> starši</a:t>
            </a:r>
          </a:p>
          <a:p>
            <a:r>
              <a:rPr lang="sl-SI" dirty="0" smtClean="0"/>
              <a:t>Kemične in </a:t>
            </a:r>
            <a:r>
              <a:rPr lang="sl-SI" dirty="0" err="1" smtClean="0"/>
              <a:t>nekemične</a:t>
            </a:r>
            <a:r>
              <a:rPr lang="sl-SI" dirty="0" smtClean="0"/>
              <a:t> odvisnosti</a:t>
            </a:r>
          </a:p>
          <a:p>
            <a:r>
              <a:rPr lang="sl-SI" dirty="0" smtClean="0"/>
              <a:t>Podpora tujcem in drugim manjšinam</a:t>
            </a:r>
          </a:p>
          <a:p>
            <a:r>
              <a:rPr lang="sl-SI" dirty="0" smtClean="0"/>
              <a:t>Sodelovanje z zdravstvom, socialo, policijo in organi pregona</a:t>
            </a:r>
          </a:p>
          <a:p>
            <a:r>
              <a:rPr lang="sl-SI" dirty="0" smtClean="0"/>
              <a:t>Strokovna </a:t>
            </a:r>
            <a:r>
              <a:rPr lang="sl-SI" dirty="0"/>
              <a:t>pomoč otrokom in mladostnikom s posebnimi </a:t>
            </a:r>
            <a:r>
              <a:rPr lang="sl-SI" dirty="0" smtClean="0"/>
              <a:t>potrebami (dvojno izjemni, čustvene in vedenjske težave, motnje avtističnega spektra, PPPU …)</a:t>
            </a:r>
          </a:p>
          <a:p>
            <a:r>
              <a:rPr lang="sl-SI" dirty="0" smtClean="0"/>
              <a:t>Delo z učitelji – posamezno in v različnih sestavah – koordinacija pogosto težavnih odnosov, mediacija</a:t>
            </a:r>
          </a:p>
          <a:p>
            <a:r>
              <a:rPr lang="sl-SI" dirty="0" smtClean="0"/>
              <a:t>Zlorabe s strani šolskega osebja</a:t>
            </a:r>
          </a:p>
          <a:p>
            <a:r>
              <a:rPr lang="sl-SI" dirty="0" smtClean="0"/>
              <a:t>…</a:t>
            </a:r>
            <a:endParaRPr lang="sl-SI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252919" y="2685866"/>
            <a:ext cx="2947482" cy="1516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sz="4000" dirty="0" smtClean="0"/>
              <a:t>= POMEMBNO</a:t>
            </a:r>
            <a:endParaRPr lang="sl-SI" dirty="0"/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252919" y="4483845"/>
            <a:ext cx="2947482" cy="1516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VEDNO BOLJ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5132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DŠSDS (1996)</a:t>
            </a:r>
            <a:br>
              <a:rPr lang="sl-SI" dirty="0" smtClean="0"/>
            </a:br>
            <a:r>
              <a:rPr lang="sl-SI" dirty="0" smtClean="0"/>
              <a:t> – </a:t>
            </a:r>
            <a:br>
              <a:rPr lang="sl-SI" dirty="0" smtClean="0"/>
            </a:br>
            <a:r>
              <a:rPr lang="sl-SI" dirty="0" smtClean="0"/>
              <a:t>2018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458817" y="0"/>
            <a:ext cx="8608687" cy="6858000"/>
          </a:xfrm>
        </p:spPr>
        <p:txBody>
          <a:bodyPr>
            <a:normAutofit/>
          </a:bodyPr>
          <a:lstStyle/>
          <a:p>
            <a:r>
              <a:rPr lang="sl-SI" dirty="0" smtClean="0"/>
              <a:t>Upad članstva in delovanja </a:t>
            </a:r>
            <a:r>
              <a:rPr lang="sl-SI" dirty="0" smtClean="0">
                <a:sym typeface="Wingdings" panose="05000000000000000000" pitchFamily="2" charset="2"/>
              </a:rPr>
              <a:t> p</a:t>
            </a:r>
            <a:r>
              <a:rPr lang="sl-SI" dirty="0" smtClean="0"/>
              <a:t>onovno obujanje društva, ekipa pretežno SŠ</a:t>
            </a:r>
          </a:p>
          <a:p>
            <a:r>
              <a:rPr lang="sl-SI" dirty="0" smtClean="0"/>
              <a:t>Ocena stanja na področju strokovnega povezovanja ŠSD, analiza potreb potencialnih članov: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sl-SI" dirty="0" smtClean="0">
                <a:sym typeface="Wingdings" panose="05000000000000000000" pitchFamily="2" charset="2"/>
              </a:rPr>
              <a:t> velike razlike med VVZ, OŠ, SŠ, DD, VZ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sl-SI" dirty="0" smtClean="0"/>
              <a:t> težave na področju normativov, dostopnosti strokovne podpore ter z nejasnostjo delovnih zahtev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sl-SI" dirty="0" smtClean="0"/>
              <a:t> preobremenjenost, znaki izgorevanja in naučene nemoči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sl-SI" dirty="0" smtClean="0"/>
              <a:t>(gl. revijo ŠSD)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Sodelovanje na konferenci ZRSŠ avgusta 2018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Povečevanje </a:t>
            </a:r>
            <a:r>
              <a:rPr lang="sl-SI" dirty="0">
                <a:sym typeface="Wingdings" panose="05000000000000000000" pitchFamily="2" charset="2"/>
              </a:rPr>
              <a:t>članstva in promocija načrtovanih aktivnostih na različnih regionalnih aktivih (VVZ, OŠ</a:t>
            </a:r>
            <a:r>
              <a:rPr lang="sl-SI" dirty="0" smtClean="0">
                <a:sym typeface="Wingdings" panose="05000000000000000000" pitchFamily="2" charset="2"/>
              </a:rPr>
              <a:t>) ipd.</a:t>
            </a:r>
            <a:endParaRPr lang="sl-SI" dirty="0">
              <a:sym typeface="Wingdings" panose="05000000000000000000" pitchFamily="2" charset="2"/>
            </a:endParaRPr>
          </a:p>
          <a:p>
            <a:r>
              <a:rPr lang="sl-SI" dirty="0" smtClean="0">
                <a:sym typeface="Wingdings" panose="05000000000000000000" pitchFamily="2" charset="2"/>
              </a:rPr>
              <a:t>Stran </a:t>
            </a:r>
            <a:r>
              <a:rPr lang="sl-SI" dirty="0">
                <a:sym typeface="Wingdings" panose="05000000000000000000" pitchFamily="2" charset="2"/>
              </a:rPr>
              <a:t>na </a:t>
            </a:r>
            <a:r>
              <a:rPr lang="sl-SI" dirty="0" smtClean="0">
                <a:sym typeface="Wingdings" panose="05000000000000000000" pitchFamily="2" charset="2"/>
              </a:rPr>
              <a:t>Facebooku </a:t>
            </a:r>
            <a:r>
              <a:rPr lang="sl-SI" dirty="0">
                <a:sym typeface="Wingdings" panose="05000000000000000000" pitchFamily="2" charset="2"/>
              </a:rPr>
              <a:t>in </a:t>
            </a:r>
            <a:r>
              <a:rPr lang="sl-SI" dirty="0" smtClean="0">
                <a:sym typeface="Wingdings" panose="05000000000000000000" pitchFamily="2" charset="2"/>
              </a:rPr>
              <a:t>nekaj komentarjev v medijih</a:t>
            </a:r>
            <a:endParaRPr lang="sl-SI" dirty="0"/>
          </a:p>
          <a:p>
            <a:r>
              <a:rPr lang="sl-SI" dirty="0" smtClean="0"/>
              <a:t>Vključevanje v dialog s podpornimi organizacijami in organi, povsod problematična reprezentativnost praktikov</a:t>
            </a:r>
            <a:endParaRPr lang="sl-SI" dirty="0" smtClean="0">
              <a:sym typeface="Wingdings" panose="05000000000000000000" pitchFamily="2" charset="2"/>
            </a:endParaRPr>
          </a:p>
          <a:p>
            <a:r>
              <a:rPr lang="sl-SI" dirty="0" smtClean="0"/>
              <a:t>… vzpostavljanje formalnih in rednih dejavnosti društva.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642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DŠSDS - 2019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Konsolidacija baze članov</a:t>
            </a:r>
          </a:p>
          <a:p>
            <a:r>
              <a:rPr lang="sl-SI" dirty="0" smtClean="0"/>
              <a:t>Prenovitev spletne strani</a:t>
            </a:r>
          </a:p>
          <a:p>
            <a:r>
              <a:rPr lang="sl-SI" dirty="0" smtClean="0"/>
              <a:t>Spodbuda/pritisk/sodelovanje pri izvedbah raziskav in analiz na področju ŠSS (delovne naloge, pogoji dela) + oblikovanje drugih argumentov za večje investicije MIZŠ v ŠSS </a:t>
            </a:r>
            <a:r>
              <a:rPr lang="sl-SI" dirty="0" smtClean="0">
                <a:sym typeface="Wingdings" panose="05000000000000000000" pitchFamily="2" charset="2"/>
              </a:rPr>
              <a:t> sodelovanje s SVIZ in ZRSŠ (?)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Predstavitev vloge, ki naj bi jo imel ŠSD v šoli ravnateljem (april 2019)</a:t>
            </a:r>
          </a:p>
          <a:p>
            <a:r>
              <a:rPr lang="sl-SI" dirty="0" err="1" smtClean="0">
                <a:sym typeface="Wingdings" panose="05000000000000000000" pitchFamily="2" charset="2"/>
              </a:rPr>
              <a:t>Soorganizacija</a:t>
            </a:r>
            <a:r>
              <a:rPr lang="sl-SI" dirty="0" smtClean="0">
                <a:sym typeface="Wingdings" panose="05000000000000000000" pitchFamily="2" charset="2"/>
              </a:rPr>
              <a:t> mednarodne konference Promocija psihofizičnega zdravja otrok in mladostnikov (15. 5. 2019)</a:t>
            </a:r>
          </a:p>
          <a:p>
            <a:r>
              <a:rPr lang="sl-SI" dirty="0" smtClean="0"/>
              <a:t>Prenovitev pravil </a:t>
            </a:r>
            <a:r>
              <a:rPr lang="sl-SI" dirty="0" smtClean="0">
                <a:sym typeface="Wingdings" panose="05000000000000000000" pitchFamily="2" charset="2"/>
              </a:rPr>
              <a:t> preoblikovanje Društva, ponovne volitve </a:t>
            </a:r>
            <a:r>
              <a:rPr lang="sl-SI" b="1" dirty="0" smtClean="0">
                <a:sym typeface="Wingdings" panose="05000000000000000000" pitchFamily="2" charset="2"/>
              </a:rPr>
              <a:t>(občni zbor, maj 2019) </a:t>
            </a:r>
            <a:r>
              <a:rPr lang="sl-SI" dirty="0" smtClean="0">
                <a:sym typeface="Wingdings" panose="05000000000000000000" pitchFamily="2" charset="2"/>
              </a:rPr>
              <a:t> oblikovanje delovnih skupin za pripravo vizije organizacije dela ŠŠS 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…</a:t>
            </a:r>
            <a:endParaRPr lang="sl-SI" dirty="0" smtClean="0"/>
          </a:p>
          <a:p>
            <a:r>
              <a:rPr lang="sl-SI" dirty="0" smtClean="0"/>
              <a:t>Vzpostavitev dialoga z MIZŠ </a:t>
            </a:r>
            <a:r>
              <a:rPr lang="sl-SI" dirty="0" smtClean="0">
                <a:sym typeface="Wingdings" panose="05000000000000000000" pitchFamily="2" charset="2"/>
              </a:rPr>
              <a:t> Bela knjiga 2020? 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323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NAMEN DRUŠTVA (iz Pravil DŠSDS)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 smtClean="0"/>
              <a:t>1. spremljati </a:t>
            </a:r>
            <a:r>
              <a:rPr lang="sl-SI" b="1" dirty="0"/>
              <a:t>in spodbujati nadaljnji razvoj šolskega svetovalnega dela tako z </a:t>
            </a:r>
            <a:r>
              <a:rPr lang="sl-SI" b="1" dirty="0" smtClean="0"/>
              <a:t>vidika teoretskih </a:t>
            </a:r>
            <a:r>
              <a:rPr lang="sl-SI" b="1" dirty="0"/>
              <a:t>osnov in </a:t>
            </a:r>
            <a:r>
              <a:rPr lang="sl-SI" b="1" dirty="0" err="1"/>
              <a:t>konceptualizacije</a:t>
            </a:r>
            <a:r>
              <a:rPr lang="sl-SI" b="1" dirty="0"/>
              <a:t>, kakor tudi z vidika operativnega, vsebinskega </a:t>
            </a:r>
            <a:r>
              <a:rPr lang="sl-SI" b="1" dirty="0" smtClean="0"/>
              <a:t>in organizacijskega </a:t>
            </a:r>
            <a:r>
              <a:rPr lang="sl-SI" b="1" dirty="0"/>
              <a:t>dela,</a:t>
            </a:r>
          </a:p>
          <a:p>
            <a:pPr marL="0" indent="0">
              <a:buNone/>
            </a:pPr>
            <a:r>
              <a:rPr lang="sl-SI" b="1" dirty="0"/>
              <a:t>2. prispevati k nadaljnjemu razvoju vzgoje in izobraževanja otrok, mladine in </a:t>
            </a:r>
            <a:r>
              <a:rPr lang="sl-SI" b="1" dirty="0" smtClean="0"/>
              <a:t>odraslih, šolskega </a:t>
            </a:r>
            <a:r>
              <a:rPr lang="sl-SI" b="1" dirty="0"/>
              <a:t>sistema kot celote ter vsebinskim in programskim zasnovam razvoja šole,</a:t>
            </a:r>
          </a:p>
          <a:p>
            <a:pPr marL="0" indent="0">
              <a:buNone/>
            </a:pPr>
            <a:r>
              <a:rPr lang="sl-SI" b="1" dirty="0"/>
              <a:t>3. spodbujati razvojno-</a:t>
            </a:r>
            <a:r>
              <a:rPr lang="sl-SI" b="1" dirty="0" err="1"/>
              <a:t>proučevalno</a:t>
            </a:r>
            <a:r>
              <a:rPr lang="sl-SI" b="1" dirty="0"/>
              <a:t> delo na šolah ter prispevati k sistematičnemu </a:t>
            </a:r>
            <a:r>
              <a:rPr lang="sl-SI" b="1" dirty="0" smtClean="0"/>
              <a:t>razvoju tega </a:t>
            </a:r>
            <a:r>
              <a:rPr lang="sl-SI" b="1" dirty="0"/>
              <a:t>dela,</a:t>
            </a:r>
          </a:p>
          <a:p>
            <a:pPr marL="0" indent="0">
              <a:buNone/>
            </a:pPr>
            <a:r>
              <a:rPr lang="sl-SI" dirty="0"/>
              <a:t>4. širiti domača in tuja znanstvena spoznanja na področju svetovalnega dela z objavo </a:t>
            </a:r>
            <a:r>
              <a:rPr lang="sl-SI" dirty="0" smtClean="0"/>
              <a:t>v revijah </a:t>
            </a:r>
            <a:r>
              <a:rPr lang="sl-SI" dirty="0"/>
              <a:t>in časopisih ali z izdajo posebne revije ali druge publikacije,</a:t>
            </a:r>
          </a:p>
        </p:txBody>
      </p:sp>
      <p:pic>
        <p:nvPicPr>
          <p:cNvPr id="4" name="Slika 3"/>
          <p:cNvPicPr/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4" y="6091707"/>
            <a:ext cx="3493068" cy="766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25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NAMEN DRUŠTVA - 2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/>
              <a:t>5. razvijati in bogatiti oblike sodelovanja med šolskimi svetovalnimi delavci </a:t>
            </a:r>
            <a:r>
              <a:rPr lang="sl-SI" b="1" dirty="0" smtClean="0"/>
              <a:t>in sorodnimi </a:t>
            </a:r>
            <a:r>
              <a:rPr lang="sl-SI" b="1" dirty="0"/>
              <a:t>visokošolskimi, strokovnimi in upravnimi institucijami šolskega </a:t>
            </a:r>
            <a:r>
              <a:rPr lang="sl-SI" b="1" dirty="0" smtClean="0"/>
              <a:t>sistema, kakor </a:t>
            </a:r>
            <a:r>
              <a:rPr lang="sl-SI" b="1" dirty="0"/>
              <a:t>tudi z drugimi zainteresiranimi programsko sorodnimi institucijami,</a:t>
            </a:r>
          </a:p>
          <a:p>
            <a:pPr marL="0" indent="0">
              <a:buNone/>
            </a:pPr>
            <a:r>
              <a:rPr lang="sl-SI" b="1" dirty="0"/>
              <a:t>6. spodbujati in razvijati sodelovanje in usklajevanje dela z društvi in </a:t>
            </a:r>
            <a:r>
              <a:rPr lang="sl-SI" b="1" dirty="0" smtClean="0"/>
              <a:t>sekcijami pedagogov</a:t>
            </a:r>
            <a:r>
              <a:rPr lang="sl-SI" b="1" dirty="0"/>
              <a:t>, psihologov in socialnih delavcev,</a:t>
            </a:r>
          </a:p>
          <a:p>
            <a:pPr marL="0" indent="0">
              <a:buNone/>
            </a:pPr>
            <a:r>
              <a:rPr lang="sl-SI" b="1" dirty="0"/>
              <a:t>7. skrbeti za trajno strokovno izpopolnjevanje svetovalnih delavcev in sodelovati </a:t>
            </a:r>
            <a:r>
              <a:rPr lang="sl-SI" b="1" dirty="0" smtClean="0"/>
              <a:t>pri organizaciji </a:t>
            </a:r>
            <a:r>
              <a:rPr lang="sl-SI" b="1" dirty="0"/>
              <a:t>le-tega,</a:t>
            </a:r>
          </a:p>
          <a:p>
            <a:pPr marL="0" indent="0">
              <a:buNone/>
            </a:pPr>
            <a:r>
              <a:rPr lang="sl-SI" dirty="0"/>
              <a:t>8. spodbujati dodiplomsko in podiplomsko izobraževanje svetovalnih delavcev </a:t>
            </a:r>
            <a:r>
              <a:rPr lang="sl-SI" dirty="0" smtClean="0"/>
              <a:t>ter skrbeti </a:t>
            </a:r>
            <a:r>
              <a:rPr lang="sl-SI" dirty="0"/>
              <a:t>za ustrezne oblike tega izobraževanja,</a:t>
            </a:r>
          </a:p>
        </p:txBody>
      </p:sp>
      <p:pic>
        <p:nvPicPr>
          <p:cNvPr id="4" name="Slika 3"/>
          <p:cNvPicPr/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4" y="6091707"/>
            <a:ext cx="3493068" cy="766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60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NAMEN DRUŠTVA - 3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/>
              <a:t>9. vzdrževati kritični odnos do vseh normativnih aktov in dejanj, ki kakorkoli </a:t>
            </a:r>
            <a:r>
              <a:rPr lang="sl-SI" b="1" dirty="0" smtClean="0"/>
              <a:t>zadevajo otroka</a:t>
            </a:r>
            <a:r>
              <a:rPr lang="sl-SI" b="1" dirty="0"/>
              <a:t>, učenca, učitelja, šolo, šolski sistem ter samo šolsko svetovalno delo in </a:t>
            </a:r>
            <a:r>
              <a:rPr lang="sl-SI" b="1" dirty="0" smtClean="0"/>
              <a:t>šolske svetovalne </a:t>
            </a:r>
            <a:r>
              <a:rPr lang="sl-SI" b="1" dirty="0"/>
              <a:t>delavce,</a:t>
            </a:r>
          </a:p>
          <a:p>
            <a:pPr marL="0" indent="0">
              <a:buNone/>
            </a:pPr>
            <a:r>
              <a:rPr lang="sl-SI" b="1" dirty="0"/>
              <a:t>10. skrbeti in si prizadevati za ustrezen pravni in strokovni status svetovalnih delavcev,</a:t>
            </a:r>
          </a:p>
          <a:p>
            <a:pPr marL="0" indent="0">
              <a:buNone/>
            </a:pPr>
            <a:r>
              <a:rPr lang="sl-SI" dirty="0"/>
              <a:t>11. predlagati posebno uspešne svetovalne delavce za nagrado in priznanja </a:t>
            </a:r>
            <a:r>
              <a:rPr lang="sl-SI" dirty="0" smtClean="0"/>
              <a:t>ZDPD Slovenije </a:t>
            </a:r>
            <a:r>
              <a:rPr lang="sl-SI" dirty="0"/>
              <a:t>in druga priznanja, ki se podeljujejo za izjemne dosežke na </a:t>
            </a:r>
            <a:r>
              <a:rPr lang="sl-SI" dirty="0" smtClean="0"/>
              <a:t>pedagoškem, psihološkem </a:t>
            </a:r>
            <a:r>
              <a:rPr lang="sl-SI" dirty="0"/>
              <a:t>področju ali na področju socialnega dela,</a:t>
            </a:r>
          </a:p>
          <a:p>
            <a:pPr marL="0" indent="0">
              <a:buNone/>
            </a:pPr>
            <a:r>
              <a:rPr lang="sl-SI" b="1" dirty="0"/>
              <a:t>12. stalno obveščati javnost o delu Društva in njegovih organov.</a:t>
            </a:r>
          </a:p>
        </p:txBody>
      </p:sp>
      <p:pic>
        <p:nvPicPr>
          <p:cNvPr id="4" name="Slika 3"/>
          <p:cNvPicPr/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4" y="6091707"/>
            <a:ext cx="3493068" cy="766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476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VIRIBUS UNITIS!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Delamo dobro. Fantastično, glede na razmere in pogoje, v katerih delujemo.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Smo ključni kadri vsake šole in bistveno prispevamo k razvoju šolske klime</a:t>
            </a:r>
            <a:r>
              <a:rPr lang="sl-SI" dirty="0" smtClean="0"/>
              <a:t>. 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Smo eden izmed največjih potencialov slovenskega šolskega sistema. Zakladnica znanja, védenja in izkušenj o vzgoji in izobraževanju – z vidika vseh deležnikov.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Potencial ŠSS se ne more realizirati v pogojih, kjer ŠSD izgorevajo in/ali delujejo nepovezano.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Skrb za razvoj stroke in lastno strokovnost je naša etična dolžnost. Za dobro delo morajo biti izpolnjeni ustrezni pogoji.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343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kvir">
  <a:themeElements>
    <a:clrScheme name="Okvir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kvir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kvi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TM03457475[[fn=Okvir]]</Template>
  <TotalTime>300</TotalTime>
  <Words>783</Words>
  <Application>Microsoft Office PowerPoint</Application>
  <PresentationFormat>Širokozaslonsko</PresentationFormat>
  <Paragraphs>72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Corbel</vt:lpstr>
      <vt:lpstr>Wingdings</vt:lpstr>
      <vt:lpstr>Wingdings 2</vt:lpstr>
      <vt:lpstr>Okvir</vt:lpstr>
      <vt:lpstr>VIZIJA ŠOLSKEGA SVETOVALNEGA DELA – KJE SI?</vt:lpstr>
      <vt:lpstr>ŠOLSKO SVETOVALNO DELO</vt:lpstr>
      <vt:lpstr>DŠSDS (1996)  –  2018</vt:lpstr>
      <vt:lpstr>DŠSDS - 2019</vt:lpstr>
      <vt:lpstr>NAMEN DRUŠTVA (iz Pravil DŠSDS)</vt:lpstr>
      <vt:lpstr>NAMEN DRUŠTVA - 2</vt:lpstr>
      <vt:lpstr>NAMEN DRUŠTVA - 3</vt:lpstr>
      <vt:lpstr>VIRIBUS UNITIS!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ZAČETEK…</dc:title>
  <dc:creator>Ajda</dc:creator>
  <cp:lastModifiedBy>uporabnik</cp:lastModifiedBy>
  <cp:revision>25</cp:revision>
  <dcterms:created xsi:type="dcterms:W3CDTF">2018-04-24T17:13:21Z</dcterms:created>
  <dcterms:modified xsi:type="dcterms:W3CDTF">2019-01-28T11:38:04Z</dcterms:modified>
</cp:coreProperties>
</file>