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4" r:id="rId9"/>
    <p:sldId id="262" r:id="rId10"/>
    <p:sldId id="265" r:id="rId11"/>
    <p:sldId id="266" r:id="rId12"/>
    <p:sldId id="268" r:id="rId13"/>
    <p:sldId id="267" r:id="rId14"/>
    <p:sldId id="269" r:id="rId15"/>
  </p:sldIdLst>
  <p:sldSz cx="12192000" cy="6858000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5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8D2D1-5036-4066-A456-B11B77DC3080}" type="datetimeFigureOut">
              <a:rPr lang="sl-SI" smtClean="0"/>
              <a:t>21. 01. 2026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EA0C1-CBF6-4892-AED2-52D2659EC740}" type="slidenum">
              <a:rPr lang="sl-SI" smtClean="0"/>
              <a:t>‹#›</a:t>
            </a:fld>
            <a:endParaRPr lang="sl-SI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4494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8D2D1-5036-4066-A456-B11B77DC3080}" type="datetimeFigureOut">
              <a:rPr lang="sl-SI" smtClean="0"/>
              <a:t>21. 01. 2026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EA0C1-CBF6-4892-AED2-52D2659EC74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19171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8D2D1-5036-4066-A456-B11B77DC3080}" type="datetimeFigureOut">
              <a:rPr lang="sl-SI" smtClean="0"/>
              <a:t>21. 01. 2026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EA0C1-CBF6-4892-AED2-52D2659EC74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23795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8D2D1-5036-4066-A456-B11B77DC3080}" type="datetimeFigureOut">
              <a:rPr lang="sl-SI" smtClean="0"/>
              <a:t>21. 01. 2026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EA0C1-CBF6-4892-AED2-52D2659EC74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56879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8D2D1-5036-4066-A456-B11B77DC3080}" type="datetimeFigureOut">
              <a:rPr lang="sl-SI" smtClean="0"/>
              <a:t>21. 01. 2026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EA0C1-CBF6-4892-AED2-52D2659EC740}" type="slidenum">
              <a:rPr lang="sl-SI" smtClean="0"/>
              <a:t>‹#›</a:t>
            </a:fld>
            <a:endParaRPr lang="sl-SI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2623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8D2D1-5036-4066-A456-B11B77DC3080}" type="datetimeFigureOut">
              <a:rPr lang="sl-SI" smtClean="0"/>
              <a:t>21. 01. 2026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EA0C1-CBF6-4892-AED2-52D2659EC74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18831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8D2D1-5036-4066-A456-B11B77DC3080}" type="datetimeFigureOut">
              <a:rPr lang="sl-SI" smtClean="0"/>
              <a:t>21. 01. 2026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EA0C1-CBF6-4892-AED2-52D2659EC74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4154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8D2D1-5036-4066-A456-B11B77DC3080}" type="datetimeFigureOut">
              <a:rPr lang="sl-SI" smtClean="0"/>
              <a:t>21. 01. 2026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EA0C1-CBF6-4892-AED2-52D2659EC74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58188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8D2D1-5036-4066-A456-B11B77DC3080}" type="datetimeFigureOut">
              <a:rPr lang="sl-SI" smtClean="0"/>
              <a:t>21. 01. 2026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EA0C1-CBF6-4892-AED2-52D2659EC74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52613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938D2D1-5036-4066-A456-B11B77DC3080}" type="datetimeFigureOut">
              <a:rPr lang="sl-SI" smtClean="0"/>
              <a:t>21. 01. 2026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FEA0C1-CBF6-4892-AED2-52D2659EC74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59545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8D2D1-5036-4066-A456-B11B77DC3080}" type="datetimeFigureOut">
              <a:rPr lang="sl-SI" smtClean="0"/>
              <a:t>21. 01. 2026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EA0C1-CBF6-4892-AED2-52D2659EC74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93112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938D2D1-5036-4066-A456-B11B77DC3080}" type="datetimeFigureOut">
              <a:rPr lang="sl-SI" smtClean="0"/>
              <a:t>21. 01. 2026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3FEA0C1-CBF6-4892-AED2-52D2659EC740}" type="slidenum">
              <a:rPr lang="sl-SI" smtClean="0"/>
              <a:t>‹#›</a:t>
            </a:fld>
            <a:endParaRPr lang="sl-SI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4153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gov.si/teme/vpis-v-srednjo-solo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A0F2C67-4D0F-411F-AD0E-760A29A222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l-SI" sz="6000" dirty="0"/>
              <a:t>Izpolnjevanje elektronske prijavnice za vpis v srednjo šolo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62B91F37-55B8-4D16-9A3F-8F253CC8617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/>
              <a:t>Za </a:t>
            </a:r>
            <a:r>
              <a:rPr lang="sl-SI" dirty="0" err="1"/>
              <a:t>š.l</a:t>
            </a:r>
            <a:r>
              <a:rPr lang="sl-SI" dirty="0"/>
              <a:t>. 2025/26</a:t>
            </a:r>
          </a:p>
        </p:txBody>
      </p:sp>
    </p:spTree>
    <p:extLst>
      <p:ext uri="{BB962C8B-B14F-4D97-AF65-F5344CB8AC3E}">
        <p14:creationId xmlns:p14="http://schemas.microsoft.com/office/powerpoint/2010/main" val="1809855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9C5D733-2414-4BFD-8F7B-8CDF29E81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POZOR: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9221AA9-ADB8-47A9-9C14-1CA31A9C04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376646"/>
          </a:xfrm>
        </p:spPr>
        <p:txBody>
          <a:bodyPr>
            <a:normAutofit fontScale="92500" lnSpcReduction="10000"/>
          </a:bodyPr>
          <a:lstStyle/>
          <a:p>
            <a:pPr marL="201168" lvl="1" indent="0">
              <a:buNone/>
            </a:pPr>
            <a:r>
              <a:rPr lang="sl-SI" sz="2000" dirty="0"/>
              <a:t>1. stran: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l-SI" sz="2000" dirty="0"/>
              <a:t>Ime šole: vpiši SREDNJO šolo, ne osnovne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l-SI" sz="2000" dirty="0"/>
              <a:t>VAJENIŠKA OBLIKA: treba posebej označiti! </a:t>
            </a:r>
          </a:p>
          <a:p>
            <a:pPr lvl="1">
              <a:buFont typeface="Arial" panose="020B0604020202020204" pitchFamily="34" charset="0"/>
              <a:buChar char="•"/>
            </a:pPr>
            <a:endParaRPr lang="sl-SI" sz="2000" dirty="0"/>
          </a:p>
          <a:p>
            <a:pPr marL="201168" lvl="1" indent="0">
              <a:buNone/>
            </a:pPr>
            <a:r>
              <a:rPr lang="sl-SI" sz="2000" b="1" dirty="0"/>
              <a:t>SHRANI OSNUTEK </a:t>
            </a:r>
            <a:r>
              <a:rPr lang="sl-SI" sz="2000" b="1" dirty="0">
                <a:sym typeface="Wingdings" panose="05000000000000000000" pitchFamily="2" charset="2"/>
              </a:rPr>
              <a:t> NAPREJ</a:t>
            </a:r>
          </a:p>
          <a:p>
            <a:pPr marL="201168" lvl="1" indent="0">
              <a:buNone/>
            </a:pPr>
            <a:endParaRPr lang="sl-SI" sz="2000" dirty="0">
              <a:sym typeface="Wingdings" panose="05000000000000000000" pitchFamily="2" charset="2"/>
            </a:endParaRPr>
          </a:p>
          <a:p>
            <a:pPr marL="201168" lvl="1" indent="0">
              <a:buNone/>
            </a:pPr>
            <a:r>
              <a:rPr lang="sl-SI" sz="2000" dirty="0">
                <a:sym typeface="Wingdings" panose="05000000000000000000" pitchFamily="2" charset="2"/>
              </a:rPr>
              <a:t>2. stran: </a:t>
            </a:r>
          </a:p>
          <a:p>
            <a:pPr marL="201168" lvl="1" indent="0">
              <a:buNone/>
            </a:pPr>
            <a:r>
              <a:rPr lang="sl-SI" sz="2000" dirty="0">
                <a:sym typeface="Wingdings" panose="05000000000000000000" pitchFamily="2" charset="2"/>
              </a:rPr>
              <a:t>Naslov, telefonska številka, e-pošta, … </a:t>
            </a:r>
          </a:p>
          <a:p>
            <a:pPr marL="201168" lvl="1" indent="0">
              <a:buNone/>
            </a:pPr>
            <a:endParaRPr lang="sl-SI" sz="2000" b="1" dirty="0"/>
          </a:p>
          <a:p>
            <a:pPr marL="201168" lvl="1" indent="0">
              <a:buNone/>
            </a:pPr>
            <a:r>
              <a:rPr lang="sl-SI" sz="2000" b="1" dirty="0"/>
              <a:t>SHRANI OSNUTEK </a:t>
            </a:r>
            <a:r>
              <a:rPr lang="sl-SI" sz="2000" b="1" dirty="0">
                <a:sym typeface="Wingdings" panose="05000000000000000000" pitchFamily="2" charset="2"/>
              </a:rPr>
              <a:t> NAPREJ</a:t>
            </a:r>
          </a:p>
          <a:p>
            <a:pPr marL="201168" lvl="1" indent="0">
              <a:buNone/>
            </a:pPr>
            <a:endParaRPr lang="sl-SI" sz="2000" dirty="0">
              <a:sym typeface="Wingdings" panose="05000000000000000000" pitchFamily="2" charset="2"/>
            </a:endParaRPr>
          </a:p>
          <a:p>
            <a:pPr marL="201168" lvl="1" indent="0">
              <a:buNone/>
            </a:pPr>
            <a:r>
              <a:rPr lang="sl-SI" sz="2000" dirty="0">
                <a:sym typeface="Wingdings" panose="05000000000000000000" pitchFamily="2" charset="2"/>
              </a:rPr>
              <a:t>3. stran:</a:t>
            </a:r>
          </a:p>
          <a:p>
            <a:pPr marL="201168" lvl="1" indent="0">
              <a:buNone/>
            </a:pPr>
            <a:r>
              <a:rPr lang="sl-SI" sz="2000" dirty="0">
                <a:sym typeface="Wingdings" panose="05000000000000000000" pitchFamily="2" charset="2"/>
              </a:rPr>
              <a:t>Podatki o starših (mobitel), … </a:t>
            </a:r>
            <a:endParaRPr lang="sl-SI" sz="2000" dirty="0"/>
          </a:p>
        </p:txBody>
      </p:sp>
    </p:spTree>
    <p:extLst>
      <p:ext uri="{BB962C8B-B14F-4D97-AF65-F5344CB8AC3E}">
        <p14:creationId xmlns:p14="http://schemas.microsoft.com/office/powerpoint/2010/main" val="20382260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181ACAD-1607-4EA9-A093-D72F62F78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POZOR: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B2628BA-92F2-4376-BACC-D88980CC65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sl-SI" sz="2000" dirty="0"/>
              <a:t>Leto zaključka OŠ: 2025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l-SI" sz="2000" dirty="0"/>
              <a:t>Tuji jezik v OŠ: angleščina</a:t>
            </a:r>
          </a:p>
          <a:p>
            <a:pPr marL="201168" lvl="1" indent="0">
              <a:buNone/>
            </a:pPr>
            <a:endParaRPr lang="sl-SI" sz="2000" dirty="0"/>
          </a:p>
          <a:p>
            <a:pPr marL="201168" lvl="1" indent="0">
              <a:buNone/>
            </a:pPr>
            <a:r>
              <a:rPr lang="sl-SI" sz="2000" dirty="0"/>
              <a:t>Predogled: izpolnjeno prijavnico lahko preneseš in pregledaš.</a:t>
            </a:r>
          </a:p>
          <a:p>
            <a:pPr marL="201168" lvl="1" indent="0">
              <a:buNone/>
            </a:pPr>
            <a:endParaRPr lang="sl-SI" sz="2000" dirty="0"/>
          </a:p>
          <a:p>
            <a:pPr marL="201168" lvl="1" indent="0">
              <a:buNone/>
            </a:pPr>
            <a:r>
              <a:rPr lang="sl-SI" sz="2000" b="1" u="sng" dirty="0">
                <a:solidFill>
                  <a:srgbClr val="FF0000"/>
                </a:solidFill>
              </a:rPr>
              <a:t>ZAKLJUČI IN ODDAJ</a:t>
            </a:r>
            <a:r>
              <a:rPr lang="sl-SI" sz="2000" dirty="0"/>
              <a:t>: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16BAF5DD-DEAF-4648-8249-0F87F91F2B6F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4077652" y="3994574"/>
            <a:ext cx="4097655" cy="1874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62174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E161732-2416-4BB8-8142-6D7977355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Oddaja prijavnice za vpis v dijaški dom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6212C2B-3D8A-43ED-8A7B-A566A01CA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2685826" cy="3794154"/>
          </a:xfrm>
        </p:spPr>
        <p:txBody>
          <a:bodyPr/>
          <a:lstStyle/>
          <a:p>
            <a:r>
              <a:rPr lang="sl-SI" dirty="0"/>
              <a:t>Povsem enak postopek kot za vpis v srednjo šolo. 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CD549C4D-5988-4DD1-B636-03F2BB1C5E1E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4273429" y="1845734"/>
            <a:ext cx="7017086" cy="4423330"/>
          </a:xfrm>
          <a:prstGeom prst="rect">
            <a:avLst/>
          </a:prstGeom>
        </p:spPr>
      </p:pic>
      <p:sp>
        <p:nvSpPr>
          <p:cNvPr id="5" name="Pravokotnik 4">
            <a:extLst>
              <a:ext uri="{FF2B5EF4-FFF2-40B4-BE49-F238E27FC236}">
                <a16:creationId xmlns:a16="http://schemas.microsoft.com/office/drawing/2014/main" id="{6CFB1E8B-75FA-4406-82F8-758ECC99BDED}"/>
              </a:ext>
            </a:extLst>
          </p:cNvPr>
          <p:cNvSpPr/>
          <p:nvPr/>
        </p:nvSpPr>
        <p:spPr>
          <a:xfrm>
            <a:off x="4230390" y="2660233"/>
            <a:ext cx="1213161" cy="24569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6" name="Raven puščični povezovalnik 5">
            <a:extLst>
              <a:ext uri="{FF2B5EF4-FFF2-40B4-BE49-F238E27FC236}">
                <a16:creationId xmlns:a16="http://schemas.microsoft.com/office/drawing/2014/main" id="{32FD155A-03B6-4859-BE2E-B7B2FB16547A}"/>
              </a:ext>
            </a:extLst>
          </p:cNvPr>
          <p:cNvCxnSpPr>
            <a:cxnSpLocks/>
          </p:cNvCxnSpPr>
          <p:nvPr/>
        </p:nvCxnSpPr>
        <p:spPr>
          <a:xfrm flipV="1">
            <a:off x="2440193" y="2964021"/>
            <a:ext cx="1711915" cy="1557580"/>
          </a:xfrm>
          <a:prstGeom prst="straightConnector1">
            <a:avLst/>
          </a:prstGeom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82311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528BC21-CB2F-4881-A45D-8309B3A91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Oddaja prijavnice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B560318-8B15-493A-9B6A-6EA1779149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1" y="1879188"/>
            <a:ext cx="8587182" cy="4023360"/>
          </a:xfrm>
        </p:spPr>
        <p:txBody>
          <a:bodyPr/>
          <a:lstStyle/>
          <a:p>
            <a:pPr marL="0" indent="0">
              <a:buNone/>
            </a:pPr>
            <a:r>
              <a:rPr lang="sl-SI" dirty="0"/>
              <a:t>Prijavnica se samodejno prenese, možno pa jo je shraniti tudi ročno.</a:t>
            </a:r>
          </a:p>
          <a:p>
            <a:endParaRPr lang="sl-SI" dirty="0"/>
          </a:p>
          <a:p>
            <a:pPr marL="0" indent="0">
              <a:buNone/>
            </a:pPr>
            <a:r>
              <a:rPr lang="sl-SI" b="1" u="sng" dirty="0">
                <a:solidFill>
                  <a:srgbClr val="FF0000"/>
                </a:solidFill>
              </a:rPr>
              <a:t>Oddano elektronsko prijavnico je NUJNO NATISNITI in PODPISATI </a:t>
            </a:r>
            <a:r>
              <a:rPr lang="sl-SI" dirty="0"/>
              <a:t>ter poslati priporočeno po navadni pošti. Šele takrat je kandidat vključen v izbirni postopek.</a:t>
            </a:r>
          </a:p>
        </p:txBody>
      </p:sp>
    </p:spTree>
    <p:extLst>
      <p:ext uri="{BB962C8B-B14F-4D97-AF65-F5344CB8AC3E}">
        <p14:creationId xmlns:p14="http://schemas.microsoft.com/office/powerpoint/2010/main" val="7280686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B4B0C8F-A3CD-4823-8E50-B35A312FE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Ne pozabi!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A08D391-F5AC-422B-AD6B-74A7A7E59C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3008259"/>
            <a:ext cx="10058400" cy="841482"/>
          </a:xfrm>
        </p:spPr>
        <p:txBody>
          <a:bodyPr>
            <a:normAutofit/>
          </a:bodyPr>
          <a:lstStyle/>
          <a:p>
            <a:pPr algn="ctr"/>
            <a:r>
              <a:rPr lang="sl-SI" sz="2400" b="1" dirty="0">
                <a:solidFill>
                  <a:srgbClr val="FF0000"/>
                </a:solidFill>
              </a:rPr>
              <a:t>SREDA, 26. MAREC </a:t>
            </a:r>
            <a:r>
              <a:rPr lang="sl-SI" sz="2400" b="1" dirty="0"/>
              <a:t>= ROK, KO MORATE PRINESTI V SVETOVALNO SLUŽBO NATISNJENE IN PODPISANE PRIJAVNICE.</a:t>
            </a:r>
          </a:p>
        </p:txBody>
      </p:sp>
    </p:spTree>
    <p:extLst>
      <p:ext uri="{BB962C8B-B14F-4D97-AF65-F5344CB8AC3E}">
        <p14:creationId xmlns:p14="http://schemas.microsoft.com/office/powerpoint/2010/main" val="3557310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1F98B33-2D83-4460-9885-E69963A8C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Pomembne informacije 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F0AFD25-A9B1-4949-B4BB-6B277F9515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sl-SI" sz="2400" dirty="0"/>
              <a:t>Letos prijavnice oddajate ELEKTRONSKO.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l-SI" sz="2400" b="1" dirty="0"/>
              <a:t>Dokončate doma</a:t>
            </a:r>
            <a:r>
              <a:rPr lang="sl-SI" sz="2400" dirty="0"/>
              <a:t>, skupaj s starši pregledate podatke in prijavnico v aplikaciji </a:t>
            </a:r>
            <a:r>
              <a:rPr lang="sl-SI" sz="2400" b="1" dirty="0"/>
              <a:t>ODDATE</a:t>
            </a:r>
            <a:r>
              <a:rPr lang="sl-SI" sz="2400" dirty="0"/>
              <a:t>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l-SI" sz="2400" dirty="0"/>
              <a:t>Oddano prijavnico doma </a:t>
            </a:r>
            <a:r>
              <a:rPr lang="sl-SI" sz="2400" b="1" dirty="0"/>
              <a:t>NATISNETE</a:t>
            </a:r>
            <a:r>
              <a:rPr lang="sl-SI" sz="2400" dirty="0"/>
              <a:t> in se nanjo </a:t>
            </a:r>
            <a:r>
              <a:rPr lang="sl-SI" sz="2400" b="1" u="sng" dirty="0"/>
              <a:t>PODPIŠETE</a:t>
            </a:r>
            <a:r>
              <a:rPr lang="sl-SI" sz="2400" dirty="0"/>
              <a:t> (</a:t>
            </a:r>
            <a:r>
              <a:rPr lang="sl-SI" sz="2400" b="1" dirty="0"/>
              <a:t>+</a:t>
            </a:r>
            <a:r>
              <a:rPr lang="sl-SI" sz="2400" dirty="0"/>
              <a:t> </a:t>
            </a:r>
            <a:r>
              <a:rPr lang="sl-SI" sz="2400" b="1" dirty="0"/>
              <a:t>vsaj eden od staršev</a:t>
            </a:r>
            <a:r>
              <a:rPr lang="sl-SI" sz="2400" dirty="0"/>
              <a:t>).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l-SI" sz="2400" dirty="0"/>
              <a:t>Podpisano prijavnico </a:t>
            </a:r>
            <a:r>
              <a:rPr lang="sl-SI" sz="2400" b="1" dirty="0"/>
              <a:t>prinesete v šolo</a:t>
            </a:r>
            <a:r>
              <a:rPr lang="sl-SI" sz="2400" dirty="0"/>
              <a:t>, v </a:t>
            </a:r>
            <a:r>
              <a:rPr lang="sl-SI" sz="2400"/>
              <a:t>svetovalno službo, </a:t>
            </a:r>
            <a:r>
              <a:rPr lang="sl-SI" sz="2400" dirty="0"/>
              <a:t>da jo pregledava. </a:t>
            </a:r>
            <a:r>
              <a:rPr lang="sl-SI" sz="2400" b="1" dirty="0">
                <a:solidFill>
                  <a:srgbClr val="FF0000"/>
                </a:solidFill>
                <a:sym typeface="Wingdings" panose="05000000000000000000" pitchFamily="2" charset="2"/>
              </a:rPr>
              <a:t> </a:t>
            </a:r>
            <a:r>
              <a:rPr lang="sl-SI" sz="2400" b="1" dirty="0">
                <a:solidFill>
                  <a:srgbClr val="FF0000"/>
                </a:solidFill>
              </a:rPr>
              <a:t>NAJKASNEJE DO </a:t>
            </a:r>
            <a:r>
              <a:rPr lang="sl-SI" sz="2400" b="1" u="sng" dirty="0">
                <a:solidFill>
                  <a:srgbClr val="FF0000"/>
                </a:solidFill>
              </a:rPr>
              <a:t>26. MARCA</a:t>
            </a:r>
            <a:r>
              <a:rPr lang="sl-SI" sz="2400" b="1" dirty="0">
                <a:solidFill>
                  <a:srgbClr val="FF0000"/>
                </a:solidFill>
              </a:rPr>
              <a:t>!</a:t>
            </a:r>
          </a:p>
          <a:p>
            <a:pPr marL="749808" lvl="4" indent="0">
              <a:buNone/>
            </a:pPr>
            <a:r>
              <a:rPr lang="sl-SI" sz="2400" b="1" dirty="0">
                <a:solidFill>
                  <a:srgbClr val="FF0000"/>
                </a:solidFill>
              </a:rPr>
              <a:t>IZJEMA</a:t>
            </a:r>
            <a:r>
              <a:rPr lang="sl-SI" sz="2400" dirty="0"/>
              <a:t>: učenci, ki čakate rezultate preizkusov nadarjenosti (</a:t>
            </a:r>
            <a:r>
              <a:rPr lang="sl-SI" sz="2400" b="1" dirty="0"/>
              <a:t>28. marec</a:t>
            </a:r>
            <a:r>
              <a:rPr lang="sl-SI" sz="2400" dirty="0"/>
              <a:t>).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l-SI" sz="2400" dirty="0"/>
              <a:t>Ustrezno izpolnjene prijavnice bova poslali na srednje šole (</a:t>
            </a:r>
            <a:r>
              <a:rPr lang="sl-SI" sz="2400" b="1" dirty="0"/>
              <a:t>1. aprila</a:t>
            </a:r>
            <a:r>
              <a:rPr lang="sl-SI" sz="2400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2172016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4C96440-C566-4CC2-BF3B-AF5094499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Dostop do prijavnice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CDE2702-6137-4603-B3E9-1F30F8A093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b="1" dirty="0"/>
              <a:t>Vpis v srednjo šolo </a:t>
            </a:r>
            <a:r>
              <a:rPr lang="sl-SI" dirty="0"/>
              <a:t>(</a:t>
            </a:r>
            <a:r>
              <a:rPr lang="sl-SI" dirty="0">
                <a:hlinkClick r:id="rId2"/>
              </a:rPr>
              <a:t>https://www.gov.si/teme/vpis-v-srednjo-solo/</a:t>
            </a:r>
            <a:r>
              <a:rPr lang="sl-SI" dirty="0"/>
              <a:t>)</a:t>
            </a:r>
          </a:p>
          <a:p>
            <a:endParaRPr lang="sl-SI" dirty="0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F5626F4B-3357-4634-82B5-F1D5B5AA5D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4924" y="2268679"/>
            <a:ext cx="5662151" cy="4054191"/>
          </a:xfrm>
          <a:prstGeom prst="rect">
            <a:avLst/>
          </a:prstGeom>
        </p:spPr>
      </p:pic>
      <p:cxnSp>
        <p:nvCxnSpPr>
          <p:cNvPr id="7" name="Raven puščični povezovalnik 6">
            <a:extLst>
              <a:ext uri="{FF2B5EF4-FFF2-40B4-BE49-F238E27FC236}">
                <a16:creationId xmlns:a16="http://schemas.microsoft.com/office/drawing/2014/main" id="{82CF33BB-05B5-48C4-9624-84355A6A9CAB}"/>
              </a:ext>
            </a:extLst>
          </p:cNvPr>
          <p:cNvCxnSpPr/>
          <p:nvPr/>
        </p:nvCxnSpPr>
        <p:spPr>
          <a:xfrm flipH="1">
            <a:off x="8258175" y="4210050"/>
            <a:ext cx="2238375" cy="876300"/>
          </a:xfrm>
          <a:prstGeom prst="straightConnector1">
            <a:avLst/>
          </a:prstGeom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1719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49CE3240-D2DC-4F82-91D7-F98359FC00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050" y="862693"/>
            <a:ext cx="11391900" cy="5132614"/>
          </a:xfrm>
          <a:prstGeom prst="rect">
            <a:avLst/>
          </a:prstGeom>
        </p:spPr>
      </p:pic>
      <p:cxnSp>
        <p:nvCxnSpPr>
          <p:cNvPr id="6" name="Raven puščični povezovalnik 5">
            <a:extLst>
              <a:ext uri="{FF2B5EF4-FFF2-40B4-BE49-F238E27FC236}">
                <a16:creationId xmlns:a16="http://schemas.microsoft.com/office/drawing/2014/main" id="{2A0DAF0A-BBC1-4EDD-B552-262D73A14777}"/>
              </a:ext>
            </a:extLst>
          </p:cNvPr>
          <p:cNvCxnSpPr>
            <a:cxnSpLocks/>
          </p:cNvCxnSpPr>
          <p:nvPr/>
        </p:nvCxnSpPr>
        <p:spPr>
          <a:xfrm>
            <a:off x="8305800" y="832757"/>
            <a:ext cx="2390775" cy="280308"/>
          </a:xfrm>
          <a:prstGeom prst="straightConnector1">
            <a:avLst/>
          </a:prstGeom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0" name="Pravokotnik 9">
            <a:extLst>
              <a:ext uri="{FF2B5EF4-FFF2-40B4-BE49-F238E27FC236}">
                <a16:creationId xmlns:a16="http://schemas.microsoft.com/office/drawing/2014/main" id="{DCFAB6E8-7B21-4B72-AA0C-EE181632AB39}"/>
              </a:ext>
            </a:extLst>
          </p:cNvPr>
          <p:cNvSpPr/>
          <p:nvPr/>
        </p:nvSpPr>
        <p:spPr>
          <a:xfrm>
            <a:off x="10829925" y="887186"/>
            <a:ext cx="962025" cy="41365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354873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20001B80-A17B-4C5A-9BBB-393766A77E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7476" y="321706"/>
            <a:ext cx="3901778" cy="5677392"/>
          </a:xfrm>
          <a:prstGeom prst="rect">
            <a:avLst/>
          </a:prstGeom>
        </p:spPr>
      </p:pic>
      <p:pic>
        <p:nvPicPr>
          <p:cNvPr id="7" name="Slika 6">
            <a:extLst>
              <a:ext uri="{FF2B5EF4-FFF2-40B4-BE49-F238E27FC236}">
                <a16:creationId xmlns:a16="http://schemas.microsoft.com/office/drawing/2014/main" id="{88DD16EB-92F4-4BEE-BC13-E3DE3E5777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8866" y="237878"/>
            <a:ext cx="3909399" cy="5845047"/>
          </a:xfrm>
          <a:prstGeom prst="rect">
            <a:avLst/>
          </a:prstGeom>
        </p:spPr>
      </p:pic>
      <p:sp>
        <p:nvSpPr>
          <p:cNvPr id="8" name="Pravokotnik 7">
            <a:extLst>
              <a:ext uri="{FF2B5EF4-FFF2-40B4-BE49-F238E27FC236}">
                <a16:creationId xmlns:a16="http://schemas.microsoft.com/office/drawing/2014/main" id="{460083DB-EE7B-45FE-A668-7EC2C37D5E37}"/>
              </a:ext>
            </a:extLst>
          </p:cNvPr>
          <p:cNvSpPr/>
          <p:nvPr/>
        </p:nvSpPr>
        <p:spPr>
          <a:xfrm>
            <a:off x="1845413" y="5331595"/>
            <a:ext cx="1280559" cy="56947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11" name="Raven puščični povezovalnik 10">
            <a:extLst>
              <a:ext uri="{FF2B5EF4-FFF2-40B4-BE49-F238E27FC236}">
                <a16:creationId xmlns:a16="http://schemas.microsoft.com/office/drawing/2014/main" id="{2116D70D-673E-4206-A688-E28B604EE6C9}"/>
              </a:ext>
            </a:extLst>
          </p:cNvPr>
          <p:cNvCxnSpPr>
            <a:cxnSpLocks/>
            <a:endCxn id="7" idx="1"/>
          </p:cNvCxnSpPr>
          <p:nvPr/>
        </p:nvCxnSpPr>
        <p:spPr>
          <a:xfrm flipV="1">
            <a:off x="3264195" y="3160402"/>
            <a:ext cx="3644671" cy="2379161"/>
          </a:xfrm>
          <a:prstGeom prst="straightConnector1">
            <a:avLst/>
          </a:prstGeom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65720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8E5810A-C510-459E-8E2D-F1FAE8972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Potrditev uporabniškega računa 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CC49BB3-387C-4ED0-A1AC-D19BC7E5D6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sl-SI" sz="2800" dirty="0"/>
              <a:t>Prijavite se v svoj </a:t>
            </a:r>
            <a:r>
              <a:rPr lang="sl-SI" sz="2800" b="1" dirty="0"/>
              <a:t>e-poštni naslov</a:t>
            </a:r>
            <a:r>
              <a:rPr lang="sl-SI" sz="280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sl-SI" sz="2800" dirty="0"/>
              <a:t>Prejeli boste </a:t>
            </a:r>
            <a:r>
              <a:rPr lang="sl-SI" sz="2800" b="1" dirty="0"/>
              <a:t>povezavo za potrditev </a:t>
            </a:r>
            <a:r>
              <a:rPr lang="sl-SI" sz="2800" dirty="0"/>
              <a:t>uporabniškega računa.</a:t>
            </a:r>
          </a:p>
          <a:p>
            <a:pPr marL="457200" indent="-457200">
              <a:buFont typeface="+mj-lt"/>
              <a:buAutoNum type="arabicPeriod"/>
            </a:pPr>
            <a:r>
              <a:rPr lang="sl-SI" sz="2800" dirty="0"/>
              <a:t>Kliknite na povezavo in se </a:t>
            </a:r>
            <a:r>
              <a:rPr lang="sl-SI" sz="2800" b="1" dirty="0"/>
              <a:t>prijavite v račun </a:t>
            </a:r>
            <a:r>
              <a:rPr lang="sl-SI" sz="2800" dirty="0"/>
              <a:t>v vpisni aplikaciji. </a:t>
            </a:r>
          </a:p>
        </p:txBody>
      </p:sp>
    </p:spTree>
    <p:extLst>
      <p:ext uri="{BB962C8B-B14F-4D97-AF65-F5344CB8AC3E}">
        <p14:creationId xmlns:p14="http://schemas.microsoft.com/office/powerpoint/2010/main" val="32487867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>
            <a:extLst>
              <a:ext uri="{FF2B5EF4-FFF2-40B4-BE49-F238E27FC236}">
                <a16:creationId xmlns:a16="http://schemas.microsoft.com/office/drawing/2014/main" id="{FE5EEFEC-67CD-47D1-885F-30CAFDBDFC0A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306033" y="467833"/>
            <a:ext cx="9579934" cy="5603357"/>
          </a:xfrm>
          <a:prstGeom prst="rect">
            <a:avLst/>
          </a:prstGeom>
        </p:spPr>
      </p:pic>
      <p:sp>
        <p:nvSpPr>
          <p:cNvPr id="3" name="Pravokotnik 2">
            <a:extLst>
              <a:ext uri="{FF2B5EF4-FFF2-40B4-BE49-F238E27FC236}">
                <a16:creationId xmlns:a16="http://schemas.microsoft.com/office/drawing/2014/main" id="{CDCB4D58-8CA2-468D-9EAE-B1567A952970}"/>
              </a:ext>
            </a:extLst>
          </p:cNvPr>
          <p:cNvSpPr/>
          <p:nvPr/>
        </p:nvSpPr>
        <p:spPr>
          <a:xfrm>
            <a:off x="10128176" y="430999"/>
            <a:ext cx="962025" cy="41365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634447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>
            <a:extLst>
              <a:ext uri="{FF2B5EF4-FFF2-40B4-BE49-F238E27FC236}">
                <a16:creationId xmlns:a16="http://schemas.microsoft.com/office/drawing/2014/main" id="{FE5EEFEC-67CD-47D1-885F-30CAFDBDFC0A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306033" y="467833"/>
            <a:ext cx="9579934" cy="5603357"/>
          </a:xfrm>
          <a:prstGeom prst="rect">
            <a:avLst/>
          </a:prstGeom>
        </p:spPr>
      </p:pic>
      <p:sp>
        <p:nvSpPr>
          <p:cNvPr id="3" name="Pravokotnik 2">
            <a:extLst>
              <a:ext uri="{FF2B5EF4-FFF2-40B4-BE49-F238E27FC236}">
                <a16:creationId xmlns:a16="http://schemas.microsoft.com/office/drawing/2014/main" id="{CDCB4D58-8CA2-468D-9EAE-B1567A952970}"/>
              </a:ext>
            </a:extLst>
          </p:cNvPr>
          <p:cNvSpPr/>
          <p:nvPr/>
        </p:nvSpPr>
        <p:spPr>
          <a:xfrm>
            <a:off x="1196826" y="1164646"/>
            <a:ext cx="1769657" cy="32391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4" name="Raven puščični povezovalnik 3">
            <a:extLst>
              <a:ext uri="{FF2B5EF4-FFF2-40B4-BE49-F238E27FC236}">
                <a16:creationId xmlns:a16="http://schemas.microsoft.com/office/drawing/2014/main" id="{D9E69C26-E8F1-4DF0-9193-061B72A69E41}"/>
              </a:ext>
            </a:extLst>
          </p:cNvPr>
          <p:cNvCxnSpPr>
            <a:cxnSpLocks/>
          </p:cNvCxnSpPr>
          <p:nvPr/>
        </p:nvCxnSpPr>
        <p:spPr>
          <a:xfrm flipH="1" flipV="1">
            <a:off x="2764466" y="1536405"/>
            <a:ext cx="1041990" cy="2328530"/>
          </a:xfrm>
          <a:prstGeom prst="straightConnector1">
            <a:avLst/>
          </a:prstGeom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26545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Slika 8">
            <a:extLst>
              <a:ext uri="{FF2B5EF4-FFF2-40B4-BE49-F238E27FC236}">
                <a16:creationId xmlns:a16="http://schemas.microsoft.com/office/drawing/2014/main" id="{F015FDCA-0751-4B3E-B7C9-B3FE9822763B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632629" y="276447"/>
            <a:ext cx="8926741" cy="5760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578044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tiva">
  <a:themeElements>
    <a:clrScheme name="Retrospektiva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943</TotalTime>
  <Words>304</Words>
  <Application>Microsoft Office PowerPoint</Application>
  <PresentationFormat>Širokozaslonsko</PresentationFormat>
  <Paragraphs>44</Paragraphs>
  <Slides>14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Retrospektiva</vt:lpstr>
      <vt:lpstr>Izpolnjevanje elektronske prijavnice za vpis v srednjo šolo</vt:lpstr>
      <vt:lpstr>Pomembne informacije </vt:lpstr>
      <vt:lpstr>Dostop do prijavnice</vt:lpstr>
      <vt:lpstr>PowerPointova predstavitev</vt:lpstr>
      <vt:lpstr>PowerPointova predstavitev</vt:lpstr>
      <vt:lpstr>Potrditev uporabniškega računa </vt:lpstr>
      <vt:lpstr>PowerPointova predstavitev</vt:lpstr>
      <vt:lpstr>PowerPointova predstavitev</vt:lpstr>
      <vt:lpstr>PowerPointova predstavitev</vt:lpstr>
      <vt:lpstr>POZOR:</vt:lpstr>
      <vt:lpstr>POZOR:</vt:lpstr>
      <vt:lpstr>Oddaja prijavnice za vpis v dijaški dom</vt:lpstr>
      <vt:lpstr>Oddaja prijavnice</vt:lpstr>
      <vt:lpstr>Ne pozabi!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Izpolnjevanje elektronske prijavnice za vpis v srednjo šolo</dc:title>
  <dc:creator>psihologinja</dc:creator>
  <cp:lastModifiedBy>psihologinja</cp:lastModifiedBy>
  <cp:revision>41</cp:revision>
  <cp:lastPrinted>2026-01-21T06:01:38Z</cp:lastPrinted>
  <dcterms:created xsi:type="dcterms:W3CDTF">2025-03-04T05:56:56Z</dcterms:created>
  <dcterms:modified xsi:type="dcterms:W3CDTF">2026-01-21T11:02:13Z</dcterms:modified>
</cp:coreProperties>
</file>