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8" r:id="rId3"/>
    <p:sldId id="257" r:id="rId4"/>
    <p:sldId id="259" r:id="rId5"/>
    <p:sldId id="261" r:id="rId6"/>
  </p:sldIdLst>
  <p:sldSz cx="12192000" cy="6858000"/>
  <p:notesSz cx="10021888" cy="68897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Slika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0"/>
            <a:ext cx="11815378" cy="6858000"/>
          </a:xfrm>
          <a:prstGeom prst="rect">
            <a:avLst/>
          </a:prstGeom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903030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chemeClr val="accent5"/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274828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9333" y="6356350"/>
            <a:ext cx="7247998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sl-SI" dirty="0"/>
              <a:t>OSNOVNA ŠOLA </a:t>
            </a:r>
            <a:r>
              <a:rPr lang="sl-SI" b="1" dirty="0"/>
              <a:t>ANTONA TOMAŽA LINHARTA </a:t>
            </a:r>
            <a:r>
              <a:rPr lang="sl-SI" dirty="0"/>
              <a:t>RADOVLJICA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48051" y="868680"/>
            <a:ext cx="1838426" cy="5120640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8072" y="1298448"/>
            <a:ext cx="856504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6360" y="4672584"/>
            <a:ext cx="856504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845" y="1838424"/>
            <a:ext cx="4837657" cy="415089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7037" y="1838424"/>
            <a:ext cx="4837657" cy="4150895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845" y="1756777"/>
            <a:ext cx="4808439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71845" y="2666198"/>
            <a:ext cx="4808439" cy="328809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6256" y="1756777"/>
            <a:ext cx="4808439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86256" y="2666198"/>
            <a:ext cx="4808439" cy="328809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1085" y="529389"/>
            <a:ext cx="2834640" cy="1819175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16893" y="529389"/>
            <a:ext cx="6410425" cy="545993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81085" y="2550695"/>
            <a:ext cx="2834640" cy="3438625"/>
          </a:xfrm>
          <a:noFill/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177" y="767418"/>
            <a:ext cx="2503530" cy="2415081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16890" y="767419"/>
            <a:ext cx="7168984" cy="4709356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96177" y="3262963"/>
            <a:ext cx="2503530" cy="2213811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/>
          </p:cNvSpPr>
          <p:nvPr userDrawn="1"/>
        </p:nvSpPr>
        <p:spPr bwMode="auto">
          <a:xfrm>
            <a:off x="0" y="0"/>
            <a:ext cx="1865348" cy="6870984"/>
          </a:xfrm>
          <a:custGeom>
            <a:avLst/>
            <a:gdLst>
              <a:gd name="T0" fmla="*/ 354 w 358"/>
              <a:gd name="T1" fmla="*/ 1299 h 1316"/>
              <a:gd name="T2" fmla="*/ 341 w 358"/>
              <a:gd name="T3" fmla="*/ 1262 h 1316"/>
              <a:gd name="T4" fmla="*/ 311 w 358"/>
              <a:gd name="T5" fmla="*/ 1184 h 1316"/>
              <a:gd name="T6" fmla="*/ 257 w 358"/>
              <a:gd name="T7" fmla="*/ 1110 h 1316"/>
              <a:gd name="T8" fmla="*/ 234 w 358"/>
              <a:gd name="T9" fmla="*/ 1086 h 1316"/>
              <a:gd name="T10" fmla="*/ 168 w 358"/>
              <a:gd name="T11" fmla="*/ 1010 h 1316"/>
              <a:gd name="T12" fmla="*/ 135 w 358"/>
              <a:gd name="T13" fmla="*/ 950 h 1316"/>
              <a:gd name="T14" fmla="*/ 120 w 358"/>
              <a:gd name="T15" fmla="*/ 911 h 1316"/>
              <a:gd name="T16" fmla="*/ 106 w 358"/>
              <a:gd name="T17" fmla="*/ 884 h 1316"/>
              <a:gd name="T18" fmla="*/ 120 w 358"/>
              <a:gd name="T19" fmla="*/ 857 h 1316"/>
              <a:gd name="T20" fmla="*/ 142 w 358"/>
              <a:gd name="T21" fmla="*/ 849 h 1316"/>
              <a:gd name="T22" fmla="*/ 142 w 358"/>
              <a:gd name="T23" fmla="*/ 815 h 1316"/>
              <a:gd name="T24" fmla="*/ 154 w 358"/>
              <a:gd name="T25" fmla="*/ 791 h 1316"/>
              <a:gd name="T26" fmla="*/ 197 w 358"/>
              <a:gd name="T27" fmla="*/ 785 h 1316"/>
              <a:gd name="T28" fmla="*/ 257 w 358"/>
              <a:gd name="T29" fmla="*/ 733 h 1316"/>
              <a:gd name="T30" fmla="*/ 256 w 358"/>
              <a:gd name="T31" fmla="*/ 716 h 1316"/>
              <a:gd name="T32" fmla="*/ 267 w 358"/>
              <a:gd name="T33" fmla="*/ 662 h 1316"/>
              <a:gd name="T34" fmla="*/ 270 w 358"/>
              <a:gd name="T35" fmla="*/ 628 h 1316"/>
              <a:gd name="T36" fmla="*/ 277 w 358"/>
              <a:gd name="T37" fmla="*/ 607 h 1316"/>
              <a:gd name="T38" fmla="*/ 292 w 358"/>
              <a:gd name="T39" fmla="*/ 581 h 1316"/>
              <a:gd name="T40" fmla="*/ 318 w 358"/>
              <a:gd name="T41" fmla="*/ 542 h 1316"/>
              <a:gd name="T42" fmla="*/ 336 w 358"/>
              <a:gd name="T43" fmla="*/ 495 h 1316"/>
              <a:gd name="T44" fmla="*/ 271 w 358"/>
              <a:gd name="T45" fmla="*/ 412 h 1316"/>
              <a:gd name="T46" fmla="*/ 256 w 358"/>
              <a:gd name="T47" fmla="*/ 349 h 1316"/>
              <a:gd name="T48" fmla="*/ 254 w 358"/>
              <a:gd name="T49" fmla="*/ 329 h 1316"/>
              <a:gd name="T50" fmla="*/ 171 w 358"/>
              <a:gd name="T51" fmla="*/ 180 h 1316"/>
              <a:gd name="T52" fmla="*/ 162 w 358"/>
              <a:gd name="T53" fmla="*/ 159 h 1316"/>
              <a:gd name="T54" fmla="*/ 113 w 358"/>
              <a:gd name="T55" fmla="*/ 61 h 1316"/>
              <a:gd name="T56" fmla="*/ 6 w 358"/>
              <a:gd name="T57" fmla="*/ 0 h 1316"/>
              <a:gd name="T58" fmla="*/ 0 w 358"/>
              <a:gd name="T59" fmla="*/ 0 h 1316"/>
              <a:gd name="T60" fmla="*/ 0 w 358"/>
              <a:gd name="T61" fmla="*/ 1316 h 1316"/>
              <a:gd name="T62" fmla="*/ 6 w 358"/>
              <a:gd name="T63" fmla="*/ 1316 h 1316"/>
              <a:gd name="T64" fmla="*/ 346 w 358"/>
              <a:gd name="T65" fmla="*/ 1316 h 1316"/>
              <a:gd name="T66" fmla="*/ 346 w 358"/>
              <a:gd name="T67" fmla="*/ 1315 h 1316"/>
              <a:gd name="T68" fmla="*/ 351 w 358"/>
              <a:gd name="T69" fmla="*/ 1314 h 1316"/>
              <a:gd name="T70" fmla="*/ 354 w 358"/>
              <a:gd name="T71" fmla="*/ 1299 h 13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58" h="1316">
                <a:moveTo>
                  <a:pt x="354" y="1299"/>
                </a:moveTo>
                <a:cubicBezTo>
                  <a:pt x="350" y="1286"/>
                  <a:pt x="349" y="1273"/>
                  <a:pt x="341" y="1262"/>
                </a:cubicBezTo>
                <a:cubicBezTo>
                  <a:pt x="324" y="1239"/>
                  <a:pt x="318" y="1211"/>
                  <a:pt x="311" y="1184"/>
                </a:cubicBezTo>
                <a:cubicBezTo>
                  <a:pt x="304" y="1151"/>
                  <a:pt x="290" y="1124"/>
                  <a:pt x="257" y="1110"/>
                </a:cubicBezTo>
                <a:cubicBezTo>
                  <a:pt x="246" y="1105"/>
                  <a:pt x="240" y="1096"/>
                  <a:pt x="234" y="1086"/>
                </a:cubicBezTo>
                <a:cubicBezTo>
                  <a:pt x="219" y="1054"/>
                  <a:pt x="193" y="1032"/>
                  <a:pt x="168" y="1010"/>
                </a:cubicBezTo>
                <a:cubicBezTo>
                  <a:pt x="150" y="994"/>
                  <a:pt x="135" y="977"/>
                  <a:pt x="135" y="950"/>
                </a:cubicBezTo>
                <a:cubicBezTo>
                  <a:pt x="135" y="936"/>
                  <a:pt x="130" y="921"/>
                  <a:pt x="120" y="911"/>
                </a:cubicBezTo>
                <a:cubicBezTo>
                  <a:pt x="112" y="903"/>
                  <a:pt x="109" y="893"/>
                  <a:pt x="106" y="884"/>
                </a:cubicBezTo>
                <a:cubicBezTo>
                  <a:pt x="102" y="871"/>
                  <a:pt x="103" y="858"/>
                  <a:pt x="120" y="857"/>
                </a:cubicBezTo>
                <a:cubicBezTo>
                  <a:pt x="128" y="856"/>
                  <a:pt x="136" y="852"/>
                  <a:pt x="142" y="849"/>
                </a:cubicBezTo>
                <a:cubicBezTo>
                  <a:pt x="159" y="840"/>
                  <a:pt x="149" y="826"/>
                  <a:pt x="142" y="815"/>
                </a:cubicBezTo>
                <a:cubicBezTo>
                  <a:pt x="134" y="800"/>
                  <a:pt x="137" y="792"/>
                  <a:pt x="154" y="791"/>
                </a:cubicBezTo>
                <a:cubicBezTo>
                  <a:pt x="169" y="790"/>
                  <a:pt x="183" y="788"/>
                  <a:pt x="197" y="785"/>
                </a:cubicBezTo>
                <a:cubicBezTo>
                  <a:pt x="229" y="780"/>
                  <a:pt x="245" y="759"/>
                  <a:pt x="257" y="733"/>
                </a:cubicBezTo>
                <a:cubicBezTo>
                  <a:pt x="260" y="727"/>
                  <a:pt x="258" y="722"/>
                  <a:pt x="256" y="716"/>
                </a:cubicBezTo>
                <a:cubicBezTo>
                  <a:pt x="249" y="696"/>
                  <a:pt x="247" y="677"/>
                  <a:pt x="267" y="662"/>
                </a:cubicBezTo>
                <a:cubicBezTo>
                  <a:pt x="278" y="653"/>
                  <a:pt x="281" y="641"/>
                  <a:pt x="270" y="628"/>
                </a:cubicBezTo>
                <a:cubicBezTo>
                  <a:pt x="263" y="619"/>
                  <a:pt x="259" y="610"/>
                  <a:pt x="277" y="607"/>
                </a:cubicBezTo>
                <a:cubicBezTo>
                  <a:pt x="289" y="605"/>
                  <a:pt x="293" y="595"/>
                  <a:pt x="292" y="581"/>
                </a:cubicBezTo>
                <a:cubicBezTo>
                  <a:pt x="288" y="551"/>
                  <a:pt x="290" y="549"/>
                  <a:pt x="318" y="542"/>
                </a:cubicBezTo>
                <a:cubicBezTo>
                  <a:pt x="343" y="537"/>
                  <a:pt x="351" y="516"/>
                  <a:pt x="336" y="495"/>
                </a:cubicBezTo>
                <a:cubicBezTo>
                  <a:pt x="316" y="466"/>
                  <a:pt x="297" y="436"/>
                  <a:pt x="271" y="412"/>
                </a:cubicBezTo>
                <a:cubicBezTo>
                  <a:pt x="252" y="395"/>
                  <a:pt x="247" y="374"/>
                  <a:pt x="256" y="349"/>
                </a:cubicBezTo>
                <a:cubicBezTo>
                  <a:pt x="259" y="342"/>
                  <a:pt x="258" y="336"/>
                  <a:pt x="254" y="329"/>
                </a:cubicBezTo>
                <a:cubicBezTo>
                  <a:pt x="228" y="279"/>
                  <a:pt x="209" y="224"/>
                  <a:pt x="171" y="180"/>
                </a:cubicBezTo>
                <a:cubicBezTo>
                  <a:pt x="165" y="174"/>
                  <a:pt x="162" y="167"/>
                  <a:pt x="162" y="159"/>
                </a:cubicBezTo>
                <a:cubicBezTo>
                  <a:pt x="166" y="115"/>
                  <a:pt x="138" y="89"/>
                  <a:pt x="113" y="61"/>
                </a:cubicBezTo>
                <a:cubicBezTo>
                  <a:pt x="81" y="28"/>
                  <a:pt x="45" y="8"/>
                  <a:pt x="6" y="0"/>
                </a:cubicBezTo>
                <a:cubicBezTo>
                  <a:pt x="4" y="0"/>
                  <a:pt x="2" y="0"/>
                  <a:pt x="0" y="0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6" y="1316"/>
                  <a:pt x="6" y="1316"/>
                  <a:pt x="6" y="1316"/>
                </a:cubicBezTo>
                <a:cubicBezTo>
                  <a:pt x="346" y="1316"/>
                  <a:pt x="346" y="1316"/>
                  <a:pt x="346" y="1316"/>
                </a:cubicBezTo>
                <a:cubicBezTo>
                  <a:pt x="346" y="1316"/>
                  <a:pt x="346" y="1315"/>
                  <a:pt x="346" y="1315"/>
                </a:cubicBezTo>
                <a:cubicBezTo>
                  <a:pt x="348" y="1315"/>
                  <a:pt x="350" y="1315"/>
                  <a:pt x="351" y="1314"/>
                </a:cubicBezTo>
                <a:cubicBezTo>
                  <a:pt x="358" y="1311"/>
                  <a:pt x="356" y="1303"/>
                  <a:pt x="354" y="1299"/>
                </a:cubicBezTo>
                <a:close/>
              </a:path>
            </a:pathLst>
          </a:custGeom>
          <a:solidFill>
            <a:srgbClr val="FFD96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5" name="Pravokotnik 14"/>
          <p:cNvSpPr/>
          <p:nvPr userDrawn="1"/>
        </p:nvSpPr>
        <p:spPr>
          <a:xfrm>
            <a:off x="0" y="6250433"/>
            <a:ext cx="12192000" cy="620551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71845" y="462014"/>
            <a:ext cx="9822850" cy="1203158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dirty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71845" y="1784072"/>
            <a:ext cx="9822849" cy="42006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dirty="0"/>
              <a:t>Uredite sloge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  <a:endParaRPr lang="en-US" dirty="0"/>
          </a:p>
        </p:txBody>
      </p:sp>
      <p:sp>
        <p:nvSpPr>
          <p:cNvPr id="17" name="Footer Placeholder 4"/>
          <p:cNvSpPr txBox="1">
            <a:spLocks/>
          </p:cNvSpPr>
          <p:nvPr userDrawn="1"/>
        </p:nvSpPr>
        <p:spPr>
          <a:xfrm>
            <a:off x="721350" y="6410426"/>
            <a:ext cx="4935097" cy="27254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l-SI" sz="1400" dirty="0"/>
              <a:t>OSNOVNA ŠOLA </a:t>
            </a:r>
            <a:r>
              <a:rPr lang="sl-SI" sz="1400" b="1" dirty="0"/>
              <a:t>ANTONA TOMAŽA LINHARTA </a:t>
            </a:r>
            <a:r>
              <a:rPr lang="sl-SI" sz="1400" dirty="0"/>
              <a:t>RADOVLJICA</a:t>
            </a:r>
            <a:endParaRPr lang="en-US" sz="1400" dirty="0"/>
          </a:p>
        </p:txBody>
      </p:sp>
      <p:pic>
        <p:nvPicPr>
          <p:cNvPr id="29" name="Slika 28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34534" y="6368737"/>
            <a:ext cx="278100" cy="359600"/>
          </a:xfrm>
          <a:prstGeom prst="rect">
            <a:avLst/>
          </a:prstGeom>
        </p:spPr>
      </p:pic>
      <p:sp>
        <p:nvSpPr>
          <p:cNvPr id="31" name="Footer Placeholder 4"/>
          <p:cNvSpPr txBox="1">
            <a:spLocks/>
          </p:cNvSpPr>
          <p:nvPr userDrawn="1"/>
        </p:nvSpPr>
        <p:spPr>
          <a:xfrm>
            <a:off x="6792549" y="6410425"/>
            <a:ext cx="4935097" cy="272549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sl-SI" sz="1400" b="1" dirty="0"/>
              <a:t>www.os-atl.si</a:t>
            </a:r>
            <a:endParaRPr lang="en-US" sz="1400" b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chemeClr val="accent5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Postopek vpisa v SŠ v ŠL 2024/2025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Anja Hajnrihar, psihologinja </a:t>
            </a:r>
          </a:p>
          <a:p>
            <a:r>
              <a:rPr lang="sl-SI" dirty="0"/>
              <a:t>OŠ A. T. Linharta Radovljica</a:t>
            </a:r>
          </a:p>
        </p:txBody>
      </p:sp>
    </p:spTree>
    <p:extLst>
      <p:ext uri="{BB962C8B-B14F-4D97-AF65-F5344CB8AC3E}">
        <p14:creationId xmlns:p14="http://schemas.microsoft.com/office/powerpoint/2010/main" val="3088618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1B7AAAA-E244-2824-2281-046584E00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Terminsko opredeljene aktivnosti 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A9633AAB-CF08-BB93-C294-5DA318C58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23.1. – posvet (delovno srečavanje svetovalnih delavcev) – skope informacije o novosti elektronske prijavnice</a:t>
            </a:r>
          </a:p>
          <a:p>
            <a:pPr lvl="0"/>
            <a:r>
              <a:rPr lang="sl-SI" dirty="0"/>
              <a:t>10.2. – izobraževanje za elektronsko oddajo izpolnjevanja prijavnice za svetovalne delavke – natančnejše informacije </a:t>
            </a:r>
          </a:p>
          <a:p>
            <a:pPr lvl="0"/>
            <a:r>
              <a:rPr lang="sl-SI" dirty="0"/>
              <a:t>11.2. – roditeljski sestanek za starše devetošolcev (125) – seznanitev, da bo letošnja novost tudi možnost elektronskega prijavljanja za vpis v SŠ</a:t>
            </a:r>
          </a:p>
          <a:p>
            <a:r>
              <a:rPr lang="sl-SI" dirty="0"/>
              <a:t>7.3. – staršem poslano po </a:t>
            </a:r>
            <a:r>
              <a:rPr lang="sl-SI" dirty="0" err="1"/>
              <a:t>eA</a:t>
            </a:r>
            <a:r>
              <a:rPr lang="sl-SI" dirty="0"/>
              <a:t> obvestilo o prijavi na vpis v SŠ in natančna navodila za elektronsko izpolnjevanje prijavnice</a:t>
            </a:r>
          </a:p>
        </p:txBody>
      </p:sp>
    </p:spTree>
    <p:extLst>
      <p:ext uri="{BB962C8B-B14F-4D97-AF65-F5344CB8AC3E}">
        <p14:creationId xmlns:p14="http://schemas.microsoft.com/office/powerpoint/2010/main" val="502621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C11105A-1108-4386-9A39-C478EC28D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Terminsko opredeljene aktivnosti 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6CC667B-969A-45B6-9447-07703D359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l-SI" dirty="0"/>
              <a:t>do 17.3. – prinašanje elektronsko izpolnjenih, natisnjenih in podpisanih prijavnic v pregled, popravljanje napak; individualno svetovanje in nudenje pomoči učencem in staršem </a:t>
            </a:r>
          </a:p>
          <a:p>
            <a:pPr lvl="0"/>
            <a:r>
              <a:rPr lang="sl-SI" dirty="0"/>
              <a:t>17.-21.3. – možnost ročnega izpolnjevanja prijavnic na šoli </a:t>
            </a:r>
          </a:p>
          <a:p>
            <a:pPr lvl="0"/>
            <a:r>
              <a:rPr lang="sl-SI" dirty="0"/>
              <a:t>do 2.4. – svetovalna delavka OŠ posreduje prijavnice priporočeno po klasični pošti naprej srednjim šolam</a:t>
            </a:r>
          </a:p>
          <a:p>
            <a:pPr lvl="0"/>
            <a:r>
              <a:rPr lang="sl-SI" dirty="0"/>
              <a:t>3.4. – obvestilo staršem po </a:t>
            </a:r>
            <a:r>
              <a:rPr lang="sl-SI" dirty="0" err="1"/>
              <a:t>eA</a:t>
            </a:r>
            <a:r>
              <a:rPr lang="sl-SI" dirty="0"/>
              <a:t> – zahvala za korektno sodelovanje in seznanitev z možnostjo prenosa prijavnice in opisom postopka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022376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368721F-F402-D8E9-249B-E63A1906F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/>
              <a:t>Posebnosti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7314BFE-C1B3-54AE-DBD6-D40950247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dirty="0"/>
              <a:t> Učencem, ki so čakali na potrdilo (sprejemni izpit/športni oddelek), je bilo svetovano, da izpolnijo dve prijavnici in jih oddajo svetovalni delavki OŠ. Ta jih pregleda in  zadrži do odločitve, katera je ustrezna.</a:t>
            </a:r>
          </a:p>
          <a:p>
            <a:pPr lvl="0"/>
            <a:r>
              <a:rPr lang="sl-SI" dirty="0"/>
              <a:t>Individualno svetovanje učencem in staršem, ki so ob koncu ŠL izpolnili osnovno šolsko obveznost ter obiskujejo 7. oz. 8. razred. Ti učenci so se ročno prijavili v programe NPI.</a:t>
            </a:r>
          </a:p>
        </p:txBody>
      </p:sp>
    </p:spTree>
    <p:extLst>
      <p:ext uri="{BB962C8B-B14F-4D97-AF65-F5344CB8AC3E}">
        <p14:creationId xmlns:p14="http://schemas.microsoft.com/office/powerpoint/2010/main" val="1532695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1DD6F0A-E4CA-3B08-3716-EDAD84F8857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sz="3600" dirty="0"/>
              <a:t>Prednosti </a:t>
            </a:r>
            <a:r>
              <a:rPr lang="sl-SI" sz="3600" dirty="0">
                <a:sym typeface="Wingdings" panose="05000000000000000000" pitchFamily="2" charset="2"/>
              </a:rPr>
              <a:t> </a:t>
            </a:r>
            <a:endParaRPr lang="sl-SI" sz="3600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6CDC965-9B93-A47E-5494-CDC6F3F2118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sl-SI" dirty="0"/>
              <a:t>sistematičen pristop omogočil, da je postopek potekal brez večjih posebnosti</a:t>
            </a:r>
          </a:p>
          <a:p>
            <a:pPr lvl="0"/>
            <a:r>
              <a:rPr lang="sl-SI" dirty="0"/>
              <a:t>olajšano delo svetovalnim delavkam v SŠ</a:t>
            </a:r>
          </a:p>
          <a:p>
            <a:pPr lvl="0"/>
            <a:r>
              <a:rPr lang="sl-SI" dirty="0"/>
              <a:t>hitrejše pregledovanje izpolnjenih prijavnic (bolj čitljivo)</a:t>
            </a:r>
          </a:p>
          <a:p>
            <a:pPr lvl="0"/>
            <a:r>
              <a:rPr lang="sl-SI" dirty="0"/>
              <a:t>starši poročali, da je izpolnjevanje relativno enostavno</a:t>
            </a:r>
          </a:p>
          <a:p>
            <a:endParaRPr lang="sl-SI" dirty="0"/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B62C067-FC42-D1BF-1329-2973BA9854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sl-SI" sz="3600" dirty="0"/>
              <a:t>Pomanjkljivosti </a:t>
            </a:r>
            <a:r>
              <a:rPr lang="sl-SI" sz="3600" dirty="0">
                <a:sym typeface="Wingdings" panose="05000000000000000000" pitchFamily="2" charset="2"/>
              </a:rPr>
              <a:t></a:t>
            </a:r>
            <a:endParaRPr lang="sl-SI" sz="3600" dirty="0"/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F19C0EA-715B-291C-E229-717171EB996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lvl="0"/>
            <a:r>
              <a:rPr lang="sl-SI" dirty="0"/>
              <a:t>pozno informiranje o postopku izpolnjevanja s strani MVI</a:t>
            </a:r>
          </a:p>
          <a:p>
            <a:pPr lvl="0"/>
            <a:r>
              <a:rPr lang="sl-SI" dirty="0"/>
              <a:t>ob napaki ponovno izpolnjevanje prijavnic od začetka </a:t>
            </a:r>
          </a:p>
          <a:p>
            <a:pPr lvl="0"/>
            <a:r>
              <a:rPr lang="sl-SI" dirty="0"/>
              <a:t>dodatno delo za posredovanje dodatnih navodil za učence in starše (če bi bila navodila dana že prej, bi o tem seznanili starše že na roditeljskem sestanku)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93888168"/>
      </p:ext>
    </p:extLst>
  </p:cSld>
  <p:clrMapOvr>
    <a:masterClrMapping/>
  </p:clrMapOvr>
</p:sld>
</file>

<file path=ppt/theme/theme1.xml><?xml version="1.0" encoding="utf-8"?>
<a:theme xmlns:a="http://schemas.openxmlformats.org/drawingml/2006/main" name="Okvir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SATLR" id="{00A5C913-51B6-4F36-BADA-2DF868A82CD9}" vid="{EE2DC605-6D95-4281-8E53-29114AA724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Ata Linhart</Template>
  <TotalTime>161</TotalTime>
  <Words>336</Words>
  <Application>Microsoft Office PowerPoint</Application>
  <PresentationFormat>Širokozaslonsko</PresentationFormat>
  <Paragraphs>25</Paragraphs>
  <Slides>5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5</vt:i4>
      </vt:variant>
    </vt:vector>
  </HeadingPairs>
  <TitlesOfParts>
    <vt:vector size="9" baseType="lpstr">
      <vt:lpstr>Corbel</vt:lpstr>
      <vt:lpstr>Wingdings</vt:lpstr>
      <vt:lpstr>Wingdings 2</vt:lpstr>
      <vt:lpstr>Okvir</vt:lpstr>
      <vt:lpstr>Postopek vpisa v SŠ v ŠL 2024/2025</vt:lpstr>
      <vt:lpstr>Terminsko opredeljene aktivnosti </vt:lpstr>
      <vt:lpstr>Terminsko opredeljene aktivnosti </vt:lpstr>
      <vt:lpstr>Posebnosti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Nataša Zonik</dc:creator>
  <cp:lastModifiedBy>Anja Hajnrihar</cp:lastModifiedBy>
  <cp:revision>6</cp:revision>
  <cp:lastPrinted>2026-01-21T07:48:00Z</cp:lastPrinted>
  <dcterms:created xsi:type="dcterms:W3CDTF">2022-04-13T12:47:33Z</dcterms:created>
  <dcterms:modified xsi:type="dcterms:W3CDTF">2026-01-21T11:48:51Z</dcterms:modified>
</cp:coreProperties>
</file>