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7"/>
  </p:notesMasterIdLst>
  <p:sldIdLst>
    <p:sldId id="256" r:id="rId2"/>
    <p:sldId id="346" r:id="rId3"/>
    <p:sldId id="347" r:id="rId4"/>
    <p:sldId id="268" r:id="rId5"/>
    <p:sldId id="278" r:id="rId6"/>
    <p:sldId id="295" r:id="rId7"/>
    <p:sldId id="288" r:id="rId8"/>
    <p:sldId id="279" r:id="rId9"/>
    <p:sldId id="280" r:id="rId10"/>
    <p:sldId id="281" r:id="rId11"/>
    <p:sldId id="283" r:id="rId12"/>
    <p:sldId id="323" r:id="rId13"/>
    <p:sldId id="325" r:id="rId14"/>
    <p:sldId id="330" r:id="rId15"/>
    <p:sldId id="329" r:id="rId16"/>
    <p:sldId id="333" r:id="rId17"/>
    <p:sldId id="334" r:id="rId18"/>
    <p:sldId id="337" r:id="rId19"/>
    <p:sldId id="344" r:id="rId20"/>
    <p:sldId id="345" r:id="rId21"/>
    <p:sldId id="348" r:id="rId22"/>
    <p:sldId id="349" r:id="rId23"/>
    <p:sldId id="350" r:id="rId24"/>
    <p:sldId id="351" r:id="rId25"/>
    <p:sldId id="352" r:id="rId26"/>
    <p:sldId id="353" r:id="rId27"/>
    <p:sldId id="354" r:id="rId28"/>
    <p:sldId id="340" r:id="rId29"/>
    <p:sldId id="356" r:id="rId30"/>
    <p:sldId id="357" r:id="rId31"/>
    <p:sldId id="358" r:id="rId32"/>
    <p:sldId id="359" r:id="rId33"/>
    <p:sldId id="360" r:id="rId34"/>
    <p:sldId id="361" r:id="rId35"/>
    <p:sldId id="342" r:id="rId3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vetel slog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Svetel slog 1 – poudarek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Srednji slog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Svetel slog 3 – poudarek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Svetel slog 2 – poudarek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ad.sigov.si\usr\F-J\GornikM17\Documents\Moji%20dokumenti%20_%20SS\VPIS%20V%20SS%202022-2023\RAZPIS\NOVINARJI\grafinovinarska.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ad.sigov.si\usr\F-J\GornikM17\Documents\Moji%20dokumenti%20_%20SS\VPIS%20v%20SS%202023-2024\RAZPIS\NOVINARJI\grafinovinarska.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ad.sigov.si\usr\F-J\GornikM17\Documents\Moji%20dokumenti%20_%20SS\VPIS%20v%20SS%202025-2026\RAZPIS\NOVINARJI\grafinovinarska.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ad.sigov.si\usr\F-J\GornikM17\Documents\Moji%20dokumenti%20_%20SS\VPIS%20v%20SS%202025-2026\RAZPIS\NOVINARJI\grafinovinarska.xls"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9444444444444445E-2"/>
          <c:y val="0.25083333333333335"/>
          <c:w val="0.93888888888888888"/>
          <c:h val="0.52115631379410909"/>
        </c:manualLayout>
      </c:layout>
      <c:pie3DChart>
        <c:varyColors val="1"/>
        <c:dLbls>
          <c:showLegendKey val="0"/>
          <c:showVal val="0"/>
          <c:showCatName val="0"/>
          <c:showSerName val="0"/>
          <c:showPercent val="0"/>
          <c:showBubbleSize val="0"/>
          <c:showLeaderLines val="0"/>
        </c:dLbls>
      </c:pie3DChart>
      <c:spPr>
        <a:noFill/>
        <a:ln>
          <a:noFill/>
        </a:ln>
        <a:effectLst/>
      </c:spPr>
    </c:plotArea>
    <c:legend>
      <c:legendPos val="b"/>
      <c:layout>
        <c:manualLayout>
          <c:xMode val="edge"/>
          <c:yMode val="edge"/>
          <c:x val="1.5486190834763217E-2"/>
          <c:y val="0.80345702329370805"/>
          <c:w val="0.97392676533883071"/>
          <c:h val="0.1812065165062175"/>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sl-S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l-SI"/>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sl-SI" b="1" dirty="0"/>
              <a:t>Delež razpisanih mest za vpis v srednješolske programe </a:t>
            </a:r>
          </a:p>
          <a:p>
            <a:pPr>
              <a:defRPr/>
            </a:pPr>
            <a:r>
              <a:rPr lang="sl-SI" b="1" dirty="0"/>
              <a:t>za šolsko leto 2024/2025</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l-SI"/>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ctr"/>
          <c:showLegendKey val="0"/>
          <c:showVal val="0"/>
          <c:showCatName val="0"/>
          <c:showSerName val="0"/>
          <c:showPercent val="1"/>
          <c:showBubbleSize val="0"/>
          <c:showLeaderLines val="0"/>
        </c:dLbls>
      </c:pie3DChart>
      <c:spPr>
        <a:noFill/>
        <a:ln>
          <a:noFill/>
        </a:ln>
        <a:effectLst/>
      </c:spPr>
    </c:plotArea>
    <c:legend>
      <c:legendPos val="r"/>
      <c:layout>
        <c:manualLayout>
          <c:xMode val="edge"/>
          <c:yMode val="edge"/>
          <c:x val="0.699421134621524"/>
          <c:y val="0.36963233300690923"/>
          <c:w val="0.30057886537847595"/>
          <c:h val="0.3589393816922595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l-SI"/>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sl-SI" sz="2400" b="1" i="0" u="none" strike="noStrike" kern="1200" spc="0" baseline="0" dirty="0">
                <a:solidFill>
                  <a:srgbClr val="FF0000"/>
                </a:solidFill>
              </a:rPr>
              <a:t>Delež razpisanih mest za vpis v srednješolske programe za šolsko leto 2025/2026</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sl-SI"/>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7175677338044965E-2"/>
          <c:y val="0.20188458036147949"/>
          <c:w val="0.6922209035922261"/>
          <c:h val="0.54320975953109385"/>
        </c:manualLayout>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5EB2-4C5F-9A29-427E561EF271}"/>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5EB2-4C5F-9A29-427E561EF271}"/>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5EB2-4C5F-9A29-427E561EF271}"/>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5EB2-4C5F-9A29-427E561EF271}"/>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sl-SI"/>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'PODATKI ZA GRAFIKON'!$A$10:$A$13</c:f>
              <c:strCache>
                <c:ptCount val="4"/>
                <c:pt idx="0">
                  <c:v>Nižje poklicno izobraževanje</c:v>
                </c:pt>
                <c:pt idx="1">
                  <c:v>Srednje poklicno izobraževanje</c:v>
                </c:pt>
                <c:pt idx="2">
                  <c:v>Srednje tehniško in strokovno izobraževanje </c:v>
                </c:pt>
                <c:pt idx="3">
                  <c:v>Gimnazije</c:v>
                </c:pt>
              </c:strCache>
            </c:strRef>
          </c:cat>
          <c:val>
            <c:numRef>
              <c:f>'PODATKI ZA GRAFIKON'!$B$10:$B$13</c:f>
              <c:numCache>
                <c:formatCode>General</c:formatCode>
                <c:ptCount val="4"/>
                <c:pt idx="0">
                  <c:v>3.3</c:v>
                </c:pt>
                <c:pt idx="1">
                  <c:v>26.3</c:v>
                </c:pt>
                <c:pt idx="2">
                  <c:v>40.6</c:v>
                </c:pt>
                <c:pt idx="3">
                  <c:v>29.7</c:v>
                </c:pt>
              </c:numCache>
            </c:numRef>
          </c:val>
          <c:extLst>
            <c:ext xmlns:c16="http://schemas.microsoft.com/office/drawing/2014/chart" uri="{C3380CC4-5D6E-409C-BE32-E72D297353CC}">
              <c16:uniqueId val="{00000008-5EB2-4C5F-9A29-427E561EF271}"/>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5.0000005252575891E-2"/>
          <c:y val="0.80287515459839465"/>
          <c:w val="0.89999998949484827"/>
          <c:h val="0.18349801176986461"/>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sl-S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l-SI"/>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sl-SI" sz="2400" b="1" i="0" u="none" strike="noStrike" kern="1200" spc="0" baseline="0" dirty="0">
                <a:solidFill>
                  <a:srgbClr val="FF0000"/>
                </a:solidFill>
              </a:rPr>
              <a:t>Delež razpisanih mest za vpis v srednješolske programe od šolskega leta 2009/2010 do šolskega leta 2025/2026</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sl-SI"/>
        </a:p>
      </c:txPr>
    </c:title>
    <c:autoTitleDeleted val="0"/>
    <c:plotArea>
      <c:layout/>
      <c:barChart>
        <c:barDir val="col"/>
        <c:grouping val="clustered"/>
        <c:varyColors val="0"/>
        <c:ser>
          <c:idx val="0"/>
          <c:order val="0"/>
          <c:tx>
            <c:strRef>
              <c:f>podzarazpisani!$A$2</c:f>
              <c:strCache>
                <c:ptCount val="1"/>
                <c:pt idx="0">
                  <c:v>Nižje poklicno izobraževanje</c:v>
                </c:pt>
              </c:strCache>
            </c:strRef>
          </c:tx>
          <c:spPr>
            <a:solidFill>
              <a:schemeClr val="accent1"/>
            </a:solidFill>
            <a:ln>
              <a:noFill/>
            </a:ln>
            <a:effectLst/>
          </c:spPr>
          <c:invertIfNegative val="0"/>
          <c:cat>
            <c:strRef>
              <c:f>podzarazpisani!$B$1:$R$1</c:f>
              <c:strCache>
                <c:ptCount val="17"/>
                <c:pt idx="0">
                  <c:v>2009/10</c:v>
                </c:pt>
                <c:pt idx="1">
                  <c:v>2010/11</c:v>
                </c:pt>
                <c:pt idx="2">
                  <c:v>2011/12</c:v>
                </c:pt>
                <c:pt idx="3">
                  <c:v>2012/13</c:v>
                </c:pt>
                <c:pt idx="4">
                  <c:v>2013/14</c:v>
                </c:pt>
                <c:pt idx="5">
                  <c:v>3014/15</c:v>
                </c:pt>
                <c:pt idx="6">
                  <c:v>2015/16</c:v>
                </c:pt>
                <c:pt idx="7">
                  <c:v>2016/17</c:v>
                </c:pt>
                <c:pt idx="8">
                  <c:v>2017/2018</c:v>
                </c:pt>
                <c:pt idx="9">
                  <c:v>2018/2019</c:v>
                </c:pt>
                <c:pt idx="10">
                  <c:v>2019/2020</c:v>
                </c:pt>
                <c:pt idx="11">
                  <c:v>2020/2021</c:v>
                </c:pt>
                <c:pt idx="12">
                  <c:v>2021/2022</c:v>
                </c:pt>
                <c:pt idx="13">
                  <c:v>2022/2023</c:v>
                </c:pt>
                <c:pt idx="14">
                  <c:v>2023/2024</c:v>
                </c:pt>
                <c:pt idx="15">
                  <c:v>2024/2025</c:v>
                </c:pt>
                <c:pt idx="16">
                  <c:v>2025/2026</c:v>
                </c:pt>
              </c:strCache>
            </c:strRef>
          </c:cat>
          <c:val>
            <c:numRef>
              <c:f>podzarazpisani!$B$2:$R$2</c:f>
              <c:numCache>
                <c:formatCode>General</c:formatCode>
                <c:ptCount val="17"/>
                <c:pt idx="0">
                  <c:v>3</c:v>
                </c:pt>
                <c:pt idx="1">
                  <c:v>2.6</c:v>
                </c:pt>
                <c:pt idx="2">
                  <c:v>2.7</c:v>
                </c:pt>
                <c:pt idx="3">
                  <c:v>3</c:v>
                </c:pt>
                <c:pt idx="4">
                  <c:v>2.7</c:v>
                </c:pt>
                <c:pt idx="5">
                  <c:v>2.7</c:v>
                </c:pt>
                <c:pt idx="6">
                  <c:v>2.6</c:v>
                </c:pt>
                <c:pt idx="7">
                  <c:v>2.72</c:v>
                </c:pt>
                <c:pt idx="8">
                  <c:v>2.7</c:v>
                </c:pt>
                <c:pt idx="9">
                  <c:v>2.6</c:v>
                </c:pt>
                <c:pt idx="10">
                  <c:v>2.8</c:v>
                </c:pt>
                <c:pt idx="11">
                  <c:v>2.8</c:v>
                </c:pt>
                <c:pt idx="12">
                  <c:v>2.7</c:v>
                </c:pt>
                <c:pt idx="13">
                  <c:v>2.8</c:v>
                </c:pt>
                <c:pt idx="14">
                  <c:v>2.7</c:v>
                </c:pt>
                <c:pt idx="15">
                  <c:v>3.2</c:v>
                </c:pt>
                <c:pt idx="16">
                  <c:v>3.3</c:v>
                </c:pt>
              </c:numCache>
            </c:numRef>
          </c:val>
          <c:extLst>
            <c:ext xmlns:c16="http://schemas.microsoft.com/office/drawing/2014/chart" uri="{C3380CC4-5D6E-409C-BE32-E72D297353CC}">
              <c16:uniqueId val="{00000000-2874-42ED-961D-793979D238F3}"/>
            </c:ext>
          </c:extLst>
        </c:ser>
        <c:ser>
          <c:idx val="1"/>
          <c:order val="1"/>
          <c:tx>
            <c:strRef>
              <c:f>podzarazpisani!$A$3</c:f>
              <c:strCache>
                <c:ptCount val="1"/>
                <c:pt idx="0">
                  <c:v>Srednje poklicno izobraževanje</c:v>
                </c:pt>
              </c:strCache>
            </c:strRef>
          </c:tx>
          <c:spPr>
            <a:solidFill>
              <a:schemeClr val="accent2"/>
            </a:solidFill>
            <a:ln>
              <a:noFill/>
            </a:ln>
            <a:effectLst/>
          </c:spPr>
          <c:invertIfNegative val="0"/>
          <c:cat>
            <c:strRef>
              <c:f>podzarazpisani!$B$1:$R$1</c:f>
              <c:strCache>
                <c:ptCount val="17"/>
                <c:pt idx="0">
                  <c:v>2009/10</c:v>
                </c:pt>
                <c:pt idx="1">
                  <c:v>2010/11</c:v>
                </c:pt>
                <c:pt idx="2">
                  <c:v>2011/12</c:v>
                </c:pt>
                <c:pt idx="3">
                  <c:v>2012/13</c:v>
                </c:pt>
                <c:pt idx="4">
                  <c:v>2013/14</c:v>
                </c:pt>
                <c:pt idx="5">
                  <c:v>3014/15</c:v>
                </c:pt>
                <c:pt idx="6">
                  <c:v>2015/16</c:v>
                </c:pt>
                <c:pt idx="7">
                  <c:v>2016/17</c:v>
                </c:pt>
                <c:pt idx="8">
                  <c:v>2017/2018</c:v>
                </c:pt>
                <c:pt idx="9">
                  <c:v>2018/2019</c:v>
                </c:pt>
                <c:pt idx="10">
                  <c:v>2019/2020</c:v>
                </c:pt>
                <c:pt idx="11">
                  <c:v>2020/2021</c:v>
                </c:pt>
                <c:pt idx="12">
                  <c:v>2021/2022</c:v>
                </c:pt>
                <c:pt idx="13">
                  <c:v>2022/2023</c:v>
                </c:pt>
                <c:pt idx="14">
                  <c:v>2023/2024</c:v>
                </c:pt>
                <c:pt idx="15">
                  <c:v>2024/2025</c:v>
                </c:pt>
                <c:pt idx="16">
                  <c:v>2025/2026</c:v>
                </c:pt>
              </c:strCache>
            </c:strRef>
          </c:cat>
          <c:val>
            <c:numRef>
              <c:f>podzarazpisani!$B$3:$R$3</c:f>
              <c:numCache>
                <c:formatCode>General</c:formatCode>
                <c:ptCount val="17"/>
                <c:pt idx="0">
                  <c:v>25.3</c:v>
                </c:pt>
                <c:pt idx="1">
                  <c:v>27</c:v>
                </c:pt>
                <c:pt idx="2">
                  <c:v>27.8</c:v>
                </c:pt>
                <c:pt idx="3">
                  <c:v>23.9</c:v>
                </c:pt>
                <c:pt idx="4">
                  <c:v>27.2</c:v>
                </c:pt>
                <c:pt idx="5">
                  <c:v>26.6</c:v>
                </c:pt>
                <c:pt idx="6">
                  <c:v>27.3</c:v>
                </c:pt>
                <c:pt idx="7">
                  <c:v>26.75</c:v>
                </c:pt>
                <c:pt idx="8">
                  <c:v>26.8</c:v>
                </c:pt>
                <c:pt idx="9">
                  <c:v>27.8</c:v>
                </c:pt>
                <c:pt idx="10">
                  <c:v>28</c:v>
                </c:pt>
                <c:pt idx="11">
                  <c:v>28</c:v>
                </c:pt>
                <c:pt idx="12">
                  <c:v>27.7</c:v>
                </c:pt>
                <c:pt idx="13">
                  <c:v>27.3</c:v>
                </c:pt>
                <c:pt idx="14">
                  <c:v>26.9</c:v>
                </c:pt>
                <c:pt idx="15">
                  <c:v>26.7</c:v>
                </c:pt>
                <c:pt idx="16">
                  <c:v>26.3</c:v>
                </c:pt>
              </c:numCache>
            </c:numRef>
          </c:val>
          <c:extLst>
            <c:ext xmlns:c16="http://schemas.microsoft.com/office/drawing/2014/chart" uri="{C3380CC4-5D6E-409C-BE32-E72D297353CC}">
              <c16:uniqueId val="{00000001-2874-42ED-961D-793979D238F3}"/>
            </c:ext>
          </c:extLst>
        </c:ser>
        <c:ser>
          <c:idx val="2"/>
          <c:order val="2"/>
          <c:tx>
            <c:strRef>
              <c:f>podzarazpisani!$A$4</c:f>
              <c:strCache>
                <c:ptCount val="1"/>
                <c:pt idx="0">
                  <c:v>Srednje tehniško in strokovno izobraževanje </c:v>
                </c:pt>
              </c:strCache>
            </c:strRef>
          </c:tx>
          <c:spPr>
            <a:solidFill>
              <a:schemeClr val="accent3"/>
            </a:solidFill>
            <a:ln>
              <a:noFill/>
            </a:ln>
            <a:effectLst/>
          </c:spPr>
          <c:invertIfNegative val="0"/>
          <c:cat>
            <c:strRef>
              <c:f>podzarazpisani!$B$1:$R$1</c:f>
              <c:strCache>
                <c:ptCount val="17"/>
                <c:pt idx="0">
                  <c:v>2009/10</c:v>
                </c:pt>
                <c:pt idx="1">
                  <c:v>2010/11</c:v>
                </c:pt>
                <c:pt idx="2">
                  <c:v>2011/12</c:v>
                </c:pt>
                <c:pt idx="3">
                  <c:v>2012/13</c:v>
                </c:pt>
                <c:pt idx="4">
                  <c:v>2013/14</c:v>
                </c:pt>
                <c:pt idx="5">
                  <c:v>3014/15</c:v>
                </c:pt>
                <c:pt idx="6">
                  <c:v>2015/16</c:v>
                </c:pt>
                <c:pt idx="7">
                  <c:v>2016/17</c:v>
                </c:pt>
                <c:pt idx="8">
                  <c:v>2017/2018</c:v>
                </c:pt>
                <c:pt idx="9">
                  <c:v>2018/2019</c:v>
                </c:pt>
                <c:pt idx="10">
                  <c:v>2019/2020</c:v>
                </c:pt>
                <c:pt idx="11">
                  <c:v>2020/2021</c:v>
                </c:pt>
                <c:pt idx="12">
                  <c:v>2021/2022</c:v>
                </c:pt>
                <c:pt idx="13">
                  <c:v>2022/2023</c:v>
                </c:pt>
                <c:pt idx="14">
                  <c:v>2023/2024</c:v>
                </c:pt>
                <c:pt idx="15">
                  <c:v>2024/2025</c:v>
                </c:pt>
                <c:pt idx="16">
                  <c:v>2025/2026</c:v>
                </c:pt>
              </c:strCache>
            </c:strRef>
          </c:cat>
          <c:val>
            <c:numRef>
              <c:f>podzarazpisani!$B$4:$R$4</c:f>
              <c:numCache>
                <c:formatCode>General</c:formatCode>
                <c:ptCount val="17"/>
                <c:pt idx="0">
                  <c:v>37</c:v>
                </c:pt>
                <c:pt idx="1">
                  <c:v>36.700000000000003</c:v>
                </c:pt>
                <c:pt idx="2">
                  <c:v>37.299999999999997</c:v>
                </c:pt>
                <c:pt idx="3">
                  <c:v>38.4</c:v>
                </c:pt>
                <c:pt idx="4">
                  <c:v>38.5</c:v>
                </c:pt>
                <c:pt idx="5">
                  <c:v>39.1</c:v>
                </c:pt>
                <c:pt idx="6">
                  <c:v>39.4</c:v>
                </c:pt>
                <c:pt idx="7">
                  <c:v>39.619999999999997</c:v>
                </c:pt>
                <c:pt idx="8">
                  <c:v>40.299999999999997</c:v>
                </c:pt>
                <c:pt idx="9">
                  <c:v>39.5</c:v>
                </c:pt>
                <c:pt idx="10">
                  <c:v>39.200000000000003</c:v>
                </c:pt>
                <c:pt idx="11">
                  <c:v>39.299999999999997</c:v>
                </c:pt>
                <c:pt idx="12">
                  <c:v>39.799999999999997</c:v>
                </c:pt>
                <c:pt idx="13">
                  <c:v>40.4</c:v>
                </c:pt>
                <c:pt idx="14">
                  <c:v>40.5</c:v>
                </c:pt>
                <c:pt idx="15">
                  <c:v>40.4</c:v>
                </c:pt>
                <c:pt idx="16">
                  <c:v>40.6</c:v>
                </c:pt>
              </c:numCache>
            </c:numRef>
          </c:val>
          <c:extLst>
            <c:ext xmlns:c16="http://schemas.microsoft.com/office/drawing/2014/chart" uri="{C3380CC4-5D6E-409C-BE32-E72D297353CC}">
              <c16:uniqueId val="{00000002-2874-42ED-961D-793979D238F3}"/>
            </c:ext>
          </c:extLst>
        </c:ser>
        <c:ser>
          <c:idx val="3"/>
          <c:order val="3"/>
          <c:tx>
            <c:strRef>
              <c:f>podzarazpisani!$A$5</c:f>
              <c:strCache>
                <c:ptCount val="1"/>
                <c:pt idx="0">
                  <c:v>Gimnazije</c:v>
                </c:pt>
              </c:strCache>
            </c:strRef>
          </c:tx>
          <c:spPr>
            <a:solidFill>
              <a:schemeClr val="accent4"/>
            </a:solidFill>
            <a:ln>
              <a:noFill/>
            </a:ln>
            <a:effectLst/>
          </c:spPr>
          <c:invertIfNegative val="0"/>
          <c:cat>
            <c:strRef>
              <c:f>podzarazpisani!$B$1:$R$1</c:f>
              <c:strCache>
                <c:ptCount val="17"/>
                <c:pt idx="0">
                  <c:v>2009/10</c:v>
                </c:pt>
                <c:pt idx="1">
                  <c:v>2010/11</c:v>
                </c:pt>
                <c:pt idx="2">
                  <c:v>2011/12</c:v>
                </c:pt>
                <c:pt idx="3">
                  <c:v>2012/13</c:v>
                </c:pt>
                <c:pt idx="4">
                  <c:v>2013/14</c:v>
                </c:pt>
                <c:pt idx="5">
                  <c:v>3014/15</c:v>
                </c:pt>
                <c:pt idx="6">
                  <c:v>2015/16</c:v>
                </c:pt>
                <c:pt idx="7">
                  <c:v>2016/17</c:v>
                </c:pt>
                <c:pt idx="8">
                  <c:v>2017/2018</c:v>
                </c:pt>
                <c:pt idx="9">
                  <c:v>2018/2019</c:v>
                </c:pt>
                <c:pt idx="10">
                  <c:v>2019/2020</c:v>
                </c:pt>
                <c:pt idx="11">
                  <c:v>2020/2021</c:v>
                </c:pt>
                <c:pt idx="12">
                  <c:v>2021/2022</c:v>
                </c:pt>
                <c:pt idx="13">
                  <c:v>2022/2023</c:v>
                </c:pt>
                <c:pt idx="14">
                  <c:v>2023/2024</c:v>
                </c:pt>
                <c:pt idx="15">
                  <c:v>2024/2025</c:v>
                </c:pt>
                <c:pt idx="16">
                  <c:v>2025/2026</c:v>
                </c:pt>
              </c:strCache>
            </c:strRef>
          </c:cat>
          <c:val>
            <c:numRef>
              <c:f>podzarazpisani!$B$5:$R$5</c:f>
              <c:numCache>
                <c:formatCode>General</c:formatCode>
                <c:ptCount val="17"/>
                <c:pt idx="0">
                  <c:v>34.700000000000003</c:v>
                </c:pt>
                <c:pt idx="1">
                  <c:v>33.700000000000003</c:v>
                </c:pt>
                <c:pt idx="2">
                  <c:v>32.200000000000003</c:v>
                </c:pt>
                <c:pt idx="3">
                  <c:v>34.700000000000003</c:v>
                </c:pt>
                <c:pt idx="4">
                  <c:v>31.6</c:v>
                </c:pt>
                <c:pt idx="5">
                  <c:v>31.5</c:v>
                </c:pt>
                <c:pt idx="6">
                  <c:v>30.7</c:v>
                </c:pt>
                <c:pt idx="7">
                  <c:v>30.91</c:v>
                </c:pt>
                <c:pt idx="8">
                  <c:v>30.1</c:v>
                </c:pt>
                <c:pt idx="9">
                  <c:v>30</c:v>
                </c:pt>
                <c:pt idx="10">
                  <c:v>30</c:v>
                </c:pt>
                <c:pt idx="11">
                  <c:v>29.9</c:v>
                </c:pt>
                <c:pt idx="12">
                  <c:v>29.8</c:v>
                </c:pt>
                <c:pt idx="13">
                  <c:v>29.8</c:v>
                </c:pt>
                <c:pt idx="14">
                  <c:v>29.9</c:v>
                </c:pt>
                <c:pt idx="15">
                  <c:v>29.6</c:v>
                </c:pt>
                <c:pt idx="16">
                  <c:v>29.7</c:v>
                </c:pt>
              </c:numCache>
            </c:numRef>
          </c:val>
          <c:extLst>
            <c:ext xmlns:c16="http://schemas.microsoft.com/office/drawing/2014/chart" uri="{C3380CC4-5D6E-409C-BE32-E72D297353CC}">
              <c16:uniqueId val="{00000003-2874-42ED-961D-793979D238F3}"/>
            </c:ext>
          </c:extLst>
        </c:ser>
        <c:dLbls>
          <c:showLegendKey val="0"/>
          <c:showVal val="0"/>
          <c:showCatName val="0"/>
          <c:showSerName val="0"/>
          <c:showPercent val="0"/>
          <c:showBubbleSize val="0"/>
        </c:dLbls>
        <c:gapWidth val="219"/>
        <c:overlap val="-27"/>
        <c:axId val="1002412207"/>
        <c:axId val="1002414127"/>
      </c:barChart>
      <c:catAx>
        <c:axId val="10024122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sl-SI"/>
          </a:p>
        </c:txPr>
        <c:crossAx val="1002414127"/>
        <c:crosses val="autoZero"/>
        <c:auto val="1"/>
        <c:lblAlgn val="ctr"/>
        <c:lblOffset val="100"/>
        <c:noMultiLvlLbl val="0"/>
      </c:catAx>
      <c:valAx>
        <c:axId val="100241412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l-SI"/>
          </a:p>
        </c:txPr>
        <c:crossAx val="10024122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sl-S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l-SI"/>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348F74-A3CE-49E7-9DA6-5D0429DD07B0}"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20786F03-BC26-4623-94AC-45ABE6789389}">
      <dgm:prSet/>
      <dgm:spPr/>
      <dgm:t>
        <a:bodyPr/>
        <a:lstStyle/>
        <a:p>
          <a:r>
            <a:rPr lang="sl-SI"/>
            <a:t>Pri elektronski oddaji prijavnice bo kandidat izpolnil enake podatke kot bi izpolnjeval prijavnico ročno.</a:t>
          </a:r>
          <a:endParaRPr lang="en-US"/>
        </a:p>
      </dgm:t>
    </dgm:pt>
    <dgm:pt modelId="{1747E9D3-0033-4A93-A20C-10BF07252438}" type="parTrans" cxnId="{431838F6-9BD4-4FC8-8DFC-B2C3838A2593}">
      <dgm:prSet/>
      <dgm:spPr/>
      <dgm:t>
        <a:bodyPr/>
        <a:lstStyle/>
        <a:p>
          <a:endParaRPr lang="en-US"/>
        </a:p>
      </dgm:t>
    </dgm:pt>
    <dgm:pt modelId="{4F42A0DB-0D9F-48C6-8635-B7CA8546B1E1}" type="sibTrans" cxnId="{431838F6-9BD4-4FC8-8DFC-B2C3838A2593}">
      <dgm:prSet/>
      <dgm:spPr/>
      <dgm:t>
        <a:bodyPr/>
        <a:lstStyle/>
        <a:p>
          <a:endParaRPr lang="en-US"/>
        </a:p>
      </dgm:t>
    </dgm:pt>
    <dgm:pt modelId="{10A28B3C-8E94-427E-818D-AB30DAB75225}">
      <dgm:prSet/>
      <dgm:spPr/>
      <dgm:t>
        <a:bodyPr/>
        <a:lstStyle/>
        <a:p>
          <a:r>
            <a:rPr lang="sl-SI" dirty="0"/>
            <a:t>Ko bo prijavnico elektronsko oddal, bo prejel obvestilo, da mora </a:t>
          </a:r>
          <a:r>
            <a:rPr lang="sl-SI" b="1" dirty="0">
              <a:solidFill>
                <a:srgbClr val="FF0000"/>
              </a:solidFill>
            </a:rPr>
            <a:t>prijavnico še natisniti</a:t>
          </a:r>
          <a:r>
            <a:rPr lang="sl-SI" b="1" dirty="0"/>
            <a:t>, jo skupaj s starši podpisati in poslati na izbrano srednjo šolo.</a:t>
          </a:r>
          <a:endParaRPr lang="en-US" dirty="0"/>
        </a:p>
      </dgm:t>
    </dgm:pt>
    <dgm:pt modelId="{D2EE0760-2F02-4234-9BFB-CC8D87AA1544}" type="parTrans" cxnId="{308A73A5-D01D-4743-A4EE-D95C6281D1C7}">
      <dgm:prSet/>
      <dgm:spPr/>
      <dgm:t>
        <a:bodyPr/>
        <a:lstStyle/>
        <a:p>
          <a:endParaRPr lang="en-US"/>
        </a:p>
      </dgm:t>
    </dgm:pt>
    <dgm:pt modelId="{73D35B5D-4A6F-428F-80E3-D69C45A1D646}" type="sibTrans" cxnId="{308A73A5-D01D-4743-A4EE-D95C6281D1C7}">
      <dgm:prSet/>
      <dgm:spPr/>
      <dgm:t>
        <a:bodyPr/>
        <a:lstStyle/>
        <a:p>
          <a:endParaRPr lang="en-US"/>
        </a:p>
      </dgm:t>
    </dgm:pt>
    <dgm:pt modelId="{B55F9C01-04A5-4CCE-B501-F91CF107769D}" type="pres">
      <dgm:prSet presAssocID="{14348F74-A3CE-49E7-9DA6-5D0429DD07B0}" presName="Name0" presStyleCnt="0">
        <dgm:presLayoutVars>
          <dgm:dir/>
          <dgm:animLvl val="lvl"/>
          <dgm:resizeHandles val="exact"/>
        </dgm:presLayoutVars>
      </dgm:prSet>
      <dgm:spPr/>
    </dgm:pt>
    <dgm:pt modelId="{BC054C3E-0487-47D8-ABB7-E8B5931229FE}" type="pres">
      <dgm:prSet presAssocID="{10A28B3C-8E94-427E-818D-AB30DAB75225}" presName="boxAndChildren" presStyleCnt="0"/>
      <dgm:spPr/>
    </dgm:pt>
    <dgm:pt modelId="{DA132C6C-54A7-491B-8656-FFCF5E344241}" type="pres">
      <dgm:prSet presAssocID="{10A28B3C-8E94-427E-818D-AB30DAB75225}" presName="parentTextBox" presStyleLbl="node1" presStyleIdx="0" presStyleCnt="2"/>
      <dgm:spPr/>
    </dgm:pt>
    <dgm:pt modelId="{31496253-04C5-4F3B-9FEE-4DC9A22D18B7}" type="pres">
      <dgm:prSet presAssocID="{4F42A0DB-0D9F-48C6-8635-B7CA8546B1E1}" presName="sp" presStyleCnt="0"/>
      <dgm:spPr/>
    </dgm:pt>
    <dgm:pt modelId="{CEBBC872-EB8E-4D25-8993-C78EB79580BD}" type="pres">
      <dgm:prSet presAssocID="{20786F03-BC26-4623-94AC-45ABE6789389}" presName="arrowAndChildren" presStyleCnt="0"/>
      <dgm:spPr/>
    </dgm:pt>
    <dgm:pt modelId="{0E85EF9B-7051-4172-9BB8-071857E756AF}" type="pres">
      <dgm:prSet presAssocID="{20786F03-BC26-4623-94AC-45ABE6789389}" presName="parentTextArrow" presStyleLbl="node1" presStyleIdx="1" presStyleCnt="2"/>
      <dgm:spPr/>
    </dgm:pt>
  </dgm:ptLst>
  <dgm:cxnLst>
    <dgm:cxn modelId="{A68B8902-A59F-48A8-A16F-8B788C1B12CD}" type="presOf" srcId="{10A28B3C-8E94-427E-818D-AB30DAB75225}" destId="{DA132C6C-54A7-491B-8656-FFCF5E344241}" srcOrd="0" destOrd="0" presId="urn:microsoft.com/office/officeart/2005/8/layout/process4"/>
    <dgm:cxn modelId="{308A73A5-D01D-4743-A4EE-D95C6281D1C7}" srcId="{14348F74-A3CE-49E7-9DA6-5D0429DD07B0}" destId="{10A28B3C-8E94-427E-818D-AB30DAB75225}" srcOrd="1" destOrd="0" parTransId="{D2EE0760-2F02-4234-9BFB-CC8D87AA1544}" sibTransId="{73D35B5D-4A6F-428F-80E3-D69C45A1D646}"/>
    <dgm:cxn modelId="{BE141ED7-A312-4AF1-B0E8-DA310C96A85C}" type="presOf" srcId="{20786F03-BC26-4623-94AC-45ABE6789389}" destId="{0E85EF9B-7051-4172-9BB8-071857E756AF}" srcOrd="0" destOrd="0" presId="urn:microsoft.com/office/officeart/2005/8/layout/process4"/>
    <dgm:cxn modelId="{431838F6-9BD4-4FC8-8DFC-B2C3838A2593}" srcId="{14348F74-A3CE-49E7-9DA6-5D0429DD07B0}" destId="{20786F03-BC26-4623-94AC-45ABE6789389}" srcOrd="0" destOrd="0" parTransId="{1747E9D3-0033-4A93-A20C-10BF07252438}" sibTransId="{4F42A0DB-0D9F-48C6-8635-B7CA8546B1E1}"/>
    <dgm:cxn modelId="{6F4020FA-D9B8-4E5D-9F9E-827187293593}" type="presOf" srcId="{14348F74-A3CE-49E7-9DA6-5D0429DD07B0}" destId="{B55F9C01-04A5-4CCE-B501-F91CF107769D}" srcOrd="0" destOrd="0" presId="urn:microsoft.com/office/officeart/2005/8/layout/process4"/>
    <dgm:cxn modelId="{CA7B33A2-152B-4820-B6A4-96132B2C2360}" type="presParOf" srcId="{B55F9C01-04A5-4CCE-B501-F91CF107769D}" destId="{BC054C3E-0487-47D8-ABB7-E8B5931229FE}" srcOrd="0" destOrd="0" presId="urn:microsoft.com/office/officeart/2005/8/layout/process4"/>
    <dgm:cxn modelId="{72E0D4D6-3814-4B44-AD24-3E59EC9265C0}" type="presParOf" srcId="{BC054C3E-0487-47D8-ABB7-E8B5931229FE}" destId="{DA132C6C-54A7-491B-8656-FFCF5E344241}" srcOrd="0" destOrd="0" presId="urn:microsoft.com/office/officeart/2005/8/layout/process4"/>
    <dgm:cxn modelId="{66C090E8-C412-4E8E-899E-6354836E32E3}" type="presParOf" srcId="{B55F9C01-04A5-4CCE-B501-F91CF107769D}" destId="{31496253-04C5-4F3B-9FEE-4DC9A22D18B7}" srcOrd="1" destOrd="0" presId="urn:microsoft.com/office/officeart/2005/8/layout/process4"/>
    <dgm:cxn modelId="{23C62479-6DFB-4CA9-A976-FF07648E1668}" type="presParOf" srcId="{B55F9C01-04A5-4CCE-B501-F91CF107769D}" destId="{CEBBC872-EB8E-4D25-8993-C78EB79580BD}" srcOrd="2" destOrd="0" presId="urn:microsoft.com/office/officeart/2005/8/layout/process4"/>
    <dgm:cxn modelId="{1029516D-304E-4896-ABEF-5C8050E1CDCD}" type="presParOf" srcId="{CEBBC872-EB8E-4D25-8993-C78EB79580BD}" destId="{0E85EF9B-7051-4172-9BB8-071857E756AF}"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132C6C-54A7-491B-8656-FFCF5E344241}">
      <dsp:nvSpPr>
        <dsp:cNvPr id="0" name=""/>
        <dsp:cNvSpPr/>
      </dsp:nvSpPr>
      <dsp:spPr>
        <a:xfrm>
          <a:off x="0" y="2470633"/>
          <a:ext cx="9618133" cy="1621002"/>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marL="0" lvl="0" indent="0" algn="ctr" defTabSz="1289050">
            <a:lnSpc>
              <a:spcPct val="90000"/>
            </a:lnSpc>
            <a:spcBef>
              <a:spcPct val="0"/>
            </a:spcBef>
            <a:spcAft>
              <a:spcPct val="35000"/>
            </a:spcAft>
            <a:buNone/>
          </a:pPr>
          <a:r>
            <a:rPr lang="sl-SI" sz="2900" kern="1200" dirty="0"/>
            <a:t>Ko bo prijavnico elektronsko oddal, bo prejel obvestilo, da mora </a:t>
          </a:r>
          <a:r>
            <a:rPr lang="sl-SI" sz="2900" b="1" kern="1200" dirty="0">
              <a:solidFill>
                <a:srgbClr val="FF0000"/>
              </a:solidFill>
            </a:rPr>
            <a:t>prijavnico še natisniti</a:t>
          </a:r>
          <a:r>
            <a:rPr lang="sl-SI" sz="2900" b="1" kern="1200" dirty="0"/>
            <a:t>, jo skupaj s starši podpisati in poslati na izbrano srednjo šolo.</a:t>
          </a:r>
          <a:endParaRPr lang="en-US" sz="2900" kern="1200" dirty="0"/>
        </a:p>
      </dsp:txBody>
      <dsp:txXfrm>
        <a:off x="0" y="2470633"/>
        <a:ext cx="9618133" cy="1621002"/>
      </dsp:txXfrm>
    </dsp:sp>
    <dsp:sp modelId="{0E85EF9B-7051-4172-9BB8-071857E756AF}">
      <dsp:nvSpPr>
        <dsp:cNvPr id="0" name=""/>
        <dsp:cNvSpPr/>
      </dsp:nvSpPr>
      <dsp:spPr>
        <a:xfrm rot="10800000">
          <a:off x="0" y="1845"/>
          <a:ext cx="9618133" cy="2493102"/>
        </a:xfrm>
        <a:prstGeom prst="upArrowCallou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marL="0" lvl="0" indent="0" algn="ctr" defTabSz="1289050">
            <a:lnSpc>
              <a:spcPct val="90000"/>
            </a:lnSpc>
            <a:spcBef>
              <a:spcPct val="0"/>
            </a:spcBef>
            <a:spcAft>
              <a:spcPct val="35000"/>
            </a:spcAft>
            <a:buNone/>
          </a:pPr>
          <a:r>
            <a:rPr lang="sl-SI" sz="2900" kern="1200"/>
            <a:t>Pri elektronski oddaji prijavnice bo kandidat izpolnil enake podatke kot bi izpolnjeval prijavnico ročno.</a:t>
          </a:r>
          <a:endParaRPr lang="en-US" sz="2900" kern="1200"/>
        </a:p>
      </dsp:txBody>
      <dsp:txXfrm rot="10800000">
        <a:off x="0" y="1845"/>
        <a:ext cx="9618133" cy="1619943"/>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D4CA8D7-07A7-44E0-904E-912D2CF35A3A}" type="datetimeFigureOut">
              <a:rPr lang="sl-SI" smtClean="0"/>
              <a:t>20. 01. 2025</a:t>
            </a:fld>
            <a:endParaRPr lang="sl-SI"/>
          </a:p>
        </p:txBody>
      </p:sp>
      <p:sp>
        <p:nvSpPr>
          <p:cNvPr id="4" name="Označba mesta stranske slik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6" name="Označba mesta no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503D855-7497-439A-A2BC-7AAF37AF7185}" type="slidenum">
              <a:rPr lang="sl-SI" smtClean="0"/>
              <a:t>‹#›</a:t>
            </a:fld>
            <a:endParaRPr lang="sl-SI"/>
          </a:p>
        </p:txBody>
      </p:sp>
    </p:spTree>
    <p:extLst>
      <p:ext uri="{BB962C8B-B14F-4D97-AF65-F5344CB8AC3E}">
        <p14:creationId xmlns:p14="http://schemas.microsoft.com/office/powerpoint/2010/main" val="2517322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a:p>
        </p:txBody>
      </p:sp>
      <p:sp>
        <p:nvSpPr>
          <p:cNvPr id="4" name="Ograda številke diapozitiva 3"/>
          <p:cNvSpPr>
            <a:spLocks noGrp="1"/>
          </p:cNvSpPr>
          <p:nvPr>
            <p:ph type="sldNum" sz="quarter" idx="10"/>
          </p:nvPr>
        </p:nvSpPr>
        <p:spPr/>
        <p:txBody>
          <a:bodyPr/>
          <a:lstStyle/>
          <a:p>
            <a:fld id="{359FADAB-DDB6-464D-BC42-59DA5FDB35ED}" type="slidenum">
              <a:rPr lang="sl-SI" smtClean="0"/>
              <a:t>4</a:t>
            </a:fld>
            <a:endParaRPr lang="sl-SI"/>
          </a:p>
        </p:txBody>
      </p:sp>
    </p:spTree>
    <p:extLst>
      <p:ext uri="{BB962C8B-B14F-4D97-AF65-F5344CB8AC3E}">
        <p14:creationId xmlns:p14="http://schemas.microsoft.com/office/powerpoint/2010/main" val="1258249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a:p>
        </p:txBody>
      </p:sp>
      <p:sp>
        <p:nvSpPr>
          <p:cNvPr id="4" name="Ograda številke diapozitiva 3"/>
          <p:cNvSpPr>
            <a:spLocks noGrp="1"/>
          </p:cNvSpPr>
          <p:nvPr>
            <p:ph type="sldNum" sz="quarter" idx="10"/>
          </p:nvPr>
        </p:nvSpPr>
        <p:spPr/>
        <p:txBody>
          <a:bodyPr/>
          <a:lstStyle/>
          <a:p>
            <a:fld id="{359FADAB-DDB6-464D-BC42-59DA5FDB35ED}" type="slidenum">
              <a:rPr lang="sl-SI" smtClean="0"/>
              <a:t>28</a:t>
            </a:fld>
            <a:endParaRPr lang="sl-SI"/>
          </a:p>
        </p:txBody>
      </p:sp>
    </p:spTree>
    <p:extLst>
      <p:ext uri="{BB962C8B-B14F-4D97-AF65-F5344CB8AC3E}">
        <p14:creationId xmlns:p14="http://schemas.microsoft.com/office/powerpoint/2010/main" val="23795629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a:p>
        </p:txBody>
      </p:sp>
      <p:sp>
        <p:nvSpPr>
          <p:cNvPr id="4" name="Ograda številke diapozitiva 3"/>
          <p:cNvSpPr>
            <a:spLocks noGrp="1"/>
          </p:cNvSpPr>
          <p:nvPr>
            <p:ph type="sldNum" sz="quarter" idx="10"/>
          </p:nvPr>
        </p:nvSpPr>
        <p:spPr/>
        <p:txBody>
          <a:bodyPr/>
          <a:lstStyle/>
          <a:p>
            <a:fld id="{359FADAB-DDB6-464D-BC42-59DA5FDB35ED}" type="slidenum">
              <a:rPr lang="sl-SI" smtClean="0"/>
              <a:t>35</a:t>
            </a:fld>
            <a:endParaRPr lang="sl-SI"/>
          </a:p>
        </p:txBody>
      </p:sp>
    </p:spTree>
    <p:extLst>
      <p:ext uri="{BB962C8B-B14F-4D97-AF65-F5344CB8AC3E}">
        <p14:creationId xmlns:p14="http://schemas.microsoft.com/office/powerpoint/2010/main" val="2866226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a:p>
        </p:txBody>
      </p:sp>
      <p:sp>
        <p:nvSpPr>
          <p:cNvPr id="4" name="Ograda številke diapozitiva 3"/>
          <p:cNvSpPr>
            <a:spLocks noGrp="1"/>
          </p:cNvSpPr>
          <p:nvPr>
            <p:ph type="sldNum" sz="quarter" idx="10"/>
          </p:nvPr>
        </p:nvSpPr>
        <p:spPr/>
        <p:txBody>
          <a:bodyPr/>
          <a:lstStyle/>
          <a:p>
            <a:fld id="{359FADAB-DDB6-464D-BC42-59DA5FDB35ED}" type="slidenum">
              <a:rPr lang="sl-SI" smtClean="0"/>
              <a:t>11</a:t>
            </a:fld>
            <a:endParaRPr lang="sl-SI"/>
          </a:p>
        </p:txBody>
      </p:sp>
    </p:spTree>
    <p:extLst>
      <p:ext uri="{BB962C8B-B14F-4D97-AF65-F5344CB8AC3E}">
        <p14:creationId xmlns:p14="http://schemas.microsoft.com/office/powerpoint/2010/main" val="1037666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a:p>
        </p:txBody>
      </p:sp>
      <p:sp>
        <p:nvSpPr>
          <p:cNvPr id="4" name="Ograda številke diapozitiva 3"/>
          <p:cNvSpPr>
            <a:spLocks noGrp="1"/>
          </p:cNvSpPr>
          <p:nvPr>
            <p:ph type="sldNum" sz="quarter" idx="10"/>
          </p:nvPr>
        </p:nvSpPr>
        <p:spPr/>
        <p:txBody>
          <a:bodyPr/>
          <a:lstStyle/>
          <a:p>
            <a:fld id="{359FADAB-DDB6-464D-BC42-59DA5FDB35ED}" type="slidenum">
              <a:rPr lang="sl-SI" smtClean="0"/>
              <a:t>12</a:t>
            </a:fld>
            <a:endParaRPr lang="sl-SI"/>
          </a:p>
        </p:txBody>
      </p:sp>
    </p:spTree>
    <p:extLst>
      <p:ext uri="{BB962C8B-B14F-4D97-AF65-F5344CB8AC3E}">
        <p14:creationId xmlns:p14="http://schemas.microsoft.com/office/powerpoint/2010/main" val="2091529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a:p>
        </p:txBody>
      </p:sp>
      <p:sp>
        <p:nvSpPr>
          <p:cNvPr id="4" name="Ograda številke diapozitiva 3"/>
          <p:cNvSpPr>
            <a:spLocks noGrp="1"/>
          </p:cNvSpPr>
          <p:nvPr>
            <p:ph type="sldNum" sz="quarter" idx="10"/>
          </p:nvPr>
        </p:nvSpPr>
        <p:spPr/>
        <p:txBody>
          <a:bodyPr/>
          <a:lstStyle/>
          <a:p>
            <a:fld id="{359FADAB-DDB6-464D-BC42-59DA5FDB35ED}" type="slidenum">
              <a:rPr lang="sl-SI" smtClean="0"/>
              <a:t>13</a:t>
            </a:fld>
            <a:endParaRPr lang="sl-SI"/>
          </a:p>
        </p:txBody>
      </p:sp>
    </p:spTree>
    <p:extLst>
      <p:ext uri="{BB962C8B-B14F-4D97-AF65-F5344CB8AC3E}">
        <p14:creationId xmlns:p14="http://schemas.microsoft.com/office/powerpoint/2010/main" val="187191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a:p>
        </p:txBody>
      </p:sp>
      <p:sp>
        <p:nvSpPr>
          <p:cNvPr id="4" name="Ograda številke diapozitiva 3"/>
          <p:cNvSpPr>
            <a:spLocks noGrp="1"/>
          </p:cNvSpPr>
          <p:nvPr>
            <p:ph type="sldNum" sz="quarter" idx="10"/>
          </p:nvPr>
        </p:nvSpPr>
        <p:spPr/>
        <p:txBody>
          <a:bodyPr/>
          <a:lstStyle/>
          <a:p>
            <a:fld id="{359FADAB-DDB6-464D-BC42-59DA5FDB35ED}" type="slidenum">
              <a:rPr lang="sl-SI" smtClean="0"/>
              <a:t>14</a:t>
            </a:fld>
            <a:endParaRPr lang="sl-SI"/>
          </a:p>
        </p:txBody>
      </p:sp>
    </p:spTree>
    <p:extLst>
      <p:ext uri="{BB962C8B-B14F-4D97-AF65-F5344CB8AC3E}">
        <p14:creationId xmlns:p14="http://schemas.microsoft.com/office/powerpoint/2010/main" val="607485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a:p>
        </p:txBody>
      </p:sp>
      <p:sp>
        <p:nvSpPr>
          <p:cNvPr id="4" name="Ograda številke diapozitiva 3"/>
          <p:cNvSpPr>
            <a:spLocks noGrp="1"/>
          </p:cNvSpPr>
          <p:nvPr>
            <p:ph type="sldNum" sz="quarter" idx="10"/>
          </p:nvPr>
        </p:nvSpPr>
        <p:spPr/>
        <p:txBody>
          <a:bodyPr/>
          <a:lstStyle/>
          <a:p>
            <a:fld id="{359FADAB-DDB6-464D-BC42-59DA5FDB35ED}" type="slidenum">
              <a:rPr lang="sl-SI" smtClean="0"/>
              <a:t>15</a:t>
            </a:fld>
            <a:endParaRPr lang="sl-SI"/>
          </a:p>
        </p:txBody>
      </p:sp>
    </p:spTree>
    <p:extLst>
      <p:ext uri="{BB962C8B-B14F-4D97-AF65-F5344CB8AC3E}">
        <p14:creationId xmlns:p14="http://schemas.microsoft.com/office/powerpoint/2010/main" val="3616399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a:p>
        </p:txBody>
      </p:sp>
      <p:sp>
        <p:nvSpPr>
          <p:cNvPr id="4" name="Ograda številke diapozitiva 3"/>
          <p:cNvSpPr>
            <a:spLocks noGrp="1"/>
          </p:cNvSpPr>
          <p:nvPr>
            <p:ph type="sldNum" sz="quarter" idx="10"/>
          </p:nvPr>
        </p:nvSpPr>
        <p:spPr/>
        <p:txBody>
          <a:bodyPr/>
          <a:lstStyle/>
          <a:p>
            <a:fld id="{359FADAB-DDB6-464D-BC42-59DA5FDB35ED}" type="slidenum">
              <a:rPr lang="sl-SI" smtClean="0"/>
              <a:t>16</a:t>
            </a:fld>
            <a:endParaRPr lang="sl-SI"/>
          </a:p>
        </p:txBody>
      </p:sp>
    </p:spTree>
    <p:extLst>
      <p:ext uri="{BB962C8B-B14F-4D97-AF65-F5344CB8AC3E}">
        <p14:creationId xmlns:p14="http://schemas.microsoft.com/office/powerpoint/2010/main" val="3599455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a:p>
        </p:txBody>
      </p:sp>
      <p:sp>
        <p:nvSpPr>
          <p:cNvPr id="4" name="Ograda številke diapozitiva 3"/>
          <p:cNvSpPr>
            <a:spLocks noGrp="1"/>
          </p:cNvSpPr>
          <p:nvPr>
            <p:ph type="sldNum" sz="quarter" idx="10"/>
          </p:nvPr>
        </p:nvSpPr>
        <p:spPr/>
        <p:txBody>
          <a:bodyPr/>
          <a:lstStyle/>
          <a:p>
            <a:fld id="{359FADAB-DDB6-464D-BC42-59DA5FDB35ED}" type="slidenum">
              <a:rPr lang="sl-SI" smtClean="0"/>
              <a:t>17</a:t>
            </a:fld>
            <a:endParaRPr lang="sl-SI"/>
          </a:p>
        </p:txBody>
      </p:sp>
    </p:spTree>
    <p:extLst>
      <p:ext uri="{BB962C8B-B14F-4D97-AF65-F5344CB8AC3E}">
        <p14:creationId xmlns:p14="http://schemas.microsoft.com/office/powerpoint/2010/main" val="3664506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a:p>
        </p:txBody>
      </p:sp>
      <p:sp>
        <p:nvSpPr>
          <p:cNvPr id="4" name="Ograda številke diapozitiva 3"/>
          <p:cNvSpPr>
            <a:spLocks noGrp="1"/>
          </p:cNvSpPr>
          <p:nvPr>
            <p:ph type="sldNum" sz="quarter" idx="10"/>
          </p:nvPr>
        </p:nvSpPr>
        <p:spPr/>
        <p:txBody>
          <a:bodyPr/>
          <a:lstStyle/>
          <a:p>
            <a:fld id="{359FADAB-DDB6-464D-BC42-59DA5FDB35ED}" type="slidenum">
              <a:rPr lang="sl-SI" smtClean="0"/>
              <a:t>18</a:t>
            </a:fld>
            <a:endParaRPr lang="sl-SI"/>
          </a:p>
        </p:txBody>
      </p:sp>
    </p:spTree>
    <p:extLst>
      <p:ext uri="{BB962C8B-B14F-4D97-AF65-F5344CB8AC3E}">
        <p14:creationId xmlns:p14="http://schemas.microsoft.com/office/powerpoint/2010/main" val="15071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l-SI"/>
              <a:t>Kliknite, če želite urediti slog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a:t>Kliknite, če želite urediti slog podnaslova matrice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l-SI"/>
              <a:t>Kliknite, če želite urediti slog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a:t>Kliknite, če želite urediti slog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Kliknite za urejanje slogov besedila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l-SI"/>
              <a:t>Kliknite, če želite urediti slog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a:t>Kliknite, če želite urediti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Kliknite za urejanje slogov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l-SI"/>
              <a:t>Kliknite, če želite urediti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a:t>Kliknite za urejanje slogov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l-SI"/>
              <a:t>Kliknite, če želite urediti slog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Content Placeholder 2"/>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l-SI"/>
              <a:t>Kliknite, če želite urediti slog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a:t>Kliknite, če želite urediti slog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l-SI"/>
              <a:t>Kliknite, če želite urediti slog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l-SI"/>
              <a:t>Kliknite, če želite urediti slog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l-SI"/>
              <a:t>Kliknite za urejanje slogov besedila matrice</a:t>
            </a:r>
          </a:p>
        </p:txBody>
      </p:sp>
      <p:sp>
        <p:nvSpPr>
          <p:cNvPr id="5" name="Date Placeholder 4"/>
          <p:cNvSpPr>
            <a:spLocks noGrp="1"/>
          </p:cNvSpPr>
          <p:nvPr>
            <p:ph type="dt" sz="half" idx="10"/>
          </p:nvPr>
        </p:nvSpPr>
        <p:spPr/>
        <p:txBody>
          <a:bodyPr/>
          <a:lstStyle/>
          <a:p>
            <a:fld id="{42A54C80-263E-416B-A8E0-580EDEADCBDC}" type="datetimeFigureOut">
              <a:rPr lang="en-US" dirty="0"/>
              <a:t>1/20/2025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l-SI"/>
              <a:t>Kliknite, če želite urediti slog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a:t>Kliknite ikono, če želite dodati sliko</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za urejanje slogov besedila matrice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1/20/2025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l-SI"/>
              <a:t>Kliknite, če želite urediti slog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1/20/2025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lad.splet.arnes.si/files/2016/05/srednja-sola-splet2.jpg"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e-uprava.gov.si/podrocja/vloge/vloga.html?id=213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gov.si/teme/vpis-v-srednjo-solo/"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gov.si/teme/vpis-v-srednjo-sol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www.gov.si/teme/vpis-v-srednjo-solo/"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mateja.gornik-mrvar@gov.si"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C5F4804-D40D-4E42-AF6A-F33B8FEB547D}"/>
              </a:ext>
            </a:extLst>
          </p:cNvPr>
          <p:cNvSpPr>
            <a:spLocks noGrp="1"/>
          </p:cNvSpPr>
          <p:nvPr>
            <p:ph type="ctrTitle"/>
          </p:nvPr>
        </p:nvSpPr>
        <p:spPr>
          <a:xfrm>
            <a:off x="5550319" y="1722427"/>
            <a:ext cx="3742675" cy="2328409"/>
          </a:xfrm>
        </p:spPr>
        <p:txBody>
          <a:bodyPr>
            <a:normAutofit/>
          </a:bodyPr>
          <a:lstStyle/>
          <a:p>
            <a:pPr>
              <a:lnSpc>
                <a:spcPct val="90000"/>
              </a:lnSpc>
            </a:pPr>
            <a:r>
              <a:rPr lang="en-US" sz="3000" dirty="0">
                <a:latin typeface="+mj-lt"/>
                <a:ea typeface="+mj-ea"/>
                <a:cs typeface="+mj-cs"/>
              </a:rPr>
              <a:t>RAZPIS ZA VPIS V SREDNJE ŠOLE</a:t>
            </a:r>
            <a:br>
              <a:rPr lang="en-US" sz="3000" dirty="0">
                <a:latin typeface="+mj-lt"/>
                <a:ea typeface="+mj-ea"/>
                <a:cs typeface="+mj-cs"/>
              </a:rPr>
            </a:br>
            <a:br>
              <a:rPr lang="en-US" sz="3000" dirty="0">
                <a:latin typeface="+mj-lt"/>
                <a:ea typeface="+mj-ea"/>
                <a:cs typeface="+mj-cs"/>
              </a:rPr>
            </a:br>
            <a:br>
              <a:rPr lang="en-US" sz="3000" dirty="0">
                <a:latin typeface="+mj-lt"/>
                <a:ea typeface="+mj-ea"/>
                <a:cs typeface="+mj-cs"/>
              </a:rPr>
            </a:br>
            <a:endParaRPr lang="sl-SI" sz="3000" dirty="0"/>
          </a:p>
        </p:txBody>
      </p:sp>
      <p:sp>
        <p:nvSpPr>
          <p:cNvPr id="3" name="Podnaslov 2">
            <a:extLst>
              <a:ext uri="{FF2B5EF4-FFF2-40B4-BE49-F238E27FC236}">
                <a16:creationId xmlns:a16="http://schemas.microsoft.com/office/drawing/2014/main" id="{8E097E1B-75F4-4754-95CD-278FF3DA8F5A}"/>
              </a:ext>
            </a:extLst>
          </p:cNvPr>
          <p:cNvSpPr>
            <a:spLocks noGrp="1"/>
          </p:cNvSpPr>
          <p:nvPr>
            <p:ph type="subTitle" idx="1"/>
          </p:nvPr>
        </p:nvSpPr>
        <p:spPr>
          <a:xfrm>
            <a:off x="5550319" y="4050833"/>
            <a:ext cx="3742675" cy="1096899"/>
          </a:xfrm>
        </p:spPr>
        <p:txBody>
          <a:bodyPr>
            <a:normAutofit/>
          </a:bodyPr>
          <a:lstStyle/>
          <a:p>
            <a:r>
              <a:rPr lang="sl-SI" dirty="0">
                <a:solidFill>
                  <a:schemeClr val="tx1"/>
                </a:solidFill>
              </a:rPr>
              <a:t>Šolsko leto 2025/2026</a:t>
            </a:r>
          </a:p>
        </p:txBody>
      </p:sp>
      <p:pic>
        <p:nvPicPr>
          <p:cNvPr id="7" name="Picture 2" descr=" ">
            <a:extLst>
              <a:ext uri="{FF2B5EF4-FFF2-40B4-BE49-F238E27FC236}">
                <a16:creationId xmlns:a16="http://schemas.microsoft.com/office/drawing/2014/main" id="{C7679303-7B8D-49E5-8030-4C925C57BAD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80454" y="4260234"/>
            <a:ext cx="1154963" cy="1991316"/>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5">
            <a:extLst>
              <a:ext uri="{FF2B5EF4-FFF2-40B4-BE49-F238E27FC236}">
                <a16:creationId xmlns:a16="http://schemas.microsoft.com/office/drawing/2014/main" id="{7A56CB93-B2D5-39CA-C38A-E1D34CAE0F38}"/>
              </a:ext>
            </a:extLst>
          </p:cNvPr>
          <p:cNvSpPr>
            <a:spLocks noChangeArrowheads="1"/>
          </p:cNvSpPr>
          <p:nvPr/>
        </p:nvSpPr>
        <p:spPr bwMode="auto">
          <a:xfrm flipV="1">
            <a:off x="580454" y="1281049"/>
            <a:ext cx="3742675" cy="190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l-SI"/>
          </a:p>
        </p:txBody>
      </p:sp>
      <p:cxnSp>
        <p:nvCxnSpPr>
          <p:cNvPr id="13" name="Line 5">
            <a:extLst>
              <a:ext uri="{FF2B5EF4-FFF2-40B4-BE49-F238E27FC236}">
                <a16:creationId xmlns:a16="http://schemas.microsoft.com/office/drawing/2014/main" id="{2DAF908C-E439-070A-134F-FC2B8489F5A7}"/>
              </a:ext>
              <a:ext uri="{C183D7F6-B498-43B3-948B-1728B52AA6E4}">
                <adec:decorative xmlns:adec="http://schemas.microsoft.com/office/drawing/2017/decorative" val="1"/>
              </a:ext>
            </a:extLst>
          </p:cNvPr>
          <p:cNvCxnSpPr>
            <a:cxnSpLocks noChangeShapeType="1"/>
          </p:cNvCxnSpPr>
          <p:nvPr/>
        </p:nvCxnSpPr>
        <p:spPr bwMode="auto">
          <a:xfrm>
            <a:off x="1228154" y="4424299"/>
            <a:ext cx="77485" cy="0"/>
          </a:xfrm>
          <a:prstGeom prst="line">
            <a:avLst/>
          </a:prstGeom>
          <a:noFill/>
          <a:ln w="6350">
            <a:solidFill>
              <a:srgbClr val="428299"/>
            </a:solidFill>
            <a:round/>
            <a:headEnd/>
            <a:tailEnd/>
          </a:ln>
          <a:extLst>
            <a:ext uri="{909E8E84-426E-40DD-AFC4-6F175D3DCCD1}">
              <a14:hiddenFill xmlns:a14="http://schemas.microsoft.com/office/drawing/2010/main">
                <a:noFill/>
              </a14:hiddenFill>
            </a:ext>
          </a:extLst>
        </p:spPr>
      </p:cxnSp>
      <p:sp>
        <p:nvSpPr>
          <p:cNvPr id="14" name="Rectangle 6">
            <a:extLst>
              <a:ext uri="{FF2B5EF4-FFF2-40B4-BE49-F238E27FC236}">
                <a16:creationId xmlns:a16="http://schemas.microsoft.com/office/drawing/2014/main" id="{328D78FC-38D2-3377-1B46-C98DD2F63FC0}"/>
              </a:ext>
            </a:extLst>
          </p:cNvPr>
          <p:cNvSpPr>
            <a:spLocks noChangeArrowheads="1"/>
          </p:cNvSpPr>
          <p:nvPr/>
        </p:nvSpPr>
        <p:spPr bwMode="auto">
          <a:xfrm rot="10800000" flipV="1">
            <a:off x="1141419" y="1033281"/>
            <a:ext cx="3181709" cy="539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743200" algn="ctr"/>
                <a:tab pos="3246438" algn="r"/>
                <a:tab pos="5486400" algn="r"/>
              </a:tabLst>
              <a:defRPr>
                <a:solidFill>
                  <a:schemeClr val="tx1"/>
                </a:solidFill>
                <a:latin typeface="Arial" panose="020B0604020202020204" pitchFamily="34" charset="0"/>
              </a:defRPr>
            </a:lvl1pPr>
            <a:lvl2pPr eaLnBrk="0" fontAlgn="base" hangingPunct="0">
              <a:spcBef>
                <a:spcPct val="0"/>
              </a:spcBef>
              <a:spcAft>
                <a:spcPct val="0"/>
              </a:spcAft>
              <a:tabLst>
                <a:tab pos="2743200" algn="ctr"/>
                <a:tab pos="3246438" algn="r"/>
                <a:tab pos="5486400" algn="r"/>
              </a:tabLst>
              <a:defRPr>
                <a:solidFill>
                  <a:schemeClr val="tx1"/>
                </a:solidFill>
                <a:latin typeface="Arial" panose="020B0604020202020204" pitchFamily="34" charset="0"/>
              </a:defRPr>
            </a:lvl2pPr>
            <a:lvl3pPr eaLnBrk="0" fontAlgn="base" hangingPunct="0">
              <a:spcBef>
                <a:spcPct val="0"/>
              </a:spcBef>
              <a:spcAft>
                <a:spcPct val="0"/>
              </a:spcAft>
              <a:tabLst>
                <a:tab pos="2743200" algn="ctr"/>
                <a:tab pos="3246438" algn="r"/>
                <a:tab pos="5486400" algn="r"/>
              </a:tabLst>
              <a:defRPr>
                <a:solidFill>
                  <a:schemeClr val="tx1"/>
                </a:solidFill>
                <a:latin typeface="Arial" panose="020B0604020202020204" pitchFamily="34" charset="0"/>
              </a:defRPr>
            </a:lvl3pPr>
            <a:lvl4pPr eaLnBrk="0" fontAlgn="base" hangingPunct="0">
              <a:spcBef>
                <a:spcPct val="0"/>
              </a:spcBef>
              <a:spcAft>
                <a:spcPct val="0"/>
              </a:spcAft>
              <a:tabLst>
                <a:tab pos="2743200" algn="ctr"/>
                <a:tab pos="3246438" algn="r"/>
                <a:tab pos="5486400" algn="r"/>
              </a:tabLst>
              <a:defRPr>
                <a:solidFill>
                  <a:schemeClr val="tx1"/>
                </a:solidFill>
                <a:latin typeface="Arial" panose="020B0604020202020204" pitchFamily="34" charset="0"/>
              </a:defRPr>
            </a:lvl4pPr>
            <a:lvl5pPr eaLnBrk="0" fontAlgn="base" hangingPunct="0">
              <a:spcBef>
                <a:spcPct val="0"/>
              </a:spcBef>
              <a:spcAft>
                <a:spcPct val="0"/>
              </a:spcAft>
              <a:tabLst>
                <a:tab pos="2743200" algn="ctr"/>
                <a:tab pos="3246438" algn="r"/>
                <a:tab pos="5486400" algn="r"/>
              </a:tabLst>
              <a:defRPr>
                <a:solidFill>
                  <a:schemeClr val="tx1"/>
                </a:solidFill>
                <a:latin typeface="Arial" panose="020B0604020202020204" pitchFamily="34" charset="0"/>
              </a:defRPr>
            </a:lvl5pPr>
            <a:lvl6pPr eaLnBrk="0" fontAlgn="base" hangingPunct="0">
              <a:spcBef>
                <a:spcPct val="0"/>
              </a:spcBef>
              <a:spcAft>
                <a:spcPct val="0"/>
              </a:spcAft>
              <a:tabLst>
                <a:tab pos="2743200" algn="ctr"/>
                <a:tab pos="3246438" algn="r"/>
                <a:tab pos="5486400" algn="r"/>
              </a:tabLst>
              <a:defRPr>
                <a:solidFill>
                  <a:schemeClr val="tx1"/>
                </a:solidFill>
                <a:latin typeface="Arial" panose="020B0604020202020204" pitchFamily="34" charset="0"/>
              </a:defRPr>
            </a:lvl6pPr>
            <a:lvl7pPr eaLnBrk="0" fontAlgn="base" hangingPunct="0">
              <a:spcBef>
                <a:spcPct val="0"/>
              </a:spcBef>
              <a:spcAft>
                <a:spcPct val="0"/>
              </a:spcAft>
              <a:tabLst>
                <a:tab pos="2743200" algn="ctr"/>
                <a:tab pos="3246438" algn="r"/>
                <a:tab pos="5486400" algn="r"/>
              </a:tabLst>
              <a:defRPr>
                <a:solidFill>
                  <a:schemeClr val="tx1"/>
                </a:solidFill>
                <a:latin typeface="Arial" panose="020B0604020202020204" pitchFamily="34" charset="0"/>
              </a:defRPr>
            </a:lvl7pPr>
            <a:lvl8pPr eaLnBrk="0" fontAlgn="base" hangingPunct="0">
              <a:spcBef>
                <a:spcPct val="0"/>
              </a:spcBef>
              <a:spcAft>
                <a:spcPct val="0"/>
              </a:spcAft>
              <a:tabLst>
                <a:tab pos="2743200" algn="ctr"/>
                <a:tab pos="3246438" algn="r"/>
                <a:tab pos="5486400" algn="r"/>
              </a:tabLst>
              <a:defRPr>
                <a:solidFill>
                  <a:schemeClr val="tx1"/>
                </a:solidFill>
                <a:latin typeface="Arial" panose="020B0604020202020204" pitchFamily="34" charset="0"/>
              </a:defRPr>
            </a:lvl8pPr>
            <a:lvl9pPr eaLnBrk="0" fontAlgn="base" hangingPunct="0">
              <a:spcBef>
                <a:spcPct val="0"/>
              </a:spcBef>
              <a:spcAft>
                <a:spcPct val="0"/>
              </a:spcAft>
              <a:tabLst>
                <a:tab pos="2743200" algn="ctr"/>
                <a:tab pos="3246438" algn="r"/>
                <a:tab pos="5486400"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743200" algn="ctr"/>
                <a:tab pos="3246438" algn="r"/>
                <a:tab pos="5486400" algn="r"/>
              </a:tabLst>
            </a:pPr>
            <a:r>
              <a:rPr kumimoji="0" lang="sl-SI" altLang="sl-SI" sz="1000" b="0" i="0" u="none" strike="noStrike" cap="none" normalizeH="0" baseline="0" dirty="0">
                <a:ln>
                  <a:noFill/>
                </a:ln>
                <a:solidFill>
                  <a:schemeClr val="tx1"/>
                </a:solidFill>
                <a:effectLst/>
                <a:latin typeface="Republika" panose="02000506040000020004" pitchFamily="2" charset="-18"/>
                <a:ea typeface="Times New Roman" panose="02020603050405020304" pitchFamily="18" charset="0"/>
                <a:cs typeface="Arial" panose="020B0604020202020204" pitchFamily="34" charset="0"/>
              </a:rPr>
              <a:t>REPUBLIKA SLOVENIJA</a:t>
            </a:r>
            <a:endParaRPr kumimoji="0" lang="sl-SI" altLang="sl-SI"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743200" algn="ctr"/>
                <a:tab pos="3246438" algn="r"/>
                <a:tab pos="5486400" algn="r"/>
              </a:tabLst>
            </a:pPr>
            <a:r>
              <a:rPr kumimoji="0" lang="sl-SI" altLang="sl-SI" sz="1000" b="1" i="0" u="none" strike="noStrike" cap="none" normalizeH="0" baseline="0" dirty="0">
                <a:ln>
                  <a:noFill/>
                </a:ln>
                <a:solidFill>
                  <a:schemeClr val="tx1"/>
                </a:solidFill>
                <a:effectLst/>
                <a:latin typeface="Republika" panose="02000506040000020004" pitchFamily="2" charset="-18"/>
                <a:ea typeface="Times New Roman" panose="02020603050405020304" pitchFamily="18" charset="0"/>
                <a:cs typeface="Arial" panose="020B0604020202020204" pitchFamily="34" charset="0"/>
              </a:rPr>
              <a:t>MINISTRSTVO ZA </a:t>
            </a:r>
            <a:r>
              <a:rPr kumimoji="0" lang="sl-SI" altLang="sl-SI" sz="1000" b="1" i="0" u="none" strike="noStrike" cap="none" normalizeH="0" baseline="0" dirty="0">
                <a:ln>
                  <a:noFill/>
                </a:ln>
                <a:effectLst/>
                <a:latin typeface="Republika" panose="02000506040000020004" pitchFamily="2" charset="-18"/>
                <a:ea typeface="Times New Roman" panose="02020603050405020304" pitchFamily="18" charset="0"/>
                <a:cs typeface="Arial" panose="020B0604020202020204" pitchFamily="34" charset="0"/>
              </a:rPr>
              <a:t>VZGOJO</a:t>
            </a:r>
            <a:r>
              <a:rPr kumimoji="0" lang="sl-SI" altLang="sl-SI" sz="1000" b="1" i="0" u="none" strike="noStrike" cap="none" normalizeH="0" baseline="0" dirty="0">
                <a:ln>
                  <a:noFill/>
                </a:ln>
                <a:solidFill>
                  <a:schemeClr val="tx1"/>
                </a:solidFill>
                <a:effectLst/>
                <a:latin typeface="Republika" panose="02000506040000020004" pitchFamily="2" charset="-18"/>
                <a:ea typeface="Times New Roman" panose="02020603050405020304" pitchFamily="18" charset="0"/>
                <a:cs typeface="Arial" panose="020B0604020202020204" pitchFamily="34" charset="0"/>
              </a:rPr>
              <a:t> IN IZOBRAŽEVANJE</a:t>
            </a:r>
            <a:endParaRPr kumimoji="0" lang="sl-SI" altLang="sl-SI" sz="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743200" algn="ctr"/>
                <a:tab pos="3246438" algn="r"/>
                <a:tab pos="5486400" algn="r"/>
              </a:tabLst>
            </a:pPr>
            <a:r>
              <a:rPr kumimoji="0" lang="sl-SI" altLang="sl-SI" sz="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Masarykova cesta 16, 1000 Ljubljana</a:t>
            </a:r>
            <a:r>
              <a:rPr kumimoji="0" lang="sl-SI" altLang="sl-SI" sz="900" b="0" i="0" u="none" strike="noStrike" cap="none" normalizeH="0" baseline="0" dirty="0">
                <a:ln>
                  <a:noFill/>
                </a:ln>
                <a:solidFill>
                  <a:schemeClr val="tx1"/>
                </a:solidFill>
                <a:effectLst/>
              </a:rPr>
              <a:t> </a:t>
            </a:r>
            <a:endParaRPr kumimoji="0" lang="sl-SI" altLang="sl-SI" sz="1800" b="0" i="0" u="none" strike="noStrike" cap="none" normalizeH="0" baseline="0" dirty="0">
              <a:ln>
                <a:noFill/>
              </a:ln>
              <a:solidFill>
                <a:schemeClr val="tx1"/>
              </a:solidFill>
              <a:effectLst/>
              <a:latin typeface="Arial" panose="020B0604020202020204" pitchFamily="34" charset="0"/>
            </a:endParaRPr>
          </a:p>
        </p:txBody>
      </p:sp>
      <p:pic>
        <p:nvPicPr>
          <p:cNvPr id="1028" name="Picture 4" descr="srednja sola splet">
            <a:hlinkClick r:id="rId3"/>
            <a:extLst>
              <a:ext uri="{FF2B5EF4-FFF2-40B4-BE49-F238E27FC236}">
                <a16:creationId xmlns:a16="http://schemas.microsoft.com/office/drawing/2014/main" id="{B5164789-E0EB-B23F-EE38-646625C1387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7524" y="2721682"/>
            <a:ext cx="3854043" cy="2157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3111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3201908149"/>
              </p:ext>
            </p:extLst>
          </p:nvPr>
        </p:nvGraphicFramePr>
        <p:xfrm>
          <a:off x="738816" y="936140"/>
          <a:ext cx="8136904" cy="4842868"/>
        </p:xfrm>
        <a:graphic>
          <a:graphicData uri="http://schemas.openxmlformats.org/drawingml/2006/table">
            <a:tbl>
              <a:tblPr firstRow="1" firstCol="1" bandRow="1">
                <a:tableStyleId>{5C22544A-7EE6-4342-B048-85BDC9FD1C3A}</a:tableStyleId>
              </a:tblPr>
              <a:tblGrid>
                <a:gridCol w="2664296">
                  <a:extLst>
                    <a:ext uri="{9D8B030D-6E8A-4147-A177-3AD203B41FA5}">
                      <a16:colId xmlns:a16="http://schemas.microsoft.com/office/drawing/2014/main" val="20000"/>
                    </a:ext>
                  </a:extLst>
                </a:gridCol>
                <a:gridCol w="2088232">
                  <a:extLst>
                    <a:ext uri="{9D8B030D-6E8A-4147-A177-3AD203B41FA5}">
                      <a16:colId xmlns:a16="http://schemas.microsoft.com/office/drawing/2014/main" val="20001"/>
                    </a:ext>
                  </a:extLst>
                </a:gridCol>
                <a:gridCol w="1777472">
                  <a:extLst>
                    <a:ext uri="{9D8B030D-6E8A-4147-A177-3AD203B41FA5}">
                      <a16:colId xmlns:a16="http://schemas.microsoft.com/office/drawing/2014/main" val="20002"/>
                    </a:ext>
                  </a:extLst>
                </a:gridCol>
                <a:gridCol w="286504">
                  <a:extLst>
                    <a:ext uri="{9D8B030D-6E8A-4147-A177-3AD203B41FA5}">
                      <a16:colId xmlns:a16="http://schemas.microsoft.com/office/drawing/2014/main" val="20003"/>
                    </a:ext>
                  </a:extLst>
                </a:gridCol>
                <a:gridCol w="1320400">
                  <a:extLst>
                    <a:ext uri="{9D8B030D-6E8A-4147-A177-3AD203B41FA5}">
                      <a16:colId xmlns:a16="http://schemas.microsoft.com/office/drawing/2014/main" val="20004"/>
                    </a:ext>
                  </a:extLst>
                </a:gridCol>
              </a:tblGrid>
              <a:tr h="797405">
                <a:tc gridSpan="5">
                  <a:txBody>
                    <a:bodyPr/>
                    <a:lstStyle/>
                    <a:p>
                      <a:pPr algn="ctr">
                        <a:lnSpc>
                          <a:spcPts val="1300"/>
                        </a:lnSpc>
                        <a:spcAft>
                          <a:spcPts val="0"/>
                        </a:spcAft>
                      </a:pPr>
                      <a:r>
                        <a:rPr lang="sl-SI" sz="1800" dirty="0">
                          <a:solidFill>
                            <a:srgbClr val="FF0000"/>
                          </a:solidFill>
                          <a:effectLst/>
                          <a:latin typeface="+mn-lt"/>
                          <a:cs typeface="Arial" panose="020B0604020202020204" pitchFamily="34" charset="0"/>
                        </a:rPr>
                        <a:t> </a:t>
                      </a:r>
                    </a:p>
                    <a:p>
                      <a:pPr algn="ctr">
                        <a:lnSpc>
                          <a:spcPts val="1300"/>
                        </a:lnSpc>
                        <a:spcAft>
                          <a:spcPts val="0"/>
                        </a:spcAft>
                      </a:pPr>
                      <a:r>
                        <a:rPr lang="sl-SI" sz="2000" dirty="0">
                          <a:solidFill>
                            <a:srgbClr val="FF0000"/>
                          </a:solidFill>
                          <a:effectLst/>
                          <a:latin typeface="+mn-lt"/>
                          <a:cs typeface="Arial" panose="020B0604020202020204" pitchFamily="34" charset="0"/>
                        </a:rPr>
                        <a:t>RAZPIS MEST ZA PROGRAME POKLICNIH TEČAJEV</a:t>
                      </a:r>
                      <a:endParaRPr lang="sl-SI" sz="2000" dirty="0">
                        <a:solidFill>
                          <a:srgbClr val="FF0000"/>
                        </a:solidFill>
                        <a:effectLst/>
                        <a:latin typeface="+mn-lt"/>
                        <a:ea typeface="Times New Roman"/>
                        <a:cs typeface="Arial" panose="020B0604020202020204" pitchFamily="34" charset="0"/>
                      </a:endParaRPr>
                    </a:p>
                  </a:txBody>
                  <a:tcPr marL="44450" marR="44450" marT="0" marB="0" anchor="b">
                    <a:solidFill>
                      <a:schemeClr val="accent1"/>
                    </a:solidFill>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sz="1800" dirty="0">
                        <a:effectLst/>
                        <a:latin typeface="Times New Roman"/>
                      </a:endParaRPr>
                    </a:p>
                  </a:txBody>
                  <a:tcPr marL="44450" marR="44450" marT="0" marB="0" anchor="b"/>
                </a:tc>
                <a:extLst>
                  <a:ext uri="{0D108BD9-81ED-4DB2-BD59-A6C34878D82A}">
                    <a16:rowId xmlns:a16="http://schemas.microsoft.com/office/drawing/2014/main" val="10000"/>
                  </a:ext>
                </a:extLst>
              </a:tr>
              <a:tr h="270023">
                <a:tc>
                  <a:txBody>
                    <a:bodyPr/>
                    <a:lstStyle/>
                    <a:p>
                      <a:endParaRPr lang="sl-SI" sz="1600" dirty="0">
                        <a:effectLst/>
                        <a:latin typeface="+mn-lt"/>
                        <a:cs typeface="Arial" panose="020B0604020202020204" pitchFamily="34" charset="0"/>
                      </a:endParaRPr>
                    </a:p>
                  </a:txBody>
                  <a:tcPr marL="44450" marR="44450" marT="0" marB="0" anchor="b"/>
                </a:tc>
                <a:tc>
                  <a:txBody>
                    <a:bodyPr/>
                    <a:lstStyle/>
                    <a:p>
                      <a:endParaRPr lang="sl-SI" sz="1600" dirty="0">
                        <a:effectLst/>
                        <a:latin typeface="+mn-lt"/>
                        <a:cs typeface="Arial" panose="020B0604020202020204" pitchFamily="34" charset="0"/>
                      </a:endParaRPr>
                    </a:p>
                  </a:txBody>
                  <a:tcPr marL="44450" marR="44450" marT="0" marB="0" anchor="b"/>
                </a:tc>
                <a:tc>
                  <a:txBody>
                    <a:bodyPr/>
                    <a:lstStyle/>
                    <a:p>
                      <a:endParaRPr lang="sl-SI" sz="1600" dirty="0">
                        <a:effectLst/>
                        <a:latin typeface="+mn-lt"/>
                        <a:cs typeface="Arial" panose="020B0604020202020204" pitchFamily="34" charset="0"/>
                      </a:endParaRPr>
                    </a:p>
                  </a:txBody>
                  <a:tcPr marL="44450" marR="44450" marT="0" marB="0" anchor="b"/>
                </a:tc>
                <a:tc>
                  <a:txBody>
                    <a:bodyPr/>
                    <a:lstStyle/>
                    <a:p>
                      <a:endParaRPr lang="sl-SI" sz="1600" dirty="0">
                        <a:effectLst/>
                        <a:latin typeface="+mn-lt"/>
                        <a:cs typeface="Arial" panose="020B0604020202020204" pitchFamily="34" charset="0"/>
                      </a:endParaRPr>
                    </a:p>
                  </a:txBody>
                  <a:tcPr marL="44450" marR="44450" marT="0" marB="0" anchor="b"/>
                </a:tc>
                <a:tc>
                  <a:txBody>
                    <a:bodyPr/>
                    <a:lstStyle/>
                    <a:p>
                      <a:endParaRPr lang="sl-SI" sz="1600" dirty="0">
                        <a:effectLst/>
                        <a:latin typeface="+mn-lt"/>
                        <a:cs typeface="Arial" panose="020B0604020202020204" pitchFamily="34" charset="0"/>
                      </a:endParaRPr>
                    </a:p>
                  </a:txBody>
                  <a:tcPr marL="44450" marR="44450" marT="0" marB="0" anchor="b"/>
                </a:tc>
                <a:extLst>
                  <a:ext uri="{0D108BD9-81ED-4DB2-BD59-A6C34878D82A}">
                    <a16:rowId xmlns:a16="http://schemas.microsoft.com/office/drawing/2014/main" val="10001"/>
                  </a:ext>
                </a:extLst>
              </a:tr>
              <a:tr h="1085560">
                <a:tc>
                  <a:txBody>
                    <a:bodyPr/>
                    <a:lstStyle/>
                    <a:p>
                      <a:pPr algn="ctr">
                        <a:lnSpc>
                          <a:spcPts val="1300"/>
                        </a:lnSpc>
                        <a:spcAft>
                          <a:spcPts val="0"/>
                        </a:spcAft>
                      </a:pPr>
                      <a:r>
                        <a:rPr lang="sl-SI" sz="1600" dirty="0">
                          <a:solidFill>
                            <a:schemeClr val="tx1"/>
                          </a:solidFill>
                          <a:effectLst/>
                          <a:latin typeface="+mn-lt"/>
                          <a:cs typeface="Arial" panose="020B0604020202020204" pitchFamily="34" charset="0"/>
                        </a:rPr>
                        <a:t>REGIJA</a:t>
                      </a:r>
                      <a:endParaRPr lang="sl-SI" sz="1600" dirty="0">
                        <a:solidFill>
                          <a:schemeClr val="tx1"/>
                        </a:solidFill>
                        <a:effectLst/>
                        <a:latin typeface="+mn-lt"/>
                        <a:ea typeface="Times New Roman"/>
                        <a:cs typeface="Arial" panose="020B0604020202020204" pitchFamily="34" charset="0"/>
                      </a:endParaRPr>
                    </a:p>
                  </a:txBody>
                  <a:tcPr marL="44450" marR="44450" marT="0" marB="0" anchor="ctr"/>
                </a:tc>
                <a:tc>
                  <a:txBody>
                    <a:bodyPr/>
                    <a:lstStyle/>
                    <a:p>
                      <a:pPr algn="ctr">
                        <a:lnSpc>
                          <a:spcPts val="1300"/>
                        </a:lnSpc>
                        <a:spcAft>
                          <a:spcPts val="0"/>
                        </a:spcAft>
                      </a:pPr>
                      <a:r>
                        <a:rPr lang="sl-SI" sz="1600" b="1" dirty="0">
                          <a:effectLst/>
                          <a:latin typeface="+mn-lt"/>
                          <a:cs typeface="Arial" panose="020B0604020202020204" pitchFamily="34" charset="0"/>
                        </a:rPr>
                        <a:t>Razpis za vpis v š. l. 24/25</a:t>
                      </a:r>
                      <a:endParaRPr lang="sl-SI" sz="1600" b="1" dirty="0">
                        <a:effectLst/>
                        <a:latin typeface="+mn-lt"/>
                        <a:ea typeface="Times New Roman"/>
                        <a:cs typeface="Arial" panose="020B0604020202020204" pitchFamily="34" charset="0"/>
                      </a:endParaRPr>
                    </a:p>
                  </a:txBody>
                  <a:tcPr marL="44450" marR="44450" marT="0" marB="0" anchor="ctr"/>
                </a:tc>
                <a:tc>
                  <a:txBody>
                    <a:bodyPr/>
                    <a:lstStyle/>
                    <a:p>
                      <a:pPr algn="ctr">
                        <a:lnSpc>
                          <a:spcPts val="1300"/>
                        </a:lnSpc>
                        <a:spcAft>
                          <a:spcPts val="0"/>
                        </a:spcAft>
                      </a:pPr>
                      <a:r>
                        <a:rPr lang="sl-SI" sz="1600" b="1" dirty="0">
                          <a:effectLst/>
                          <a:latin typeface="+mn-lt"/>
                          <a:cs typeface="Arial" panose="020B0604020202020204" pitchFamily="34" charset="0"/>
                        </a:rPr>
                        <a:t>Št. vpisanih dijakov v š.l.  24/25</a:t>
                      </a:r>
                      <a:endParaRPr lang="sl-SI" sz="1600" b="1" dirty="0">
                        <a:effectLst/>
                        <a:latin typeface="+mn-lt"/>
                        <a:ea typeface="Times New Roman"/>
                        <a:cs typeface="Arial" panose="020B0604020202020204" pitchFamily="34" charset="0"/>
                      </a:endParaRPr>
                    </a:p>
                  </a:txBody>
                  <a:tcPr marL="44450" marR="44450" marT="0" marB="0" anchor="ctr"/>
                </a:tc>
                <a:tc>
                  <a:txBody>
                    <a:bodyPr/>
                    <a:lstStyle/>
                    <a:p>
                      <a:pPr algn="ctr">
                        <a:lnSpc>
                          <a:spcPts val="1300"/>
                        </a:lnSpc>
                        <a:spcAft>
                          <a:spcPts val="0"/>
                        </a:spcAft>
                      </a:pPr>
                      <a:endParaRPr lang="sl-SI" sz="1600" b="1" dirty="0">
                        <a:effectLst/>
                        <a:latin typeface="+mn-lt"/>
                        <a:ea typeface="Times New Roman"/>
                        <a:cs typeface="Arial" panose="020B0604020202020204" pitchFamily="34" charset="0"/>
                      </a:endParaRPr>
                    </a:p>
                  </a:txBody>
                  <a:tcPr marL="44450" marR="44450" marT="0" marB="0" anchor="ctr"/>
                </a:tc>
                <a:tc>
                  <a:txBody>
                    <a:bodyPr/>
                    <a:lstStyle/>
                    <a:p>
                      <a:pPr algn="ctr">
                        <a:lnSpc>
                          <a:spcPts val="1300"/>
                        </a:lnSpc>
                        <a:spcAft>
                          <a:spcPts val="0"/>
                        </a:spcAft>
                      </a:pPr>
                      <a:r>
                        <a:rPr lang="sl-SI" sz="1600" b="1" dirty="0">
                          <a:solidFill>
                            <a:srgbClr val="FF0000"/>
                          </a:solidFill>
                          <a:effectLst/>
                          <a:latin typeface="+mn-lt"/>
                          <a:cs typeface="Arial" panose="020B0604020202020204" pitchFamily="34" charset="0"/>
                        </a:rPr>
                        <a:t>Razpis za vpis v š. l. 25/26</a:t>
                      </a:r>
                      <a:endParaRPr lang="sl-SI" sz="1600" b="1" dirty="0">
                        <a:solidFill>
                          <a:srgbClr val="FF0000"/>
                        </a:solidFill>
                        <a:effectLst/>
                        <a:latin typeface="+mn-lt"/>
                        <a:ea typeface="Times New Roman"/>
                        <a:cs typeface="Arial" panose="020B0604020202020204" pitchFamily="34" charset="0"/>
                      </a:endParaRPr>
                    </a:p>
                  </a:txBody>
                  <a:tcPr marL="44450" marR="44450" marT="0" marB="0" anchor="ctr"/>
                </a:tc>
                <a:extLst>
                  <a:ext uri="{0D108BD9-81ED-4DB2-BD59-A6C34878D82A}">
                    <a16:rowId xmlns:a16="http://schemas.microsoft.com/office/drawing/2014/main" val="10002"/>
                  </a:ext>
                </a:extLst>
              </a:tr>
              <a:tr h="378588">
                <a:tc>
                  <a:txBody>
                    <a:bodyPr/>
                    <a:lstStyle/>
                    <a:p>
                      <a:pPr>
                        <a:lnSpc>
                          <a:spcPts val="1300"/>
                        </a:lnSpc>
                        <a:spcAft>
                          <a:spcPts val="0"/>
                        </a:spcAft>
                      </a:pPr>
                      <a:r>
                        <a:rPr lang="sl-SI" sz="1600" b="0" dirty="0">
                          <a:solidFill>
                            <a:schemeClr val="tx1"/>
                          </a:solidFill>
                          <a:effectLst/>
                          <a:latin typeface="+mn-lt"/>
                          <a:cs typeface="Arial" panose="020B0604020202020204" pitchFamily="34" charset="0"/>
                        </a:rPr>
                        <a:t>GORENJSKA</a:t>
                      </a:r>
                      <a:endParaRPr lang="sl-SI" sz="1600" b="0" dirty="0">
                        <a:solidFill>
                          <a:schemeClr val="tx1"/>
                        </a:solidFill>
                        <a:effectLst/>
                        <a:latin typeface="+mn-lt"/>
                        <a:ea typeface="Times New Roman"/>
                        <a:cs typeface="Arial" panose="020B0604020202020204" pitchFamily="34" charset="0"/>
                      </a:endParaRPr>
                    </a:p>
                  </a:txBody>
                  <a:tcPr marL="44450" marR="44450" marT="0" marB="0" anchor="b"/>
                </a:tc>
                <a:tc>
                  <a:txBody>
                    <a:bodyPr/>
                    <a:lstStyle/>
                    <a:p>
                      <a:pPr algn="ctr">
                        <a:lnSpc>
                          <a:spcPts val="1300"/>
                        </a:lnSpc>
                        <a:spcAft>
                          <a:spcPts val="0"/>
                        </a:spcAft>
                      </a:pPr>
                      <a:r>
                        <a:rPr lang="sl-SI" sz="1600" dirty="0">
                          <a:effectLst/>
                          <a:latin typeface="+mn-lt"/>
                          <a:ea typeface="Times New Roman"/>
                          <a:cs typeface="Arial" panose="020B0604020202020204" pitchFamily="34" charset="0"/>
                        </a:rPr>
                        <a:t>34</a:t>
                      </a:r>
                    </a:p>
                  </a:txBody>
                  <a:tcPr marL="44450" marR="44450" marT="0" marB="0" anchor="b"/>
                </a:tc>
                <a:tc>
                  <a:txBody>
                    <a:bodyPr/>
                    <a:lstStyle/>
                    <a:p>
                      <a:pPr marL="0" algn="ctr" defTabSz="914400" rtl="0" eaLnBrk="1" fontAlgn="b" latinLnBrk="0" hangingPunct="1">
                        <a:lnSpc>
                          <a:spcPts val="1300"/>
                        </a:lnSpc>
                        <a:spcAft>
                          <a:spcPts val="0"/>
                        </a:spcAft>
                      </a:pPr>
                      <a:r>
                        <a:rPr lang="sl-SI" sz="1600" kern="1200" dirty="0">
                          <a:solidFill>
                            <a:schemeClr val="dk1"/>
                          </a:solidFill>
                          <a:effectLst/>
                          <a:latin typeface="+mn-lt"/>
                          <a:ea typeface="Times New Roman"/>
                          <a:cs typeface="Arial" panose="020B0604020202020204" pitchFamily="34" charset="0"/>
                        </a:rPr>
                        <a:t>34</a:t>
                      </a:r>
                    </a:p>
                  </a:txBody>
                  <a:tcPr marL="7620" marR="7620" marT="7620" marB="0" anchor="b"/>
                </a:tc>
                <a:tc>
                  <a:txBody>
                    <a:bodyPr/>
                    <a:lstStyle/>
                    <a:p>
                      <a:pPr algn="ctr">
                        <a:lnSpc>
                          <a:spcPts val="1300"/>
                        </a:lnSpc>
                        <a:spcAft>
                          <a:spcPts val="0"/>
                        </a:spcAft>
                      </a:pPr>
                      <a:endParaRPr lang="sl-SI" sz="1600" dirty="0">
                        <a:effectLst/>
                        <a:latin typeface="+mn-lt"/>
                        <a:ea typeface="Times New Roman"/>
                        <a:cs typeface="Arial" panose="020B0604020202020204" pitchFamily="34" charset="0"/>
                      </a:endParaRPr>
                    </a:p>
                  </a:txBody>
                  <a:tcPr marL="44450" marR="44450" marT="0" marB="0" anchor="b"/>
                </a:tc>
                <a:tc>
                  <a:txBody>
                    <a:bodyPr/>
                    <a:lstStyle/>
                    <a:p>
                      <a:pPr marL="0" algn="ctr" defTabSz="914400" rtl="0" eaLnBrk="1" fontAlgn="b" latinLnBrk="0" hangingPunct="1">
                        <a:lnSpc>
                          <a:spcPts val="1300"/>
                        </a:lnSpc>
                        <a:spcAft>
                          <a:spcPts val="0"/>
                        </a:spcAft>
                      </a:pPr>
                      <a:r>
                        <a:rPr lang="sl-SI" sz="1600" kern="1200" dirty="0">
                          <a:solidFill>
                            <a:schemeClr val="dk1"/>
                          </a:solidFill>
                          <a:effectLst/>
                          <a:latin typeface="+mn-lt"/>
                          <a:ea typeface="Times New Roman"/>
                          <a:cs typeface="Arial" panose="020B0604020202020204" pitchFamily="34" charset="0"/>
                        </a:rPr>
                        <a:t>34</a:t>
                      </a:r>
                    </a:p>
                  </a:txBody>
                  <a:tcPr marL="7620" marR="7620" marT="7620" marB="0" anchor="b"/>
                </a:tc>
                <a:extLst>
                  <a:ext uri="{0D108BD9-81ED-4DB2-BD59-A6C34878D82A}">
                    <a16:rowId xmlns:a16="http://schemas.microsoft.com/office/drawing/2014/main" val="10003"/>
                  </a:ext>
                </a:extLst>
              </a:tr>
              <a:tr h="362813">
                <a:tc>
                  <a:txBody>
                    <a:bodyPr/>
                    <a:lstStyle/>
                    <a:p>
                      <a:pPr>
                        <a:lnSpc>
                          <a:spcPts val="1300"/>
                        </a:lnSpc>
                        <a:spcAft>
                          <a:spcPts val="0"/>
                        </a:spcAft>
                      </a:pPr>
                      <a:r>
                        <a:rPr lang="sl-SI" sz="1600" b="0" dirty="0">
                          <a:solidFill>
                            <a:schemeClr val="tx1"/>
                          </a:solidFill>
                          <a:effectLst/>
                          <a:latin typeface="+mn-lt"/>
                          <a:cs typeface="Arial" panose="020B0604020202020204" pitchFamily="34" charset="0"/>
                        </a:rPr>
                        <a:t>KOROŠKA</a:t>
                      </a:r>
                      <a:endParaRPr lang="sl-SI" sz="1600" b="0" dirty="0">
                        <a:solidFill>
                          <a:schemeClr val="tx1"/>
                        </a:solidFill>
                        <a:effectLst/>
                        <a:latin typeface="+mn-lt"/>
                        <a:ea typeface="Times New Roman"/>
                        <a:cs typeface="Arial" panose="020B0604020202020204" pitchFamily="34" charset="0"/>
                      </a:endParaRPr>
                    </a:p>
                  </a:txBody>
                  <a:tcPr marL="44450" marR="44450" marT="0" marB="0" anchor="b"/>
                </a:tc>
                <a:tc>
                  <a:txBody>
                    <a:bodyPr/>
                    <a:lstStyle/>
                    <a:p>
                      <a:pPr algn="ctr">
                        <a:lnSpc>
                          <a:spcPts val="1300"/>
                        </a:lnSpc>
                        <a:spcAft>
                          <a:spcPts val="0"/>
                        </a:spcAft>
                      </a:pPr>
                      <a:r>
                        <a:rPr lang="sl-SI" sz="1600" dirty="0">
                          <a:effectLst/>
                          <a:latin typeface="+mn-lt"/>
                          <a:ea typeface="Times New Roman"/>
                          <a:cs typeface="Arial" panose="020B0604020202020204" pitchFamily="34" charset="0"/>
                        </a:rPr>
                        <a:t>34</a:t>
                      </a:r>
                    </a:p>
                  </a:txBody>
                  <a:tcPr marL="44450" marR="44450" marT="0" marB="0" anchor="b"/>
                </a:tc>
                <a:tc>
                  <a:txBody>
                    <a:bodyPr/>
                    <a:lstStyle/>
                    <a:p>
                      <a:pPr marL="0" algn="ctr" defTabSz="914400" rtl="0" eaLnBrk="1" fontAlgn="b" latinLnBrk="0" hangingPunct="1">
                        <a:lnSpc>
                          <a:spcPts val="1300"/>
                        </a:lnSpc>
                        <a:spcAft>
                          <a:spcPts val="0"/>
                        </a:spcAft>
                      </a:pPr>
                      <a:r>
                        <a:rPr lang="sl-SI" sz="1600" kern="1200" dirty="0">
                          <a:solidFill>
                            <a:schemeClr val="dk1"/>
                          </a:solidFill>
                          <a:effectLst/>
                          <a:latin typeface="+mn-lt"/>
                          <a:ea typeface="Times New Roman"/>
                          <a:cs typeface="Arial" panose="020B0604020202020204" pitchFamily="34" charset="0"/>
                        </a:rPr>
                        <a:t>0</a:t>
                      </a:r>
                    </a:p>
                  </a:txBody>
                  <a:tcPr marL="7620" marR="7620" marT="7620" marB="0" anchor="b"/>
                </a:tc>
                <a:tc>
                  <a:txBody>
                    <a:bodyPr/>
                    <a:lstStyle/>
                    <a:p>
                      <a:pPr algn="ctr">
                        <a:lnSpc>
                          <a:spcPts val="1300"/>
                        </a:lnSpc>
                        <a:spcAft>
                          <a:spcPts val="0"/>
                        </a:spcAft>
                      </a:pPr>
                      <a:endParaRPr lang="sl-SI" sz="1600" dirty="0">
                        <a:effectLst/>
                        <a:latin typeface="+mn-lt"/>
                        <a:ea typeface="Times New Roman"/>
                        <a:cs typeface="Arial" panose="020B0604020202020204" pitchFamily="34" charset="0"/>
                      </a:endParaRPr>
                    </a:p>
                  </a:txBody>
                  <a:tcPr marL="44450" marR="44450" marT="0" marB="0" anchor="b"/>
                </a:tc>
                <a:tc>
                  <a:txBody>
                    <a:bodyPr/>
                    <a:lstStyle/>
                    <a:p>
                      <a:pPr marL="0" algn="ctr" defTabSz="914400" rtl="0" eaLnBrk="1" fontAlgn="b" latinLnBrk="0" hangingPunct="1">
                        <a:lnSpc>
                          <a:spcPts val="1300"/>
                        </a:lnSpc>
                        <a:spcAft>
                          <a:spcPts val="0"/>
                        </a:spcAft>
                      </a:pPr>
                      <a:r>
                        <a:rPr lang="sl-SI" sz="1600" kern="1200" dirty="0">
                          <a:solidFill>
                            <a:schemeClr val="dk1"/>
                          </a:solidFill>
                          <a:effectLst/>
                          <a:latin typeface="+mn-lt"/>
                          <a:ea typeface="Times New Roman"/>
                          <a:cs typeface="Arial" panose="020B0604020202020204" pitchFamily="34" charset="0"/>
                        </a:rPr>
                        <a:t>34</a:t>
                      </a:r>
                    </a:p>
                  </a:txBody>
                  <a:tcPr marL="7620" marR="7620" marT="7620" marB="0" anchor="b"/>
                </a:tc>
                <a:extLst>
                  <a:ext uri="{0D108BD9-81ED-4DB2-BD59-A6C34878D82A}">
                    <a16:rowId xmlns:a16="http://schemas.microsoft.com/office/drawing/2014/main" val="10004"/>
                  </a:ext>
                </a:extLst>
              </a:tr>
              <a:tr h="362813">
                <a:tc>
                  <a:txBody>
                    <a:bodyPr/>
                    <a:lstStyle/>
                    <a:p>
                      <a:pPr>
                        <a:lnSpc>
                          <a:spcPts val="1300"/>
                        </a:lnSpc>
                        <a:spcAft>
                          <a:spcPts val="0"/>
                        </a:spcAft>
                      </a:pPr>
                      <a:r>
                        <a:rPr lang="sl-SI" sz="1600" b="0" dirty="0">
                          <a:solidFill>
                            <a:schemeClr val="tx1"/>
                          </a:solidFill>
                          <a:effectLst/>
                          <a:latin typeface="+mn-lt"/>
                          <a:cs typeface="Arial" panose="020B0604020202020204" pitchFamily="34" charset="0"/>
                        </a:rPr>
                        <a:t>OBALNO-KRAŠKA</a:t>
                      </a:r>
                      <a:endParaRPr lang="sl-SI" sz="1600" b="0" dirty="0">
                        <a:solidFill>
                          <a:schemeClr val="tx1"/>
                        </a:solidFill>
                        <a:effectLst/>
                        <a:latin typeface="+mn-lt"/>
                        <a:ea typeface="Times New Roman"/>
                        <a:cs typeface="Arial" panose="020B0604020202020204" pitchFamily="34" charset="0"/>
                      </a:endParaRPr>
                    </a:p>
                  </a:txBody>
                  <a:tcPr marL="44450" marR="44450" marT="0" marB="0" anchor="b"/>
                </a:tc>
                <a:tc>
                  <a:txBody>
                    <a:bodyPr/>
                    <a:lstStyle/>
                    <a:p>
                      <a:pPr algn="ctr">
                        <a:lnSpc>
                          <a:spcPts val="1300"/>
                        </a:lnSpc>
                        <a:spcAft>
                          <a:spcPts val="0"/>
                        </a:spcAft>
                      </a:pPr>
                      <a:r>
                        <a:rPr lang="sl-SI" sz="1600" dirty="0">
                          <a:effectLst/>
                          <a:latin typeface="+mn-lt"/>
                          <a:ea typeface="Times New Roman"/>
                          <a:cs typeface="Arial" panose="020B0604020202020204" pitchFamily="34" charset="0"/>
                        </a:rPr>
                        <a:t>34</a:t>
                      </a:r>
                    </a:p>
                  </a:txBody>
                  <a:tcPr marL="44450" marR="44450" marT="0" marB="0" anchor="b"/>
                </a:tc>
                <a:tc>
                  <a:txBody>
                    <a:bodyPr/>
                    <a:lstStyle/>
                    <a:p>
                      <a:pPr marL="0" algn="ctr" defTabSz="914400" rtl="0" eaLnBrk="1" fontAlgn="b" latinLnBrk="0" hangingPunct="1">
                        <a:lnSpc>
                          <a:spcPts val="1300"/>
                        </a:lnSpc>
                        <a:spcAft>
                          <a:spcPts val="0"/>
                        </a:spcAft>
                      </a:pPr>
                      <a:r>
                        <a:rPr lang="sl-SI" sz="1600" kern="1200" dirty="0">
                          <a:solidFill>
                            <a:schemeClr val="dk1"/>
                          </a:solidFill>
                          <a:effectLst/>
                          <a:latin typeface="+mn-lt"/>
                          <a:ea typeface="Times New Roman"/>
                          <a:cs typeface="Arial" panose="020B0604020202020204" pitchFamily="34" charset="0"/>
                        </a:rPr>
                        <a:t>31</a:t>
                      </a:r>
                    </a:p>
                  </a:txBody>
                  <a:tcPr marL="7620" marR="7620" marT="7620" marB="0" anchor="b"/>
                </a:tc>
                <a:tc>
                  <a:txBody>
                    <a:bodyPr/>
                    <a:lstStyle/>
                    <a:p>
                      <a:pPr algn="ctr">
                        <a:lnSpc>
                          <a:spcPts val="1300"/>
                        </a:lnSpc>
                        <a:spcAft>
                          <a:spcPts val="0"/>
                        </a:spcAft>
                      </a:pPr>
                      <a:endParaRPr lang="sl-SI" sz="1600" dirty="0">
                        <a:effectLst/>
                        <a:latin typeface="+mn-lt"/>
                        <a:ea typeface="Times New Roman"/>
                        <a:cs typeface="Arial" panose="020B0604020202020204" pitchFamily="34" charset="0"/>
                      </a:endParaRPr>
                    </a:p>
                  </a:txBody>
                  <a:tcPr marL="44450" marR="44450" marT="0" marB="0" anchor="b"/>
                </a:tc>
                <a:tc>
                  <a:txBody>
                    <a:bodyPr/>
                    <a:lstStyle/>
                    <a:p>
                      <a:pPr marL="0" algn="ctr" defTabSz="914400" rtl="0" eaLnBrk="1" fontAlgn="b" latinLnBrk="0" hangingPunct="1">
                        <a:lnSpc>
                          <a:spcPts val="1300"/>
                        </a:lnSpc>
                        <a:spcAft>
                          <a:spcPts val="0"/>
                        </a:spcAft>
                      </a:pPr>
                      <a:r>
                        <a:rPr lang="sl-SI" sz="1600" kern="1200" dirty="0">
                          <a:solidFill>
                            <a:schemeClr val="dk1"/>
                          </a:solidFill>
                          <a:effectLst/>
                          <a:latin typeface="+mn-lt"/>
                          <a:ea typeface="Times New Roman"/>
                          <a:cs typeface="Arial" panose="020B0604020202020204" pitchFamily="34" charset="0"/>
                        </a:rPr>
                        <a:t>34</a:t>
                      </a:r>
                    </a:p>
                  </a:txBody>
                  <a:tcPr marL="7620" marR="7620" marT="7620" marB="0" anchor="b"/>
                </a:tc>
                <a:extLst>
                  <a:ext uri="{0D108BD9-81ED-4DB2-BD59-A6C34878D82A}">
                    <a16:rowId xmlns:a16="http://schemas.microsoft.com/office/drawing/2014/main" val="10005"/>
                  </a:ext>
                </a:extLst>
              </a:tr>
              <a:tr h="465677">
                <a:tc>
                  <a:txBody>
                    <a:bodyPr/>
                    <a:lstStyle/>
                    <a:p>
                      <a:pPr>
                        <a:lnSpc>
                          <a:spcPts val="1300"/>
                        </a:lnSpc>
                        <a:spcAft>
                          <a:spcPts val="0"/>
                        </a:spcAft>
                      </a:pPr>
                      <a:r>
                        <a:rPr lang="sl-SI" sz="1600" b="0" dirty="0">
                          <a:solidFill>
                            <a:schemeClr val="tx1"/>
                          </a:solidFill>
                          <a:effectLst/>
                          <a:latin typeface="+mn-lt"/>
                          <a:cs typeface="Arial" panose="020B0604020202020204" pitchFamily="34" charset="0"/>
                        </a:rPr>
                        <a:t>OSREDNJESLOVENSKA</a:t>
                      </a:r>
                      <a:endParaRPr lang="sl-SI" sz="1600" b="0" dirty="0">
                        <a:solidFill>
                          <a:schemeClr val="tx1"/>
                        </a:solidFill>
                        <a:effectLst/>
                        <a:latin typeface="+mn-lt"/>
                        <a:ea typeface="Times New Roman"/>
                        <a:cs typeface="Arial" panose="020B0604020202020204" pitchFamily="34" charset="0"/>
                      </a:endParaRPr>
                    </a:p>
                  </a:txBody>
                  <a:tcPr marL="44450" marR="44450" marT="0" marB="0" anchor="b"/>
                </a:tc>
                <a:tc>
                  <a:txBody>
                    <a:bodyPr/>
                    <a:lstStyle/>
                    <a:p>
                      <a:pPr algn="ctr">
                        <a:lnSpc>
                          <a:spcPts val="1300"/>
                        </a:lnSpc>
                        <a:spcAft>
                          <a:spcPts val="0"/>
                        </a:spcAft>
                      </a:pPr>
                      <a:r>
                        <a:rPr lang="sl-SI" sz="1600" dirty="0">
                          <a:effectLst/>
                          <a:latin typeface="+mn-lt"/>
                          <a:ea typeface="Times New Roman"/>
                          <a:cs typeface="Arial" panose="020B0604020202020204" pitchFamily="34" charset="0"/>
                        </a:rPr>
                        <a:t>68</a:t>
                      </a:r>
                    </a:p>
                  </a:txBody>
                  <a:tcPr marL="44450" marR="44450" marT="0" marB="0" anchor="b"/>
                </a:tc>
                <a:tc>
                  <a:txBody>
                    <a:bodyPr/>
                    <a:lstStyle/>
                    <a:p>
                      <a:pPr marL="0" algn="ctr" defTabSz="914400" rtl="0" eaLnBrk="1" fontAlgn="b" latinLnBrk="0" hangingPunct="1">
                        <a:lnSpc>
                          <a:spcPts val="1300"/>
                        </a:lnSpc>
                        <a:spcAft>
                          <a:spcPts val="0"/>
                        </a:spcAft>
                      </a:pPr>
                      <a:r>
                        <a:rPr lang="sl-SI" sz="1600" kern="1200" dirty="0">
                          <a:solidFill>
                            <a:schemeClr val="dk1"/>
                          </a:solidFill>
                          <a:effectLst/>
                          <a:latin typeface="+mn-lt"/>
                          <a:ea typeface="Times New Roman"/>
                          <a:cs typeface="Arial" panose="020B0604020202020204" pitchFamily="34" charset="0"/>
                        </a:rPr>
                        <a:t>0</a:t>
                      </a:r>
                    </a:p>
                  </a:txBody>
                  <a:tcPr marL="7620" marR="7620" marT="7620" marB="0" anchor="b"/>
                </a:tc>
                <a:tc>
                  <a:txBody>
                    <a:bodyPr/>
                    <a:lstStyle/>
                    <a:p>
                      <a:pPr algn="ctr">
                        <a:lnSpc>
                          <a:spcPts val="1300"/>
                        </a:lnSpc>
                        <a:spcAft>
                          <a:spcPts val="0"/>
                        </a:spcAft>
                      </a:pPr>
                      <a:endParaRPr lang="sl-SI" sz="1600" dirty="0">
                        <a:effectLst/>
                        <a:latin typeface="+mn-lt"/>
                        <a:ea typeface="Times New Roman"/>
                        <a:cs typeface="Arial" panose="020B0604020202020204" pitchFamily="34" charset="0"/>
                      </a:endParaRPr>
                    </a:p>
                  </a:txBody>
                  <a:tcPr marL="44450" marR="44450" marT="0" marB="0" anchor="b"/>
                </a:tc>
                <a:tc>
                  <a:txBody>
                    <a:bodyPr/>
                    <a:lstStyle/>
                    <a:p>
                      <a:pPr marL="0" algn="ctr" defTabSz="914400" rtl="0" eaLnBrk="1" fontAlgn="b" latinLnBrk="0" hangingPunct="1">
                        <a:lnSpc>
                          <a:spcPts val="1300"/>
                        </a:lnSpc>
                        <a:spcAft>
                          <a:spcPts val="0"/>
                        </a:spcAft>
                      </a:pPr>
                      <a:r>
                        <a:rPr lang="sl-SI" sz="1600" kern="1200" dirty="0">
                          <a:solidFill>
                            <a:schemeClr val="dk1"/>
                          </a:solidFill>
                          <a:effectLst/>
                          <a:latin typeface="+mn-lt"/>
                          <a:ea typeface="Times New Roman"/>
                          <a:cs typeface="Arial" panose="020B0604020202020204" pitchFamily="34" charset="0"/>
                        </a:rPr>
                        <a:t>68</a:t>
                      </a:r>
                    </a:p>
                  </a:txBody>
                  <a:tcPr marL="7620" marR="7620" marT="7620" marB="0" anchor="b"/>
                </a:tc>
                <a:extLst>
                  <a:ext uri="{0D108BD9-81ED-4DB2-BD59-A6C34878D82A}">
                    <a16:rowId xmlns:a16="http://schemas.microsoft.com/office/drawing/2014/main" val="10006"/>
                  </a:ext>
                </a:extLst>
              </a:tr>
              <a:tr h="362813">
                <a:tc>
                  <a:txBody>
                    <a:bodyPr/>
                    <a:lstStyle/>
                    <a:p>
                      <a:pPr>
                        <a:lnSpc>
                          <a:spcPts val="1300"/>
                        </a:lnSpc>
                        <a:spcAft>
                          <a:spcPts val="0"/>
                        </a:spcAft>
                      </a:pPr>
                      <a:r>
                        <a:rPr lang="sl-SI" sz="1600" b="0" dirty="0">
                          <a:solidFill>
                            <a:schemeClr val="tx1"/>
                          </a:solidFill>
                          <a:effectLst/>
                          <a:latin typeface="+mn-lt"/>
                          <a:cs typeface="Arial" panose="020B0604020202020204" pitchFamily="34" charset="0"/>
                        </a:rPr>
                        <a:t>PODRAVSKA</a:t>
                      </a:r>
                      <a:endParaRPr lang="sl-SI" sz="1600" b="0" dirty="0">
                        <a:solidFill>
                          <a:schemeClr val="tx1"/>
                        </a:solidFill>
                        <a:effectLst/>
                        <a:latin typeface="+mn-lt"/>
                        <a:ea typeface="Times New Roman"/>
                        <a:cs typeface="Arial" panose="020B0604020202020204" pitchFamily="34" charset="0"/>
                      </a:endParaRPr>
                    </a:p>
                  </a:txBody>
                  <a:tcPr marL="44450" marR="44450" marT="0" marB="0" anchor="b"/>
                </a:tc>
                <a:tc>
                  <a:txBody>
                    <a:bodyPr/>
                    <a:lstStyle/>
                    <a:p>
                      <a:pPr algn="ctr">
                        <a:lnSpc>
                          <a:spcPts val="1300"/>
                        </a:lnSpc>
                        <a:spcAft>
                          <a:spcPts val="0"/>
                        </a:spcAft>
                      </a:pPr>
                      <a:r>
                        <a:rPr lang="sl-SI" sz="1600" dirty="0">
                          <a:effectLst/>
                          <a:latin typeface="+mn-lt"/>
                          <a:ea typeface="Times New Roman"/>
                          <a:cs typeface="Arial" panose="020B0604020202020204" pitchFamily="34" charset="0"/>
                        </a:rPr>
                        <a:t>34</a:t>
                      </a:r>
                    </a:p>
                  </a:txBody>
                  <a:tcPr marL="44450" marR="44450" marT="0" marB="0" anchor="b"/>
                </a:tc>
                <a:tc>
                  <a:txBody>
                    <a:bodyPr/>
                    <a:lstStyle/>
                    <a:p>
                      <a:pPr marL="0" algn="ctr" defTabSz="914400" rtl="0" eaLnBrk="1" fontAlgn="b" latinLnBrk="0" hangingPunct="1">
                        <a:lnSpc>
                          <a:spcPts val="1300"/>
                        </a:lnSpc>
                        <a:spcAft>
                          <a:spcPts val="0"/>
                        </a:spcAft>
                      </a:pPr>
                      <a:r>
                        <a:rPr lang="sl-SI" sz="1600" kern="1200" dirty="0">
                          <a:solidFill>
                            <a:schemeClr val="dk1"/>
                          </a:solidFill>
                          <a:effectLst/>
                          <a:latin typeface="+mn-lt"/>
                          <a:ea typeface="Times New Roman"/>
                          <a:cs typeface="Arial" panose="020B0604020202020204" pitchFamily="34" charset="0"/>
                        </a:rPr>
                        <a:t>34</a:t>
                      </a:r>
                    </a:p>
                  </a:txBody>
                  <a:tcPr marL="7620" marR="7620" marT="7620" marB="0" anchor="b"/>
                </a:tc>
                <a:tc>
                  <a:txBody>
                    <a:bodyPr/>
                    <a:lstStyle/>
                    <a:p>
                      <a:pPr algn="ctr">
                        <a:lnSpc>
                          <a:spcPts val="1300"/>
                        </a:lnSpc>
                        <a:spcAft>
                          <a:spcPts val="0"/>
                        </a:spcAft>
                      </a:pPr>
                      <a:endParaRPr lang="sl-SI" sz="1600" dirty="0">
                        <a:effectLst/>
                        <a:latin typeface="+mn-lt"/>
                        <a:ea typeface="Times New Roman"/>
                        <a:cs typeface="Arial" panose="020B0604020202020204" pitchFamily="34" charset="0"/>
                      </a:endParaRPr>
                    </a:p>
                  </a:txBody>
                  <a:tcPr marL="44450" marR="44450" marT="0" marB="0" anchor="b"/>
                </a:tc>
                <a:tc>
                  <a:txBody>
                    <a:bodyPr/>
                    <a:lstStyle/>
                    <a:p>
                      <a:pPr marL="0" algn="ctr" defTabSz="914400" rtl="0" eaLnBrk="1" fontAlgn="b" latinLnBrk="0" hangingPunct="1">
                        <a:lnSpc>
                          <a:spcPts val="1300"/>
                        </a:lnSpc>
                        <a:spcAft>
                          <a:spcPts val="0"/>
                        </a:spcAft>
                      </a:pPr>
                      <a:r>
                        <a:rPr lang="sl-SI" sz="1600" kern="1200" dirty="0">
                          <a:solidFill>
                            <a:schemeClr val="dk1"/>
                          </a:solidFill>
                          <a:effectLst/>
                          <a:latin typeface="+mn-lt"/>
                          <a:ea typeface="Times New Roman"/>
                          <a:cs typeface="Arial" panose="020B0604020202020204" pitchFamily="34" charset="0"/>
                        </a:rPr>
                        <a:t>34</a:t>
                      </a:r>
                    </a:p>
                  </a:txBody>
                  <a:tcPr marL="7620" marR="7620" marT="7620" marB="0" anchor="b"/>
                </a:tc>
                <a:extLst>
                  <a:ext uri="{0D108BD9-81ED-4DB2-BD59-A6C34878D82A}">
                    <a16:rowId xmlns:a16="http://schemas.microsoft.com/office/drawing/2014/main" val="10007"/>
                  </a:ext>
                </a:extLst>
              </a:tr>
              <a:tr h="378588">
                <a:tc>
                  <a:txBody>
                    <a:bodyPr/>
                    <a:lstStyle/>
                    <a:p>
                      <a:pPr>
                        <a:lnSpc>
                          <a:spcPts val="1300"/>
                        </a:lnSpc>
                        <a:spcAft>
                          <a:spcPts val="0"/>
                        </a:spcAft>
                      </a:pPr>
                      <a:r>
                        <a:rPr lang="sl-SI" sz="1600" b="0" dirty="0">
                          <a:solidFill>
                            <a:schemeClr val="tx1"/>
                          </a:solidFill>
                          <a:effectLst/>
                          <a:latin typeface="+mn-lt"/>
                          <a:cs typeface="Arial" panose="020B0604020202020204" pitchFamily="34" charset="0"/>
                        </a:rPr>
                        <a:t>SAVINJSKA</a:t>
                      </a:r>
                      <a:endParaRPr lang="sl-SI" sz="1600" b="0" dirty="0">
                        <a:solidFill>
                          <a:schemeClr val="tx1"/>
                        </a:solidFill>
                        <a:effectLst/>
                        <a:latin typeface="+mn-lt"/>
                        <a:ea typeface="Times New Roman"/>
                        <a:cs typeface="Arial" panose="020B0604020202020204" pitchFamily="34" charset="0"/>
                      </a:endParaRPr>
                    </a:p>
                  </a:txBody>
                  <a:tcPr marL="44450" marR="44450" marT="0" marB="0" anchor="b"/>
                </a:tc>
                <a:tc>
                  <a:txBody>
                    <a:bodyPr/>
                    <a:lstStyle/>
                    <a:p>
                      <a:pPr algn="ctr">
                        <a:lnSpc>
                          <a:spcPts val="1300"/>
                        </a:lnSpc>
                        <a:spcAft>
                          <a:spcPts val="0"/>
                        </a:spcAft>
                      </a:pPr>
                      <a:r>
                        <a:rPr lang="sl-SI" sz="1600" dirty="0">
                          <a:effectLst/>
                          <a:latin typeface="+mn-lt"/>
                          <a:ea typeface="Times New Roman"/>
                          <a:cs typeface="Arial" panose="020B0604020202020204" pitchFamily="34" charset="0"/>
                        </a:rPr>
                        <a:t>0</a:t>
                      </a:r>
                    </a:p>
                  </a:txBody>
                  <a:tcPr marL="44450" marR="44450" marT="0" marB="0" anchor="b"/>
                </a:tc>
                <a:tc>
                  <a:txBody>
                    <a:bodyPr/>
                    <a:lstStyle/>
                    <a:p>
                      <a:pPr marL="0" algn="ctr" defTabSz="914400" rtl="0" eaLnBrk="1" fontAlgn="b" latinLnBrk="0" hangingPunct="1">
                        <a:lnSpc>
                          <a:spcPts val="1300"/>
                        </a:lnSpc>
                        <a:spcAft>
                          <a:spcPts val="0"/>
                        </a:spcAft>
                      </a:pPr>
                      <a:r>
                        <a:rPr lang="sl-SI" sz="1600" kern="1200" dirty="0">
                          <a:solidFill>
                            <a:schemeClr val="dk1"/>
                          </a:solidFill>
                          <a:effectLst/>
                          <a:latin typeface="+mn-lt"/>
                          <a:ea typeface="Times New Roman"/>
                          <a:cs typeface="Arial" panose="020B0604020202020204" pitchFamily="34" charset="0"/>
                        </a:rPr>
                        <a:t>0</a:t>
                      </a:r>
                    </a:p>
                  </a:txBody>
                  <a:tcPr marL="7620" marR="7620" marT="7620" marB="0" anchor="b"/>
                </a:tc>
                <a:tc>
                  <a:txBody>
                    <a:bodyPr/>
                    <a:lstStyle/>
                    <a:p>
                      <a:pPr algn="ctr">
                        <a:lnSpc>
                          <a:spcPts val="1300"/>
                        </a:lnSpc>
                        <a:spcAft>
                          <a:spcPts val="0"/>
                        </a:spcAft>
                      </a:pPr>
                      <a:endParaRPr lang="sl-SI" sz="1600" dirty="0">
                        <a:effectLst/>
                        <a:latin typeface="+mn-lt"/>
                        <a:ea typeface="Times New Roman"/>
                        <a:cs typeface="Arial" panose="020B0604020202020204" pitchFamily="34" charset="0"/>
                      </a:endParaRPr>
                    </a:p>
                  </a:txBody>
                  <a:tcPr marL="44450" marR="44450" marT="0" marB="0" anchor="b"/>
                </a:tc>
                <a:tc>
                  <a:txBody>
                    <a:bodyPr/>
                    <a:lstStyle/>
                    <a:p>
                      <a:pPr marL="0" algn="ctr" defTabSz="914400" rtl="0" eaLnBrk="1" fontAlgn="b" latinLnBrk="0" hangingPunct="1">
                        <a:lnSpc>
                          <a:spcPts val="1300"/>
                        </a:lnSpc>
                        <a:spcAft>
                          <a:spcPts val="0"/>
                        </a:spcAft>
                      </a:pPr>
                      <a:r>
                        <a:rPr lang="sl-SI" sz="1600" kern="1200" dirty="0">
                          <a:solidFill>
                            <a:schemeClr val="dk1"/>
                          </a:solidFill>
                          <a:effectLst/>
                          <a:latin typeface="+mn-lt"/>
                          <a:ea typeface="Times New Roman"/>
                          <a:cs typeface="Arial" panose="020B0604020202020204" pitchFamily="34" charset="0"/>
                        </a:rPr>
                        <a:t>34</a:t>
                      </a:r>
                    </a:p>
                  </a:txBody>
                  <a:tcPr marL="7620" marR="7620" marT="7620" marB="0" anchor="b"/>
                </a:tc>
                <a:extLst>
                  <a:ext uri="{0D108BD9-81ED-4DB2-BD59-A6C34878D82A}">
                    <a16:rowId xmlns:a16="http://schemas.microsoft.com/office/drawing/2014/main" val="10008"/>
                  </a:ext>
                </a:extLst>
              </a:tr>
              <a:tr h="378588">
                <a:tc>
                  <a:txBody>
                    <a:bodyPr/>
                    <a:lstStyle/>
                    <a:p>
                      <a:pPr>
                        <a:lnSpc>
                          <a:spcPts val="1300"/>
                        </a:lnSpc>
                        <a:spcAft>
                          <a:spcPts val="0"/>
                        </a:spcAft>
                      </a:pPr>
                      <a:r>
                        <a:rPr lang="sl-SI" sz="1600" dirty="0">
                          <a:solidFill>
                            <a:schemeClr val="tx1"/>
                          </a:solidFill>
                          <a:effectLst/>
                          <a:latin typeface="+mn-lt"/>
                          <a:cs typeface="Arial" panose="020B0604020202020204" pitchFamily="34" charset="0"/>
                        </a:rPr>
                        <a:t>SKUPAJ REGIJE</a:t>
                      </a:r>
                      <a:endParaRPr lang="sl-SI" sz="1600" dirty="0">
                        <a:solidFill>
                          <a:schemeClr val="tx1"/>
                        </a:solidFill>
                        <a:effectLst/>
                        <a:latin typeface="+mn-lt"/>
                        <a:ea typeface="Times New Roman"/>
                        <a:cs typeface="Arial" panose="020B0604020202020204" pitchFamily="34" charset="0"/>
                      </a:endParaRPr>
                    </a:p>
                  </a:txBody>
                  <a:tcPr marL="44450" marR="44450" marT="0" marB="0" anchor="b"/>
                </a:tc>
                <a:tc>
                  <a:txBody>
                    <a:bodyPr/>
                    <a:lstStyle/>
                    <a:p>
                      <a:pPr algn="ctr">
                        <a:lnSpc>
                          <a:spcPts val="1300"/>
                        </a:lnSpc>
                        <a:spcAft>
                          <a:spcPts val="0"/>
                        </a:spcAft>
                      </a:pPr>
                      <a:r>
                        <a:rPr lang="sl-SI" sz="1600" b="1" dirty="0">
                          <a:effectLst/>
                          <a:latin typeface="+mn-lt"/>
                          <a:ea typeface="Times New Roman"/>
                          <a:cs typeface="Arial" panose="020B0604020202020204" pitchFamily="34" charset="0"/>
                        </a:rPr>
                        <a:t>204</a:t>
                      </a:r>
                    </a:p>
                  </a:txBody>
                  <a:tcPr marL="44450" marR="44450" marT="0" marB="0" anchor="b"/>
                </a:tc>
                <a:tc>
                  <a:txBody>
                    <a:bodyPr/>
                    <a:lstStyle/>
                    <a:p>
                      <a:pPr marL="0" algn="ctr" defTabSz="914400" rtl="0" eaLnBrk="1" fontAlgn="b" latinLnBrk="0" hangingPunct="1">
                        <a:lnSpc>
                          <a:spcPts val="1300"/>
                        </a:lnSpc>
                        <a:spcAft>
                          <a:spcPts val="0"/>
                        </a:spcAft>
                      </a:pPr>
                      <a:r>
                        <a:rPr lang="sl-SI" sz="1600" b="1" kern="1200" dirty="0">
                          <a:solidFill>
                            <a:schemeClr val="dk1"/>
                          </a:solidFill>
                          <a:effectLst/>
                          <a:latin typeface="+mn-lt"/>
                          <a:ea typeface="Times New Roman"/>
                          <a:cs typeface="Arial" panose="020B0604020202020204" pitchFamily="34" charset="0"/>
                        </a:rPr>
                        <a:t>99</a:t>
                      </a:r>
                    </a:p>
                  </a:txBody>
                  <a:tcPr marL="7620" marR="7620" marT="7620" marB="0" anchor="b"/>
                </a:tc>
                <a:tc>
                  <a:txBody>
                    <a:bodyPr/>
                    <a:lstStyle/>
                    <a:p>
                      <a:pPr algn="ctr">
                        <a:lnSpc>
                          <a:spcPts val="1300"/>
                        </a:lnSpc>
                        <a:spcAft>
                          <a:spcPts val="0"/>
                        </a:spcAft>
                      </a:pPr>
                      <a:endParaRPr lang="sl-SI" sz="1600" b="1" dirty="0">
                        <a:effectLst/>
                        <a:latin typeface="+mn-lt"/>
                        <a:ea typeface="Times New Roman"/>
                        <a:cs typeface="Arial" panose="020B0604020202020204" pitchFamily="34" charset="0"/>
                      </a:endParaRPr>
                    </a:p>
                  </a:txBody>
                  <a:tcPr marL="44450" marR="44450" marT="0" marB="0" anchor="b"/>
                </a:tc>
                <a:tc>
                  <a:txBody>
                    <a:bodyPr/>
                    <a:lstStyle/>
                    <a:p>
                      <a:pPr marL="0" algn="ctr" defTabSz="914400" rtl="0" eaLnBrk="1" fontAlgn="b" latinLnBrk="0" hangingPunct="1">
                        <a:lnSpc>
                          <a:spcPts val="1300"/>
                        </a:lnSpc>
                        <a:spcAft>
                          <a:spcPts val="0"/>
                        </a:spcAft>
                      </a:pPr>
                      <a:r>
                        <a:rPr lang="sl-SI" sz="1600" b="1" kern="1200" dirty="0">
                          <a:solidFill>
                            <a:srgbClr val="FF0000"/>
                          </a:solidFill>
                          <a:effectLst/>
                          <a:latin typeface="+mn-lt"/>
                          <a:ea typeface="Times New Roman"/>
                          <a:cs typeface="Arial" panose="020B0604020202020204" pitchFamily="34" charset="0"/>
                        </a:rPr>
                        <a:t>238</a:t>
                      </a:r>
                    </a:p>
                  </a:txBody>
                  <a:tcPr marL="7620" marR="7620" marT="7620" marB="0" anchor="b"/>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88957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4294967295"/>
          </p:nvPr>
        </p:nvSpPr>
        <p:spPr>
          <a:xfrm>
            <a:off x="626492" y="420624"/>
            <a:ext cx="9818770" cy="6117336"/>
          </a:xfrm>
          <a:noFill/>
          <a:ln>
            <a:solidFill>
              <a:schemeClr val="accent1">
                <a:alpha val="0"/>
              </a:schemeClr>
            </a:solidFill>
          </a:ln>
          <a:effectLst>
            <a:outerShdw sx="1000" sy="1000" algn="ctr" rotWithShape="0">
              <a:srgbClr val="000000"/>
            </a:outerShdw>
            <a:reflection endPos="0" dist="50800" dir="5400000" sy="-100000" algn="bl" rotWithShape="0"/>
          </a:effectLst>
        </p:spPr>
        <p:txBody>
          <a:bodyPr>
            <a:normAutofit fontScale="92500" lnSpcReduction="10000"/>
          </a:bodyPr>
          <a:lstStyle/>
          <a:p>
            <a:pPr marL="381000" indent="-381000" algn="ctr">
              <a:spcBef>
                <a:spcPts val="0"/>
              </a:spcBef>
              <a:buNone/>
              <a:defRPr/>
            </a:pPr>
            <a:r>
              <a:rPr lang="sl-SI" sz="2800" b="1" dirty="0">
                <a:solidFill>
                  <a:srgbClr val="FF0000"/>
                </a:solidFill>
                <a:latin typeface="+mj-lt"/>
                <a:cs typeface="Arial" panose="020B0604020202020204" pitchFamily="34" charset="0"/>
              </a:rPr>
              <a:t>NOVE RAZMESTITVE</a:t>
            </a:r>
          </a:p>
          <a:p>
            <a:pPr marL="381600" lvl="1" indent="-381600">
              <a:spcBef>
                <a:spcPts val="0"/>
              </a:spcBef>
              <a:buNone/>
              <a:defRPr/>
            </a:pPr>
            <a:endParaRPr lang="sl-SI" sz="2200" b="1" dirty="0">
              <a:latin typeface="+mj-lt"/>
              <a:cs typeface="Arial" panose="020B0604020202020204" pitchFamily="34" charset="0"/>
            </a:endParaRPr>
          </a:p>
          <a:p>
            <a:pPr marL="381600" lvl="1" indent="-381600">
              <a:spcBef>
                <a:spcPts val="0"/>
              </a:spcBef>
              <a:buNone/>
              <a:defRPr/>
            </a:pPr>
            <a:r>
              <a:rPr lang="sl-SI" sz="2300" b="1" dirty="0">
                <a:solidFill>
                  <a:schemeClr val="tx1"/>
                </a:solidFill>
                <a:latin typeface="+mj-lt"/>
                <a:cs typeface="Arial" panose="020B0604020202020204" pitchFamily="34" charset="0"/>
              </a:rPr>
              <a:t>Izobraževalni programi srednjega poklicnega izobraževanja (SPI): </a:t>
            </a:r>
            <a:endParaRPr lang="sl-SI" sz="2300" dirty="0">
              <a:solidFill>
                <a:schemeClr val="tx1"/>
              </a:solidFill>
              <a:latin typeface="+mj-lt"/>
              <a:cs typeface="Arial" panose="020B0604020202020204" pitchFamily="34" charset="0"/>
            </a:endParaRPr>
          </a:p>
          <a:p>
            <a:pPr lvl="1">
              <a:spcBef>
                <a:spcPts val="0"/>
              </a:spcBef>
              <a:buFont typeface="Arial" panose="020B0604020202020204" pitchFamily="34" charset="0"/>
              <a:buChar char="•"/>
              <a:defRPr/>
            </a:pPr>
            <a:r>
              <a:rPr lang="sl-SI" sz="2300" dirty="0">
                <a:solidFill>
                  <a:srgbClr val="FF0000"/>
                </a:solidFill>
                <a:latin typeface="+mj-lt"/>
                <a:cs typeface="Arial" panose="020B0604020202020204" pitchFamily="34" charset="0"/>
              </a:rPr>
              <a:t>Bolničar - negovalec, </a:t>
            </a:r>
            <a:r>
              <a:rPr lang="sl-SI" sz="2300" dirty="0">
                <a:solidFill>
                  <a:schemeClr val="tx1"/>
                </a:solidFill>
                <a:latin typeface="+mj-lt"/>
                <a:cs typeface="Arial" panose="020B0604020202020204" pitchFamily="34" charset="0"/>
              </a:rPr>
              <a:t>Srednja šola Jesenice</a:t>
            </a:r>
            <a:r>
              <a:rPr lang="sl-SI" sz="2300" dirty="0">
                <a:latin typeface="+mj-lt"/>
                <a:cs typeface="Arial" panose="020B0604020202020204" pitchFamily="34" charset="0"/>
              </a:rPr>
              <a:t>,</a:t>
            </a:r>
          </a:p>
          <a:p>
            <a:pPr lvl="1">
              <a:spcBef>
                <a:spcPts val="0"/>
              </a:spcBef>
              <a:buFont typeface="Arial" panose="020B0604020202020204" pitchFamily="34" charset="0"/>
              <a:buChar char="•"/>
              <a:defRPr/>
            </a:pPr>
            <a:r>
              <a:rPr lang="sl-SI" sz="2300" dirty="0">
                <a:solidFill>
                  <a:srgbClr val="FF0000"/>
                </a:solidFill>
                <a:latin typeface="+mj-lt"/>
                <a:cs typeface="Arial" panose="020B0604020202020204" pitchFamily="34" charset="0"/>
              </a:rPr>
              <a:t>Mehanik kmetijskih in delovnih strojev, </a:t>
            </a:r>
            <a:r>
              <a:rPr lang="sl-SI" sz="2300" dirty="0">
                <a:solidFill>
                  <a:schemeClr val="tx1"/>
                </a:solidFill>
                <a:latin typeface="+mj-lt"/>
                <a:cs typeface="Arial" panose="020B0604020202020204" pitchFamily="34" charset="0"/>
              </a:rPr>
              <a:t>Biotehniška šola Rakičan,</a:t>
            </a:r>
          </a:p>
          <a:p>
            <a:pPr lvl="1">
              <a:spcBef>
                <a:spcPts val="0"/>
              </a:spcBef>
              <a:buFont typeface="Arial" panose="020B0604020202020204" pitchFamily="34" charset="0"/>
              <a:buChar char="•"/>
              <a:defRPr/>
            </a:pPr>
            <a:r>
              <a:rPr lang="sl-SI" sz="2300" dirty="0" err="1">
                <a:solidFill>
                  <a:srgbClr val="FF0000"/>
                </a:solidFill>
                <a:latin typeface="+mj-lt"/>
                <a:cs typeface="Arial" panose="020B0604020202020204" pitchFamily="34" charset="0"/>
              </a:rPr>
              <a:t>Mehatronik</a:t>
            </a:r>
            <a:r>
              <a:rPr lang="sl-SI" sz="2300" dirty="0">
                <a:solidFill>
                  <a:srgbClr val="FF0000"/>
                </a:solidFill>
                <a:latin typeface="+mj-lt"/>
                <a:cs typeface="Arial" panose="020B0604020202020204" pitchFamily="34" charset="0"/>
              </a:rPr>
              <a:t> operater, </a:t>
            </a:r>
            <a:r>
              <a:rPr lang="sl-SI" sz="2300" dirty="0">
                <a:solidFill>
                  <a:schemeClr val="tx1"/>
                </a:solidFill>
                <a:latin typeface="+mj-lt"/>
                <a:cs typeface="Arial" panose="020B0604020202020204" pitchFamily="34" charset="0"/>
              </a:rPr>
              <a:t>Srednja tehniška in poklicna šola Trbovlje </a:t>
            </a:r>
            <a:r>
              <a:rPr lang="sl-SI" sz="2300" i="1" dirty="0">
                <a:solidFill>
                  <a:schemeClr val="tx1"/>
                </a:solidFill>
                <a:latin typeface="+mj-lt"/>
                <a:cs typeface="Arial" panose="020B0604020202020204" pitchFamily="34" charset="0"/>
              </a:rPr>
              <a:t>(ponovno);</a:t>
            </a:r>
          </a:p>
          <a:p>
            <a:pPr lvl="1">
              <a:spcBef>
                <a:spcPts val="0"/>
              </a:spcBef>
              <a:buFont typeface="Arial" panose="020B0604020202020204" pitchFamily="34" charset="0"/>
              <a:buChar char="•"/>
              <a:defRPr/>
            </a:pPr>
            <a:endParaRPr lang="sl-SI" sz="2300" dirty="0">
              <a:solidFill>
                <a:schemeClr val="tx1"/>
              </a:solidFill>
              <a:latin typeface="+mj-lt"/>
              <a:cs typeface="Arial" panose="020B0604020202020204" pitchFamily="34" charset="0"/>
            </a:endParaRPr>
          </a:p>
          <a:p>
            <a:pPr marL="381600" lvl="1" indent="-381600">
              <a:spcBef>
                <a:spcPts val="0"/>
              </a:spcBef>
              <a:buNone/>
              <a:defRPr/>
            </a:pPr>
            <a:r>
              <a:rPr lang="sl-SI" sz="2300" b="1" dirty="0">
                <a:solidFill>
                  <a:schemeClr val="tx1"/>
                </a:solidFill>
                <a:latin typeface="+mj-lt"/>
                <a:cs typeface="Arial" panose="020B0604020202020204" pitchFamily="34" charset="0"/>
              </a:rPr>
              <a:t>Izobraževalni programi srednjega strokovnega izobraževanja (SSI): </a:t>
            </a:r>
            <a:endParaRPr lang="sl-SI" sz="2300" dirty="0">
              <a:solidFill>
                <a:schemeClr val="tx1"/>
              </a:solidFill>
              <a:latin typeface="+mj-lt"/>
              <a:cs typeface="Arial" panose="020B0604020202020204" pitchFamily="34" charset="0"/>
            </a:endParaRPr>
          </a:p>
          <a:p>
            <a:pPr lvl="1">
              <a:spcBef>
                <a:spcPts val="0"/>
              </a:spcBef>
              <a:buFont typeface="Arial" panose="020B0604020202020204" pitchFamily="34" charset="0"/>
              <a:buChar char="•"/>
              <a:defRPr/>
            </a:pPr>
            <a:r>
              <a:rPr lang="sl-SI" sz="2300" dirty="0">
                <a:solidFill>
                  <a:srgbClr val="FF0000"/>
                </a:solidFill>
                <a:latin typeface="+mj-lt"/>
                <a:cs typeface="Arial" panose="020B0604020202020204" pitchFamily="34" charset="0"/>
              </a:rPr>
              <a:t>Zdravstvena nega, ŠC Kranj, </a:t>
            </a:r>
            <a:r>
              <a:rPr lang="sl-SI" sz="2300" dirty="0">
                <a:solidFill>
                  <a:schemeClr val="tx1"/>
                </a:solidFill>
                <a:latin typeface="+mj-lt"/>
                <a:cs typeface="Arial" panose="020B0604020202020204" pitchFamily="34" charset="0"/>
              </a:rPr>
              <a:t>Srednja ekonomska, storitvena in gradbena šola,</a:t>
            </a:r>
          </a:p>
          <a:p>
            <a:pPr lvl="1">
              <a:spcBef>
                <a:spcPts val="0"/>
              </a:spcBef>
              <a:buFont typeface="Arial" panose="020B0604020202020204" pitchFamily="34" charset="0"/>
              <a:buChar char="•"/>
              <a:defRPr/>
            </a:pPr>
            <a:r>
              <a:rPr lang="sl-SI" sz="2300" dirty="0">
                <a:solidFill>
                  <a:srgbClr val="FF0000"/>
                </a:solidFill>
                <a:latin typeface="+mj-lt"/>
                <a:cs typeface="Arial" panose="020B0604020202020204" pitchFamily="34" charset="0"/>
              </a:rPr>
              <a:t>Kozmetični tehnik, ŠC Slovenj Gradec, </a:t>
            </a:r>
            <a:r>
              <a:rPr lang="sl-SI" sz="2300" dirty="0">
                <a:solidFill>
                  <a:schemeClr val="tx1"/>
                </a:solidFill>
                <a:latin typeface="+mj-lt"/>
                <a:cs typeface="Arial" panose="020B0604020202020204" pitchFamily="34" charset="0"/>
              </a:rPr>
              <a:t>Srednja šola Slovenj Gradec in Muta,</a:t>
            </a:r>
          </a:p>
          <a:p>
            <a:pPr lvl="1">
              <a:spcBef>
                <a:spcPts val="0"/>
              </a:spcBef>
              <a:buFont typeface="Arial" panose="020B0604020202020204" pitchFamily="34" charset="0"/>
              <a:buChar char="•"/>
              <a:defRPr/>
            </a:pPr>
            <a:r>
              <a:rPr lang="sl-SI" sz="2300" dirty="0">
                <a:solidFill>
                  <a:srgbClr val="FF0000"/>
                </a:solidFill>
                <a:latin typeface="+mj-lt"/>
                <a:cs typeface="Arial" panose="020B0604020202020204" pitchFamily="34" charset="0"/>
              </a:rPr>
              <a:t>Tehnik oblikovanja, ŠC Novo mesto, </a:t>
            </a:r>
            <a:r>
              <a:rPr lang="sl-SI" sz="2300" dirty="0">
                <a:solidFill>
                  <a:schemeClr val="tx1"/>
                </a:solidFill>
                <a:latin typeface="+mj-lt"/>
                <a:cs typeface="Arial" panose="020B0604020202020204" pitchFamily="34" charset="0"/>
              </a:rPr>
              <a:t>Srednja zdravstvena in kemijska šola; </a:t>
            </a:r>
          </a:p>
          <a:p>
            <a:pPr marL="402336" lvl="1" indent="0">
              <a:spcBef>
                <a:spcPts val="0"/>
              </a:spcBef>
              <a:buNone/>
              <a:defRPr/>
            </a:pPr>
            <a:endParaRPr lang="sl-SI" sz="2300" dirty="0">
              <a:latin typeface="+mj-lt"/>
              <a:cs typeface="Arial" panose="020B0604020202020204" pitchFamily="34" charset="0"/>
            </a:endParaRPr>
          </a:p>
          <a:p>
            <a:pPr marL="57150" indent="0">
              <a:spcBef>
                <a:spcPts val="0"/>
              </a:spcBef>
              <a:buNone/>
              <a:defRPr/>
            </a:pPr>
            <a:r>
              <a:rPr lang="sl-SI" sz="2300" b="1" dirty="0">
                <a:solidFill>
                  <a:schemeClr val="tx1"/>
                </a:solidFill>
                <a:latin typeface="+mj-lt"/>
                <a:cs typeface="Arial" panose="020B0604020202020204" pitchFamily="34" charset="0"/>
              </a:rPr>
              <a:t>Izobraževalni program poklicno-tehniškega izobraževanja:</a:t>
            </a:r>
          </a:p>
          <a:p>
            <a:pPr marL="857250" lvl="1" indent="-342900">
              <a:spcBef>
                <a:spcPts val="0"/>
              </a:spcBef>
              <a:buFont typeface="Arial" panose="020B0604020202020204" pitchFamily="34" charset="0"/>
              <a:buChar char="•"/>
              <a:defRPr/>
            </a:pPr>
            <a:r>
              <a:rPr lang="sl-SI" sz="2300" dirty="0">
                <a:solidFill>
                  <a:srgbClr val="FF0000"/>
                </a:solidFill>
                <a:latin typeface="+mj-lt"/>
                <a:cs typeface="Arial" panose="020B0604020202020204" pitchFamily="34" charset="0"/>
              </a:rPr>
              <a:t>Živilsko – prehranski tehnik (PTI), ŠC Ptuj, </a:t>
            </a:r>
            <a:r>
              <a:rPr lang="sl-SI" sz="2300" dirty="0">
                <a:solidFill>
                  <a:schemeClr val="tx1"/>
                </a:solidFill>
                <a:latin typeface="+mj-lt"/>
                <a:cs typeface="Arial" panose="020B0604020202020204" pitchFamily="34" charset="0"/>
              </a:rPr>
              <a:t>Šola za ekonomijo, turizem in kmetijstvo </a:t>
            </a:r>
            <a:r>
              <a:rPr lang="sl-SI" sz="2300" i="1" dirty="0">
                <a:solidFill>
                  <a:schemeClr val="tx1"/>
                </a:solidFill>
                <a:latin typeface="+mj-lt"/>
                <a:cs typeface="Arial" panose="020B0604020202020204" pitchFamily="34" charset="0"/>
              </a:rPr>
              <a:t>(namesto programa Kmetijsko –podjetniški tehnik (PTI)).</a:t>
            </a:r>
          </a:p>
          <a:p>
            <a:pPr marL="114300" indent="0">
              <a:spcBef>
                <a:spcPts val="0"/>
              </a:spcBef>
              <a:buNone/>
              <a:defRPr/>
            </a:pPr>
            <a:endParaRPr lang="sl-SI" sz="2600" b="1" i="1" dirty="0">
              <a:solidFill>
                <a:schemeClr val="tx1"/>
              </a:solidFill>
              <a:latin typeface="+mj-lt"/>
              <a:cs typeface="Arial" panose="020B0604020202020204" pitchFamily="34" charset="0"/>
            </a:endParaRPr>
          </a:p>
          <a:p>
            <a:pPr marL="114300" indent="0">
              <a:spcBef>
                <a:spcPts val="0"/>
              </a:spcBef>
              <a:buNone/>
              <a:defRPr/>
            </a:pPr>
            <a:r>
              <a:rPr lang="sl-SI" sz="1700" b="1" i="1" u="sng" dirty="0">
                <a:solidFill>
                  <a:schemeClr val="tx1"/>
                </a:solidFill>
              </a:rPr>
              <a:t>POGOJ:</a:t>
            </a:r>
            <a:r>
              <a:rPr lang="sl-SI" sz="1700" i="1" dirty="0">
                <a:solidFill>
                  <a:schemeClr val="tx1"/>
                </a:solidFill>
              </a:rPr>
              <a:t> šole bodo program SPI izvajale, če bodo do roka za prijave (2. 4. 2025) prejele vsaj 15 prijav, na SSI pa vsaj 20 prijav. </a:t>
            </a:r>
          </a:p>
          <a:p>
            <a:pPr marL="57150" indent="0">
              <a:spcBef>
                <a:spcPts val="0"/>
              </a:spcBef>
              <a:buNone/>
              <a:defRPr/>
            </a:pPr>
            <a:endParaRPr lang="sl-SI" sz="2400" b="1" dirty="0"/>
          </a:p>
          <a:p>
            <a:pPr marL="457200" lvl="1" indent="0">
              <a:spcBef>
                <a:spcPts val="0"/>
              </a:spcBef>
              <a:buNone/>
              <a:defRPr/>
            </a:pPr>
            <a:endParaRPr lang="sl-SI" sz="2000" b="1" dirty="0">
              <a:solidFill>
                <a:srgbClr val="FF0000"/>
              </a:solidFill>
            </a:endParaRPr>
          </a:p>
          <a:p>
            <a:pPr marL="457200" lvl="1" indent="0">
              <a:lnSpc>
                <a:spcPct val="80000"/>
              </a:lnSpc>
              <a:buNone/>
              <a:defRPr/>
            </a:pPr>
            <a:endParaRPr lang="sl-SI" sz="2000" i="1" dirty="0"/>
          </a:p>
          <a:p>
            <a:pPr marL="457200" lvl="1" indent="0">
              <a:lnSpc>
                <a:spcPct val="80000"/>
              </a:lnSpc>
              <a:buNone/>
              <a:defRPr/>
            </a:pPr>
            <a:endParaRPr lang="sl-SI" sz="2000" i="1" dirty="0"/>
          </a:p>
          <a:p>
            <a:pPr marL="800100" lvl="1" indent="-342900">
              <a:lnSpc>
                <a:spcPct val="80000"/>
              </a:lnSpc>
              <a:defRPr/>
            </a:pPr>
            <a:endParaRPr lang="sl-SI" sz="2000" b="1" dirty="0"/>
          </a:p>
          <a:p>
            <a:pPr marL="381000" indent="-381000">
              <a:lnSpc>
                <a:spcPct val="80000"/>
              </a:lnSpc>
              <a:buNone/>
              <a:defRPr/>
            </a:pPr>
            <a:endParaRPr lang="sl-SI" sz="2800" b="1" dirty="0"/>
          </a:p>
          <a:p>
            <a:pPr marL="381000" indent="-381000">
              <a:lnSpc>
                <a:spcPct val="80000"/>
              </a:lnSpc>
              <a:buNone/>
              <a:defRPr/>
            </a:pPr>
            <a:endParaRPr lang="sl-SI" sz="2800" b="1" dirty="0"/>
          </a:p>
        </p:txBody>
      </p:sp>
    </p:spTree>
    <p:extLst>
      <p:ext uri="{BB962C8B-B14F-4D97-AF65-F5344CB8AC3E}">
        <p14:creationId xmlns:p14="http://schemas.microsoft.com/office/powerpoint/2010/main" val="2220370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4294967295"/>
          </p:nvPr>
        </p:nvSpPr>
        <p:spPr>
          <a:xfrm>
            <a:off x="589916" y="228600"/>
            <a:ext cx="9203308" cy="6400800"/>
          </a:xfrm>
          <a:noFill/>
          <a:ln>
            <a:solidFill>
              <a:schemeClr val="accent1">
                <a:alpha val="0"/>
              </a:schemeClr>
            </a:solidFill>
          </a:ln>
          <a:effectLst>
            <a:outerShdw sx="1000" sy="1000" algn="ctr" rotWithShape="0">
              <a:srgbClr val="000000"/>
            </a:outerShdw>
            <a:reflection endPos="0" dist="50800" dir="5400000" sy="-100000" algn="bl" rotWithShape="0"/>
          </a:effectLst>
        </p:spPr>
        <p:txBody>
          <a:bodyPr>
            <a:normAutofit fontScale="25000" lnSpcReduction="20000"/>
          </a:bodyPr>
          <a:lstStyle/>
          <a:p>
            <a:pPr marL="381000" indent="-381000" algn="ctr">
              <a:lnSpc>
                <a:spcPct val="120000"/>
              </a:lnSpc>
              <a:spcBef>
                <a:spcPts val="0"/>
              </a:spcBef>
              <a:buNone/>
              <a:defRPr/>
            </a:pPr>
            <a:r>
              <a:rPr lang="sl-SI" sz="8800" b="1" dirty="0">
                <a:solidFill>
                  <a:srgbClr val="FF0000"/>
                </a:solidFill>
                <a:latin typeface="+mj-lt"/>
                <a:cs typeface="Arial" panose="020B0604020202020204" pitchFamily="34" charset="0"/>
              </a:rPr>
              <a:t>VAJENIŠKA IZVEDBA NEKATERIH PROGRAMOV</a:t>
            </a:r>
          </a:p>
          <a:p>
            <a:pPr marL="0" indent="0">
              <a:lnSpc>
                <a:spcPct val="120000"/>
              </a:lnSpc>
              <a:spcBef>
                <a:spcPts val="0"/>
              </a:spcBef>
              <a:buNone/>
            </a:pPr>
            <a:endParaRPr lang="sl-SI" sz="2100" dirty="0">
              <a:latin typeface="+mj-lt"/>
              <a:cs typeface="Arial" panose="020B0604020202020204" pitchFamily="34" charset="0"/>
            </a:endParaRPr>
          </a:p>
          <a:p>
            <a:pPr marL="0" indent="0">
              <a:lnSpc>
                <a:spcPct val="120000"/>
              </a:lnSpc>
              <a:spcBef>
                <a:spcPts val="0"/>
              </a:spcBef>
              <a:buNone/>
            </a:pPr>
            <a:r>
              <a:rPr lang="sl-SI" sz="6800" dirty="0">
                <a:solidFill>
                  <a:schemeClr val="tx1"/>
                </a:solidFill>
                <a:latin typeface="+mj-lt"/>
                <a:cs typeface="Arial" panose="020B0604020202020204" pitchFamily="34" charset="0"/>
              </a:rPr>
              <a:t>Mreža šol in vajeniških programov </a:t>
            </a:r>
            <a:r>
              <a:rPr lang="sl-SI" sz="6800" b="1" dirty="0">
                <a:solidFill>
                  <a:schemeClr val="tx1"/>
                </a:solidFill>
                <a:latin typeface="+mj-lt"/>
                <a:cs typeface="Arial" panose="020B0604020202020204" pitchFamily="34" charset="0"/>
              </a:rPr>
              <a:t>se v 2025/2026 praktično ne spreminja, </a:t>
            </a:r>
            <a:r>
              <a:rPr lang="sl-SI" sz="6800" i="1" u="sng" dirty="0">
                <a:solidFill>
                  <a:schemeClr val="tx1"/>
                </a:solidFill>
                <a:latin typeface="+mj-lt"/>
                <a:cs typeface="Arial" panose="020B0604020202020204" pitchFamily="34" charset="0"/>
              </a:rPr>
              <a:t>izjema: črtan program </a:t>
            </a:r>
            <a:r>
              <a:rPr lang="sl-SI" sz="6800" i="1" u="sng" dirty="0" err="1">
                <a:solidFill>
                  <a:schemeClr val="tx1"/>
                </a:solidFill>
                <a:latin typeface="+mj-lt"/>
                <a:cs typeface="Arial" panose="020B0604020202020204" pitchFamily="34" charset="0"/>
              </a:rPr>
              <a:t>Avtokaroserist</a:t>
            </a:r>
            <a:r>
              <a:rPr lang="sl-SI" sz="6800" i="1" u="sng" dirty="0">
                <a:solidFill>
                  <a:schemeClr val="tx1"/>
                </a:solidFill>
                <a:latin typeface="+mj-lt"/>
                <a:cs typeface="Arial" panose="020B0604020202020204" pitchFamily="34" charset="0"/>
              </a:rPr>
              <a:t> na ŠC Nova Gorica, program Klepar – krovec na SIC Ljubljana samo v vajeniški obliki</a:t>
            </a:r>
            <a:r>
              <a:rPr lang="sl-SI" sz="6800" i="1" dirty="0">
                <a:solidFill>
                  <a:schemeClr val="tx1"/>
                </a:solidFill>
                <a:latin typeface="+mj-lt"/>
                <a:cs typeface="Arial" panose="020B0604020202020204" pitchFamily="34" charset="0"/>
              </a:rPr>
              <a:t>:</a:t>
            </a:r>
          </a:p>
          <a:p>
            <a:pPr marL="0" indent="0">
              <a:lnSpc>
                <a:spcPct val="120000"/>
              </a:lnSpc>
              <a:spcBef>
                <a:spcPts val="0"/>
              </a:spcBef>
              <a:buNone/>
            </a:pPr>
            <a:endParaRPr lang="sl-SI" sz="6800" dirty="0">
              <a:latin typeface="+mj-lt"/>
              <a:cs typeface="Arial" panose="020B0604020202020204" pitchFamily="34" charset="0"/>
            </a:endParaRPr>
          </a:p>
          <a:p>
            <a:pPr marL="0" indent="0">
              <a:lnSpc>
                <a:spcPct val="120000"/>
              </a:lnSpc>
              <a:spcBef>
                <a:spcPts val="0"/>
              </a:spcBef>
              <a:buNone/>
            </a:pPr>
            <a:r>
              <a:rPr lang="sl-SI" sz="6800" b="1" dirty="0">
                <a:solidFill>
                  <a:srgbClr val="0070C0"/>
                </a:solidFill>
                <a:latin typeface="+mj-lt"/>
                <a:cs typeface="Arial" panose="020B0604020202020204" pitchFamily="34" charset="0"/>
              </a:rPr>
              <a:t>V mreži bo 21 VAJENIŠKIH PROGRAMOV:</a:t>
            </a:r>
          </a:p>
          <a:p>
            <a:pPr>
              <a:lnSpc>
                <a:spcPct val="120000"/>
              </a:lnSpc>
              <a:spcBef>
                <a:spcPts val="0"/>
              </a:spcBef>
            </a:pPr>
            <a:r>
              <a:rPr lang="sl-SI" sz="6800" b="1" dirty="0">
                <a:solidFill>
                  <a:schemeClr val="tx1"/>
                </a:solidFill>
                <a:latin typeface="+mj-lt"/>
                <a:ea typeface="Times New Roman" panose="02020603050405020304" pitchFamily="18" charset="0"/>
                <a:cs typeface="Arial" panose="020B0604020202020204" pitchFamily="34" charset="0"/>
              </a:rPr>
              <a:t>Mizar</a:t>
            </a:r>
            <a:r>
              <a:rPr lang="sl-SI" sz="6800" dirty="0">
                <a:solidFill>
                  <a:schemeClr val="tx1"/>
                </a:solidFill>
                <a:latin typeface="+mj-lt"/>
                <a:ea typeface="Times New Roman" panose="02020603050405020304" pitchFamily="18" charset="0"/>
                <a:cs typeface="Arial" panose="020B0604020202020204" pitchFamily="34" charset="0"/>
              </a:rPr>
              <a:t> na ŠC Novo mesto, ŠC Slovenj Gradec, ŠC Nova Gorica, ŠC Škofja Loka in Lesarski šoli Maribor,</a:t>
            </a:r>
          </a:p>
          <a:p>
            <a:pPr>
              <a:lnSpc>
                <a:spcPct val="120000"/>
              </a:lnSpc>
              <a:spcBef>
                <a:spcPts val="0"/>
              </a:spcBef>
            </a:pPr>
            <a:r>
              <a:rPr lang="sl-SI" sz="6800" b="1" dirty="0">
                <a:solidFill>
                  <a:schemeClr val="tx1"/>
                </a:solidFill>
                <a:latin typeface="+mj-lt"/>
                <a:ea typeface="Times New Roman" panose="02020603050405020304" pitchFamily="18" charset="0"/>
                <a:cs typeface="Arial" panose="020B0604020202020204" pitchFamily="34" charset="0"/>
              </a:rPr>
              <a:t>Kamnosek</a:t>
            </a:r>
            <a:r>
              <a:rPr lang="sl-SI" sz="6800" dirty="0">
                <a:solidFill>
                  <a:schemeClr val="tx1"/>
                </a:solidFill>
                <a:latin typeface="+mj-lt"/>
                <a:ea typeface="Times New Roman" panose="02020603050405020304" pitchFamily="18" charset="0"/>
                <a:cs typeface="Arial" panose="020B0604020202020204" pitchFamily="34" charset="0"/>
              </a:rPr>
              <a:t> na Srednji gradbeni, geodetski, okoljevarstveni šoli in strokovni gimnaziji Ljubljana, </a:t>
            </a:r>
          </a:p>
          <a:p>
            <a:pPr>
              <a:lnSpc>
                <a:spcPct val="120000"/>
              </a:lnSpc>
              <a:spcBef>
                <a:spcPts val="0"/>
              </a:spcBef>
            </a:pPr>
            <a:r>
              <a:rPr lang="sl-SI" sz="6800" b="1" dirty="0">
                <a:solidFill>
                  <a:schemeClr val="tx1"/>
                </a:solidFill>
                <a:latin typeface="+mj-lt"/>
                <a:ea typeface="Times New Roman" panose="02020603050405020304" pitchFamily="18" charset="0"/>
                <a:cs typeface="Arial" panose="020B0604020202020204" pitchFamily="34" charset="0"/>
              </a:rPr>
              <a:t>Oblikovalec kovin - orodjar</a:t>
            </a:r>
            <a:r>
              <a:rPr lang="sl-SI" sz="6800" dirty="0">
                <a:solidFill>
                  <a:schemeClr val="tx1"/>
                </a:solidFill>
                <a:latin typeface="+mj-lt"/>
                <a:ea typeface="Times New Roman" panose="02020603050405020304" pitchFamily="18" charset="0"/>
                <a:cs typeface="Arial" panose="020B0604020202020204" pitchFamily="34" charset="0"/>
              </a:rPr>
              <a:t> na SIC Ljubljana - Srednji poklicni in strokovni šoli Bežigrad, ŠC Škofja Loka, ŠC Novo mesto, ŠC Nova Gorica, na Tehniškem šolskem centru Maribor, ŠC Ptuj ter Srednji poklicni in tehniški šoli Murska Sobota, </a:t>
            </a:r>
          </a:p>
          <a:p>
            <a:pPr>
              <a:lnSpc>
                <a:spcPct val="120000"/>
              </a:lnSpc>
              <a:spcBef>
                <a:spcPts val="0"/>
              </a:spcBef>
            </a:pPr>
            <a:r>
              <a:rPr lang="sl-SI" sz="6800" b="1" dirty="0">
                <a:solidFill>
                  <a:schemeClr val="tx1"/>
                </a:solidFill>
                <a:latin typeface="+mj-lt"/>
                <a:ea typeface="Times New Roman" panose="02020603050405020304" pitchFamily="18" charset="0"/>
                <a:cs typeface="Arial" panose="020B0604020202020204" pitchFamily="34" charset="0"/>
              </a:rPr>
              <a:t>Gastronomske in hotelirske storitve</a:t>
            </a:r>
            <a:r>
              <a:rPr lang="sl-SI" sz="6800" dirty="0">
                <a:solidFill>
                  <a:schemeClr val="tx1"/>
                </a:solidFill>
                <a:latin typeface="+mj-lt"/>
                <a:ea typeface="Times New Roman" panose="02020603050405020304" pitchFamily="18" charset="0"/>
                <a:cs typeface="Arial" panose="020B0604020202020204" pitchFamily="34" charset="0"/>
              </a:rPr>
              <a:t> na Srednji šoli Izola in Srednji šoli za gostinstvo in turizem Radenci, </a:t>
            </a:r>
          </a:p>
          <a:p>
            <a:pPr>
              <a:lnSpc>
                <a:spcPct val="120000"/>
              </a:lnSpc>
              <a:spcBef>
                <a:spcPts val="0"/>
              </a:spcBef>
            </a:pPr>
            <a:r>
              <a:rPr lang="sl-SI" sz="6800" b="1" dirty="0">
                <a:solidFill>
                  <a:schemeClr val="tx1"/>
                </a:solidFill>
                <a:latin typeface="+mj-lt"/>
                <a:ea typeface="Times New Roman" panose="02020603050405020304" pitchFamily="18" charset="0"/>
                <a:cs typeface="Arial" panose="020B0604020202020204" pitchFamily="34" charset="0"/>
              </a:rPr>
              <a:t>Steklar</a:t>
            </a:r>
            <a:r>
              <a:rPr lang="sl-SI" sz="6800" dirty="0">
                <a:solidFill>
                  <a:schemeClr val="tx1"/>
                </a:solidFill>
                <a:latin typeface="+mj-lt"/>
                <a:ea typeface="Times New Roman" panose="02020603050405020304" pitchFamily="18" charset="0"/>
                <a:cs typeface="Arial" panose="020B0604020202020204" pitchFamily="34" charset="0"/>
              </a:rPr>
              <a:t> na ŠC Rogaška Slatina, </a:t>
            </a:r>
          </a:p>
          <a:p>
            <a:pPr>
              <a:lnSpc>
                <a:spcPct val="120000"/>
              </a:lnSpc>
              <a:spcBef>
                <a:spcPts val="0"/>
              </a:spcBef>
            </a:pPr>
            <a:r>
              <a:rPr lang="sl-SI" sz="6800" b="1" dirty="0">
                <a:solidFill>
                  <a:schemeClr val="tx1"/>
                </a:solidFill>
                <a:latin typeface="+mj-lt"/>
                <a:ea typeface="Times New Roman" panose="02020603050405020304" pitchFamily="18" charset="0"/>
                <a:cs typeface="Arial" panose="020B0604020202020204" pitchFamily="34" charset="0"/>
              </a:rPr>
              <a:t>Papirničar </a:t>
            </a:r>
            <a:r>
              <a:rPr lang="sl-SI" sz="6800" dirty="0">
                <a:solidFill>
                  <a:schemeClr val="tx1"/>
                </a:solidFill>
                <a:latin typeface="+mj-lt"/>
                <a:ea typeface="Times New Roman" panose="02020603050405020304" pitchFamily="18" charset="0"/>
                <a:cs typeface="Arial" panose="020B0604020202020204" pitchFamily="34" charset="0"/>
              </a:rPr>
              <a:t>na SIC Ljubljana - Srednji poklicni in strokovni šoli Bežigrad (</a:t>
            </a:r>
            <a:r>
              <a:rPr lang="sl-SI" sz="6800" i="1" dirty="0">
                <a:solidFill>
                  <a:schemeClr val="tx1"/>
                </a:solidFill>
                <a:latin typeface="+mj-lt"/>
                <a:ea typeface="Times New Roman" panose="02020603050405020304" pitchFamily="18" charset="0"/>
                <a:cs typeface="Arial" panose="020B0604020202020204" pitchFamily="34" charset="0"/>
              </a:rPr>
              <a:t>program se bo izvajal samo v vajeniški obliki</a:t>
            </a:r>
            <a:r>
              <a:rPr lang="sl-SI" sz="6800" dirty="0">
                <a:solidFill>
                  <a:schemeClr val="tx1"/>
                </a:solidFill>
                <a:latin typeface="+mj-lt"/>
                <a:ea typeface="Times New Roman" panose="02020603050405020304" pitchFamily="18" charset="0"/>
                <a:cs typeface="Arial" panose="020B0604020202020204" pitchFamily="34" charset="0"/>
              </a:rPr>
              <a:t>), </a:t>
            </a:r>
          </a:p>
          <a:p>
            <a:pPr>
              <a:lnSpc>
                <a:spcPct val="120000"/>
              </a:lnSpc>
              <a:spcBef>
                <a:spcPts val="0"/>
              </a:spcBef>
            </a:pPr>
            <a:r>
              <a:rPr lang="sl-SI" sz="6800" b="1" dirty="0">
                <a:solidFill>
                  <a:schemeClr val="tx1"/>
                </a:solidFill>
                <a:latin typeface="+mj-lt"/>
                <a:ea typeface="Times New Roman" panose="02020603050405020304" pitchFamily="18" charset="0"/>
                <a:cs typeface="Arial" panose="020B0604020202020204" pitchFamily="34" charset="0"/>
              </a:rPr>
              <a:t>Slikopleskar – črkoslikar</a:t>
            </a:r>
            <a:r>
              <a:rPr lang="sl-SI" sz="6800" dirty="0">
                <a:solidFill>
                  <a:schemeClr val="tx1"/>
                </a:solidFill>
                <a:latin typeface="+mj-lt"/>
                <a:ea typeface="Times New Roman" panose="02020603050405020304" pitchFamily="18" charset="0"/>
                <a:cs typeface="Arial" panose="020B0604020202020204" pitchFamily="34" charset="0"/>
              </a:rPr>
              <a:t> na ŠC Kranj in Srednji gradbeni šoli in gimnaziji Maribor,</a:t>
            </a:r>
          </a:p>
          <a:p>
            <a:pPr>
              <a:lnSpc>
                <a:spcPct val="120000"/>
              </a:lnSpc>
              <a:spcBef>
                <a:spcPts val="0"/>
              </a:spcBef>
            </a:pPr>
            <a:r>
              <a:rPr lang="sl-SI" sz="6800" b="1" dirty="0">
                <a:solidFill>
                  <a:schemeClr val="tx1"/>
                </a:solidFill>
                <a:latin typeface="+mj-lt"/>
                <a:ea typeface="Times New Roman" panose="02020603050405020304" pitchFamily="18" charset="0"/>
                <a:cs typeface="Arial" panose="020B0604020202020204" pitchFamily="34" charset="0"/>
              </a:rPr>
              <a:t>Strojni mehanik</a:t>
            </a:r>
            <a:r>
              <a:rPr lang="sl-SI" sz="6800" dirty="0">
                <a:solidFill>
                  <a:schemeClr val="tx1"/>
                </a:solidFill>
                <a:latin typeface="+mj-lt"/>
                <a:ea typeface="Times New Roman" panose="02020603050405020304" pitchFamily="18" charset="0"/>
                <a:cs typeface="Arial" panose="020B0604020202020204" pitchFamily="34" charset="0"/>
              </a:rPr>
              <a:t> na ŠC Novo mesto, ŠC Škofja Loka, ŠC Velenje in ŠC Krško – Sevnica,</a:t>
            </a:r>
          </a:p>
          <a:p>
            <a:pPr>
              <a:lnSpc>
                <a:spcPct val="120000"/>
              </a:lnSpc>
              <a:spcBef>
                <a:spcPts val="0"/>
              </a:spcBef>
            </a:pPr>
            <a:r>
              <a:rPr lang="sl-SI" sz="6800" b="1" dirty="0">
                <a:solidFill>
                  <a:schemeClr val="tx1"/>
                </a:solidFill>
                <a:latin typeface="+mj-lt"/>
                <a:ea typeface="Times New Roman" panose="02020603050405020304" pitchFamily="18" charset="0"/>
                <a:cs typeface="Arial" panose="020B0604020202020204" pitchFamily="34" charset="0"/>
              </a:rPr>
              <a:t>Zidar</a:t>
            </a:r>
            <a:r>
              <a:rPr lang="sl-SI" sz="6800" dirty="0">
                <a:solidFill>
                  <a:schemeClr val="tx1"/>
                </a:solidFill>
                <a:latin typeface="+mj-lt"/>
                <a:ea typeface="Times New Roman" panose="02020603050405020304" pitchFamily="18" charset="0"/>
                <a:cs typeface="Arial" panose="020B0604020202020204" pitchFamily="34" charset="0"/>
              </a:rPr>
              <a:t> na ŠC Kranj, ŠC Novo mesto, Srednji gradbeni, geodetski, okoljevarstveni šoli in strokovni gimnaziji  Ljubljana ter Srednji gradbeni šoli in gimnaziji Maribor,</a:t>
            </a:r>
          </a:p>
          <a:p>
            <a:pPr>
              <a:lnSpc>
                <a:spcPct val="120000"/>
              </a:lnSpc>
              <a:spcBef>
                <a:spcPts val="0"/>
              </a:spcBef>
            </a:pPr>
            <a:r>
              <a:rPr lang="sl-SI" sz="6800" b="1" dirty="0">
                <a:solidFill>
                  <a:schemeClr val="tx1"/>
                </a:solidFill>
                <a:latin typeface="+mj-lt"/>
                <a:ea typeface="Times New Roman" panose="02020603050405020304" pitchFamily="18" charset="0"/>
                <a:cs typeface="Arial" panose="020B0604020202020204" pitchFamily="34" charset="0"/>
              </a:rPr>
              <a:t>Elektrikar</a:t>
            </a:r>
            <a:r>
              <a:rPr lang="sl-SI" sz="6800" dirty="0">
                <a:solidFill>
                  <a:schemeClr val="tx1"/>
                </a:solidFill>
                <a:latin typeface="+mj-lt"/>
                <a:ea typeface="Times New Roman" panose="02020603050405020304" pitchFamily="18" charset="0"/>
                <a:cs typeface="Arial" panose="020B0604020202020204" pitchFamily="34" charset="0"/>
              </a:rPr>
              <a:t> na ŠC Kranj in ŠC Velenje,</a:t>
            </a:r>
          </a:p>
          <a:p>
            <a:pPr marL="457200" lvl="1" indent="0">
              <a:spcBef>
                <a:spcPts val="0"/>
              </a:spcBef>
              <a:buNone/>
              <a:defRPr/>
            </a:pPr>
            <a:endParaRPr lang="sl-SI" sz="6400" b="1" dirty="0">
              <a:latin typeface="Arial" panose="020B0604020202020204" pitchFamily="34" charset="0"/>
              <a:cs typeface="Arial" panose="020B0604020202020204" pitchFamily="34" charset="0"/>
            </a:endParaRPr>
          </a:p>
          <a:p>
            <a:pPr marL="57150" indent="0">
              <a:spcBef>
                <a:spcPts val="0"/>
              </a:spcBef>
              <a:buNone/>
              <a:defRPr/>
            </a:pPr>
            <a:endParaRPr lang="sl-SI" sz="6400" b="1" dirty="0">
              <a:latin typeface="Arial" panose="020B0604020202020204" pitchFamily="34" charset="0"/>
              <a:cs typeface="Arial" panose="020B0604020202020204" pitchFamily="34" charset="0"/>
            </a:endParaRPr>
          </a:p>
          <a:p>
            <a:pPr marL="457200" lvl="1" indent="0">
              <a:spcBef>
                <a:spcPts val="0"/>
              </a:spcBef>
              <a:buNone/>
              <a:defRPr/>
            </a:pPr>
            <a:endParaRPr lang="sl-SI" sz="6400" b="1" dirty="0">
              <a:solidFill>
                <a:srgbClr val="FF0000"/>
              </a:solidFill>
              <a:latin typeface="Arial" panose="020B0604020202020204" pitchFamily="34" charset="0"/>
              <a:cs typeface="Arial" panose="020B0604020202020204" pitchFamily="34" charset="0"/>
            </a:endParaRPr>
          </a:p>
          <a:p>
            <a:pPr marL="457200" lvl="1" indent="0">
              <a:lnSpc>
                <a:spcPct val="80000"/>
              </a:lnSpc>
              <a:buNone/>
              <a:defRPr/>
            </a:pPr>
            <a:endParaRPr lang="sl-SI" sz="6400" i="1" dirty="0">
              <a:latin typeface="Arial" panose="020B0604020202020204" pitchFamily="34" charset="0"/>
              <a:cs typeface="Arial" panose="020B0604020202020204" pitchFamily="34" charset="0"/>
            </a:endParaRPr>
          </a:p>
          <a:p>
            <a:pPr marL="457200" lvl="1" indent="0">
              <a:lnSpc>
                <a:spcPct val="80000"/>
              </a:lnSpc>
              <a:buNone/>
              <a:defRPr/>
            </a:pPr>
            <a:endParaRPr lang="sl-SI" sz="2000" i="1" dirty="0"/>
          </a:p>
          <a:p>
            <a:pPr marL="800100" lvl="1" indent="-342900">
              <a:lnSpc>
                <a:spcPct val="80000"/>
              </a:lnSpc>
              <a:defRPr/>
            </a:pPr>
            <a:endParaRPr lang="sl-SI" sz="2000" b="1" dirty="0"/>
          </a:p>
          <a:p>
            <a:pPr marL="381000" indent="-381000">
              <a:lnSpc>
                <a:spcPct val="80000"/>
              </a:lnSpc>
              <a:buNone/>
              <a:defRPr/>
            </a:pPr>
            <a:endParaRPr lang="sl-SI" sz="2800" b="1" dirty="0"/>
          </a:p>
          <a:p>
            <a:pPr marL="381000" indent="-381000">
              <a:lnSpc>
                <a:spcPct val="80000"/>
              </a:lnSpc>
              <a:buNone/>
              <a:defRPr/>
            </a:pPr>
            <a:endParaRPr lang="sl-SI" sz="2800" b="1" dirty="0"/>
          </a:p>
        </p:txBody>
      </p:sp>
    </p:spTree>
    <p:extLst>
      <p:ext uri="{BB962C8B-B14F-4D97-AF65-F5344CB8AC3E}">
        <p14:creationId xmlns:p14="http://schemas.microsoft.com/office/powerpoint/2010/main" val="103940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4294967295"/>
          </p:nvPr>
        </p:nvSpPr>
        <p:spPr>
          <a:xfrm>
            <a:off x="452755" y="320040"/>
            <a:ext cx="9710147" cy="6464808"/>
          </a:xfrm>
          <a:noFill/>
          <a:ln>
            <a:solidFill>
              <a:schemeClr val="accent1">
                <a:alpha val="0"/>
              </a:schemeClr>
            </a:solidFill>
          </a:ln>
          <a:effectLst>
            <a:outerShdw sx="1000" sy="1000" algn="ctr" rotWithShape="0">
              <a:srgbClr val="000000"/>
            </a:outerShdw>
            <a:reflection endPos="0" dist="50800" dir="5400000" sy="-100000" algn="bl" rotWithShape="0"/>
          </a:effectLst>
        </p:spPr>
        <p:txBody>
          <a:bodyPr>
            <a:normAutofit fontScale="25000" lnSpcReduction="20000"/>
          </a:bodyPr>
          <a:lstStyle/>
          <a:p>
            <a:pPr marL="381000" indent="-381000" algn="ctr">
              <a:spcBef>
                <a:spcPts val="0"/>
              </a:spcBef>
              <a:buNone/>
              <a:defRPr/>
            </a:pPr>
            <a:r>
              <a:rPr lang="sl-SI" sz="8800" b="1" dirty="0">
                <a:solidFill>
                  <a:srgbClr val="FF0000"/>
                </a:solidFill>
                <a:latin typeface="+mj-lt"/>
                <a:cs typeface="Arial" panose="020B0604020202020204" pitchFamily="34" charset="0"/>
              </a:rPr>
              <a:t>VAJENIŠKA IZVEDBA NEKATERIH PROGRAMOV</a:t>
            </a:r>
          </a:p>
          <a:p>
            <a:pPr marL="381600" lvl="1" indent="-381600">
              <a:spcBef>
                <a:spcPts val="0"/>
              </a:spcBef>
              <a:buNone/>
              <a:defRPr/>
            </a:pPr>
            <a:endParaRPr lang="sl-SI" sz="2200" b="1" dirty="0">
              <a:latin typeface="+mj-lt"/>
              <a:cs typeface="Arial" panose="020B0604020202020204" pitchFamily="34" charset="0"/>
            </a:endParaRPr>
          </a:p>
          <a:p>
            <a:pPr marL="800100" lvl="1" indent="-342900" algn="just">
              <a:lnSpc>
                <a:spcPct val="120000"/>
              </a:lnSpc>
              <a:spcBef>
                <a:spcPts val="0"/>
              </a:spcBef>
              <a:tabLst>
                <a:tab pos="547370" algn="l"/>
              </a:tabLst>
            </a:pPr>
            <a:r>
              <a:rPr lang="sl-SI" sz="7200" b="1" dirty="0" err="1">
                <a:solidFill>
                  <a:schemeClr val="tx1"/>
                </a:solidFill>
                <a:latin typeface="+mj-lt"/>
                <a:ea typeface="Times New Roman" panose="02020603050405020304" pitchFamily="18" charset="0"/>
                <a:cs typeface="Arial" panose="020B0604020202020204" pitchFamily="34" charset="0"/>
              </a:rPr>
              <a:t>Mehatronik</a:t>
            </a:r>
            <a:r>
              <a:rPr lang="sl-SI" sz="7200" b="1" dirty="0">
                <a:solidFill>
                  <a:schemeClr val="tx1"/>
                </a:solidFill>
                <a:latin typeface="+mj-lt"/>
                <a:ea typeface="Times New Roman" panose="02020603050405020304" pitchFamily="18" charset="0"/>
                <a:cs typeface="Arial" panose="020B0604020202020204" pitchFamily="34" charset="0"/>
              </a:rPr>
              <a:t> operater</a:t>
            </a:r>
            <a:r>
              <a:rPr lang="sl-SI" sz="7200" dirty="0">
                <a:solidFill>
                  <a:schemeClr val="tx1"/>
                </a:solidFill>
                <a:latin typeface="+mj-lt"/>
                <a:ea typeface="Times New Roman" panose="02020603050405020304" pitchFamily="18" charset="0"/>
                <a:cs typeface="Arial" panose="020B0604020202020204" pitchFamily="34" charset="0"/>
              </a:rPr>
              <a:t> na ŠC Novo mesto, Srednji tehniški šoli Koper, SIC Ljubljana - Srednji poklicni in strokovni šoli Bežigrad, ŠC Kranj, Srednji poklicni in tehniški šoli Murska Sobota,</a:t>
            </a:r>
          </a:p>
          <a:p>
            <a:pPr marL="800100" lvl="1" indent="-342900" algn="just">
              <a:lnSpc>
                <a:spcPct val="120000"/>
              </a:lnSpc>
              <a:spcBef>
                <a:spcPts val="0"/>
              </a:spcBef>
              <a:tabLst>
                <a:tab pos="547370" algn="l"/>
              </a:tabLst>
            </a:pPr>
            <a:r>
              <a:rPr lang="sl-SI" sz="7200" b="1" dirty="0">
                <a:solidFill>
                  <a:schemeClr val="tx1"/>
                </a:solidFill>
                <a:latin typeface="+mj-lt"/>
                <a:ea typeface="Times New Roman" panose="02020603050405020304" pitchFamily="18" charset="0"/>
                <a:cs typeface="Arial" panose="020B0604020202020204" pitchFamily="34" charset="0"/>
              </a:rPr>
              <a:t>Klepar – krovec</a:t>
            </a:r>
            <a:r>
              <a:rPr lang="sl-SI" sz="7200" dirty="0">
                <a:solidFill>
                  <a:schemeClr val="tx1"/>
                </a:solidFill>
                <a:latin typeface="+mj-lt"/>
                <a:ea typeface="Times New Roman" panose="02020603050405020304" pitchFamily="18" charset="0"/>
                <a:cs typeface="Arial" panose="020B0604020202020204" pitchFamily="34" charset="0"/>
              </a:rPr>
              <a:t> na ŠC Ptuj in SIC Ljubljana - Srednji poklicni in strokovni šoli Bežigrad </a:t>
            </a:r>
            <a:r>
              <a:rPr lang="sl-SI" sz="7200" i="1" dirty="0">
                <a:solidFill>
                  <a:srgbClr val="FF0000"/>
                </a:solidFill>
                <a:latin typeface="+mj-lt"/>
                <a:ea typeface="Times New Roman" panose="02020603050405020304" pitchFamily="18" charset="0"/>
                <a:cs typeface="Arial" panose="020B0604020202020204" pitchFamily="34" charset="0"/>
              </a:rPr>
              <a:t>(na slednji šoli se bo program izvajal samo v vajeniški obliki), </a:t>
            </a:r>
          </a:p>
          <a:p>
            <a:pPr marL="800100" lvl="1" indent="-342900" algn="just">
              <a:lnSpc>
                <a:spcPct val="120000"/>
              </a:lnSpc>
              <a:spcBef>
                <a:spcPts val="0"/>
              </a:spcBef>
              <a:tabLst>
                <a:tab pos="547370" algn="l"/>
              </a:tabLst>
            </a:pPr>
            <a:r>
              <a:rPr lang="sl-SI" sz="7200" b="1" dirty="0" err="1">
                <a:solidFill>
                  <a:schemeClr val="tx1"/>
                </a:solidFill>
                <a:latin typeface="+mj-lt"/>
                <a:ea typeface="Times New Roman" panose="02020603050405020304" pitchFamily="18" charset="0"/>
                <a:cs typeface="Arial" panose="020B0604020202020204" pitchFamily="34" charset="0"/>
              </a:rPr>
              <a:t>Avtoserviser</a:t>
            </a:r>
            <a:r>
              <a:rPr lang="sl-SI" sz="7200" b="1" dirty="0">
                <a:solidFill>
                  <a:schemeClr val="tx1"/>
                </a:solidFill>
                <a:latin typeface="+mj-lt"/>
                <a:ea typeface="Times New Roman" panose="02020603050405020304" pitchFamily="18" charset="0"/>
                <a:cs typeface="Arial" panose="020B0604020202020204" pitchFamily="34" charset="0"/>
              </a:rPr>
              <a:t> </a:t>
            </a:r>
            <a:r>
              <a:rPr lang="sl-SI" sz="7200" dirty="0">
                <a:solidFill>
                  <a:schemeClr val="tx1"/>
                </a:solidFill>
                <a:latin typeface="+mj-lt"/>
                <a:ea typeface="Times New Roman" panose="02020603050405020304" pitchFamily="18" charset="0"/>
                <a:cs typeface="Arial" panose="020B0604020202020204" pitchFamily="34" charset="0"/>
              </a:rPr>
              <a:t>na SIC Ljubljana - Srednji poklicni in strokovni šoli Bežigrad, ŠC Škofja Loka, ŠC Novo mesto in ŠC Ptuj,</a:t>
            </a:r>
          </a:p>
          <a:p>
            <a:pPr marL="800100" lvl="1" indent="-342900" algn="just">
              <a:lnSpc>
                <a:spcPct val="120000"/>
              </a:lnSpc>
              <a:spcBef>
                <a:spcPts val="0"/>
              </a:spcBef>
              <a:tabLst>
                <a:tab pos="547370" algn="l"/>
              </a:tabLst>
            </a:pPr>
            <a:r>
              <a:rPr lang="sl-SI" sz="7200" b="1" dirty="0" err="1">
                <a:solidFill>
                  <a:schemeClr val="tx1"/>
                </a:solidFill>
                <a:latin typeface="+mj-lt"/>
                <a:ea typeface="Times New Roman" panose="02020603050405020304" pitchFamily="18" charset="0"/>
                <a:cs typeface="Arial" panose="020B0604020202020204" pitchFamily="34" charset="0"/>
              </a:rPr>
              <a:t>Avtokaroserist</a:t>
            </a:r>
            <a:r>
              <a:rPr lang="sl-SI" sz="7200" b="1" dirty="0">
                <a:solidFill>
                  <a:schemeClr val="tx1"/>
                </a:solidFill>
                <a:latin typeface="+mj-lt"/>
                <a:ea typeface="Times New Roman" panose="02020603050405020304" pitchFamily="18" charset="0"/>
                <a:cs typeface="Arial" panose="020B0604020202020204" pitchFamily="34" charset="0"/>
              </a:rPr>
              <a:t> </a:t>
            </a:r>
            <a:r>
              <a:rPr lang="sl-SI" sz="7200" dirty="0">
                <a:solidFill>
                  <a:schemeClr val="tx1"/>
                </a:solidFill>
                <a:latin typeface="+mj-lt"/>
                <a:ea typeface="Times New Roman" panose="02020603050405020304" pitchFamily="18" charset="0"/>
                <a:cs typeface="Arial" panose="020B0604020202020204" pitchFamily="34" charset="0"/>
              </a:rPr>
              <a:t>na SIC Ljubljana - Srednji poklicni in strokovni šoli Bežigrad, ŠC Škofja Loka, ŠC Novo mesto, </a:t>
            </a:r>
            <a:r>
              <a:rPr lang="sl-SI" sz="7200" strike="sngStrike" dirty="0">
                <a:solidFill>
                  <a:srgbClr val="FF0000"/>
                </a:solidFill>
                <a:latin typeface="+mj-lt"/>
                <a:ea typeface="Times New Roman" panose="02020603050405020304" pitchFamily="18" charset="0"/>
                <a:cs typeface="Arial" panose="020B0604020202020204" pitchFamily="34" charset="0"/>
              </a:rPr>
              <a:t>ŠC Nova Gorica </a:t>
            </a:r>
            <a:r>
              <a:rPr lang="sl-SI" sz="7200" dirty="0">
                <a:solidFill>
                  <a:schemeClr val="tx1"/>
                </a:solidFill>
                <a:latin typeface="+mj-lt"/>
                <a:ea typeface="Times New Roman" panose="02020603050405020304" pitchFamily="18" charset="0"/>
                <a:cs typeface="Arial" panose="020B0604020202020204" pitchFamily="34" charset="0"/>
              </a:rPr>
              <a:t>in ŠC Ptuj,</a:t>
            </a:r>
          </a:p>
          <a:p>
            <a:pPr marL="800100" lvl="1" indent="-342900" algn="just">
              <a:lnSpc>
                <a:spcPct val="120000"/>
              </a:lnSpc>
              <a:spcBef>
                <a:spcPts val="0"/>
              </a:spcBef>
              <a:tabLst>
                <a:tab pos="547370" algn="l"/>
              </a:tabLst>
            </a:pPr>
            <a:r>
              <a:rPr lang="sl-SI" sz="7200" b="1" dirty="0">
                <a:solidFill>
                  <a:schemeClr val="tx1"/>
                </a:solidFill>
                <a:latin typeface="+mj-lt"/>
                <a:ea typeface="Times New Roman" panose="02020603050405020304" pitchFamily="18" charset="0"/>
                <a:cs typeface="Arial" panose="020B0604020202020204" pitchFamily="34" charset="0"/>
              </a:rPr>
              <a:t>Tapetnik</a:t>
            </a:r>
            <a:r>
              <a:rPr lang="sl-SI" sz="7200" dirty="0">
                <a:solidFill>
                  <a:schemeClr val="tx1"/>
                </a:solidFill>
                <a:latin typeface="+mj-lt"/>
                <a:ea typeface="Times New Roman" panose="02020603050405020304" pitchFamily="18" charset="0"/>
                <a:cs typeface="Arial" panose="020B0604020202020204" pitchFamily="34" charset="0"/>
              </a:rPr>
              <a:t> na ŠC Škofja Loka,</a:t>
            </a:r>
          </a:p>
          <a:p>
            <a:pPr marL="800100" lvl="1" indent="-342900" algn="just">
              <a:lnSpc>
                <a:spcPct val="120000"/>
              </a:lnSpc>
              <a:spcBef>
                <a:spcPts val="0"/>
              </a:spcBef>
              <a:tabLst>
                <a:tab pos="547370" algn="l"/>
              </a:tabLst>
            </a:pPr>
            <a:r>
              <a:rPr lang="sl-SI" sz="7200" b="1" dirty="0">
                <a:solidFill>
                  <a:schemeClr val="tx1"/>
                </a:solidFill>
                <a:latin typeface="+mj-lt"/>
                <a:ea typeface="Times New Roman" panose="02020603050405020304" pitchFamily="18" charset="0"/>
                <a:cs typeface="Arial" panose="020B0604020202020204" pitchFamily="34" charset="0"/>
              </a:rPr>
              <a:t>Inštalater strojnih inštalacij </a:t>
            </a:r>
            <a:r>
              <a:rPr lang="sl-SI" sz="7200" dirty="0">
                <a:solidFill>
                  <a:schemeClr val="tx1"/>
                </a:solidFill>
                <a:latin typeface="+mj-lt"/>
                <a:ea typeface="Times New Roman" panose="02020603050405020304" pitchFamily="18" charset="0"/>
                <a:cs typeface="Arial" panose="020B0604020202020204" pitchFamily="34" charset="0"/>
              </a:rPr>
              <a:t>na ŠC Škofja Loka, ŠC Nova Gorica, ŠC Novo mesto in ŠC Ptuj,</a:t>
            </a:r>
          </a:p>
          <a:p>
            <a:pPr marL="800100" lvl="1" indent="-342900" algn="just">
              <a:lnSpc>
                <a:spcPct val="120000"/>
              </a:lnSpc>
              <a:spcBef>
                <a:spcPts val="0"/>
              </a:spcBef>
              <a:tabLst>
                <a:tab pos="547370" algn="l"/>
              </a:tabLst>
            </a:pPr>
            <a:r>
              <a:rPr lang="sl-SI" sz="7200" b="1" dirty="0">
                <a:solidFill>
                  <a:schemeClr val="tx1"/>
                </a:solidFill>
                <a:latin typeface="+mj-lt"/>
                <a:ea typeface="Times New Roman" panose="02020603050405020304" pitchFamily="18" charset="0"/>
                <a:cs typeface="Arial" panose="020B0604020202020204" pitchFamily="34" charset="0"/>
              </a:rPr>
              <a:t>Dimnikar</a:t>
            </a:r>
            <a:r>
              <a:rPr lang="sl-SI" sz="7200" dirty="0">
                <a:solidFill>
                  <a:schemeClr val="tx1"/>
                </a:solidFill>
                <a:latin typeface="+mj-lt"/>
                <a:ea typeface="Times New Roman" panose="02020603050405020304" pitchFamily="18" charset="0"/>
                <a:cs typeface="Arial" panose="020B0604020202020204" pitchFamily="34" charset="0"/>
              </a:rPr>
              <a:t> na Srednji gradbeni šoli in gimnaziji Maribor,</a:t>
            </a:r>
          </a:p>
          <a:p>
            <a:pPr marL="800100" lvl="1" indent="-342900" algn="just">
              <a:lnSpc>
                <a:spcPct val="120000"/>
              </a:lnSpc>
              <a:spcBef>
                <a:spcPts val="0"/>
              </a:spcBef>
              <a:tabLst>
                <a:tab pos="547370" algn="l"/>
              </a:tabLst>
            </a:pPr>
            <a:r>
              <a:rPr lang="sl-SI" sz="7200" b="1" dirty="0">
                <a:solidFill>
                  <a:schemeClr val="tx1"/>
                </a:solidFill>
                <a:latin typeface="+mj-lt"/>
                <a:ea typeface="Times New Roman" panose="02020603050405020304" pitchFamily="18" charset="0"/>
                <a:cs typeface="Arial" panose="020B0604020202020204" pitchFamily="34" charset="0"/>
              </a:rPr>
              <a:t>Tesar</a:t>
            </a:r>
            <a:r>
              <a:rPr lang="sl-SI" sz="7200" dirty="0">
                <a:solidFill>
                  <a:schemeClr val="tx1"/>
                </a:solidFill>
                <a:latin typeface="+mj-lt"/>
                <a:ea typeface="Times New Roman" panose="02020603050405020304" pitchFamily="18" charset="0"/>
                <a:cs typeface="Arial" panose="020B0604020202020204" pitchFamily="34" charset="0"/>
              </a:rPr>
              <a:t> na ŠC Novo mesto, Srednji gradbeni šoli in gimnaziji Maribor in Srednji gradbeni, geodetski, okoljevarstveni šoli in strokovni gimnaziji Ljubljana,</a:t>
            </a:r>
          </a:p>
          <a:p>
            <a:pPr marL="800100" lvl="1" indent="-342900" algn="just">
              <a:lnSpc>
                <a:spcPct val="120000"/>
              </a:lnSpc>
              <a:spcBef>
                <a:spcPts val="0"/>
              </a:spcBef>
              <a:tabLst>
                <a:tab pos="547370" algn="l"/>
              </a:tabLst>
            </a:pPr>
            <a:r>
              <a:rPr lang="sl-SI" sz="7200" b="1" dirty="0">
                <a:solidFill>
                  <a:schemeClr val="tx1"/>
                </a:solidFill>
                <a:latin typeface="+mj-lt"/>
                <a:ea typeface="Times New Roman" panose="02020603050405020304" pitchFamily="18" charset="0"/>
                <a:cs typeface="Arial" panose="020B0604020202020204" pitchFamily="34" charset="0"/>
              </a:rPr>
              <a:t>Izvajalec </a:t>
            </a:r>
            <a:r>
              <a:rPr lang="sl-SI" sz="7200" b="1" dirty="0" err="1">
                <a:solidFill>
                  <a:schemeClr val="tx1"/>
                </a:solidFill>
                <a:latin typeface="+mj-lt"/>
                <a:ea typeface="Times New Roman" panose="02020603050405020304" pitchFamily="18" charset="0"/>
                <a:cs typeface="Arial" panose="020B0604020202020204" pitchFamily="34" charset="0"/>
              </a:rPr>
              <a:t>suhomontažne</a:t>
            </a:r>
            <a:r>
              <a:rPr lang="sl-SI" sz="7200" b="1" dirty="0">
                <a:solidFill>
                  <a:schemeClr val="tx1"/>
                </a:solidFill>
                <a:latin typeface="+mj-lt"/>
                <a:ea typeface="Times New Roman" panose="02020603050405020304" pitchFamily="18" charset="0"/>
                <a:cs typeface="Arial" panose="020B0604020202020204" pitchFamily="34" charset="0"/>
              </a:rPr>
              <a:t> gradnje</a:t>
            </a:r>
            <a:r>
              <a:rPr lang="sl-SI" sz="7200" dirty="0">
                <a:solidFill>
                  <a:schemeClr val="tx1"/>
                </a:solidFill>
                <a:latin typeface="+mj-lt"/>
                <a:ea typeface="Times New Roman" panose="02020603050405020304" pitchFamily="18" charset="0"/>
                <a:cs typeface="Arial" panose="020B0604020202020204" pitchFamily="34" charset="0"/>
              </a:rPr>
              <a:t> na Srednji gradbeni šoli in gimnaziji Maribor,</a:t>
            </a:r>
          </a:p>
          <a:p>
            <a:pPr marL="800100" lvl="1" indent="-342900" algn="just">
              <a:lnSpc>
                <a:spcPct val="120000"/>
              </a:lnSpc>
              <a:spcBef>
                <a:spcPts val="0"/>
              </a:spcBef>
              <a:tabLst>
                <a:tab pos="547370" algn="l"/>
              </a:tabLst>
            </a:pPr>
            <a:r>
              <a:rPr lang="sl-SI" sz="7200" b="1" dirty="0">
                <a:solidFill>
                  <a:schemeClr val="tx1"/>
                </a:solidFill>
                <a:latin typeface="+mj-lt"/>
                <a:ea typeface="Times New Roman" panose="02020603050405020304" pitchFamily="18" charset="0"/>
                <a:cs typeface="Arial" panose="020B0604020202020204" pitchFamily="34" charset="0"/>
              </a:rPr>
              <a:t>Pečar  - polagalec keramičnih oblog</a:t>
            </a:r>
            <a:r>
              <a:rPr lang="sl-SI" sz="7200" dirty="0">
                <a:solidFill>
                  <a:schemeClr val="tx1"/>
                </a:solidFill>
                <a:latin typeface="+mj-lt"/>
                <a:ea typeface="Times New Roman" panose="02020603050405020304" pitchFamily="18" charset="0"/>
                <a:cs typeface="Arial" panose="020B0604020202020204" pitchFamily="34" charset="0"/>
              </a:rPr>
              <a:t> na Srednji gradbeni šoli in gimnaziji Maribor in Srednji gradbeni, geodetski, okoljevarstveni šoli in strokovni gimnaziji Ljubljana ter</a:t>
            </a:r>
          </a:p>
          <a:p>
            <a:pPr marL="800100" lvl="1" indent="-342900" algn="just">
              <a:lnSpc>
                <a:spcPct val="120000"/>
              </a:lnSpc>
              <a:spcBef>
                <a:spcPts val="0"/>
              </a:spcBef>
              <a:tabLst>
                <a:tab pos="547370" algn="l"/>
              </a:tabLst>
            </a:pPr>
            <a:r>
              <a:rPr lang="sl-SI" sz="7200" b="1" dirty="0">
                <a:solidFill>
                  <a:schemeClr val="tx1"/>
                </a:solidFill>
                <a:latin typeface="+mj-lt"/>
                <a:ea typeface="Times New Roman" panose="02020603050405020304" pitchFamily="18" charset="0"/>
                <a:cs typeface="Arial" panose="020B0604020202020204" pitchFamily="34" charset="0"/>
              </a:rPr>
              <a:t>Izdelovalec kovinskih konstrukcij</a:t>
            </a:r>
            <a:r>
              <a:rPr lang="sl-SI" sz="7200" dirty="0">
                <a:solidFill>
                  <a:schemeClr val="tx1"/>
                </a:solidFill>
                <a:latin typeface="+mj-lt"/>
                <a:ea typeface="Times New Roman" panose="02020603050405020304" pitchFamily="18" charset="0"/>
                <a:cs typeface="Arial" panose="020B0604020202020204" pitchFamily="34" charset="0"/>
              </a:rPr>
              <a:t> na ŠC Ptuj.</a:t>
            </a:r>
          </a:p>
          <a:p>
            <a:pPr marL="457200" lvl="1" indent="0" algn="just">
              <a:lnSpc>
                <a:spcPct val="120000"/>
              </a:lnSpc>
              <a:spcBef>
                <a:spcPts val="0"/>
              </a:spcBef>
              <a:buNone/>
              <a:tabLst>
                <a:tab pos="547370" algn="l"/>
              </a:tabLst>
            </a:pPr>
            <a:endParaRPr lang="sl-SI" sz="6800" dirty="0">
              <a:latin typeface="+mj-lt"/>
              <a:ea typeface="Times New Roman" panose="02020603050405020304" pitchFamily="18" charset="0"/>
              <a:cs typeface="Arial" panose="020B0604020202020204" pitchFamily="34" charset="0"/>
            </a:endParaRPr>
          </a:p>
          <a:p>
            <a:pPr marL="57150" indent="0">
              <a:spcBef>
                <a:spcPts val="0"/>
              </a:spcBef>
              <a:buNone/>
              <a:defRPr/>
            </a:pPr>
            <a:r>
              <a:rPr lang="sl-SI" sz="7200" dirty="0">
                <a:solidFill>
                  <a:schemeClr val="tx1"/>
                </a:solidFill>
                <a:latin typeface="+mj-lt"/>
                <a:cs typeface="Arial" panose="020B0604020202020204" pitchFamily="34" charset="0"/>
              </a:rPr>
              <a:t>V šolskem letu </a:t>
            </a:r>
            <a:r>
              <a:rPr lang="sl-SI" sz="7200" b="1" dirty="0">
                <a:solidFill>
                  <a:schemeClr val="tx1"/>
                </a:solidFill>
                <a:latin typeface="+mj-lt"/>
                <a:cs typeface="Arial" panose="020B0604020202020204" pitchFamily="34" charset="0"/>
              </a:rPr>
              <a:t>2024/2025 </a:t>
            </a:r>
            <a:r>
              <a:rPr lang="sl-SI" sz="7200" b="1" dirty="0">
                <a:solidFill>
                  <a:srgbClr val="FF0000"/>
                </a:solidFill>
                <a:latin typeface="+mj-lt"/>
                <a:cs typeface="Arial" panose="020B0604020202020204" pitchFamily="34" charset="0"/>
              </a:rPr>
              <a:t>skupaj 637 vajencev </a:t>
            </a:r>
            <a:r>
              <a:rPr lang="sl-SI" sz="7200" i="1" dirty="0">
                <a:solidFill>
                  <a:schemeClr val="tx1"/>
                </a:solidFill>
                <a:latin typeface="+mj-lt"/>
                <a:cs typeface="Arial" panose="020B0604020202020204" pitchFamily="34" charset="0"/>
              </a:rPr>
              <a:t>(253 v 1. letniku, 231 v 2. letniku ter 153 v 3. letniku).</a:t>
            </a:r>
          </a:p>
          <a:p>
            <a:pPr marL="57150" indent="0">
              <a:spcBef>
                <a:spcPts val="0"/>
              </a:spcBef>
              <a:buNone/>
              <a:defRPr/>
            </a:pPr>
            <a:endParaRPr lang="sl-SI" sz="2400" b="1" dirty="0"/>
          </a:p>
          <a:p>
            <a:pPr marL="457200" lvl="1" indent="0">
              <a:spcBef>
                <a:spcPts val="0"/>
              </a:spcBef>
              <a:buNone/>
              <a:defRPr/>
            </a:pPr>
            <a:endParaRPr lang="sl-SI" sz="2000" b="1" dirty="0">
              <a:solidFill>
                <a:srgbClr val="FF0000"/>
              </a:solidFill>
            </a:endParaRPr>
          </a:p>
          <a:p>
            <a:pPr marL="457200" lvl="1" indent="0">
              <a:lnSpc>
                <a:spcPct val="80000"/>
              </a:lnSpc>
              <a:buNone/>
              <a:defRPr/>
            </a:pPr>
            <a:endParaRPr lang="sl-SI" sz="2000" i="1" dirty="0"/>
          </a:p>
          <a:p>
            <a:pPr marL="457200" lvl="1" indent="0">
              <a:lnSpc>
                <a:spcPct val="80000"/>
              </a:lnSpc>
              <a:buNone/>
              <a:defRPr/>
            </a:pPr>
            <a:endParaRPr lang="sl-SI" sz="2000" i="1" dirty="0"/>
          </a:p>
          <a:p>
            <a:pPr marL="800100" lvl="1" indent="-342900">
              <a:lnSpc>
                <a:spcPct val="80000"/>
              </a:lnSpc>
              <a:defRPr/>
            </a:pPr>
            <a:endParaRPr lang="sl-SI" sz="2000" b="1" dirty="0"/>
          </a:p>
          <a:p>
            <a:pPr marL="381000" indent="-381000">
              <a:lnSpc>
                <a:spcPct val="80000"/>
              </a:lnSpc>
              <a:buNone/>
              <a:defRPr/>
            </a:pPr>
            <a:endParaRPr lang="sl-SI" sz="2800" b="1" dirty="0"/>
          </a:p>
          <a:p>
            <a:pPr marL="381000" indent="-381000">
              <a:lnSpc>
                <a:spcPct val="80000"/>
              </a:lnSpc>
              <a:buNone/>
              <a:defRPr/>
            </a:pPr>
            <a:endParaRPr lang="sl-SI" sz="2800" b="1" dirty="0"/>
          </a:p>
        </p:txBody>
      </p:sp>
    </p:spTree>
    <p:extLst>
      <p:ext uri="{BB962C8B-B14F-4D97-AF65-F5344CB8AC3E}">
        <p14:creationId xmlns:p14="http://schemas.microsoft.com/office/powerpoint/2010/main" val="3390084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4294967295"/>
          </p:nvPr>
        </p:nvSpPr>
        <p:spPr>
          <a:xfrm>
            <a:off x="0" y="768096"/>
            <a:ext cx="10668001" cy="5864470"/>
          </a:xfrm>
          <a:noFill/>
          <a:ln>
            <a:solidFill>
              <a:schemeClr val="accent1">
                <a:alpha val="0"/>
              </a:schemeClr>
            </a:solidFill>
          </a:ln>
          <a:effectLst>
            <a:outerShdw sx="1000" sy="1000" algn="ctr" rotWithShape="0">
              <a:srgbClr val="000000"/>
            </a:outerShdw>
            <a:reflection endPos="0" dist="50800" dir="5400000" sy="-100000" algn="bl" rotWithShape="0"/>
          </a:effectLst>
        </p:spPr>
        <p:txBody>
          <a:bodyPr>
            <a:normAutofit/>
          </a:bodyPr>
          <a:lstStyle/>
          <a:p>
            <a:pPr marL="381000" indent="-381000" algn="ctr">
              <a:spcBef>
                <a:spcPts val="0"/>
              </a:spcBef>
              <a:buNone/>
              <a:defRPr/>
            </a:pPr>
            <a:r>
              <a:rPr lang="sl-SI" sz="2400" b="1" dirty="0">
                <a:solidFill>
                  <a:srgbClr val="FF0000"/>
                </a:solidFill>
                <a:latin typeface="+mj-lt"/>
                <a:cs typeface="Arial" panose="020B0604020202020204" pitchFamily="34" charset="0"/>
              </a:rPr>
              <a:t>VAJENIŠKA OBLIKA IZOBRAŽEVANJA</a:t>
            </a:r>
          </a:p>
          <a:p>
            <a:pPr marL="381600" lvl="1" indent="-381600">
              <a:spcBef>
                <a:spcPts val="0"/>
              </a:spcBef>
              <a:buNone/>
              <a:defRPr/>
            </a:pPr>
            <a:endParaRPr lang="sl-SI" sz="2200" b="1" dirty="0">
              <a:latin typeface="+mj-lt"/>
              <a:cs typeface="Arial" panose="020B0604020202020204" pitchFamily="34" charset="0"/>
            </a:endParaRPr>
          </a:p>
          <a:p>
            <a:pPr lvl="1"/>
            <a:r>
              <a:rPr lang="sl-SI" sz="2200" dirty="0">
                <a:solidFill>
                  <a:schemeClr val="tx1"/>
                </a:solidFill>
                <a:latin typeface="+mj-lt"/>
                <a:cs typeface="Arial" panose="020B0604020202020204" pitchFamily="34" charset="0"/>
              </a:rPr>
              <a:t>program se bo izvajal v šolski in vajeniški obliki (</a:t>
            </a:r>
            <a:r>
              <a:rPr lang="sl-SI" sz="2200" b="1" i="1" dirty="0">
                <a:solidFill>
                  <a:schemeClr val="tx1"/>
                </a:solidFill>
                <a:latin typeface="+mj-lt"/>
                <a:cs typeface="Arial" panose="020B0604020202020204" pitchFamily="34" charset="0"/>
              </a:rPr>
              <a:t>obe obliki enakovredni,</a:t>
            </a:r>
            <a:r>
              <a:rPr lang="sl-SI" sz="2200" i="1" dirty="0">
                <a:solidFill>
                  <a:schemeClr val="tx1"/>
                </a:solidFill>
                <a:latin typeface="+mj-lt"/>
                <a:cs typeface="Arial" panose="020B0604020202020204" pitchFamily="34" charset="0"/>
              </a:rPr>
              <a:t> enaka izobrazba, enake možnosti za nadaljevanje),</a:t>
            </a:r>
          </a:p>
          <a:p>
            <a:pPr lvl="1"/>
            <a:r>
              <a:rPr lang="sl-SI" sz="2200" b="1" dirty="0">
                <a:solidFill>
                  <a:schemeClr val="tx1"/>
                </a:solidFill>
                <a:latin typeface="+mj-lt"/>
                <a:cs typeface="Arial" panose="020B0604020202020204" pitchFamily="34" charset="0"/>
              </a:rPr>
              <a:t>polovica programa </a:t>
            </a:r>
            <a:r>
              <a:rPr lang="sl-SI" sz="2200" dirty="0">
                <a:solidFill>
                  <a:schemeClr val="tx1"/>
                </a:solidFill>
                <a:latin typeface="+mj-lt"/>
                <a:cs typeface="Arial" panose="020B0604020202020204" pitchFamily="34" charset="0"/>
              </a:rPr>
              <a:t>se</a:t>
            </a:r>
            <a:r>
              <a:rPr lang="sl-SI" sz="2200" b="1" dirty="0">
                <a:solidFill>
                  <a:schemeClr val="tx1"/>
                </a:solidFill>
                <a:latin typeface="+mj-lt"/>
                <a:cs typeface="Arial" panose="020B0604020202020204" pitchFamily="34" charset="0"/>
              </a:rPr>
              <a:t> </a:t>
            </a:r>
            <a:r>
              <a:rPr lang="sl-SI" sz="2200" dirty="0">
                <a:solidFill>
                  <a:schemeClr val="tx1"/>
                </a:solidFill>
                <a:latin typeface="+mj-lt"/>
                <a:cs typeface="Arial" panose="020B0604020202020204" pitchFamily="34" charset="0"/>
              </a:rPr>
              <a:t>izvede kot PUD </a:t>
            </a:r>
            <a:r>
              <a:rPr lang="sl-SI" sz="2200" b="1" dirty="0">
                <a:solidFill>
                  <a:schemeClr val="tx1"/>
                </a:solidFill>
                <a:latin typeface="+mj-lt"/>
                <a:cs typeface="Arial" panose="020B0604020202020204" pitchFamily="34" charset="0"/>
              </a:rPr>
              <a:t>pri delodajalcu </a:t>
            </a:r>
            <a:r>
              <a:rPr lang="sl-SI" sz="2200" i="1" dirty="0">
                <a:solidFill>
                  <a:schemeClr val="tx1"/>
                </a:solidFill>
                <a:latin typeface="+mj-lt"/>
                <a:cs typeface="Arial" panose="020B0604020202020204" pitchFamily="34" charset="0"/>
              </a:rPr>
              <a:t>(okvirno 56 tednov v treh letih),</a:t>
            </a:r>
          </a:p>
          <a:p>
            <a:pPr lvl="1"/>
            <a:r>
              <a:rPr lang="sl-SI" sz="2200" dirty="0">
                <a:solidFill>
                  <a:schemeClr val="tx1"/>
                </a:solidFill>
                <a:latin typeface="+mj-lt"/>
                <a:cs typeface="Arial" panose="020B0604020202020204" pitchFamily="34" charset="0"/>
              </a:rPr>
              <a:t>prednost vajeniške oblike</a:t>
            </a:r>
            <a:r>
              <a:rPr lang="sl-SI" sz="2200" b="1" dirty="0">
                <a:solidFill>
                  <a:schemeClr val="tx1"/>
                </a:solidFill>
                <a:latin typeface="+mj-lt"/>
                <a:cs typeface="Arial" panose="020B0604020202020204" pitchFamily="34" charset="0"/>
              </a:rPr>
              <a:t>: zgodnejši stik z delodajalcem</a:t>
            </a:r>
            <a:r>
              <a:rPr lang="sl-SI" sz="2200" dirty="0">
                <a:solidFill>
                  <a:schemeClr val="tx1"/>
                </a:solidFill>
                <a:latin typeface="+mj-lt"/>
                <a:cs typeface="Arial" panose="020B0604020202020204" pitchFamily="34" charset="0"/>
              </a:rPr>
              <a:t>, več praktičnih izkušenj, večja možnost za zaposlitev,</a:t>
            </a:r>
          </a:p>
          <a:p>
            <a:pPr lvl="1"/>
            <a:r>
              <a:rPr lang="sl-SI" sz="2200" dirty="0">
                <a:solidFill>
                  <a:schemeClr val="tx1"/>
                </a:solidFill>
                <a:latin typeface="+mj-lt"/>
                <a:cs typeface="Arial" panose="020B0604020202020204" pitchFamily="34" charset="0"/>
              </a:rPr>
              <a:t>vajeniška nagrada </a:t>
            </a:r>
            <a:r>
              <a:rPr lang="sl-SI" sz="2200" i="1" dirty="0">
                <a:solidFill>
                  <a:schemeClr val="tx1"/>
                </a:solidFill>
                <a:latin typeface="+mj-lt"/>
                <a:cs typeface="Arial" panose="020B0604020202020204" pitchFamily="34" charset="0"/>
              </a:rPr>
              <a:t>(250 EUR v 1. l., 300 EUR v 2. l. in 400 evrov v 3. l. mesečno),</a:t>
            </a:r>
          </a:p>
          <a:p>
            <a:pPr lvl="1"/>
            <a:r>
              <a:rPr lang="sl-SI" sz="2200" dirty="0">
                <a:solidFill>
                  <a:schemeClr val="tx1"/>
                </a:solidFill>
                <a:latin typeface="+mj-lt"/>
                <a:cs typeface="Arial" panose="020B0604020202020204" pitchFamily="34" charset="0"/>
              </a:rPr>
              <a:t>kandidati z vajeniško pogodbo </a:t>
            </a:r>
            <a:r>
              <a:rPr lang="sl-SI" sz="2200" b="1" dirty="0">
                <a:solidFill>
                  <a:schemeClr val="tx1"/>
                </a:solidFill>
                <a:latin typeface="+mj-lt"/>
                <a:cs typeface="Arial" panose="020B0604020202020204" pitchFamily="34" charset="0"/>
              </a:rPr>
              <a:t>izvzeti iz izbirnega postopka, </a:t>
            </a:r>
            <a:r>
              <a:rPr lang="sl-SI" sz="2200" dirty="0">
                <a:solidFill>
                  <a:schemeClr val="tx1"/>
                </a:solidFill>
                <a:latin typeface="+mj-lt"/>
                <a:cs typeface="Arial" panose="020B0604020202020204" pitchFamily="34" charset="0"/>
              </a:rPr>
              <a:t>če dostavijo vajeniško pogodbo do začetka izbirnega postopka.</a:t>
            </a:r>
            <a:endParaRPr lang="sl-SI" sz="2200" b="1" dirty="0">
              <a:solidFill>
                <a:schemeClr val="tx1"/>
              </a:solidFill>
              <a:latin typeface="+mj-lt"/>
              <a:cs typeface="Arial" panose="020B0604020202020204" pitchFamily="34" charset="0"/>
            </a:endParaRPr>
          </a:p>
          <a:p>
            <a:pPr lvl="1"/>
            <a:endParaRPr lang="sl-SI" sz="2200" i="1" dirty="0">
              <a:solidFill>
                <a:schemeClr val="tx1"/>
              </a:solidFill>
              <a:latin typeface="+mj-lt"/>
              <a:cs typeface="Arial" panose="020B0604020202020204" pitchFamily="34" charset="0"/>
            </a:endParaRPr>
          </a:p>
          <a:p>
            <a:pPr marL="57150" indent="0">
              <a:spcBef>
                <a:spcPts val="0"/>
              </a:spcBef>
              <a:buNone/>
              <a:defRPr/>
            </a:pPr>
            <a:endParaRPr lang="sl-SI" sz="2400" dirty="0">
              <a:latin typeface="Arial" panose="020B0604020202020204" pitchFamily="34" charset="0"/>
              <a:cs typeface="Arial" panose="020B0604020202020204" pitchFamily="34" charset="0"/>
            </a:endParaRPr>
          </a:p>
          <a:p>
            <a:pPr marL="57150" indent="0">
              <a:spcBef>
                <a:spcPts val="0"/>
              </a:spcBef>
              <a:buNone/>
              <a:defRPr/>
            </a:pPr>
            <a:endParaRPr lang="sl-SI" sz="2400" b="1" dirty="0"/>
          </a:p>
          <a:p>
            <a:pPr marL="457200" lvl="1" indent="0">
              <a:spcBef>
                <a:spcPts val="0"/>
              </a:spcBef>
              <a:buNone/>
              <a:defRPr/>
            </a:pPr>
            <a:endParaRPr lang="sl-SI" sz="2000" b="1" dirty="0">
              <a:solidFill>
                <a:srgbClr val="FF0000"/>
              </a:solidFill>
            </a:endParaRPr>
          </a:p>
          <a:p>
            <a:pPr marL="457200" lvl="1" indent="0">
              <a:lnSpc>
                <a:spcPct val="80000"/>
              </a:lnSpc>
              <a:buNone/>
              <a:defRPr/>
            </a:pPr>
            <a:endParaRPr lang="sl-SI" sz="2000" i="1" dirty="0"/>
          </a:p>
          <a:p>
            <a:pPr marL="457200" lvl="1" indent="0">
              <a:lnSpc>
                <a:spcPct val="80000"/>
              </a:lnSpc>
              <a:buNone/>
              <a:defRPr/>
            </a:pPr>
            <a:endParaRPr lang="sl-SI" sz="2000" i="1" dirty="0"/>
          </a:p>
          <a:p>
            <a:pPr marL="800100" lvl="1" indent="-342900">
              <a:lnSpc>
                <a:spcPct val="80000"/>
              </a:lnSpc>
              <a:defRPr/>
            </a:pPr>
            <a:endParaRPr lang="sl-SI" sz="2000" b="1" dirty="0"/>
          </a:p>
          <a:p>
            <a:pPr marL="381000" indent="-381000">
              <a:lnSpc>
                <a:spcPct val="80000"/>
              </a:lnSpc>
              <a:buNone/>
              <a:defRPr/>
            </a:pPr>
            <a:endParaRPr lang="sl-SI" sz="2800" b="1" dirty="0"/>
          </a:p>
          <a:p>
            <a:pPr marL="381000" indent="-381000">
              <a:lnSpc>
                <a:spcPct val="80000"/>
              </a:lnSpc>
              <a:buNone/>
              <a:defRPr/>
            </a:pPr>
            <a:endParaRPr lang="sl-SI" sz="2800" b="1" dirty="0"/>
          </a:p>
        </p:txBody>
      </p:sp>
    </p:spTree>
    <p:extLst>
      <p:ext uri="{BB962C8B-B14F-4D97-AF65-F5344CB8AC3E}">
        <p14:creationId xmlns:p14="http://schemas.microsoft.com/office/powerpoint/2010/main" val="1031142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4294967295"/>
          </p:nvPr>
        </p:nvSpPr>
        <p:spPr>
          <a:xfrm>
            <a:off x="407036" y="933822"/>
            <a:ext cx="8569325" cy="5689600"/>
          </a:xfrm>
          <a:noFill/>
          <a:ln>
            <a:solidFill>
              <a:schemeClr val="accent1">
                <a:alpha val="0"/>
              </a:schemeClr>
            </a:solidFill>
          </a:ln>
          <a:effectLst>
            <a:outerShdw sx="1000" sy="1000" algn="ctr" rotWithShape="0">
              <a:srgbClr val="000000"/>
            </a:outerShdw>
            <a:reflection endPos="0" dist="50800" dir="5400000" sy="-100000" algn="bl" rotWithShape="0"/>
          </a:effectLst>
        </p:spPr>
        <p:txBody>
          <a:bodyPr>
            <a:normAutofit/>
          </a:bodyPr>
          <a:lstStyle/>
          <a:p>
            <a:pPr marL="381000" indent="-381000" algn="ctr">
              <a:spcBef>
                <a:spcPts val="0"/>
              </a:spcBef>
              <a:buNone/>
              <a:defRPr/>
            </a:pPr>
            <a:r>
              <a:rPr lang="sl-SI" sz="2400" b="1" dirty="0">
                <a:solidFill>
                  <a:srgbClr val="FF0000"/>
                </a:solidFill>
                <a:latin typeface="+mj-lt"/>
                <a:cs typeface="Arial" panose="020B0604020202020204" pitchFamily="34" charset="0"/>
              </a:rPr>
              <a:t>VAJENIŠKA OBLIKA IZOBRAŽEVANJA</a:t>
            </a:r>
          </a:p>
          <a:p>
            <a:pPr marL="381000" indent="-381000" algn="ctr">
              <a:spcBef>
                <a:spcPts val="0"/>
              </a:spcBef>
              <a:buNone/>
              <a:defRPr/>
            </a:pPr>
            <a:endParaRPr lang="sl-SI" sz="2200" b="1" dirty="0">
              <a:solidFill>
                <a:srgbClr val="FF0000"/>
              </a:solidFill>
              <a:latin typeface="+mj-lt"/>
              <a:cs typeface="Arial" panose="020B0604020202020204" pitchFamily="34" charset="0"/>
            </a:endParaRPr>
          </a:p>
          <a:p>
            <a:pPr marL="381000" indent="-381000" algn="ctr">
              <a:spcBef>
                <a:spcPts val="0"/>
              </a:spcBef>
              <a:buNone/>
              <a:defRPr/>
            </a:pPr>
            <a:endParaRPr lang="sl-SI" sz="2200" b="1" dirty="0">
              <a:solidFill>
                <a:srgbClr val="FF0000"/>
              </a:solidFill>
              <a:latin typeface="+mj-lt"/>
              <a:cs typeface="Arial" panose="020B0604020202020204" pitchFamily="34" charset="0"/>
            </a:endParaRPr>
          </a:p>
          <a:p>
            <a:pPr lvl="1">
              <a:spcBef>
                <a:spcPts val="0"/>
              </a:spcBef>
            </a:pPr>
            <a:r>
              <a:rPr lang="sl-SI" sz="2200" b="1" dirty="0">
                <a:solidFill>
                  <a:schemeClr val="tx1"/>
                </a:solidFill>
                <a:latin typeface="+mj-lt"/>
                <a:cs typeface="Arial" panose="020B0604020202020204" pitchFamily="34" charset="0"/>
              </a:rPr>
              <a:t>Kandidati izpolnijo enako prijavnico – </a:t>
            </a:r>
            <a:r>
              <a:rPr lang="sl-SI" sz="2200" u="sng" dirty="0">
                <a:solidFill>
                  <a:schemeClr val="tx1"/>
                </a:solidFill>
                <a:latin typeface="+mj-lt"/>
                <a:cs typeface="Arial" panose="020B0604020202020204" pitchFamily="34" charset="0"/>
              </a:rPr>
              <a:t>pripis pri fizično oddani prijavnici </a:t>
            </a:r>
            <a:r>
              <a:rPr lang="sl-SI" sz="2200" dirty="0">
                <a:solidFill>
                  <a:schemeClr val="tx1"/>
                </a:solidFill>
                <a:latin typeface="+mj-lt"/>
                <a:cs typeface="Arial" panose="020B0604020202020204" pitchFamily="34" charset="0"/>
              </a:rPr>
              <a:t>pri navedbi programa: npr. </a:t>
            </a:r>
            <a:r>
              <a:rPr lang="sl-SI" sz="2200" dirty="0">
                <a:solidFill>
                  <a:srgbClr val="FF0000"/>
                </a:solidFill>
                <a:latin typeface="+mj-lt"/>
                <a:cs typeface="Arial" panose="020B0604020202020204" pitchFamily="34" charset="0"/>
              </a:rPr>
              <a:t>TAPETNIK – VAJENIŠKA OBLIKA</a:t>
            </a:r>
            <a:r>
              <a:rPr lang="sl-SI" sz="2200" dirty="0">
                <a:latin typeface="+mj-lt"/>
                <a:cs typeface="Arial" panose="020B0604020202020204" pitchFamily="34" charset="0"/>
              </a:rPr>
              <a:t>;</a:t>
            </a:r>
          </a:p>
          <a:p>
            <a:pPr marL="457200" lvl="1" indent="0">
              <a:spcBef>
                <a:spcPts val="0"/>
              </a:spcBef>
              <a:buNone/>
            </a:pPr>
            <a:endParaRPr lang="sl-SI" sz="2200" i="1" dirty="0">
              <a:latin typeface="+mj-lt"/>
              <a:cs typeface="Arial" panose="020B0604020202020204" pitchFamily="34" charset="0"/>
            </a:endParaRPr>
          </a:p>
          <a:p>
            <a:pPr lvl="1">
              <a:spcBef>
                <a:spcPts val="0"/>
              </a:spcBef>
            </a:pPr>
            <a:r>
              <a:rPr lang="sl-SI" sz="2200" dirty="0">
                <a:solidFill>
                  <a:schemeClr val="tx1"/>
                </a:solidFill>
                <a:latin typeface="+mj-lt"/>
                <a:cs typeface="Arial" panose="020B0604020202020204" pitchFamily="34" charset="0"/>
              </a:rPr>
              <a:t>prijavni in vpisni postopek </a:t>
            </a:r>
            <a:r>
              <a:rPr lang="sl-SI" sz="2200" b="1" dirty="0">
                <a:solidFill>
                  <a:schemeClr val="tx1"/>
                </a:solidFill>
                <a:latin typeface="+mj-lt"/>
                <a:cs typeface="Arial" panose="020B0604020202020204" pitchFamily="34" charset="0"/>
              </a:rPr>
              <a:t>povsem enaka </a:t>
            </a:r>
            <a:r>
              <a:rPr lang="sl-SI" sz="2200" dirty="0">
                <a:solidFill>
                  <a:schemeClr val="tx1"/>
                </a:solidFill>
                <a:latin typeface="+mj-lt"/>
                <a:cs typeface="Arial" panose="020B0604020202020204" pitchFamily="34" charset="0"/>
              </a:rPr>
              <a:t>(</a:t>
            </a:r>
            <a:r>
              <a:rPr lang="sl-SI" sz="2200" i="1" dirty="0">
                <a:solidFill>
                  <a:schemeClr val="tx1"/>
                </a:solidFill>
                <a:latin typeface="+mj-lt"/>
                <a:cs typeface="Arial" panose="020B0604020202020204" pitchFamily="34" charset="0"/>
              </a:rPr>
              <a:t>roki, določeni z rokovnikom veljajo enako za vse kandidate);</a:t>
            </a:r>
          </a:p>
          <a:p>
            <a:pPr lvl="1">
              <a:spcBef>
                <a:spcPts val="0"/>
              </a:spcBef>
            </a:pPr>
            <a:endParaRPr lang="sl-SI" sz="2200" i="1" dirty="0">
              <a:solidFill>
                <a:schemeClr val="tx1"/>
              </a:solidFill>
              <a:latin typeface="+mj-lt"/>
              <a:cs typeface="Arial" panose="020B0604020202020204" pitchFamily="34" charset="0"/>
            </a:endParaRPr>
          </a:p>
          <a:p>
            <a:pPr lvl="1">
              <a:spcBef>
                <a:spcPts val="0"/>
              </a:spcBef>
            </a:pPr>
            <a:r>
              <a:rPr lang="sl-SI" sz="2200" i="1" dirty="0">
                <a:solidFill>
                  <a:schemeClr val="tx1"/>
                </a:solidFill>
                <a:latin typeface="+mj-lt"/>
                <a:cs typeface="Arial" panose="020B0604020202020204" pitchFamily="34" charset="0"/>
              </a:rPr>
              <a:t>vajeniška pogodba pogoj za vpis v vajeniško obliko;</a:t>
            </a:r>
          </a:p>
          <a:p>
            <a:pPr lvl="1">
              <a:spcBef>
                <a:spcPts val="0"/>
              </a:spcBef>
            </a:pPr>
            <a:endParaRPr lang="sl-SI" sz="2200" i="1" dirty="0">
              <a:solidFill>
                <a:schemeClr val="tx1"/>
              </a:solidFill>
              <a:latin typeface="+mj-lt"/>
              <a:cs typeface="Arial" panose="020B0604020202020204" pitchFamily="34" charset="0"/>
            </a:endParaRPr>
          </a:p>
          <a:p>
            <a:pPr lvl="1">
              <a:spcBef>
                <a:spcPts val="0"/>
              </a:spcBef>
            </a:pPr>
            <a:r>
              <a:rPr lang="sl-SI" sz="2200" dirty="0">
                <a:solidFill>
                  <a:schemeClr val="tx1"/>
                </a:solidFill>
                <a:latin typeface="+mj-lt"/>
                <a:cs typeface="Arial" panose="020B0604020202020204" pitchFamily="34" charset="0"/>
              </a:rPr>
              <a:t>Tudi preko spletne strani MVI dostop do Centralnega registra učnih mest.</a:t>
            </a:r>
          </a:p>
          <a:p>
            <a:pPr marL="57150" indent="0">
              <a:spcBef>
                <a:spcPts val="0"/>
              </a:spcBef>
              <a:buNone/>
              <a:defRPr/>
            </a:pPr>
            <a:endParaRPr lang="sl-SI" sz="2400" b="1" dirty="0">
              <a:solidFill>
                <a:schemeClr val="tx1"/>
              </a:solidFill>
            </a:endParaRPr>
          </a:p>
          <a:p>
            <a:pPr marL="457200" lvl="1" indent="0">
              <a:spcBef>
                <a:spcPts val="0"/>
              </a:spcBef>
              <a:buNone/>
              <a:defRPr/>
            </a:pPr>
            <a:endParaRPr lang="sl-SI" sz="2000" b="1" dirty="0">
              <a:solidFill>
                <a:srgbClr val="FF0000"/>
              </a:solidFill>
            </a:endParaRPr>
          </a:p>
          <a:p>
            <a:pPr marL="457200" lvl="1" indent="0">
              <a:lnSpc>
                <a:spcPct val="80000"/>
              </a:lnSpc>
              <a:buNone/>
              <a:defRPr/>
            </a:pPr>
            <a:endParaRPr lang="sl-SI" sz="2000" i="1" dirty="0"/>
          </a:p>
          <a:p>
            <a:pPr marL="457200" lvl="1" indent="0">
              <a:lnSpc>
                <a:spcPct val="80000"/>
              </a:lnSpc>
              <a:buNone/>
              <a:defRPr/>
            </a:pPr>
            <a:endParaRPr lang="sl-SI" sz="2000" i="1" dirty="0"/>
          </a:p>
          <a:p>
            <a:pPr marL="800100" lvl="1" indent="-342900">
              <a:lnSpc>
                <a:spcPct val="80000"/>
              </a:lnSpc>
              <a:defRPr/>
            </a:pPr>
            <a:endParaRPr lang="sl-SI" sz="2000" b="1" dirty="0"/>
          </a:p>
          <a:p>
            <a:pPr marL="381000" indent="-381000">
              <a:lnSpc>
                <a:spcPct val="80000"/>
              </a:lnSpc>
              <a:buNone/>
              <a:defRPr/>
            </a:pPr>
            <a:endParaRPr lang="sl-SI" sz="2800" b="1" dirty="0"/>
          </a:p>
          <a:p>
            <a:pPr marL="381000" indent="-381000">
              <a:lnSpc>
                <a:spcPct val="80000"/>
              </a:lnSpc>
              <a:buNone/>
              <a:defRPr/>
            </a:pPr>
            <a:endParaRPr lang="sl-SI" sz="2800" b="1" dirty="0"/>
          </a:p>
        </p:txBody>
      </p:sp>
    </p:spTree>
    <p:extLst>
      <p:ext uri="{BB962C8B-B14F-4D97-AF65-F5344CB8AC3E}">
        <p14:creationId xmlns:p14="http://schemas.microsoft.com/office/powerpoint/2010/main" val="3969245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4294967295"/>
          </p:nvPr>
        </p:nvSpPr>
        <p:spPr>
          <a:xfrm>
            <a:off x="690500" y="714366"/>
            <a:ext cx="8569325" cy="5689600"/>
          </a:xfrm>
          <a:noFill/>
          <a:ln>
            <a:solidFill>
              <a:schemeClr val="accent1">
                <a:alpha val="0"/>
              </a:schemeClr>
            </a:solidFill>
          </a:ln>
          <a:effectLst>
            <a:outerShdw sx="1000" sy="1000" algn="ctr" rotWithShape="0">
              <a:srgbClr val="000000"/>
            </a:outerShdw>
            <a:reflection endPos="0" dist="50800" dir="5400000" sy="-100000" algn="bl" rotWithShape="0"/>
          </a:effectLst>
        </p:spPr>
        <p:txBody>
          <a:bodyPr>
            <a:normAutofit fontScale="92500" lnSpcReduction="20000"/>
          </a:bodyPr>
          <a:lstStyle/>
          <a:p>
            <a:pPr marL="381000" indent="-381000" algn="ctr">
              <a:spcBef>
                <a:spcPts val="0"/>
              </a:spcBef>
              <a:buNone/>
              <a:defRPr/>
            </a:pPr>
            <a:r>
              <a:rPr lang="sl-SI" sz="2400" b="1" dirty="0">
                <a:solidFill>
                  <a:srgbClr val="FF0000"/>
                </a:solidFill>
                <a:latin typeface="+mj-lt"/>
                <a:cs typeface="Arial" panose="020B0604020202020204" pitchFamily="34" charset="0"/>
              </a:rPr>
              <a:t>POMEMBNI DATUMI ZA VPIS V SŠ</a:t>
            </a:r>
          </a:p>
          <a:p>
            <a:pPr marL="381000" indent="-381000" algn="ctr">
              <a:spcBef>
                <a:spcPts val="0"/>
              </a:spcBef>
              <a:buNone/>
              <a:defRPr/>
            </a:pPr>
            <a:endParaRPr lang="sl-SI" sz="2200" b="1" dirty="0">
              <a:solidFill>
                <a:srgbClr val="FF0000"/>
              </a:solidFill>
              <a:latin typeface="+mj-lt"/>
              <a:cs typeface="Arial" panose="020B0604020202020204" pitchFamily="34" charset="0"/>
            </a:endParaRPr>
          </a:p>
          <a:p>
            <a:pPr>
              <a:lnSpc>
                <a:spcPct val="120000"/>
              </a:lnSpc>
              <a:spcBef>
                <a:spcPts val="0"/>
              </a:spcBef>
            </a:pPr>
            <a:r>
              <a:rPr lang="sl-SI" sz="2400" b="1" dirty="0">
                <a:latin typeface="+mj-lt"/>
                <a:cs typeface="Arial" panose="020B0604020202020204" pitchFamily="34" charset="0"/>
              </a:rPr>
              <a:t>4</a:t>
            </a:r>
            <a:r>
              <a:rPr lang="sl-SI" sz="2400" b="1" dirty="0">
                <a:solidFill>
                  <a:schemeClr val="tx1"/>
                </a:solidFill>
                <a:latin typeface="+mj-lt"/>
                <a:cs typeface="Arial" panose="020B0604020202020204" pitchFamily="34" charset="0"/>
              </a:rPr>
              <a:t>. marec - </a:t>
            </a:r>
            <a:r>
              <a:rPr lang="sl-SI" sz="2400" dirty="0">
                <a:solidFill>
                  <a:schemeClr val="tx1"/>
                </a:solidFill>
                <a:latin typeface="+mj-lt"/>
                <a:cs typeface="Arial" panose="020B0604020202020204" pitchFamily="34" charset="0"/>
              </a:rPr>
              <a:t>prijava na opravljanje preizkusa nadarjenosti / izpolnjevanje športnih pogojev;</a:t>
            </a:r>
          </a:p>
          <a:p>
            <a:pPr>
              <a:lnSpc>
                <a:spcPct val="120000"/>
              </a:lnSpc>
              <a:spcBef>
                <a:spcPts val="0"/>
              </a:spcBef>
            </a:pPr>
            <a:r>
              <a:rPr lang="sl-SI" sz="2400" b="1" dirty="0">
                <a:solidFill>
                  <a:schemeClr val="tx1"/>
                </a:solidFill>
                <a:latin typeface="+mj-lt"/>
                <a:cs typeface="Arial" panose="020B0604020202020204" pitchFamily="34" charset="0"/>
              </a:rPr>
              <a:t>med 8. in 22. marcem </a:t>
            </a:r>
            <a:r>
              <a:rPr lang="sl-SI" sz="2400" dirty="0">
                <a:solidFill>
                  <a:schemeClr val="tx1"/>
                </a:solidFill>
                <a:latin typeface="+mj-lt"/>
                <a:cs typeface="Arial" panose="020B0604020202020204" pitchFamily="34" charset="0"/>
              </a:rPr>
              <a:t>preizkusi na šolah;</a:t>
            </a:r>
          </a:p>
          <a:p>
            <a:pPr>
              <a:lnSpc>
                <a:spcPct val="120000"/>
              </a:lnSpc>
              <a:spcBef>
                <a:spcPts val="0"/>
              </a:spcBef>
            </a:pPr>
            <a:r>
              <a:rPr lang="sl-SI" sz="2400" b="1" dirty="0">
                <a:solidFill>
                  <a:schemeClr val="tx1"/>
                </a:solidFill>
                <a:latin typeface="+mj-lt"/>
                <a:cs typeface="Arial" panose="020B0604020202020204" pitchFamily="34" charset="0"/>
              </a:rPr>
              <a:t>do 28. marca </a:t>
            </a:r>
            <a:r>
              <a:rPr lang="sl-SI" sz="2400" dirty="0">
                <a:solidFill>
                  <a:schemeClr val="tx1"/>
                </a:solidFill>
                <a:latin typeface="+mj-lt"/>
                <a:cs typeface="Arial" panose="020B0604020202020204" pitchFamily="34" charset="0"/>
              </a:rPr>
              <a:t>posredovanje potrdil o opravljenih preizkusih;</a:t>
            </a:r>
            <a:endParaRPr lang="sl-SI" sz="2400" b="1" dirty="0">
              <a:solidFill>
                <a:schemeClr val="tx1"/>
              </a:solidFill>
              <a:latin typeface="+mj-lt"/>
              <a:cs typeface="Arial" panose="020B0604020202020204" pitchFamily="34" charset="0"/>
            </a:endParaRPr>
          </a:p>
          <a:p>
            <a:pPr>
              <a:lnSpc>
                <a:spcPct val="120000"/>
              </a:lnSpc>
              <a:spcBef>
                <a:spcPts val="0"/>
              </a:spcBef>
            </a:pPr>
            <a:r>
              <a:rPr lang="sl-SI" sz="2400" b="1" dirty="0">
                <a:solidFill>
                  <a:srgbClr val="FF0000"/>
                </a:solidFill>
                <a:latin typeface="+mj-lt"/>
                <a:cs typeface="Arial" panose="020B0604020202020204" pitchFamily="34" charset="0"/>
              </a:rPr>
              <a:t>2. april – </a:t>
            </a:r>
            <a:r>
              <a:rPr lang="sl-SI" sz="2400" dirty="0">
                <a:solidFill>
                  <a:srgbClr val="FF0000"/>
                </a:solidFill>
                <a:latin typeface="+mj-lt"/>
                <a:cs typeface="Arial" panose="020B0604020202020204" pitchFamily="34" charset="0"/>
              </a:rPr>
              <a:t>zadnji dan prijav;</a:t>
            </a:r>
          </a:p>
          <a:p>
            <a:pPr>
              <a:lnSpc>
                <a:spcPct val="120000"/>
              </a:lnSpc>
              <a:spcBef>
                <a:spcPts val="0"/>
              </a:spcBef>
            </a:pPr>
            <a:r>
              <a:rPr lang="sl-SI" sz="2400" b="1" dirty="0">
                <a:solidFill>
                  <a:schemeClr val="tx1"/>
                </a:solidFill>
                <a:latin typeface="+mj-lt"/>
                <a:cs typeface="Arial" panose="020B0604020202020204" pitchFamily="34" charset="0"/>
              </a:rPr>
              <a:t>8. april – </a:t>
            </a:r>
            <a:r>
              <a:rPr lang="sl-SI" sz="2400" dirty="0">
                <a:solidFill>
                  <a:schemeClr val="tx1"/>
                </a:solidFill>
                <a:latin typeface="+mj-lt"/>
                <a:cs typeface="Arial" panose="020B0604020202020204" pitchFamily="34" charset="0"/>
              </a:rPr>
              <a:t>na voljo podatki o</a:t>
            </a:r>
            <a:r>
              <a:rPr lang="sl-SI" sz="2400" b="1" dirty="0">
                <a:solidFill>
                  <a:schemeClr val="tx1"/>
                </a:solidFill>
                <a:latin typeface="+mj-lt"/>
                <a:cs typeface="Arial" panose="020B0604020202020204" pitchFamily="34" charset="0"/>
              </a:rPr>
              <a:t> </a:t>
            </a:r>
            <a:r>
              <a:rPr lang="sl-SI" sz="2400" dirty="0">
                <a:solidFill>
                  <a:schemeClr val="tx1"/>
                </a:solidFill>
                <a:latin typeface="+mj-lt"/>
                <a:cs typeface="Arial" panose="020B0604020202020204" pitchFamily="34" charset="0"/>
              </a:rPr>
              <a:t>stanju prijav;</a:t>
            </a:r>
          </a:p>
          <a:p>
            <a:pPr>
              <a:lnSpc>
                <a:spcPct val="120000"/>
              </a:lnSpc>
              <a:spcBef>
                <a:spcPts val="0"/>
              </a:spcBef>
            </a:pPr>
            <a:r>
              <a:rPr lang="sl-SI" sz="2400" b="1" dirty="0">
                <a:solidFill>
                  <a:schemeClr val="tx1"/>
                </a:solidFill>
                <a:latin typeface="+mj-lt"/>
                <a:cs typeface="Arial" panose="020B0604020202020204" pitchFamily="34" charset="0"/>
              </a:rPr>
              <a:t>22. april – v vpisni aplikaciji na voljo tudi dosežki na NPZ (materinščina, matematika);</a:t>
            </a:r>
          </a:p>
          <a:p>
            <a:pPr>
              <a:lnSpc>
                <a:spcPct val="120000"/>
              </a:lnSpc>
              <a:spcBef>
                <a:spcPts val="0"/>
              </a:spcBef>
            </a:pPr>
            <a:r>
              <a:rPr lang="sl-SI" sz="2400" b="1" dirty="0">
                <a:solidFill>
                  <a:schemeClr val="tx1"/>
                </a:solidFill>
                <a:latin typeface="+mj-lt"/>
                <a:cs typeface="Arial" panose="020B0604020202020204" pitchFamily="34" charset="0"/>
              </a:rPr>
              <a:t>6. maj -  </a:t>
            </a:r>
            <a:r>
              <a:rPr lang="sl-SI" sz="2400" dirty="0">
                <a:solidFill>
                  <a:schemeClr val="tx1"/>
                </a:solidFill>
                <a:latin typeface="+mj-lt"/>
                <a:cs typeface="Arial" panose="020B0604020202020204" pitchFamily="34" charset="0"/>
              </a:rPr>
              <a:t>zadnji dan prenosa prijav;</a:t>
            </a:r>
          </a:p>
          <a:p>
            <a:pPr>
              <a:lnSpc>
                <a:spcPct val="120000"/>
              </a:lnSpc>
              <a:spcBef>
                <a:spcPts val="0"/>
              </a:spcBef>
            </a:pPr>
            <a:r>
              <a:rPr lang="sl-SI" sz="2400" b="1" dirty="0">
                <a:solidFill>
                  <a:schemeClr val="tx1"/>
                </a:solidFill>
                <a:latin typeface="+mj-lt"/>
                <a:cs typeface="Arial" panose="020B0604020202020204" pitchFamily="34" charset="0"/>
              </a:rPr>
              <a:t>16. maj </a:t>
            </a:r>
            <a:r>
              <a:rPr lang="sl-SI" sz="2400" dirty="0">
                <a:solidFill>
                  <a:schemeClr val="tx1"/>
                </a:solidFill>
                <a:latin typeface="+mj-lt"/>
                <a:cs typeface="Arial" panose="020B0604020202020204" pitchFamily="34" charset="0"/>
              </a:rPr>
              <a:t>– zadnji dan prijav za </a:t>
            </a:r>
            <a:r>
              <a:rPr lang="sl-SI" sz="2400" dirty="0" err="1">
                <a:solidFill>
                  <a:schemeClr val="tx1"/>
                </a:solidFill>
                <a:latin typeface="+mj-lt"/>
                <a:cs typeface="Arial" panose="020B0604020202020204" pitchFamily="34" charset="0"/>
              </a:rPr>
              <a:t>preusmerjence</a:t>
            </a:r>
            <a:r>
              <a:rPr lang="sl-SI" sz="2400" dirty="0">
                <a:solidFill>
                  <a:schemeClr val="tx1"/>
                </a:solidFill>
                <a:latin typeface="+mj-lt"/>
                <a:cs typeface="Arial" panose="020B0604020202020204" pitchFamily="34" charset="0"/>
              </a:rPr>
              <a:t> in tujce;</a:t>
            </a:r>
          </a:p>
          <a:p>
            <a:pPr>
              <a:lnSpc>
                <a:spcPct val="120000"/>
              </a:lnSpc>
              <a:spcBef>
                <a:spcPts val="0"/>
              </a:spcBef>
            </a:pPr>
            <a:r>
              <a:rPr lang="sl-SI" sz="2400" b="1" u="sng" dirty="0">
                <a:solidFill>
                  <a:srgbClr val="FF0000"/>
                </a:solidFill>
                <a:latin typeface="+mj-lt"/>
                <a:cs typeface="Arial" panose="020B0604020202020204" pitchFamily="34" charset="0"/>
              </a:rPr>
              <a:t>do 13. junija do 12. ure - vnos ocen 9. razreda - svetovalni delavci OŠ!!</a:t>
            </a:r>
          </a:p>
          <a:p>
            <a:pPr>
              <a:lnSpc>
                <a:spcPct val="120000"/>
              </a:lnSpc>
              <a:spcBef>
                <a:spcPts val="0"/>
              </a:spcBef>
            </a:pPr>
            <a:r>
              <a:rPr lang="sl-SI" sz="2400" b="1" dirty="0">
                <a:solidFill>
                  <a:schemeClr val="tx1"/>
                </a:solidFill>
                <a:latin typeface="+mj-lt"/>
                <a:cs typeface="Arial" panose="020B0604020202020204" pitchFamily="34" charset="0"/>
              </a:rPr>
              <a:t>16. – 20. junij - </a:t>
            </a:r>
            <a:r>
              <a:rPr lang="sl-SI" sz="2400" dirty="0">
                <a:solidFill>
                  <a:schemeClr val="tx1"/>
                </a:solidFill>
                <a:latin typeface="+mj-lt"/>
                <a:cs typeface="Arial" panose="020B0604020202020204" pitchFamily="34" charset="0"/>
              </a:rPr>
              <a:t>izvedba 1. kroga izbirnega postopka;</a:t>
            </a:r>
          </a:p>
          <a:p>
            <a:pPr>
              <a:lnSpc>
                <a:spcPct val="120000"/>
              </a:lnSpc>
              <a:spcBef>
                <a:spcPts val="0"/>
              </a:spcBef>
            </a:pPr>
            <a:r>
              <a:rPr lang="sl-SI" sz="2400" b="1" dirty="0">
                <a:solidFill>
                  <a:schemeClr val="tx1"/>
                </a:solidFill>
                <a:latin typeface="+mj-lt"/>
                <a:cs typeface="Arial" panose="020B0604020202020204" pitchFamily="34" charset="0"/>
              </a:rPr>
              <a:t>26. junij do 15. ure -</a:t>
            </a:r>
            <a:r>
              <a:rPr lang="sl-SI" sz="2400" dirty="0">
                <a:solidFill>
                  <a:schemeClr val="tx1"/>
                </a:solidFill>
                <a:latin typeface="+mj-lt"/>
                <a:cs typeface="Arial" panose="020B0604020202020204" pitchFamily="34" charset="0"/>
              </a:rPr>
              <a:t> prijava v 2. krogu izbirnega postopka</a:t>
            </a:r>
          </a:p>
          <a:p>
            <a:pPr>
              <a:lnSpc>
                <a:spcPct val="120000"/>
              </a:lnSpc>
              <a:spcBef>
                <a:spcPts val="0"/>
              </a:spcBef>
            </a:pPr>
            <a:r>
              <a:rPr lang="sl-SI" sz="2400" b="1" dirty="0">
                <a:solidFill>
                  <a:schemeClr val="tx1"/>
                </a:solidFill>
                <a:latin typeface="+mj-lt"/>
                <a:cs typeface="Arial" panose="020B0604020202020204" pitchFamily="34" charset="0"/>
              </a:rPr>
              <a:t>30. junij do 12. ure -  </a:t>
            </a:r>
            <a:r>
              <a:rPr lang="sl-SI" sz="2400" dirty="0">
                <a:solidFill>
                  <a:schemeClr val="tx1"/>
                </a:solidFill>
                <a:latin typeface="+mj-lt"/>
                <a:cs typeface="Arial" panose="020B0604020202020204" pitchFamily="34" charset="0"/>
              </a:rPr>
              <a:t>izvedba 2. kroga izbirnega postopka.</a:t>
            </a:r>
          </a:p>
          <a:p>
            <a:pPr marL="57150" indent="0">
              <a:spcBef>
                <a:spcPts val="0"/>
              </a:spcBef>
              <a:buNone/>
              <a:defRPr/>
            </a:pPr>
            <a:endParaRPr lang="sl-SI" sz="2400" b="1" dirty="0">
              <a:latin typeface="Arial" panose="020B0604020202020204" pitchFamily="34" charset="0"/>
              <a:cs typeface="Arial" panose="020B0604020202020204" pitchFamily="34" charset="0"/>
            </a:endParaRPr>
          </a:p>
          <a:p>
            <a:pPr marL="457200" lvl="1" indent="0">
              <a:spcBef>
                <a:spcPts val="0"/>
              </a:spcBef>
              <a:buNone/>
              <a:defRPr/>
            </a:pPr>
            <a:endParaRPr lang="sl-SI" sz="2000" b="1" dirty="0">
              <a:solidFill>
                <a:srgbClr val="FF0000"/>
              </a:solidFill>
              <a:latin typeface="Arial" panose="020B0604020202020204" pitchFamily="34" charset="0"/>
              <a:cs typeface="Arial" panose="020B0604020202020204" pitchFamily="34" charset="0"/>
            </a:endParaRPr>
          </a:p>
          <a:p>
            <a:pPr marL="457200" lvl="1" indent="0">
              <a:lnSpc>
                <a:spcPct val="80000"/>
              </a:lnSpc>
              <a:buNone/>
              <a:defRPr/>
            </a:pPr>
            <a:endParaRPr lang="sl-SI" sz="2000" i="1" dirty="0"/>
          </a:p>
          <a:p>
            <a:pPr marL="457200" lvl="1" indent="0">
              <a:lnSpc>
                <a:spcPct val="80000"/>
              </a:lnSpc>
              <a:buNone/>
              <a:defRPr/>
            </a:pPr>
            <a:endParaRPr lang="sl-SI" sz="2000" i="1" dirty="0"/>
          </a:p>
          <a:p>
            <a:pPr marL="800100" lvl="1" indent="-342900">
              <a:lnSpc>
                <a:spcPct val="80000"/>
              </a:lnSpc>
              <a:defRPr/>
            </a:pPr>
            <a:endParaRPr lang="sl-SI" sz="2000" b="1" dirty="0"/>
          </a:p>
          <a:p>
            <a:pPr marL="381000" indent="-381000">
              <a:lnSpc>
                <a:spcPct val="80000"/>
              </a:lnSpc>
              <a:buNone/>
              <a:defRPr/>
            </a:pPr>
            <a:endParaRPr lang="sl-SI" sz="2800" b="1" dirty="0"/>
          </a:p>
          <a:p>
            <a:pPr marL="381000" indent="-381000">
              <a:lnSpc>
                <a:spcPct val="80000"/>
              </a:lnSpc>
              <a:buNone/>
              <a:defRPr/>
            </a:pPr>
            <a:endParaRPr lang="sl-SI" sz="2800" b="1" dirty="0"/>
          </a:p>
        </p:txBody>
      </p:sp>
    </p:spTree>
    <p:extLst>
      <p:ext uri="{BB962C8B-B14F-4D97-AF65-F5344CB8AC3E}">
        <p14:creationId xmlns:p14="http://schemas.microsoft.com/office/powerpoint/2010/main" val="974073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4294967295"/>
          </p:nvPr>
        </p:nvSpPr>
        <p:spPr>
          <a:xfrm>
            <a:off x="745364" y="1070982"/>
            <a:ext cx="8569325" cy="5689600"/>
          </a:xfrm>
          <a:noFill/>
          <a:ln>
            <a:solidFill>
              <a:schemeClr val="accent1">
                <a:alpha val="0"/>
              </a:schemeClr>
            </a:solidFill>
          </a:ln>
          <a:effectLst>
            <a:outerShdw sx="1000" sy="1000" algn="ctr" rotWithShape="0">
              <a:srgbClr val="000000"/>
            </a:outerShdw>
            <a:reflection endPos="0" dist="50800" dir="5400000" sy="-100000" algn="bl" rotWithShape="0"/>
          </a:effectLst>
        </p:spPr>
        <p:txBody>
          <a:bodyPr>
            <a:normAutofit/>
          </a:bodyPr>
          <a:lstStyle/>
          <a:p>
            <a:pPr marL="381000" indent="-381000" algn="ctr">
              <a:spcBef>
                <a:spcPts val="0"/>
              </a:spcBef>
              <a:buNone/>
              <a:defRPr/>
            </a:pPr>
            <a:r>
              <a:rPr lang="sl-SI" sz="2400" b="1" dirty="0">
                <a:solidFill>
                  <a:srgbClr val="FF0000"/>
                </a:solidFill>
                <a:latin typeface="+mj-lt"/>
                <a:cs typeface="Arial" panose="020B0604020202020204" pitchFamily="34" charset="0"/>
              </a:rPr>
              <a:t>POMEMBNI DATUMI ZA VPIS V PROGRAME PTI, PT in MT</a:t>
            </a:r>
          </a:p>
          <a:p>
            <a:pPr marL="381000" indent="-381000" algn="ctr">
              <a:spcBef>
                <a:spcPts val="0"/>
              </a:spcBef>
              <a:buNone/>
              <a:defRPr/>
            </a:pPr>
            <a:endParaRPr lang="sl-SI" sz="2200" b="1" dirty="0">
              <a:solidFill>
                <a:srgbClr val="FF0000"/>
              </a:solidFill>
              <a:latin typeface="+mj-lt"/>
              <a:cs typeface="Arial" panose="020B0604020202020204" pitchFamily="34" charset="0"/>
            </a:endParaRPr>
          </a:p>
          <a:p>
            <a:pPr marL="0" indent="0">
              <a:spcBef>
                <a:spcPts val="0"/>
              </a:spcBef>
              <a:buNone/>
            </a:pPr>
            <a:r>
              <a:rPr lang="sl-SI" sz="2200" b="1" u="sng" dirty="0">
                <a:solidFill>
                  <a:srgbClr val="FF0000"/>
                </a:solidFill>
                <a:latin typeface="+mj-lt"/>
                <a:cs typeface="Arial" panose="020B0604020202020204" pitchFamily="34" charset="0"/>
              </a:rPr>
              <a:t>Vpis v programe PTI</a:t>
            </a:r>
          </a:p>
          <a:p>
            <a:pPr>
              <a:spcBef>
                <a:spcPts val="0"/>
              </a:spcBef>
            </a:pPr>
            <a:r>
              <a:rPr lang="sl-SI" sz="2200" b="1" dirty="0">
                <a:solidFill>
                  <a:srgbClr val="FF0000"/>
                </a:solidFill>
                <a:latin typeface="+mj-lt"/>
                <a:cs typeface="Arial" panose="020B0604020202020204" pitchFamily="34" charset="0"/>
              </a:rPr>
              <a:t>12. maj - zadnji dan prijav,</a:t>
            </a:r>
          </a:p>
          <a:p>
            <a:pPr>
              <a:spcBef>
                <a:spcPts val="0"/>
              </a:spcBef>
            </a:pPr>
            <a:r>
              <a:rPr lang="sl-SI" sz="2200" b="1" dirty="0">
                <a:solidFill>
                  <a:schemeClr val="tx1"/>
                </a:solidFill>
                <a:latin typeface="+mj-lt"/>
                <a:cs typeface="Arial" panose="020B0604020202020204" pitchFamily="34" charset="0"/>
              </a:rPr>
              <a:t>16. maj –</a:t>
            </a:r>
            <a:r>
              <a:rPr lang="sl-SI" sz="2200" dirty="0">
                <a:solidFill>
                  <a:schemeClr val="tx1"/>
                </a:solidFill>
                <a:latin typeface="+mj-lt"/>
                <a:cs typeface="Arial" panose="020B0604020202020204" pitchFamily="34" charset="0"/>
              </a:rPr>
              <a:t> na voljo podatki o stanju prijav,</a:t>
            </a:r>
          </a:p>
          <a:p>
            <a:pPr>
              <a:spcBef>
                <a:spcPts val="0"/>
              </a:spcBef>
            </a:pPr>
            <a:r>
              <a:rPr lang="sl-SI" sz="2200" b="1" dirty="0">
                <a:solidFill>
                  <a:schemeClr val="tx1"/>
                </a:solidFill>
                <a:latin typeface="+mj-lt"/>
                <a:cs typeface="Arial" panose="020B0604020202020204" pitchFamily="34" charset="0"/>
              </a:rPr>
              <a:t>3. junij - </a:t>
            </a:r>
            <a:r>
              <a:rPr lang="sl-SI" sz="2200" dirty="0">
                <a:solidFill>
                  <a:schemeClr val="tx1"/>
                </a:solidFill>
                <a:latin typeface="+mj-lt"/>
                <a:cs typeface="Arial" panose="020B0604020202020204" pitchFamily="34" charset="0"/>
              </a:rPr>
              <a:t>zadnji dan prenosa prijav,</a:t>
            </a:r>
          </a:p>
          <a:p>
            <a:pPr>
              <a:spcBef>
                <a:spcPts val="0"/>
              </a:spcBef>
            </a:pPr>
            <a:r>
              <a:rPr lang="sl-SI" sz="2200" b="1" dirty="0">
                <a:solidFill>
                  <a:schemeClr val="tx1"/>
                </a:solidFill>
                <a:latin typeface="+mj-lt"/>
                <a:cs typeface="Arial" panose="020B0604020202020204" pitchFamily="34" charset="0"/>
              </a:rPr>
              <a:t>do 2. julija - </a:t>
            </a:r>
            <a:r>
              <a:rPr lang="sl-SI" sz="2200" dirty="0">
                <a:solidFill>
                  <a:schemeClr val="tx1"/>
                </a:solidFill>
                <a:latin typeface="+mj-lt"/>
                <a:cs typeface="Arial" panose="020B0604020202020204" pitchFamily="34" charset="0"/>
              </a:rPr>
              <a:t>izvedba vpisa;</a:t>
            </a:r>
          </a:p>
          <a:p>
            <a:pPr marL="0" indent="0">
              <a:spcBef>
                <a:spcPts val="0"/>
              </a:spcBef>
              <a:buNone/>
            </a:pPr>
            <a:endParaRPr lang="sl-SI" sz="2200" dirty="0">
              <a:solidFill>
                <a:schemeClr val="tx1"/>
              </a:solidFill>
              <a:latin typeface="+mj-lt"/>
              <a:cs typeface="Arial" panose="020B0604020202020204" pitchFamily="34" charset="0"/>
            </a:endParaRPr>
          </a:p>
          <a:p>
            <a:pPr marL="0" indent="0">
              <a:spcBef>
                <a:spcPts val="0"/>
              </a:spcBef>
              <a:buNone/>
            </a:pPr>
            <a:endParaRPr lang="sl-SI" sz="2200" dirty="0">
              <a:solidFill>
                <a:schemeClr val="tx1"/>
              </a:solidFill>
              <a:latin typeface="+mj-lt"/>
              <a:cs typeface="Arial" panose="020B0604020202020204" pitchFamily="34" charset="0"/>
            </a:endParaRPr>
          </a:p>
          <a:p>
            <a:pPr marL="0" indent="0">
              <a:spcBef>
                <a:spcPts val="0"/>
              </a:spcBef>
              <a:buNone/>
            </a:pPr>
            <a:r>
              <a:rPr lang="sl-SI" sz="2200" b="1" u="sng" dirty="0">
                <a:solidFill>
                  <a:srgbClr val="FF0000"/>
                </a:solidFill>
                <a:latin typeface="+mj-lt"/>
                <a:cs typeface="Arial" panose="020B0604020202020204" pitchFamily="34" charset="0"/>
              </a:rPr>
              <a:t>Vpis v programe PT in MT</a:t>
            </a:r>
          </a:p>
          <a:p>
            <a:pPr>
              <a:spcBef>
                <a:spcPts val="0"/>
              </a:spcBef>
            </a:pPr>
            <a:r>
              <a:rPr lang="sl-SI" sz="2200" b="1" dirty="0">
                <a:solidFill>
                  <a:srgbClr val="FF0000"/>
                </a:solidFill>
                <a:latin typeface="+mj-lt"/>
                <a:cs typeface="Arial" panose="020B0604020202020204" pitchFamily="34" charset="0"/>
              </a:rPr>
              <a:t>5. september - zadnji dan prijav, </a:t>
            </a:r>
          </a:p>
          <a:p>
            <a:pPr>
              <a:spcBef>
                <a:spcPts val="0"/>
              </a:spcBef>
            </a:pPr>
            <a:r>
              <a:rPr lang="sl-SI" sz="2200" b="1" dirty="0">
                <a:solidFill>
                  <a:schemeClr val="tx1"/>
                </a:solidFill>
                <a:latin typeface="+mj-lt"/>
                <a:cs typeface="Arial" panose="020B0604020202020204" pitchFamily="34" charset="0"/>
              </a:rPr>
              <a:t>10. september - </a:t>
            </a:r>
            <a:r>
              <a:rPr lang="sl-SI" sz="2200" dirty="0">
                <a:solidFill>
                  <a:schemeClr val="tx1"/>
                </a:solidFill>
                <a:latin typeface="+mj-lt"/>
                <a:cs typeface="Arial" panose="020B0604020202020204" pitchFamily="34" charset="0"/>
              </a:rPr>
              <a:t>na voljo podatki o stanju prijav,</a:t>
            </a:r>
          </a:p>
          <a:p>
            <a:pPr>
              <a:spcBef>
                <a:spcPts val="0"/>
              </a:spcBef>
            </a:pPr>
            <a:r>
              <a:rPr lang="sl-SI" sz="2200" b="1" dirty="0">
                <a:solidFill>
                  <a:schemeClr val="tx1"/>
                </a:solidFill>
                <a:latin typeface="+mj-lt"/>
                <a:cs typeface="Arial" panose="020B0604020202020204" pitchFamily="34" charset="0"/>
              </a:rPr>
              <a:t>25. - 26. september - </a:t>
            </a:r>
            <a:r>
              <a:rPr lang="sl-SI" sz="2200" dirty="0">
                <a:solidFill>
                  <a:schemeClr val="tx1"/>
                </a:solidFill>
                <a:latin typeface="+mj-lt"/>
                <a:cs typeface="Arial" panose="020B0604020202020204" pitchFamily="34" charset="0"/>
              </a:rPr>
              <a:t>izvedba vpisa.</a:t>
            </a:r>
          </a:p>
          <a:p>
            <a:pPr eaLnBrk="1" hangingPunct="1"/>
            <a:endParaRPr lang="sl-SI" sz="2600" dirty="0"/>
          </a:p>
          <a:p>
            <a:pPr marL="57150" indent="0">
              <a:spcBef>
                <a:spcPts val="0"/>
              </a:spcBef>
              <a:buNone/>
              <a:defRPr/>
            </a:pPr>
            <a:endParaRPr lang="sl-SI" sz="2400" b="1" dirty="0">
              <a:latin typeface="Arial" panose="020B0604020202020204" pitchFamily="34" charset="0"/>
              <a:cs typeface="Arial" panose="020B0604020202020204" pitchFamily="34" charset="0"/>
            </a:endParaRPr>
          </a:p>
          <a:p>
            <a:pPr marL="457200" lvl="1" indent="0">
              <a:spcBef>
                <a:spcPts val="0"/>
              </a:spcBef>
              <a:buNone/>
              <a:defRPr/>
            </a:pPr>
            <a:endParaRPr lang="sl-SI" sz="2000" b="1" dirty="0">
              <a:solidFill>
                <a:srgbClr val="FF0000"/>
              </a:solidFill>
              <a:latin typeface="Arial" panose="020B0604020202020204" pitchFamily="34" charset="0"/>
              <a:cs typeface="Arial" panose="020B0604020202020204" pitchFamily="34" charset="0"/>
            </a:endParaRPr>
          </a:p>
          <a:p>
            <a:pPr marL="457200" lvl="1" indent="0">
              <a:lnSpc>
                <a:spcPct val="80000"/>
              </a:lnSpc>
              <a:buNone/>
              <a:defRPr/>
            </a:pPr>
            <a:endParaRPr lang="sl-SI" sz="2000" i="1" dirty="0"/>
          </a:p>
          <a:p>
            <a:pPr marL="457200" lvl="1" indent="0">
              <a:lnSpc>
                <a:spcPct val="80000"/>
              </a:lnSpc>
              <a:buNone/>
              <a:defRPr/>
            </a:pPr>
            <a:endParaRPr lang="sl-SI" sz="2000" i="1" dirty="0"/>
          </a:p>
          <a:p>
            <a:pPr marL="800100" lvl="1" indent="-342900">
              <a:lnSpc>
                <a:spcPct val="80000"/>
              </a:lnSpc>
              <a:defRPr/>
            </a:pPr>
            <a:endParaRPr lang="sl-SI" sz="2000" b="1" dirty="0"/>
          </a:p>
          <a:p>
            <a:pPr marL="381000" indent="-381000">
              <a:lnSpc>
                <a:spcPct val="80000"/>
              </a:lnSpc>
              <a:buNone/>
              <a:defRPr/>
            </a:pPr>
            <a:endParaRPr lang="sl-SI" sz="2800" b="1" dirty="0"/>
          </a:p>
          <a:p>
            <a:pPr marL="381000" indent="-381000">
              <a:lnSpc>
                <a:spcPct val="80000"/>
              </a:lnSpc>
              <a:buNone/>
              <a:defRPr/>
            </a:pPr>
            <a:endParaRPr lang="sl-SI" sz="2800" b="1" dirty="0"/>
          </a:p>
        </p:txBody>
      </p:sp>
    </p:spTree>
    <p:extLst>
      <p:ext uri="{BB962C8B-B14F-4D97-AF65-F5344CB8AC3E}">
        <p14:creationId xmlns:p14="http://schemas.microsoft.com/office/powerpoint/2010/main" val="490284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4294967295"/>
          </p:nvPr>
        </p:nvSpPr>
        <p:spPr>
          <a:xfrm>
            <a:off x="397892" y="539496"/>
            <a:ext cx="9349612" cy="5833872"/>
          </a:xfrm>
          <a:noFill/>
          <a:ln>
            <a:solidFill>
              <a:schemeClr val="accent1">
                <a:alpha val="0"/>
              </a:schemeClr>
            </a:solidFill>
          </a:ln>
          <a:effectLst>
            <a:outerShdw sx="1000" sy="1000" algn="ctr" rotWithShape="0">
              <a:srgbClr val="000000"/>
            </a:outerShdw>
            <a:reflection endPos="0" dist="50800" dir="5400000" sy="-100000" algn="bl" rotWithShape="0"/>
          </a:effectLst>
        </p:spPr>
        <p:txBody>
          <a:bodyPr>
            <a:normAutofit fontScale="85000" lnSpcReduction="20000"/>
          </a:bodyPr>
          <a:lstStyle/>
          <a:p>
            <a:pPr marL="381000" indent="-381000" algn="ctr">
              <a:spcBef>
                <a:spcPts val="0"/>
              </a:spcBef>
              <a:buNone/>
              <a:defRPr/>
            </a:pPr>
            <a:r>
              <a:rPr lang="sl-SI" sz="2400" b="1" dirty="0">
                <a:solidFill>
                  <a:srgbClr val="FF0000"/>
                </a:solidFill>
                <a:latin typeface="+mj-lt"/>
                <a:cs typeface="Arial" panose="020B0604020202020204" pitchFamily="34" charset="0"/>
              </a:rPr>
              <a:t>RAZPIS MEST V DIJAŠKIH DOMOVIH</a:t>
            </a:r>
          </a:p>
          <a:p>
            <a:pPr marL="381000" indent="-381000" algn="ctr">
              <a:spcBef>
                <a:spcPts val="0"/>
              </a:spcBef>
              <a:buNone/>
              <a:defRPr/>
            </a:pPr>
            <a:endParaRPr lang="sl-SI" sz="2200" b="1" dirty="0">
              <a:solidFill>
                <a:srgbClr val="FF0000"/>
              </a:solidFill>
              <a:latin typeface="+mj-lt"/>
              <a:cs typeface="Arial" panose="020B0604020202020204" pitchFamily="34" charset="0"/>
            </a:endParaRPr>
          </a:p>
          <a:p>
            <a:pPr algn="just"/>
            <a:r>
              <a:rPr lang="sl-SI" sz="2200" dirty="0">
                <a:solidFill>
                  <a:schemeClr val="tx1"/>
                </a:solidFill>
                <a:latin typeface="+mj-lt"/>
                <a:cs typeface="Arial" panose="020B0604020202020204" pitchFamily="34" charset="0"/>
              </a:rPr>
              <a:t>Za novince </a:t>
            </a:r>
            <a:r>
              <a:rPr lang="sl-SI" sz="2200" b="1" dirty="0">
                <a:solidFill>
                  <a:schemeClr val="tx1"/>
                </a:solidFill>
                <a:latin typeface="+mj-lt"/>
                <a:cs typeface="Arial" panose="020B0604020202020204" pitchFamily="34" charset="0"/>
              </a:rPr>
              <a:t>v vzgojnem programu dijaških domov </a:t>
            </a:r>
            <a:r>
              <a:rPr lang="sl-SI" sz="2200" dirty="0">
                <a:solidFill>
                  <a:schemeClr val="tx1"/>
                </a:solidFill>
                <a:latin typeface="+mj-lt"/>
                <a:cs typeface="Arial" panose="020B0604020202020204" pitchFamily="34" charset="0"/>
              </a:rPr>
              <a:t>za šolsko leto 2025/2026 predvidenih </a:t>
            </a:r>
            <a:r>
              <a:rPr lang="sl-SI" sz="2200" b="1" dirty="0">
                <a:solidFill>
                  <a:srgbClr val="FF0000"/>
                </a:solidFill>
                <a:latin typeface="+mj-lt"/>
                <a:cs typeface="Arial" panose="020B0604020202020204" pitchFamily="34" charset="0"/>
              </a:rPr>
              <a:t>skupaj 1.806 mest.</a:t>
            </a:r>
          </a:p>
          <a:p>
            <a:pPr marL="381000" indent="-381000" algn="ctr">
              <a:spcBef>
                <a:spcPts val="0"/>
              </a:spcBef>
              <a:buNone/>
              <a:defRPr/>
            </a:pPr>
            <a:endParaRPr lang="sl-SI" sz="2400" b="1" dirty="0">
              <a:solidFill>
                <a:srgbClr val="FF0000"/>
              </a:solidFill>
              <a:latin typeface="+mj-lt"/>
              <a:cs typeface="Arial" panose="020B0604020202020204" pitchFamily="34" charset="0"/>
            </a:endParaRPr>
          </a:p>
          <a:p>
            <a:pPr marL="381000" indent="-381000" algn="ctr">
              <a:spcBef>
                <a:spcPts val="0"/>
              </a:spcBef>
              <a:buNone/>
              <a:defRPr/>
            </a:pPr>
            <a:endParaRPr lang="sl-SI" sz="2400" b="1" dirty="0">
              <a:solidFill>
                <a:srgbClr val="FF0000"/>
              </a:solidFill>
              <a:latin typeface="+mj-lt"/>
              <a:cs typeface="Arial" panose="020B0604020202020204" pitchFamily="34" charset="0"/>
            </a:endParaRPr>
          </a:p>
          <a:p>
            <a:pPr marL="381000" indent="-381000" algn="ctr">
              <a:spcBef>
                <a:spcPts val="0"/>
              </a:spcBef>
              <a:buNone/>
              <a:defRPr/>
            </a:pPr>
            <a:r>
              <a:rPr lang="sl-SI" sz="2400" b="1" dirty="0">
                <a:solidFill>
                  <a:srgbClr val="FF0000"/>
                </a:solidFill>
                <a:latin typeface="+mj-lt"/>
                <a:cs typeface="Arial" panose="020B0604020202020204" pitchFamily="34" charset="0"/>
              </a:rPr>
              <a:t>ROKOVNIK ZA VPIS V DIJAŠKI DOM</a:t>
            </a:r>
          </a:p>
          <a:p>
            <a:pPr marL="381000" indent="-381000" algn="ctr">
              <a:spcBef>
                <a:spcPts val="0"/>
              </a:spcBef>
              <a:buNone/>
              <a:defRPr/>
            </a:pPr>
            <a:endParaRPr lang="sl-SI" sz="2200" b="1" dirty="0">
              <a:solidFill>
                <a:srgbClr val="FF0000"/>
              </a:solidFill>
              <a:latin typeface="+mj-lt"/>
              <a:cs typeface="Arial" panose="020B0604020202020204" pitchFamily="34" charset="0"/>
            </a:endParaRPr>
          </a:p>
          <a:p>
            <a:r>
              <a:rPr lang="sl-SI" sz="2200" b="1" dirty="0">
                <a:solidFill>
                  <a:srgbClr val="FF0000"/>
                </a:solidFill>
                <a:latin typeface="+mj-lt"/>
                <a:cs typeface="Arial" panose="020B0604020202020204" pitchFamily="34" charset="0"/>
              </a:rPr>
              <a:t>2. april - </a:t>
            </a:r>
            <a:r>
              <a:rPr lang="sl-SI" sz="2200" dirty="0">
                <a:solidFill>
                  <a:srgbClr val="FF0000"/>
                </a:solidFill>
                <a:latin typeface="+mj-lt"/>
                <a:cs typeface="Arial" panose="020B0604020202020204" pitchFamily="34" charset="0"/>
              </a:rPr>
              <a:t>zadnji dan prijav;</a:t>
            </a:r>
          </a:p>
          <a:p>
            <a:r>
              <a:rPr lang="sl-SI" sz="2200" b="1" dirty="0">
                <a:solidFill>
                  <a:schemeClr val="tx1"/>
                </a:solidFill>
                <a:latin typeface="+mj-lt"/>
                <a:cs typeface="Arial" panose="020B0604020202020204" pitchFamily="34" charset="0"/>
              </a:rPr>
              <a:t>2. julij - zadnji dan prenosa prijav </a:t>
            </a:r>
            <a:r>
              <a:rPr lang="sl-SI" sz="2200" i="1" dirty="0">
                <a:solidFill>
                  <a:schemeClr val="tx1"/>
                </a:solidFill>
                <a:latin typeface="+mj-lt"/>
                <a:cs typeface="Arial" panose="020B0604020202020204" pitchFamily="34" charset="0"/>
              </a:rPr>
              <a:t>(do tega roka lahko prvo prijavo oddajo tudi kandidati, ki bi zaradi prenosa prijavnice ali vpisa v drugo srednjo šolo v drugem krogu želeli bivati v DD in se predhodno še niso prijavili v noben DD);</a:t>
            </a:r>
          </a:p>
          <a:p>
            <a:r>
              <a:rPr lang="sl-SI" sz="2200" dirty="0">
                <a:solidFill>
                  <a:schemeClr val="tx1"/>
                </a:solidFill>
                <a:latin typeface="+mj-lt"/>
                <a:cs typeface="Arial" panose="020B0604020202020204" pitchFamily="34" charset="0"/>
              </a:rPr>
              <a:t>Vpis v DD </a:t>
            </a:r>
            <a:r>
              <a:rPr lang="sl-SI" sz="2200" u="sng" dirty="0">
                <a:solidFill>
                  <a:schemeClr val="tx1"/>
                </a:solidFill>
                <a:latin typeface="+mj-lt"/>
                <a:cs typeface="Arial" panose="020B0604020202020204" pitchFamily="34" charset="0"/>
              </a:rPr>
              <a:t>brez omejitve vpisa </a:t>
            </a:r>
            <a:r>
              <a:rPr lang="sl-SI" sz="2200" b="1" dirty="0">
                <a:solidFill>
                  <a:schemeClr val="tx1"/>
                </a:solidFill>
                <a:latin typeface="+mj-lt"/>
                <a:cs typeface="Arial" panose="020B0604020202020204" pitchFamily="34" charset="0"/>
              </a:rPr>
              <a:t>od 3. do 8. julija</a:t>
            </a:r>
            <a:r>
              <a:rPr lang="sl-SI" sz="2200" dirty="0">
                <a:solidFill>
                  <a:schemeClr val="tx1"/>
                </a:solidFill>
                <a:latin typeface="+mj-lt"/>
                <a:cs typeface="Arial" panose="020B0604020202020204" pitchFamily="34" charset="0"/>
              </a:rPr>
              <a:t>;</a:t>
            </a:r>
          </a:p>
          <a:p>
            <a:r>
              <a:rPr lang="sl-SI" sz="2200" dirty="0">
                <a:solidFill>
                  <a:schemeClr val="tx1"/>
                </a:solidFill>
                <a:latin typeface="+mj-lt"/>
                <a:cs typeface="Arial" panose="020B0604020202020204" pitchFamily="34" charset="0"/>
              </a:rPr>
              <a:t>Vpis v DD </a:t>
            </a:r>
            <a:r>
              <a:rPr lang="sl-SI" sz="2200" u="sng" dirty="0">
                <a:solidFill>
                  <a:schemeClr val="tx1"/>
                </a:solidFill>
                <a:latin typeface="+mj-lt"/>
                <a:cs typeface="Arial" panose="020B0604020202020204" pitchFamily="34" charset="0"/>
              </a:rPr>
              <a:t>z omejitvijo vpisa </a:t>
            </a:r>
            <a:r>
              <a:rPr lang="sl-SI" sz="2200" b="1" dirty="0">
                <a:solidFill>
                  <a:schemeClr val="tx1"/>
                </a:solidFill>
                <a:latin typeface="+mj-lt"/>
                <a:cs typeface="Arial" panose="020B0604020202020204" pitchFamily="34" charset="0"/>
              </a:rPr>
              <a:t>od 3. do 11. julija;</a:t>
            </a:r>
            <a:endParaRPr lang="sl-SI" sz="2200" dirty="0">
              <a:solidFill>
                <a:srgbClr val="FF0000"/>
              </a:solidFill>
              <a:latin typeface="+mj-lt"/>
              <a:cs typeface="Arial" panose="020B0604020202020204" pitchFamily="34" charset="0"/>
            </a:endParaRPr>
          </a:p>
          <a:p>
            <a:r>
              <a:rPr lang="sl-SI" sz="2200" b="1" dirty="0">
                <a:solidFill>
                  <a:schemeClr val="tx1"/>
                </a:solidFill>
                <a:latin typeface="+mj-lt"/>
                <a:cs typeface="Arial" panose="020B0604020202020204" pitchFamily="34" charset="0"/>
              </a:rPr>
              <a:t>Do 11. julija</a:t>
            </a:r>
            <a:r>
              <a:rPr lang="sl-SI" sz="2200" dirty="0">
                <a:solidFill>
                  <a:schemeClr val="tx1"/>
                </a:solidFill>
                <a:latin typeface="+mj-lt"/>
                <a:cs typeface="Arial" panose="020B0604020202020204" pitchFamily="34" charset="0"/>
              </a:rPr>
              <a:t> bo potekal tudi vpis na prosta mesta za kandidate, ki niso bili izbrani v DD z omejitvijo vpisa;</a:t>
            </a:r>
          </a:p>
          <a:p>
            <a:r>
              <a:rPr lang="sl-SI" sz="2200" dirty="0">
                <a:solidFill>
                  <a:schemeClr val="tx1"/>
                </a:solidFill>
                <a:latin typeface="+mj-lt"/>
                <a:cs typeface="Arial" panose="020B0604020202020204" pitchFamily="34" charset="0"/>
              </a:rPr>
              <a:t>po tem datumu in </a:t>
            </a:r>
            <a:r>
              <a:rPr lang="sl-SI" sz="2200" b="1" dirty="0">
                <a:solidFill>
                  <a:schemeClr val="tx1"/>
                </a:solidFill>
                <a:latin typeface="+mj-lt"/>
                <a:cs typeface="Arial" panose="020B0604020202020204" pitchFamily="34" charset="0"/>
              </a:rPr>
              <a:t>do 29. avgusta </a:t>
            </a:r>
            <a:r>
              <a:rPr lang="sl-SI" sz="2200" dirty="0">
                <a:solidFill>
                  <a:schemeClr val="tx1"/>
                </a:solidFill>
                <a:latin typeface="+mj-lt"/>
                <a:cs typeface="Arial" panose="020B0604020202020204" pitchFamily="34" charset="0"/>
              </a:rPr>
              <a:t>pa še vpis na prosta mesta za kandidate, ki se niso prijavili v roku </a:t>
            </a:r>
            <a:r>
              <a:rPr lang="sl-SI" sz="2200" i="1" dirty="0">
                <a:solidFill>
                  <a:schemeClr val="tx1"/>
                </a:solidFill>
                <a:latin typeface="+mj-lt"/>
                <a:cs typeface="Arial" panose="020B0604020202020204" pitchFamily="34" charset="0"/>
              </a:rPr>
              <a:t>(do 2. aprila 2025). </a:t>
            </a:r>
          </a:p>
          <a:p>
            <a:r>
              <a:rPr lang="sl-SI" sz="2200" i="1" dirty="0">
                <a:solidFill>
                  <a:schemeClr val="tx1"/>
                </a:solidFill>
                <a:latin typeface="+mj-lt"/>
                <a:cs typeface="Arial" panose="020B0604020202020204" pitchFamily="34" charset="0"/>
              </a:rPr>
              <a:t>Kontaktna oseba: ga. Urška Zobec, tel.: 01/400 5421, e-pošta: urska.zobec@gov.si</a:t>
            </a:r>
          </a:p>
          <a:p>
            <a:pPr algn="just"/>
            <a:endParaRPr lang="sl-SI" sz="2200" dirty="0">
              <a:solidFill>
                <a:srgbClr val="FF0000"/>
              </a:solidFill>
              <a:latin typeface="Arial" panose="020B0604020202020204" pitchFamily="34" charset="0"/>
              <a:cs typeface="Arial" panose="020B0604020202020204" pitchFamily="34" charset="0"/>
            </a:endParaRPr>
          </a:p>
          <a:p>
            <a:pPr marL="457200" lvl="1" indent="0">
              <a:spcBef>
                <a:spcPts val="0"/>
              </a:spcBef>
              <a:buNone/>
              <a:defRPr/>
            </a:pPr>
            <a:endParaRPr lang="sl-SI" sz="2000" b="1" dirty="0">
              <a:solidFill>
                <a:srgbClr val="FF0000"/>
              </a:solidFill>
              <a:latin typeface="Arial" panose="020B0604020202020204" pitchFamily="34" charset="0"/>
              <a:cs typeface="Arial" panose="020B0604020202020204" pitchFamily="34" charset="0"/>
            </a:endParaRPr>
          </a:p>
          <a:p>
            <a:pPr marL="457200" lvl="1" indent="0">
              <a:lnSpc>
                <a:spcPct val="80000"/>
              </a:lnSpc>
              <a:buNone/>
              <a:defRPr/>
            </a:pPr>
            <a:endParaRPr lang="sl-SI" sz="2000" i="1" dirty="0"/>
          </a:p>
          <a:p>
            <a:pPr marL="457200" lvl="1" indent="0">
              <a:lnSpc>
                <a:spcPct val="80000"/>
              </a:lnSpc>
              <a:buNone/>
              <a:defRPr/>
            </a:pPr>
            <a:endParaRPr lang="sl-SI" sz="2000" i="1" dirty="0"/>
          </a:p>
          <a:p>
            <a:pPr marL="800100" lvl="1" indent="-342900">
              <a:lnSpc>
                <a:spcPct val="80000"/>
              </a:lnSpc>
              <a:defRPr/>
            </a:pPr>
            <a:endParaRPr lang="sl-SI" sz="2000" b="1" dirty="0"/>
          </a:p>
          <a:p>
            <a:pPr marL="381000" indent="-381000">
              <a:lnSpc>
                <a:spcPct val="80000"/>
              </a:lnSpc>
              <a:buNone/>
              <a:defRPr/>
            </a:pPr>
            <a:endParaRPr lang="sl-SI" sz="2800" b="1" dirty="0"/>
          </a:p>
          <a:p>
            <a:pPr marL="381000" indent="-381000">
              <a:lnSpc>
                <a:spcPct val="80000"/>
              </a:lnSpc>
              <a:buNone/>
              <a:defRPr/>
            </a:pPr>
            <a:endParaRPr lang="sl-SI" sz="2800" b="1" dirty="0"/>
          </a:p>
        </p:txBody>
      </p:sp>
    </p:spTree>
    <p:extLst>
      <p:ext uri="{BB962C8B-B14F-4D97-AF65-F5344CB8AC3E}">
        <p14:creationId xmlns:p14="http://schemas.microsoft.com/office/powerpoint/2010/main" val="2042548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A9E3E17-903E-F515-C552-DCFBCDFA4A5A}"/>
              </a:ext>
            </a:extLst>
          </p:cNvPr>
          <p:cNvSpPr>
            <a:spLocks noGrp="1"/>
          </p:cNvSpPr>
          <p:nvPr>
            <p:ph type="title"/>
          </p:nvPr>
        </p:nvSpPr>
        <p:spPr>
          <a:xfrm>
            <a:off x="677334" y="609600"/>
            <a:ext cx="8596668" cy="615696"/>
          </a:xfrm>
        </p:spPr>
        <p:txBody>
          <a:bodyPr>
            <a:normAutofit fontScale="90000"/>
          </a:bodyPr>
          <a:lstStyle/>
          <a:p>
            <a:pPr algn="ctr"/>
            <a:r>
              <a:rPr lang="sl-SI" sz="2700" b="1" dirty="0">
                <a:solidFill>
                  <a:srgbClr val="FF0000"/>
                </a:solidFill>
                <a:cs typeface="Arial" panose="020B0604020202020204" pitchFamily="34" charset="0"/>
              </a:rPr>
              <a:t>OSNOVNE INFORMACIJE O VPISU TUJCEV V SŠ</a:t>
            </a:r>
            <a:br>
              <a:rPr lang="sl-SI" sz="2200" b="1" dirty="0">
                <a:solidFill>
                  <a:srgbClr val="FF0000"/>
                </a:solidFill>
                <a:cs typeface="Arial" panose="020B0604020202020204" pitchFamily="34" charset="0"/>
              </a:rPr>
            </a:br>
            <a:endParaRPr lang="sl-SI" sz="2200" dirty="0"/>
          </a:p>
        </p:txBody>
      </p:sp>
      <p:sp>
        <p:nvSpPr>
          <p:cNvPr id="3" name="Označba mesta vsebine 2">
            <a:extLst>
              <a:ext uri="{FF2B5EF4-FFF2-40B4-BE49-F238E27FC236}">
                <a16:creationId xmlns:a16="http://schemas.microsoft.com/office/drawing/2014/main" id="{4BCC39F5-9D13-530B-7B7E-7BD1EFE737DF}"/>
              </a:ext>
            </a:extLst>
          </p:cNvPr>
          <p:cNvSpPr>
            <a:spLocks noGrp="1"/>
          </p:cNvSpPr>
          <p:nvPr>
            <p:ph idx="1"/>
          </p:nvPr>
        </p:nvSpPr>
        <p:spPr>
          <a:xfrm>
            <a:off x="467022" y="1133856"/>
            <a:ext cx="10441770" cy="5596128"/>
          </a:xfrm>
        </p:spPr>
        <p:txBody>
          <a:bodyPr>
            <a:normAutofit fontScale="85000" lnSpcReduction="20000"/>
          </a:bodyPr>
          <a:lstStyle/>
          <a:p>
            <a:r>
              <a:rPr lang="sl-SI" dirty="0">
                <a:solidFill>
                  <a:schemeClr val="tx1"/>
                </a:solidFill>
                <a:latin typeface="+mj-lt"/>
              </a:rPr>
              <a:t>Pod enakimi pogoji kot slovenski državljani se izobražujejo: </a:t>
            </a:r>
          </a:p>
          <a:p>
            <a:pPr lvl="2">
              <a:buFont typeface="Wingdings" panose="05000000000000000000" pitchFamily="2" charset="2"/>
              <a:buChar char="Ø"/>
            </a:pPr>
            <a:r>
              <a:rPr lang="sl-SI" sz="1600" dirty="0">
                <a:solidFill>
                  <a:schemeClr val="tx1"/>
                </a:solidFill>
                <a:latin typeface="+mj-lt"/>
              </a:rPr>
              <a:t>državljani EU, </a:t>
            </a:r>
          </a:p>
          <a:p>
            <a:pPr lvl="2">
              <a:buFont typeface="Wingdings" panose="05000000000000000000" pitchFamily="2" charset="2"/>
              <a:buChar char="Ø"/>
            </a:pPr>
            <a:r>
              <a:rPr lang="sl-SI" sz="1600" dirty="0">
                <a:solidFill>
                  <a:schemeClr val="tx1"/>
                </a:solidFill>
                <a:latin typeface="+mj-lt"/>
              </a:rPr>
              <a:t>po načelu vzajemnosti (državljani BiH, Srbije, Črne gore, Severne Makedonije in Kosova) in </a:t>
            </a:r>
          </a:p>
          <a:p>
            <a:pPr lvl="2">
              <a:buFont typeface="Wingdings" panose="05000000000000000000" pitchFamily="2" charset="2"/>
              <a:buChar char="Ø"/>
            </a:pPr>
            <a:r>
              <a:rPr lang="sl-SI" sz="1600" dirty="0">
                <a:solidFill>
                  <a:schemeClr val="tx1"/>
                </a:solidFill>
                <a:latin typeface="+mj-lt"/>
              </a:rPr>
              <a:t>vsaj eden od staršev rezident Republike Slovenije v skladu z zakonom, ki ureja dohodnino.</a:t>
            </a:r>
          </a:p>
          <a:p>
            <a:r>
              <a:rPr lang="sl-SI" sz="2000" b="1" dirty="0">
                <a:solidFill>
                  <a:schemeClr val="tx1"/>
                </a:solidFill>
                <a:latin typeface="+mj-lt"/>
              </a:rPr>
              <a:t>Pod enakimi pogoji pomeni</a:t>
            </a:r>
            <a:r>
              <a:rPr lang="sl-SI" sz="2000" dirty="0">
                <a:solidFill>
                  <a:schemeClr val="tx1"/>
                </a:solidFill>
                <a:latin typeface="+mj-lt"/>
              </a:rPr>
              <a:t>: lahko kandidirajo na razpisana mesta v rokih, ki veljajo za devetošolce, šolanje brezplačno. Če ne gre za primer iz zgornjih kategorij, se tujec lahko prijavi šele na prosta mesta in plača šolnino, ki jo določi svet šole (</a:t>
            </a:r>
            <a:r>
              <a:rPr lang="sl-SI" sz="2000" dirty="0" err="1">
                <a:solidFill>
                  <a:schemeClr val="tx1"/>
                </a:solidFill>
                <a:latin typeface="+mj-lt"/>
              </a:rPr>
              <a:t>ponavadi</a:t>
            </a:r>
            <a:r>
              <a:rPr lang="sl-SI" sz="2000" dirty="0">
                <a:solidFill>
                  <a:schemeClr val="tx1"/>
                </a:solidFill>
                <a:latin typeface="+mj-lt"/>
              </a:rPr>
              <a:t> v višini cene programa).</a:t>
            </a:r>
          </a:p>
          <a:p>
            <a:r>
              <a:rPr lang="sl-SI" sz="2000" dirty="0">
                <a:solidFill>
                  <a:schemeClr val="tx1"/>
                </a:solidFill>
                <a:latin typeface="+mj-lt"/>
              </a:rPr>
              <a:t>Poleg prijavnice predloži </a:t>
            </a:r>
            <a:r>
              <a:rPr lang="sl-SI" sz="2000" b="1" dirty="0">
                <a:solidFill>
                  <a:schemeClr val="tx1"/>
                </a:solidFill>
                <a:latin typeface="+mj-lt"/>
              </a:rPr>
              <a:t>dokumentacijo</a:t>
            </a:r>
            <a:r>
              <a:rPr lang="sl-SI" sz="2000" dirty="0">
                <a:solidFill>
                  <a:schemeClr val="tx1"/>
                </a:solidFill>
                <a:latin typeface="+mj-lt"/>
              </a:rPr>
              <a:t>, potrebno za izvedbo postopka </a:t>
            </a:r>
            <a:r>
              <a:rPr lang="sl-SI" sz="2000" b="1" dirty="0">
                <a:solidFill>
                  <a:schemeClr val="tx1"/>
                </a:solidFill>
                <a:latin typeface="+mj-lt"/>
              </a:rPr>
              <a:t>priznavanja tujega izobraževanja z namenom nadaljevanja </a:t>
            </a:r>
            <a:r>
              <a:rPr lang="sl-SI" sz="2000" dirty="0">
                <a:solidFill>
                  <a:schemeClr val="tx1"/>
                </a:solidFill>
                <a:latin typeface="+mj-lt"/>
              </a:rPr>
              <a:t>(velja za SŠ):</a:t>
            </a:r>
          </a:p>
          <a:p>
            <a:pPr lvl="2" indent="-342900">
              <a:lnSpc>
                <a:spcPts val="1300"/>
              </a:lnSpc>
              <a:buFont typeface="Wingdings" panose="05000000000000000000" pitchFamily="2" charset="2"/>
              <a:buChar char="Ø"/>
            </a:pPr>
            <a:r>
              <a:rPr lang="sl-SI" sz="1600" b="1" dirty="0">
                <a:solidFill>
                  <a:schemeClr val="tx1"/>
                </a:solidFill>
                <a:effectLst/>
                <a:latin typeface="+mj-lt"/>
                <a:ea typeface="Times New Roman" panose="02020603050405020304" pitchFamily="18" charset="0"/>
                <a:cs typeface="Times New Roman" panose="02020603050405020304" pitchFamily="18" charset="0"/>
              </a:rPr>
              <a:t>izpolnjen obrazec N</a:t>
            </a:r>
            <a:r>
              <a:rPr lang="sl-SI" sz="1600" dirty="0">
                <a:solidFill>
                  <a:schemeClr val="tx1"/>
                </a:solidFill>
                <a:effectLst/>
                <a:latin typeface="+mj-lt"/>
                <a:ea typeface="Times New Roman" panose="02020603050405020304" pitchFamily="18" charset="0"/>
                <a:cs typeface="Times New Roman" panose="02020603050405020304" pitchFamily="18" charset="0"/>
              </a:rPr>
              <a:t>, ki je na voljo na spletni strani ministrstva na naslovu</a:t>
            </a:r>
            <a:r>
              <a:rPr lang="sl-SI" sz="1600" dirty="0">
                <a:effectLst/>
                <a:latin typeface="+mj-lt"/>
                <a:ea typeface="Times New Roman" panose="02020603050405020304" pitchFamily="18" charset="0"/>
                <a:cs typeface="Times New Roman" panose="02020603050405020304" pitchFamily="18" charset="0"/>
              </a:rPr>
              <a:t>: </a:t>
            </a:r>
            <a:r>
              <a:rPr lang="sl-SI" sz="1600" u="none" strike="noStrike" dirty="0">
                <a:solidFill>
                  <a:srgbClr val="0563C1"/>
                </a:solidFill>
                <a:effectLst/>
                <a:latin typeface="+mj-lt"/>
                <a:ea typeface="Times New Roman" panose="02020603050405020304" pitchFamily="18" charset="0"/>
                <a:cs typeface="Times New Roman" panose="02020603050405020304" pitchFamily="18" charset="0"/>
                <a:hlinkClick r:id="rId2"/>
              </a:rPr>
              <a:t>https://e-uprava.gov.si/podrocja/vloge/vloga.html?id=2130</a:t>
            </a:r>
            <a:r>
              <a:rPr lang="sl-SI" sz="1600" dirty="0">
                <a:effectLst/>
                <a:latin typeface="+mj-lt"/>
                <a:ea typeface="Times New Roman" panose="02020603050405020304" pitchFamily="18" charset="0"/>
                <a:cs typeface="Times New Roman" panose="02020603050405020304" pitchFamily="18" charset="0"/>
              </a:rPr>
              <a:t>,</a:t>
            </a:r>
          </a:p>
          <a:p>
            <a:pPr lvl="2" indent="-342900">
              <a:lnSpc>
                <a:spcPts val="1300"/>
              </a:lnSpc>
              <a:buFont typeface="Wingdings" panose="05000000000000000000" pitchFamily="2" charset="2"/>
              <a:buChar char="Ø"/>
            </a:pPr>
            <a:r>
              <a:rPr lang="sl-SI" sz="1600" b="1" dirty="0">
                <a:solidFill>
                  <a:schemeClr val="tx1"/>
                </a:solidFill>
                <a:latin typeface="+mj-lt"/>
                <a:cs typeface="Times New Roman" panose="02020603050405020304" pitchFamily="18" charset="0"/>
              </a:rPr>
              <a:t>izvirnik t</a:t>
            </a:r>
            <a:r>
              <a:rPr lang="sl-SI" sz="1600" b="1" dirty="0">
                <a:solidFill>
                  <a:schemeClr val="tx1"/>
                </a:solidFill>
                <a:effectLst/>
                <a:latin typeface="+mj-lt"/>
                <a:ea typeface="Times New Roman" panose="02020603050405020304" pitchFamily="18" charset="0"/>
                <a:cs typeface="Times New Roman" panose="02020603050405020304" pitchFamily="18" charset="0"/>
              </a:rPr>
              <a:t>uje listine o izobraževanju</a:t>
            </a:r>
            <a:r>
              <a:rPr lang="sl-SI" sz="1600" dirty="0">
                <a:solidFill>
                  <a:schemeClr val="tx1"/>
                </a:solidFill>
                <a:effectLst/>
                <a:latin typeface="+mj-lt"/>
                <a:ea typeface="Times New Roman" panose="02020603050405020304" pitchFamily="18" charset="0"/>
                <a:cs typeface="Times New Roman" panose="02020603050405020304" pitchFamily="18" charset="0"/>
              </a:rPr>
              <a:t> (za vpis v začetni letnik zadnja tri spričevala šolanja v osnovni šoli, za vpis v višji letnik vsa spričevala šolanja v srednji šoli),</a:t>
            </a:r>
          </a:p>
          <a:p>
            <a:pPr lvl="2" indent="-342900">
              <a:lnSpc>
                <a:spcPts val="1300"/>
              </a:lnSpc>
              <a:buFont typeface="Wingdings" panose="05000000000000000000" pitchFamily="2" charset="2"/>
              <a:buChar char="Ø"/>
            </a:pPr>
            <a:r>
              <a:rPr lang="sl-SI" sz="1600" b="1" dirty="0" err="1">
                <a:solidFill>
                  <a:schemeClr val="tx1"/>
                </a:solidFill>
                <a:effectLst/>
                <a:latin typeface="+mj-lt"/>
                <a:ea typeface="Times New Roman" panose="02020603050405020304" pitchFamily="18" charset="0"/>
                <a:cs typeface="Times New Roman" panose="02020603050405020304" pitchFamily="18" charset="0"/>
              </a:rPr>
              <a:t>neoverjena</a:t>
            </a:r>
            <a:r>
              <a:rPr lang="sl-SI" sz="1600" b="1" dirty="0">
                <a:solidFill>
                  <a:schemeClr val="tx1"/>
                </a:solidFill>
                <a:effectLst/>
                <a:latin typeface="+mj-lt"/>
                <a:ea typeface="Times New Roman" panose="02020603050405020304" pitchFamily="18" charset="0"/>
                <a:cs typeface="Times New Roman" panose="02020603050405020304" pitchFamily="18" charset="0"/>
              </a:rPr>
              <a:t> kopija teh listin</a:t>
            </a:r>
            <a:r>
              <a:rPr lang="sl-SI" sz="1600" dirty="0">
                <a:solidFill>
                  <a:schemeClr val="tx1"/>
                </a:solidFill>
                <a:effectLst/>
                <a:latin typeface="+mj-lt"/>
                <a:ea typeface="Times New Roman" panose="02020603050405020304" pitchFamily="18" charset="0"/>
                <a:cs typeface="Times New Roman" panose="02020603050405020304" pitchFamily="18" charset="0"/>
              </a:rPr>
              <a:t>,</a:t>
            </a:r>
          </a:p>
          <a:p>
            <a:pPr lvl="2" indent="-342900">
              <a:lnSpc>
                <a:spcPts val="1300"/>
              </a:lnSpc>
              <a:buFont typeface="Wingdings" panose="05000000000000000000" pitchFamily="2" charset="2"/>
              <a:buChar char="Ø"/>
            </a:pPr>
            <a:r>
              <a:rPr lang="sl-SI" sz="1600" b="1" dirty="0">
                <a:solidFill>
                  <a:schemeClr val="tx1"/>
                </a:solidFill>
                <a:effectLst/>
                <a:latin typeface="+mj-lt"/>
                <a:ea typeface="Times New Roman" panose="02020603050405020304" pitchFamily="18" charset="0"/>
                <a:cs typeface="Times New Roman" panose="02020603050405020304" pitchFamily="18" charset="0"/>
              </a:rPr>
              <a:t>sodno overjen prevod teh listin</a:t>
            </a:r>
            <a:r>
              <a:rPr lang="sl-SI" sz="1600" dirty="0">
                <a:solidFill>
                  <a:schemeClr val="tx1"/>
                </a:solidFill>
                <a:effectLst/>
                <a:latin typeface="+mj-lt"/>
                <a:ea typeface="Times New Roman" panose="02020603050405020304" pitchFamily="18" charset="0"/>
                <a:cs typeface="Times New Roman" panose="02020603050405020304" pitchFamily="18" charset="0"/>
              </a:rPr>
              <a:t>,</a:t>
            </a:r>
          </a:p>
          <a:p>
            <a:pPr lvl="2" indent="-342900">
              <a:lnSpc>
                <a:spcPts val="1300"/>
              </a:lnSpc>
              <a:buFont typeface="Wingdings" panose="05000000000000000000" pitchFamily="2" charset="2"/>
              <a:buChar char="Ø"/>
            </a:pPr>
            <a:r>
              <a:rPr lang="sl-SI" sz="1600" b="1" dirty="0">
                <a:solidFill>
                  <a:schemeClr val="tx1"/>
                </a:solidFill>
                <a:effectLst/>
                <a:latin typeface="+mj-lt"/>
                <a:ea typeface="Times New Roman" panose="02020603050405020304" pitchFamily="18" charset="0"/>
                <a:cs typeface="Times New Roman" panose="02020603050405020304" pitchFamily="18" charset="0"/>
              </a:rPr>
              <a:t>dokazila o trajanju in vsebini izobraževanja,</a:t>
            </a:r>
            <a:endParaRPr lang="sl-SI" sz="1600" dirty="0">
              <a:solidFill>
                <a:schemeClr val="tx1"/>
              </a:solidFill>
              <a:effectLst/>
              <a:latin typeface="+mj-lt"/>
              <a:ea typeface="Times New Roman" panose="02020603050405020304" pitchFamily="18" charset="0"/>
              <a:cs typeface="Times New Roman" panose="02020603050405020304" pitchFamily="18" charset="0"/>
            </a:endParaRPr>
          </a:p>
          <a:p>
            <a:pPr lvl="2" indent="-342900">
              <a:lnSpc>
                <a:spcPts val="1300"/>
              </a:lnSpc>
              <a:buFont typeface="Wingdings" panose="05000000000000000000" pitchFamily="2" charset="2"/>
              <a:buChar char="Ø"/>
            </a:pPr>
            <a:r>
              <a:rPr lang="sl-SI" sz="1600" b="1" dirty="0">
                <a:solidFill>
                  <a:schemeClr val="tx1"/>
                </a:solidFill>
                <a:effectLst/>
                <a:latin typeface="+mj-lt"/>
                <a:ea typeface="Times New Roman" panose="02020603050405020304" pitchFamily="18" charset="0"/>
                <a:cs typeface="Times New Roman" panose="02020603050405020304" pitchFamily="18" charset="0"/>
              </a:rPr>
              <a:t>kratek kronološki opis celotnega izobraževanja</a:t>
            </a:r>
            <a:r>
              <a:rPr lang="sl-SI" sz="1600" dirty="0">
                <a:solidFill>
                  <a:schemeClr val="tx1"/>
                </a:solidFill>
                <a:effectLst/>
                <a:latin typeface="+mj-lt"/>
                <a:ea typeface="Times New Roman" panose="02020603050405020304" pitchFamily="18" charset="0"/>
                <a:cs typeface="Times New Roman" panose="02020603050405020304" pitchFamily="18" charset="0"/>
              </a:rPr>
              <a:t> (</a:t>
            </a:r>
            <a:r>
              <a:rPr lang="sl-SI" sz="1600" dirty="0" err="1">
                <a:solidFill>
                  <a:schemeClr val="tx1"/>
                </a:solidFill>
                <a:effectLst/>
                <a:latin typeface="+mj-lt"/>
                <a:ea typeface="Times New Roman" panose="02020603050405020304" pitchFamily="18" charset="0"/>
                <a:cs typeface="Times New Roman" panose="02020603050405020304" pitchFamily="18" charset="0"/>
              </a:rPr>
              <a:t>wordov</a:t>
            </a:r>
            <a:r>
              <a:rPr lang="sl-SI" sz="1600" dirty="0">
                <a:solidFill>
                  <a:schemeClr val="tx1"/>
                </a:solidFill>
                <a:effectLst/>
                <a:latin typeface="+mj-lt"/>
                <a:ea typeface="Times New Roman" panose="02020603050405020304" pitchFamily="18" charset="0"/>
                <a:cs typeface="Times New Roman" panose="02020603050405020304" pitchFamily="18" charset="0"/>
              </a:rPr>
              <a:t> dokument, v katerem kandidat po alinejah navede potek svojega šolanja).</a:t>
            </a:r>
          </a:p>
          <a:p>
            <a:pPr>
              <a:lnSpc>
                <a:spcPts val="1300"/>
              </a:lnSpc>
            </a:pPr>
            <a:r>
              <a:rPr lang="sl-SI" sz="2000" dirty="0">
                <a:solidFill>
                  <a:schemeClr val="tx1"/>
                </a:solidFill>
                <a:latin typeface="+mj-lt"/>
              </a:rPr>
              <a:t>V OŠ vključitev učenca priseljenca izvedejo na podlagi 44. člena Zakona o osnovni šoli. </a:t>
            </a:r>
          </a:p>
          <a:p>
            <a:pPr>
              <a:lnSpc>
                <a:spcPts val="1300"/>
              </a:lnSpc>
            </a:pPr>
            <a:r>
              <a:rPr lang="sl-SI" sz="2000" dirty="0">
                <a:solidFill>
                  <a:schemeClr val="tx1"/>
                </a:solidFill>
                <a:latin typeface="+mj-lt"/>
              </a:rPr>
              <a:t>Za vpis v začetni letnik smiselno pretvoriti ocene in predmete iz tujega spričevala (oznaka N = nima ocene, oznaka P = opravičeno neocenjen (v skladu z 69a. členom Zakona o osnovni šoli).</a:t>
            </a:r>
          </a:p>
          <a:p>
            <a:pPr>
              <a:lnSpc>
                <a:spcPts val="1300"/>
              </a:lnSpc>
            </a:pPr>
            <a:endParaRPr lang="sl-SI" sz="2000" dirty="0"/>
          </a:p>
          <a:p>
            <a:pPr marL="0" indent="0">
              <a:lnSpc>
                <a:spcPts val="1300"/>
              </a:lnSpc>
              <a:buNone/>
            </a:pPr>
            <a:endParaRPr lang="sl-SI" sz="2000" dirty="0"/>
          </a:p>
          <a:p>
            <a:endParaRPr lang="sl-SI" sz="2000" dirty="0"/>
          </a:p>
        </p:txBody>
      </p:sp>
    </p:spTree>
    <p:extLst>
      <p:ext uri="{BB962C8B-B14F-4D97-AF65-F5344CB8AC3E}">
        <p14:creationId xmlns:p14="http://schemas.microsoft.com/office/powerpoint/2010/main" val="137020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80432B5-9F0B-1AF5-E377-A3956A8C34E4}"/>
              </a:ext>
            </a:extLst>
          </p:cNvPr>
          <p:cNvSpPr>
            <a:spLocks noGrp="1"/>
          </p:cNvSpPr>
          <p:nvPr>
            <p:ph type="title"/>
          </p:nvPr>
        </p:nvSpPr>
        <p:spPr/>
        <p:txBody>
          <a:bodyPr/>
          <a:lstStyle/>
          <a:p>
            <a:r>
              <a:rPr lang="sl-SI" b="1" dirty="0"/>
              <a:t>Predstavitev</a:t>
            </a:r>
          </a:p>
        </p:txBody>
      </p:sp>
      <p:sp>
        <p:nvSpPr>
          <p:cNvPr id="3" name="Označba mesta vsebine 2">
            <a:extLst>
              <a:ext uri="{FF2B5EF4-FFF2-40B4-BE49-F238E27FC236}">
                <a16:creationId xmlns:a16="http://schemas.microsoft.com/office/drawing/2014/main" id="{20D2EB82-24EC-1EDF-E28E-F360FA6CE30E}"/>
              </a:ext>
            </a:extLst>
          </p:cNvPr>
          <p:cNvSpPr>
            <a:spLocks noGrp="1"/>
          </p:cNvSpPr>
          <p:nvPr>
            <p:ph sz="half" idx="1"/>
          </p:nvPr>
        </p:nvSpPr>
        <p:spPr/>
        <p:txBody>
          <a:bodyPr>
            <a:normAutofit fontScale="92500"/>
          </a:bodyPr>
          <a:lstStyle/>
          <a:p>
            <a:r>
              <a:rPr lang="sl-SI" b="1" dirty="0"/>
              <a:t>I. del </a:t>
            </a:r>
          </a:p>
          <a:p>
            <a:pPr lvl="1"/>
            <a:r>
              <a:rPr lang="sl-SI" dirty="0"/>
              <a:t>Osnovne informacije o razpisu za vpis novincev v SŠ in DD v šolsko leto 2025/2026</a:t>
            </a:r>
          </a:p>
          <a:p>
            <a:pPr lvl="1"/>
            <a:r>
              <a:rPr lang="sl-SI" dirty="0"/>
              <a:t>Nove razmestitve programov v šolskem letu 2025/2026</a:t>
            </a:r>
          </a:p>
          <a:p>
            <a:pPr lvl="1"/>
            <a:r>
              <a:rPr lang="sl-SI" dirty="0"/>
              <a:t>Vajeniška oblika izobraževanja</a:t>
            </a:r>
          </a:p>
          <a:p>
            <a:pPr lvl="1"/>
            <a:r>
              <a:rPr lang="sl-SI" dirty="0"/>
              <a:t>Rokovnik in ključni roki za izvedbo prijavno – vpisnega postopka</a:t>
            </a:r>
          </a:p>
          <a:p>
            <a:pPr lvl="1"/>
            <a:r>
              <a:rPr lang="sl-SI" dirty="0"/>
              <a:t>Osnovne informacije o vpisu tujcev v SŠ</a:t>
            </a:r>
          </a:p>
          <a:p>
            <a:pPr lvl="1"/>
            <a:r>
              <a:rPr lang="sl-SI" dirty="0"/>
              <a:t>Novosti zakonodaje</a:t>
            </a:r>
          </a:p>
          <a:p>
            <a:pPr lvl="1"/>
            <a:endParaRPr lang="sl-SI" dirty="0"/>
          </a:p>
          <a:p>
            <a:pPr lvl="1"/>
            <a:endParaRPr lang="sl-SI" dirty="0"/>
          </a:p>
        </p:txBody>
      </p:sp>
      <p:sp>
        <p:nvSpPr>
          <p:cNvPr id="4" name="Označba mesta vsebine 3">
            <a:extLst>
              <a:ext uri="{FF2B5EF4-FFF2-40B4-BE49-F238E27FC236}">
                <a16:creationId xmlns:a16="http://schemas.microsoft.com/office/drawing/2014/main" id="{8D016417-622D-30BB-FA45-C879B98E375F}"/>
              </a:ext>
            </a:extLst>
          </p:cNvPr>
          <p:cNvSpPr>
            <a:spLocks noGrp="1"/>
          </p:cNvSpPr>
          <p:nvPr>
            <p:ph sz="half" idx="2"/>
          </p:nvPr>
        </p:nvSpPr>
        <p:spPr/>
        <p:txBody>
          <a:bodyPr>
            <a:normAutofit fontScale="92500"/>
          </a:bodyPr>
          <a:lstStyle/>
          <a:p>
            <a:r>
              <a:rPr lang="sl-SI" b="1" dirty="0"/>
              <a:t>II. del </a:t>
            </a:r>
          </a:p>
          <a:p>
            <a:pPr lvl="1"/>
            <a:r>
              <a:rPr lang="sl-SI" dirty="0"/>
              <a:t>Nova merila v primeru omejitve vpisa</a:t>
            </a:r>
          </a:p>
          <a:p>
            <a:pPr lvl="2"/>
            <a:r>
              <a:rPr lang="sl-SI" dirty="0"/>
              <a:t>Nov način izračuna točk</a:t>
            </a:r>
          </a:p>
          <a:p>
            <a:pPr lvl="2"/>
            <a:r>
              <a:rPr lang="sl-SI" dirty="0"/>
              <a:t>Dodatne točke za športne dosežke in preizkuse nadarjenosti oz. spretnosti</a:t>
            </a:r>
          </a:p>
          <a:p>
            <a:pPr lvl="2"/>
            <a:r>
              <a:rPr lang="sl-SI" dirty="0"/>
              <a:t>Kdo in kako do nadomestnih točk NPZ</a:t>
            </a:r>
          </a:p>
          <a:p>
            <a:pPr lvl="2"/>
            <a:r>
              <a:rPr lang="sl-SI" dirty="0"/>
              <a:t>NPZ in tujci</a:t>
            </a:r>
          </a:p>
          <a:p>
            <a:pPr lvl="2"/>
            <a:r>
              <a:rPr lang="sl-SI" dirty="0"/>
              <a:t>Tabela za izračun točk</a:t>
            </a:r>
          </a:p>
          <a:p>
            <a:pPr lvl="1"/>
            <a:r>
              <a:rPr lang="sl-SI" dirty="0"/>
              <a:t>Novosti na prijavnici za vpis v SŠ</a:t>
            </a:r>
          </a:p>
          <a:p>
            <a:pPr lvl="1"/>
            <a:r>
              <a:rPr lang="sl-SI" dirty="0"/>
              <a:t>Postopek prijave, možnost elektronske oddaje prijavnice</a:t>
            </a:r>
          </a:p>
          <a:p>
            <a:pPr lvl="1"/>
            <a:r>
              <a:rPr lang="sl-SI" dirty="0"/>
              <a:t>Postopek prenosa prijavnice </a:t>
            </a:r>
          </a:p>
          <a:p>
            <a:pPr lvl="1"/>
            <a:endParaRPr lang="sl-SI" b="1" dirty="0"/>
          </a:p>
        </p:txBody>
      </p:sp>
    </p:spTree>
    <p:extLst>
      <p:ext uri="{BB962C8B-B14F-4D97-AF65-F5344CB8AC3E}">
        <p14:creationId xmlns:p14="http://schemas.microsoft.com/office/powerpoint/2010/main" val="1858463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31BA74D-3491-64E0-4CA4-09A79FFC84CF}"/>
              </a:ext>
            </a:extLst>
          </p:cNvPr>
          <p:cNvSpPr>
            <a:spLocks noGrp="1"/>
          </p:cNvSpPr>
          <p:nvPr>
            <p:ph type="title"/>
          </p:nvPr>
        </p:nvSpPr>
        <p:spPr>
          <a:xfrm>
            <a:off x="677334" y="609600"/>
            <a:ext cx="8596668" cy="670560"/>
          </a:xfrm>
        </p:spPr>
        <p:txBody>
          <a:bodyPr>
            <a:normAutofit/>
          </a:bodyPr>
          <a:lstStyle/>
          <a:p>
            <a:pPr algn="ctr"/>
            <a:r>
              <a:rPr lang="sl-SI" sz="2400" b="1" dirty="0">
                <a:solidFill>
                  <a:srgbClr val="FF0000"/>
                </a:solidFill>
                <a:cs typeface="Arial" panose="020B0604020202020204" pitchFamily="34" charset="0"/>
              </a:rPr>
              <a:t>SPREMEMBA ZAKONODAJE</a:t>
            </a:r>
            <a:endParaRPr lang="sl-SI" dirty="0"/>
          </a:p>
        </p:txBody>
      </p:sp>
      <p:sp>
        <p:nvSpPr>
          <p:cNvPr id="3" name="Označba mesta vsebine 2">
            <a:extLst>
              <a:ext uri="{FF2B5EF4-FFF2-40B4-BE49-F238E27FC236}">
                <a16:creationId xmlns:a16="http://schemas.microsoft.com/office/drawing/2014/main" id="{B420D2D9-5E5D-BAAD-4217-C74CC87578DC}"/>
              </a:ext>
            </a:extLst>
          </p:cNvPr>
          <p:cNvSpPr>
            <a:spLocks noGrp="1"/>
          </p:cNvSpPr>
          <p:nvPr>
            <p:ph idx="1"/>
          </p:nvPr>
        </p:nvSpPr>
        <p:spPr>
          <a:xfrm>
            <a:off x="677333" y="1074198"/>
            <a:ext cx="9922605" cy="5379868"/>
          </a:xfrm>
        </p:spPr>
        <p:txBody>
          <a:bodyPr>
            <a:normAutofit fontScale="92500" lnSpcReduction="10000"/>
          </a:bodyPr>
          <a:lstStyle/>
          <a:p>
            <a:r>
              <a:rPr lang="sl-SI" sz="2000" dirty="0">
                <a:solidFill>
                  <a:schemeClr val="tx1"/>
                </a:solidFill>
                <a:latin typeface="+mj-lt"/>
              </a:rPr>
              <a:t>Junija 2024 prenovljena </a:t>
            </a:r>
            <a:r>
              <a:rPr lang="sl-SI" sz="2000" b="1" dirty="0">
                <a:solidFill>
                  <a:schemeClr val="tx1"/>
                </a:solidFill>
                <a:latin typeface="+mj-lt"/>
              </a:rPr>
              <a:t>Zakon o gimnazijah </a:t>
            </a:r>
            <a:r>
              <a:rPr lang="sl-SI" sz="2000" dirty="0">
                <a:solidFill>
                  <a:schemeClr val="tx1"/>
                </a:solidFill>
                <a:latin typeface="+mj-lt"/>
              </a:rPr>
              <a:t>(ZGIM) in </a:t>
            </a:r>
            <a:r>
              <a:rPr lang="sl-SI" sz="2000" b="1" dirty="0">
                <a:solidFill>
                  <a:schemeClr val="tx1"/>
                </a:solidFill>
                <a:latin typeface="+mj-lt"/>
              </a:rPr>
              <a:t>Zakon o poklicnem in strokovnem izobraževanju</a:t>
            </a:r>
            <a:r>
              <a:rPr lang="sl-SI" sz="2000" dirty="0">
                <a:solidFill>
                  <a:schemeClr val="tx1"/>
                </a:solidFill>
                <a:latin typeface="+mj-lt"/>
              </a:rPr>
              <a:t> (ZPSI).</a:t>
            </a:r>
          </a:p>
          <a:p>
            <a:pPr algn="just"/>
            <a:r>
              <a:rPr lang="sl-SI" sz="2000" b="1" i="0" dirty="0">
                <a:solidFill>
                  <a:schemeClr val="tx1"/>
                </a:solidFill>
                <a:effectLst/>
                <a:latin typeface="+mj-lt"/>
              </a:rPr>
              <a:t>Ključni novosti: </a:t>
            </a:r>
          </a:p>
          <a:p>
            <a:pPr lvl="2" algn="just"/>
            <a:r>
              <a:rPr lang="sl-SI" sz="1800" b="0" i="0" dirty="0">
                <a:solidFill>
                  <a:schemeClr val="tx1"/>
                </a:solidFill>
                <a:effectLst/>
                <a:latin typeface="+mj-lt"/>
              </a:rPr>
              <a:t>pravna podlaga za </a:t>
            </a:r>
            <a:r>
              <a:rPr lang="sl-SI" sz="1800" b="1" i="0" dirty="0">
                <a:solidFill>
                  <a:schemeClr val="tx1"/>
                </a:solidFill>
                <a:effectLst/>
                <a:latin typeface="+mj-lt"/>
              </a:rPr>
              <a:t>nova merila v primeru omejitve vpisa </a:t>
            </a:r>
            <a:r>
              <a:rPr lang="sl-SI" sz="1800" b="0" i="0" dirty="0">
                <a:solidFill>
                  <a:schemeClr val="tx1"/>
                </a:solidFill>
                <a:effectLst/>
                <a:latin typeface="+mj-lt"/>
              </a:rPr>
              <a:t>(poleg ocen se upoštevajo tudi dosežki na NPZ iz maternega jezika in matematike v 9. razredu) – 15. člen ZGIM in 30. </a:t>
            </a:r>
            <a:r>
              <a:rPr lang="sl-SI" sz="1800" dirty="0">
                <a:solidFill>
                  <a:schemeClr val="tx1"/>
                </a:solidFill>
                <a:latin typeface="+mj-lt"/>
              </a:rPr>
              <a:t>člen ZPSI)</a:t>
            </a:r>
            <a:r>
              <a:rPr lang="sl-SI" sz="1800" b="0" i="0" dirty="0">
                <a:solidFill>
                  <a:schemeClr val="tx1"/>
                </a:solidFill>
                <a:effectLst/>
                <a:latin typeface="+mj-lt"/>
              </a:rPr>
              <a:t>,</a:t>
            </a:r>
          </a:p>
          <a:p>
            <a:pPr lvl="2" algn="just"/>
            <a:r>
              <a:rPr lang="sl-SI" sz="1800" b="1" dirty="0">
                <a:solidFill>
                  <a:schemeClr val="tx1"/>
                </a:solidFill>
                <a:latin typeface="+mj-lt"/>
              </a:rPr>
              <a:t>tečaj slovenščine </a:t>
            </a:r>
            <a:r>
              <a:rPr lang="sl-SI" sz="1800" dirty="0">
                <a:solidFill>
                  <a:schemeClr val="tx1"/>
                </a:solidFill>
                <a:latin typeface="+mj-lt"/>
              </a:rPr>
              <a:t>se po novem izvaja tudi za dijake, ki so se prvič vključili v slovenski izobraževalni sistem v 9. razredu osnovne šole in niso uspešno opravili preizkusa znanja slovenščine po Skupnem jezikovnem okviru na ravni A2 (7. člen ZPSI in 9. člen ZGIM), posledično jim pripadajo tudi dodatne ure slovenščine, tako kot ostalim dijakom tujcem.</a:t>
            </a:r>
          </a:p>
          <a:p>
            <a:pPr algn="just"/>
            <a:r>
              <a:rPr lang="sl-SI" sz="2200" dirty="0">
                <a:solidFill>
                  <a:schemeClr val="tx1"/>
                </a:solidFill>
                <a:latin typeface="+mj-lt"/>
              </a:rPr>
              <a:t>Za kandidate z veljavno odločbo o usmeritvi še vedno velja, da so sprejeti na program z omejitvijo vpisa, če dosegajo vsaj 90 % točk spodnje meje 1. ali 2. kroga izbirnega postopka.</a:t>
            </a:r>
          </a:p>
          <a:p>
            <a:pPr algn="just"/>
            <a:r>
              <a:rPr lang="sl-SI" sz="2200" b="1" dirty="0">
                <a:solidFill>
                  <a:schemeClr val="tx1"/>
                </a:solidFill>
                <a:latin typeface="+mj-lt"/>
              </a:rPr>
              <a:t>Prilagoditve za dijake z odločbo za PP na maturi</a:t>
            </a:r>
            <a:r>
              <a:rPr lang="sl-SI" sz="2200" dirty="0">
                <a:solidFill>
                  <a:schemeClr val="tx1"/>
                </a:solidFill>
                <a:latin typeface="+mj-lt"/>
              </a:rPr>
              <a:t>: prilagoditve iz odločbe za PP so za čas izobraževanja, ne pa nujno za zaključek izobraževanja. Ta dijak bo na maturi opravičen samo do prilagoditev v skladu s Pravilnikom o načinu izvajanja mature za kandidate s PP in v skladu s tabelo možnih prilagoditev na maturi. </a:t>
            </a:r>
          </a:p>
          <a:p>
            <a:pPr marL="57150" indent="0" algn="just">
              <a:buNone/>
            </a:pPr>
            <a:endParaRPr lang="sl-SI" b="0" i="0" dirty="0">
              <a:solidFill>
                <a:srgbClr val="000000"/>
              </a:solidFill>
              <a:effectLst/>
              <a:latin typeface="+mj-lt"/>
            </a:endParaRPr>
          </a:p>
          <a:p>
            <a:pPr lvl="1" algn="just"/>
            <a:endParaRPr lang="sl-SI" b="0" i="0" dirty="0">
              <a:solidFill>
                <a:srgbClr val="000000"/>
              </a:solidFill>
              <a:effectLst/>
              <a:latin typeface="arial" panose="020B0604020202020204" pitchFamily="34" charset="0"/>
            </a:endParaRPr>
          </a:p>
          <a:p>
            <a:pPr algn="just"/>
            <a:endParaRPr lang="sl-SI" dirty="0">
              <a:solidFill>
                <a:srgbClr val="000000"/>
              </a:solidFill>
              <a:latin typeface="arial" panose="020B0604020202020204" pitchFamily="34" charset="0"/>
            </a:endParaRPr>
          </a:p>
          <a:p>
            <a:endParaRPr lang="sl-SI" dirty="0"/>
          </a:p>
        </p:txBody>
      </p:sp>
    </p:spTree>
    <p:extLst>
      <p:ext uri="{BB962C8B-B14F-4D97-AF65-F5344CB8AC3E}">
        <p14:creationId xmlns:p14="http://schemas.microsoft.com/office/powerpoint/2010/main" val="778718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0B44B10-6B1B-E7E4-A68D-43D31303C528}"/>
              </a:ext>
            </a:extLst>
          </p:cNvPr>
          <p:cNvSpPr>
            <a:spLocks noGrp="1"/>
          </p:cNvSpPr>
          <p:nvPr>
            <p:ph type="title"/>
          </p:nvPr>
        </p:nvSpPr>
        <p:spPr/>
        <p:txBody>
          <a:bodyPr>
            <a:normAutofit/>
          </a:bodyPr>
          <a:lstStyle/>
          <a:p>
            <a:r>
              <a:rPr lang="sl-SI" sz="9600" dirty="0"/>
              <a:t>II. del</a:t>
            </a:r>
          </a:p>
        </p:txBody>
      </p:sp>
    </p:spTree>
    <p:extLst>
      <p:ext uri="{BB962C8B-B14F-4D97-AF65-F5344CB8AC3E}">
        <p14:creationId xmlns:p14="http://schemas.microsoft.com/office/powerpoint/2010/main" val="3902911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68F5614-05E0-8DAA-52D2-5326A51FB3A6}"/>
              </a:ext>
            </a:extLst>
          </p:cNvPr>
          <p:cNvSpPr>
            <a:spLocks noGrp="1"/>
          </p:cNvSpPr>
          <p:nvPr>
            <p:ph type="title"/>
          </p:nvPr>
        </p:nvSpPr>
        <p:spPr>
          <a:xfrm>
            <a:off x="677334" y="609600"/>
            <a:ext cx="8596668" cy="405384"/>
          </a:xfrm>
        </p:spPr>
        <p:txBody>
          <a:bodyPr>
            <a:noAutofit/>
          </a:bodyPr>
          <a:lstStyle/>
          <a:p>
            <a:pPr algn="ctr"/>
            <a:r>
              <a:rPr lang="sl-SI" sz="2400" b="1" dirty="0">
                <a:solidFill>
                  <a:srgbClr val="FF0000"/>
                </a:solidFill>
              </a:rPr>
              <a:t>NOVA MERILA V PRIMERU OMEJITVE VPISA</a:t>
            </a:r>
          </a:p>
        </p:txBody>
      </p:sp>
      <mc:AlternateContent xmlns:mc="http://schemas.openxmlformats.org/markup-compatibility/2006" xmlns:a14="http://schemas.microsoft.com/office/drawing/2010/main">
        <mc:Choice Requires="a14">
          <p:sp>
            <p:nvSpPr>
              <p:cNvPr id="3" name="Označba mesta vsebine 2">
                <a:extLst>
                  <a:ext uri="{FF2B5EF4-FFF2-40B4-BE49-F238E27FC236}">
                    <a16:creationId xmlns:a16="http://schemas.microsoft.com/office/drawing/2014/main" id="{8B8486B1-D6C8-7D5C-AAD8-DDB601117396}"/>
                  </a:ext>
                </a:extLst>
              </p:cNvPr>
              <p:cNvSpPr>
                <a:spLocks noGrp="1"/>
              </p:cNvSpPr>
              <p:nvPr>
                <p:ph idx="1"/>
              </p:nvPr>
            </p:nvSpPr>
            <p:spPr>
              <a:xfrm>
                <a:off x="677334" y="1179576"/>
                <a:ext cx="9920562" cy="5513832"/>
              </a:xfrm>
            </p:spPr>
            <p:txBody>
              <a:bodyPr>
                <a:normAutofit fontScale="47500" lnSpcReduction="20000"/>
              </a:bodyPr>
              <a:lstStyle/>
              <a:p>
                <a:pPr algn="just">
                  <a:lnSpc>
                    <a:spcPts val="1300"/>
                  </a:lnSpc>
                </a:pPr>
                <a:endParaRPr lang="sl-SI" sz="2900" dirty="0">
                  <a:effectLst/>
                  <a:latin typeface="+mj-lt"/>
                  <a:ea typeface="Times New Roman" panose="02020603050405020304" pitchFamily="18" charset="0"/>
                  <a:cs typeface="Arial" panose="020B0604020202020204" pitchFamily="34" charset="0"/>
                </a:endParaRPr>
              </a:p>
              <a:p>
                <a:pPr algn="just">
                  <a:spcBef>
                    <a:spcPts val="0"/>
                  </a:spcBef>
                </a:pPr>
                <a:r>
                  <a:rPr lang="sl-SI" sz="3300" dirty="0">
                    <a:effectLst/>
                    <a:latin typeface="+mj-lt"/>
                    <a:ea typeface="Times New Roman" panose="02020603050405020304" pitchFamily="18" charset="0"/>
                    <a:cs typeface="Arial" panose="020B0604020202020204" pitchFamily="34" charset="0"/>
                  </a:rPr>
                  <a:t>Za izvedbo prijavno – vpisnega postopka pa vpis novincev v SŠ v šolsko leto 2025/2026 veljajo nova merila v primeru omejitve vpisa - </a:t>
                </a:r>
                <a:r>
                  <a:rPr lang="sl-SI" sz="3300" b="1" dirty="0">
                    <a:latin typeface="+mj-lt"/>
                    <a:ea typeface="Times New Roman" panose="02020603050405020304" pitchFamily="18" charset="0"/>
                    <a:cs typeface="Arial" panose="020B0604020202020204" pitchFamily="34" charset="0"/>
                  </a:rPr>
                  <a:t>Odredba o merilih za izbiro kandidatov v primeru omejitve vpisa v programe srednjega poklicnega, srednjega strokovnega izobraževanja in gimnazij (Ur. l. RS, št. 67/2024, z dne 9. 8. 2024); </a:t>
                </a:r>
                <a:endParaRPr lang="sl-SI" sz="3300" dirty="0">
                  <a:effectLst/>
                  <a:latin typeface="+mj-lt"/>
                  <a:ea typeface="Times New Roman" panose="02020603050405020304" pitchFamily="18" charset="0"/>
                  <a:cs typeface="Times New Roman" panose="02020603050405020304" pitchFamily="18" charset="0"/>
                </a:endParaRPr>
              </a:p>
              <a:p>
                <a:pPr algn="just">
                  <a:lnSpc>
                    <a:spcPts val="1300"/>
                  </a:lnSpc>
                </a:pPr>
                <a:r>
                  <a:rPr lang="sl-SI" sz="3300" dirty="0">
                    <a:effectLst/>
                    <a:latin typeface="+mj-lt"/>
                    <a:ea typeface="Times New Roman" panose="02020603050405020304" pitchFamily="18" charset="0"/>
                    <a:cs typeface="Arial" panose="020B0604020202020204" pitchFamily="34" charset="0"/>
                  </a:rPr>
                  <a:t>Po novem se bodo tako kandidati v primeru omejitve vpisa razvrstili na podlagi </a:t>
                </a:r>
                <a:r>
                  <a:rPr lang="sl-SI" sz="3300" b="1" dirty="0">
                    <a:effectLst/>
                    <a:latin typeface="+mj-lt"/>
                    <a:ea typeface="Times New Roman" panose="02020603050405020304" pitchFamily="18" charset="0"/>
                    <a:cs typeface="Arial" panose="020B0604020202020204" pitchFamily="34" charset="0"/>
                  </a:rPr>
                  <a:t>vsote odstotkov</a:t>
                </a:r>
                <a:r>
                  <a:rPr lang="sl-SI" sz="3300" dirty="0">
                    <a:effectLst/>
                    <a:latin typeface="+mj-lt"/>
                    <a:ea typeface="Times New Roman" panose="02020603050405020304" pitchFamily="18" charset="0"/>
                    <a:cs typeface="Arial" panose="020B0604020202020204" pitchFamily="34" charset="0"/>
                  </a:rPr>
                  <a:t>, pridobljenih iz:</a:t>
                </a:r>
                <a:endParaRPr lang="sl-SI" sz="3300" dirty="0">
                  <a:effectLst/>
                  <a:latin typeface="+mj-lt"/>
                  <a:ea typeface="Times New Roman" panose="02020603050405020304" pitchFamily="18" charset="0"/>
                  <a:cs typeface="Times New Roman" panose="02020603050405020304" pitchFamily="18" charset="0"/>
                </a:endParaRPr>
              </a:p>
              <a:p>
                <a:pPr lvl="1" indent="-342900" algn="just">
                  <a:lnSpc>
                    <a:spcPts val="1300"/>
                  </a:lnSpc>
                  <a:buFont typeface="Wingdings" panose="05000000000000000000" pitchFamily="2" charset="2"/>
                  <a:buChar char="Ø"/>
                </a:pPr>
                <a:r>
                  <a:rPr lang="sl-SI" sz="2700" b="1" dirty="0">
                    <a:effectLst/>
                    <a:latin typeface="+mj-lt"/>
                    <a:ea typeface="Times New Roman" panose="02020603050405020304" pitchFamily="18" charset="0"/>
                    <a:cs typeface="Arial" panose="020B0604020202020204" pitchFamily="34" charset="0"/>
                  </a:rPr>
                  <a:t>seštevka zaključnih ocen vseh obveznih predmetov iz 7., 8. in 9. razreda</a:t>
                </a:r>
                <a:r>
                  <a:rPr lang="sl-SI" sz="2700" dirty="0">
                    <a:effectLst/>
                    <a:latin typeface="+mj-lt"/>
                    <a:ea typeface="Times New Roman" panose="02020603050405020304" pitchFamily="18" charset="0"/>
                    <a:cs typeface="Arial" panose="020B0604020202020204" pitchFamily="34" charset="0"/>
                  </a:rPr>
                  <a:t> OŠ, kar predstavlja največ 60 % celotne vsote, in </a:t>
                </a:r>
                <a:endParaRPr lang="sl-SI" sz="2700" dirty="0">
                  <a:effectLst/>
                  <a:latin typeface="+mj-lt"/>
                  <a:ea typeface="Times New Roman" panose="02020603050405020304" pitchFamily="18" charset="0"/>
                  <a:cs typeface="Times New Roman" panose="02020603050405020304" pitchFamily="18" charset="0"/>
                </a:endParaRPr>
              </a:p>
              <a:p>
                <a:pPr lvl="1" indent="-342900" algn="just">
                  <a:lnSpc>
                    <a:spcPts val="1300"/>
                  </a:lnSpc>
                  <a:buFont typeface="Wingdings" panose="05000000000000000000" pitchFamily="2" charset="2"/>
                  <a:buChar char="Ø"/>
                </a:pPr>
                <a:r>
                  <a:rPr lang="sl-SI" sz="2700" b="1" dirty="0">
                    <a:effectLst/>
                    <a:latin typeface="+mj-lt"/>
                    <a:ea typeface="Times New Roman" panose="02020603050405020304" pitchFamily="18" charset="0"/>
                    <a:cs typeface="Arial" panose="020B0604020202020204" pitchFamily="34" charset="0"/>
                  </a:rPr>
                  <a:t>dosežka na NPZ iz učnega jezika</a:t>
                </a:r>
                <a:r>
                  <a:rPr lang="sl-SI" sz="2700" dirty="0">
                    <a:effectLst/>
                    <a:latin typeface="+mj-lt"/>
                    <a:ea typeface="Times New Roman" panose="02020603050405020304" pitchFamily="18" charset="0"/>
                    <a:cs typeface="Arial" panose="020B0604020202020204" pitchFamily="34" charset="0"/>
                  </a:rPr>
                  <a:t> (SLJ oz. ITA ali MADŽ) </a:t>
                </a:r>
                <a:r>
                  <a:rPr lang="sl-SI" sz="2700" b="1" dirty="0">
                    <a:effectLst/>
                    <a:latin typeface="+mj-lt"/>
                    <a:ea typeface="Times New Roman" panose="02020603050405020304" pitchFamily="18" charset="0"/>
                    <a:cs typeface="Arial" panose="020B0604020202020204" pitchFamily="34" charset="0"/>
                  </a:rPr>
                  <a:t>in matematike</a:t>
                </a:r>
                <a:r>
                  <a:rPr lang="sl-SI" sz="2700" dirty="0">
                    <a:effectLst/>
                    <a:latin typeface="+mj-lt"/>
                    <a:ea typeface="Times New Roman" panose="02020603050405020304" pitchFamily="18" charset="0"/>
                    <a:cs typeface="Arial" panose="020B0604020202020204" pitchFamily="34" charset="0"/>
                  </a:rPr>
                  <a:t>, izražena v odstotnih točkah, kar predstavlja vsak največ po 20 % celotne vsote</a:t>
                </a:r>
                <a:r>
                  <a:rPr lang="sl-SI" sz="2700" dirty="0">
                    <a:latin typeface="+mj-lt"/>
                    <a:ea typeface="Times New Roman" panose="02020603050405020304" pitchFamily="18" charset="0"/>
                    <a:cs typeface="Arial" panose="020B0604020202020204" pitchFamily="34" charset="0"/>
                  </a:rPr>
                  <a:t>, in sicer po formuli:</a:t>
                </a:r>
              </a:p>
              <a:p>
                <a:pPr marL="400050" lvl="1" indent="0" algn="just">
                  <a:lnSpc>
                    <a:spcPts val="1300"/>
                  </a:lnSpc>
                  <a:buNone/>
                </a:pPr>
                <a:endParaRPr lang="sl-SI" sz="2700" dirty="0">
                  <a:effectLst/>
                  <a:latin typeface="+mj-lt"/>
                  <a:ea typeface="Times New Roman" panose="02020603050405020304" pitchFamily="18" charset="0"/>
                  <a:cs typeface="Times New Roman" panose="02020603050405020304" pitchFamily="18" charset="0"/>
                </a:endParaRPr>
              </a:p>
              <a:p>
                <a:pPr marL="0" indent="0" algn="ctr">
                  <a:lnSpc>
                    <a:spcPts val="1300"/>
                  </a:lnSpc>
                  <a:buNone/>
                </a:pPr>
                <a:r>
                  <a:rPr lang="sl-SI" sz="3800" dirty="0">
                    <a:effectLst/>
                    <a:latin typeface="+mj-lt"/>
                    <a:ea typeface="Times New Roman" panose="02020603050405020304" pitchFamily="18" charset="0"/>
                    <a:cs typeface="Arial" panose="020B0604020202020204" pitchFamily="34" charset="0"/>
                  </a:rPr>
                  <a:t> </a:t>
                </a:r>
                <a14:m>
                  <m:oMath xmlns:m="http://schemas.openxmlformats.org/officeDocument/2006/math">
                    <m:f>
                      <m:fPr>
                        <m:ctrlPr>
                          <a:rPr lang="sl-SI" sz="3800" i="1" kern="100">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sl-SI" sz="3800" i="1" kern="100">
                                <a:effectLst/>
                                <a:latin typeface="Cambria Math" panose="02040503050406030204" pitchFamily="18" charset="0"/>
                                <a:ea typeface="Calibri" panose="020F0502020204030204" pitchFamily="34" charset="0"/>
                                <a:cs typeface="Times New Roman" panose="02020603050405020304" pitchFamily="18" charset="0"/>
                              </a:rPr>
                            </m:ctrlPr>
                          </m:sSubPr>
                          <m:e>
                            <m:r>
                              <a:rPr lang="sl-SI" sz="3800" i="1" kern="100">
                                <a:effectLst/>
                                <a:latin typeface="Cambria Math" panose="02040503050406030204" pitchFamily="18" charset="0"/>
                                <a:ea typeface="Calibri" panose="020F0502020204030204" pitchFamily="34" charset="0"/>
                                <a:cs typeface="Times New Roman" panose="02020603050405020304" pitchFamily="18" charset="0"/>
                              </a:rPr>
                              <m:t>𝑆</m:t>
                            </m:r>
                          </m:e>
                          <m:sub>
                            <m:r>
                              <a:rPr lang="sl-SI" sz="3800" i="1" kern="100">
                                <a:effectLst/>
                                <a:latin typeface="Cambria Math" panose="02040503050406030204" pitchFamily="18" charset="0"/>
                                <a:ea typeface="Calibri" panose="020F0502020204030204" pitchFamily="34" charset="0"/>
                                <a:cs typeface="Times New Roman" panose="02020603050405020304" pitchFamily="18" charset="0"/>
                              </a:rPr>
                              <m:t>𝑘</m:t>
                            </m:r>
                          </m:sub>
                        </m:sSub>
                        <m:r>
                          <a:rPr lang="sl-SI" sz="3800" i="1" kern="100">
                            <a:effectLst/>
                            <a:latin typeface="Cambria Math" panose="02040503050406030204" pitchFamily="18" charset="0"/>
                            <a:ea typeface="Calibri" panose="020F0502020204030204" pitchFamily="34" charset="0"/>
                            <a:cs typeface="Times New Roman" panose="02020603050405020304" pitchFamily="18" charset="0"/>
                          </a:rPr>
                          <m:t> </m:t>
                        </m:r>
                      </m:num>
                      <m:den>
                        <m:r>
                          <a:rPr lang="sl-SI" sz="3800" i="1" kern="100">
                            <a:effectLst/>
                            <a:latin typeface="Cambria Math" panose="02040503050406030204" pitchFamily="18" charset="0"/>
                            <a:ea typeface="Calibri" panose="020F0502020204030204" pitchFamily="34" charset="0"/>
                            <a:cs typeface="Times New Roman" panose="02020603050405020304" pitchFamily="18" charset="0"/>
                          </a:rPr>
                          <m:t>𝑆</m:t>
                        </m:r>
                        <m:r>
                          <a:rPr lang="sl-SI" sz="3800" i="1" kern="100">
                            <a:effectLst/>
                            <a:latin typeface="Cambria Math" panose="02040503050406030204" pitchFamily="18" charset="0"/>
                            <a:ea typeface="Calibri" panose="020F0502020204030204" pitchFamily="34" charset="0"/>
                            <a:cs typeface="Times New Roman" panose="02020603050405020304" pitchFamily="18" charset="0"/>
                          </a:rPr>
                          <m:t> </m:t>
                        </m:r>
                      </m:den>
                    </m:f>
                    <m:r>
                      <a:rPr lang="sl-SI" sz="3800" i="1" kern="100">
                        <a:effectLst/>
                        <a:latin typeface="Cambria Math" panose="02040503050406030204" pitchFamily="18" charset="0"/>
                        <a:ea typeface="Calibri" panose="020F0502020204030204" pitchFamily="34" charset="0"/>
                        <a:cs typeface="Times New Roman" panose="02020603050405020304" pitchFamily="18" charset="0"/>
                      </a:rPr>
                      <m:t>∙60 %+</m:t>
                    </m:r>
                    <m:f>
                      <m:fPr>
                        <m:ctrlPr>
                          <a:rPr lang="sl-SI" sz="3800" i="1" kern="100">
                            <a:effectLst/>
                            <a:latin typeface="Cambria Math" panose="02040503050406030204" pitchFamily="18" charset="0"/>
                            <a:ea typeface="Calibri" panose="020F0502020204030204" pitchFamily="34" charset="0"/>
                            <a:cs typeface="Times New Roman" panose="02020603050405020304" pitchFamily="18" charset="0"/>
                          </a:rPr>
                        </m:ctrlPr>
                      </m:fPr>
                      <m:num>
                        <m:r>
                          <a:rPr lang="sl-SI" sz="3800" i="1" kern="100">
                            <a:effectLst/>
                            <a:latin typeface="Cambria Math" panose="02040503050406030204" pitchFamily="18" charset="0"/>
                            <a:ea typeface="Calibri" panose="020F0502020204030204" pitchFamily="34" charset="0"/>
                            <a:cs typeface="Times New Roman" panose="02020603050405020304" pitchFamily="18" charset="0"/>
                          </a:rPr>
                          <m:t>𝑈</m:t>
                        </m:r>
                      </m:num>
                      <m:den>
                        <m:r>
                          <a:rPr lang="sl-SI" sz="3800" i="1" kern="100">
                            <a:effectLst/>
                            <a:latin typeface="Cambria Math" panose="02040503050406030204" pitchFamily="18" charset="0"/>
                            <a:ea typeface="Calibri" panose="020F0502020204030204" pitchFamily="34" charset="0"/>
                            <a:cs typeface="Times New Roman" panose="02020603050405020304" pitchFamily="18" charset="0"/>
                          </a:rPr>
                          <m:t>100</m:t>
                        </m:r>
                      </m:den>
                    </m:f>
                    <m:r>
                      <a:rPr lang="sl-SI" sz="3800" i="1" kern="100">
                        <a:effectLst/>
                        <a:latin typeface="Cambria Math" panose="02040503050406030204" pitchFamily="18" charset="0"/>
                        <a:ea typeface="Calibri" panose="020F0502020204030204" pitchFamily="34" charset="0"/>
                        <a:cs typeface="Times New Roman" panose="02020603050405020304" pitchFamily="18" charset="0"/>
                      </a:rPr>
                      <m:t> ∙20 %+ </m:t>
                    </m:r>
                    <m:f>
                      <m:fPr>
                        <m:ctrlPr>
                          <a:rPr lang="sl-SI" sz="3800" i="1" kern="100">
                            <a:effectLst/>
                            <a:latin typeface="Cambria Math" panose="02040503050406030204" pitchFamily="18" charset="0"/>
                            <a:ea typeface="Calibri" panose="020F0502020204030204" pitchFamily="34" charset="0"/>
                            <a:cs typeface="Times New Roman" panose="02020603050405020304" pitchFamily="18" charset="0"/>
                          </a:rPr>
                        </m:ctrlPr>
                      </m:fPr>
                      <m:num>
                        <m:r>
                          <a:rPr lang="sl-SI" sz="3800" i="1" kern="100">
                            <a:effectLst/>
                            <a:latin typeface="Cambria Math" panose="02040503050406030204" pitchFamily="18" charset="0"/>
                            <a:ea typeface="Calibri" panose="020F0502020204030204" pitchFamily="34" charset="0"/>
                            <a:cs typeface="Times New Roman" panose="02020603050405020304" pitchFamily="18" charset="0"/>
                          </a:rPr>
                          <m:t>𝑀</m:t>
                        </m:r>
                      </m:num>
                      <m:den>
                        <m:r>
                          <a:rPr lang="sl-SI" sz="3800" i="1" kern="100">
                            <a:effectLst/>
                            <a:latin typeface="Cambria Math" panose="02040503050406030204" pitchFamily="18" charset="0"/>
                            <a:ea typeface="Calibri" panose="020F0502020204030204" pitchFamily="34" charset="0"/>
                            <a:cs typeface="Times New Roman" panose="02020603050405020304" pitchFamily="18" charset="0"/>
                          </a:rPr>
                          <m:t>100</m:t>
                        </m:r>
                      </m:den>
                    </m:f>
                    <m:r>
                      <a:rPr lang="sl-SI" sz="3800" i="1" kern="100">
                        <a:effectLst/>
                        <a:latin typeface="Cambria Math" panose="02040503050406030204" pitchFamily="18" charset="0"/>
                        <a:ea typeface="Calibri" panose="020F0502020204030204" pitchFamily="34" charset="0"/>
                        <a:cs typeface="Times New Roman" panose="02020603050405020304" pitchFamily="18" charset="0"/>
                      </a:rPr>
                      <m:t>  ∙20 %</m:t>
                    </m:r>
                  </m:oMath>
                </a14:m>
                <a:endParaRPr lang="sl-SI" sz="3800" dirty="0">
                  <a:effectLst/>
                  <a:latin typeface="+mj-lt"/>
                  <a:ea typeface="Times New Roman" panose="02020603050405020304" pitchFamily="18" charset="0"/>
                  <a:cs typeface="Times New Roman" panose="02020603050405020304" pitchFamily="18" charset="0"/>
                </a:endParaRPr>
              </a:p>
              <a:p>
                <a:pPr marL="0" indent="0">
                  <a:lnSpc>
                    <a:spcPts val="1300"/>
                  </a:lnSpc>
                  <a:buNone/>
                </a:pPr>
                <a:endParaRPr lang="sl-SI" sz="2500" dirty="0">
                  <a:effectLst/>
                  <a:latin typeface="+mj-lt"/>
                  <a:ea typeface="Times New Roman" panose="02020603050405020304" pitchFamily="18" charset="0"/>
                  <a:cs typeface="Times New Roman" panose="02020603050405020304" pitchFamily="18" charset="0"/>
                </a:endParaRPr>
              </a:p>
              <a:p>
                <a:pPr marL="0" indent="0">
                  <a:lnSpc>
                    <a:spcPts val="1500"/>
                  </a:lnSpc>
                  <a:buNone/>
                </a:pPr>
                <a:r>
                  <a:rPr lang="sl-SI" sz="2500" dirty="0">
                    <a:effectLst/>
                    <a:latin typeface="+mj-lt"/>
                    <a:ea typeface="Times New Roman" panose="02020603050405020304" pitchFamily="18" charset="0"/>
                    <a:cs typeface="Arial" panose="020B0604020202020204" pitchFamily="34" charset="0"/>
                  </a:rPr>
                  <a:t>pri čemer je:</a:t>
                </a:r>
                <a:endParaRPr lang="sl-SI" sz="2500" dirty="0">
                  <a:effectLst/>
                  <a:latin typeface="+mj-lt"/>
                  <a:ea typeface="Times New Roman" panose="02020603050405020304" pitchFamily="18" charset="0"/>
                  <a:cs typeface="Times New Roman" panose="02020603050405020304" pitchFamily="18" charset="0"/>
                </a:endParaRPr>
              </a:p>
              <a:p>
                <a:pPr algn="just">
                  <a:lnSpc>
                    <a:spcPts val="1500"/>
                  </a:lnSpc>
                </a:pPr>
                <a:r>
                  <a:rPr lang="sl-SI" sz="2500" i="1" dirty="0" err="1">
                    <a:effectLst/>
                    <a:latin typeface="+mj-lt"/>
                    <a:ea typeface="Times New Roman" panose="02020603050405020304" pitchFamily="18" charset="0"/>
                    <a:cs typeface="Arial" panose="020B0604020202020204" pitchFamily="34" charset="0"/>
                  </a:rPr>
                  <a:t>S</a:t>
                </a:r>
                <a:r>
                  <a:rPr lang="sl-SI" sz="2500" i="1" baseline="-25000" dirty="0" err="1">
                    <a:effectLst/>
                    <a:latin typeface="+mj-lt"/>
                    <a:ea typeface="Times New Roman" panose="02020603050405020304" pitchFamily="18" charset="0"/>
                    <a:cs typeface="Arial" panose="020B0604020202020204" pitchFamily="34" charset="0"/>
                  </a:rPr>
                  <a:t>k</a:t>
                </a:r>
                <a:r>
                  <a:rPr lang="sl-SI" sz="2500" i="1" dirty="0">
                    <a:effectLst/>
                    <a:latin typeface="+mj-lt"/>
                    <a:ea typeface="Times New Roman" panose="02020603050405020304" pitchFamily="18" charset="0"/>
                    <a:cs typeface="Arial" panose="020B0604020202020204" pitchFamily="34" charset="0"/>
                  </a:rPr>
                  <a:t> - seštevek kandidatovih zaključnih ocen obveznih predmetov v 7., 8. in 9. razredu OŠ,</a:t>
                </a:r>
                <a:endParaRPr lang="sl-SI" sz="2500" dirty="0">
                  <a:effectLst/>
                  <a:latin typeface="+mj-lt"/>
                  <a:ea typeface="Times New Roman" panose="02020603050405020304" pitchFamily="18" charset="0"/>
                  <a:cs typeface="Times New Roman" panose="02020603050405020304" pitchFamily="18" charset="0"/>
                </a:endParaRPr>
              </a:p>
              <a:p>
                <a:pPr algn="just">
                  <a:lnSpc>
                    <a:spcPts val="1500"/>
                  </a:lnSpc>
                </a:pPr>
                <a:r>
                  <a:rPr lang="sl-SI" sz="2500" i="1" dirty="0">
                    <a:effectLst/>
                    <a:latin typeface="+mj-lt"/>
                    <a:ea typeface="Times New Roman" panose="02020603050405020304" pitchFamily="18" charset="0"/>
                    <a:cs typeface="Arial" panose="020B0604020202020204" pitchFamily="34" charset="0"/>
                  </a:rPr>
                  <a:t>S - maksimalni možni seštevek zaključnih ocen obveznih predmetov v 7., 8. in 9. razredu OŠ (možnih je največ 175 točk),</a:t>
                </a:r>
                <a:endParaRPr lang="sl-SI" sz="2500" dirty="0">
                  <a:effectLst/>
                  <a:latin typeface="+mj-lt"/>
                  <a:ea typeface="Times New Roman" panose="02020603050405020304" pitchFamily="18" charset="0"/>
                  <a:cs typeface="Times New Roman" panose="02020603050405020304" pitchFamily="18" charset="0"/>
                </a:endParaRPr>
              </a:p>
              <a:p>
                <a:pPr algn="just">
                  <a:lnSpc>
                    <a:spcPts val="1500"/>
                  </a:lnSpc>
                </a:pPr>
                <a:r>
                  <a:rPr lang="sl-SI" sz="2500" i="1" dirty="0">
                    <a:effectLst/>
                    <a:latin typeface="+mj-lt"/>
                    <a:ea typeface="Times New Roman" panose="02020603050405020304" pitchFamily="18" charset="0"/>
                    <a:cs typeface="Arial" panose="020B0604020202020204" pitchFamily="34" charset="0"/>
                  </a:rPr>
                  <a:t>U - dosežek kandidata na NPZ iz učnega jezika v odstotnih točkah,</a:t>
                </a:r>
                <a:endParaRPr lang="sl-SI" sz="2500" dirty="0">
                  <a:effectLst/>
                  <a:latin typeface="+mj-lt"/>
                  <a:ea typeface="Times New Roman" panose="02020603050405020304" pitchFamily="18" charset="0"/>
                  <a:cs typeface="Times New Roman" panose="02020603050405020304" pitchFamily="18" charset="0"/>
                </a:endParaRPr>
              </a:p>
              <a:p>
                <a:pPr>
                  <a:lnSpc>
                    <a:spcPts val="1500"/>
                  </a:lnSpc>
                </a:pPr>
                <a:r>
                  <a:rPr lang="sl-SI" sz="2500" i="1" dirty="0">
                    <a:effectLst/>
                    <a:latin typeface="+mj-lt"/>
                    <a:ea typeface="Times New Roman" panose="02020603050405020304" pitchFamily="18" charset="0"/>
                    <a:cs typeface="Arial" panose="020B0604020202020204" pitchFamily="34" charset="0"/>
                  </a:rPr>
                  <a:t>M - dosežek kandidata na NPZ iz matematike v odstotnih točkah.</a:t>
                </a:r>
              </a:p>
              <a:p>
                <a:pPr>
                  <a:lnSpc>
                    <a:spcPts val="1500"/>
                  </a:lnSpc>
                </a:pPr>
                <a:r>
                  <a:rPr lang="sl-SI" sz="3400" b="1" i="1" dirty="0">
                    <a:solidFill>
                      <a:srgbClr val="FF0000"/>
                    </a:solidFill>
                    <a:latin typeface="+mj-lt"/>
                    <a:ea typeface="Times New Roman" panose="02020603050405020304" pitchFamily="18" charset="0"/>
                    <a:cs typeface="Arial" panose="020B0604020202020204" pitchFamily="34" charset="0"/>
                  </a:rPr>
                  <a:t>NA SPLETNI STRANI MVI: </a:t>
                </a:r>
                <a:r>
                  <a:rPr lang="sl-SI" sz="3400" b="1" dirty="0">
                    <a:solidFill>
                      <a:srgbClr val="FF0000"/>
                    </a:solidFill>
                    <a:latin typeface="+mj-lt"/>
                    <a:hlinkClick r:id="rId2">
                      <a:extLst>
                        <a:ext uri="{A12FA001-AC4F-418D-AE19-62706E023703}">
                          <ahyp:hlinkClr xmlns:ahyp="http://schemas.microsoft.com/office/drawing/2018/hyperlinkcolor" val="tx"/>
                        </a:ext>
                      </a:extLst>
                    </a:hlinkClick>
                  </a:rPr>
                  <a:t>Vpis v srednjo šolo | GOV.SI</a:t>
                </a:r>
                <a:r>
                  <a:rPr lang="sl-SI" sz="3400" b="1" dirty="0">
                    <a:solidFill>
                      <a:srgbClr val="FF0000"/>
                    </a:solidFill>
                    <a:latin typeface="+mj-lt"/>
                  </a:rPr>
                  <a:t> NA VOLJO TABELA ZA IZRAČUN TOČK (kandidati vnesejo podatke in se točke izračunajo).</a:t>
                </a:r>
                <a:endParaRPr lang="sl-SI" sz="3400" b="1" i="1" dirty="0">
                  <a:solidFill>
                    <a:srgbClr val="FF0000"/>
                  </a:solidFill>
                  <a:latin typeface="+mj-lt"/>
                  <a:ea typeface="Times New Roman" panose="02020603050405020304" pitchFamily="18" charset="0"/>
                  <a:cs typeface="Arial" panose="020B0604020202020204" pitchFamily="34" charset="0"/>
                </a:endParaRPr>
              </a:p>
              <a:p>
                <a:pPr>
                  <a:lnSpc>
                    <a:spcPts val="1500"/>
                  </a:lnSpc>
                </a:pPr>
                <a:endParaRPr lang="sl-SI" sz="2200" i="1" dirty="0">
                  <a:effectLst/>
                  <a:latin typeface="+mj-lt"/>
                  <a:ea typeface="Times New Roman" panose="02020603050405020304" pitchFamily="18" charset="0"/>
                  <a:cs typeface="Arial" panose="020B0604020202020204" pitchFamily="34" charset="0"/>
                </a:endParaRPr>
              </a:p>
              <a:p>
                <a:pPr>
                  <a:lnSpc>
                    <a:spcPts val="1300"/>
                  </a:lnSpc>
                </a:pPr>
                <a:endParaRPr lang="sl-SI" sz="2200" i="1" dirty="0">
                  <a:latin typeface="+mj-lt"/>
                  <a:ea typeface="Times New Roman" panose="02020603050405020304" pitchFamily="18" charset="0"/>
                  <a:cs typeface="Arial" panose="020B0604020202020204" pitchFamily="34" charset="0"/>
                </a:endParaRPr>
              </a:p>
              <a:p>
                <a:pPr>
                  <a:lnSpc>
                    <a:spcPts val="1300"/>
                  </a:lnSpc>
                </a:pPr>
                <a:endParaRPr lang="sl-SI" sz="2200" dirty="0">
                  <a:effectLst/>
                  <a:latin typeface="+mj-lt"/>
                  <a:ea typeface="Times New Roman" panose="02020603050405020304" pitchFamily="18" charset="0"/>
                  <a:cs typeface="Times New Roman" panose="02020603050405020304" pitchFamily="18" charset="0"/>
                </a:endParaRPr>
              </a:p>
              <a:p>
                <a:endParaRPr lang="sl-SI" dirty="0"/>
              </a:p>
            </p:txBody>
          </p:sp>
        </mc:Choice>
        <mc:Fallback xmlns="">
          <p:sp>
            <p:nvSpPr>
              <p:cNvPr id="3" name="Označba mesta vsebine 2">
                <a:extLst>
                  <a:ext uri="{FF2B5EF4-FFF2-40B4-BE49-F238E27FC236}">
                    <a16:creationId xmlns:a16="http://schemas.microsoft.com/office/drawing/2014/main" id="{8B8486B1-D6C8-7D5C-AAD8-DDB601117396}"/>
                  </a:ext>
                </a:extLst>
              </p:cNvPr>
              <p:cNvSpPr>
                <a:spLocks noGrp="1" noRot="1" noChangeAspect="1" noMove="1" noResize="1" noEditPoints="1" noAdjustHandles="1" noChangeArrowheads="1" noChangeShapeType="1" noTextEdit="1"/>
              </p:cNvSpPr>
              <p:nvPr>
                <p:ph idx="1"/>
              </p:nvPr>
            </p:nvSpPr>
            <p:spPr>
              <a:xfrm>
                <a:off x="677334" y="1179576"/>
                <a:ext cx="9920562" cy="5513832"/>
              </a:xfrm>
              <a:blipFill>
                <a:blip r:embed="rId3"/>
                <a:stretch>
                  <a:fillRect l="-61" r="-307"/>
                </a:stretch>
              </a:blipFill>
            </p:spPr>
            <p:txBody>
              <a:bodyPr/>
              <a:lstStyle/>
              <a:p>
                <a:r>
                  <a:rPr lang="sl-SI">
                    <a:noFill/>
                  </a:rPr>
                  <a:t> </a:t>
                </a:r>
              </a:p>
            </p:txBody>
          </p:sp>
        </mc:Fallback>
      </mc:AlternateContent>
    </p:spTree>
    <p:extLst>
      <p:ext uri="{BB962C8B-B14F-4D97-AF65-F5344CB8AC3E}">
        <p14:creationId xmlns:p14="http://schemas.microsoft.com/office/powerpoint/2010/main" val="10113330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1C3C934-8838-3FA9-7E02-879655DD0B91}"/>
              </a:ext>
            </a:extLst>
          </p:cNvPr>
          <p:cNvSpPr>
            <a:spLocks noGrp="1"/>
          </p:cNvSpPr>
          <p:nvPr>
            <p:ph type="title"/>
          </p:nvPr>
        </p:nvSpPr>
        <p:spPr>
          <a:xfrm>
            <a:off x="677334" y="609600"/>
            <a:ext cx="8596668" cy="469392"/>
          </a:xfrm>
        </p:spPr>
        <p:txBody>
          <a:bodyPr>
            <a:normAutofit/>
          </a:bodyPr>
          <a:lstStyle/>
          <a:p>
            <a:pPr algn="ctr"/>
            <a:r>
              <a:rPr lang="sl-SI" sz="2400" b="1" dirty="0">
                <a:solidFill>
                  <a:srgbClr val="FF0000"/>
                </a:solidFill>
              </a:rPr>
              <a:t>NOVA MERILA V PRIMERU OMEJITVE VPISA – dodatne točke</a:t>
            </a:r>
            <a:endParaRPr lang="sl-SI" sz="2400" dirty="0"/>
          </a:p>
        </p:txBody>
      </p:sp>
      <p:sp>
        <p:nvSpPr>
          <p:cNvPr id="3" name="Označba mesta vsebine 2">
            <a:extLst>
              <a:ext uri="{FF2B5EF4-FFF2-40B4-BE49-F238E27FC236}">
                <a16:creationId xmlns:a16="http://schemas.microsoft.com/office/drawing/2014/main" id="{23D77207-9A34-19FA-8BFB-F1FF65B44D57}"/>
              </a:ext>
            </a:extLst>
          </p:cNvPr>
          <p:cNvSpPr>
            <a:spLocks noGrp="1"/>
          </p:cNvSpPr>
          <p:nvPr>
            <p:ph idx="1"/>
          </p:nvPr>
        </p:nvSpPr>
        <p:spPr>
          <a:xfrm>
            <a:off x="677334" y="1261873"/>
            <a:ext cx="8596668" cy="4779490"/>
          </a:xfrm>
        </p:spPr>
        <p:txBody>
          <a:bodyPr>
            <a:normAutofit/>
          </a:bodyPr>
          <a:lstStyle/>
          <a:p>
            <a:pPr algn="just">
              <a:spcBef>
                <a:spcPts val="0"/>
              </a:spcBef>
            </a:pPr>
            <a:r>
              <a:rPr lang="sl-SI" sz="1800" dirty="0">
                <a:solidFill>
                  <a:schemeClr val="tx1"/>
                </a:solidFill>
                <a:effectLst/>
                <a:latin typeface="+mj-lt"/>
                <a:ea typeface="Times New Roman" panose="02020603050405020304" pitchFamily="18" charset="0"/>
                <a:cs typeface="Arial" panose="020B0604020202020204" pitchFamily="34" charset="0"/>
              </a:rPr>
              <a:t>K tem točkam se dodajo:</a:t>
            </a:r>
          </a:p>
          <a:p>
            <a:pPr marL="0" indent="0" algn="just">
              <a:spcBef>
                <a:spcPts val="0"/>
              </a:spcBef>
              <a:buNone/>
            </a:pPr>
            <a:endParaRPr lang="sl-SI" sz="1800" dirty="0">
              <a:solidFill>
                <a:schemeClr val="tx1"/>
              </a:solidFill>
              <a:effectLst/>
              <a:latin typeface="+mj-lt"/>
              <a:ea typeface="Times New Roman" panose="02020603050405020304" pitchFamily="18" charset="0"/>
              <a:cs typeface="Arial" panose="020B0604020202020204" pitchFamily="34" charset="0"/>
            </a:endParaRPr>
          </a:p>
          <a:p>
            <a:pPr lvl="1" algn="just">
              <a:spcBef>
                <a:spcPts val="0"/>
              </a:spcBef>
            </a:pPr>
            <a:r>
              <a:rPr lang="sl-SI" sz="1800" dirty="0">
                <a:solidFill>
                  <a:schemeClr val="tx1"/>
                </a:solidFill>
                <a:effectLst/>
                <a:latin typeface="+mj-lt"/>
                <a:ea typeface="Times New Roman" panose="02020603050405020304" pitchFamily="18" charset="0"/>
                <a:cs typeface="Arial" panose="020B0604020202020204" pitchFamily="34" charset="0"/>
              </a:rPr>
              <a:t>v primeru vpisa v program, ki zahteva dodatni vpisni pogoj (uspešno opravljen preizkus nadarjenosti oz. spretnosti), </a:t>
            </a:r>
            <a:r>
              <a:rPr lang="sl-SI" sz="1800" b="1" dirty="0">
                <a:solidFill>
                  <a:schemeClr val="tx1"/>
                </a:solidFill>
                <a:effectLst/>
                <a:latin typeface="+mj-lt"/>
                <a:ea typeface="Times New Roman" panose="02020603050405020304" pitchFamily="18" charset="0"/>
                <a:cs typeface="Arial" panose="020B0604020202020204" pitchFamily="34" charset="0"/>
              </a:rPr>
              <a:t>dodatno še dosežki na uspešno opravljenem preizkusu nadarjenosti oziroma spretnosti</a:t>
            </a:r>
            <a:r>
              <a:rPr lang="sl-SI" sz="1800" dirty="0">
                <a:solidFill>
                  <a:schemeClr val="tx1"/>
                </a:solidFill>
                <a:effectLst/>
                <a:latin typeface="+mj-lt"/>
                <a:ea typeface="Times New Roman" panose="02020603050405020304" pitchFamily="18" charset="0"/>
                <a:cs typeface="Arial" panose="020B0604020202020204" pitchFamily="34" charset="0"/>
              </a:rPr>
              <a:t>. Kandidatu se bo k točkam iz ocen in NPZ (prejšnja drsnica) za dosežek nad 90 % vseh možnih točk na preizkusu nadarjenosti oziroma spretnosti prištelo še dodatnih 10 točk, za dosežek od 80 do 90 % vseh možnih točk na preizkusu nadarjenosti oziroma spretnosti pa dodatnih 5 točk;</a:t>
            </a:r>
          </a:p>
          <a:p>
            <a:pPr lvl="1" algn="just">
              <a:spcBef>
                <a:spcPts val="0"/>
              </a:spcBef>
            </a:pPr>
            <a:endParaRPr lang="sl-SI" dirty="0">
              <a:solidFill>
                <a:schemeClr val="tx1"/>
              </a:solidFill>
              <a:effectLst/>
              <a:latin typeface="+mj-lt"/>
              <a:ea typeface="Times New Roman" panose="02020603050405020304" pitchFamily="18" charset="0"/>
              <a:cs typeface="Times New Roman" panose="02020603050405020304" pitchFamily="18" charset="0"/>
            </a:endParaRPr>
          </a:p>
          <a:p>
            <a:pPr marL="628650" indent="-285750" algn="just">
              <a:spcBef>
                <a:spcPts val="0"/>
              </a:spcBef>
            </a:pPr>
            <a:r>
              <a:rPr lang="sl-SI" sz="1800" dirty="0">
                <a:solidFill>
                  <a:schemeClr val="tx1"/>
                </a:solidFill>
                <a:effectLst/>
                <a:latin typeface="+mj-lt"/>
                <a:ea typeface="Times New Roman" panose="02020603050405020304" pitchFamily="18" charset="0"/>
                <a:cs typeface="Arial" panose="020B0604020202020204" pitchFamily="34" charset="0"/>
              </a:rPr>
              <a:t>v primeru vpisa v program Gimnazija – športni oddelek in Ekonomska gimnazija – športni oddelek pa se bo kandidatu k točkam iz ocen in NPZ (</a:t>
            </a:r>
            <a:r>
              <a:rPr lang="sl-SI" dirty="0">
                <a:solidFill>
                  <a:schemeClr val="tx1"/>
                </a:solidFill>
                <a:latin typeface="+mj-lt"/>
                <a:ea typeface="Times New Roman" panose="02020603050405020304" pitchFamily="18" charset="0"/>
                <a:cs typeface="Arial" panose="020B0604020202020204" pitchFamily="34" charset="0"/>
              </a:rPr>
              <a:t>prejšnja drsnica) </a:t>
            </a:r>
            <a:r>
              <a:rPr lang="sl-SI" sz="1800" dirty="0">
                <a:solidFill>
                  <a:schemeClr val="tx1"/>
                </a:solidFill>
                <a:effectLst/>
                <a:latin typeface="+mj-lt"/>
                <a:ea typeface="Times New Roman" panose="02020603050405020304" pitchFamily="18" charset="0"/>
                <a:cs typeface="Arial" panose="020B0604020202020204" pitchFamily="34" charset="0"/>
              </a:rPr>
              <a:t>za pridobljen </a:t>
            </a:r>
            <a:r>
              <a:rPr lang="sl-SI" sz="1800" b="1" dirty="0">
                <a:solidFill>
                  <a:schemeClr val="tx1"/>
                </a:solidFill>
                <a:effectLst/>
                <a:latin typeface="+mj-lt"/>
                <a:ea typeface="Times New Roman" panose="02020603050405020304" pitchFamily="18" charset="0"/>
                <a:cs typeface="Arial" panose="020B0604020202020204" pitchFamily="34" charset="0"/>
              </a:rPr>
              <a:t>status športnika A</a:t>
            </a:r>
            <a:r>
              <a:rPr lang="sl-SI" sz="1800" dirty="0">
                <a:solidFill>
                  <a:schemeClr val="tx1"/>
                </a:solidFill>
                <a:effectLst/>
                <a:latin typeface="+mj-lt"/>
                <a:ea typeface="Times New Roman" panose="02020603050405020304" pitchFamily="18" charset="0"/>
                <a:cs typeface="Arial" panose="020B0604020202020204" pitchFamily="34" charset="0"/>
              </a:rPr>
              <a:t> prištelo dodatnih 10 točk, za pridobljen </a:t>
            </a:r>
            <a:r>
              <a:rPr lang="sl-SI" sz="1800" b="1" dirty="0">
                <a:solidFill>
                  <a:schemeClr val="tx1"/>
                </a:solidFill>
                <a:effectLst/>
                <a:latin typeface="+mj-lt"/>
                <a:ea typeface="Times New Roman" panose="02020603050405020304" pitchFamily="18" charset="0"/>
                <a:cs typeface="Arial" panose="020B0604020202020204" pitchFamily="34" charset="0"/>
              </a:rPr>
              <a:t>status športnika B</a:t>
            </a:r>
            <a:r>
              <a:rPr lang="sl-SI" sz="1800" dirty="0">
                <a:solidFill>
                  <a:schemeClr val="tx1"/>
                </a:solidFill>
                <a:effectLst/>
                <a:latin typeface="+mj-lt"/>
                <a:ea typeface="Times New Roman" panose="02020603050405020304" pitchFamily="18" charset="0"/>
                <a:cs typeface="Arial" panose="020B0604020202020204" pitchFamily="34" charset="0"/>
              </a:rPr>
              <a:t> pa dodatnih 5 točk.</a:t>
            </a:r>
            <a:endParaRPr lang="sl-SI" sz="1800" dirty="0">
              <a:solidFill>
                <a:schemeClr val="tx1"/>
              </a:solidFill>
              <a:effectLst/>
              <a:latin typeface="+mj-lt"/>
              <a:ea typeface="Times New Roman" panose="02020603050405020304" pitchFamily="18" charset="0"/>
              <a:cs typeface="Times New Roman" panose="02020603050405020304" pitchFamily="18" charset="0"/>
            </a:endParaRPr>
          </a:p>
          <a:p>
            <a:endParaRPr lang="sl-SI" dirty="0"/>
          </a:p>
        </p:txBody>
      </p:sp>
    </p:spTree>
    <p:extLst>
      <p:ext uri="{BB962C8B-B14F-4D97-AF65-F5344CB8AC3E}">
        <p14:creationId xmlns:p14="http://schemas.microsoft.com/office/powerpoint/2010/main" val="28407482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3FAA684-ED3C-1295-E87F-D8A4FD26E52E}"/>
              </a:ext>
            </a:extLst>
          </p:cNvPr>
          <p:cNvSpPr>
            <a:spLocks noGrp="1"/>
          </p:cNvSpPr>
          <p:nvPr>
            <p:ph type="title"/>
          </p:nvPr>
        </p:nvSpPr>
        <p:spPr>
          <a:xfrm>
            <a:off x="677334" y="609600"/>
            <a:ext cx="8596668" cy="899160"/>
          </a:xfrm>
        </p:spPr>
        <p:txBody>
          <a:bodyPr>
            <a:normAutofit/>
          </a:bodyPr>
          <a:lstStyle/>
          <a:p>
            <a:pPr algn="ctr"/>
            <a:r>
              <a:rPr lang="sl-SI" sz="2400" b="1" dirty="0">
                <a:solidFill>
                  <a:srgbClr val="FF0000"/>
                </a:solidFill>
              </a:rPr>
              <a:t>NOVA MERILA V PRIMERU OMEJITVE VPISA – primer seštevka točk po novih merilih</a:t>
            </a:r>
            <a:endParaRPr lang="sl-SI" sz="2400" dirty="0"/>
          </a:p>
        </p:txBody>
      </p:sp>
      <mc:AlternateContent xmlns:mc="http://schemas.openxmlformats.org/markup-compatibility/2006">
        <mc:Choice xmlns:a14="http://schemas.microsoft.com/office/drawing/2010/main" Requires="a14">
          <p:sp>
            <p:nvSpPr>
              <p:cNvPr id="3" name="Označba mesta vsebine 2">
                <a:extLst>
                  <a:ext uri="{FF2B5EF4-FFF2-40B4-BE49-F238E27FC236}">
                    <a16:creationId xmlns:a16="http://schemas.microsoft.com/office/drawing/2014/main" id="{E223BE59-881A-0C27-B03F-BC0F4C485B84}"/>
                  </a:ext>
                </a:extLst>
              </p:cNvPr>
              <p:cNvSpPr>
                <a:spLocks noGrp="1"/>
              </p:cNvSpPr>
              <p:nvPr>
                <p:ph idx="1"/>
              </p:nvPr>
            </p:nvSpPr>
            <p:spPr>
              <a:xfrm>
                <a:off x="677334" y="1426464"/>
                <a:ext cx="9911418" cy="5248655"/>
              </a:xfrm>
            </p:spPr>
            <p:txBody>
              <a:bodyPr>
                <a:normAutofit fontScale="92500"/>
              </a:bodyPr>
              <a:lstStyle/>
              <a:p>
                <a:r>
                  <a:rPr lang="sl-SI" dirty="0">
                    <a:solidFill>
                      <a:schemeClr val="tx1"/>
                    </a:solidFill>
                  </a:rPr>
                  <a:t>Prikažimo en primer:</a:t>
                </a:r>
              </a:p>
              <a:p>
                <a:pPr marL="0" indent="0">
                  <a:buNone/>
                </a:pPr>
                <a:r>
                  <a:rPr lang="sl-SI" dirty="0">
                    <a:solidFill>
                      <a:schemeClr val="tx1"/>
                    </a:solidFill>
                  </a:rPr>
                  <a:t>Imamo učenca, ki je iz zaključnih ocen obveznih predmetov zadnje triade osnovne šole zbral </a:t>
                </a:r>
                <a:r>
                  <a:rPr lang="sl-SI" u="sng" dirty="0">
                    <a:solidFill>
                      <a:schemeClr val="tx1"/>
                    </a:solidFill>
                  </a:rPr>
                  <a:t>165 točk</a:t>
                </a:r>
                <a:r>
                  <a:rPr lang="sl-SI" dirty="0">
                    <a:solidFill>
                      <a:schemeClr val="tx1"/>
                    </a:solidFill>
                  </a:rPr>
                  <a:t>, njegov dosežek na NPZ iz slovenščine je bil </a:t>
                </a:r>
                <a:r>
                  <a:rPr lang="sl-SI" u="sng" dirty="0">
                    <a:solidFill>
                      <a:schemeClr val="tx1"/>
                    </a:solidFill>
                  </a:rPr>
                  <a:t>76 odstotnih točk</a:t>
                </a:r>
                <a:r>
                  <a:rPr lang="sl-SI" dirty="0">
                    <a:solidFill>
                      <a:schemeClr val="tx1"/>
                    </a:solidFill>
                  </a:rPr>
                  <a:t>, dosežek na NPZ iz matematike pa </a:t>
                </a:r>
                <a:r>
                  <a:rPr lang="sl-SI" u="sng" dirty="0">
                    <a:solidFill>
                      <a:schemeClr val="tx1"/>
                    </a:solidFill>
                  </a:rPr>
                  <a:t>72 odstotnih točk</a:t>
                </a:r>
                <a:r>
                  <a:rPr lang="sl-SI" dirty="0">
                    <a:solidFill>
                      <a:schemeClr val="tx1"/>
                    </a:solidFill>
                  </a:rPr>
                  <a:t>.</a:t>
                </a:r>
              </a:p>
              <a:p>
                <a:pPr marL="0" indent="0">
                  <a:buNone/>
                </a:pPr>
                <a:r>
                  <a:rPr lang="sl-SI" dirty="0">
                    <a:solidFill>
                      <a:schemeClr val="tx1"/>
                    </a:solidFill>
                  </a:rPr>
                  <a:t>Formula za izračun:</a:t>
                </a:r>
              </a:p>
              <a:p>
                <a:pPr marL="0" indent="0">
                  <a:buNone/>
                </a:pPr>
                <a14:m>
                  <m:oMathPara xmlns:m="http://schemas.openxmlformats.org/officeDocument/2006/math">
                    <m:oMathParaPr>
                      <m:jc m:val="centerGroup"/>
                    </m:oMathParaPr>
                    <m:oMath xmlns:m="http://schemas.openxmlformats.org/officeDocument/2006/math">
                      <m:f>
                        <m:fPr>
                          <m:ctrlPr>
                            <a:rPr lang="sl-SI" sz="1800" i="1" kern="10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sl-SI" sz="1800" b="0" i="1" kern="100" smtClean="0">
                              <a:solidFill>
                                <a:srgbClr val="FF0000"/>
                              </a:solidFill>
                              <a:effectLst/>
                              <a:latin typeface="Cambria Math" panose="02040503050406030204" pitchFamily="18" charset="0"/>
                              <a:ea typeface="Calibri" panose="020F0502020204030204" pitchFamily="34" charset="0"/>
                              <a:cs typeface="Times New Roman" panose="02020603050405020304" pitchFamily="18" charset="0"/>
                            </a:rPr>
                            <m:t>165</m:t>
                          </m:r>
                        </m:num>
                        <m:den>
                          <m:r>
                            <a:rPr lang="sl-SI" sz="1800" b="0" i="1" kern="10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175</m:t>
                          </m:r>
                          <m:r>
                            <a:rPr lang="sl-SI" sz="1800" i="1" kern="10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 </m:t>
                          </m:r>
                        </m:den>
                      </m:f>
                      <m:r>
                        <a:rPr lang="sl-SI" sz="1800" i="1" kern="10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∙60 %+</m:t>
                      </m:r>
                      <m:f>
                        <m:fPr>
                          <m:ctrlPr>
                            <a:rPr lang="sl-SI" sz="1800" i="1" kern="10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sl-SI" sz="1800" b="0" i="1" kern="100" smtClean="0">
                              <a:solidFill>
                                <a:srgbClr val="FF0000"/>
                              </a:solidFill>
                              <a:effectLst/>
                              <a:latin typeface="Cambria Math" panose="02040503050406030204" pitchFamily="18" charset="0"/>
                              <a:ea typeface="Calibri" panose="020F0502020204030204" pitchFamily="34" charset="0"/>
                              <a:cs typeface="Times New Roman" panose="02020603050405020304" pitchFamily="18" charset="0"/>
                            </a:rPr>
                            <m:t>76</m:t>
                          </m:r>
                        </m:num>
                        <m:den>
                          <m:r>
                            <a:rPr lang="sl-SI" sz="1800" i="1" kern="10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100</m:t>
                          </m:r>
                        </m:den>
                      </m:f>
                      <m:r>
                        <a:rPr lang="sl-SI" sz="1800" i="1" kern="10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 ∙20 %+ </m:t>
                      </m:r>
                      <m:f>
                        <m:fPr>
                          <m:ctrlPr>
                            <a:rPr lang="sl-SI" sz="1800" i="1" kern="10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sl-SI" sz="1800" b="0" i="1" kern="100" smtClean="0">
                              <a:solidFill>
                                <a:srgbClr val="FF0000"/>
                              </a:solidFill>
                              <a:effectLst/>
                              <a:latin typeface="Cambria Math" panose="02040503050406030204" pitchFamily="18" charset="0"/>
                              <a:ea typeface="Calibri" panose="020F0502020204030204" pitchFamily="34" charset="0"/>
                              <a:cs typeface="Times New Roman" panose="02020603050405020304" pitchFamily="18" charset="0"/>
                            </a:rPr>
                            <m:t>72</m:t>
                          </m:r>
                        </m:num>
                        <m:den>
                          <m:r>
                            <a:rPr lang="sl-SI" sz="1800" i="1" kern="10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100</m:t>
                          </m:r>
                        </m:den>
                      </m:f>
                      <m:r>
                        <a:rPr lang="sl-SI" sz="1800" i="1" kern="10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  ∙20 %</m:t>
                      </m:r>
                    </m:oMath>
                  </m:oMathPara>
                </a14:m>
                <a:endParaRPr lang="sl-SI" sz="1800" dirty="0">
                  <a:solidFill>
                    <a:schemeClr val="tx1"/>
                  </a:solidFill>
                  <a:effectLst/>
                  <a:latin typeface="+mj-lt"/>
                  <a:ea typeface="Times New Roman" panose="02020603050405020304" pitchFamily="18" charset="0"/>
                  <a:cs typeface="Times New Roman" panose="02020603050405020304" pitchFamily="18" charset="0"/>
                </a:endParaRPr>
              </a:p>
              <a:p>
                <a:pPr marL="0" indent="0">
                  <a:buNone/>
                </a:pPr>
                <a:endParaRPr lang="sl-SI" dirty="0">
                  <a:latin typeface="+mj-lt"/>
                  <a:ea typeface="Times New Roman" panose="02020603050405020304" pitchFamily="18" charset="0"/>
                  <a:cs typeface="Times New Roman" panose="02020603050405020304" pitchFamily="18" charset="0"/>
                </a:endParaRPr>
              </a:p>
              <a:p>
                <a:pPr marL="0" indent="0">
                  <a:buNone/>
                </a:pPr>
                <a:r>
                  <a:rPr lang="sl-SI" sz="1800" dirty="0">
                    <a:solidFill>
                      <a:schemeClr val="tx1"/>
                    </a:solidFill>
                    <a:effectLst/>
                    <a:latin typeface="+mj-lt"/>
                    <a:ea typeface="Times New Roman" panose="02020603050405020304" pitchFamily="18" charset="0"/>
                    <a:cs typeface="Times New Roman" panose="02020603050405020304" pitchFamily="18" charset="0"/>
                  </a:rPr>
                  <a:t>= 165 x 60 / 175 + 76 x 20 / 100 + 72 x 20 /100 = 56,57 + 15,2 + 14,4 = </a:t>
                </a:r>
                <a:r>
                  <a:rPr lang="sl-SI" sz="1800" b="1" dirty="0">
                    <a:solidFill>
                      <a:srgbClr val="FF0000"/>
                    </a:solidFill>
                    <a:effectLst/>
                    <a:latin typeface="+mj-lt"/>
                    <a:ea typeface="Times New Roman" panose="02020603050405020304" pitchFamily="18" charset="0"/>
                    <a:cs typeface="Times New Roman" panose="02020603050405020304" pitchFamily="18" charset="0"/>
                  </a:rPr>
                  <a:t>86,17 točke</a:t>
                </a:r>
              </a:p>
              <a:p>
                <a:pPr marL="0" indent="0">
                  <a:buNone/>
                </a:pPr>
                <a:r>
                  <a:rPr lang="sl-SI" sz="1800" dirty="0">
                    <a:solidFill>
                      <a:schemeClr val="tx1"/>
                    </a:solidFill>
                    <a:effectLst/>
                    <a:latin typeface="+mj-lt"/>
                    <a:ea typeface="Times New Roman" panose="02020603050405020304" pitchFamily="18" charset="0"/>
                    <a:cs typeface="Times New Roman" panose="02020603050405020304" pitchFamily="18" charset="0"/>
                  </a:rPr>
                  <a:t>Če se ta učenec prijavlja </a:t>
                </a:r>
                <a:r>
                  <a:rPr lang="sl-SI" sz="1800" b="1" u="sng" dirty="0">
                    <a:solidFill>
                      <a:schemeClr val="tx1"/>
                    </a:solidFill>
                    <a:effectLst/>
                    <a:latin typeface="+mj-lt"/>
                    <a:ea typeface="Times New Roman" panose="02020603050405020304" pitchFamily="18" charset="0"/>
                    <a:cs typeface="Times New Roman" panose="02020603050405020304" pitchFamily="18" charset="0"/>
                  </a:rPr>
                  <a:t>na program Tehnik oblikovanja</a:t>
                </a:r>
                <a:r>
                  <a:rPr lang="sl-SI" sz="1800" dirty="0">
                    <a:solidFill>
                      <a:schemeClr val="tx1"/>
                    </a:solidFill>
                    <a:effectLst/>
                    <a:latin typeface="+mj-lt"/>
                    <a:ea typeface="Times New Roman" panose="02020603050405020304" pitchFamily="18" charset="0"/>
                    <a:cs typeface="Times New Roman" panose="02020603050405020304" pitchFamily="18" charset="0"/>
                  </a:rPr>
                  <a:t>, je moral opraviti preizkus nadarjenosti, kjer je od vseh možnih 34 točk dosegel 31 točk (na šoli, kjer je opravil preizkus). To pomeni, da je na preizkusu dosegel 91,18 %. V skladu z novimi merili se bo temu učencu samo v primeru prijave na program Tehnik oblikovanja k njegovim točkam (86,17 točke) prištelo še dodatnih 10 točk (za uspeh na preizkusu), kar pomeni, da bo imel skupaj </a:t>
                </a:r>
                <a:r>
                  <a:rPr lang="sl-SI" sz="1800" b="1" dirty="0">
                    <a:solidFill>
                      <a:srgbClr val="FF0000"/>
                    </a:solidFill>
                    <a:effectLst/>
                    <a:latin typeface="+mj-lt"/>
                    <a:ea typeface="Times New Roman" panose="02020603050405020304" pitchFamily="18" charset="0"/>
                    <a:cs typeface="Times New Roman" panose="02020603050405020304" pitchFamily="18" charset="0"/>
                  </a:rPr>
                  <a:t>96,17 točke.</a:t>
                </a:r>
              </a:p>
              <a:p>
                <a:pPr marL="0" indent="0">
                  <a:buNone/>
                </a:pPr>
                <a:r>
                  <a:rPr lang="sl-SI" sz="1800" dirty="0">
                    <a:solidFill>
                      <a:schemeClr val="tx1"/>
                    </a:solidFill>
                    <a:effectLst/>
                    <a:latin typeface="+mj-lt"/>
                    <a:ea typeface="Times New Roman" panose="02020603050405020304" pitchFamily="18" charset="0"/>
                    <a:cs typeface="Times New Roman" panose="02020603050405020304" pitchFamily="18" charset="0"/>
                  </a:rPr>
                  <a:t>Če pa bi se ta učenec prijavil na program </a:t>
                </a:r>
                <a:r>
                  <a:rPr lang="sl-SI" sz="1800" b="1" u="sng" dirty="0">
                    <a:solidFill>
                      <a:schemeClr val="tx1"/>
                    </a:solidFill>
                    <a:effectLst/>
                    <a:latin typeface="+mj-lt"/>
                    <a:ea typeface="Times New Roman" panose="02020603050405020304" pitchFamily="18" charset="0"/>
                    <a:cs typeface="Times New Roman" panose="02020603050405020304" pitchFamily="18" charset="0"/>
                  </a:rPr>
                  <a:t>Gimnazija – športni oddelek </a:t>
                </a:r>
                <a:r>
                  <a:rPr lang="sl-SI" sz="1800" dirty="0">
                    <a:solidFill>
                      <a:schemeClr val="tx1"/>
                    </a:solidFill>
                    <a:effectLst/>
                    <a:latin typeface="+mj-lt"/>
                    <a:ea typeface="Times New Roman" panose="02020603050405020304" pitchFamily="18" charset="0"/>
                    <a:cs typeface="Times New Roman" panose="02020603050405020304" pitchFamily="18" charset="0"/>
                  </a:rPr>
                  <a:t>in bi imel status športnika B, pa bi se k njegovim točkam iz ocen in NPZ (86,17 točke) prištelo še dodatnih 5 točk za status B in bi tako imel </a:t>
                </a:r>
                <a:r>
                  <a:rPr lang="sl-SI" sz="1800" b="1" dirty="0">
                    <a:solidFill>
                      <a:srgbClr val="FF0000"/>
                    </a:solidFill>
                    <a:effectLst/>
                    <a:latin typeface="+mj-lt"/>
                    <a:ea typeface="Times New Roman" panose="02020603050405020304" pitchFamily="18" charset="0"/>
                    <a:cs typeface="Times New Roman" panose="02020603050405020304" pitchFamily="18" charset="0"/>
                  </a:rPr>
                  <a:t>91,17 točke.</a:t>
                </a:r>
                <a:endParaRPr lang="sl-SI" sz="1800" dirty="0">
                  <a:solidFill>
                    <a:schemeClr val="tx1"/>
                  </a:solidFill>
                  <a:effectLst/>
                  <a:latin typeface="+mj-lt"/>
                  <a:ea typeface="Times New Roman" panose="02020603050405020304" pitchFamily="18" charset="0"/>
                  <a:cs typeface="Times New Roman" panose="02020603050405020304" pitchFamily="18" charset="0"/>
                </a:endParaRPr>
              </a:p>
              <a:p>
                <a:pPr marL="0" indent="0">
                  <a:buNone/>
                </a:pPr>
                <a:endParaRPr lang="sl-SI" dirty="0"/>
              </a:p>
            </p:txBody>
          </p:sp>
        </mc:Choice>
        <mc:Fallback>
          <p:sp>
            <p:nvSpPr>
              <p:cNvPr id="3" name="Označba mesta vsebine 2">
                <a:extLst>
                  <a:ext uri="{FF2B5EF4-FFF2-40B4-BE49-F238E27FC236}">
                    <a16:creationId xmlns:a16="http://schemas.microsoft.com/office/drawing/2014/main" id="{E223BE59-881A-0C27-B03F-BC0F4C485B84}"/>
                  </a:ext>
                </a:extLst>
              </p:cNvPr>
              <p:cNvSpPr>
                <a:spLocks noGrp="1" noRot="1" noChangeAspect="1" noMove="1" noResize="1" noEditPoints="1" noAdjustHandles="1" noChangeArrowheads="1" noChangeShapeType="1" noTextEdit="1"/>
              </p:cNvSpPr>
              <p:nvPr>
                <p:ph idx="1"/>
              </p:nvPr>
            </p:nvSpPr>
            <p:spPr>
              <a:xfrm>
                <a:off x="677334" y="1426464"/>
                <a:ext cx="9911418" cy="5248655"/>
              </a:xfrm>
              <a:blipFill>
                <a:blip r:embed="rId2"/>
                <a:stretch>
                  <a:fillRect l="-369" t="-348" r="-861" b="-1278"/>
                </a:stretch>
              </a:blipFill>
            </p:spPr>
            <p:txBody>
              <a:bodyPr/>
              <a:lstStyle/>
              <a:p>
                <a:r>
                  <a:rPr lang="sl-SI">
                    <a:noFill/>
                  </a:rPr>
                  <a:t> </a:t>
                </a:r>
              </a:p>
            </p:txBody>
          </p:sp>
        </mc:Fallback>
      </mc:AlternateContent>
    </p:spTree>
    <p:extLst>
      <p:ext uri="{BB962C8B-B14F-4D97-AF65-F5344CB8AC3E}">
        <p14:creationId xmlns:p14="http://schemas.microsoft.com/office/powerpoint/2010/main" val="904019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5233A7A-AF35-56DD-E320-0600B8F93A6A}"/>
              </a:ext>
            </a:extLst>
          </p:cNvPr>
          <p:cNvSpPr>
            <a:spLocks noGrp="1"/>
          </p:cNvSpPr>
          <p:nvPr>
            <p:ph type="title"/>
          </p:nvPr>
        </p:nvSpPr>
        <p:spPr>
          <a:xfrm>
            <a:off x="677334" y="609600"/>
            <a:ext cx="8596668" cy="844296"/>
          </a:xfrm>
        </p:spPr>
        <p:txBody>
          <a:bodyPr>
            <a:normAutofit/>
          </a:bodyPr>
          <a:lstStyle/>
          <a:p>
            <a:pPr algn="ctr"/>
            <a:r>
              <a:rPr lang="sl-SI" sz="2400" b="1" dirty="0">
                <a:solidFill>
                  <a:srgbClr val="FF0000"/>
                </a:solidFill>
              </a:rPr>
              <a:t>NOVA MERILA V PRIMERU OMEJITVE VPISA – več kandidatov na spodnji meji z istim številom točk iz ocen in NPZ</a:t>
            </a:r>
            <a:endParaRPr lang="sl-SI" sz="2400" dirty="0"/>
          </a:p>
        </p:txBody>
      </p:sp>
      <p:sp>
        <p:nvSpPr>
          <p:cNvPr id="3" name="Označba mesta vsebine 2">
            <a:extLst>
              <a:ext uri="{FF2B5EF4-FFF2-40B4-BE49-F238E27FC236}">
                <a16:creationId xmlns:a16="http://schemas.microsoft.com/office/drawing/2014/main" id="{7DB28A2E-25D9-B8A4-C760-953831B96FD3}"/>
              </a:ext>
            </a:extLst>
          </p:cNvPr>
          <p:cNvSpPr>
            <a:spLocks noGrp="1"/>
          </p:cNvSpPr>
          <p:nvPr>
            <p:ph idx="1"/>
          </p:nvPr>
        </p:nvSpPr>
        <p:spPr>
          <a:xfrm>
            <a:off x="677334" y="1453896"/>
            <a:ext cx="9115890" cy="5084063"/>
          </a:xfrm>
        </p:spPr>
        <p:txBody>
          <a:bodyPr>
            <a:normAutofit fontScale="92500" lnSpcReduction="10000"/>
          </a:bodyPr>
          <a:lstStyle/>
          <a:p>
            <a:pPr algn="just"/>
            <a:r>
              <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Če se v 1. ali 2. krogu izbirnega postopka na posameznem programu </a:t>
            </a:r>
            <a:r>
              <a:rPr lang="sl-SI" sz="18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na spodnji meji razvrsti </a:t>
            </a:r>
            <a:r>
              <a:rPr lang="sl-SI" sz="1800" b="1"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več kandidatov z istim številom točk</a:t>
            </a:r>
            <a:r>
              <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ki jih bodo pridobili iz ocen in dosežkov na NPZ </a:t>
            </a:r>
            <a:r>
              <a:rPr lang="sl-SI" sz="18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(prejšnja drsnica: naš učenec je zbral 86,17 točke – če bi se na spodnji meji znašlo več učencev s točkami 86,17), </a:t>
            </a:r>
            <a:r>
              <a:rPr lang="sl-SI"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 izbira med njimi opravi na podlagi višjega skupnega števila odstotnih točk na NPZ iz SLJ (ITA oz. MADŽ) in MAT</a:t>
            </a:r>
            <a:r>
              <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p>
          <a:p>
            <a:pPr lvl="1" algn="just"/>
            <a:r>
              <a:rPr lang="sl-SI" dirty="0">
                <a:solidFill>
                  <a:schemeClr val="tx1"/>
                </a:solidFill>
                <a:latin typeface="Arial" panose="020B0604020202020204" pitchFamily="34" charset="0"/>
                <a:ea typeface="Times New Roman" panose="02020603050405020304" pitchFamily="18" charset="0"/>
                <a:cs typeface="Arial" panose="020B0604020202020204" pitchFamily="34" charset="0"/>
              </a:rPr>
              <a:t>Primer: </a:t>
            </a:r>
            <a:r>
              <a:rPr lang="sl-SI" b="1" dirty="0">
                <a:solidFill>
                  <a:schemeClr val="tx1"/>
                </a:solidFill>
                <a:latin typeface="Arial" panose="020B0604020202020204" pitchFamily="34" charset="0"/>
                <a:ea typeface="Times New Roman" panose="02020603050405020304" pitchFamily="18" charset="0"/>
                <a:cs typeface="Arial" panose="020B0604020202020204" pitchFamily="34" charset="0"/>
              </a:rPr>
              <a:t>naš učenec</a:t>
            </a:r>
            <a:r>
              <a:rPr lang="sl-SI"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sl-SI" dirty="0">
                <a:solidFill>
                  <a:schemeClr val="tx1"/>
                </a:solidFill>
              </a:rPr>
              <a:t>njegov dosežek na NPZ iz SLJ je bil </a:t>
            </a:r>
            <a:r>
              <a:rPr lang="sl-SI" u="sng" dirty="0">
                <a:solidFill>
                  <a:schemeClr val="tx1"/>
                </a:solidFill>
              </a:rPr>
              <a:t>76 odstotnih točk</a:t>
            </a:r>
            <a:r>
              <a:rPr lang="sl-SI" dirty="0">
                <a:solidFill>
                  <a:schemeClr val="tx1"/>
                </a:solidFill>
              </a:rPr>
              <a:t>, dosežek na NPZ iz MAT pa </a:t>
            </a:r>
            <a:r>
              <a:rPr lang="sl-SI" u="sng" dirty="0">
                <a:solidFill>
                  <a:schemeClr val="tx1"/>
                </a:solidFill>
              </a:rPr>
              <a:t>72 odstotnih točk</a:t>
            </a:r>
            <a:r>
              <a:rPr lang="sl-SI" dirty="0">
                <a:solidFill>
                  <a:schemeClr val="tx1"/>
                </a:solidFill>
              </a:rPr>
              <a:t>. Skupaj ima </a:t>
            </a:r>
            <a:r>
              <a:rPr lang="sl-SI" b="1" dirty="0">
                <a:solidFill>
                  <a:srgbClr val="FF0000"/>
                </a:solidFill>
              </a:rPr>
              <a:t>148 odstotnih točk na NPZ (76 + 72). </a:t>
            </a:r>
            <a:r>
              <a:rPr lang="sl-SI" dirty="0">
                <a:solidFill>
                  <a:schemeClr val="tx1"/>
                </a:solidFill>
              </a:rPr>
              <a:t>Recimo, da imajo 3 učenci 86,17 točke in 148 točk iz NPZ iz SLJ in MAT, 1 učenec 86,17 točke in 129 točk iz NPZ iz SLJ in MAT, 1 učenec pa 86,17 točke in 105 točk iz NPZ iz SLJ in MAT. Izločili smo zadnja 2, ostanejo še vedno 3 učenci, ki imajo vsi 86,17 točke + 148 točk iz NPZ iz SLJ in MAT.</a:t>
            </a:r>
          </a:p>
          <a:p>
            <a:r>
              <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Če se tudi po tem kriteriju na spodnji meji še vedno razvrsti več kandidatov z istim številom točk (imamo še vedno 3 učence s popolnoma istimi točkami)</a:t>
            </a:r>
            <a:r>
              <a:rPr lang="sl-SI"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sl-SI"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se v naslednjem koraku izbira med njimi opravi na podlagi višjega števila doseženih odstotnih točk na NPZ iz učnega jezika (SLJ, ITA oz. MADŽ). </a:t>
            </a:r>
          </a:p>
          <a:p>
            <a:pPr lvl="1"/>
            <a:r>
              <a:rPr lang="sl-SI" dirty="0">
                <a:solidFill>
                  <a:schemeClr val="tx1"/>
                </a:solidFill>
                <a:latin typeface="Arial" panose="020B0604020202020204" pitchFamily="34" charset="0"/>
                <a:ea typeface="Times New Roman" panose="02020603050405020304" pitchFamily="18" charset="0"/>
                <a:cs typeface="Arial" panose="020B0604020202020204" pitchFamily="34" charset="0"/>
              </a:rPr>
              <a:t>Primer: </a:t>
            </a:r>
            <a:r>
              <a:rPr lang="sl-SI" b="1" dirty="0">
                <a:solidFill>
                  <a:schemeClr val="tx1"/>
                </a:solidFill>
                <a:latin typeface="Arial" panose="020B0604020202020204" pitchFamily="34" charset="0"/>
                <a:ea typeface="Times New Roman" panose="02020603050405020304" pitchFamily="18" charset="0"/>
                <a:cs typeface="Arial" panose="020B0604020202020204" pitchFamily="34" charset="0"/>
              </a:rPr>
              <a:t>naš učenec</a:t>
            </a:r>
            <a:r>
              <a:rPr lang="sl-SI"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lang="sl-SI" dirty="0">
                <a:solidFill>
                  <a:schemeClr val="tx1"/>
                </a:solidFill>
              </a:rPr>
              <a:t>njegov dosežek na NPZ iz SLJ je bil </a:t>
            </a:r>
            <a:r>
              <a:rPr lang="sl-SI" b="1" dirty="0">
                <a:solidFill>
                  <a:srgbClr val="FF0000"/>
                </a:solidFill>
              </a:rPr>
              <a:t>76 odstotnih točk</a:t>
            </a:r>
            <a:r>
              <a:rPr lang="sl-SI" dirty="0">
                <a:solidFill>
                  <a:schemeClr val="tx1"/>
                </a:solidFill>
              </a:rPr>
              <a:t>. Imamo 3 učence z 86,17 točkami in 148 točk na NPZ iz SLJ in MAT. Med temi tremi ima naš učenec NPZ iz SLJ 76 točk, eden med njimi ima NPZ iz SLJ 65 točk, tretji pa npr. 63 (slednji so torej bolje pisali NPZ iz MAT). Izbran bo naš učenec, ki ima </a:t>
            </a:r>
            <a:r>
              <a:rPr lang="sl-SI" dirty="0">
                <a:solidFill>
                  <a:srgbClr val="00B0F0"/>
                </a:solidFill>
              </a:rPr>
              <a:t>86,17 točke iz ocen in NPZ</a:t>
            </a:r>
            <a:r>
              <a:rPr lang="sl-SI" dirty="0">
                <a:solidFill>
                  <a:schemeClr val="tx1"/>
                </a:solidFill>
              </a:rPr>
              <a:t>, </a:t>
            </a:r>
            <a:r>
              <a:rPr lang="sl-SI" dirty="0">
                <a:solidFill>
                  <a:srgbClr val="00B050"/>
                </a:solidFill>
              </a:rPr>
              <a:t>148 točk iz skupnih dosežkov na NPZ iz SLJ in MAT </a:t>
            </a:r>
            <a:r>
              <a:rPr lang="sl-SI" dirty="0">
                <a:solidFill>
                  <a:schemeClr val="tx1"/>
                </a:solidFill>
              </a:rPr>
              <a:t>in </a:t>
            </a:r>
            <a:r>
              <a:rPr lang="sl-SI" dirty="0">
                <a:solidFill>
                  <a:srgbClr val="FF00FF"/>
                </a:solidFill>
              </a:rPr>
              <a:t>76 točk na NPZ iz SLJ.</a:t>
            </a:r>
            <a:endParaRPr lang="sl-SI" dirty="0">
              <a:solidFill>
                <a:srgbClr val="FF00FF"/>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sl-SI" dirty="0"/>
          </a:p>
        </p:txBody>
      </p:sp>
    </p:spTree>
    <p:extLst>
      <p:ext uri="{BB962C8B-B14F-4D97-AF65-F5344CB8AC3E}">
        <p14:creationId xmlns:p14="http://schemas.microsoft.com/office/powerpoint/2010/main" val="41949179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D1AF492-6B2C-8327-3E83-1852565CDA60}"/>
              </a:ext>
            </a:extLst>
          </p:cNvPr>
          <p:cNvSpPr>
            <a:spLocks noGrp="1"/>
          </p:cNvSpPr>
          <p:nvPr>
            <p:ph type="title"/>
          </p:nvPr>
        </p:nvSpPr>
        <p:spPr>
          <a:xfrm>
            <a:off x="677333" y="609600"/>
            <a:ext cx="8937183" cy="762000"/>
          </a:xfrm>
        </p:spPr>
        <p:txBody>
          <a:bodyPr>
            <a:normAutofit fontScale="90000"/>
          </a:bodyPr>
          <a:lstStyle/>
          <a:p>
            <a:pPr algn="ctr"/>
            <a:r>
              <a:rPr lang="sl-SI" sz="2400" b="1" dirty="0">
                <a:solidFill>
                  <a:srgbClr val="FF0000"/>
                </a:solidFill>
              </a:rPr>
              <a:t>NOVA MERILA V PRIMERU OMEJITVE VPISA – nadomestne točke NPZ</a:t>
            </a:r>
            <a:endParaRPr lang="sl-SI" sz="2400" dirty="0"/>
          </a:p>
        </p:txBody>
      </p:sp>
      <p:sp>
        <p:nvSpPr>
          <p:cNvPr id="3" name="Označba mesta vsebine 2">
            <a:extLst>
              <a:ext uri="{FF2B5EF4-FFF2-40B4-BE49-F238E27FC236}">
                <a16:creationId xmlns:a16="http://schemas.microsoft.com/office/drawing/2014/main" id="{864BAD5B-B94C-0AB8-4166-8CAC8CED7388}"/>
              </a:ext>
            </a:extLst>
          </p:cNvPr>
          <p:cNvSpPr>
            <a:spLocks noGrp="1"/>
          </p:cNvSpPr>
          <p:nvPr>
            <p:ph idx="1"/>
          </p:nvPr>
        </p:nvSpPr>
        <p:spPr>
          <a:xfrm>
            <a:off x="677334" y="1536192"/>
            <a:ext cx="9161610" cy="4791456"/>
          </a:xfrm>
        </p:spPr>
        <p:txBody>
          <a:bodyPr>
            <a:normAutofit/>
          </a:bodyPr>
          <a:lstStyle/>
          <a:p>
            <a:pPr algn="just"/>
            <a:r>
              <a:rPr lang="sl-SI" sz="19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Za kandidate, ki iz </a:t>
            </a:r>
            <a:r>
              <a:rPr lang="sl-SI" sz="19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opravičljivih razlogov ne bodo imeli dosežkov na NPZ </a:t>
            </a:r>
            <a:r>
              <a:rPr lang="sl-SI" sz="19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iz SLJ (ITA oz. MADŽ) ali MAT</a:t>
            </a:r>
            <a:r>
              <a:rPr lang="sl-SI" sz="1900" dirty="0">
                <a:solidFill>
                  <a:schemeClr val="tx1"/>
                </a:solidFill>
                <a:latin typeface="Arial" panose="020B0604020202020204" pitchFamily="34" charset="0"/>
                <a:ea typeface="Times New Roman" panose="02020603050405020304" pitchFamily="18" charset="0"/>
                <a:cs typeface="Arial" panose="020B0604020202020204" pitchFamily="34" charset="0"/>
              </a:rPr>
              <a:t>, se bo </a:t>
            </a:r>
            <a:r>
              <a:rPr lang="sl-SI" sz="1900" b="1" u="sng" dirty="0">
                <a:solidFill>
                  <a:schemeClr val="tx1"/>
                </a:solidFill>
                <a:latin typeface="Arial" panose="020B0604020202020204" pitchFamily="34" charset="0"/>
                <a:ea typeface="Times New Roman" panose="02020603050405020304" pitchFamily="18" charset="0"/>
                <a:cs typeface="Arial" panose="020B0604020202020204" pitchFamily="34" charset="0"/>
              </a:rPr>
              <a:t>samo za potrebe izvedbe vpisnega postopka </a:t>
            </a:r>
            <a:r>
              <a:rPr lang="sl-SI" sz="1900" dirty="0">
                <a:solidFill>
                  <a:schemeClr val="tx1"/>
                </a:solidFill>
                <a:latin typeface="Arial" panose="020B0604020202020204" pitchFamily="34" charset="0"/>
                <a:ea typeface="Times New Roman" panose="02020603050405020304" pitchFamily="18" charset="0"/>
                <a:cs typeface="Arial" panose="020B0604020202020204" pitchFamily="34" charset="0"/>
              </a:rPr>
              <a:t>v programe z omejitvijo vpisa določil </a:t>
            </a:r>
            <a:r>
              <a:rPr lang="sl-SI" sz="1900" b="1" dirty="0">
                <a:solidFill>
                  <a:srgbClr val="FF0000"/>
                </a:solidFill>
                <a:latin typeface="Arial" panose="020B0604020202020204" pitchFamily="34" charset="0"/>
                <a:ea typeface="Times New Roman" panose="02020603050405020304" pitchFamily="18" charset="0"/>
                <a:cs typeface="Arial" panose="020B0604020202020204" pitchFamily="34" charset="0"/>
              </a:rPr>
              <a:t>nadomestni dosežek</a:t>
            </a:r>
            <a:r>
              <a:rPr lang="sl-SI" sz="1900" b="1" dirty="0">
                <a:solidFill>
                  <a:schemeClr val="tx1"/>
                </a:solidFill>
                <a:latin typeface="Arial" panose="020B0604020202020204" pitchFamily="34" charset="0"/>
                <a:ea typeface="Times New Roman" panose="02020603050405020304" pitchFamily="18" charset="0"/>
                <a:cs typeface="Arial" panose="020B0604020202020204" pitchFamily="34" charset="0"/>
              </a:rPr>
              <a:t>. Ta se bo izračunal tako, da </a:t>
            </a:r>
            <a:r>
              <a:rPr lang="sl-SI" sz="1900" dirty="0">
                <a:solidFill>
                  <a:schemeClr val="tx1"/>
                </a:solidFill>
                <a:latin typeface="Arial" panose="020B0604020202020204" pitchFamily="34" charset="0"/>
                <a:ea typeface="Times New Roman" panose="02020603050405020304" pitchFamily="18" charset="0"/>
                <a:cs typeface="Arial" panose="020B0604020202020204" pitchFamily="34" charset="0"/>
              </a:rPr>
              <a:t>se bo </a:t>
            </a:r>
            <a:r>
              <a:rPr lang="sl-SI" sz="1900" u="sng" dirty="0">
                <a:solidFill>
                  <a:schemeClr val="tx1"/>
                </a:solidFill>
                <a:latin typeface="Arial" panose="020B0604020202020204" pitchFamily="34" charset="0"/>
                <a:ea typeface="Times New Roman" panose="02020603050405020304" pitchFamily="18" charset="0"/>
                <a:cs typeface="Arial" panose="020B0604020202020204" pitchFamily="34" charset="0"/>
              </a:rPr>
              <a:t>mediana dosežkov na NPZ </a:t>
            </a:r>
            <a:r>
              <a:rPr lang="sl-SI" sz="1900" dirty="0">
                <a:solidFill>
                  <a:schemeClr val="tx1"/>
                </a:solidFill>
                <a:latin typeface="Arial" panose="020B0604020202020204" pitchFamily="34" charset="0"/>
                <a:ea typeface="Times New Roman" panose="02020603050405020304" pitchFamily="18" charset="0"/>
                <a:cs typeface="Arial" panose="020B0604020202020204" pitchFamily="34" charset="0"/>
              </a:rPr>
              <a:t>tistih kandidatov, ki imajo enak seštevek zaključnih ocen pri teh predmetih (SLJ ali MAT) v 7., 8. in 9. razredu OŠ pripisala kot dosežek na NPZ pri kandidatu, ki dosežka na NPZ iz opravičljivih razlogov ne bo imel. </a:t>
            </a:r>
          </a:p>
          <a:p>
            <a:pPr marL="0" indent="0" algn="just">
              <a:buNone/>
            </a:pPr>
            <a:endParaRPr lang="sl-SI" sz="19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lvl="1" algn="just"/>
            <a:r>
              <a:rPr lang="sl-SI" sz="1700" u="sng" dirty="0">
                <a:solidFill>
                  <a:schemeClr val="tx1"/>
                </a:solidFill>
                <a:latin typeface="Arial" panose="020B0604020202020204" pitchFamily="34" charset="0"/>
                <a:ea typeface="Times New Roman" panose="02020603050405020304" pitchFamily="18" charset="0"/>
                <a:cs typeface="Arial" panose="020B0604020202020204" pitchFamily="34" charset="0"/>
              </a:rPr>
              <a:t>Primer:</a:t>
            </a:r>
            <a:r>
              <a:rPr lang="sl-SI" sz="1700" dirty="0">
                <a:solidFill>
                  <a:schemeClr val="tx1"/>
                </a:solidFill>
                <a:latin typeface="Arial" panose="020B0604020202020204" pitchFamily="34" charset="0"/>
                <a:ea typeface="Times New Roman" panose="02020603050405020304" pitchFamily="18" charset="0"/>
                <a:cs typeface="Arial" panose="020B0604020202020204" pitchFamily="34" charset="0"/>
              </a:rPr>
              <a:t> naš učenec je imel zaključeno oceno pri MAT v 7. R 4, v 8. R 3, v 9. R pa zopet 4. Iz teh ocen je zbral 11 točk (4 + 3 + 4 = 11). Našemu učencu se bo kot nadomestni dosežek pri NPZ iz MAT zapisal dosežek, ki predstavlja mediano dosežkov vseh učencev, ki so iz ocen pri MAT v zadnji triadi enako zbrali 11 točk in so pisali NPZ iz MAT. Na enak način se bo izračunal tudi nadomestni dosežek za NPZ iz SLJ. </a:t>
            </a:r>
          </a:p>
          <a:p>
            <a:pPr lvl="1" algn="just"/>
            <a:endParaRPr lang="sl-SI" sz="1700" dirty="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sl-SI" dirty="0">
              <a:latin typeface="Arial" panose="020B0604020202020204" pitchFamily="34" charset="0"/>
              <a:ea typeface="Times New Roman" panose="02020603050405020304" pitchFamily="18" charset="0"/>
              <a:cs typeface="Times New Roman" panose="02020603050405020304" pitchFamily="18" charset="0"/>
            </a:endParaRPr>
          </a:p>
          <a:p>
            <a:endParaRPr lang="sl-SI" sz="1800" dirty="0">
              <a:effectLst/>
              <a:latin typeface="Arial" panose="020B0604020202020204" pitchFamily="34" charset="0"/>
              <a:ea typeface="Times New Roman" panose="02020603050405020304" pitchFamily="18" charset="0"/>
              <a:cs typeface="Arial" panose="020B0604020202020204" pitchFamily="34" charset="0"/>
            </a:endParaRPr>
          </a:p>
          <a:p>
            <a:endParaRPr lang="sl-SI" dirty="0">
              <a:latin typeface="Arial" panose="020B0604020202020204" pitchFamily="34" charset="0"/>
              <a:ea typeface="Times New Roman" panose="02020603050405020304" pitchFamily="18" charset="0"/>
              <a:cs typeface="Arial" panose="020B0604020202020204" pitchFamily="34" charset="0"/>
            </a:endParaRPr>
          </a:p>
          <a:p>
            <a:endParaRPr lang="sl-SI" sz="18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056089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09705E6-D13E-FB7B-0EF3-451D95530E91}"/>
              </a:ext>
            </a:extLst>
          </p:cNvPr>
          <p:cNvSpPr>
            <a:spLocks noGrp="1"/>
          </p:cNvSpPr>
          <p:nvPr>
            <p:ph type="title"/>
          </p:nvPr>
        </p:nvSpPr>
        <p:spPr>
          <a:xfrm>
            <a:off x="677334" y="609600"/>
            <a:ext cx="8596668" cy="890016"/>
          </a:xfrm>
        </p:spPr>
        <p:txBody>
          <a:bodyPr>
            <a:normAutofit/>
          </a:bodyPr>
          <a:lstStyle/>
          <a:p>
            <a:pPr algn="ctr"/>
            <a:r>
              <a:rPr lang="sl-SI" sz="2400" b="1" dirty="0">
                <a:solidFill>
                  <a:srgbClr val="FF0000"/>
                </a:solidFill>
              </a:rPr>
              <a:t>NOVA MERILA V PRIMERU OMEJITVE VPISA – kdo je upravičen do nadomestnih točk iz NPZ?</a:t>
            </a:r>
            <a:endParaRPr lang="sl-SI" sz="2400" dirty="0"/>
          </a:p>
        </p:txBody>
      </p:sp>
      <p:sp>
        <p:nvSpPr>
          <p:cNvPr id="3" name="Označba mesta vsebine 2">
            <a:extLst>
              <a:ext uri="{FF2B5EF4-FFF2-40B4-BE49-F238E27FC236}">
                <a16:creationId xmlns:a16="http://schemas.microsoft.com/office/drawing/2014/main" id="{1CE71CBC-A5A5-3349-1FB2-AD217000BA58}"/>
              </a:ext>
            </a:extLst>
          </p:cNvPr>
          <p:cNvSpPr>
            <a:spLocks noGrp="1"/>
          </p:cNvSpPr>
          <p:nvPr>
            <p:ph idx="1"/>
          </p:nvPr>
        </p:nvSpPr>
        <p:spPr>
          <a:xfrm>
            <a:off x="677334" y="1499616"/>
            <a:ext cx="8933010" cy="4748783"/>
          </a:xfrm>
        </p:spPr>
        <p:txBody>
          <a:bodyPr>
            <a:normAutofit fontScale="92500" lnSpcReduction="20000"/>
          </a:bodyPr>
          <a:lstStyle/>
          <a:p>
            <a:pPr algn="just"/>
            <a:r>
              <a:rPr lang="sl-SI" b="1" dirty="0">
                <a:solidFill>
                  <a:schemeClr val="tx1"/>
                </a:solidFill>
                <a:latin typeface="Arial" panose="020B0604020202020204" pitchFamily="34" charset="0"/>
                <a:ea typeface="Times New Roman" panose="02020603050405020304" pitchFamily="18" charset="0"/>
                <a:cs typeface="Arial" panose="020B0604020202020204" pitchFamily="34" charset="0"/>
              </a:rPr>
              <a:t>Kdo bo upravičen do nadomestnih točk iz NPZ?</a:t>
            </a:r>
          </a:p>
          <a:p>
            <a:pPr lvl="1" algn="just"/>
            <a:r>
              <a:rPr lang="sl-SI" sz="1800" dirty="0">
                <a:solidFill>
                  <a:schemeClr val="tx1"/>
                </a:solidFill>
                <a:latin typeface="Arial" panose="020B0604020202020204" pitchFamily="34" charset="0"/>
                <a:ea typeface="Times New Roman" panose="02020603050405020304" pitchFamily="18" charset="0"/>
                <a:cs typeface="Arial" panose="020B0604020202020204" pitchFamily="34" charset="0"/>
              </a:rPr>
              <a:t>Tisti učenci, ki bodo imeli opravičljive razloge, da niso pisali NPZ v skladu z 12. členom Pravilnika o nacionalnem preverjanju znanja v osnovni šoli (Uradni list RS, št.: 67/2024). O tem odloča OŠ, v vpisni aplikaciji označiti kljukico „opravičeno brez NPZ“;</a:t>
            </a:r>
          </a:p>
          <a:p>
            <a:pPr lvl="1" algn="just"/>
            <a:r>
              <a:rPr lang="sl-SI" sz="1800" dirty="0">
                <a:solidFill>
                  <a:schemeClr val="tx1"/>
                </a:solidFill>
                <a:latin typeface="Arial" panose="020B0604020202020204" pitchFamily="34" charset="0"/>
                <a:ea typeface="Times New Roman" panose="02020603050405020304" pitchFamily="18" charset="0"/>
                <a:cs typeface="Arial" panose="020B0604020202020204" pitchFamily="34" charset="0"/>
              </a:rPr>
              <a:t>kandidati, ki se predhodno šolajo v tujini (oznako „opravičeno brez NPZ“ odkljuka SŠ);</a:t>
            </a:r>
          </a:p>
          <a:p>
            <a:pPr lvl="1" algn="just"/>
            <a:r>
              <a:rPr lang="sl-SI" sz="1800" dirty="0">
                <a:solidFill>
                  <a:schemeClr val="tx1"/>
                </a:solidFill>
                <a:latin typeface="Arial" panose="020B0604020202020204" pitchFamily="34" charset="0"/>
                <a:ea typeface="Times New Roman" panose="02020603050405020304" pitchFamily="18" charset="0"/>
                <a:cs typeface="Arial" panose="020B0604020202020204" pitchFamily="34" charset="0"/>
              </a:rPr>
              <a:t>izjemoma letos vsi dijaki letošnjih 1. letnikov, ki bodo ponovno kandidirali za vpis v 1. letnik, vendar v drug program, če sami ne bodo imeli dosežkov na NPZ (oznako „opravičeno brez NPZ“ odkljuka SŠ);</a:t>
            </a:r>
          </a:p>
          <a:p>
            <a:pPr lvl="1" algn="just"/>
            <a:r>
              <a:rPr lang="sl-SI" sz="1800" dirty="0">
                <a:solidFill>
                  <a:schemeClr val="tx1"/>
                </a:solidFill>
                <a:latin typeface="Arial" panose="020B0604020202020204" pitchFamily="34" charset="0"/>
                <a:ea typeface="Times New Roman" panose="02020603050405020304" pitchFamily="18" charset="0"/>
                <a:cs typeface="Arial" panose="020B0604020202020204" pitchFamily="34" charset="0"/>
              </a:rPr>
              <a:t>Kandidati, ki se vpisujejo v programe SPI in SSI z zaključenim NPI (oznako „opravičeno brez NPZ“ odkljuka SŠ);</a:t>
            </a:r>
          </a:p>
          <a:p>
            <a:pPr lvl="1" algn="just"/>
            <a:r>
              <a:rPr lang="sl-SI" sz="1800" dirty="0">
                <a:solidFill>
                  <a:schemeClr val="tx1"/>
                </a:solidFill>
                <a:latin typeface="Arial" panose="020B0604020202020204" pitchFamily="34" charset="0"/>
                <a:ea typeface="Times New Roman" panose="02020603050405020304" pitchFamily="18" charset="0"/>
                <a:cs typeface="Arial" panose="020B0604020202020204" pitchFamily="34" charset="0"/>
              </a:rPr>
              <a:t>Učenci iz programa Mednarodna šola (OŠ Danile Kumer Ljubljana in OŠ Leona Štuklja Maribor) oznako „opravičeno brez NPZ“ odkljuka OŠ ali SŠ);</a:t>
            </a:r>
          </a:p>
          <a:p>
            <a:pPr lvl="1" algn="just"/>
            <a:r>
              <a:rPr lang="sl-SI" sz="1800" dirty="0">
                <a:solidFill>
                  <a:schemeClr val="tx1"/>
                </a:solidFill>
                <a:latin typeface="Arial" panose="020B0604020202020204" pitchFamily="34" charset="0"/>
                <a:ea typeface="Times New Roman" panose="02020603050405020304" pitchFamily="18" charset="0"/>
                <a:cs typeface="Arial" panose="020B0604020202020204" pitchFamily="34" charset="0"/>
              </a:rPr>
              <a:t>Kandidati, ki so zaključili </a:t>
            </a:r>
            <a:r>
              <a:rPr lang="sl-SI" sz="1800" u="sng" dirty="0">
                <a:solidFill>
                  <a:schemeClr val="tx1"/>
                </a:solidFill>
                <a:latin typeface="Arial" panose="020B0604020202020204" pitchFamily="34" charset="0"/>
                <a:ea typeface="Times New Roman" panose="02020603050405020304" pitchFamily="18" charset="0"/>
                <a:cs typeface="Arial" panose="020B0604020202020204" pitchFamily="34" charset="0"/>
              </a:rPr>
              <a:t>OŠ za odrasle, </a:t>
            </a:r>
            <a:r>
              <a:rPr lang="sl-SI" sz="1800" b="1" dirty="0">
                <a:solidFill>
                  <a:srgbClr val="FF0000"/>
                </a:solidFill>
                <a:latin typeface="Arial" panose="020B0604020202020204" pitchFamily="34" charset="0"/>
                <a:ea typeface="Times New Roman" panose="02020603050405020304" pitchFamily="18" charset="0"/>
                <a:cs typeface="Arial" panose="020B0604020202020204" pitchFamily="34" charset="0"/>
              </a:rPr>
              <a:t>NISO avtomatično upravičeno </a:t>
            </a:r>
            <a:r>
              <a:rPr lang="sl-SI" sz="1800" dirty="0">
                <a:solidFill>
                  <a:schemeClr val="tx1"/>
                </a:solidFill>
                <a:latin typeface="Arial" panose="020B0604020202020204" pitchFamily="34" charset="0"/>
                <a:ea typeface="Times New Roman" panose="02020603050405020304" pitchFamily="18" charset="0"/>
                <a:cs typeface="Arial" panose="020B0604020202020204" pitchFamily="34" charset="0"/>
              </a:rPr>
              <a:t>do nadomestnih točk, razen, če imajo opravičljive razloge v skladu s pravilnikom, saj imajo možnost za pisanje NPZ.  </a:t>
            </a:r>
          </a:p>
          <a:p>
            <a:endParaRPr lang="sl-SI" dirty="0"/>
          </a:p>
        </p:txBody>
      </p:sp>
    </p:spTree>
    <p:extLst>
      <p:ext uri="{BB962C8B-B14F-4D97-AF65-F5344CB8AC3E}">
        <p14:creationId xmlns:p14="http://schemas.microsoft.com/office/powerpoint/2010/main" val="9035528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1550" name="Group 21511">
            <a:extLst>
              <a:ext uri="{FF2B5EF4-FFF2-40B4-BE49-F238E27FC236}">
                <a16:creationId xmlns:a16="http://schemas.microsoft.com/office/drawing/2014/main" id="{BCAEEEBD-779B-4609-A737-4BEFD64744B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1513" name="Straight Connector 21512">
              <a:extLst>
                <a:ext uri="{FF2B5EF4-FFF2-40B4-BE49-F238E27FC236}">
                  <a16:creationId xmlns:a16="http://schemas.microsoft.com/office/drawing/2014/main" id="{9F865128-9162-4A93-BA38-3EDA100D050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514" name="Straight Connector 21513">
              <a:extLst>
                <a:ext uri="{FF2B5EF4-FFF2-40B4-BE49-F238E27FC236}">
                  <a16:creationId xmlns:a16="http://schemas.microsoft.com/office/drawing/2014/main" id="{97FAD7EB-2975-48FE-9C11-06D44B0DB02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551" name="Rectangle 23">
              <a:extLst>
                <a:ext uri="{FF2B5EF4-FFF2-40B4-BE49-F238E27FC236}">
                  <a16:creationId xmlns:a16="http://schemas.microsoft.com/office/drawing/2014/main" id="{8F958341-3D13-40CF-B851-BBFE57BD4E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sp>
          <p:nvSpPr>
            <p:cNvPr id="21552" name="Rectangle 25">
              <a:extLst>
                <a:ext uri="{FF2B5EF4-FFF2-40B4-BE49-F238E27FC236}">
                  <a16:creationId xmlns:a16="http://schemas.microsoft.com/office/drawing/2014/main" id="{E52E91BF-6028-4758-83D2-479E08BC6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sp>
          <p:nvSpPr>
            <p:cNvPr id="21553" name="Isosceles Triangle 21516">
              <a:extLst>
                <a:ext uri="{FF2B5EF4-FFF2-40B4-BE49-F238E27FC236}">
                  <a16:creationId xmlns:a16="http://schemas.microsoft.com/office/drawing/2014/main" id="{BB6FFE21-EADD-48B3-B3A3-7D6CEBD0A0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sp>
          <p:nvSpPr>
            <p:cNvPr id="21554" name="Rectangle 27">
              <a:extLst>
                <a:ext uri="{FF2B5EF4-FFF2-40B4-BE49-F238E27FC236}">
                  <a16:creationId xmlns:a16="http://schemas.microsoft.com/office/drawing/2014/main" id="{1DC66C91-0E5F-44BB-A970-EBE30BD37F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sp>
          <p:nvSpPr>
            <p:cNvPr id="21555" name="Rectangle 28">
              <a:extLst>
                <a:ext uri="{FF2B5EF4-FFF2-40B4-BE49-F238E27FC236}">
                  <a16:creationId xmlns:a16="http://schemas.microsoft.com/office/drawing/2014/main" id="{B94AAD67-2A87-45F4-89D1-050773C994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sp>
          <p:nvSpPr>
            <p:cNvPr id="21556" name="Rectangle 29">
              <a:extLst>
                <a:ext uri="{FF2B5EF4-FFF2-40B4-BE49-F238E27FC236}">
                  <a16:creationId xmlns:a16="http://schemas.microsoft.com/office/drawing/2014/main" id="{7051A6E4-D760-437F-8BB3-F99D4A20F5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sp>
          <p:nvSpPr>
            <p:cNvPr id="21557" name="Isosceles Triangle 21520">
              <a:extLst>
                <a:ext uri="{FF2B5EF4-FFF2-40B4-BE49-F238E27FC236}">
                  <a16:creationId xmlns:a16="http://schemas.microsoft.com/office/drawing/2014/main" id="{2A6C2BC1-D612-48ED-923C-0F0024DB06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sp>
          <p:nvSpPr>
            <p:cNvPr id="21558" name="Isosceles Triangle 21521">
              <a:extLst>
                <a:ext uri="{FF2B5EF4-FFF2-40B4-BE49-F238E27FC236}">
                  <a16:creationId xmlns:a16="http://schemas.microsoft.com/office/drawing/2014/main" id="{3EC7FFC4-633F-4F2A-AB36-3D953B16B6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grpSp>
      <p:pic>
        <p:nvPicPr>
          <p:cNvPr id="5" name="Slika 4" descr="Slika, ki vsebuje besede besedilo, posnetek zaslona, vzporedno, številka&#10;&#10;Opis je samodejno ustvarjen">
            <a:extLst>
              <a:ext uri="{FF2B5EF4-FFF2-40B4-BE49-F238E27FC236}">
                <a16:creationId xmlns:a16="http://schemas.microsoft.com/office/drawing/2014/main" id="{5928DE13-B781-8EF3-5009-4C8176D7BCCE}"/>
              </a:ext>
            </a:extLst>
          </p:cNvPr>
          <p:cNvPicPr>
            <a:picLocks noChangeAspect="1"/>
          </p:cNvPicPr>
          <p:nvPr/>
        </p:nvPicPr>
        <p:blipFill>
          <a:blip r:embed="rId3"/>
          <a:srcRect t="7762"/>
          <a:stretch/>
        </p:blipFill>
        <p:spPr>
          <a:xfrm>
            <a:off x="677333" y="609600"/>
            <a:ext cx="4264871" cy="3276600"/>
          </a:xfrm>
          <a:prstGeom prst="rect">
            <a:avLst/>
          </a:prstGeom>
        </p:spPr>
      </p:pic>
      <p:sp>
        <p:nvSpPr>
          <p:cNvPr id="21524" name="Isosceles Triangle 8">
            <a:extLst>
              <a:ext uri="{FF2B5EF4-FFF2-40B4-BE49-F238E27FC236}">
                <a16:creationId xmlns:a16="http://schemas.microsoft.com/office/drawing/2014/main" id="{9EFDE67A-7F53-4ECF-A4D8-C9FF121992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1"/>
            <a:ext cx="476655"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sp>
        <p:nvSpPr>
          <p:cNvPr id="21507" name="Rectangle 3"/>
          <p:cNvSpPr>
            <a:spLocks noGrp="1" noChangeArrowheads="1"/>
          </p:cNvSpPr>
          <p:nvPr>
            <p:ph idx="4294967295"/>
          </p:nvPr>
        </p:nvSpPr>
        <p:spPr>
          <a:xfrm>
            <a:off x="5250723" y="709615"/>
            <a:ext cx="4023278" cy="3176586"/>
          </a:xfrm>
        </p:spPr>
        <p:txBody>
          <a:bodyPr vert="horz" lIns="91440" tIns="45720" rIns="91440" bIns="45720" rtlCol="0">
            <a:normAutofit fontScale="85000" lnSpcReduction="10000"/>
          </a:bodyPr>
          <a:lstStyle/>
          <a:p>
            <a:pPr marL="381000" indent="-381000">
              <a:defRPr/>
            </a:pPr>
            <a:r>
              <a:rPr lang="en-US" b="1" dirty="0">
                <a:solidFill>
                  <a:srgbClr val="FF0000"/>
                </a:solidFill>
              </a:rPr>
              <a:t>NOVOSTI NA PRIJAVNICI ZA VPIS V SŠ</a:t>
            </a:r>
            <a:endParaRPr lang="sl-SI" b="1" dirty="0">
              <a:solidFill>
                <a:srgbClr val="FF0000"/>
              </a:solidFill>
            </a:endParaRPr>
          </a:p>
          <a:p>
            <a:pPr marL="0" indent="0">
              <a:buNone/>
              <a:defRPr/>
            </a:pPr>
            <a:endParaRPr lang="sl-SI" b="1" dirty="0">
              <a:solidFill>
                <a:srgbClr val="FF0000"/>
              </a:solidFill>
            </a:endParaRPr>
          </a:p>
          <a:p>
            <a:pPr marL="781050" lvl="1" indent="-381000">
              <a:defRPr/>
            </a:pPr>
            <a:r>
              <a:rPr lang="sl-SI" dirty="0">
                <a:solidFill>
                  <a:schemeClr val="tx1"/>
                </a:solidFill>
              </a:rPr>
              <a:t>davčna številka na prvi strani;</a:t>
            </a:r>
            <a:endParaRPr lang="en-US" dirty="0">
              <a:solidFill>
                <a:schemeClr val="tx1"/>
              </a:solidFill>
            </a:endParaRPr>
          </a:p>
          <a:p>
            <a:pPr lvl="1"/>
            <a:r>
              <a:rPr lang="sl-SI" dirty="0">
                <a:solidFill>
                  <a:schemeClr val="tx1"/>
                </a:solidFill>
              </a:rPr>
              <a:t>odstranjena izjava za podajo soglasja za uporabo dosežkov na NPZ (ni več potrebna);</a:t>
            </a:r>
          </a:p>
          <a:p>
            <a:pPr lvl="1"/>
            <a:r>
              <a:rPr lang="sl-SI" dirty="0">
                <a:solidFill>
                  <a:schemeClr val="tx1"/>
                </a:solidFill>
              </a:rPr>
              <a:t>ni več predviden podpis ravnatelja in žig OŠ;</a:t>
            </a:r>
          </a:p>
          <a:p>
            <a:pPr lvl="1"/>
            <a:r>
              <a:rPr lang="sl-SI" dirty="0">
                <a:solidFill>
                  <a:schemeClr val="tx1"/>
                </a:solidFill>
              </a:rPr>
              <a:t>odstranjena „osemletka“- (točka 47);</a:t>
            </a:r>
          </a:p>
          <a:p>
            <a:pPr lvl="1"/>
            <a:r>
              <a:rPr lang="sl-SI" dirty="0">
                <a:solidFill>
                  <a:schemeClr val="tx1"/>
                </a:solidFill>
              </a:rPr>
              <a:t>na voljo na spletni strani MVI, v DZS in </a:t>
            </a:r>
            <a:r>
              <a:rPr lang="sl-SI" b="1" dirty="0">
                <a:solidFill>
                  <a:schemeClr val="tx1"/>
                </a:solidFill>
              </a:rPr>
              <a:t>možnost elektronske oddaje</a:t>
            </a:r>
            <a:r>
              <a:rPr lang="sl-SI" dirty="0">
                <a:solidFill>
                  <a:schemeClr val="tx1"/>
                </a:solidFill>
              </a:rPr>
              <a:t>.</a:t>
            </a:r>
            <a:endParaRPr lang="en-US" dirty="0">
              <a:solidFill>
                <a:schemeClr val="tx1"/>
              </a:solidFill>
            </a:endParaRPr>
          </a:p>
          <a:p>
            <a:pPr marL="0" indent="0">
              <a:buNone/>
            </a:pPr>
            <a:endParaRPr lang="en-US" b="1" dirty="0"/>
          </a:p>
          <a:p>
            <a:endParaRPr lang="en-US" dirty="0"/>
          </a:p>
          <a:p>
            <a:endParaRPr lang="en-US" dirty="0"/>
          </a:p>
          <a:p>
            <a:endParaRPr lang="en-US" dirty="0"/>
          </a:p>
          <a:p>
            <a:pPr marL="57150" indent="0">
              <a:defRPr/>
            </a:pPr>
            <a:endParaRPr lang="en-US" b="1" dirty="0"/>
          </a:p>
          <a:p>
            <a:pPr marL="457200" lvl="1" indent="0">
              <a:defRPr/>
            </a:pPr>
            <a:endParaRPr lang="en-US" b="1" dirty="0"/>
          </a:p>
          <a:p>
            <a:pPr marL="457200" lvl="1" indent="0">
              <a:defRPr/>
            </a:pPr>
            <a:endParaRPr lang="en-US" i="1" dirty="0"/>
          </a:p>
          <a:p>
            <a:pPr marL="457200" lvl="1" indent="0">
              <a:defRPr/>
            </a:pPr>
            <a:endParaRPr lang="en-US" i="1" dirty="0"/>
          </a:p>
          <a:p>
            <a:pPr marL="800100" lvl="1" indent="-342900">
              <a:defRPr/>
            </a:pPr>
            <a:endParaRPr lang="en-US" b="1" dirty="0"/>
          </a:p>
          <a:p>
            <a:pPr marL="381000" indent="-381000">
              <a:defRPr/>
            </a:pPr>
            <a:endParaRPr lang="en-US" b="1" dirty="0"/>
          </a:p>
          <a:p>
            <a:pPr marL="381000" indent="-381000">
              <a:defRPr/>
            </a:pPr>
            <a:endParaRPr lang="en-US" b="1" dirty="0"/>
          </a:p>
        </p:txBody>
      </p:sp>
      <p:sp>
        <p:nvSpPr>
          <p:cNvPr id="21526" name="Rectangle 21525">
            <a:extLst>
              <a:ext uri="{FF2B5EF4-FFF2-40B4-BE49-F238E27FC236}">
                <a16:creationId xmlns:a16="http://schemas.microsoft.com/office/drawing/2014/main" id="{00E0BC10-7F9B-4871-A78D-77F5EEF194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426230" y="5618029"/>
            <a:ext cx="618066" cy="228600"/>
          </a:xfrm>
          <a:prstGeom prst="rect">
            <a:avLst/>
          </a:prstGeom>
          <a:solidFill>
            <a:srgbClr val="EA2D5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Slika 8" descr="Slika, ki vsebuje besede besedilo, posnetek zaslona, pisava, številka&#10;&#10;Opis je samodejno ustvarjen">
            <a:extLst>
              <a:ext uri="{FF2B5EF4-FFF2-40B4-BE49-F238E27FC236}">
                <a16:creationId xmlns:a16="http://schemas.microsoft.com/office/drawing/2014/main" id="{FE2232EA-43E9-A911-857D-A033943D4E74}"/>
              </a:ext>
            </a:extLst>
          </p:cNvPr>
          <p:cNvPicPr>
            <a:picLocks noChangeAspect="1"/>
          </p:cNvPicPr>
          <p:nvPr/>
        </p:nvPicPr>
        <p:blipFill>
          <a:blip r:embed="rId4"/>
          <a:srcRect r="28434" b="-4"/>
          <a:stretch/>
        </p:blipFill>
        <p:spPr>
          <a:xfrm>
            <a:off x="2392623" y="4172155"/>
            <a:ext cx="4763558" cy="2076245"/>
          </a:xfrm>
          <a:prstGeom prst="rect">
            <a:avLst/>
          </a:prstGeom>
        </p:spPr>
      </p:pic>
    </p:spTree>
    <p:extLst>
      <p:ext uri="{BB962C8B-B14F-4D97-AF65-F5344CB8AC3E}">
        <p14:creationId xmlns:p14="http://schemas.microsoft.com/office/powerpoint/2010/main" val="35142274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758DFE7-F158-E7C6-B17D-F11650E5E2E0}"/>
              </a:ext>
            </a:extLst>
          </p:cNvPr>
          <p:cNvSpPr>
            <a:spLocks noGrp="1"/>
          </p:cNvSpPr>
          <p:nvPr>
            <p:ph type="title"/>
          </p:nvPr>
        </p:nvSpPr>
        <p:spPr>
          <a:xfrm>
            <a:off x="677334" y="609600"/>
            <a:ext cx="8596668" cy="588264"/>
          </a:xfrm>
        </p:spPr>
        <p:txBody>
          <a:bodyPr>
            <a:normAutofit/>
          </a:bodyPr>
          <a:lstStyle/>
          <a:p>
            <a:pPr algn="ctr"/>
            <a:r>
              <a:rPr lang="sl-SI" sz="2400" b="1" dirty="0">
                <a:solidFill>
                  <a:srgbClr val="FF0000"/>
                </a:solidFill>
              </a:rPr>
              <a:t>MOŽNOST ELEKTRONSKE ODDAJE PRIJAVNICE</a:t>
            </a:r>
            <a:endParaRPr lang="sl-SI" sz="2400" dirty="0"/>
          </a:p>
        </p:txBody>
      </p:sp>
      <p:sp>
        <p:nvSpPr>
          <p:cNvPr id="3" name="Označba mesta vsebine 2">
            <a:extLst>
              <a:ext uri="{FF2B5EF4-FFF2-40B4-BE49-F238E27FC236}">
                <a16:creationId xmlns:a16="http://schemas.microsoft.com/office/drawing/2014/main" id="{257DD07E-5837-B2AD-520D-76506AE7DF62}"/>
              </a:ext>
            </a:extLst>
          </p:cNvPr>
          <p:cNvSpPr>
            <a:spLocks noGrp="1"/>
          </p:cNvSpPr>
          <p:nvPr>
            <p:ph idx="1"/>
          </p:nvPr>
        </p:nvSpPr>
        <p:spPr>
          <a:xfrm>
            <a:off x="677334" y="1371601"/>
            <a:ext cx="9627954" cy="4669762"/>
          </a:xfrm>
        </p:spPr>
        <p:txBody>
          <a:bodyPr/>
          <a:lstStyle/>
          <a:p>
            <a:r>
              <a:rPr lang="sl-SI" dirty="0"/>
              <a:t>Preko spletne strani MVI: </a:t>
            </a:r>
            <a:r>
              <a:rPr lang="sl-SI" dirty="0">
                <a:hlinkClick r:id="rId2"/>
              </a:rPr>
              <a:t>Vpis v srednjo šolo | GOV.SI</a:t>
            </a:r>
            <a:r>
              <a:rPr lang="sl-SI" dirty="0"/>
              <a:t> bo na voljo dostop do vpisne aplikacije, kjer bo možnost elektronske oddaje prijavnice.</a:t>
            </a:r>
          </a:p>
          <a:p>
            <a:r>
              <a:rPr lang="sl-SI" dirty="0"/>
              <a:t>Kandidat se bo moral najprej registrirati, na svoj mail bo prejel uporabniško ime, s katerim bo vstopil v aplikacijo. </a:t>
            </a:r>
          </a:p>
        </p:txBody>
      </p:sp>
      <p:pic>
        <p:nvPicPr>
          <p:cNvPr id="4" name="Slika 3">
            <a:extLst>
              <a:ext uri="{FF2B5EF4-FFF2-40B4-BE49-F238E27FC236}">
                <a16:creationId xmlns:a16="http://schemas.microsoft.com/office/drawing/2014/main" id="{3FEB9359-0ADE-8B14-C048-9EC80C1151ED}"/>
              </a:ext>
            </a:extLst>
          </p:cNvPr>
          <p:cNvPicPr>
            <a:picLocks noChangeAspect="1"/>
          </p:cNvPicPr>
          <p:nvPr/>
        </p:nvPicPr>
        <p:blipFill>
          <a:blip r:embed="rId3"/>
          <a:stretch>
            <a:fillRect/>
          </a:stretch>
        </p:blipFill>
        <p:spPr>
          <a:xfrm>
            <a:off x="1636203" y="2798063"/>
            <a:ext cx="6282501" cy="3650309"/>
          </a:xfrm>
          <a:prstGeom prst="rect">
            <a:avLst/>
          </a:prstGeom>
        </p:spPr>
      </p:pic>
    </p:spTree>
    <p:extLst>
      <p:ext uri="{BB962C8B-B14F-4D97-AF65-F5344CB8AC3E}">
        <p14:creationId xmlns:p14="http://schemas.microsoft.com/office/powerpoint/2010/main" val="2292955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91ADF3D-FED5-710C-6169-98B319E06437}"/>
              </a:ext>
            </a:extLst>
          </p:cNvPr>
          <p:cNvSpPr>
            <a:spLocks noGrp="1"/>
          </p:cNvSpPr>
          <p:nvPr>
            <p:ph type="title"/>
          </p:nvPr>
        </p:nvSpPr>
        <p:spPr/>
        <p:txBody>
          <a:bodyPr>
            <a:normAutofit/>
          </a:bodyPr>
          <a:lstStyle/>
          <a:p>
            <a:r>
              <a:rPr lang="sl-SI" sz="9600" dirty="0"/>
              <a:t>I. del</a:t>
            </a:r>
          </a:p>
        </p:txBody>
      </p:sp>
    </p:spTree>
    <p:extLst>
      <p:ext uri="{BB962C8B-B14F-4D97-AF65-F5344CB8AC3E}">
        <p14:creationId xmlns:p14="http://schemas.microsoft.com/office/powerpoint/2010/main" val="20737360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7BABBCF-6468-88D8-8C12-3F434EDADA7D}"/>
              </a:ext>
            </a:extLst>
          </p:cNvPr>
          <p:cNvSpPr>
            <a:spLocks noGrp="1"/>
          </p:cNvSpPr>
          <p:nvPr>
            <p:ph type="title"/>
          </p:nvPr>
        </p:nvSpPr>
        <p:spPr>
          <a:xfrm>
            <a:off x="677334" y="609600"/>
            <a:ext cx="8596668" cy="579120"/>
          </a:xfrm>
        </p:spPr>
        <p:txBody>
          <a:bodyPr>
            <a:normAutofit/>
          </a:bodyPr>
          <a:lstStyle/>
          <a:p>
            <a:pPr algn="ctr"/>
            <a:r>
              <a:rPr lang="sl-SI" sz="2400" b="1">
                <a:solidFill>
                  <a:srgbClr val="FF0000"/>
                </a:solidFill>
              </a:rPr>
              <a:t>MOŽNOST ELEKTRONSKE ODDAJE PRIJAVNICE</a:t>
            </a:r>
            <a:endParaRPr lang="sl-SI" sz="2400" dirty="0"/>
          </a:p>
        </p:txBody>
      </p:sp>
      <p:pic>
        <p:nvPicPr>
          <p:cNvPr id="7" name="Označba mesta vsebine 6">
            <a:extLst>
              <a:ext uri="{FF2B5EF4-FFF2-40B4-BE49-F238E27FC236}">
                <a16:creationId xmlns:a16="http://schemas.microsoft.com/office/drawing/2014/main" id="{5CFA326A-8B57-DD90-6C16-869B221695F7}"/>
              </a:ext>
            </a:extLst>
          </p:cNvPr>
          <p:cNvPicPr>
            <a:picLocks noGrp="1" noChangeAspect="1"/>
          </p:cNvPicPr>
          <p:nvPr>
            <p:ph idx="1"/>
          </p:nvPr>
        </p:nvPicPr>
        <p:blipFill>
          <a:blip r:embed="rId2"/>
          <a:stretch>
            <a:fillRect/>
          </a:stretch>
        </p:blipFill>
        <p:spPr>
          <a:xfrm>
            <a:off x="677334" y="1619218"/>
            <a:ext cx="9383697" cy="3822793"/>
          </a:xfrm>
        </p:spPr>
      </p:pic>
    </p:spTree>
    <p:extLst>
      <p:ext uri="{BB962C8B-B14F-4D97-AF65-F5344CB8AC3E}">
        <p14:creationId xmlns:p14="http://schemas.microsoft.com/office/powerpoint/2010/main" val="1010027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31FB5D6-F84A-42D9-D22F-C4A24B76F4D3}"/>
              </a:ext>
            </a:extLst>
          </p:cNvPr>
          <p:cNvSpPr>
            <a:spLocks noGrp="1"/>
          </p:cNvSpPr>
          <p:nvPr>
            <p:ph type="title"/>
          </p:nvPr>
        </p:nvSpPr>
        <p:spPr>
          <a:xfrm>
            <a:off x="677334" y="609600"/>
            <a:ext cx="8596668" cy="789432"/>
          </a:xfrm>
        </p:spPr>
        <p:txBody>
          <a:bodyPr>
            <a:normAutofit/>
          </a:bodyPr>
          <a:lstStyle/>
          <a:p>
            <a:pPr algn="ctr"/>
            <a:r>
              <a:rPr lang="sl-SI" sz="2400" b="1" dirty="0">
                <a:solidFill>
                  <a:srgbClr val="FF0000"/>
                </a:solidFill>
              </a:rPr>
              <a:t>MOŽNOST ELEKTRONSKE ODDAJE PRIJAVNICE</a:t>
            </a:r>
            <a:endParaRPr lang="sl-SI" sz="2400" dirty="0"/>
          </a:p>
        </p:txBody>
      </p:sp>
      <p:pic>
        <p:nvPicPr>
          <p:cNvPr id="5" name="Označba mesta vsebine 4">
            <a:extLst>
              <a:ext uri="{FF2B5EF4-FFF2-40B4-BE49-F238E27FC236}">
                <a16:creationId xmlns:a16="http://schemas.microsoft.com/office/drawing/2014/main" id="{78AD4A27-D668-3A4D-8765-E31ADF1334D3}"/>
              </a:ext>
            </a:extLst>
          </p:cNvPr>
          <p:cNvPicPr>
            <a:picLocks noGrp="1" noChangeAspect="1"/>
          </p:cNvPicPr>
          <p:nvPr>
            <p:ph idx="1"/>
          </p:nvPr>
        </p:nvPicPr>
        <p:blipFill>
          <a:blip r:embed="rId2"/>
          <a:stretch>
            <a:fillRect/>
          </a:stretch>
        </p:blipFill>
        <p:spPr>
          <a:xfrm>
            <a:off x="687579" y="1483112"/>
            <a:ext cx="8749029" cy="5009127"/>
          </a:xfrm>
        </p:spPr>
      </p:pic>
    </p:spTree>
    <p:extLst>
      <p:ext uri="{BB962C8B-B14F-4D97-AF65-F5344CB8AC3E}">
        <p14:creationId xmlns:p14="http://schemas.microsoft.com/office/powerpoint/2010/main" val="38295520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B71F80-1F92-4074-84D9-16A062B21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F9CE06F8-1A1D-2EA9-4BEA-EAD4ABEE6BCA}"/>
              </a:ext>
            </a:extLst>
          </p:cNvPr>
          <p:cNvSpPr>
            <a:spLocks noGrp="1"/>
          </p:cNvSpPr>
          <p:nvPr>
            <p:ph type="title"/>
          </p:nvPr>
        </p:nvSpPr>
        <p:spPr>
          <a:xfrm>
            <a:off x="1286933" y="609600"/>
            <a:ext cx="10197494" cy="1099457"/>
          </a:xfrm>
        </p:spPr>
        <p:txBody>
          <a:bodyPr>
            <a:normAutofit/>
          </a:bodyPr>
          <a:lstStyle/>
          <a:p>
            <a:r>
              <a:rPr lang="sl-SI" b="1"/>
              <a:t>MOŽNOST ELEKTRONSKE ODDAJE PRIJAVNICE</a:t>
            </a:r>
            <a:endParaRPr lang="sl-SI"/>
          </a:p>
        </p:txBody>
      </p:sp>
      <p:sp>
        <p:nvSpPr>
          <p:cNvPr id="11" name="Isosceles Triangle 10">
            <a:extLst>
              <a:ext uri="{FF2B5EF4-FFF2-40B4-BE49-F238E27FC236}">
                <a16:creationId xmlns:a16="http://schemas.microsoft.com/office/drawing/2014/main" id="{7209C9DA-6E0D-46D9-8275-C52222D8C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sp>
        <p:nvSpPr>
          <p:cNvPr id="13" name="Isosceles Triangle 12">
            <a:extLst>
              <a:ext uri="{FF2B5EF4-FFF2-40B4-BE49-F238E27FC236}">
                <a16:creationId xmlns:a16="http://schemas.microsoft.com/office/drawing/2014/main" id="{3EB57A4D-E0D0-46DA-B339-F24CA46FA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sl-SI"/>
          </a:p>
        </p:txBody>
      </p:sp>
      <p:graphicFrame>
        <p:nvGraphicFramePr>
          <p:cNvPr id="6" name="Označba mesta vsebine 2">
            <a:extLst>
              <a:ext uri="{FF2B5EF4-FFF2-40B4-BE49-F238E27FC236}">
                <a16:creationId xmlns:a16="http://schemas.microsoft.com/office/drawing/2014/main" id="{C8831084-1D86-AFCF-16C1-F6ADC8E0E0C2}"/>
              </a:ext>
            </a:extLst>
          </p:cNvPr>
          <p:cNvGraphicFramePr>
            <a:graphicFrameLocks noGrp="1"/>
          </p:cNvGraphicFramePr>
          <p:nvPr>
            <p:ph idx="1"/>
            <p:extLst>
              <p:ext uri="{D42A27DB-BD31-4B8C-83A1-F6EECF244321}">
                <p14:modId xmlns:p14="http://schemas.microsoft.com/office/powerpoint/2010/main" val="3074304732"/>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77018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FE4BCCE-1037-6718-481A-A61BE56BC49D}"/>
              </a:ext>
            </a:extLst>
          </p:cNvPr>
          <p:cNvSpPr>
            <a:spLocks noGrp="1"/>
          </p:cNvSpPr>
          <p:nvPr>
            <p:ph type="title"/>
          </p:nvPr>
        </p:nvSpPr>
        <p:spPr>
          <a:xfrm>
            <a:off x="677334" y="609600"/>
            <a:ext cx="8596668" cy="1320800"/>
          </a:xfrm>
        </p:spPr>
        <p:txBody>
          <a:bodyPr anchor="t">
            <a:normAutofit/>
          </a:bodyPr>
          <a:lstStyle/>
          <a:p>
            <a:r>
              <a:rPr lang="sl-SI" b="1" dirty="0"/>
              <a:t>PREVZEM ELEKTRONSKO ODDANE PRIJAVNICE NA SŠ</a:t>
            </a:r>
            <a:endParaRPr lang="sl-SI" dirty="0"/>
          </a:p>
        </p:txBody>
      </p:sp>
      <p:sp>
        <p:nvSpPr>
          <p:cNvPr id="3" name="Označba mesta vsebine 2">
            <a:extLst>
              <a:ext uri="{FF2B5EF4-FFF2-40B4-BE49-F238E27FC236}">
                <a16:creationId xmlns:a16="http://schemas.microsoft.com/office/drawing/2014/main" id="{8F69A859-A328-BA03-33C5-EFFB8CC4C7E9}"/>
              </a:ext>
            </a:extLst>
          </p:cNvPr>
          <p:cNvSpPr>
            <a:spLocks noGrp="1"/>
          </p:cNvSpPr>
          <p:nvPr>
            <p:ph idx="1"/>
          </p:nvPr>
        </p:nvSpPr>
        <p:spPr>
          <a:xfrm>
            <a:off x="6336287" y="2160589"/>
            <a:ext cx="2934714" cy="3880773"/>
          </a:xfrm>
        </p:spPr>
        <p:txBody>
          <a:bodyPr>
            <a:normAutofit/>
          </a:bodyPr>
          <a:lstStyle/>
          <a:p>
            <a:r>
              <a:rPr lang="sl-SI" dirty="0"/>
              <a:t>Ko bo srednja šola prejela podpisano prijavnico, ki je bila elektronsko oddana, bo s kodo, ki se bo izpisala na prijavnici, prevzela vse podatke kandidata in takrat bo kandidat prijavljen na program. </a:t>
            </a:r>
          </a:p>
          <a:p>
            <a:endParaRPr lang="sl-SI" dirty="0"/>
          </a:p>
          <a:p>
            <a:endParaRPr lang="sl-SI" dirty="0"/>
          </a:p>
          <a:p>
            <a:endParaRPr lang="sl-SI" dirty="0"/>
          </a:p>
          <a:p>
            <a:endParaRPr lang="sl-SI" dirty="0"/>
          </a:p>
        </p:txBody>
      </p:sp>
      <p:pic>
        <p:nvPicPr>
          <p:cNvPr id="6" name="Slika 5">
            <a:extLst>
              <a:ext uri="{FF2B5EF4-FFF2-40B4-BE49-F238E27FC236}">
                <a16:creationId xmlns:a16="http://schemas.microsoft.com/office/drawing/2014/main" id="{9C027755-4BC8-0CA7-FF5E-B2EF7180268F}"/>
              </a:ext>
            </a:extLst>
          </p:cNvPr>
          <p:cNvPicPr>
            <a:picLocks noChangeAspect="1"/>
          </p:cNvPicPr>
          <p:nvPr/>
        </p:nvPicPr>
        <p:blipFill>
          <a:blip r:embed="rId2"/>
          <a:srcRect r="3" b="15035"/>
          <a:stretch/>
        </p:blipFill>
        <p:spPr>
          <a:xfrm>
            <a:off x="677334" y="2159331"/>
            <a:ext cx="5423429" cy="3882362"/>
          </a:xfrm>
          <a:prstGeom prst="rect">
            <a:avLst/>
          </a:prstGeom>
        </p:spPr>
      </p:pic>
    </p:spTree>
    <p:extLst>
      <p:ext uri="{BB962C8B-B14F-4D97-AF65-F5344CB8AC3E}">
        <p14:creationId xmlns:p14="http://schemas.microsoft.com/office/powerpoint/2010/main" val="37930543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75A0092-C32D-9635-F14B-EE9B5999B3AE}"/>
              </a:ext>
            </a:extLst>
          </p:cNvPr>
          <p:cNvSpPr>
            <a:spLocks noGrp="1"/>
          </p:cNvSpPr>
          <p:nvPr>
            <p:ph type="title"/>
          </p:nvPr>
        </p:nvSpPr>
        <p:spPr>
          <a:xfrm>
            <a:off x="677334" y="609600"/>
            <a:ext cx="8596668" cy="1320800"/>
          </a:xfrm>
        </p:spPr>
        <p:txBody>
          <a:bodyPr anchor="t">
            <a:normAutofit/>
          </a:bodyPr>
          <a:lstStyle/>
          <a:p>
            <a:r>
              <a:rPr lang="sl-SI" b="1"/>
              <a:t>POSTOPEK PRENOSA PRIJAVNICE</a:t>
            </a:r>
            <a:endParaRPr lang="sl-SI"/>
          </a:p>
        </p:txBody>
      </p:sp>
      <p:sp>
        <p:nvSpPr>
          <p:cNvPr id="3" name="Označba mesta vsebine 2">
            <a:extLst>
              <a:ext uri="{FF2B5EF4-FFF2-40B4-BE49-F238E27FC236}">
                <a16:creationId xmlns:a16="http://schemas.microsoft.com/office/drawing/2014/main" id="{196D93FE-BA26-4A9D-8F69-10B9A6CC8CEF}"/>
              </a:ext>
            </a:extLst>
          </p:cNvPr>
          <p:cNvSpPr>
            <a:spLocks noGrp="1"/>
          </p:cNvSpPr>
          <p:nvPr>
            <p:ph idx="1"/>
          </p:nvPr>
        </p:nvSpPr>
        <p:spPr>
          <a:xfrm>
            <a:off x="677333" y="1326995"/>
            <a:ext cx="7483650" cy="4921405"/>
          </a:xfrm>
        </p:spPr>
        <p:txBody>
          <a:bodyPr>
            <a:noAutofit/>
          </a:bodyPr>
          <a:lstStyle/>
          <a:p>
            <a:pPr>
              <a:lnSpc>
                <a:spcPct val="90000"/>
              </a:lnSpc>
            </a:pPr>
            <a:r>
              <a:rPr lang="sl-SI" b="1" dirty="0"/>
              <a:t>Kandidat, ki bi želel prenesti prijavnico, mora to storiti najkasneje do </a:t>
            </a:r>
            <a:r>
              <a:rPr lang="sl-SI" b="1" dirty="0">
                <a:solidFill>
                  <a:srgbClr val="FF0000"/>
                </a:solidFill>
              </a:rPr>
              <a:t>6. maja 2025, do 15. ure</a:t>
            </a:r>
            <a:r>
              <a:rPr lang="sl-SI" b="1" dirty="0"/>
              <a:t>.</a:t>
            </a:r>
          </a:p>
          <a:p>
            <a:pPr>
              <a:lnSpc>
                <a:spcPct val="90000"/>
              </a:lnSpc>
            </a:pPr>
            <a:r>
              <a:rPr lang="sl-SI" dirty="0"/>
              <a:t>Postopek prenosa bo letos potekal: </a:t>
            </a:r>
          </a:p>
          <a:p>
            <a:pPr lvl="1">
              <a:lnSpc>
                <a:spcPct val="90000"/>
              </a:lnSpc>
            </a:pPr>
            <a:r>
              <a:rPr lang="sl-SI" sz="1800" b="1" dirty="0"/>
              <a:t>enako kot lansko leto, če je kandidat oddal ročno izpolnjeno prijavnico </a:t>
            </a:r>
            <a:r>
              <a:rPr lang="sl-SI" sz="1800" dirty="0"/>
              <a:t>(lahko jo osebno dvigne na prvi šoli in odnese na drugo šolo oz. v drug program, lahko pa to stori preko elektronske pošte svetovalnega delavca srednje šole, kjer ima prvotno oddano prijavnico (ta postopek je podrobno opisan na spletni strani MVI na naslovu: </a:t>
            </a:r>
            <a:r>
              <a:rPr lang="sl-SI" sz="1800" dirty="0">
                <a:hlinkClick r:id="rId2">
                  <a:extLst>
                    <a:ext uri="{A12FA001-AC4F-418D-AE19-62706E023703}">
                      <ahyp:hlinkClr xmlns:ahyp="http://schemas.microsoft.com/office/drawing/2018/hyperlinkcolor" val="tx"/>
                    </a:ext>
                  </a:extLst>
                </a:hlinkClick>
              </a:rPr>
              <a:t>Vpis v srednjo šolo | GOV.SI</a:t>
            </a:r>
            <a:r>
              <a:rPr lang="sl-SI" sz="1800" dirty="0"/>
              <a:t> kjer je objavljen tudi </a:t>
            </a:r>
            <a:r>
              <a:rPr lang="sl-SI" sz="1800" b="1" dirty="0"/>
              <a:t>obrazec za prenos prijavnice</a:t>
            </a:r>
            <a:r>
              <a:rPr lang="sl-SI" sz="1800" dirty="0"/>
              <a:t> in </a:t>
            </a:r>
            <a:r>
              <a:rPr lang="sl-SI" sz="1800" b="1" dirty="0"/>
              <a:t>seznam kontaktnih podatkov svetovalnih delavcev SŠ;</a:t>
            </a:r>
          </a:p>
          <a:p>
            <a:pPr lvl="1">
              <a:lnSpc>
                <a:spcPct val="90000"/>
              </a:lnSpc>
            </a:pPr>
            <a:r>
              <a:rPr lang="sl-SI" sz="1800" dirty="0"/>
              <a:t>če bo kandidat </a:t>
            </a:r>
            <a:r>
              <a:rPr lang="sl-SI" sz="1800" b="1" dirty="0"/>
              <a:t>oddal prijavnico elektronsko</a:t>
            </a:r>
            <a:r>
              <a:rPr lang="sl-SI" sz="1800" dirty="0"/>
              <a:t>, bo prenos prijavnice lahko izvedel na enak način kot je oddal prvotno prijavnico preko vpisne aplikacije, do katere bo dostopal na spletni strani MVI: </a:t>
            </a:r>
            <a:r>
              <a:rPr lang="sl-SI" sz="2000" dirty="0">
                <a:hlinkClick r:id="rId2"/>
              </a:rPr>
              <a:t>Vpis v srednjo šolo | GOV.SI</a:t>
            </a:r>
            <a:r>
              <a:rPr lang="sl-SI" sz="2000" dirty="0"/>
              <a:t>. </a:t>
            </a:r>
            <a:r>
              <a:rPr lang="sl-SI" sz="1800" dirty="0"/>
              <a:t>Tudi to mora </a:t>
            </a:r>
            <a:r>
              <a:rPr lang="sl-SI" sz="1800" b="1" dirty="0">
                <a:solidFill>
                  <a:srgbClr val="FF0000"/>
                </a:solidFill>
              </a:rPr>
              <a:t>natisniti, podpisati in poslati na drugo šolo</a:t>
            </a:r>
            <a:r>
              <a:rPr lang="sl-SI" sz="1800" dirty="0"/>
              <a:t>, prvotna SŠ je o prenosu obveščena.</a:t>
            </a:r>
          </a:p>
        </p:txBody>
      </p:sp>
      <p:pic>
        <p:nvPicPr>
          <p:cNvPr id="5" name="Slika 4">
            <a:extLst>
              <a:ext uri="{FF2B5EF4-FFF2-40B4-BE49-F238E27FC236}">
                <a16:creationId xmlns:a16="http://schemas.microsoft.com/office/drawing/2014/main" id="{4EB7B878-EA78-AA5F-E6B3-F1DF0DCD5CBC}"/>
              </a:ext>
            </a:extLst>
          </p:cNvPr>
          <p:cNvPicPr>
            <a:picLocks noChangeAspect="1"/>
          </p:cNvPicPr>
          <p:nvPr/>
        </p:nvPicPr>
        <p:blipFill>
          <a:blip r:embed="rId3"/>
          <a:stretch>
            <a:fillRect/>
          </a:stretch>
        </p:blipFill>
        <p:spPr>
          <a:xfrm>
            <a:off x="8160983" y="1003611"/>
            <a:ext cx="3805245" cy="4437070"/>
          </a:xfrm>
          <a:prstGeom prst="rect">
            <a:avLst/>
          </a:prstGeom>
        </p:spPr>
      </p:pic>
    </p:spTree>
    <p:extLst>
      <p:ext uri="{BB962C8B-B14F-4D97-AF65-F5344CB8AC3E}">
        <p14:creationId xmlns:p14="http://schemas.microsoft.com/office/powerpoint/2010/main" val="9952618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4294967295"/>
          </p:nvPr>
        </p:nvSpPr>
        <p:spPr>
          <a:xfrm>
            <a:off x="914401" y="783771"/>
            <a:ext cx="7615646" cy="4950823"/>
          </a:xfrm>
          <a:noFill/>
          <a:ln>
            <a:solidFill>
              <a:schemeClr val="accent1">
                <a:alpha val="0"/>
              </a:schemeClr>
            </a:solidFill>
          </a:ln>
          <a:effectLst>
            <a:outerShdw sx="1000" sy="1000" algn="ctr" rotWithShape="0">
              <a:srgbClr val="000000"/>
            </a:outerShdw>
            <a:reflection endPos="0" dist="50800" dir="5400000" sy="-100000" algn="bl" rotWithShape="0"/>
          </a:effectLst>
        </p:spPr>
        <p:txBody>
          <a:bodyPr>
            <a:normAutofit/>
          </a:bodyPr>
          <a:lstStyle/>
          <a:p>
            <a:pPr eaLnBrk="1" hangingPunct="1"/>
            <a:endParaRPr lang="sl-SI" sz="2200" dirty="0">
              <a:latin typeface="Arial" panose="020B0604020202020204" pitchFamily="34" charset="0"/>
              <a:cs typeface="Arial" panose="020B0604020202020204" pitchFamily="34" charset="0"/>
            </a:endParaRPr>
          </a:p>
          <a:p>
            <a:pPr marL="57150" indent="0">
              <a:spcBef>
                <a:spcPts val="0"/>
              </a:spcBef>
              <a:buNone/>
              <a:defRPr/>
            </a:pPr>
            <a:endParaRPr lang="sl-SI" sz="2200" b="1" dirty="0">
              <a:latin typeface="Arial" panose="020B0604020202020204" pitchFamily="34" charset="0"/>
              <a:cs typeface="Arial" panose="020B0604020202020204" pitchFamily="34" charset="0"/>
            </a:endParaRPr>
          </a:p>
          <a:p>
            <a:pPr marL="457200" lvl="1" indent="0">
              <a:spcBef>
                <a:spcPts val="0"/>
              </a:spcBef>
              <a:buNone/>
              <a:defRPr/>
            </a:pPr>
            <a:endParaRPr lang="sl-SI" sz="2000" b="1" dirty="0">
              <a:solidFill>
                <a:srgbClr val="FF0000"/>
              </a:solidFill>
              <a:latin typeface="Arial" panose="020B0604020202020204" pitchFamily="34" charset="0"/>
              <a:cs typeface="Arial" panose="020B0604020202020204" pitchFamily="34" charset="0"/>
            </a:endParaRPr>
          </a:p>
          <a:p>
            <a:pPr marL="457200" lvl="1" indent="0">
              <a:lnSpc>
                <a:spcPct val="80000"/>
              </a:lnSpc>
              <a:buNone/>
              <a:defRPr/>
            </a:pPr>
            <a:endParaRPr lang="sl-SI" sz="2000" i="1" dirty="0"/>
          </a:p>
          <a:p>
            <a:pPr marL="457200" lvl="1" indent="0">
              <a:lnSpc>
                <a:spcPct val="80000"/>
              </a:lnSpc>
              <a:buNone/>
              <a:defRPr/>
            </a:pPr>
            <a:endParaRPr lang="sl-SI" sz="2000" i="1" dirty="0"/>
          </a:p>
          <a:p>
            <a:pPr marL="800100" lvl="1" indent="-342900">
              <a:lnSpc>
                <a:spcPct val="80000"/>
              </a:lnSpc>
              <a:defRPr/>
            </a:pPr>
            <a:endParaRPr lang="sl-SI" sz="2000" b="1" dirty="0"/>
          </a:p>
          <a:p>
            <a:pPr marL="381000" indent="-381000">
              <a:lnSpc>
                <a:spcPct val="80000"/>
              </a:lnSpc>
              <a:buNone/>
              <a:defRPr/>
            </a:pPr>
            <a:endParaRPr lang="sl-SI" sz="2800" b="1" dirty="0"/>
          </a:p>
          <a:p>
            <a:pPr marL="381000" indent="-381000">
              <a:lnSpc>
                <a:spcPct val="80000"/>
              </a:lnSpc>
              <a:buNone/>
              <a:defRPr/>
            </a:pPr>
            <a:endParaRPr lang="sl-SI" sz="2800" b="1" dirty="0"/>
          </a:p>
        </p:txBody>
      </p:sp>
      <p:sp>
        <p:nvSpPr>
          <p:cNvPr id="6" name="PoljeZBesedilom 5">
            <a:extLst>
              <a:ext uri="{FF2B5EF4-FFF2-40B4-BE49-F238E27FC236}">
                <a16:creationId xmlns:a16="http://schemas.microsoft.com/office/drawing/2014/main" id="{E7D012AB-F6A2-4365-A93B-E0CD73E8C8F9}"/>
              </a:ext>
            </a:extLst>
          </p:cNvPr>
          <p:cNvSpPr txBox="1"/>
          <p:nvPr/>
        </p:nvSpPr>
        <p:spPr>
          <a:xfrm>
            <a:off x="1188720" y="2644170"/>
            <a:ext cx="7452360" cy="1815882"/>
          </a:xfrm>
          <a:prstGeom prst="rect">
            <a:avLst/>
          </a:prstGeom>
          <a:noFill/>
        </p:spPr>
        <p:txBody>
          <a:bodyPr wrap="square">
            <a:spAutoFit/>
          </a:bodyPr>
          <a:lstStyle/>
          <a:p>
            <a:pPr algn="ctr"/>
            <a:r>
              <a:rPr lang="sl-SI" sz="2800" b="1" dirty="0">
                <a:latin typeface="Arial" panose="020B0604020202020204" pitchFamily="34" charset="0"/>
                <a:cs typeface="Arial" panose="020B0604020202020204" pitchFamily="34" charset="0"/>
              </a:rPr>
              <a:t>H V A L A</a:t>
            </a:r>
          </a:p>
          <a:p>
            <a:pPr algn="ctr"/>
            <a:endParaRPr lang="sl-SI" sz="2800" b="1" dirty="0">
              <a:latin typeface="Arial" panose="020B0604020202020204" pitchFamily="34" charset="0"/>
              <a:cs typeface="Arial" panose="020B0604020202020204" pitchFamily="34" charset="0"/>
            </a:endParaRPr>
          </a:p>
          <a:p>
            <a:pPr algn="ctr"/>
            <a:r>
              <a:rPr lang="sl-SI" sz="2800" b="1" dirty="0">
                <a:latin typeface="Arial" panose="020B0604020202020204" pitchFamily="34" charset="0"/>
                <a:cs typeface="Arial" panose="020B0604020202020204" pitchFamily="34" charset="0"/>
                <a:hlinkClick r:id="rId3"/>
              </a:rPr>
              <a:t>mateja.gornik-mrvar@gov.si</a:t>
            </a:r>
            <a:endParaRPr lang="sl-SI" sz="2800" b="1" dirty="0">
              <a:latin typeface="Arial" panose="020B0604020202020204" pitchFamily="34" charset="0"/>
              <a:cs typeface="Arial" panose="020B0604020202020204" pitchFamily="34" charset="0"/>
            </a:endParaRPr>
          </a:p>
          <a:p>
            <a:pPr algn="ctr"/>
            <a:r>
              <a:rPr lang="sl-SI" sz="2800" b="1" dirty="0">
                <a:latin typeface="Arial" panose="020B0604020202020204" pitchFamily="34" charset="0"/>
                <a:cs typeface="Arial" panose="020B0604020202020204" pitchFamily="34" charset="0"/>
              </a:rPr>
              <a:t>Tel.: 01/400 5311</a:t>
            </a:r>
          </a:p>
        </p:txBody>
      </p:sp>
    </p:spTree>
    <p:extLst>
      <p:ext uri="{BB962C8B-B14F-4D97-AF65-F5344CB8AC3E}">
        <p14:creationId xmlns:p14="http://schemas.microsoft.com/office/powerpoint/2010/main" val="3612210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951019755"/>
              </p:ext>
            </p:extLst>
          </p:nvPr>
        </p:nvGraphicFramePr>
        <p:xfrm>
          <a:off x="400950" y="210312"/>
          <a:ext cx="9282546" cy="6355080"/>
        </p:xfrm>
        <a:graphic>
          <a:graphicData uri="http://schemas.openxmlformats.org/drawingml/2006/table">
            <a:tbl>
              <a:tblPr firstRow="1">
                <a:tableStyleId>{5C22544A-7EE6-4342-B048-85BDC9FD1C3A}</a:tableStyleId>
              </a:tblPr>
              <a:tblGrid>
                <a:gridCol w="2358680">
                  <a:extLst>
                    <a:ext uri="{9D8B030D-6E8A-4147-A177-3AD203B41FA5}">
                      <a16:colId xmlns:a16="http://schemas.microsoft.com/office/drawing/2014/main" val="20000"/>
                    </a:ext>
                  </a:extLst>
                </a:gridCol>
                <a:gridCol w="1676044">
                  <a:extLst>
                    <a:ext uri="{9D8B030D-6E8A-4147-A177-3AD203B41FA5}">
                      <a16:colId xmlns:a16="http://schemas.microsoft.com/office/drawing/2014/main" val="20001"/>
                    </a:ext>
                  </a:extLst>
                </a:gridCol>
                <a:gridCol w="1395191">
                  <a:extLst>
                    <a:ext uri="{9D8B030D-6E8A-4147-A177-3AD203B41FA5}">
                      <a16:colId xmlns:a16="http://schemas.microsoft.com/office/drawing/2014/main" val="20002"/>
                    </a:ext>
                  </a:extLst>
                </a:gridCol>
                <a:gridCol w="1379337">
                  <a:extLst>
                    <a:ext uri="{9D8B030D-6E8A-4147-A177-3AD203B41FA5}">
                      <a16:colId xmlns:a16="http://schemas.microsoft.com/office/drawing/2014/main" val="20003"/>
                    </a:ext>
                  </a:extLst>
                </a:gridCol>
                <a:gridCol w="2473294">
                  <a:extLst>
                    <a:ext uri="{9D8B030D-6E8A-4147-A177-3AD203B41FA5}">
                      <a16:colId xmlns:a16="http://schemas.microsoft.com/office/drawing/2014/main" val="20004"/>
                    </a:ext>
                  </a:extLst>
                </a:gridCol>
              </a:tblGrid>
              <a:tr h="412282">
                <a:tc gridSpan="5">
                  <a:txBody>
                    <a:bodyPr/>
                    <a:lstStyle/>
                    <a:p>
                      <a:pPr algn="ctr" fontAlgn="b"/>
                      <a:r>
                        <a:rPr lang="sl-SI" sz="2000" b="1" i="0" u="none" strike="noStrike" dirty="0">
                          <a:solidFill>
                            <a:srgbClr val="FF0000"/>
                          </a:solidFill>
                          <a:effectLst/>
                          <a:latin typeface="+mj-lt"/>
                          <a:cs typeface="Arial" panose="020B0604020202020204" pitchFamily="34" charset="0"/>
                        </a:rPr>
                        <a:t>ŠTEVILO NOVIH DIJAKOV</a:t>
                      </a:r>
                      <a:r>
                        <a:rPr lang="sl-SI" sz="2000" b="1" i="0" u="none" strike="noStrike" baseline="0" dirty="0">
                          <a:solidFill>
                            <a:srgbClr val="FF0000"/>
                          </a:solidFill>
                          <a:effectLst/>
                          <a:latin typeface="+mj-lt"/>
                          <a:cs typeface="Arial" panose="020B0604020202020204" pitchFamily="34" charset="0"/>
                        </a:rPr>
                        <a:t> IN ŠTEVILO RAZPISANIH MEST za š. l. 25/26</a:t>
                      </a:r>
                      <a:endParaRPr lang="sl-SI" sz="2000" b="1" i="0" u="none" strike="noStrike" dirty="0">
                        <a:solidFill>
                          <a:srgbClr val="FF0000"/>
                        </a:solidFill>
                        <a:effectLst/>
                        <a:latin typeface="+mj-lt"/>
                        <a:cs typeface="Arial" panose="020B0604020202020204" pitchFamily="34" charset="0"/>
                      </a:endParaRPr>
                    </a:p>
                  </a:txBody>
                  <a:tcPr marL="9525" marR="9525" marT="9525" marB="0" anchor="b"/>
                </a:tc>
                <a:tc hMerge="1">
                  <a:txBody>
                    <a:bodyPr/>
                    <a:lstStyle/>
                    <a:p>
                      <a:pPr algn="ctr" fontAlgn="b"/>
                      <a:endParaRPr lang="sl-SI" sz="1600" b="0" i="0" u="none" strike="noStrike" dirty="0">
                        <a:solidFill>
                          <a:schemeClr val="tx1"/>
                        </a:solidFill>
                        <a:effectLst/>
                        <a:latin typeface="Times New Roman"/>
                      </a:endParaRPr>
                    </a:p>
                  </a:txBody>
                  <a:tcPr marL="9525" marR="9525" marT="9525" marB="0" anchor="b"/>
                </a:tc>
                <a:tc hMerge="1">
                  <a:txBody>
                    <a:bodyPr/>
                    <a:lstStyle/>
                    <a:p>
                      <a:pPr algn="ctr"/>
                      <a:endParaRPr lang="sl-SI" sz="1600" dirty="0">
                        <a:solidFill>
                          <a:srgbClr val="CB05A1"/>
                        </a:solidFill>
                      </a:endParaRPr>
                    </a:p>
                  </a:txBody>
                  <a:tcPr marL="9525" marR="9525" marT="9525" marB="0" anchor="b"/>
                </a:tc>
                <a:tc hMerge="1">
                  <a:txBody>
                    <a:bodyPr/>
                    <a:lstStyle/>
                    <a:p>
                      <a:pPr algn="ctr" fontAlgn="b"/>
                      <a:endParaRPr lang="sl-SI" sz="1600" b="0" i="0" u="none" strike="noStrike" dirty="0">
                        <a:solidFill>
                          <a:srgbClr val="0070C0"/>
                        </a:solidFill>
                        <a:effectLst/>
                        <a:latin typeface="Times New Roman"/>
                      </a:endParaRPr>
                    </a:p>
                  </a:txBody>
                  <a:tcPr marL="9525" marR="9525" marT="9525" marB="0" anchor="b"/>
                </a:tc>
                <a:tc hMerge="1">
                  <a:txBody>
                    <a:bodyPr/>
                    <a:lstStyle/>
                    <a:p>
                      <a:pPr algn="ctr" fontAlgn="b"/>
                      <a:endParaRPr lang="sl-SI" sz="1600" b="0" i="0" u="none" strike="noStrike" dirty="0">
                        <a:solidFill>
                          <a:srgbClr val="0070C0"/>
                        </a:solidFill>
                        <a:effectLst/>
                        <a:latin typeface="Times New Roman"/>
                      </a:endParaRPr>
                    </a:p>
                  </a:txBody>
                  <a:tcPr marL="9525" marR="9525" marT="9525" marB="0" anchor="b"/>
                </a:tc>
                <a:extLst>
                  <a:ext uri="{0D108BD9-81ED-4DB2-BD59-A6C34878D82A}">
                    <a16:rowId xmlns:a16="http://schemas.microsoft.com/office/drawing/2014/main" val="10000"/>
                  </a:ext>
                </a:extLst>
              </a:tr>
              <a:tr h="626011">
                <a:tc>
                  <a:txBody>
                    <a:bodyPr/>
                    <a:lstStyle/>
                    <a:p>
                      <a:pPr algn="l" fontAlgn="b"/>
                      <a:r>
                        <a:rPr lang="sl-SI" sz="1600" b="1" u="none" strike="noStrike" dirty="0">
                          <a:solidFill>
                            <a:schemeClr val="tx1"/>
                          </a:solidFill>
                          <a:effectLst/>
                          <a:latin typeface="+mj-lt"/>
                          <a:cs typeface="Arial" panose="020B0604020202020204" pitchFamily="34" charset="0"/>
                        </a:rPr>
                        <a:t>Regija</a:t>
                      </a:r>
                      <a:endParaRPr lang="sl-SI" sz="1600" b="1" i="0" u="none" strike="noStrike" dirty="0">
                        <a:solidFill>
                          <a:schemeClr val="tx1"/>
                        </a:solidFill>
                        <a:effectLst/>
                        <a:latin typeface="+mj-lt"/>
                        <a:cs typeface="Arial" panose="020B0604020202020204" pitchFamily="34" charset="0"/>
                      </a:endParaRPr>
                    </a:p>
                  </a:txBody>
                  <a:tcPr marL="9525" marR="9525" marT="9525" marB="0" anchor="b"/>
                </a:tc>
                <a:tc>
                  <a:txBody>
                    <a:bodyPr/>
                    <a:lstStyle/>
                    <a:p>
                      <a:pPr algn="ctr">
                        <a:lnSpc>
                          <a:spcPct val="115000"/>
                        </a:lnSpc>
                        <a:spcAft>
                          <a:spcPts val="0"/>
                        </a:spcAft>
                      </a:pPr>
                      <a:r>
                        <a:rPr lang="sl-SI" sz="1600" b="1" kern="1200" dirty="0">
                          <a:solidFill>
                            <a:schemeClr val="tx1"/>
                          </a:solidFill>
                          <a:effectLst/>
                          <a:latin typeface="+mj-lt"/>
                          <a:ea typeface="Times New Roman"/>
                          <a:cs typeface="Arial" panose="020B0604020202020204" pitchFamily="34" charset="0"/>
                        </a:rPr>
                        <a:t> Št. Kand. 2024/25</a:t>
                      </a:r>
                      <a:endParaRPr lang="sl-SI" sz="1600" dirty="0">
                        <a:solidFill>
                          <a:schemeClr val="tx1"/>
                        </a:solidFill>
                        <a:effectLst/>
                        <a:latin typeface="+mj-lt"/>
                        <a:ea typeface="Calibri"/>
                        <a:cs typeface="Arial" panose="020B0604020202020204" pitchFamily="34" charset="0"/>
                      </a:endParaRPr>
                    </a:p>
                  </a:txBody>
                  <a:tcPr marL="9525" marR="9525" marT="9525" marB="0" anchor="b"/>
                </a:tc>
                <a:tc>
                  <a:txBody>
                    <a:bodyPr/>
                    <a:lstStyle/>
                    <a:p>
                      <a:pPr algn="ctr" fontAlgn="b"/>
                      <a:r>
                        <a:rPr lang="sl-SI" sz="1600" b="1" u="none" strike="noStrike" dirty="0">
                          <a:solidFill>
                            <a:srgbClr val="FF0000"/>
                          </a:solidFill>
                          <a:effectLst/>
                          <a:latin typeface="+mj-lt"/>
                          <a:cs typeface="Arial" panose="020B0604020202020204" pitchFamily="34" charset="0"/>
                        </a:rPr>
                        <a:t>Št. Kand. 2025/26</a:t>
                      </a:r>
                      <a:endParaRPr lang="sl-SI" sz="1600" b="1" i="0" u="none" strike="noStrike" dirty="0">
                        <a:solidFill>
                          <a:srgbClr val="FF0000"/>
                        </a:solidFill>
                        <a:effectLst/>
                        <a:latin typeface="+mj-lt"/>
                        <a:cs typeface="Arial" panose="020B0604020202020204" pitchFamily="34" charset="0"/>
                      </a:endParaRPr>
                    </a:p>
                  </a:txBody>
                  <a:tcPr marL="9525" marR="9525" marT="9525" marB="0" anchor="b"/>
                </a:tc>
                <a:tc>
                  <a:txBody>
                    <a:bodyPr/>
                    <a:lstStyle/>
                    <a:p>
                      <a:pPr algn="ctr" fontAlgn="b"/>
                      <a:r>
                        <a:rPr lang="sl-SI" sz="1600" b="1" u="none" strike="noStrike" dirty="0">
                          <a:solidFill>
                            <a:srgbClr val="0070C0"/>
                          </a:solidFill>
                          <a:effectLst/>
                          <a:latin typeface="+mj-lt"/>
                          <a:cs typeface="Arial" panose="020B0604020202020204" pitchFamily="34" charset="0"/>
                        </a:rPr>
                        <a:t>Razlika</a:t>
                      </a:r>
                      <a:endParaRPr lang="sl-SI" sz="1600" b="1" i="0" u="none" strike="noStrike" dirty="0">
                        <a:solidFill>
                          <a:srgbClr val="0070C0"/>
                        </a:solidFill>
                        <a:effectLst/>
                        <a:latin typeface="+mj-lt"/>
                        <a:cs typeface="Arial" panose="020B0604020202020204" pitchFamily="34" charset="0"/>
                      </a:endParaRPr>
                    </a:p>
                  </a:txBody>
                  <a:tcPr marL="9525" marR="9525" marT="9525" marB="0" anchor="b"/>
                </a:tc>
                <a:tc>
                  <a:txBody>
                    <a:bodyPr/>
                    <a:lstStyle/>
                    <a:p>
                      <a:pPr algn="ctr" fontAlgn="b"/>
                      <a:r>
                        <a:rPr lang="sl-SI" sz="1600" b="1" u="none" strike="noStrike" dirty="0">
                          <a:solidFill>
                            <a:srgbClr val="0070C0"/>
                          </a:solidFill>
                          <a:effectLst/>
                          <a:latin typeface="+mj-lt"/>
                          <a:cs typeface="Arial" panose="020B0604020202020204" pitchFamily="34" charset="0"/>
                        </a:rPr>
                        <a:t>ŠTEVILO MEST 25/26</a:t>
                      </a:r>
                      <a:endParaRPr lang="sl-SI" sz="1600" b="1" i="0" u="none" strike="noStrike" dirty="0">
                        <a:solidFill>
                          <a:srgbClr val="0070C0"/>
                        </a:solidFill>
                        <a:effectLst/>
                        <a:latin typeface="+mj-lt"/>
                        <a:cs typeface="Arial" panose="020B0604020202020204" pitchFamily="34" charset="0"/>
                      </a:endParaRPr>
                    </a:p>
                  </a:txBody>
                  <a:tcPr marL="9525" marR="9525" marT="9525" marB="0" anchor="b"/>
                </a:tc>
                <a:extLst>
                  <a:ext uri="{0D108BD9-81ED-4DB2-BD59-A6C34878D82A}">
                    <a16:rowId xmlns:a16="http://schemas.microsoft.com/office/drawing/2014/main" val="10001"/>
                  </a:ext>
                </a:extLst>
              </a:tr>
              <a:tr h="409657">
                <a:tc>
                  <a:txBody>
                    <a:bodyPr/>
                    <a:lstStyle/>
                    <a:p>
                      <a:pPr algn="l" fontAlgn="b"/>
                      <a:r>
                        <a:rPr lang="sl-SI" sz="1600" b="0" u="none" strike="noStrike" dirty="0">
                          <a:solidFill>
                            <a:schemeClr val="tx1"/>
                          </a:solidFill>
                          <a:effectLst/>
                          <a:latin typeface="+mj-lt"/>
                          <a:cs typeface="Arial" panose="020B0604020202020204" pitchFamily="34" charset="0"/>
                        </a:rPr>
                        <a:t>Gorenjska</a:t>
                      </a:r>
                      <a:endParaRPr lang="sl-SI" sz="1600" b="0" i="0" u="none" strike="noStrike" dirty="0">
                        <a:solidFill>
                          <a:schemeClr val="tx1"/>
                        </a:solidFill>
                        <a:effectLst/>
                        <a:latin typeface="+mj-lt"/>
                        <a:cs typeface="Arial" panose="020B0604020202020204" pitchFamily="34" charset="0"/>
                      </a:endParaRPr>
                    </a:p>
                  </a:txBody>
                  <a:tcPr marL="9525" marR="9525" marT="9525" marB="0" anchor="b"/>
                </a:tc>
                <a:tc>
                  <a:txBody>
                    <a:bodyPr/>
                    <a:lstStyle/>
                    <a:p>
                      <a:pPr algn="ctr" fontAlgn="b"/>
                      <a:r>
                        <a:rPr lang="sl-SI" sz="1600" b="0" i="0" u="none" strike="noStrike" dirty="0">
                          <a:solidFill>
                            <a:schemeClr val="tx1"/>
                          </a:solidFill>
                          <a:effectLst/>
                          <a:latin typeface="+mj-lt"/>
                          <a:cs typeface="Arial" panose="020B0604020202020204" pitchFamily="34" charset="0"/>
                        </a:rPr>
                        <a:t>2.162</a:t>
                      </a:r>
                    </a:p>
                  </a:txBody>
                  <a:tcPr marL="9525" marR="9525" marT="9525" marB="0" anchor="b"/>
                </a:tc>
                <a:tc>
                  <a:txBody>
                    <a:bodyPr/>
                    <a:lstStyle/>
                    <a:p>
                      <a:pPr algn="ctr" fontAlgn="b"/>
                      <a:r>
                        <a:rPr lang="sl-SI" sz="1600" b="0" i="0" u="none" strike="noStrike" dirty="0">
                          <a:solidFill>
                            <a:srgbClr val="FF0000"/>
                          </a:solidFill>
                          <a:effectLst/>
                          <a:latin typeface="+mj-lt"/>
                          <a:cs typeface="Arial" panose="020B0604020202020204" pitchFamily="34" charset="0"/>
                        </a:rPr>
                        <a:t>2.297</a:t>
                      </a:r>
                    </a:p>
                  </a:txBody>
                  <a:tcPr marL="9525" marR="9525" marT="9525" marB="0" anchor="b"/>
                </a:tc>
                <a:tc>
                  <a:txBody>
                    <a:bodyPr/>
                    <a:lstStyle/>
                    <a:p>
                      <a:pPr algn="ctr" fontAlgn="b"/>
                      <a:r>
                        <a:rPr lang="sl-SI" sz="1600" b="1" i="0" u="none" strike="noStrike" kern="1200" dirty="0">
                          <a:solidFill>
                            <a:srgbClr val="7030A0"/>
                          </a:solidFill>
                          <a:effectLst/>
                          <a:latin typeface="+mj-lt"/>
                          <a:ea typeface="+mn-ea"/>
                          <a:cs typeface="Arial" panose="020B0604020202020204" pitchFamily="34" charset="0"/>
                        </a:rPr>
                        <a:t>+135</a:t>
                      </a:r>
                    </a:p>
                  </a:txBody>
                  <a:tcPr marL="9525" marR="9525" marT="9525" marB="0" anchor="b"/>
                </a:tc>
                <a:tc>
                  <a:txBody>
                    <a:bodyPr/>
                    <a:lstStyle/>
                    <a:p>
                      <a:pPr algn="ctr" fontAlgn="b"/>
                      <a:r>
                        <a:rPr lang="sl-SI" sz="1600" b="1" i="0" u="none" strike="noStrike" dirty="0">
                          <a:solidFill>
                            <a:srgbClr val="0070C0"/>
                          </a:solidFill>
                          <a:effectLst/>
                          <a:latin typeface="+mj-lt"/>
                          <a:cs typeface="Arial" panose="020B0604020202020204" pitchFamily="34" charset="0"/>
                        </a:rPr>
                        <a:t>2.762</a:t>
                      </a:r>
                    </a:p>
                  </a:txBody>
                  <a:tcPr marL="9525" marR="9525" marT="9525" marB="0" anchor="b"/>
                </a:tc>
                <a:extLst>
                  <a:ext uri="{0D108BD9-81ED-4DB2-BD59-A6C34878D82A}">
                    <a16:rowId xmlns:a16="http://schemas.microsoft.com/office/drawing/2014/main" val="10002"/>
                  </a:ext>
                </a:extLst>
              </a:tr>
              <a:tr h="409657">
                <a:tc>
                  <a:txBody>
                    <a:bodyPr/>
                    <a:lstStyle/>
                    <a:p>
                      <a:pPr algn="l" fontAlgn="b"/>
                      <a:r>
                        <a:rPr lang="sl-SI" sz="1600" b="0" u="none" strike="noStrike" dirty="0">
                          <a:solidFill>
                            <a:schemeClr val="tx1"/>
                          </a:solidFill>
                          <a:effectLst/>
                          <a:latin typeface="+mj-lt"/>
                          <a:cs typeface="Arial" panose="020B0604020202020204" pitchFamily="34" charset="0"/>
                        </a:rPr>
                        <a:t>Goriška</a:t>
                      </a:r>
                      <a:endParaRPr lang="sl-SI" sz="1600" b="0" i="0" u="none" strike="noStrike" dirty="0">
                        <a:solidFill>
                          <a:schemeClr val="tx1"/>
                        </a:solidFill>
                        <a:effectLst/>
                        <a:latin typeface="+mj-lt"/>
                        <a:cs typeface="Arial" panose="020B0604020202020204" pitchFamily="34" charset="0"/>
                      </a:endParaRPr>
                    </a:p>
                  </a:txBody>
                  <a:tcPr marL="9525" marR="9525" marT="9525" marB="0" anchor="b"/>
                </a:tc>
                <a:tc>
                  <a:txBody>
                    <a:bodyPr/>
                    <a:lstStyle/>
                    <a:p>
                      <a:pPr algn="ctr" fontAlgn="b"/>
                      <a:r>
                        <a:rPr lang="sl-SI" sz="1600" b="0" i="0" u="none" strike="noStrike" dirty="0">
                          <a:solidFill>
                            <a:schemeClr val="tx1"/>
                          </a:solidFill>
                          <a:effectLst/>
                          <a:latin typeface="+mj-lt"/>
                          <a:cs typeface="Arial" panose="020B0604020202020204" pitchFamily="34" charset="0"/>
                        </a:rPr>
                        <a:t>1.240</a:t>
                      </a:r>
                    </a:p>
                  </a:txBody>
                  <a:tcPr marL="9525" marR="9525" marT="9525" marB="0" anchor="b"/>
                </a:tc>
                <a:tc>
                  <a:txBody>
                    <a:bodyPr/>
                    <a:lstStyle/>
                    <a:p>
                      <a:pPr algn="ctr" fontAlgn="b"/>
                      <a:r>
                        <a:rPr lang="sl-SI" sz="1600" b="0" i="0" u="none" strike="noStrike" dirty="0">
                          <a:solidFill>
                            <a:srgbClr val="FF0000"/>
                          </a:solidFill>
                          <a:effectLst/>
                          <a:latin typeface="+mj-lt"/>
                          <a:cs typeface="Arial" panose="020B0604020202020204" pitchFamily="34" charset="0"/>
                        </a:rPr>
                        <a:t>1.261</a:t>
                      </a:r>
                    </a:p>
                  </a:txBody>
                  <a:tcPr marL="9525" marR="9525" marT="9525" marB="0" anchor="b"/>
                </a:tc>
                <a:tc>
                  <a:txBody>
                    <a:bodyPr/>
                    <a:lstStyle/>
                    <a:p>
                      <a:pPr algn="ctr" fontAlgn="b"/>
                      <a:r>
                        <a:rPr lang="sl-SI" sz="1600" b="1" i="0" u="none" strike="noStrike" kern="1200" dirty="0">
                          <a:solidFill>
                            <a:srgbClr val="7030A0"/>
                          </a:solidFill>
                          <a:effectLst/>
                          <a:latin typeface="+mj-lt"/>
                          <a:ea typeface="+mn-ea"/>
                          <a:cs typeface="Arial" panose="020B0604020202020204" pitchFamily="34" charset="0"/>
                        </a:rPr>
                        <a:t>+21</a:t>
                      </a:r>
                    </a:p>
                  </a:txBody>
                  <a:tcPr marL="9525" marR="9525" marT="9525" marB="0" anchor="b"/>
                </a:tc>
                <a:tc>
                  <a:txBody>
                    <a:bodyPr/>
                    <a:lstStyle/>
                    <a:p>
                      <a:pPr algn="ctr" fontAlgn="b"/>
                      <a:r>
                        <a:rPr lang="sl-SI" sz="1600" b="1" i="0" u="none" strike="noStrike" dirty="0">
                          <a:solidFill>
                            <a:srgbClr val="0070C0"/>
                          </a:solidFill>
                          <a:effectLst/>
                          <a:latin typeface="+mj-lt"/>
                          <a:cs typeface="Arial" panose="020B0604020202020204" pitchFamily="34" charset="0"/>
                        </a:rPr>
                        <a:t>1.480</a:t>
                      </a:r>
                    </a:p>
                  </a:txBody>
                  <a:tcPr marL="9525" marR="9525" marT="9525" marB="0" anchor="b"/>
                </a:tc>
                <a:extLst>
                  <a:ext uri="{0D108BD9-81ED-4DB2-BD59-A6C34878D82A}">
                    <a16:rowId xmlns:a16="http://schemas.microsoft.com/office/drawing/2014/main" val="10003"/>
                  </a:ext>
                </a:extLst>
              </a:tr>
              <a:tr h="467434">
                <a:tc>
                  <a:txBody>
                    <a:bodyPr/>
                    <a:lstStyle/>
                    <a:p>
                      <a:pPr algn="l" fontAlgn="b"/>
                      <a:r>
                        <a:rPr lang="sl-SI" sz="1600" b="0" u="none" strike="noStrike" dirty="0">
                          <a:solidFill>
                            <a:schemeClr val="tx1"/>
                          </a:solidFill>
                          <a:effectLst/>
                          <a:latin typeface="+mj-lt"/>
                          <a:cs typeface="Arial" panose="020B0604020202020204" pitchFamily="34" charset="0"/>
                        </a:rPr>
                        <a:t>Jugovzhodna Slovenija</a:t>
                      </a:r>
                      <a:endParaRPr lang="sl-SI" sz="1600" b="0" i="0" u="none" strike="noStrike" dirty="0">
                        <a:solidFill>
                          <a:schemeClr val="tx1"/>
                        </a:solidFill>
                        <a:effectLst/>
                        <a:latin typeface="+mj-lt"/>
                        <a:cs typeface="Arial" panose="020B0604020202020204" pitchFamily="34" charset="0"/>
                      </a:endParaRPr>
                    </a:p>
                  </a:txBody>
                  <a:tcPr marL="9525" marR="9525" marT="9525" marB="0" anchor="b"/>
                </a:tc>
                <a:tc>
                  <a:txBody>
                    <a:bodyPr/>
                    <a:lstStyle/>
                    <a:p>
                      <a:pPr algn="ctr" fontAlgn="b"/>
                      <a:r>
                        <a:rPr lang="sl-SI" sz="1600" b="0" i="0" u="none" strike="noStrike" dirty="0">
                          <a:solidFill>
                            <a:schemeClr val="tx1"/>
                          </a:solidFill>
                          <a:effectLst/>
                          <a:latin typeface="+mj-lt"/>
                          <a:cs typeface="Arial" panose="020B0604020202020204" pitchFamily="34" charset="0"/>
                        </a:rPr>
                        <a:t>1.390</a:t>
                      </a:r>
                    </a:p>
                  </a:txBody>
                  <a:tcPr marL="9525" marR="9525" marT="9525" marB="0" anchor="b"/>
                </a:tc>
                <a:tc>
                  <a:txBody>
                    <a:bodyPr/>
                    <a:lstStyle/>
                    <a:p>
                      <a:pPr algn="ctr" fontAlgn="b"/>
                      <a:r>
                        <a:rPr lang="sl-SI" sz="1600" b="0" i="0" u="none" strike="noStrike" dirty="0">
                          <a:solidFill>
                            <a:srgbClr val="FF0000"/>
                          </a:solidFill>
                          <a:effectLst/>
                          <a:latin typeface="+mj-lt"/>
                          <a:cs typeface="Arial" panose="020B0604020202020204" pitchFamily="34" charset="0"/>
                        </a:rPr>
                        <a:t>1.601</a:t>
                      </a:r>
                    </a:p>
                  </a:txBody>
                  <a:tcPr marL="9525" marR="9525" marT="9525" marB="0" anchor="b"/>
                </a:tc>
                <a:tc>
                  <a:txBody>
                    <a:bodyPr/>
                    <a:lstStyle/>
                    <a:p>
                      <a:pPr algn="ctr" fontAlgn="b"/>
                      <a:r>
                        <a:rPr lang="sl-SI" sz="1600" b="1" i="0" u="none" strike="noStrike" kern="1200" dirty="0">
                          <a:solidFill>
                            <a:srgbClr val="7030A0"/>
                          </a:solidFill>
                          <a:effectLst/>
                          <a:latin typeface="+mj-lt"/>
                          <a:ea typeface="+mn-ea"/>
                          <a:cs typeface="Arial" panose="020B0604020202020204" pitchFamily="34" charset="0"/>
                        </a:rPr>
                        <a:t>+211</a:t>
                      </a:r>
                    </a:p>
                  </a:txBody>
                  <a:tcPr marL="9525" marR="9525" marT="9525" marB="0" anchor="b"/>
                </a:tc>
                <a:tc>
                  <a:txBody>
                    <a:bodyPr/>
                    <a:lstStyle/>
                    <a:p>
                      <a:pPr algn="ctr" fontAlgn="b"/>
                      <a:r>
                        <a:rPr lang="sl-SI" sz="1600" b="1" i="0" u="none" strike="noStrike" dirty="0">
                          <a:solidFill>
                            <a:srgbClr val="0070C0"/>
                          </a:solidFill>
                          <a:effectLst/>
                          <a:latin typeface="+mj-lt"/>
                          <a:cs typeface="Arial" panose="020B0604020202020204" pitchFamily="34" charset="0"/>
                        </a:rPr>
                        <a:t>2.282</a:t>
                      </a:r>
                    </a:p>
                  </a:txBody>
                  <a:tcPr marL="9525" marR="9525" marT="9525" marB="0" anchor="b"/>
                </a:tc>
                <a:extLst>
                  <a:ext uri="{0D108BD9-81ED-4DB2-BD59-A6C34878D82A}">
                    <a16:rowId xmlns:a16="http://schemas.microsoft.com/office/drawing/2014/main" val="10004"/>
                  </a:ext>
                </a:extLst>
              </a:tr>
              <a:tr h="409657">
                <a:tc>
                  <a:txBody>
                    <a:bodyPr/>
                    <a:lstStyle/>
                    <a:p>
                      <a:pPr algn="l" fontAlgn="b"/>
                      <a:r>
                        <a:rPr lang="sl-SI" sz="1600" b="0" u="none" strike="noStrike" dirty="0">
                          <a:solidFill>
                            <a:schemeClr val="tx1"/>
                          </a:solidFill>
                          <a:effectLst/>
                          <a:latin typeface="+mj-lt"/>
                          <a:cs typeface="Arial" panose="020B0604020202020204" pitchFamily="34" charset="0"/>
                        </a:rPr>
                        <a:t>Koroška</a:t>
                      </a:r>
                      <a:endParaRPr lang="sl-SI" sz="1600" b="0" i="0" u="none" strike="noStrike" dirty="0">
                        <a:solidFill>
                          <a:schemeClr val="tx1"/>
                        </a:solidFill>
                        <a:effectLst/>
                        <a:latin typeface="+mj-lt"/>
                        <a:cs typeface="Arial" panose="020B0604020202020204" pitchFamily="34" charset="0"/>
                      </a:endParaRPr>
                    </a:p>
                  </a:txBody>
                  <a:tcPr marL="9525" marR="9525" marT="9525" marB="0" anchor="b"/>
                </a:tc>
                <a:tc>
                  <a:txBody>
                    <a:bodyPr/>
                    <a:lstStyle/>
                    <a:p>
                      <a:pPr algn="ctr" fontAlgn="b"/>
                      <a:r>
                        <a:rPr lang="sl-SI" sz="1600" b="0" i="0" u="none" strike="noStrike" dirty="0">
                          <a:solidFill>
                            <a:schemeClr val="tx1"/>
                          </a:solidFill>
                          <a:effectLst/>
                          <a:latin typeface="+mj-lt"/>
                          <a:cs typeface="Arial" panose="020B0604020202020204" pitchFamily="34" charset="0"/>
                        </a:rPr>
                        <a:t>732</a:t>
                      </a:r>
                    </a:p>
                  </a:txBody>
                  <a:tcPr marL="9525" marR="9525" marT="9525" marB="0" anchor="b"/>
                </a:tc>
                <a:tc>
                  <a:txBody>
                    <a:bodyPr/>
                    <a:lstStyle/>
                    <a:p>
                      <a:pPr algn="ctr" fontAlgn="b"/>
                      <a:r>
                        <a:rPr lang="sl-SI" sz="1600" b="0" i="0" u="none" strike="noStrike" dirty="0">
                          <a:solidFill>
                            <a:srgbClr val="FF0000"/>
                          </a:solidFill>
                          <a:effectLst/>
                          <a:latin typeface="+mj-lt"/>
                          <a:cs typeface="Arial" panose="020B0604020202020204" pitchFamily="34" charset="0"/>
                        </a:rPr>
                        <a:t>682</a:t>
                      </a:r>
                    </a:p>
                  </a:txBody>
                  <a:tcPr marL="9525" marR="9525" marT="9525" marB="0" anchor="b"/>
                </a:tc>
                <a:tc>
                  <a:txBody>
                    <a:bodyPr/>
                    <a:lstStyle/>
                    <a:p>
                      <a:pPr marL="0" algn="ctr" defTabSz="914400" rtl="0" eaLnBrk="1" fontAlgn="b" latinLnBrk="0" hangingPunct="1"/>
                      <a:r>
                        <a:rPr lang="sl-SI" sz="1600" b="1" i="0" u="none" strike="noStrike" kern="1200" dirty="0">
                          <a:solidFill>
                            <a:srgbClr val="0070C0"/>
                          </a:solidFill>
                          <a:effectLst/>
                          <a:latin typeface="+mj-lt"/>
                          <a:ea typeface="+mn-ea"/>
                          <a:cs typeface="Arial" panose="020B0604020202020204" pitchFamily="34" charset="0"/>
                        </a:rPr>
                        <a:t>-50</a:t>
                      </a:r>
                    </a:p>
                  </a:txBody>
                  <a:tcPr marL="9525" marR="9525" marT="9525" marB="0" anchor="b"/>
                </a:tc>
                <a:tc>
                  <a:txBody>
                    <a:bodyPr/>
                    <a:lstStyle/>
                    <a:p>
                      <a:pPr algn="ctr" fontAlgn="b"/>
                      <a:r>
                        <a:rPr lang="sl-SI" sz="1600" b="1" i="0" u="none" strike="noStrike" dirty="0">
                          <a:solidFill>
                            <a:srgbClr val="0070C0"/>
                          </a:solidFill>
                          <a:effectLst/>
                          <a:latin typeface="+mj-lt"/>
                          <a:cs typeface="Arial" panose="020B0604020202020204" pitchFamily="34" charset="0"/>
                        </a:rPr>
                        <a:t>838</a:t>
                      </a:r>
                    </a:p>
                  </a:txBody>
                  <a:tcPr marL="9525" marR="9525" marT="9525" marB="0" anchor="b"/>
                </a:tc>
                <a:extLst>
                  <a:ext uri="{0D108BD9-81ED-4DB2-BD59-A6C34878D82A}">
                    <a16:rowId xmlns:a16="http://schemas.microsoft.com/office/drawing/2014/main" val="10005"/>
                  </a:ext>
                </a:extLst>
              </a:tr>
              <a:tr h="409657">
                <a:tc>
                  <a:txBody>
                    <a:bodyPr/>
                    <a:lstStyle/>
                    <a:p>
                      <a:pPr algn="l" fontAlgn="b"/>
                      <a:r>
                        <a:rPr lang="sl-SI" sz="1600" b="0" u="none" strike="noStrike" dirty="0">
                          <a:solidFill>
                            <a:schemeClr val="tx1"/>
                          </a:solidFill>
                          <a:effectLst/>
                          <a:latin typeface="+mj-lt"/>
                          <a:cs typeface="Arial" panose="020B0604020202020204" pitchFamily="34" charset="0"/>
                        </a:rPr>
                        <a:t>Primorsko</a:t>
                      </a:r>
                      <a:r>
                        <a:rPr lang="sl-SI" sz="1600" b="0" u="none" strike="noStrike" baseline="0" dirty="0">
                          <a:solidFill>
                            <a:schemeClr val="tx1"/>
                          </a:solidFill>
                          <a:effectLst/>
                          <a:latin typeface="+mj-lt"/>
                          <a:cs typeface="Arial" panose="020B0604020202020204" pitchFamily="34" charset="0"/>
                        </a:rPr>
                        <a:t> - notranjska</a:t>
                      </a:r>
                      <a:endParaRPr lang="sl-SI" sz="1600" b="0" i="0" u="none" strike="noStrike" dirty="0">
                        <a:solidFill>
                          <a:schemeClr val="tx1"/>
                        </a:solidFill>
                        <a:effectLst/>
                        <a:latin typeface="+mj-lt"/>
                        <a:cs typeface="Arial" panose="020B0604020202020204" pitchFamily="34" charset="0"/>
                      </a:endParaRPr>
                    </a:p>
                  </a:txBody>
                  <a:tcPr marL="9525" marR="9525" marT="9525" marB="0" anchor="b"/>
                </a:tc>
                <a:tc>
                  <a:txBody>
                    <a:bodyPr/>
                    <a:lstStyle/>
                    <a:p>
                      <a:pPr algn="ctr" fontAlgn="b"/>
                      <a:r>
                        <a:rPr lang="sl-SI" sz="1600" b="0" i="0" u="none" strike="noStrike" dirty="0">
                          <a:solidFill>
                            <a:schemeClr val="tx1"/>
                          </a:solidFill>
                          <a:effectLst/>
                          <a:latin typeface="+mj-lt"/>
                          <a:cs typeface="Arial" panose="020B0604020202020204" pitchFamily="34" charset="0"/>
                        </a:rPr>
                        <a:t>548</a:t>
                      </a:r>
                    </a:p>
                  </a:txBody>
                  <a:tcPr marL="9525" marR="9525" marT="9525" marB="0" anchor="b"/>
                </a:tc>
                <a:tc>
                  <a:txBody>
                    <a:bodyPr/>
                    <a:lstStyle/>
                    <a:p>
                      <a:pPr algn="ctr" fontAlgn="b"/>
                      <a:r>
                        <a:rPr lang="sl-SI" sz="1600" b="0" i="0" u="none" strike="noStrike" dirty="0">
                          <a:solidFill>
                            <a:srgbClr val="FF0000"/>
                          </a:solidFill>
                          <a:effectLst/>
                          <a:latin typeface="+mj-lt"/>
                          <a:cs typeface="Arial" panose="020B0604020202020204" pitchFamily="34" charset="0"/>
                        </a:rPr>
                        <a:t>549</a:t>
                      </a:r>
                    </a:p>
                  </a:txBody>
                  <a:tcPr marL="9525" marR="9525" marT="9525" marB="0" anchor="b"/>
                </a:tc>
                <a:tc>
                  <a:txBody>
                    <a:bodyPr/>
                    <a:lstStyle/>
                    <a:p>
                      <a:pPr algn="ctr" fontAlgn="b"/>
                      <a:r>
                        <a:rPr lang="sl-SI" sz="1600" b="1" i="0" u="none" strike="noStrike" kern="1200" dirty="0">
                          <a:solidFill>
                            <a:srgbClr val="7030A0"/>
                          </a:solidFill>
                          <a:effectLst/>
                          <a:latin typeface="+mj-lt"/>
                          <a:ea typeface="+mn-ea"/>
                          <a:cs typeface="Arial" panose="020B0604020202020204" pitchFamily="34" charset="0"/>
                        </a:rPr>
                        <a:t>+1</a:t>
                      </a:r>
                    </a:p>
                  </a:txBody>
                  <a:tcPr marL="9525" marR="9525" marT="9525" marB="0" anchor="b"/>
                </a:tc>
                <a:tc>
                  <a:txBody>
                    <a:bodyPr/>
                    <a:lstStyle/>
                    <a:p>
                      <a:pPr algn="ctr" fontAlgn="b"/>
                      <a:r>
                        <a:rPr lang="sl-SI" sz="1600" b="1" i="0" u="none" strike="noStrike" dirty="0">
                          <a:solidFill>
                            <a:srgbClr val="0070C0"/>
                          </a:solidFill>
                          <a:effectLst/>
                          <a:latin typeface="+mj-lt"/>
                          <a:cs typeface="Arial" panose="020B0604020202020204" pitchFamily="34" charset="0"/>
                        </a:rPr>
                        <a:t>398</a:t>
                      </a:r>
                    </a:p>
                  </a:txBody>
                  <a:tcPr marL="9525" marR="9525" marT="9525" marB="0" anchor="b"/>
                </a:tc>
                <a:extLst>
                  <a:ext uri="{0D108BD9-81ED-4DB2-BD59-A6C34878D82A}">
                    <a16:rowId xmlns:a16="http://schemas.microsoft.com/office/drawing/2014/main" val="10006"/>
                  </a:ext>
                </a:extLst>
              </a:tr>
              <a:tr h="409657">
                <a:tc>
                  <a:txBody>
                    <a:bodyPr/>
                    <a:lstStyle/>
                    <a:p>
                      <a:pPr algn="l" fontAlgn="b"/>
                      <a:r>
                        <a:rPr lang="sl-SI" sz="1600" b="0" u="none" strike="noStrike" dirty="0">
                          <a:solidFill>
                            <a:schemeClr val="tx1"/>
                          </a:solidFill>
                          <a:effectLst/>
                          <a:latin typeface="+mj-lt"/>
                          <a:cs typeface="Arial" panose="020B0604020202020204" pitchFamily="34" charset="0"/>
                        </a:rPr>
                        <a:t>Obalno-Kraška</a:t>
                      </a:r>
                      <a:endParaRPr lang="sl-SI" sz="1600" b="0" i="0" u="none" strike="noStrike" dirty="0">
                        <a:solidFill>
                          <a:schemeClr val="tx1"/>
                        </a:solidFill>
                        <a:effectLst/>
                        <a:latin typeface="+mj-lt"/>
                        <a:cs typeface="Arial" panose="020B0604020202020204" pitchFamily="34" charset="0"/>
                      </a:endParaRPr>
                    </a:p>
                  </a:txBody>
                  <a:tcPr marL="9525" marR="9525" marT="9525" marB="0" anchor="b"/>
                </a:tc>
                <a:tc>
                  <a:txBody>
                    <a:bodyPr/>
                    <a:lstStyle/>
                    <a:p>
                      <a:pPr algn="ctr" fontAlgn="b"/>
                      <a:r>
                        <a:rPr lang="sl-SI" sz="1600" b="0" i="0" u="none" strike="noStrike" dirty="0">
                          <a:solidFill>
                            <a:schemeClr val="tx1"/>
                          </a:solidFill>
                          <a:effectLst/>
                          <a:latin typeface="+mj-lt"/>
                          <a:cs typeface="Arial" panose="020B0604020202020204" pitchFamily="34" charset="0"/>
                        </a:rPr>
                        <a:t>1.121</a:t>
                      </a:r>
                    </a:p>
                  </a:txBody>
                  <a:tcPr marL="9525" marR="9525" marT="9525" marB="0" anchor="b"/>
                </a:tc>
                <a:tc>
                  <a:txBody>
                    <a:bodyPr/>
                    <a:lstStyle/>
                    <a:p>
                      <a:pPr algn="ctr" fontAlgn="b"/>
                      <a:r>
                        <a:rPr lang="sl-SI" sz="1600" b="0" i="0" u="none" strike="noStrike" dirty="0">
                          <a:solidFill>
                            <a:srgbClr val="FF0000"/>
                          </a:solidFill>
                          <a:effectLst/>
                          <a:latin typeface="+mj-lt"/>
                          <a:cs typeface="Arial" panose="020B0604020202020204" pitchFamily="34" charset="0"/>
                        </a:rPr>
                        <a:t>1.168</a:t>
                      </a:r>
                    </a:p>
                  </a:txBody>
                  <a:tcPr marL="9525" marR="9525" marT="9525" marB="0" anchor="b"/>
                </a:tc>
                <a:tc>
                  <a:txBody>
                    <a:bodyPr/>
                    <a:lstStyle/>
                    <a:p>
                      <a:pPr algn="ctr" fontAlgn="b"/>
                      <a:r>
                        <a:rPr lang="sl-SI" sz="1600" b="1" i="0" u="none" strike="noStrike" kern="1200" dirty="0">
                          <a:solidFill>
                            <a:srgbClr val="7030A0"/>
                          </a:solidFill>
                          <a:effectLst/>
                          <a:latin typeface="+mj-lt"/>
                          <a:ea typeface="+mn-ea"/>
                          <a:cs typeface="Arial" panose="020B0604020202020204" pitchFamily="34" charset="0"/>
                        </a:rPr>
                        <a:t>+47</a:t>
                      </a:r>
                    </a:p>
                  </a:txBody>
                  <a:tcPr marL="9525" marR="9525" marT="9525" marB="0" anchor="b"/>
                </a:tc>
                <a:tc>
                  <a:txBody>
                    <a:bodyPr/>
                    <a:lstStyle/>
                    <a:p>
                      <a:pPr algn="ctr" fontAlgn="b"/>
                      <a:r>
                        <a:rPr lang="sl-SI" sz="1600" b="1" i="0" u="none" strike="noStrike" dirty="0">
                          <a:solidFill>
                            <a:srgbClr val="0070C0"/>
                          </a:solidFill>
                          <a:effectLst/>
                          <a:latin typeface="+mj-lt"/>
                          <a:cs typeface="Arial" panose="020B0604020202020204" pitchFamily="34" charset="0"/>
                        </a:rPr>
                        <a:t>1.238</a:t>
                      </a:r>
                    </a:p>
                  </a:txBody>
                  <a:tcPr marL="9525" marR="9525" marT="9525" marB="0" anchor="b"/>
                </a:tc>
                <a:extLst>
                  <a:ext uri="{0D108BD9-81ED-4DB2-BD59-A6C34878D82A}">
                    <a16:rowId xmlns:a16="http://schemas.microsoft.com/office/drawing/2014/main" val="10007"/>
                  </a:ext>
                </a:extLst>
              </a:tr>
              <a:tr h="409657">
                <a:tc>
                  <a:txBody>
                    <a:bodyPr/>
                    <a:lstStyle/>
                    <a:p>
                      <a:pPr algn="l" fontAlgn="b"/>
                      <a:r>
                        <a:rPr lang="sl-SI" sz="1600" b="0" u="none" strike="noStrike" dirty="0">
                          <a:solidFill>
                            <a:schemeClr val="tx1"/>
                          </a:solidFill>
                          <a:effectLst/>
                          <a:latin typeface="+mj-lt"/>
                          <a:cs typeface="Arial" panose="020B0604020202020204" pitchFamily="34" charset="0"/>
                        </a:rPr>
                        <a:t>Osrednjeslovenska</a:t>
                      </a:r>
                      <a:endParaRPr lang="sl-SI" sz="1600" b="0" i="0" u="none" strike="noStrike" dirty="0">
                        <a:solidFill>
                          <a:schemeClr val="tx1"/>
                        </a:solidFill>
                        <a:effectLst/>
                        <a:latin typeface="+mj-lt"/>
                        <a:cs typeface="Arial" panose="020B0604020202020204" pitchFamily="34" charset="0"/>
                      </a:endParaRPr>
                    </a:p>
                  </a:txBody>
                  <a:tcPr marL="9525" marR="9525" marT="9525" marB="0" anchor="b"/>
                </a:tc>
                <a:tc>
                  <a:txBody>
                    <a:bodyPr/>
                    <a:lstStyle/>
                    <a:p>
                      <a:pPr algn="ctr" fontAlgn="b"/>
                      <a:r>
                        <a:rPr lang="sl-SI" sz="1600" b="0" i="0" u="none" strike="noStrike" dirty="0">
                          <a:solidFill>
                            <a:schemeClr val="tx1"/>
                          </a:solidFill>
                          <a:effectLst/>
                          <a:latin typeface="+mj-lt"/>
                          <a:cs typeface="Arial" panose="020B0604020202020204" pitchFamily="34" charset="0"/>
                        </a:rPr>
                        <a:t>6.016</a:t>
                      </a:r>
                    </a:p>
                  </a:txBody>
                  <a:tcPr marL="9525" marR="9525" marT="9525" marB="0" anchor="b"/>
                </a:tc>
                <a:tc>
                  <a:txBody>
                    <a:bodyPr/>
                    <a:lstStyle/>
                    <a:p>
                      <a:pPr algn="ctr" fontAlgn="b"/>
                      <a:r>
                        <a:rPr lang="sl-SI" sz="1600" b="0" i="0" u="none" strike="noStrike" dirty="0">
                          <a:solidFill>
                            <a:srgbClr val="FF0000"/>
                          </a:solidFill>
                          <a:effectLst/>
                          <a:latin typeface="+mj-lt"/>
                          <a:cs typeface="Arial" panose="020B0604020202020204" pitchFamily="34" charset="0"/>
                        </a:rPr>
                        <a:t>6.205</a:t>
                      </a:r>
                    </a:p>
                  </a:txBody>
                  <a:tcPr marL="9525" marR="9525" marT="9525" marB="0" anchor="b"/>
                </a:tc>
                <a:tc>
                  <a:txBody>
                    <a:bodyPr/>
                    <a:lstStyle/>
                    <a:p>
                      <a:pPr algn="ctr" fontAlgn="b"/>
                      <a:r>
                        <a:rPr lang="sl-SI" sz="1600" b="1" i="0" u="none" strike="noStrike" kern="1200" dirty="0">
                          <a:solidFill>
                            <a:srgbClr val="7030A0"/>
                          </a:solidFill>
                          <a:effectLst/>
                          <a:latin typeface="+mj-lt"/>
                          <a:ea typeface="+mn-ea"/>
                          <a:cs typeface="Arial" panose="020B0604020202020204" pitchFamily="34" charset="0"/>
                        </a:rPr>
                        <a:t>+189</a:t>
                      </a:r>
                    </a:p>
                  </a:txBody>
                  <a:tcPr marL="9525" marR="9525" marT="9525" marB="0" anchor="b"/>
                </a:tc>
                <a:tc>
                  <a:txBody>
                    <a:bodyPr/>
                    <a:lstStyle/>
                    <a:p>
                      <a:pPr algn="ctr" fontAlgn="b"/>
                      <a:r>
                        <a:rPr lang="sl-SI" sz="1600" b="1" i="0" u="none" strike="noStrike" dirty="0">
                          <a:solidFill>
                            <a:srgbClr val="0070C0"/>
                          </a:solidFill>
                          <a:effectLst/>
                          <a:latin typeface="+mj-lt"/>
                          <a:cs typeface="Arial" panose="020B0604020202020204" pitchFamily="34" charset="0"/>
                        </a:rPr>
                        <a:t>6.920</a:t>
                      </a:r>
                    </a:p>
                  </a:txBody>
                  <a:tcPr marL="9525" marR="9525" marT="9525" marB="0" anchor="b"/>
                </a:tc>
                <a:extLst>
                  <a:ext uri="{0D108BD9-81ED-4DB2-BD59-A6C34878D82A}">
                    <a16:rowId xmlns:a16="http://schemas.microsoft.com/office/drawing/2014/main" val="10008"/>
                  </a:ext>
                </a:extLst>
              </a:tr>
              <a:tr h="409657">
                <a:tc>
                  <a:txBody>
                    <a:bodyPr/>
                    <a:lstStyle/>
                    <a:p>
                      <a:pPr algn="l" fontAlgn="b"/>
                      <a:r>
                        <a:rPr lang="sl-SI" sz="1600" b="0" u="none" strike="noStrike" dirty="0">
                          <a:solidFill>
                            <a:schemeClr val="tx1"/>
                          </a:solidFill>
                          <a:effectLst/>
                          <a:latin typeface="+mj-lt"/>
                          <a:cs typeface="Arial" panose="020B0604020202020204" pitchFamily="34" charset="0"/>
                        </a:rPr>
                        <a:t>Podravska</a:t>
                      </a:r>
                      <a:endParaRPr lang="sl-SI" sz="1600" b="0" i="0" u="none" strike="noStrike" dirty="0">
                        <a:solidFill>
                          <a:schemeClr val="tx1"/>
                        </a:solidFill>
                        <a:effectLst/>
                        <a:latin typeface="+mj-lt"/>
                        <a:cs typeface="Arial" panose="020B0604020202020204" pitchFamily="34" charset="0"/>
                      </a:endParaRPr>
                    </a:p>
                  </a:txBody>
                  <a:tcPr marL="9525" marR="9525" marT="9525" marB="0" anchor="b"/>
                </a:tc>
                <a:tc>
                  <a:txBody>
                    <a:bodyPr/>
                    <a:lstStyle/>
                    <a:p>
                      <a:pPr algn="ctr" fontAlgn="b"/>
                      <a:r>
                        <a:rPr lang="sl-SI" sz="1600" b="0" i="0" u="none" strike="noStrike" dirty="0">
                          <a:solidFill>
                            <a:schemeClr val="tx1"/>
                          </a:solidFill>
                          <a:effectLst/>
                          <a:latin typeface="+mj-lt"/>
                          <a:cs typeface="Arial" panose="020B0604020202020204" pitchFamily="34" charset="0"/>
                        </a:rPr>
                        <a:t>3.144</a:t>
                      </a:r>
                    </a:p>
                  </a:txBody>
                  <a:tcPr marL="9525" marR="9525" marT="9525" marB="0" anchor="b"/>
                </a:tc>
                <a:tc>
                  <a:txBody>
                    <a:bodyPr/>
                    <a:lstStyle/>
                    <a:p>
                      <a:pPr algn="ctr" fontAlgn="b"/>
                      <a:r>
                        <a:rPr lang="sl-SI" sz="1600" b="0" i="0" u="none" strike="noStrike" dirty="0">
                          <a:solidFill>
                            <a:srgbClr val="FF0000"/>
                          </a:solidFill>
                          <a:effectLst/>
                          <a:latin typeface="+mj-lt"/>
                          <a:cs typeface="Arial" panose="020B0604020202020204" pitchFamily="34" charset="0"/>
                        </a:rPr>
                        <a:t>3.137</a:t>
                      </a:r>
                    </a:p>
                  </a:txBody>
                  <a:tcPr marL="9525" marR="9525" marT="9525" marB="0" anchor="b"/>
                </a:tc>
                <a:tc>
                  <a:txBody>
                    <a:bodyPr/>
                    <a:lstStyle/>
                    <a:p>
                      <a:pPr algn="ctr" fontAlgn="b"/>
                      <a:r>
                        <a:rPr lang="sl-SI" sz="1600" b="1" i="0" u="none" strike="noStrike" kern="1200" dirty="0">
                          <a:solidFill>
                            <a:srgbClr val="0070C0"/>
                          </a:solidFill>
                          <a:effectLst/>
                          <a:latin typeface="+mj-lt"/>
                          <a:ea typeface="+mn-ea"/>
                          <a:cs typeface="Arial" panose="020B0604020202020204" pitchFamily="34" charset="0"/>
                        </a:rPr>
                        <a:t>-7</a:t>
                      </a:r>
                    </a:p>
                  </a:txBody>
                  <a:tcPr marL="9525" marR="9525" marT="9525" marB="0" anchor="b"/>
                </a:tc>
                <a:tc>
                  <a:txBody>
                    <a:bodyPr/>
                    <a:lstStyle/>
                    <a:p>
                      <a:pPr algn="ctr" fontAlgn="b"/>
                      <a:r>
                        <a:rPr lang="sl-SI" sz="1600" b="1" i="0" u="none" strike="noStrike" dirty="0">
                          <a:solidFill>
                            <a:srgbClr val="0070C0"/>
                          </a:solidFill>
                          <a:effectLst/>
                          <a:latin typeface="+mj-lt"/>
                          <a:cs typeface="Arial" panose="020B0604020202020204" pitchFamily="34" charset="0"/>
                        </a:rPr>
                        <a:t>4.278</a:t>
                      </a:r>
                    </a:p>
                  </a:txBody>
                  <a:tcPr marL="9525" marR="9525" marT="9525" marB="0" anchor="b"/>
                </a:tc>
                <a:extLst>
                  <a:ext uri="{0D108BD9-81ED-4DB2-BD59-A6C34878D82A}">
                    <a16:rowId xmlns:a16="http://schemas.microsoft.com/office/drawing/2014/main" val="10009"/>
                  </a:ext>
                </a:extLst>
              </a:tr>
              <a:tr h="425419">
                <a:tc>
                  <a:txBody>
                    <a:bodyPr/>
                    <a:lstStyle/>
                    <a:p>
                      <a:pPr algn="l" fontAlgn="b"/>
                      <a:r>
                        <a:rPr lang="sl-SI" sz="1600" b="0" u="none" strike="noStrike" dirty="0">
                          <a:solidFill>
                            <a:schemeClr val="tx1"/>
                          </a:solidFill>
                          <a:effectLst/>
                          <a:latin typeface="+mj-lt"/>
                          <a:cs typeface="Arial" panose="020B0604020202020204" pitchFamily="34" charset="0"/>
                        </a:rPr>
                        <a:t>Pomurska</a:t>
                      </a:r>
                      <a:endParaRPr lang="sl-SI" sz="1600" b="0" i="0" u="none" strike="noStrike" dirty="0">
                        <a:solidFill>
                          <a:schemeClr val="tx1"/>
                        </a:solidFill>
                        <a:effectLst/>
                        <a:latin typeface="+mj-lt"/>
                        <a:cs typeface="Arial" panose="020B0604020202020204" pitchFamily="34" charset="0"/>
                      </a:endParaRPr>
                    </a:p>
                  </a:txBody>
                  <a:tcPr marL="9525" marR="9525" marT="9525" marB="0" anchor="b"/>
                </a:tc>
                <a:tc>
                  <a:txBody>
                    <a:bodyPr/>
                    <a:lstStyle/>
                    <a:p>
                      <a:pPr algn="ctr" fontAlgn="b"/>
                      <a:r>
                        <a:rPr lang="sl-SI" sz="1600" b="0" i="0" u="none" strike="noStrike" dirty="0">
                          <a:solidFill>
                            <a:schemeClr val="tx1"/>
                          </a:solidFill>
                          <a:effectLst/>
                          <a:latin typeface="+mj-lt"/>
                          <a:cs typeface="Arial" panose="020B0604020202020204" pitchFamily="34" charset="0"/>
                        </a:rPr>
                        <a:t>1.076</a:t>
                      </a:r>
                    </a:p>
                  </a:txBody>
                  <a:tcPr marL="9525" marR="9525" marT="9525" marB="0" anchor="b"/>
                </a:tc>
                <a:tc>
                  <a:txBody>
                    <a:bodyPr/>
                    <a:lstStyle/>
                    <a:p>
                      <a:pPr algn="ctr" fontAlgn="b"/>
                      <a:r>
                        <a:rPr lang="sl-SI" sz="1600" b="0" i="0" u="none" strike="noStrike" dirty="0">
                          <a:solidFill>
                            <a:srgbClr val="FF0000"/>
                          </a:solidFill>
                          <a:effectLst/>
                          <a:latin typeface="+mj-lt"/>
                          <a:cs typeface="Arial" panose="020B0604020202020204" pitchFamily="34" charset="0"/>
                        </a:rPr>
                        <a:t>1.037</a:t>
                      </a:r>
                    </a:p>
                  </a:txBody>
                  <a:tcPr marL="9525" marR="9525" marT="9525" marB="0" anchor="b"/>
                </a:tc>
                <a:tc>
                  <a:txBody>
                    <a:bodyPr/>
                    <a:lstStyle/>
                    <a:p>
                      <a:pPr marL="0" algn="ctr" defTabSz="914400" rtl="0" eaLnBrk="1" fontAlgn="b" latinLnBrk="0" hangingPunct="1"/>
                      <a:r>
                        <a:rPr lang="sl-SI" sz="1600" b="1" i="0" u="none" strike="noStrike" kern="1200" dirty="0">
                          <a:solidFill>
                            <a:srgbClr val="0070C0"/>
                          </a:solidFill>
                          <a:effectLst/>
                          <a:latin typeface="+mj-lt"/>
                          <a:ea typeface="+mn-ea"/>
                          <a:cs typeface="Arial" panose="020B0604020202020204" pitchFamily="34" charset="0"/>
                        </a:rPr>
                        <a:t>-39</a:t>
                      </a:r>
                    </a:p>
                  </a:txBody>
                  <a:tcPr marL="9525" marR="9525" marT="9525" marB="0" anchor="b"/>
                </a:tc>
                <a:tc>
                  <a:txBody>
                    <a:bodyPr/>
                    <a:lstStyle/>
                    <a:p>
                      <a:pPr algn="ctr" fontAlgn="b"/>
                      <a:r>
                        <a:rPr lang="sl-SI" sz="1600" b="1" i="0" u="none" strike="noStrike" dirty="0">
                          <a:solidFill>
                            <a:srgbClr val="0070C0"/>
                          </a:solidFill>
                          <a:effectLst/>
                          <a:latin typeface="+mj-lt"/>
                          <a:cs typeface="Arial" panose="020B0604020202020204" pitchFamily="34" charset="0"/>
                        </a:rPr>
                        <a:t>1.334</a:t>
                      </a:r>
                    </a:p>
                  </a:txBody>
                  <a:tcPr marL="9525" marR="9525" marT="9525" marB="0" anchor="b"/>
                </a:tc>
                <a:extLst>
                  <a:ext uri="{0D108BD9-81ED-4DB2-BD59-A6C34878D82A}">
                    <a16:rowId xmlns:a16="http://schemas.microsoft.com/office/drawing/2014/main" val="10010"/>
                  </a:ext>
                </a:extLst>
              </a:tr>
              <a:tr h="409657">
                <a:tc>
                  <a:txBody>
                    <a:bodyPr/>
                    <a:lstStyle/>
                    <a:p>
                      <a:pPr algn="l" fontAlgn="b"/>
                      <a:r>
                        <a:rPr lang="sl-SI" sz="1600" b="0" u="none" strike="noStrike" dirty="0">
                          <a:solidFill>
                            <a:schemeClr val="tx1"/>
                          </a:solidFill>
                          <a:effectLst/>
                          <a:latin typeface="+mj-lt"/>
                          <a:cs typeface="Arial" panose="020B0604020202020204" pitchFamily="34" charset="0"/>
                        </a:rPr>
                        <a:t>Savinjska</a:t>
                      </a:r>
                      <a:endParaRPr lang="sl-SI" sz="1600" b="0" i="0" u="none" strike="noStrike" dirty="0">
                        <a:solidFill>
                          <a:schemeClr val="tx1"/>
                        </a:solidFill>
                        <a:effectLst/>
                        <a:latin typeface="+mj-lt"/>
                        <a:cs typeface="Arial" panose="020B0604020202020204" pitchFamily="34" charset="0"/>
                      </a:endParaRPr>
                    </a:p>
                  </a:txBody>
                  <a:tcPr marL="9525" marR="9525" marT="9525" marB="0" anchor="b"/>
                </a:tc>
                <a:tc>
                  <a:txBody>
                    <a:bodyPr/>
                    <a:lstStyle/>
                    <a:p>
                      <a:pPr algn="ctr" fontAlgn="b"/>
                      <a:r>
                        <a:rPr lang="sl-SI" sz="1600" b="0" i="0" u="none" strike="noStrike" dirty="0">
                          <a:solidFill>
                            <a:schemeClr val="tx1"/>
                          </a:solidFill>
                          <a:effectLst/>
                          <a:latin typeface="+mj-lt"/>
                          <a:cs typeface="Arial" panose="020B0604020202020204" pitchFamily="34" charset="0"/>
                        </a:rPr>
                        <a:t>2.630</a:t>
                      </a:r>
                    </a:p>
                  </a:txBody>
                  <a:tcPr marL="9525" marR="9525" marT="9525" marB="0" anchor="b"/>
                </a:tc>
                <a:tc>
                  <a:txBody>
                    <a:bodyPr/>
                    <a:lstStyle/>
                    <a:p>
                      <a:pPr algn="ctr" fontAlgn="b"/>
                      <a:r>
                        <a:rPr lang="sl-SI" sz="1600" b="0" i="0" u="none" strike="noStrike" dirty="0">
                          <a:solidFill>
                            <a:srgbClr val="FF0000"/>
                          </a:solidFill>
                          <a:effectLst/>
                          <a:latin typeface="+mj-lt"/>
                          <a:cs typeface="Arial" panose="020B0604020202020204" pitchFamily="34" charset="0"/>
                        </a:rPr>
                        <a:t>2.694</a:t>
                      </a:r>
                    </a:p>
                  </a:txBody>
                  <a:tcPr marL="9525" marR="9525" marT="9525" marB="0" anchor="b"/>
                </a:tc>
                <a:tc>
                  <a:txBody>
                    <a:bodyPr/>
                    <a:lstStyle/>
                    <a:p>
                      <a:pPr algn="ctr" fontAlgn="b"/>
                      <a:r>
                        <a:rPr lang="sl-SI" sz="1600" b="1" i="0" u="none" strike="noStrike" kern="1200" dirty="0">
                          <a:solidFill>
                            <a:srgbClr val="7030A0"/>
                          </a:solidFill>
                          <a:effectLst/>
                          <a:latin typeface="+mj-lt"/>
                          <a:ea typeface="+mn-ea"/>
                          <a:cs typeface="Arial" panose="020B0604020202020204" pitchFamily="34" charset="0"/>
                        </a:rPr>
                        <a:t>+64</a:t>
                      </a:r>
                    </a:p>
                  </a:txBody>
                  <a:tcPr marL="9525" marR="9525" marT="9525" marB="0" anchor="b"/>
                </a:tc>
                <a:tc>
                  <a:txBody>
                    <a:bodyPr/>
                    <a:lstStyle/>
                    <a:p>
                      <a:pPr algn="ctr" fontAlgn="b"/>
                      <a:r>
                        <a:rPr lang="sl-SI" sz="1600" b="1" i="0" u="none" strike="noStrike" dirty="0">
                          <a:solidFill>
                            <a:srgbClr val="0070C0"/>
                          </a:solidFill>
                          <a:effectLst/>
                          <a:latin typeface="+mj-lt"/>
                          <a:cs typeface="Arial" panose="020B0604020202020204" pitchFamily="34" charset="0"/>
                        </a:rPr>
                        <a:t>3.356</a:t>
                      </a:r>
                    </a:p>
                  </a:txBody>
                  <a:tcPr marL="9525" marR="9525" marT="9525" marB="0" anchor="b"/>
                </a:tc>
                <a:extLst>
                  <a:ext uri="{0D108BD9-81ED-4DB2-BD59-A6C34878D82A}">
                    <a16:rowId xmlns:a16="http://schemas.microsoft.com/office/drawing/2014/main" val="10011"/>
                  </a:ext>
                </a:extLst>
              </a:tr>
              <a:tr h="409657">
                <a:tc>
                  <a:txBody>
                    <a:bodyPr/>
                    <a:lstStyle/>
                    <a:p>
                      <a:pPr algn="l" fontAlgn="b"/>
                      <a:r>
                        <a:rPr lang="sl-SI" sz="1600" b="0" u="none" strike="noStrike" dirty="0">
                          <a:solidFill>
                            <a:schemeClr val="tx1"/>
                          </a:solidFill>
                          <a:effectLst/>
                          <a:latin typeface="+mj-lt"/>
                          <a:cs typeface="Arial" panose="020B0604020202020204" pitchFamily="34" charset="0"/>
                        </a:rPr>
                        <a:t>Posavska</a:t>
                      </a:r>
                      <a:endParaRPr lang="sl-SI" sz="1600" b="0" i="0" u="none" strike="noStrike" dirty="0">
                        <a:solidFill>
                          <a:schemeClr val="tx1"/>
                        </a:solidFill>
                        <a:effectLst/>
                        <a:latin typeface="+mj-lt"/>
                        <a:cs typeface="Arial" panose="020B0604020202020204" pitchFamily="34" charset="0"/>
                      </a:endParaRPr>
                    </a:p>
                  </a:txBody>
                  <a:tcPr marL="9525" marR="9525" marT="9525" marB="0" anchor="b"/>
                </a:tc>
                <a:tc>
                  <a:txBody>
                    <a:bodyPr/>
                    <a:lstStyle/>
                    <a:p>
                      <a:pPr algn="ctr" fontAlgn="b"/>
                      <a:r>
                        <a:rPr lang="sl-SI" sz="1600" b="0" i="0" u="none" strike="noStrike" dirty="0">
                          <a:solidFill>
                            <a:schemeClr val="tx1"/>
                          </a:solidFill>
                          <a:effectLst/>
                          <a:latin typeface="+mj-lt"/>
                          <a:cs typeface="Arial" panose="020B0604020202020204" pitchFamily="34" charset="0"/>
                        </a:rPr>
                        <a:t>690</a:t>
                      </a:r>
                    </a:p>
                  </a:txBody>
                  <a:tcPr marL="9525" marR="9525" marT="9525" marB="0" anchor="b"/>
                </a:tc>
                <a:tc>
                  <a:txBody>
                    <a:bodyPr/>
                    <a:lstStyle/>
                    <a:p>
                      <a:pPr algn="ctr" fontAlgn="b"/>
                      <a:r>
                        <a:rPr lang="sl-SI" sz="1600" b="0" i="0" u="none" strike="noStrike" dirty="0">
                          <a:solidFill>
                            <a:srgbClr val="FF0000"/>
                          </a:solidFill>
                          <a:effectLst/>
                          <a:latin typeface="+mj-lt"/>
                          <a:cs typeface="Arial" panose="020B0604020202020204" pitchFamily="34" charset="0"/>
                        </a:rPr>
                        <a:t>793</a:t>
                      </a:r>
                    </a:p>
                  </a:txBody>
                  <a:tcPr marL="9525" marR="9525" marT="9525" marB="0" anchor="b"/>
                </a:tc>
                <a:tc>
                  <a:txBody>
                    <a:bodyPr/>
                    <a:lstStyle/>
                    <a:p>
                      <a:pPr marL="0" algn="ctr" defTabSz="914400" rtl="0" eaLnBrk="1" fontAlgn="b" latinLnBrk="0" hangingPunct="1"/>
                      <a:r>
                        <a:rPr lang="sl-SI" sz="1600" b="1" i="0" u="none" strike="noStrike" kern="1200" dirty="0">
                          <a:solidFill>
                            <a:srgbClr val="7030A0"/>
                          </a:solidFill>
                          <a:effectLst/>
                          <a:latin typeface="+mj-lt"/>
                          <a:ea typeface="+mn-ea"/>
                          <a:cs typeface="Arial" panose="020B0604020202020204" pitchFamily="34" charset="0"/>
                        </a:rPr>
                        <a:t>+103</a:t>
                      </a:r>
                    </a:p>
                  </a:txBody>
                  <a:tcPr marL="9525" marR="9525" marT="9525" marB="0" anchor="b"/>
                </a:tc>
                <a:tc>
                  <a:txBody>
                    <a:bodyPr/>
                    <a:lstStyle/>
                    <a:p>
                      <a:pPr algn="ctr" fontAlgn="b"/>
                      <a:r>
                        <a:rPr lang="sl-SI" sz="1600" b="1" i="0" u="none" strike="noStrike" dirty="0">
                          <a:solidFill>
                            <a:srgbClr val="0070C0"/>
                          </a:solidFill>
                          <a:effectLst/>
                          <a:latin typeface="+mj-lt"/>
                          <a:cs typeface="Arial" panose="020B0604020202020204" pitchFamily="34" charset="0"/>
                        </a:rPr>
                        <a:t>552</a:t>
                      </a:r>
                    </a:p>
                  </a:txBody>
                  <a:tcPr marL="9525" marR="9525" marT="9525" marB="0" anchor="b"/>
                </a:tc>
                <a:extLst>
                  <a:ext uri="{0D108BD9-81ED-4DB2-BD59-A6C34878D82A}">
                    <a16:rowId xmlns:a16="http://schemas.microsoft.com/office/drawing/2014/main" val="10012"/>
                  </a:ext>
                </a:extLst>
              </a:tr>
              <a:tr h="409657">
                <a:tc>
                  <a:txBody>
                    <a:bodyPr/>
                    <a:lstStyle/>
                    <a:p>
                      <a:pPr algn="l" fontAlgn="b"/>
                      <a:r>
                        <a:rPr lang="sl-SI" sz="1600" u="none" strike="noStrike" dirty="0">
                          <a:solidFill>
                            <a:schemeClr val="tx1"/>
                          </a:solidFill>
                          <a:effectLst/>
                          <a:latin typeface="+mj-lt"/>
                          <a:cs typeface="Arial" panose="020B0604020202020204" pitchFamily="34" charset="0"/>
                        </a:rPr>
                        <a:t>Zasavska</a:t>
                      </a:r>
                      <a:endParaRPr lang="sl-SI" sz="1600" b="0" i="0" u="none" strike="noStrike" dirty="0">
                        <a:solidFill>
                          <a:schemeClr val="tx1"/>
                        </a:solidFill>
                        <a:effectLst/>
                        <a:latin typeface="+mj-lt"/>
                        <a:cs typeface="Arial" panose="020B0604020202020204" pitchFamily="34" charset="0"/>
                      </a:endParaRPr>
                    </a:p>
                  </a:txBody>
                  <a:tcPr marL="9525" marR="9525" marT="9525" marB="0" anchor="b"/>
                </a:tc>
                <a:tc>
                  <a:txBody>
                    <a:bodyPr/>
                    <a:lstStyle/>
                    <a:p>
                      <a:pPr algn="ctr" fontAlgn="b"/>
                      <a:r>
                        <a:rPr lang="sl-SI" sz="1600" b="0" i="0" u="none" strike="noStrike" dirty="0">
                          <a:solidFill>
                            <a:schemeClr val="tx1"/>
                          </a:solidFill>
                          <a:effectLst/>
                          <a:latin typeface="+mj-lt"/>
                          <a:cs typeface="Arial" panose="020B0604020202020204" pitchFamily="34" charset="0"/>
                        </a:rPr>
                        <a:t>556</a:t>
                      </a:r>
                    </a:p>
                  </a:txBody>
                  <a:tcPr marL="9525" marR="9525" marT="9525" marB="0" anchor="b"/>
                </a:tc>
                <a:tc>
                  <a:txBody>
                    <a:bodyPr/>
                    <a:lstStyle/>
                    <a:p>
                      <a:pPr algn="ctr" fontAlgn="b"/>
                      <a:r>
                        <a:rPr lang="sl-SI" sz="1600" b="0" i="0" u="none" strike="noStrike" dirty="0">
                          <a:solidFill>
                            <a:srgbClr val="FF0000"/>
                          </a:solidFill>
                          <a:effectLst/>
                          <a:latin typeface="+mj-lt"/>
                          <a:cs typeface="Arial" panose="020B0604020202020204" pitchFamily="34" charset="0"/>
                        </a:rPr>
                        <a:t>562</a:t>
                      </a:r>
                    </a:p>
                  </a:txBody>
                  <a:tcPr marL="9525" marR="9525" marT="9525" marB="0" anchor="b"/>
                </a:tc>
                <a:tc>
                  <a:txBody>
                    <a:bodyPr/>
                    <a:lstStyle/>
                    <a:p>
                      <a:pPr algn="ctr" fontAlgn="b"/>
                      <a:r>
                        <a:rPr lang="sl-SI" sz="1600" b="1" i="0" u="none" strike="noStrike" kern="1200" dirty="0">
                          <a:solidFill>
                            <a:srgbClr val="7030A0"/>
                          </a:solidFill>
                          <a:effectLst/>
                          <a:latin typeface="+mj-lt"/>
                          <a:ea typeface="+mn-ea"/>
                          <a:cs typeface="Arial" panose="020B0604020202020204" pitchFamily="34" charset="0"/>
                        </a:rPr>
                        <a:t>+6</a:t>
                      </a:r>
                    </a:p>
                  </a:txBody>
                  <a:tcPr marL="9525" marR="9525" marT="9525" marB="0" anchor="b"/>
                </a:tc>
                <a:tc>
                  <a:txBody>
                    <a:bodyPr/>
                    <a:lstStyle/>
                    <a:p>
                      <a:pPr algn="ctr" fontAlgn="b"/>
                      <a:r>
                        <a:rPr lang="sl-SI" sz="1600" b="1" i="0" u="none" strike="noStrike" dirty="0">
                          <a:solidFill>
                            <a:srgbClr val="0070C0"/>
                          </a:solidFill>
                          <a:effectLst/>
                          <a:latin typeface="+mj-lt"/>
                          <a:cs typeface="Arial" panose="020B0604020202020204" pitchFamily="34" charset="0"/>
                        </a:rPr>
                        <a:t>570</a:t>
                      </a:r>
                    </a:p>
                  </a:txBody>
                  <a:tcPr marL="9525" marR="9525" marT="9525" marB="0" anchor="b"/>
                </a:tc>
                <a:extLst>
                  <a:ext uri="{0D108BD9-81ED-4DB2-BD59-A6C34878D82A}">
                    <a16:rowId xmlns:a16="http://schemas.microsoft.com/office/drawing/2014/main" val="10013"/>
                  </a:ext>
                </a:extLst>
              </a:tr>
              <a:tr h="327364">
                <a:tc>
                  <a:txBody>
                    <a:bodyPr/>
                    <a:lstStyle/>
                    <a:p>
                      <a:pPr algn="l" fontAlgn="b"/>
                      <a:r>
                        <a:rPr lang="sl-SI" sz="1600" b="1" u="none" strike="noStrike" dirty="0">
                          <a:solidFill>
                            <a:srgbClr val="FF0000"/>
                          </a:solidFill>
                          <a:effectLst/>
                          <a:latin typeface="+mj-lt"/>
                          <a:cs typeface="Arial" panose="020B0604020202020204" pitchFamily="34" charset="0"/>
                        </a:rPr>
                        <a:t>SKUPAJ</a:t>
                      </a:r>
                      <a:endParaRPr lang="sl-SI" sz="1600" b="1" i="0" u="none" strike="noStrike" dirty="0">
                        <a:solidFill>
                          <a:srgbClr val="FF0000"/>
                        </a:solidFill>
                        <a:effectLst/>
                        <a:latin typeface="+mj-lt"/>
                        <a:cs typeface="Arial" panose="020B0604020202020204" pitchFamily="34" charset="0"/>
                      </a:endParaRPr>
                    </a:p>
                  </a:txBody>
                  <a:tcPr marL="9525" marR="9525" marT="9525" marB="0" anchor="b"/>
                </a:tc>
                <a:tc>
                  <a:txBody>
                    <a:bodyPr/>
                    <a:lstStyle/>
                    <a:p>
                      <a:pPr algn="ctr" fontAlgn="b"/>
                      <a:r>
                        <a:rPr lang="sl-SI" sz="1600" b="1" u="none" strike="noStrike" dirty="0">
                          <a:solidFill>
                            <a:schemeClr val="tx1"/>
                          </a:solidFill>
                          <a:effectLst/>
                          <a:latin typeface="+mj-lt"/>
                          <a:cs typeface="Arial" panose="020B0604020202020204" pitchFamily="34" charset="0"/>
                        </a:rPr>
                        <a:t>21.305</a:t>
                      </a:r>
                      <a:endParaRPr lang="sl-SI" sz="1600" b="1" i="0" u="none" strike="noStrike" dirty="0">
                        <a:solidFill>
                          <a:schemeClr val="tx1"/>
                        </a:solidFill>
                        <a:effectLst/>
                        <a:latin typeface="+mj-lt"/>
                        <a:cs typeface="Arial" panose="020B0604020202020204" pitchFamily="34" charset="0"/>
                      </a:endParaRPr>
                    </a:p>
                  </a:txBody>
                  <a:tcPr marL="9525" marR="9525" marT="9525" marB="0" anchor="b"/>
                </a:tc>
                <a:tc>
                  <a:txBody>
                    <a:bodyPr/>
                    <a:lstStyle/>
                    <a:p>
                      <a:pPr marL="0" algn="ctr" defTabSz="914400" rtl="0" eaLnBrk="1" fontAlgn="b" latinLnBrk="0" hangingPunct="1"/>
                      <a:r>
                        <a:rPr lang="sl-SI" sz="1600" b="1" u="none" strike="noStrike" kern="1200" dirty="0">
                          <a:solidFill>
                            <a:srgbClr val="FF0000"/>
                          </a:solidFill>
                          <a:effectLst/>
                          <a:latin typeface="+mj-lt"/>
                          <a:ea typeface="+mn-ea"/>
                          <a:cs typeface="Arial" panose="020B0604020202020204" pitchFamily="34" charset="0"/>
                        </a:rPr>
                        <a:t>21.986</a:t>
                      </a:r>
                    </a:p>
                  </a:txBody>
                  <a:tcPr marL="9525" marR="9525" marT="9525" marB="0" anchor="b"/>
                </a:tc>
                <a:tc>
                  <a:txBody>
                    <a:bodyPr/>
                    <a:lstStyle/>
                    <a:p>
                      <a:pPr algn="ctr" fontAlgn="b"/>
                      <a:r>
                        <a:rPr lang="sl-SI" sz="1600" b="1" i="0" u="none" strike="noStrike" dirty="0">
                          <a:solidFill>
                            <a:srgbClr val="FF0000"/>
                          </a:solidFill>
                          <a:effectLst/>
                          <a:latin typeface="+mj-lt"/>
                          <a:cs typeface="Arial" panose="020B0604020202020204" pitchFamily="34" charset="0"/>
                        </a:rPr>
                        <a:t>+681</a:t>
                      </a:r>
                    </a:p>
                  </a:txBody>
                  <a:tcPr marL="9525" marR="9525" marT="9525" marB="0" anchor="b"/>
                </a:tc>
                <a:tc>
                  <a:txBody>
                    <a:bodyPr/>
                    <a:lstStyle/>
                    <a:p>
                      <a:pPr algn="ctr" fontAlgn="b"/>
                      <a:r>
                        <a:rPr lang="sl-SI" sz="1600" b="1" u="none" strike="noStrike" baseline="0" dirty="0">
                          <a:solidFill>
                            <a:srgbClr val="FF0000"/>
                          </a:solidFill>
                          <a:effectLst/>
                          <a:latin typeface="+mj-lt"/>
                          <a:cs typeface="Arial" panose="020B0604020202020204" pitchFamily="34" charset="0"/>
                        </a:rPr>
                        <a:t>26.008 </a:t>
                      </a:r>
                      <a:r>
                        <a:rPr lang="sl-SI" sz="1200" b="0" u="none" strike="noStrike" baseline="0" dirty="0">
                          <a:solidFill>
                            <a:srgbClr val="FF0000"/>
                          </a:solidFill>
                          <a:effectLst/>
                          <a:latin typeface="+mj-lt"/>
                          <a:cs typeface="Arial" panose="020B0604020202020204" pitchFamily="34" charset="0"/>
                        </a:rPr>
                        <a:t>(lani 26.066)</a:t>
                      </a:r>
                      <a:endParaRPr lang="sl-SI" sz="1200" b="0" i="0" u="none" strike="noStrike" dirty="0">
                        <a:solidFill>
                          <a:srgbClr val="FF0000"/>
                        </a:solidFill>
                        <a:effectLst/>
                        <a:latin typeface="+mj-lt"/>
                        <a:cs typeface="Arial" panose="020B0604020202020204" pitchFamily="34" charset="0"/>
                      </a:endParaRPr>
                    </a:p>
                  </a:txBody>
                  <a:tcPr marL="9525" marR="9525" marT="9525" marB="0" anchor="b"/>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609575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4116464624"/>
              </p:ext>
            </p:extLst>
          </p:nvPr>
        </p:nvGraphicFramePr>
        <p:xfrm>
          <a:off x="566928" y="411480"/>
          <a:ext cx="9208007" cy="6025895"/>
        </p:xfrm>
        <a:graphic>
          <a:graphicData uri="http://schemas.openxmlformats.org/drawingml/2006/table">
            <a:tbl>
              <a:tblPr>
                <a:tableStyleId>{5C22544A-7EE6-4342-B048-85BDC9FD1C3A}</a:tableStyleId>
              </a:tblPr>
              <a:tblGrid>
                <a:gridCol w="1805336">
                  <a:extLst>
                    <a:ext uri="{9D8B030D-6E8A-4147-A177-3AD203B41FA5}">
                      <a16:colId xmlns:a16="http://schemas.microsoft.com/office/drawing/2014/main" val="20000"/>
                    </a:ext>
                  </a:extLst>
                </a:gridCol>
                <a:gridCol w="1030752">
                  <a:extLst>
                    <a:ext uri="{9D8B030D-6E8A-4147-A177-3AD203B41FA5}">
                      <a16:colId xmlns:a16="http://schemas.microsoft.com/office/drawing/2014/main" val="20001"/>
                    </a:ext>
                  </a:extLst>
                </a:gridCol>
                <a:gridCol w="1592979">
                  <a:extLst>
                    <a:ext uri="{9D8B030D-6E8A-4147-A177-3AD203B41FA5}">
                      <a16:colId xmlns:a16="http://schemas.microsoft.com/office/drawing/2014/main" val="20002"/>
                    </a:ext>
                  </a:extLst>
                </a:gridCol>
                <a:gridCol w="1124456">
                  <a:extLst>
                    <a:ext uri="{9D8B030D-6E8A-4147-A177-3AD203B41FA5}">
                      <a16:colId xmlns:a16="http://schemas.microsoft.com/office/drawing/2014/main" val="20003"/>
                    </a:ext>
                  </a:extLst>
                </a:gridCol>
                <a:gridCol w="1136057">
                  <a:extLst>
                    <a:ext uri="{9D8B030D-6E8A-4147-A177-3AD203B41FA5}">
                      <a16:colId xmlns:a16="http://schemas.microsoft.com/office/drawing/2014/main" val="20004"/>
                    </a:ext>
                  </a:extLst>
                </a:gridCol>
                <a:gridCol w="925448">
                  <a:extLst>
                    <a:ext uri="{9D8B030D-6E8A-4147-A177-3AD203B41FA5}">
                      <a16:colId xmlns:a16="http://schemas.microsoft.com/office/drawing/2014/main" val="20005"/>
                    </a:ext>
                  </a:extLst>
                </a:gridCol>
                <a:gridCol w="1592979">
                  <a:extLst>
                    <a:ext uri="{9D8B030D-6E8A-4147-A177-3AD203B41FA5}">
                      <a16:colId xmlns:a16="http://schemas.microsoft.com/office/drawing/2014/main" val="20006"/>
                    </a:ext>
                  </a:extLst>
                </a:gridCol>
              </a:tblGrid>
              <a:tr h="358122">
                <a:tc>
                  <a:txBody>
                    <a:bodyPr/>
                    <a:lstStyle/>
                    <a:p>
                      <a:pPr algn="l" fontAlgn="b"/>
                      <a:r>
                        <a:rPr lang="sl-SI" sz="2000" b="1" u="none" strike="noStrike" dirty="0">
                          <a:solidFill>
                            <a:srgbClr val="FF0000"/>
                          </a:solidFill>
                          <a:effectLst/>
                          <a:latin typeface="+mj-lt"/>
                          <a:cs typeface="Arial" panose="020B0604020202020204" pitchFamily="34" charset="0"/>
                        </a:rPr>
                        <a:t>SLOVENIJA</a:t>
                      </a:r>
                      <a:endParaRPr lang="sl-SI" sz="2000" b="1" i="0" u="none" strike="noStrike" dirty="0">
                        <a:solidFill>
                          <a:srgbClr val="FF0000"/>
                        </a:solidFill>
                        <a:effectLst/>
                        <a:latin typeface="+mj-lt"/>
                        <a:cs typeface="Arial" panose="020B0604020202020204" pitchFamily="34" charset="0"/>
                      </a:endParaRPr>
                    </a:p>
                  </a:txBody>
                  <a:tcPr marL="0" marR="0" marT="0" marB="0" anchor="b"/>
                </a:tc>
                <a:tc>
                  <a:txBody>
                    <a:bodyPr/>
                    <a:lstStyle/>
                    <a:p>
                      <a:pPr algn="ctr" fontAlgn="b"/>
                      <a:endParaRPr lang="sl-SI" sz="2000" b="0" i="0" u="none" strike="noStrike" dirty="0">
                        <a:solidFill>
                          <a:srgbClr val="FF0000"/>
                        </a:solidFill>
                        <a:effectLst/>
                        <a:latin typeface="+mj-lt"/>
                        <a:cs typeface="Arial" panose="020B0604020202020204" pitchFamily="34" charset="0"/>
                      </a:endParaRPr>
                    </a:p>
                  </a:txBody>
                  <a:tcPr marL="0" marR="0" marT="0" marB="0" anchor="b"/>
                </a:tc>
                <a:tc>
                  <a:txBody>
                    <a:bodyPr/>
                    <a:lstStyle/>
                    <a:p>
                      <a:pPr algn="ctr" fontAlgn="b"/>
                      <a:endParaRPr lang="sl-SI" sz="2000" b="0" i="0" u="none" strike="noStrike" dirty="0">
                        <a:solidFill>
                          <a:srgbClr val="FF0000"/>
                        </a:solidFill>
                        <a:effectLst/>
                        <a:latin typeface="+mj-lt"/>
                        <a:cs typeface="Arial" panose="020B0604020202020204" pitchFamily="34" charset="0"/>
                      </a:endParaRPr>
                    </a:p>
                  </a:txBody>
                  <a:tcPr marL="0" marR="0" marT="0" marB="0" anchor="b"/>
                </a:tc>
                <a:tc gridSpan="2">
                  <a:txBody>
                    <a:bodyPr/>
                    <a:lstStyle/>
                    <a:p>
                      <a:pPr algn="ctr" fontAlgn="b"/>
                      <a:endParaRPr lang="sl-SI" sz="2000" b="0" i="0" u="none" strike="noStrike" dirty="0">
                        <a:solidFill>
                          <a:srgbClr val="FF0000"/>
                        </a:solidFill>
                        <a:effectLst/>
                        <a:latin typeface="+mj-lt"/>
                        <a:cs typeface="Arial" panose="020B0604020202020204" pitchFamily="34" charset="0"/>
                      </a:endParaRPr>
                    </a:p>
                  </a:txBody>
                  <a:tcPr marL="0" marR="0" marT="0" marB="0" anchor="b"/>
                </a:tc>
                <a:tc hMerge="1">
                  <a:txBody>
                    <a:bodyPr/>
                    <a:lstStyle/>
                    <a:p>
                      <a:endParaRPr lang="sl-SI"/>
                    </a:p>
                  </a:txBody>
                  <a:tcPr/>
                </a:tc>
                <a:tc>
                  <a:txBody>
                    <a:bodyPr/>
                    <a:lstStyle/>
                    <a:p>
                      <a:pPr algn="ctr" fontAlgn="b"/>
                      <a:endParaRPr lang="sl-SI" sz="2000" b="0" i="0" u="none" strike="noStrike" dirty="0">
                        <a:solidFill>
                          <a:srgbClr val="FF0000"/>
                        </a:solidFill>
                        <a:effectLst/>
                        <a:latin typeface="+mj-lt"/>
                        <a:cs typeface="Arial" panose="020B0604020202020204" pitchFamily="34" charset="0"/>
                      </a:endParaRPr>
                    </a:p>
                  </a:txBody>
                  <a:tcPr marL="0" marR="0" marT="0" marB="0" anchor="b"/>
                </a:tc>
                <a:tc>
                  <a:txBody>
                    <a:bodyPr/>
                    <a:lstStyle/>
                    <a:p>
                      <a:pPr algn="ctr" fontAlgn="b"/>
                      <a:endParaRPr lang="sl-SI" sz="2000" b="0" i="0" u="none" strike="noStrike" dirty="0">
                        <a:solidFill>
                          <a:srgbClr val="FF0000"/>
                        </a:solidFill>
                        <a:effectLst/>
                        <a:latin typeface="+mj-lt"/>
                        <a:cs typeface="Arial" panose="020B0604020202020204" pitchFamily="34" charset="0"/>
                      </a:endParaRPr>
                    </a:p>
                  </a:txBody>
                  <a:tcPr marL="0" marR="0" marT="0" marB="0" anchor="b"/>
                </a:tc>
                <a:extLst>
                  <a:ext uri="{0D108BD9-81ED-4DB2-BD59-A6C34878D82A}">
                    <a16:rowId xmlns:a16="http://schemas.microsoft.com/office/drawing/2014/main" val="10000"/>
                  </a:ext>
                </a:extLst>
              </a:tr>
              <a:tr h="1063720">
                <a:tc>
                  <a:txBody>
                    <a:bodyPr/>
                    <a:lstStyle/>
                    <a:p>
                      <a:pPr algn="l" fontAlgn="b"/>
                      <a:r>
                        <a:rPr lang="sl-SI" sz="1500" b="1" u="none" strike="noStrike" dirty="0">
                          <a:solidFill>
                            <a:schemeClr val="tx1"/>
                          </a:solidFill>
                          <a:effectLst/>
                          <a:latin typeface="+mj-lt"/>
                          <a:cs typeface="Arial" panose="020B0604020202020204" pitchFamily="34" charset="0"/>
                        </a:rPr>
                        <a:t>PROGRAMI</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algn="ctr" fontAlgn="b"/>
                      <a:r>
                        <a:rPr lang="sl-SI" sz="1500" b="1" u="none" strike="noStrike" dirty="0">
                          <a:solidFill>
                            <a:schemeClr val="tx1"/>
                          </a:solidFill>
                          <a:effectLst/>
                          <a:latin typeface="+mj-lt"/>
                          <a:cs typeface="Arial" panose="020B0604020202020204" pitchFamily="34" charset="0"/>
                        </a:rPr>
                        <a:t>RAZPIS 2024/25</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algn="ctr" fontAlgn="b"/>
                      <a:r>
                        <a:rPr lang="sl-SI" sz="1500" b="1" u="none" strike="noStrike" dirty="0">
                          <a:solidFill>
                            <a:schemeClr val="tx1"/>
                          </a:solidFill>
                          <a:effectLst/>
                          <a:latin typeface="+mj-lt"/>
                          <a:cs typeface="Arial" panose="020B0604020202020204" pitchFamily="34" charset="0"/>
                        </a:rPr>
                        <a:t>DELEŽ RAZPISANIH MEST </a:t>
                      </a:r>
                    </a:p>
                    <a:p>
                      <a:pPr algn="ctr" fontAlgn="b"/>
                      <a:r>
                        <a:rPr lang="sl-SI" sz="1500" b="1" u="none" strike="noStrike" dirty="0">
                          <a:solidFill>
                            <a:schemeClr val="tx1"/>
                          </a:solidFill>
                          <a:effectLst/>
                          <a:latin typeface="+mj-lt"/>
                          <a:cs typeface="Arial" panose="020B0604020202020204" pitchFamily="34" charset="0"/>
                        </a:rPr>
                        <a:t>2024/25</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algn="ctr" fontAlgn="b"/>
                      <a:r>
                        <a:rPr lang="sl-SI" sz="1500" b="1" u="none" strike="noStrike" dirty="0">
                          <a:solidFill>
                            <a:schemeClr val="tx1"/>
                          </a:solidFill>
                          <a:effectLst/>
                          <a:latin typeface="+mj-lt"/>
                          <a:cs typeface="Arial" panose="020B0604020202020204" pitchFamily="34" charset="0"/>
                        </a:rPr>
                        <a:t>VPIS 2024/25          1. l.</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algn="ctr" fontAlgn="b"/>
                      <a:r>
                        <a:rPr lang="sl-SI" sz="1500" b="1" u="none" strike="noStrike" dirty="0">
                          <a:solidFill>
                            <a:schemeClr val="tx1"/>
                          </a:solidFill>
                          <a:effectLst/>
                          <a:latin typeface="+mj-lt"/>
                          <a:cs typeface="Arial" panose="020B0604020202020204" pitchFamily="34" charset="0"/>
                        </a:rPr>
                        <a:t>DELEŽ VPISA V 1. l. 2024/25</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algn="ctr" fontAlgn="b"/>
                      <a:r>
                        <a:rPr lang="sl-SI" sz="1500" b="1" u="none" strike="noStrike" dirty="0">
                          <a:solidFill>
                            <a:srgbClr val="FF0000"/>
                          </a:solidFill>
                          <a:effectLst/>
                          <a:latin typeface="+mj-lt"/>
                          <a:cs typeface="Arial" panose="020B0604020202020204" pitchFamily="34" charset="0"/>
                        </a:rPr>
                        <a:t>RAZPIS 2025/26</a:t>
                      </a:r>
                      <a:endParaRPr lang="sl-SI" sz="1500" b="1" i="0" u="none" strike="noStrike" dirty="0">
                        <a:solidFill>
                          <a:srgbClr val="FF0000"/>
                        </a:solidFill>
                        <a:effectLst/>
                        <a:latin typeface="+mj-lt"/>
                        <a:cs typeface="Arial" panose="020B0604020202020204" pitchFamily="34" charset="0"/>
                      </a:endParaRPr>
                    </a:p>
                  </a:txBody>
                  <a:tcPr marL="0" marR="0" marT="0" marB="0" anchor="b"/>
                </a:tc>
                <a:tc>
                  <a:txBody>
                    <a:bodyPr/>
                    <a:lstStyle/>
                    <a:p>
                      <a:pPr algn="ctr" fontAlgn="b"/>
                      <a:r>
                        <a:rPr lang="sl-SI" sz="1500" b="1" u="none" strike="noStrike" dirty="0">
                          <a:solidFill>
                            <a:srgbClr val="FF0000"/>
                          </a:solidFill>
                          <a:effectLst/>
                          <a:latin typeface="+mj-lt"/>
                          <a:cs typeface="Arial" panose="020B0604020202020204" pitchFamily="34" charset="0"/>
                        </a:rPr>
                        <a:t>DELEŽ RAZPISANIH MEST 2025/2026</a:t>
                      </a:r>
                      <a:endParaRPr lang="sl-SI" sz="1500" b="1" i="0" u="none" strike="noStrike" dirty="0">
                        <a:solidFill>
                          <a:srgbClr val="FF0000"/>
                        </a:solidFill>
                        <a:effectLst/>
                        <a:latin typeface="+mj-lt"/>
                        <a:cs typeface="Arial" panose="020B0604020202020204" pitchFamily="34" charset="0"/>
                      </a:endParaRPr>
                    </a:p>
                  </a:txBody>
                  <a:tcPr marL="0" marR="0" marT="0" marB="0" anchor="b"/>
                </a:tc>
                <a:extLst>
                  <a:ext uri="{0D108BD9-81ED-4DB2-BD59-A6C34878D82A}">
                    <a16:rowId xmlns:a16="http://schemas.microsoft.com/office/drawing/2014/main" val="10001"/>
                  </a:ext>
                </a:extLst>
              </a:tr>
              <a:tr h="929069">
                <a:tc>
                  <a:txBody>
                    <a:bodyPr/>
                    <a:lstStyle/>
                    <a:p>
                      <a:pPr algn="l" fontAlgn="b"/>
                      <a:r>
                        <a:rPr lang="sl-SI" sz="1500" b="1" u="none" strike="noStrike" dirty="0">
                          <a:solidFill>
                            <a:schemeClr val="tx1"/>
                          </a:solidFill>
                          <a:effectLst/>
                          <a:latin typeface="+mj-lt"/>
                          <a:cs typeface="Arial" panose="020B0604020202020204" pitchFamily="34" charset="0"/>
                        </a:rPr>
                        <a:t>NPI</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algn="ctr" fontAlgn="b"/>
                      <a:r>
                        <a:rPr lang="sl-SI" sz="1500" b="1" i="0" u="none" strike="noStrike" dirty="0">
                          <a:solidFill>
                            <a:schemeClr val="tx1"/>
                          </a:solidFill>
                          <a:effectLst/>
                          <a:latin typeface="+mj-lt"/>
                          <a:cs typeface="Arial" panose="020B0604020202020204" pitchFamily="34" charset="0"/>
                        </a:rPr>
                        <a:t>844</a:t>
                      </a:r>
                    </a:p>
                  </a:txBody>
                  <a:tcPr marL="0" marR="0" marT="0" marB="0" anchor="b"/>
                </a:tc>
                <a:tc>
                  <a:txBody>
                    <a:bodyPr/>
                    <a:lstStyle/>
                    <a:p>
                      <a:pPr algn="ctr" fontAlgn="b"/>
                      <a:r>
                        <a:rPr lang="sl-SI" sz="1500" u="none" strike="noStrike" dirty="0">
                          <a:solidFill>
                            <a:schemeClr val="tx1"/>
                          </a:solidFill>
                          <a:effectLst/>
                          <a:latin typeface="+mj-lt"/>
                          <a:cs typeface="Arial" panose="020B0604020202020204" pitchFamily="34" charset="0"/>
                        </a:rPr>
                        <a:t>3,2</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marL="0" algn="ctr" defTabSz="457200" rtl="0" eaLnBrk="1" fontAlgn="b" latinLnBrk="0" hangingPunct="1"/>
                      <a:r>
                        <a:rPr lang="sl-SI" sz="1500" b="1" i="0" u="none" strike="noStrike" kern="1200" dirty="0">
                          <a:solidFill>
                            <a:schemeClr val="tx1"/>
                          </a:solidFill>
                          <a:effectLst/>
                          <a:latin typeface="+mj-lt"/>
                          <a:ea typeface="+mn-ea"/>
                          <a:cs typeface="Arial" panose="020B0604020202020204" pitchFamily="34" charset="0"/>
                        </a:rPr>
                        <a:t>883</a:t>
                      </a:r>
                    </a:p>
                  </a:txBody>
                  <a:tcPr marL="0" marR="0" marT="0" marB="0" anchor="b"/>
                </a:tc>
                <a:tc>
                  <a:txBody>
                    <a:bodyPr/>
                    <a:lstStyle/>
                    <a:p>
                      <a:pPr marL="0" algn="ctr" defTabSz="457200" rtl="0" eaLnBrk="1" fontAlgn="b" latinLnBrk="0" hangingPunct="1"/>
                      <a:r>
                        <a:rPr lang="sl-SI" sz="1500" u="none" strike="noStrike" kern="1200" dirty="0">
                          <a:solidFill>
                            <a:schemeClr val="tx1"/>
                          </a:solidFill>
                          <a:effectLst/>
                          <a:latin typeface="+mj-lt"/>
                          <a:ea typeface="+mn-ea"/>
                          <a:cs typeface="Arial" panose="020B0604020202020204" pitchFamily="34" charset="0"/>
                        </a:rPr>
                        <a:t>3,6</a:t>
                      </a:r>
                    </a:p>
                  </a:txBody>
                  <a:tcPr marL="0" marR="0" marT="0" marB="0" anchor="b"/>
                </a:tc>
                <a:tc>
                  <a:txBody>
                    <a:bodyPr/>
                    <a:lstStyle/>
                    <a:p>
                      <a:pPr marL="0" algn="ctr" defTabSz="457200" rtl="0" eaLnBrk="1" fontAlgn="b" latinLnBrk="0" hangingPunct="1"/>
                      <a:r>
                        <a:rPr lang="sl-SI" sz="1500" b="1" i="0" u="none" strike="noStrike" kern="1200" dirty="0">
                          <a:solidFill>
                            <a:srgbClr val="FF0000"/>
                          </a:solidFill>
                          <a:effectLst/>
                          <a:latin typeface="+mj-lt"/>
                          <a:ea typeface="+mn-ea"/>
                          <a:cs typeface="Arial" panose="020B0604020202020204" pitchFamily="34" charset="0"/>
                        </a:rPr>
                        <a:t>860</a:t>
                      </a:r>
                    </a:p>
                  </a:txBody>
                  <a:tcPr marL="0" marR="0" marT="0" marB="0" anchor="b"/>
                </a:tc>
                <a:tc>
                  <a:txBody>
                    <a:bodyPr/>
                    <a:lstStyle/>
                    <a:p>
                      <a:pPr marL="0" algn="ctr" defTabSz="457200" rtl="0" eaLnBrk="1" fontAlgn="b" latinLnBrk="0" hangingPunct="1"/>
                      <a:r>
                        <a:rPr lang="sl-SI" sz="1500" b="1" i="0" u="none" strike="noStrike" kern="1200" dirty="0">
                          <a:solidFill>
                            <a:srgbClr val="FF0000"/>
                          </a:solidFill>
                          <a:effectLst/>
                          <a:latin typeface="+mj-lt"/>
                          <a:ea typeface="+mn-ea"/>
                          <a:cs typeface="Arial" panose="020B0604020202020204" pitchFamily="34" charset="0"/>
                        </a:rPr>
                        <a:t>3,3</a:t>
                      </a:r>
                    </a:p>
                  </a:txBody>
                  <a:tcPr marL="0" marR="0" marT="0" marB="0" anchor="b"/>
                </a:tc>
                <a:extLst>
                  <a:ext uri="{0D108BD9-81ED-4DB2-BD59-A6C34878D82A}">
                    <a16:rowId xmlns:a16="http://schemas.microsoft.com/office/drawing/2014/main" val="10002"/>
                  </a:ext>
                </a:extLst>
              </a:tr>
              <a:tr h="908424">
                <a:tc>
                  <a:txBody>
                    <a:bodyPr/>
                    <a:lstStyle/>
                    <a:p>
                      <a:pPr algn="l" fontAlgn="b"/>
                      <a:r>
                        <a:rPr lang="sl-SI" sz="1500" b="1" u="none" strike="noStrike" dirty="0">
                          <a:solidFill>
                            <a:schemeClr val="tx1"/>
                          </a:solidFill>
                          <a:effectLst/>
                          <a:latin typeface="+mj-lt"/>
                          <a:cs typeface="Arial" panose="020B0604020202020204" pitchFamily="34" charset="0"/>
                        </a:rPr>
                        <a:t>SPI</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algn="ctr" fontAlgn="b"/>
                      <a:r>
                        <a:rPr lang="sl-SI" sz="1500" b="1" i="0" u="none" strike="noStrike" dirty="0">
                          <a:solidFill>
                            <a:schemeClr val="tx1"/>
                          </a:solidFill>
                          <a:effectLst/>
                          <a:latin typeface="+mj-lt"/>
                          <a:cs typeface="Arial" panose="020B0604020202020204" pitchFamily="34" charset="0"/>
                        </a:rPr>
                        <a:t>6.954</a:t>
                      </a:r>
                    </a:p>
                  </a:txBody>
                  <a:tcPr marL="0" marR="0" marT="0" marB="0" anchor="b"/>
                </a:tc>
                <a:tc>
                  <a:txBody>
                    <a:bodyPr/>
                    <a:lstStyle/>
                    <a:p>
                      <a:pPr algn="ctr" fontAlgn="b"/>
                      <a:r>
                        <a:rPr lang="sl-SI" sz="1500" u="none" strike="noStrike" dirty="0">
                          <a:solidFill>
                            <a:schemeClr val="tx1"/>
                          </a:solidFill>
                          <a:effectLst/>
                          <a:latin typeface="+mj-lt"/>
                          <a:cs typeface="Arial" panose="020B0604020202020204" pitchFamily="34" charset="0"/>
                        </a:rPr>
                        <a:t>26,7</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marL="0" algn="ctr" defTabSz="457200" rtl="0" eaLnBrk="1" fontAlgn="b" latinLnBrk="0" hangingPunct="1"/>
                      <a:r>
                        <a:rPr lang="sl-SI" sz="1500" b="1" i="0" u="none" strike="noStrike" kern="1200" dirty="0">
                          <a:solidFill>
                            <a:schemeClr val="tx1"/>
                          </a:solidFill>
                          <a:effectLst/>
                          <a:latin typeface="+mj-lt"/>
                          <a:ea typeface="+mn-ea"/>
                          <a:cs typeface="Arial" panose="020B0604020202020204" pitchFamily="34" charset="0"/>
                        </a:rPr>
                        <a:t>5.487</a:t>
                      </a:r>
                    </a:p>
                  </a:txBody>
                  <a:tcPr marL="0" marR="0" marT="0" marB="0" anchor="b"/>
                </a:tc>
                <a:tc>
                  <a:txBody>
                    <a:bodyPr/>
                    <a:lstStyle/>
                    <a:p>
                      <a:pPr marL="0" algn="ctr" defTabSz="457200" rtl="0" eaLnBrk="1" fontAlgn="b" latinLnBrk="0" hangingPunct="1"/>
                      <a:r>
                        <a:rPr lang="sl-SI" sz="1500" u="none" strike="noStrike" kern="1200" dirty="0">
                          <a:solidFill>
                            <a:schemeClr val="tx1"/>
                          </a:solidFill>
                          <a:effectLst/>
                          <a:latin typeface="+mj-lt"/>
                          <a:ea typeface="+mn-ea"/>
                          <a:cs typeface="Arial" panose="020B0604020202020204" pitchFamily="34" charset="0"/>
                        </a:rPr>
                        <a:t>22,5</a:t>
                      </a:r>
                    </a:p>
                  </a:txBody>
                  <a:tcPr marL="0" marR="0" marT="0" marB="0" anchor="b"/>
                </a:tc>
                <a:tc>
                  <a:txBody>
                    <a:bodyPr/>
                    <a:lstStyle/>
                    <a:p>
                      <a:pPr marL="0" algn="ctr" defTabSz="457200" rtl="0" eaLnBrk="1" fontAlgn="b" latinLnBrk="0" hangingPunct="1"/>
                      <a:r>
                        <a:rPr lang="sl-SI" sz="1500" b="1" i="0" u="none" strike="noStrike" kern="1200" dirty="0">
                          <a:solidFill>
                            <a:srgbClr val="FF0000"/>
                          </a:solidFill>
                          <a:effectLst/>
                          <a:latin typeface="+mj-lt"/>
                          <a:ea typeface="+mn-ea"/>
                          <a:cs typeface="Arial" panose="020B0604020202020204" pitchFamily="34" charset="0"/>
                        </a:rPr>
                        <a:t>6.852</a:t>
                      </a:r>
                    </a:p>
                  </a:txBody>
                  <a:tcPr marL="0" marR="0" marT="0" marB="0" anchor="b"/>
                </a:tc>
                <a:tc>
                  <a:txBody>
                    <a:bodyPr/>
                    <a:lstStyle/>
                    <a:p>
                      <a:pPr marL="0" algn="ctr" defTabSz="457200" rtl="0" eaLnBrk="1" fontAlgn="b" latinLnBrk="0" hangingPunct="1"/>
                      <a:r>
                        <a:rPr lang="sl-SI" sz="1500" b="1" i="0" u="none" strike="noStrike" kern="1200" dirty="0">
                          <a:solidFill>
                            <a:srgbClr val="FF0000"/>
                          </a:solidFill>
                          <a:effectLst/>
                          <a:latin typeface="+mj-lt"/>
                          <a:ea typeface="+mn-ea"/>
                          <a:cs typeface="Arial" panose="020B0604020202020204" pitchFamily="34" charset="0"/>
                        </a:rPr>
                        <a:t>26,3</a:t>
                      </a:r>
                    </a:p>
                  </a:txBody>
                  <a:tcPr marL="0" marR="0" marT="0" marB="0" anchor="b"/>
                </a:tc>
                <a:extLst>
                  <a:ext uri="{0D108BD9-81ED-4DB2-BD59-A6C34878D82A}">
                    <a16:rowId xmlns:a16="http://schemas.microsoft.com/office/drawing/2014/main" val="10003"/>
                  </a:ext>
                </a:extLst>
              </a:tr>
              <a:tr h="908424">
                <a:tc>
                  <a:txBody>
                    <a:bodyPr/>
                    <a:lstStyle/>
                    <a:p>
                      <a:pPr algn="l" fontAlgn="b"/>
                      <a:r>
                        <a:rPr lang="sl-SI" sz="1500" b="1" u="none" strike="noStrike" dirty="0">
                          <a:solidFill>
                            <a:schemeClr val="tx1"/>
                          </a:solidFill>
                          <a:effectLst/>
                          <a:latin typeface="+mj-lt"/>
                          <a:cs typeface="Arial" panose="020B0604020202020204" pitchFamily="34" charset="0"/>
                        </a:rPr>
                        <a:t>SSTI</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algn="ctr" fontAlgn="b"/>
                      <a:r>
                        <a:rPr lang="sl-SI" sz="1500" b="1" i="0" u="none" strike="noStrike" dirty="0">
                          <a:solidFill>
                            <a:schemeClr val="tx1"/>
                          </a:solidFill>
                          <a:effectLst/>
                          <a:latin typeface="+mj-lt"/>
                          <a:cs typeface="Arial" panose="020B0604020202020204" pitchFamily="34" charset="0"/>
                        </a:rPr>
                        <a:t>10.540</a:t>
                      </a:r>
                    </a:p>
                  </a:txBody>
                  <a:tcPr marL="0" marR="0" marT="0" marB="0" anchor="b"/>
                </a:tc>
                <a:tc>
                  <a:txBody>
                    <a:bodyPr/>
                    <a:lstStyle/>
                    <a:p>
                      <a:pPr algn="ctr" fontAlgn="b"/>
                      <a:r>
                        <a:rPr lang="sl-SI" sz="1500" u="none" strike="noStrike" dirty="0">
                          <a:solidFill>
                            <a:schemeClr val="tx1"/>
                          </a:solidFill>
                          <a:effectLst/>
                          <a:latin typeface="+mj-lt"/>
                          <a:cs typeface="Arial" panose="020B0604020202020204" pitchFamily="34" charset="0"/>
                        </a:rPr>
                        <a:t>40,4</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marL="0" algn="ctr" defTabSz="457200" rtl="0" eaLnBrk="1" fontAlgn="b" latinLnBrk="0" hangingPunct="1"/>
                      <a:r>
                        <a:rPr lang="sl-SI" sz="1500" b="1" i="0" u="none" strike="noStrike" kern="1200" dirty="0">
                          <a:solidFill>
                            <a:schemeClr val="tx1"/>
                          </a:solidFill>
                          <a:effectLst/>
                          <a:latin typeface="+mj-lt"/>
                          <a:ea typeface="+mn-ea"/>
                          <a:cs typeface="Arial" panose="020B0604020202020204" pitchFamily="34" charset="0"/>
                        </a:rPr>
                        <a:t>10.149</a:t>
                      </a:r>
                    </a:p>
                  </a:txBody>
                  <a:tcPr marL="0" marR="0" marT="0" marB="0" anchor="b"/>
                </a:tc>
                <a:tc>
                  <a:txBody>
                    <a:bodyPr/>
                    <a:lstStyle/>
                    <a:p>
                      <a:pPr marL="0" algn="ctr" defTabSz="457200" rtl="0" eaLnBrk="1" fontAlgn="b" latinLnBrk="0" hangingPunct="1"/>
                      <a:r>
                        <a:rPr lang="sl-SI" sz="1500" u="none" strike="noStrike" kern="1200" dirty="0">
                          <a:solidFill>
                            <a:schemeClr val="tx1"/>
                          </a:solidFill>
                          <a:effectLst/>
                          <a:latin typeface="+mj-lt"/>
                          <a:ea typeface="+mn-ea"/>
                          <a:cs typeface="Arial" panose="020B0604020202020204" pitchFamily="34" charset="0"/>
                        </a:rPr>
                        <a:t>41,6</a:t>
                      </a:r>
                    </a:p>
                  </a:txBody>
                  <a:tcPr marL="0" marR="0" marT="0" marB="0" anchor="b"/>
                </a:tc>
                <a:tc>
                  <a:txBody>
                    <a:bodyPr/>
                    <a:lstStyle/>
                    <a:p>
                      <a:pPr marL="0" algn="ctr" defTabSz="457200" rtl="0" eaLnBrk="1" fontAlgn="b" latinLnBrk="0" hangingPunct="1"/>
                      <a:r>
                        <a:rPr lang="sl-SI" sz="1500" b="1" i="0" u="none" strike="noStrike" kern="1200" dirty="0">
                          <a:solidFill>
                            <a:srgbClr val="FF0000"/>
                          </a:solidFill>
                          <a:effectLst/>
                          <a:latin typeface="+mj-lt"/>
                          <a:ea typeface="+mn-ea"/>
                          <a:cs typeface="Arial" panose="020B0604020202020204" pitchFamily="34" charset="0"/>
                        </a:rPr>
                        <a:t>10.568</a:t>
                      </a:r>
                    </a:p>
                  </a:txBody>
                  <a:tcPr marL="0" marR="0" marT="0" marB="0" anchor="b"/>
                </a:tc>
                <a:tc>
                  <a:txBody>
                    <a:bodyPr/>
                    <a:lstStyle/>
                    <a:p>
                      <a:pPr marL="0" algn="ctr" defTabSz="457200" rtl="0" eaLnBrk="1" fontAlgn="b" latinLnBrk="0" hangingPunct="1"/>
                      <a:r>
                        <a:rPr lang="sl-SI" sz="1500" b="1" i="0" u="none" strike="noStrike" kern="1200" dirty="0">
                          <a:solidFill>
                            <a:srgbClr val="FF0000"/>
                          </a:solidFill>
                          <a:effectLst/>
                          <a:latin typeface="+mj-lt"/>
                          <a:ea typeface="+mn-ea"/>
                          <a:cs typeface="Arial" panose="020B0604020202020204" pitchFamily="34" charset="0"/>
                        </a:rPr>
                        <a:t>40,6</a:t>
                      </a:r>
                    </a:p>
                  </a:txBody>
                  <a:tcPr marL="0" marR="0" marT="0" marB="0" anchor="b"/>
                </a:tc>
                <a:extLst>
                  <a:ext uri="{0D108BD9-81ED-4DB2-BD59-A6C34878D82A}">
                    <a16:rowId xmlns:a16="http://schemas.microsoft.com/office/drawing/2014/main" val="10004"/>
                  </a:ext>
                </a:extLst>
              </a:tr>
              <a:tr h="454211">
                <a:tc>
                  <a:txBody>
                    <a:bodyPr/>
                    <a:lstStyle/>
                    <a:p>
                      <a:pPr algn="l" fontAlgn="b"/>
                      <a:r>
                        <a:rPr lang="sl-SI" sz="1500" b="1" u="none" strike="noStrike" dirty="0">
                          <a:solidFill>
                            <a:schemeClr val="tx1"/>
                          </a:solidFill>
                          <a:effectLst/>
                          <a:latin typeface="+mj-lt"/>
                          <a:cs typeface="Arial" panose="020B0604020202020204" pitchFamily="34" charset="0"/>
                        </a:rPr>
                        <a:t>GIM</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algn="ctr" fontAlgn="b"/>
                      <a:r>
                        <a:rPr lang="sl-SI" sz="1500" b="1" i="0" u="none" strike="noStrike" dirty="0">
                          <a:solidFill>
                            <a:schemeClr val="tx1"/>
                          </a:solidFill>
                          <a:effectLst/>
                          <a:latin typeface="+mj-lt"/>
                          <a:cs typeface="Arial" panose="020B0604020202020204" pitchFamily="34" charset="0"/>
                        </a:rPr>
                        <a:t>7.728</a:t>
                      </a:r>
                    </a:p>
                  </a:txBody>
                  <a:tcPr marL="0" marR="0" marT="0" marB="0" anchor="b"/>
                </a:tc>
                <a:tc>
                  <a:txBody>
                    <a:bodyPr/>
                    <a:lstStyle/>
                    <a:p>
                      <a:pPr algn="ctr" fontAlgn="b"/>
                      <a:r>
                        <a:rPr lang="sl-SI" sz="1500" u="none" strike="noStrike" dirty="0">
                          <a:solidFill>
                            <a:schemeClr val="tx1"/>
                          </a:solidFill>
                          <a:effectLst/>
                          <a:latin typeface="+mj-lt"/>
                          <a:cs typeface="Arial" panose="020B0604020202020204" pitchFamily="34" charset="0"/>
                        </a:rPr>
                        <a:t>29,7</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marL="0" algn="ctr" defTabSz="457200" rtl="0" eaLnBrk="1" fontAlgn="b" latinLnBrk="0" hangingPunct="1"/>
                      <a:r>
                        <a:rPr lang="sl-SI" sz="1500" b="1" i="0" u="none" strike="noStrike" kern="1200" dirty="0">
                          <a:solidFill>
                            <a:schemeClr val="tx1"/>
                          </a:solidFill>
                          <a:effectLst/>
                          <a:latin typeface="+mj-lt"/>
                          <a:ea typeface="+mn-ea"/>
                          <a:cs typeface="Arial" panose="020B0604020202020204" pitchFamily="34" charset="0"/>
                        </a:rPr>
                        <a:t>7.873</a:t>
                      </a:r>
                    </a:p>
                  </a:txBody>
                  <a:tcPr marL="0" marR="0" marT="0" marB="0" anchor="b"/>
                </a:tc>
                <a:tc>
                  <a:txBody>
                    <a:bodyPr/>
                    <a:lstStyle/>
                    <a:p>
                      <a:pPr marL="0" algn="ctr" defTabSz="457200" rtl="0" eaLnBrk="1" fontAlgn="b" latinLnBrk="0" hangingPunct="1"/>
                      <a:r>
                        <a:rPr lang="sl-SI" sz="1500" u="none" strike="noStrike" kern="1200" dirty="0">
                          <a:solidFill>
                            <a:schemeClr val="tx1"/>
                          </a:solidFill>
                          <a:effectLst/>
                          <a:latin typeface="+mj-lt"/>
                          <a:ea typeface="+mn-ea"/>
                          <a:cs typeface="Arial" panose="020B0604020202020204" pitchFamily="34" charset="0"/>
                        </a:rPr>
                        <a:t>32,3</a:t>
                      </a:r>
                    </a:p>
                  </a:txBody>
                  <a:tcPr marL="0" marR="0" marT="0" marB="0" anchor="b"/>
                </a:tc>
                <a:tc>
                  <a:txBody>
                    <a:bodyPr/>
                    <a:lstStyle/>
                    <a:p>
                      <a:pPr marL="0" algn="ctr" defTabSz="457200" rtl="0" eaLnBrk="1" fontAlgn="b" latinLnBrk="0" hangingPunct="1"/>
                      <a:r>
                        <a:rPr lang="sl-SI" sz="1500" b="1" i="0" u="none" strike="noStrike" kern="1200" dirty="0">
                          <a:solidFill>
                            <a:srgbClr val="FF0000"/>
                          </a:solidFill>
                          <a:effectLst/>
                          <a:latin typeface="+mj-lt"/>
                          <a:ea typeface="+mn-ea"/>
                          <a:cs typeface="Arial" panose="020B0604020202020204" pitchFamily="34" charset="0"/>
                        </a:rPr>
                        <a:t>7.728</a:t>
                      </a:r>
                    </a:p>
                  </a:txBody>
                  <a:tcPr marL="0" marR="0" marT="0" marB="0" anchor="b"/>
                </a:tc>
                <a:tc>
                  <a:txBody>
                    <a:bodyPr/>
                    <a:lstStyle/>
                    <a:p>
                      <a:pPr marL="0" algn="ctr" defTabSz="457200" rtl="0" eaLnBrk="1" fontAlgn="b" latinLnBrk="0" hangingPunct="1"/>
                      <a:r>
                        <a:rPr lang="sl-SI" sz="1500" b="1" i="0" u="none" strike="noStrike" kern="1200" dirty="0">
                          <a:solidFill>
                            <a:srgbClr val="FF0000"/>
                          </a:solidFill>
                          <a:effectLst/>
                          <a:latin typeface="+mj-lt"/>
                          <a:ea typeface="+mn-ea"/>
                          <a:cs typeface="Arial" panose="020B0604020202020204" pitchFamily="34" charset="0"/>
                        </a:rPr>
                        <a:t>29,7</a:t>
                      </a:r>
                    </a:p>
                  </a:txBody>
                  <a:tcPr marL="0" marR="0" marT="0" marB="0" anchor="b"/>
                </a:tc>
                <a:extLst>
                  <a:ext uri="{0D108BD9-81ED-4DB2-BD59-A6C34878D82A}">
                    <a16:rowId xmlns:a16="http://schemas.microsoft.com/office/drawing/2014/main" val="10005"/>
                  </a:ext>
                </a:extLst>
              </a:tr>
              <a:tr h="454211">
                <a:tc>
                  <a:txBody>
                    <a:bodyPr/>
                    <a:lstStyle/>
                    <a:p>
                      <a:pPr algn="l" fontAlgn="b"/>
                      <a:r>
                        <a:rPr lang="sl-SI" sz="1500" b="0" u="none" strike="noStrike" dirty="0">
                          <a:solidFill>
                            <a:schemeClr val="tx1"/>
                          </a:solidFill>
                          <a:effectLst/>
                          <a:latin typeface="+mj-lt"/>
                          <a:cs typeface="Arial" panose="020B0604020202020204" pitchFamily="34" charset="0"/>
                        </a:rPr>
                        <a:t> Splošna GIM</a:t>
                      </a:r>
                      <a:endParaRPr lang="sl-SI" sz="1500" b="0" i="0" u="none" strike="noStrike" dirty="0">
                        <a:solidFill>
                          <a:schemeClr val="tx1"/>
                        </a:solidFill>
                        <a:effectLst/>
                        <a:latin typeface="+mj-lt"/>
                        <a:cs typeface="Arial" panose="020B0604020202020204" pitchFamily="34" charset="0"/>
                      </a:endParaRPr>
                    </a:p>
                  </a:txBody>
                  <a:tcPr marL="0" marR="0" marT="0" marB="0" anchor="b"/>
                </a:tc>
                <a:tc>
                  <a:txBody>
                    <a:bodyPr/>
                    <a:lstStyle/>
                    <a:p>
                      <a:pPr algn="ctr" fontAlgn="b"/>
                      <a:r>
                        <a:rPr lang="sl-SI" sz="1500" b="0" i="0" u="none" strike="noStrike" dirty="0">
                          <a:solidFill>
                            <a:schemeClr val="tx1"/>
                          </a:solidFill>
                          <a:effectLst/>
                          <a:latin typeface="+mj-lt"/>
                          <a:cs typeface="Arial" panose="020B0604020202020204" pitchFamily="34" charset="0"/>
                        </a:rPr>
                        <a:t>5.966</a:t>
                      </a:r>
                    </a:p>
                  </a:txBody>
                  <a:tcPr marL="0" marR="0" marT="0" marB="0" anchor="b"/>
                </a:tc>
                <a:tc>
                  <a:txBody>
                    <a:bodyPr/>
                    <a:lstStyle/>
                    <a:p>
                      <a:pPr algn="ctr" fontAlgn="b"/>
                      <a:r>
                        <a:rPr lang="sl-SI" sz="1500" u="none" strike="noStrike" dirty="0">
                          <a:solidFill>
                            <a:schemeClr val="tx1"/>
                          </a:solidFill>
                          <a:effectLst/>
                          <a:latin typeface="+mj-lt"/>
                          <a:cs typeface="Arial" panose="020B0604020202020204" pitchFamily="34" charset="0"/>
                        </a:rPr>
                        <a:t>22,9</a:t>
                      </a:r>
                      <a:endParaRPr lang="sl-SI" sz="1500" b="0" i="0" u="none" strike="noStrike" dirty="0">
                        <a:solidFill>
                          <a:schemeClr val="tx1"/>
                        </a:solidFill>
                        <a:effectLst/>
                        <a:latin typeface="+mj-lt"/>
                        <a:cs typeface="Arial" panose="020B0604020202020204" pitchFamily="34" charset="0"/>
                      </a:endParaRPr>
                    </a:p>
                  </a:txBody>
                  <a:tcPr marL="0" marR="0" marT="0" marB="0" anchor="b"/>
                </a:tc>
                <a:tc>
                  <a:txBody>
                    <a:bodyPr/>
                    <a:lstStyle/>
                    <a:p>
                      <a:pPr marL="0" algn="ctr" defTabSz="457200" rtl="0" eaLnBrk="1" fontAlgn="b" latinLnBrk="0" hangingPunct="1"/>
                      <a:r>
                        <a:rPr lang="sl-SI" sz="1500" b="0" i="0" u="none" strike="noStrike" kern="1200" dirty="0">
                          <a:solidFill>
                            <a:schemeClr val="tx1"/>
                          </a:solidFill>
                          <a:effectLst/>
                          <a:latin typeface="+mj-lt"/>
                          <a:ea typeface="+mn-ea"/>
                          <a:cs typeface="Arial" panose="020B0604020202020204" pitchFamily="34" charset="0"/>
                        </a:rPr>
                        <a:t>6.102</a:t>
                      </a:r>
                    </a:p>
                  </a:txBody>
                  <a:tcPr marL="0" marR="0" marT="0" marB="0" anchor="b"/>
                </a:tc>
                <a:tc>
                  <a:txBody>
                    <a:bodyPr/>
                    <a:lstStyle/>
                    <a:p>
                      <a:pPr marL="0" algn="ctr" defTabSz="457200" rtl="0" eaLnBrk="1" fontAlgn="b" latinLnBrk="0" hangingPunct="1"/>
                      <a:r>
                        <a:rPr lang="sl-SI" sz="1500" u="none" strike="noStrike" kern="1200" dirty="0">
                          <a:solidFill>
                            <a:schemeClr val="tx1"/>
                          </a:solidFill>
                          <a:effectLst/>
                          <a:latin typeface="+mj-lt"/>
                          <a:ea typeface="+mn-ea"/>
                          <a:cs typeface="Arial" panose="020B0604020202020204" pitchFamily="34" charset="0"/>
                        </a:rPr>
                        <a:t>25,0</a:t>
                      </a:r>
                    </a:p>
                  </a:txBody>
                  <a:tcPr marL="0" marR="0" marT="0" marB="0" anchor="b"/>
                </a:tc>
                <a:tc>
                  <a:txBody>
                    <a:bodyPr/>
                    <a:lstStyle/>
                    <a:p>
                      <a:pPr algn="ctr" fontAlgn="b"/>
                      <a:r>
                        <a:rPr lang="sl-SI" sz="1500" b="0" i="0" u="none" strike="noStrike" kern="1200" dirty="0">
                          <a:solidFill>
                            <a:srgbClr val="FF0000"/>
                          </a:solidFill>
                          <a:effectLst/>
                          <a:latin typeface="+mj-lt"/>
                          <a:ea typeface="+mn-ea"/>
                          <a:cs typeface="Arial" panose="020B0604020202020204" pitchFamily="34" charset="0"/>
                        </a:rPr>
                        <a:t>5.966</a:t>
                      </a:r>
                    </a:p>
                  </a:txBody>
                  <a:tcPr marL="0" marR="0" marT="0" marB="0" anchor="b"/>
                </a:tc>
                <a:tc>
                  <a:txBody>
                    <a:bodyPr/>
                    <a:lstStyle/>
                    <a:p>
                      <a:pPr algn="ctr" fontAlgn="b"/>
                      <a:r>
                        <a:rPr lang="sl-SI" sz="1500" b="0" i="0" u="none" strike="noStrike" kern="1200" dirty="0">
                          <a:solidFill>
                            <a:srgbClr val="FF0000"/>
                          </a:solidFill>
                          <a:effectLst/>
                          <a:latin typeface="+mj-lt"/>
                          <a:ea typeface="+mn-ea"/>
                          <a:cs typeface="Arial" panose="020B0604020202020204" pitchFamily="34" charset="0"/>
                        </a:rPr>
                        <a:t>22,9</a:t>
                      </a:r>
                    </a:p>
                  </a:txBody>
                  <a:tcPr marL="0" marR="0" marT="0" marB="0" anchor="b"/>
                </a:tc>
                <a:extLst>
                  <a:ext uri="{0D108BD9-81ED-4DB2-BD59-A6C34878D82A}">
                    <a16:rowId xmlns:a16="http://schemas.microsoft.com/office/drawing/2014/main" val="10006"/>
                  </a:ext>
                </a:extLst>
              </a:tr>
              <a:tr h="474857">
                <a:tc>
                  <a:txBody>
                    <a:bodyPr/>
                    <a:lstStyle/>
                    <a:p>
                      <a:pPr algn="l" fontAlgn="b"/>
                      <a:r>
                        <a:rPr lang="sl-SI" sz="1500" b="0" u="none" strike="noStrike" dirty="0">
                          <a:solidFill>
                            <a:schemeClr val="tx1"/>
                          </a:solidFill>
                          <a:effectLst/>
                          <a:latin typeface="+mj-lt"/>
                          <a:cs typeface="Arial" panose="020B0604020202020204" pitchFamily="34" charset="0"/>
                        </a:rPr>
                        <a:t> Strokovna GIM</a:t>
                      </a:r>
                      <a:endParaRPr lang="sl-SI" sz="1500" b="0" i="0" u="none" strike="noStrike" dirty="0">
                        <a:solidFill>
                          <a:schemeClr val="tx1"/>
                        </a:solidFill>
                        <a:effectLst/>
                        <a:latin typeface="+mj-lt"/>
                        <a:cs typeface="Arial" panose="020B0604020202020204" pitchFamily="34" charset="0"/>
                      </a:endParaRPr>
                    </a:p>
                  </a:txBody>
                  <a:tcPr marL="0" marR="0" marT="0" marB="0" anchor="b"/>
                </a:tc>
                <a:tc>
                  <a:txBody>
                    <a:bodyPr/>
                    <a:lstStyle/>
                    <a:p>
                      <a:pPr algn="ctr" fontAlgn="b"/>
                      <a:r>
                        <a:rPr lang="sl-SI" sz="1500" b="0" i="0" u="none" strike="noStrike" dirty="0">
                          <a:solidFill>
                            <a:schemeClr val="tx1"/>
                          </a:solidFill>
                          <a:effectLst/>
                          <a:latin typeface="+mj-lt"/>
                          <a:cs typeface="Arial" panose="020B0604020202020204" pitchFamily="34" charset="0"/>
                        </a:rPr>
                        <a:t>1.762</a:t>
                      </a:r>
                    </a:p>
                  </a:txBody>
                  <a:tcPr marL="0" marR="0" marT="0" marB="0" anchor="b"/>
                </a:tc>
                <a:tc>
                  <a:txBody>
                    <a:bodyPr/>
                    <a:lstStyle/>
                    <a:p>
                      <a:pPr algn="ctr" fontAlgn="b"/>
                      <a:r>
                        <a:rPr lang="sl-SI" sz="1500" u="none" strike="noStrike" dirty="0">
                          <a:solidFill>
                            <a:schemeClr val="tx1"/>
                          </a:solidFill>
                          <a:effectLst/>
                          <a:latin typeface="+mj-lt"/>
                          <a:cs typeface="Arial" panose="020B0604020202020204" pitchFamily="34" charset="0"/>
                        </a:rPr>
                        <a:t>6,8</a:t>
                      </a:r>
                      <a:endParaRPr lang="sl-SI" sz="1500" b="0" i="0" u="none" strike="noStrike" dirty="0">
                        <a:solidFill>
                          <a:schemeClr val="tx1"/>
                        </a:solidFill>
                        <a:effectLst/>
                        <a:latin typeface="+mj-lt"/>
                        <a:cs typeface="Arial" panose="020B0604020202020204" pitchFamily="34" charset="0"/>
                      </a:endParaRPr>
                    </a:p>
                  </a:txBody>
                  <a:tcPr marL="0" marR="0" marT="0" marB="0" anchor="b"/>
                </a:tc>
                <a:tc>
                  <a:txBody>
                    <a:bodyPr/>
                    <a:lstStyle/>
                    <a:p>
                      <a:pPr marL="0" algn="ctr" defTabSz="457200" rtl="0" eaLnBrk="1" fontAlgn="b" latinLnBrk="0" hangingPunct="1"/>
                      <a:r>
                        <a:rPr lang="sl-SI" sz="1500" b="0" i="0" u="none" strike="noStrike" kern="1200" dirty="0">
                          <a:solidFill>
                            <a:schemeClr val="tx1"/>
                          </a:solidFill>
                          <a:effectLst/>
                          <a:latin typeface="+mj-lt"/>
                          <a:ea typeface="+mn-ea"/>
                          <a:cs typeface="Arial" panose="020B0604020202020204" pitchFamily="34" charset="0"/>
                        </a:rPr>
                        <a:t>1.771</a:t>
                      </a:r>
                    </a:p>
                  </a:txBody>
                  <a:tcPr marL="0" marR="0" marT="0" marB="0" anchor="b"/>
                </a:tc>
                <a:tc>
                  <a:txBody>
                    <a:bodyPr/>
                    <a:lstStyle/>
                    <a:p>
                      <a:pPr marL="0" algn="ctr" defTabSz="457200" rtl="0" eaLnBrk="1" fontAlgn="b" latinLnBrk="0" hangingPunct="1"/>
                      <a:r>
                        <a:rPr lang="sl-SI" sz="1500" u="none" strike="noStrike" kern="1200" dirty="0">
                          <a:solidFill>
                            <a:schemeClr val="tx1"/>
                          </a:solidFill>
                          <a:effectLst/>
                          <a:latin typeface="+mj-lt"/>
                          <a:ea typeface="+mn-ea"/>
                          <a:cs typeface="Arial" panose="020B0604020202020204" pitchFamily="34" charset="0"/>
                        </a:rPr>
                        <a:t>7,3</a:t>
                      </a:r>
                    </a:p>
                  </a:txBody>
                  <a:tcPr marL="0" marR="0" marT="0" marB="0" anchor="b"/>
                </a:tc>
                <a:tc>
                  <a:txBody>
                    <a:bodyPr/>
                    <a:lstStyle/>
                    <a:p>
                      <a:pPr algn="ctr" fontAlgn="b"/>
                      <a:r>
                        <a:rPr lang="sl-SI" sz="1500" b="0" i="0" u="none" strike="noStrike" kern="1200" dirty="0">
                          <a:solidFill>
                            <a:srgbClr val="FF0000"/>
                          </a:solidFill>
                          <a:effectLst/>
                          <a:latin typeface="+mj-lt"/>
                          <a:ea typeface="+mn-ea"/>
                          <a:cs typeface="Arial" panose="020B0604020202020204" pitchFamily="34" charset="0"/>
                        </a:rPr>
                        <a:t>1.762</a:t>
                      </a:r>
                    </a:p>
                  </a:txBody>
                  <a:tcPr marL="0" marR="0" marT="0" marB="0" anchor="b"/>
                </a:tc>
                <a:tc>
                  <a:txBody>
                    <a:bodyPr/>
                    <a:lstStyle/>
                    <a:p>
                      <a:pPr algn="ctr" fontAlgn="b"/>
                      <a:r>
                        <a:rPr lang="sl-SI" sz="1500" b="0" i="0" u="none" strike="noStrike" kern="1200" dirty="0">
                          <a:solidFill>
                            <a:srgbClr val="FF0000"/>
                          </a:solidFill>
                          <a:effectLst/>
                          <a:latin typeface="+mj-lt"/>
                          <a:ea typeface="+mn-ea"/>
                          <a:cs typeface="Arial" panose="020B0604020202020204" pitchFamily="34" charset="0"/>
                        </a:rPr>
                        <a:t>6,8</a:t>
                      </a:r>
                    </a:p>
                  </a:txBody>
                  <a:tcPr marL="0" marR="0" marT="0" marB="0" anchor="b"/>
                </a:tc>
                <a:extLst>
                  <a:ext uri="{0D108BD9-81ED-4DB2-BD59-A6C34878D82A}">
                    <a16:rowId xmlns:a16="http://schemas.microsoft.com/office/drawing/2014/main" val="10007"/>
                  </a:ext>
                </a:extLst>
              </a:tr>
              <a:tr h="474857">
                <a:tc>
                  <a:txBody>
                    <a:bodyPr/>
                    <a:lstStyle/>
                    <a:p>
                      <a:pPr algn="l" fontAlgn="b"/>
                      <a:r>
                        <a:rPr lang="sl-SI" sz="1500" b="1" u="none" strike="noStrike" dirty="0">
                          <a:solidFill>
                            <a:schemeClr val="tx1"/>
                          </a:solidFill>
                          <a:effectLst/>
                          <a:latin typeface="+mj-lt"/>
                          <a:cs typeface="Arial" panose="020B0604020202020204" pitchFamily="34" charset="0"/>
                        </a:rPr>
                        <a:t>SKUPAJ</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algn="ctr" fontAlgn="b"/>
                      <a:r>
                        <a:rPr lang="sl-SI" sz="1500" b="1" u="none" strike="noStrike" dirty="0">
                          <a:solidFill>
                            <a:schemeClr val="tx1"/>
                          </a:solidFill>
                          <a:effectLst/>
                          <a:latin typeface="+mj-lt"/>
                          <a:cs typeface="Arial" panose="020B0604020202020204" pitchFamily="34" charset="0"/>
                        </a:rPr>
                        <a:t>26</a:t>
                      </a:r>
                      <a:r>
                        <a:rPr lang="sl-SI" sz="1500" b="1" u="none" strike="noStrike" kern="1200" dirty="0">
                          <a:solidFill>
                            <a:schemeClr val="tx1"/>
                          </a:solidFill>
                          <a:effectLst/>
                          <a:latin typeface="+mj-lt"/>
                          <a:ea typeface="+mn-ea"/>
                          <a:cs typeface="Arial" panose="020B0604020202020204" pitchFamily="34" charset="0"/>
                        </a:rPr>
                        <a:t>.06</a:t>
                      </a:r>
                      <a:r>
                        <a:rPr lang="sl-SI" sz="1500" b="1" u="none" strike="noStrike" dirty="0">
                          <a:solidFill>
                            <a:schemeClr val="tx1"/>
                          </a:solidFill>
                          <a:effectLst/>
                          <a:latin typeface="+mj-lt"/>
                          <a:cs typeface="Arial" panose="020B0604020202020204" pitchFamily="34" charset="0"/>
                        </a:rPr>
                        <a:t>6</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algn="ctr" fontAlgn="b"/>
                      <a:r>
                        <a:rPr lang="sl-SI" sz="1500" b="1" u="none" strike="noStrike" dirty="0">
                          <a:solidFill>
                            <a:schemeClr val="tx1"/>
                          </a:solidFill>
                          <a:effectLst/>
                          <a:latin typeface="+mj-lt"/>
                          <a:cs typeface="Arial" panose="020B0604020202020204" pitchFamily="34" charset="0"/>
                        </a:rPr>
                        <a:t>100,0</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algn="ctr" fontAlgn="b"/>
                      <a:r>
                        <a:rPr lang="sl-SI" sz="1500" b="1" u="none" strike="noStrike" kern="1200" dirty="0">
                          <a:solidFill>
                            <a:schemeClr val="tx1"/>
                          </a:solidFill>
                          <a:effectLst/>
                          <a:latin typeface="+mj-lt"/>
                          <a:ea typeface="+mn-ea"/>
                          <a:cs typeface="Arial" panose="020B0604020202020204" pitchFamily="34" charset="0"/>
                        </a:rPr>
                        <a:t>24.392</a:t>
                      </a:r>
                    </a:p>
                  </a:txBody>
                  <a:tcPr marL="0" marR="0" marT="0" marB="0" anchor="b"/>
                </a:tc>
                <a:tc>
                  <a:txBody>
                    <a:bodyPr/>
                    <a:lstStyle/>
                    <a:p>
                      <a:pPr algn="ctr" fontAlgn="b"/>
                      <a:r>
                        <a:rPr lang="sl-SI" sz="1500" b="1" u="none" strike="noStrike" dirty="0">
                          <a:solidFill>
                            <a:schemeClr val="tx1"/>
                          </a:solidFill>
                          <a:effectLst/>
                          <a:latin typeface="+mj-lt"/>
                          <a:cs typeface="Arial" panose="020B0604020202020204" pitchFamily="34" charset="0"/>
                        </a:rPr>
                        <a:t>100,0</a:t>
                      </a:r>
                      <a:endParaRPr lang="sl-SI" sz="1500" b="1" i="0" u="none" strike="noStrike" dirty="0">
                        <a:solidFill>
                          <a:schemeClr val="tx1"/>
                        </a:solidFill>
                        <a:effectLst/>
                        <a:latin typeface="+mj-lt"/>
                        <a:cs typeface="Arial" panose="020B0604020202020204" pitchFamily="34" charset="0"/>
                      </a:endParaRPr>
                    </a:p>
                  </a:txBody>
                  <a:tcPr marL="0" marR="0" marT="0" marB="0" anchor="b"/>
                </a:tc>
                <a:tc>
                  <a:txBody>
                    <a:bodyPr/>
                    <a:lstStyle/>
                    <a:p>
                      <a:pPr algn="ctr" fontAlgn="b"/>
                      <a:r>
                        <a:rPr lang="sl-SI" sz="1500" b="1" u="none" strike="noStrike" dirty="0">
                          <a:solidFill>
                            <a:srgbClr val="FF0000"/>
                          </a:solidFill>
                          <a:effectLst/>
                          <a:latin typeface="+mj-lt"/>
                          <a:cs typeface="Arial" panose="020B0604020202020204" pitchFamily="34" charset="0"/>
                        </a:rPr>
                        <a:t>26.008</a:t>
                      </a:r>
                      <a:endParaRPr lang="sl-SI" sz="1500" b="1" i="0" u="none" strike="noStrike" dirty="0">
                        <a:solidFill>
                          <a:srgbClr val="FF0000"/>
                        </a:solidFill>
                        <a:effectLst/>
                        <a:latin typeface="+mj-lt"/>
                        <a:cs typeface="Arial" panose="020B0604020202020204" pitchFamily="34" charset="0"/>
                      </a:endParaRPr>
                    </a:p>
                  </a:txBody>
                  <a:tcPr marL="0" marR="0" marT="0" marB="0" anchor="b"/>
                </a:tc>
                <a:tc>
                  <a:txBody>
                    <a:bodyPr/>
                    <a:lstStyle/>
                    <a:p>
                      <a:pPr algn="ctr" fontAlgn="b"/>
                      <a:r>
                        <a:rPr lang="sl-SI" sz="1500" b="1" u="none" strike="noStrike" dirty="0">
                          <a:solidFill>
                            <a:srgbClr val="FF0000"/>
                          </a:solidFill>
                          <a:effectLst/>
                          <a:latin typeface="+mj-lt"/>
                          <a:cs typeface="Arial" panose="020B0604020202020204" pitchFamily="34" charset="0"/>
                        </a:rPr>
                        <a:t>100,0</a:t>
                      </a:r>
                      <a:endParaRPr lang="sl-SI" sz="1500" b="1" i="0" u="none" strike="noStrike" dirty="0">
                        <a:solidFill>
                          <a:srgbClr val="FF0000"/>
                        </a:solidFill>
                        <a:effectLst/>
                        <a:latin typeface="+mj-lt"/>
                        <a:cs typeface="Arial" panose="020B0604020202020204" pitchFamily="34" charset="0"/>
                      </a:endParaRPr>
                    </a:p>
                  </a:txBody>
                  <a:tcPr marL="0" marR="0" marT="0"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6958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afikon 5">
            <a:extLst>
              <a:ext uri="{FF2B5EF4-FFF2-40B4-BE49-F238E27FC236}">
                <a16:creationId xmlns:a16="http://schemas.microsoft.com/office/drawing/2014/main" id="{94DAC12A-775C-45E3-9003-C3753F1F581E}"/>
              </a:ext>
            </a:extLst>
          </p:cNvPr>
          <p:cNvGraphicFramePr>
            <a:graphicFrameLocks/>
          </p:cNvGraphicFramePr>
          <p:nvPr>
            <p:extLst>
              <p:ext uri="{D42A27DB-BD31-4B8C-83A1-F6EECF244321}">
                <p14:modId xmlns:p14="http://schemas.microsoft.com/office/powerpoint/2010/main" val="155263405"/>
              </p:ext>
            </p:extLst>
          </p:nvPr>
        </p:nvGraphicFramePr>
        <p:xfrm>
          <a:off x="338328" y="411480"/>
          <a:ext cx="9409176" cy="61173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Grafikon 1">
            <a:extLst>
              <a:ext uri="{FF2B5EF4-FFF2-40B4-BE49-F238E27FC236}">
                <a16:creationId xmlns:a16="http://schemas.microsoft.com/office/drawing/2014/main" id="{E97C49B6-4850-AC66-AC79-DD526C96874F}"/>
              </a:ext>
            </a:extLst>
          </p:cNvPr>
          <p:cNvGraphicFramePr>
            <a:graphicFrameLocks/>
          </p:cNvGraphicFramePr>
          <p:nvPr>
            <p:extLst>
              <p:ext uri="{D42A27DB-BD31-4B8C-83A1-F6EECF244321}">
                <p14:modId xmlns:p14="http://schemas.microsoft.com/office/powerpoint/2010/main" val="3242031713"/>
              </p:ext>
            </p:extLst>
          </p:nvPr>
        </p:nvGraphicFramePr>
        <p:xfrm>
          <a:off x="785445" y="515815"/>
          <a:ext cx="9519139" cy="55919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Grafikon 2">
            <a:extLst>
              <a:ext uri="{FF2B5EF4-FFF2-40B4-BE49-F238E27FC236}">
                <a16:creationId xmlns:a16="http://schemas.microsoft.com/office/drawing/2014/main" id="{2E2A37F4-B608-4016-8A76-A78582AD4623}"/>
              </a:ext>
            </a:extLst>
          </p:cNvPr>
          <p:cNvGraphicFramePr/>
          <p:nvPr>
            <p:extLst>
              <p:ext uri="{D42A27DB-BD31-4B8C-83A1-F6EECF244321}">
                <p14:modId xmlns:p14="http://schemas.microsoft.com/office/powerpoint/2010/main" val="2580957760"/>
              </p:ext>
            </p:extLst>
          </p:nvPr>
        </p:nvGraphicFramePr>
        <p:xfrm>
          <a:off x="1042416" y="750277"/>
          <a:ext cx="9519139" cy="569624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3581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ravokotnik 1"/>
          <p:cNvSpPr/>
          <p:nvPr/>
        </p:nvSpPr>
        <p:spPr>
          <a:xfrm>
            <a:off x="2279576" y="404665"/>
            <a:ext cx="7560840" cy="1138773"/>
          </a:xfrm>
          <a:prstGeom prst="rect">
            <a:avLst/>
          </a:prstGeom>
        </p:spPr>
        <p:txBody>
          <a:bodyPr wrap="square">
            <a:spAutoFit/>
          </a:bodyPr>
          <a:lstStyle/>
          <a:p>
            <a:pPr>
              <a:spcAft>
                <a:spcPts val="600"/>
              </a:spcAft>
            </a:pPr>
            <a:endParaRPr lang="sl-SI" b="1"/>
          </a:p>
          <a:p>
            <a:pPr>
              <a:spcAft>
                <a:spcPts val="600"/>
              </a:spcAft>
            </a:pPr>
            <a:endParaRPr lang="sl-SI" b="1"/>
          </a:p>
          <a:p>
            <a:pPr algn="ctr">
              <a:spcAft>
                <a:spcPts val="600"/>
              </a:spcAft>
            </a:pPr>
            <a:endParaRPr lang="sl-SI" sz="2200">
              <a:solidFill>
                <a:srgbClr val="FF0000"/>
              </a:solidFill>
            </a:endParaRPr>
          </a:p>
        </p:txBody>
      </p:sp>
      <p:sp>
        <p:nvSpPr>
          <p:cNvPr id="4" name="Rectangle 4"/>
          <p:cNvSpPr>
            <a:spLocks noChangeArrowheads="1"/>
          </p:cNvSpPr>
          <p:nvPr/>
        </p:nvSpPr>
        <p:spPr bwMode="auto">
          <a:xfrm>
            <a:off x="152400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3" name="Grafikon 2">
            <a:extLst>
              <a:ext uri="{FF2B5EF4-FFF2-40B4-BE49-F238E27FC236}">
                <a16:creationId xmlns:a16="http://schemas.microsoft.com/office/drawing/2014/main" id="{9B7943D9-197D-63D2-8D51-47D87BF45F26}"/>
              </a:ext>
            </a:extLst>
          </p:cNvPr>
          <p:cNvGraphicFramePr>
            <a:graphicFrameLocks/>
          </p:cNvGraphicFramePr>
          <p:nvPr>
            <p:extLst>
              <p:ext uri="{D42A27DB-BD31-4B8C-83A1-F6EECF244321}">
                <p14:modId xmlns:p14="http://schemas.microsoft.com/office/powerpoint/2010/main" val="3158378144"/>
              </p:ext>
            </p:extLst>
          </p:nvPr>
        </p:nvGraphicFramePr>
        <p:xfrm>
          <a:off x="821160" y="674370"/>
          <a:ext cx="9282960" cy="56121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448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824963247"/>
              </p:ext>
            </p:extLst>
          </p:nvPr>
        </p:nvGraphicFramePr>
        <p:xfrm>
          <a:off x="402337" y="265176"/>
          <a:ext cx="9139172" cy="6236865"/>
        </p:xfrm>
        <a:graphic>
          <a:graphicData uri="http://schemas.openxmlformats.org/drawingml/2006/table">
            <a:tbl>
              <a:tblPr firstRow="1" firstCol="1" bandRow="1">
                <a:tableStyleId>{5C22544A-7EE6-4342-B048-85BDC9FD1C3A}</a:tableStyleId>
              </a:tblPr>
              <a:tblGrid>
                <a:gridCol w="3517854">
                  <a:extLst>
                    <a:ext uri="{9D8B030D-6E8A-4147-A177-3AD203B41FA5}">
                      <a16:colId xmlns:a16="http://schemas.microsoft.com/office/drawing/2014/main" val="20000"/>
                    </a:ext>
                  </a:extLst>
                </a:gridCol>
                <a:gridCol w="1372822">
                  <a:extLst>
                    <a:ext uri="{9D8B030D-6E8A-4147-A177-3AD203B41FA5}">
                      <a16:colId xmlns:a16="http://schemas.microsoft.com/office/drawing/2014/main" val="20001"/>
                    </a:ext>
                  </a:extLst>
                </a:gridCol>
                <a:gridCol w="1372822">
                  <a:extLst>
                    <a:ext uri="{9D8B030D-6E8A-4147-A177-3AD203B41FA5}">
                      <a16:colId xmlns:a16="http://schemas.microsoft.com/office/drawing/2014/main" val="20002"/>
                    </a:ext>
                  </a:extLst>
                </a:gridCol>
                <a:gridCol w="1372822">
                  <a:extLst>
                    <a:ext uri="{9D8B030D-6E8A-4147-A177-3AD203B41FA5}">
                      <a16:colId xmlns:a16="http://schemas.microsoft.com/office/drawing/2014/main" val="20003"/>
                    </a:ext>
                  </a:extLst>
                </a:gridCol>
                <a:gridCol w="114300">
                  <a:extLst>
                    <a:ext uri="{9D8B030D-6E8A-4147-A177-3AD203B41FA5}">
                      <a16:colId xmlns:a16="http://schemas.microsoft.com/office/drawing/2014/main" val="20004"/>
                    </a:ext>
                  </a:extLst>
                </a:gridCol>
                <a:gridCol w="1388552">
                  <a:extLst>
                    <a:ext uri="{9D8B030D-6E8A-4147-A177-3AD203B41FA5}">
                      <a16:colId xmlns:a16="http://schemas.microsoft.com/office/drawing/2014/main" val="20005"/>
                    </a:ext>
                  </a:extLst>
                </a:gridCol>
              </a:tblGrid>
              <a:tr h="850355">
                <a:tc gridSpan="6">
                  <a:txBody>
                    <a:bodyPr/>
                    <a:lstStyle/>
                    <a:p>
                      <a:pPr algn="ctr">
                        <a:lnSpc>
                          <a:spcPts val="1300"/>
                        </a:lnSpc>
                        <a:spcAft>
                          <a:spcPts val="0"/>
                        </a:spcAft>
                      </a:pPr>
                      <a:r>
                        <a:rPr lang="sl-SI" sz="2000" b="0" dirty="0">
                          <a:solidFill>
                            <a:srgbClr val="0070C0"/>
                          </a:solidFill>
                          <a:effectLst/>
                          <a:latin typeface="+mj-lt"/>
                          <a:cs typeface="Arial" panose="020B0604020202020204" pitchFamily="34" charset="0"/>
                        </a:rPr>
                        <a:t> </a:t>
                      </a:r>
                    </a:p>
                    <a:p>
                      <a:pPr algn="ctr">
                        <a:lnSpc>
                          <a:spcPts val="1300"/>
                        </a:lnSpc>
                        <a:spcAft>
                          <a:spcPts val="0"/>
                        </a:spcAft>
                      </a:pPr>
                      <a:r>
                        <a:rPr lang="sl-SI" sz="2000" b="1" dirty="0">
                          <a:solidFill>
                            <a:srgbClr val="FF0000"/>
                          </a:solidFill>
                          <a:effectLst/>
                          <a:latin typeface="+mj-lt"/>
                          <a:cs typeface="Arial" panose="020B0604020202020204" pitchFamily="34" charset="0"/>
                        </a:rPr>
                        <a:t>RAZPIS ZA PROGRAME POKLICNO-TEHNIŠKEGA IZOBRAŽEVANJA</a:t>
                      </a:r>
                      <a:endParaRPr lang="sl-SI" sz="2000" b="1" dirty="0">
                        <a:solidFill>
                          <a:srgbClr val="FF0000"/>
                        </a:solidFill>
                        <a:effectLst/>
                        <a:latin typeface="+mj-lt"/>
                        <a:ea typeface="Times New Roman"/>
                        <a:cs typeface="Arial" panose="020B0604020202020204" pitchFamily="34" charset="0"/>
                      </a:endParaRPr>
                    </a:p>
                  </a:txBody>
                  <a:tcPr marL="44450" marR="44450" marT="0" marB="0" anchor="b"/>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a:p>
                  </a:txBody>
                  <a:tcPr/>
                </a:tc>
                <a:extLst>
                  <a:ext uri="{0D108BD9-81ED-4DB2-BD59-A6C34878D82A}">
                    <a16:rowId xmlns:a16="http://schemas.microsoft.com/office/drawing/2014/main" val="10000"/>
                  </a:ext>
                </a:extLst>
              </a:tr>
              <a:tr h="966795">
                <a:tc>
                  <a:txBody>
                    <a:bodyPr/>
                    <a:lstStyle/>
                    <a:p>
                      <a:pPr algn="ctr">
                        <a:lnSpc>
                          <a:spcPts val="1300"/>
                        </a:lnSpc>
                        <a:spcAft>
                          <a:spcPts val="0"/>
                        </a:spcAft>
                      </a:pPr>
                      <a:r>
                        <a:rPr lang="sl-SI" sz="1600" b="1" dirty="0">
                          <a:solidFill>
                            <a:schemeClr val="tx1"/>
                          </a:solidFill>
                          <a:effectLst/>
                          <a:latin typeface="+mj-lt"/>
                          <a:cs typeface="Arial" panose="020B0604020202020204" pitchFamily="34" charset="0"/>
                        </a:rPr>
                        <a:t>REGIJA</a:t>
                      </a:r>
                      <a:endParaRPr lang="sl-SI" sz="1600" b="1" dirty="0">
                        <a:solidFill>
                          <a:schemeClr val="tx1"/>
                        </a:solidFill>
                        <a:effectLst/>
                        <a:latin typeface="+mj-lt"/>
                        <a:ea typeface="Times New Roman"/>
                        <a:cs typeface="Arial" panose="020B0604020202020204" pitchFamily="34" charset="0"/>
                      </a:endParaRPr>
                    </a:p>
                  </a:txBody>
                  <a:tcPr marL="44450" marR="44450" marT="0" marB="0" anchor="ctr"/>
                </a:tc>
                <a:tc>
                  <a:txBody>
                    <a:bodyPr/>
                    <a:lstStyle/>
                    <a:p>
                      <a:pPr algn="ctr">
                        <a:lnSpc>
                          <a:spcPts val="1300"/>
                        </a:lnSpc>
                        <a:spcAft>
                          <a:spcPts val="0"/>
                        </a:spcAft>
                      </a:pPr>
                      <a:r>
                        <a:rPr lang="sl-SI" sz="1600" b="1" dirty="0">
                          <a:solidFill>
                            <a:schemeClr val="tx1"/>
                          </a:solidFill>
                          <a:effectLst/>
                          <a:latin typeface="+mj-lt"/>
                          <a:cs typeface="Arial" panose="020B0604020202020204" pitchFamily="34" charset="0"/>
                        </a:rPr>
                        <a:t>Razpis za vpis v š.l. 2024/25</a:t>
                      </a:r>
                      <a:endParaRPr lang="sl-SI" sz="1600" b="1" dirty="0">
                        <a:solidFill>
                          <a:schemeClr val="tx1"/>
                        </a:solidFill>
                        <a:effectLst/>
                        <a:latin typeface="+mj-lt"/>
                        <a:ea typeface="Times New Roman"/>
                        <a:cs typeface="Arial" panose="020B0604020202020204" pitchFamily="34" charset="0"/>
                      </a:endParaRPr>
                    </a:p>
                  </a:txBody>
                  <a:tcPr marL="44450" marR="44450" marT="0" marB="0" anchor="ctr"/>
                </a:tc>
                <a:tc>
                  <a:txBody>
                    <a:bodyPr/>
                    <a:lstStyle/>
                    <a:p>
                      <a:pPr algn="ctr">
                        <a:lnSpc>
                          <a:spcPts val="1300"/>
                        </a:lnSpc>
                        <a:spcAft>
                          <a:spcPts val="0"/>
                        </a:spcAft>
                      </a:pPr>
                      <a:r>
                        <a:rPr lang="sl-SI" sz="1600" b="1" dirty="0">
                          <a:solidFill>
                            <a:schemeClr val="tx1"/>
                          </a:solidFill>
                          <a:effectLst/>
                          <a:latin typeface="+mj-lt"/>
                          <a:cs typeface="Arial" panose="020B0604020202020204" pitchFamily="34" charset="0"/>
                        </a:rPr>
                        <a:t>Št. vpisanih dijakov v š. l.  24/25 (začetni letnik)</a:t>
                      </a:r>
                      <a:endParaRPr lang="sl-SI" sz="1600" b="1" dirty="0">
                        <a:solidFill>
                          <a:schemeClr val="tx1"/>
                        </a:solidFill>
                        <a:effectLst/>
                        <a:latin typeface="+mj-lt"/>
                        <a:ea typeface="Times New Roman"/>
                        <a:cs typeface="Arial" panose="020B0604020202020204" pitchFamily="34" charset="0"/>
                      </a:endParaRPr>
                    </a:p>
                  </a:txBody>
                  <a:tcPr marL="44450" marR="44450" marT="0" marB="0" anchor="ctr"/>
                </a:tc>
                <a:tc>
                  <a:txBody>
                    <a:bodyPr/>
                    <a:lstStyle/>
                    <a:p>
                      <a:pPr algn="ctr">
                        <a:lnSpc>
                          <a:spcPts val="1300"/>
                        </a:lnSpc>
                        <a:spcAft>
                          <a:spcPts val="0"/>
                        </a:spcAft>
                      </a:pPr>
                      <a:r>
                        <a:rPr lang="sl-SI" sz="1600" b="1" dirty="0">
                          <a:solidFill>
                            <a:schemeClr val="tx1"/>
                          </a:solidFill>
                          <a:effectLst/>
                          <a:latin typeface="+mj-lt"/>
                          <a:cs typeface="Arial" panose="020B0604020202020204" pitchFamily="34" charset="0"/>
                        </a:rPr>
                        <a:t>Št. vpisanih dijakov v š. l. 24/25 (tretji letnik SPI)</a:t>
                      </a:r>
                      <a:endParaRPr lang="sl-SI" sz="1600" b="1" dirty="0">
                        <a:solidFill>
                          <a:schemeClr val="tx1"/>
                        </a:solidFill>
                        <a:effectLst/>
                        <a:latin typeface="+mj-lt"/>
                        <a:ea typeface="Times New Roman"/>
                        <a:cs typeface="Arial" panose="020B0604020202020204" pitchFamily="34" charset="0"/>
                      </a:endParaRPr>
                    </a:p>
                  </a:txBody>
                  <a:tcPr marL="44450" marR="44450" marT="0" marB="0" anchor="ctr"/>
                </a:tc>
                <a:tc>
                  <a:txBody>
                    <a:bodyPr/>
                    <a:lstStyle/>
                    <a:p>
                      <a:pPr algn="ctr">
                        <a:lnSpc>
                          <a:spcPts val="1300"/>
                        </a:lnSpc>
                        <a:spcAft>
                          <a:spcPts val="0"/>
                        </a:spcAft>
                      </a:pPr>
                      <a:endParaRPr lang="sl-SI" sz="1600" b="1" dirty="0">
                        <a:effectLst/>
                        <a:latin typeface="+mj-lt"/>
                        <a:ea typeface="Times New Roman"/>
                        <a:cs typeface="Arial" panose="020B0604020202020204" pitchFamily="34" charset="0"/>
                      </a:endParaRPr>
                    </a:p>
                  </a:txBody>
                  <a:tcPr marL="44450" marR="44450" marT="0" marB="0" anchor="ctr"/>
                </a:tc>
                <a:tc>
                  <a:txBody>
                    <a:bodyPr/>
                    <a:lstStyle/>
                    <a:p>
                      <a:pPr algn="ctr">
                        <a:lnSpc>
                          <a:spcPts val="1300"/>
                        </a:lnSpc>
                        <a:spcAft>
                          <a:spcPts val="0"/>
                        </a:spcAft>
                      </a:pPr>
                      <a:r>
                        <a:rPr lang="sl-SI" sz="1600" b="1" dirty="0">
                          <a:solidFill>
                            <a:srgbClr val="FF0000"/>
                          </a:solidFill>
                          <a:effectLst/>
                          <a:latin typeface="+mj-lt"/>
                          <a:cs typeface="Arial" panose="020B0604020202020204" pitchFamily="34" charset="0"/>
                        </a:rPr>
                        <a:t>Razpis za vpis v šolsko leto 2025/26</a:t>
                      </a:r>
                      <a:endParaRPr lang="sl-SI" sz="1600" b="1" dirty="0">
                        <a:solidFill>
                          <a:srgbClr val="FF0000"/>
                        </a:solidFill>
                        <a:effectLst/>
                        <a:latin typeface="+mj-lt"/>
                        <a:ea typeface="Times New Roman"/>
                        <a:cs typeface="Arial" panose="020B0604020202020204" pitchFamily="34" charset="0"/>
                      </a:endParaRPr>
                    </a:p>
                  </a:txBody>
                  <a:tcPr marL="44450" marR="44450" marT="0" marB="0" anchor="ctr"/>
                </a:tc>
                <a:extLst>
                  <a:ext uri="{0D108BD9-81ED-4DB2-BD59-A6C34878D82A}">
                    <a16:rowId xmlns:a16="http://schemas.microsoft.com/office/drawing/2014/main" val="10001"/>
                  </a:ext>
                </a:extLst>
              </a:tr>
              <a:tr h="476033">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GORENJSKA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lnSpc>
                          <a:spcPct val="100000"/>
                        </a:lnSpc>
                      </a:pPr>
                      <a:r>
                        <a:rPr lang="sl-SI" sz="1600" b="0" i="0" u="none" strike="noStrike" dirty="0">
                          <a:solidFill>
                            <a:schemeClr val="tx1"/>
                          </a:solidFill>
                          <a:effectLst/>
                          <a:latin typeface="+mj-lt"/>
                          <a:cs typeface="Arial" panose="020B0604020202020204" pitchFamily="34" charset="0"/>
                        </a:rPr>
                        <a:t>364</a:t>
                      </a:r>
                    </a:p>
                  </a:txBody>
                  <a:tcPr marL="7620" marR="7620" marT="7620"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240</a:t>
                      </a:r>
                    </a:p>
                  </a:txBody>
                  <a:tcPr marL="9525" marR="9525" marT="9525"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399</a:t>
                      </a:r>
                    </a:p>
                  </a:txBody>
                  <a:tcPr marL="9525" marR="9525" marT="9525" marB="0" anchor="b"/>
                </a:tc>
                <a:tc>
                  <a:txBody>
                    <a:bodyPr/>
                    <a:lstStyle/>
                    <a:p>
                      <a:pPr algn="ctr">
                        <a:lnSpc>
                          <a:spcPct val="100000"/>
                        </a:lnSpc>
                        <a:spcAft>
                          <a:spcPts val="0"/>
                        </a:spcAft>
                      </a:pPr>
                      <a:endParaRPr lang="sl-SI" sz="1600" b="0" dirty="0">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1" i="0" u="none" strike="noStrike" kern="1200" dirty="0">
                          <a:solidFill>
                            <a:schemeClr val="tx1"/>
                          </a:solidFill>
                          <a:effectLst/>
                          <a:latin typeface="+mj-lt"/>
                          <a:ea typeface="+mn-ea"/>
                          <a:cs typeface="Arial" panose="020B0604020202020204" pitchFamily="34" charset="0"/>
                        </a:rPr>
                        <a:t>364</a:t>
                      </a:r>
                    </a:p>
                  </a:txBody>
                  <a:tcPr marL="9525" marR="9525" marT="9525" marB="0" anchor="b"/>
                </a:tc>
                <a:extLst>
                  <a:ext uri="{0D108BD9-81ED-4DB2-BD59-A6C34878D82A}">
                    <a16:rowId xmlns:a16="http://schemas.microsoft.com/office/drawing/2014/main" val="10002"/>
                  </a:ext>
                </a:extLst>
              </a:tr>
              <a:tr h="325511">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GORIŠKA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lnSpc>
                          <a:spcPct val="100000"/>
                        </a:lnSpc>
                      </a:pPr>
                      <a:r>
                        <a:rPr lang="sl-SI" sz="1600" b="0" i="0" u="none" strike="noStrike" dirty="0">
                          <a:solidFill>
                            <a:schemeClr val="tx1"/>
                          </a:solidFill>
                          <a:effectLst/>
                          <a:latin typeface="+mj-lt"/>
                          <a:cs typeface="Arial" panose="020B0604020202020204" pitchFamily="34" charset="0"/>
                        </a:rPr>
                        <a:t>224</a:t>
                      </a:r>
                    </a:p>
                  </a:txBody>
                  <a:tcPr marL="7620" marR="7620" marT="7620" marB="0" anchor="b"/>
                </a:tc>
                <a:tc>
                  <a:txBody>
                    <a:bodyPr/>
                    <a:lstStyle/>
                    <a:p>
                      <a:pPr algn="ctr" fontAlgn="b"/>
                      <a:r>
                        <a:rPr lang="sl-SI" sz="1600" b="0" i="0" u="none" strike="noStrike" kern="1200">
                          <a:solidFill>
                            <a:schemeClr val="tx1"/>
                          </a:solidFill>
                          <a:effectLst/>
                          <a:latin typeface="+mj-lt"/>
                          <a:ea typeface="+mn-ea"/>
                          <a:cs typeface="Arial" panose="020B0604020202020204" pitchFamily="34" charset="0"/>
                        </a:rPr>
                        <a:t>136</a:t>
                      </a:r>
                    </a:p>
                  </a:txBody>
                  <a:tcPr marL="9525" marR="9525" marT="9525"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229</a:t>
                      </a:r>
                    </a:p>
                  </a:txBody>
                  <a:tcPr marL="9525" marR="9525" marT="9525" marB="0" anchor="b"/>
                </a:tc>
                <a:tc>
                  <a:txBody>
                    <a:bodyPr/>
                    <a:lstStyle/>
                    <a:p>
                      <a:pPr algn="ctr">
                        <a:lnSpc>
                          <a:spcPct val="100000"/>
                        </a:lnSpc>
                        <a:spcAft>
                          <a:spcPts val="0"/>
                        </a:spcAft>
                      </a:pPr>
                      <a:endParaRPr lang="sl-SI" sz="1600" b="0" dirty="0">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1" i="0" u="none" strike="noStrike" kern="1200" dirty="0">
                          <a:solidFill>
                            <a:schemeClr val="tx1"/>
                          </a:solidFill>
                          <a:effectLst/>
                          <a:latin typeface="+mj-lt"/>
                          <a:ea typeface="+mn-ea"/>
                          <a:cs typeface="Arial" panose="020B0604020202020204" pitchFamily="34" charset="0"/>
                        </a:rPr>
                        <a:t>224</a:t>
                      </a:r>
                    </a:p>
                  </a:txBody>
                  <a:tcPr marL="9525" marR="9525" marT="9525" marB="0" anchor="b"/>
                </a:tc>
                <a:extLst>
                  <a:ext uri="{0D108BD9-81ED-4DB2-BD59-A6C34878D82A}">
                    <a16:rowId xmlns:a16="http://schemas.microsoft.com/office/drawing/2014/main" val="10003"/>
                  </a:ext>
                </a:extLst>
              </a:tr>
              <a:tr h="390551">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JUGOVZHODNA SLOVENIJA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lnSpc>
                          <a:spcPct val="100000"/>
                        </a:lnSpc>
                      </a:pPr>
                      <a:r>
                        <a:rPr lang="sl-SI" sz="1600" b="0" i="0" u="none" strike="noStrike" dirty="0">
                          <a:solidFill>
                            <a:schemeClr val="tx1"/>
                          </a:solidFill>
                          <a:effectLst/>
                          <a:latin typeface="+mj-lt"/>
                          <a:cs typeface="Arial" panose="020B0604020202020204" pitchFamily="34" charset="0"/>
                        </a:rPr>
                        <a:t>308</a:t>
                      </a:r>
                    </a:p>
                  </a:txBody>
                  <a:tcPr marL="7620" marR="7620" marT="7620"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171</a:t>
                      </a:r>
                    </a:p>
                  </a:txBody>
                  <a:tcPr marL="9525" marR="9525" marT="9525"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237</a:t>
                      </a:r>
                    </a:p>
                  </a:txBody>
                  <a:tcPr marL="9525" marR="9525" marT="9525" marB="0" anchor="b"/>
                </a:tc>
                <a:tc>
                  <a:txBody>
                    <a:bodyPr/>
                    <a:lstStyle/>
                    <a:p>
                      <a:pPr algn="ctr">
                        <a:lnSpc>
                          <a:spcPct val="100000"/>
                        </a:lnSpc>
                        <a:spcAft>
                          <a:spcPts val="0"/>
                        </a:spcAft>
                      </a:pPr>
                      <a:endParaRPr lang="sl-SI" sz="1600" b="0" dirty="0">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1" i="0" u="none" strike="noStrike" kern="1200" dirty="0">
                          <a:solidFill>
                            <a:schemeClr val="tx1"/>
                          </a:solidFill>
                          <a:effectLst/>
                          <a:latin typeface="+mj-lt"/>
                          <a:ea typeface="+mn-ea"/>
                          <a:cs typeface="Arial" panose="020B0604020202020204" pitchFamily="34" charset="0"/>
                        </a:rPr>
                        <a:t>308</a:t>
                      </a:r>
                    </a:p>
                  </a:txBody>
                  <a:tcPr marL="9525" marR="9525" marT="9525" marB="0" anchor="b"/>
                </a:tc>
                <a:extLst>
                  <a:ext uri="{0D108BD9-81ED-4DB2-BD59-A6C34878D82A}">
                    <a16:rowId xmlns:a16="http://schemas.microsoft.com/office/drawing/2014/main" val="10004"/>
                  </a:ext>
                </a:extLst>
              </a:tr>
              <a:tr h="325511">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KOROŠKA </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lnSpc>
                          <a:spcPct val="100000"/>
                        </a:lnSpc>
                      </a:pPr>
                      <a:r>
                        <a:rPr lang="sl-SI" sz="1600" b="0" i="0" u="none" strike="noStrike" dirty="0">
                          <a:solidFill>
                            <a:schemeClr val="tx1"/>
                          </a:solidFill>
                          <a:effectLst/>
                          <a:latin typeface="+mj-lt"/>
                          <a:cs typeface="Arial" panose="020B0604020202020204" pitchFamily="34" charset="0"/>
                        </a:rPr>
                        <a:t>140</a:t>
                      </a:r>
                    </a:p>
                  </a:txBody>
                  <a:tcPr marL="7620" marR="7620" marT="7620"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86</a:t>
                      </a:r>
                    </a:p>
                  </a:txBody>
                  <a:tcPr marL="9525" marR="9525" marT="9525"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134</a:t>
                      </a:r>
                    </a:p>
                  </a:txBody>
                  <a:tcPr marL="9525" marR="9525" marT="9525" marB="0" anchor="b"/>
                </a:tc>
                <a:tc>
                  <a:txBody>
                    <a:bodyPr/>
                    <a:lstStyle/>
                    <a:p>
                      <a:pPr algn="ctr">
                        <a:lnSpc>
                          <a:spcPct val="100000"/>
                        </a:lnSpc>
                        <a:spcAft>
                          <a:spcPts val="0"/>
                        </a:spcAft>
                      </a:pPr>
                      <a:endParaRPr lang="sl-SI" sz="1600" b="0" dirty="0">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1" i="0" u="none" strike="noStrike" kern="1200" dirty="0">
                          <a:solidFill>
                            <a:schemeClr val="tx1"/>
                          </a:solidFill>
                          <a:effectLst/>
                          <a:latin typeface="+mj-lt"/>
                          <a:ea typeface="+mn-ea"/>
                          <a:cs typeface="Arial" panose="020B0604020202020204" pitchFamily="34" charset="0"/>
                        </a:rPr>
                        <a:t>140</a:t>
                      </a:r>
                    </a:p>
                  </a:txBody>
                  <a:tcPr marL="9525" marR="9525" marT="9525" marB="0" anchor="b"/>
                </a:tc>
                <a:extLst>
                  <a:ext uri="{0D108BD9-81ED-4DB2-BD59-A6C34878D82A}">
                    <a16:rowId xmlns:a16="http://schemas.microsoft.com/office/drawing/2014/main" val="10005"/>
                  </a:ext>
                </a:extLst>
              </a:tr>
              <a:tr h="370167">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PRIMORSKO</a:t>
                      </a:r>
                      <a:r>
                        <a:rPr lang="sl-SI" sz="1600" b="0" baseline="0" dirty="0">
                          <a:solidFill>
                            <a:schemeClr val="tx1"/>
                          </a:solidFill>
                          <a:effectLst/>
                          <a:latin typeface="+mj-lt"/>
                          <a:cs typeface="Arial" panose="020B0604020202020204" pitchFamily="34" charset="0"/>
                        </a:rPr>
                        <a:t> - NOTRANJSKA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lnSpc>
                          <a:spcPct val="100000"/>
                        </a:lnSpc>
                      </a:pPr>
                      <a:r>
                        <a:rPr lang="sl-SI" sz="1600" b="0" i="0" u="none" strike="noStrike" dirty="0">
                          <a:solidFill>
                            <a:schemeClr val="tx1"/>
                          </a:solidFill>
                          <a:effectLst/>
                          <a:latin typeface="+mj-lt"/>
                          <a:cs typeface="Arial" panose="020B0604020202020204" pitchFamily="34" charset="0"/>
                        </a:rPr>
                        <a:t>28</a:t>
                      </a:r>
                    </a:p>
                  </a:txBody>
                  <a:tcPr marL="7620" marR="7620" marT="7620" marB="0" anchor="b"/>
                </a:tc>
                <a:tc>
                  <a:txBody>
                    <a:bodyPr/>
                    <a:lstStyle/>
                    <a:p>
                      <a:pPr algn="ctr" fontAlgn="b"/>
                      <a:r>
                        <a:rPr lang="sl-SI" sz="1600" b="0" i="0" u="none" strike="noStrike" kern="1200">
                          <a:solidFill>
                            <a:schemeClr val="tx1"/>
                          </a:solidFill>
                          <a:effectLst/>
                          <a:latin typeface="+mj-lt"/>
                          <a:ea typeface="+mn-ea"/>
                          <a:cs typeface="Arial" panose="020B0604020202020204" pitchFamily="34" charset="0"/>
                        </a:rPr>
                        <a:t>16</a:t>
                      </a:r>
                    </a:p>
                  </a:txBody>
                  <a:tcPr marL="9525" marR="9525" marT="9525"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31</a:t>
                      </a:r>
                    </a:p>
                  </a:txBody>
                  <a:tcPr marL="9525" marR="9525" marT="9525" marB="0" anchor="b"/>
                </a:tc>
                <a:tc>
                  <a:txBody>
                    <a:bodyPr/>
                    <a:lstStyle/>
                    <a:p>
                      <a:pPr algn="ctr">
                        <a:lnSpc>
                          <a:spcPct val="100000"/>
                        </a:lnSpc>
                        <a:spcAft>
                          <a:spcPts val="0"/>
                        </a:spcAft>
                      </a:pPr>
                      <a:endParaRPr lang="sl-SI" sz="1600" b="0" dirty="0">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1" i="0" u="none" strike="noStrike" kern="1200" dirty="0">
                          <a:solidFill>
                            <a:schemeClr val="tx1"/>
                          </a:solidFill>
                          <a:effectLst/>
                          <a:latin typeface="+mj-lt"/>
                          <a:ea typeface="+mn-ea"/>
                          <a:cs typeface="Arial" panose="020B0604020202020204" pitchFamily="34" charset="0"/>
                        </a:rPr>
                        <a:t>28</a:t>
                      </a:r>
                    </a:p>
                  </a:txBody>
                  <a:tcPr marL="9525" marR="9525" marT="9525" marB="0" anchor="b"/>
                </a:tc>
                <a:extLst>
                  <a:ext uri="{0D108BD9-81ED-4DB2-BD59-A6C34878D82A}">
                    <a16:rowId xmlns:a16="http://schemas.microsoft.com/office/drawing/2014/main" val="10006"/>
                  </a:ext>
                </a:extLst>
              </a:tr>
              <a:tr h="325511">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OBALNO-KRAŠKA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lnSpc>
                          <a:spcPct val="100000"/>
                        </a:lnSpc>
                      </a:pPr>
                      <a:r>
                        <a:rPr lang="sl-SI" sz="1600" b="0" i="0" u="none" strike="noStrike" dirty="0">
                          <a:solidFill>
                            <a:schemeClr val="tx1"/>
                          </a:solidFill>
                          <a:effectLst/>
                          <a:latin typeface="+mj-lt"/>
                          <a:cs typeface="Arial" panose="020B0604020202020204" pitchFamily="34" charset="0"/>
                        </a:rPr>
                        <a:t>144</a:t>
                      </a:r>
                    </a:p>
                  </a:txBody>
                  <a:tcPr marL="7620" marR="7620" marT="7620"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98</a:t>
                      </a:r>
                    </a:p>
                  </a:txBody>
                  <a:tcPr marL="9525" marR="9525" marT="9525"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157</a:t>
                      </a:r>
                    </a:p>
                  </a:txBody>
                  <a:tcPr marL="9525" marR="9525" marT="9525" marB="0" anchor="b"/>
                </a:tc>
                <a:tc>
                  <a:txBody>
                    <a:bodyPr/>
                    <a:lstStyle/>
                    <a:p>
                      <a:pPr algn="ctr">
                        <a:lnSpc>
                          <a:spcPct val="100000"/>
                        </a:lnSpc>
                        <a:spcAft>
                          <a:spcPts val="0"/>
                        </a:spcAft>
                      </a:pPr>
                      <a:endParaRPr lang="sl-SI" sz="1600" b="0" dirty="0">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1" i="0" u="none" strike="noStrike" kern="1200" dirty="0">
                          <a:solidFill>
                            <a:schemeClr val="tx1"/>
                          </a:solidFill>
                          <a:effectLst/>
                          <a:latin typeface="+mj-lt"/>
                          <a:ea typeface="+mn-ea"/>
                          <a:cs typeface="Arial" panose="020B0604020202020204" pitchFamily="34" charset="0"/>
                        </a:rPr>
                        <a:t>160</a:t>
                      </a:r>
                    </a:p>
                  </a:txBody>
                  <a:tcPr marL="9525" marR="9525" marT="9525" marB="0" anchor="b"/>
                </a:tc>
                <a:extLst>
                  <a:ext uri="{0D108BD9-81ED-4DB2-BD59-A6C34878D82A}">
                    <a16:rowId xmlns:a16="http://schemas.microsoft.com/office/drawing/2014/main" val="10007"/>
                  </a:ext>
                </a:extLst>
              </a:tr>
              <a:tr h="325511">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OSREDNJESLOVENSKA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lnSpc>
                          <a:spcPct val="100000"/>
                        </a:lnSpc>
                      </a:pPr>
                      <a:r>
                        <a:rPr lang="sl-SI" sz="1600" b="0" i="0" u="none" strike="noStrike" dirty="0">
                          <a:solidFill>
                            <a:schemeClr val="tx1"/>
                          </a:solidFill>
                          <a:effectLst/>
                          <a:latin typeface="+mj-lt"/>
                          <a:cs typeface="Arial" panose="020B0604020202020204" pitchFamily="34" charset="0"/>
                        </a:rPr>
                        <a:t>588</a:t>
                      </a:r>
                    </a:p>
                  </a:txBody>
                  <a:tcPr marL="7620" marR="7620" marT="7620" marB="0" anchor="b"/>
                </a:tc>
                <a:tc>
                  <a:txBody>
                    <a:bodyPr/>
                    <a:lstStyle/>
                    <a:p>
                      <a:pPr algn="ctr" fontAlgn="b"/>
                      <a:r>
                        <a:rPr lang="sl-SI" sz="1600" b="0" i="0" u="none" strike="noStrike" kern="1200">
                          <a:solidFill>
                            <a:schemeClr val="tx1"/>
                          </a:solidFill>
                          <a:effectLst/>
                          <a:latin typeface="+mj-lt"/>
                          <a:ea typeface="+mn-ea"/>
                          <a:cs typeface="Arial" panose="020B0604020202020204" pitchFamily="34" charset="0"/>
                        </a:rPr>
                        <a:t>511</a:t>
                      </a:r>
                    </a:p>
                  </a:txBody>
                  <a:tcPr marL="9525" marR="9525" marT="9525" marB="0" anchor="b"/>
                </a:tc>
                <a:tc>
                  <a:txBody>
                    <a:bodyPr/>
                    <a:lstStyle/>
                    <a:p>
                      <a:pPr algn="ctr" fontAlgn="b"/>
                      <a:r>
                        <a:rPr lang="sl-SI" sz="1600" b="0" i="0" u="none" strike="noStrike" kern="1200">
                          <a:solidFill>
                            <a:schemeClr val="tx1"/>
                          </a:solidFill>
                          <a:effectLst/>
                          <a:latin typeface="+mj-lt"/>
                          <a:ea typeface="+mn-ea"/>
                          <a:cs typeface="Arial" panose="020B0604020202020204" pitchFamily="34" charset="0"/>
                        </a:rPr>
                        <a:t>836</a:t>
                      </a:r>
                    </a:p>
                  </a:txBody>
                  <a:tcPr marL="9525" marR="9525" marT="9525" marB="0" anchor="b"/>
                </a:tc>
                <a:tc>
                  <a:txBody>
                    <a:bodyPr/>
                    <a:lstStyle/>
                    <a:p>
                      <a:pPr algn="ctr">
                        <a:lnSpc>
                          <a:spcPct val="100000"/>
                        </a:lnSpc>
                        <a:spcAft>
                          <a:spcPts val="0"/>
                        </a:spcAft>
                      </a:pPr>
                      <a:endParaRPr lang="sl-SI" sz="1600" b="0" dirty="0">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1" i="0" u="none" strike="noStrike" kern="1200" dirty="0">
                          <a:solidFill>
                            <a:schemeClr val="tx1"/>
                          </a:solidFill>
                          <a:effectLst/>
                          <a:latin typeface="+mj-lt"/>
                          <a:ea typeface="+mn-ea"/>
                          <a:cs typeface="Arial" panose="020B0604020202020204" pitchFamily="34" charset="0"/>
                        </a:rPr>
                        <a:t>588</a:t>
                      </a:r>
                    </a:p>
                  </a:txBody>
                  <a:tcPr marL="9525" marR="9525" marT="9525" marB="0" anchor="b"/>
                </a:tc>
                <a:extLst>
                  <a:ext uri="{0D108BD9-81ED-4DB2-BD59-A6C34878D82A}">
                    <a16:rowId xmlns:a16="http://schemas.microsoft.com/office/drawing/2014/main" val="10008"/>
                  </a:ext>
                </a:extLst>
              </a:tr>
              <a:tr h="325511">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PODRAVSKA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lnSpc>
                          <a:spcPct val="100000"/>
                        </a:lnSpc>
                      </a:pPr>
                      <a:r>
                        <a:rPr lang="sl-SI" sz="1600" b="0" i="0" u="none" strike="noStrike" dirty="0">
                          <a:solidFill>
                            <a:schemeClr val="tx1"/>
                          </a:solidFill>
                          <a:effectLst/>
                          <a:latin typeface="+mj-lt"/>
                          <a:cs typeface="Arial" panose="020B0604020202020204" pitchFamily="34" charset="0"/>
                        </a:rPr>
                        <a:t>560</a:t>
                      </a:r>
                    </a:p>
                  </a:txBody>
                  <a:tcPr marL="7620" marR="7620" marT="7620"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427</a:t>
                      </a:r>
                    </a:p>
                  </a:txBody>
                  <a:tcPr marL="9525" marR="9525" marT="9525"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688</a:t>
                      </a:r>
                    </a:p>
                  </a:txBody>
                  <a:tcPr marL="9525" marR="9525" marT="9525" marB="0" anchor="b"/>
                </a:tc>
                <a:tc>
                  <a:txBody>
                    <a:bodyPr/>
                    <a:lstStyle/>
                    <a:p>
                      <a:pPr algn="ctr">
                        <a:lnSpc>
                          <a:spcPct val="100000"/>
                        </a:lnSpc>
                        <a:spcAft>
                          <a:spcPts val="0"/>
                        </a:spcAft>
                      </a:pPr>
                      <a:endParaRPr lang="sl-SI" sz="1600" b="0" dirty="0">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1" i="0" u="none" strike="noStrike" kern="1200" dirty="0">
                          <a:solidFill>
                            <a:schemeClr val="tx1"/>
                          </a:solidFill>
                          <a:effectLst/>
                          <a:latin typeface="+mj-lt"/>
                          <a:ea typeface="+mn-ea"/>
                          <a:cs typeface="Arial" panose="020B0604020202020204" pitchFamily="34" charset="0"/>
                        </a:rPr>
                        <a:t>560</a:t>
                      </a:r>
                    </a:p>
                  </a:txBody>
                  <a:tcPr marL="9525" marR="9525" marT="9525" marB="0" anchor="b"/>
                </a:tc>
                <a:extLst>
                  <a:ext uri="{0D108BD9-81ED-4DB2-BD59-A6C34878D82A}">
                    <a16:rowId xmlns:a16="http://schemas.microsoft.com/office/drawing/2014/main" val="10009"/>
                  </a:ext>
                </a:extLst>
              </a:tr>
              <a:tr h="325511">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POMURSKA </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lnSpc>
                          <a:spcPct val="100000"/>
                        </a:lnSpc>
                      </a:pPr>
                      <a:r>
                        <a:rPr lang="sl-SI" sz="1600" b="0" i="0" u="none" strike="noStrike" dirty="0">
                          <a:solidFill>
                            <a:schemeClr val="tx1"/>
                          </a:solidFill>
                          <a:effectLst/>
                          <a:latin typeface="+mj-lt"/>
                          <a:cs typeface="Arial" panose="020B0604020202020204" pitchFamily="34" charset="0"/>
                        </a:rPr>
                        <a:t>188</a:t>
                      </a:r>
                    </a:p>
                  </a:txBody>
                  <a:tcPr marL="7620" marR="7620" marT="7620"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62</a:t>
                      </a:r>
                    </a:p>
                  </a:txBody>
                  <a:tcPr marL="9525" marR="9525" marT="9525"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138</a:t>
                      </a:r>
                    </a:p>
                  </a:txBody>
                  <a:tcPr marL="9525" marR="9525" marT="9525" marB="0" anchor="b"/>
                </a:tc>
                <a:tc>
                  <a:txBody>
                    <a:bodyPr/>
                    <a:lstStyle/>
                    <a:p>
                      <a:pPr algn="ctr">
                        <a:lnSpc>
                          <a:spcPct val="100000"/>
                        </a:lnSpc>
                        <a:spcAft>
                          <a:spcPts val="0"/>
                        </a:spcAft>
                      </a:pPr>
                      <a:endParaRPr lang="sl-SI" sz="1600" b="0" dirty="0">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1" i="0" u="none" strike="noStrike" kern="1200" dirty="0">
                          <a:solidFill>
                            <a:schemeClr val="tx1"/>
                          </a:solidFill>
                          <a:effectLst/>
                          <a:latin typeface="+mj-lt"/>
                          <a:ea typeface="+mn-ea"/>
                          <a:cs typeface="Arial" panose="020B0604020202020204" pitchFamily="34" charset="0"/>
                        </a:rPr>
                        <a:t>188</a:t>
                      </a:r>
                    </a:p>
                  </a:txBody>
                  <a:tcPr marL="9525" marR="9525" marT="9525" marB="0" anchor="b"/>
                </a:tc>
                <a:extLst>
                  <a:ext uri="{0D108BD9-81ED-4DB2-BD59-A6C34878D82A}">
                    <a16:rowId xmlns:a16="http://schemas.microsoft.com/office/drawing/2014/main" val="10010"/>
                  </a:ext>
                </a:extLst>
              </a:tr>
              <a:tr h="325511">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SAVINJSKA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lnSpc>
                          <a:spcPct val="100000"/>
                        </a:lnSpc>
                      </a:pPr>
                      <a:r>
                        <a:rPr lang="sl-SI" sz="1600" b="0" i="0" u="none" strike="noStrike" dirty="0">
                          <a:solidFill>
                            <a:schemeClr val="tx1"/>
                          </a:solidFill>
                          <a:effectLst/>
                          <a:latin typeface="+mj-lt"/>
                          <a:cs typeface="Arial" panose="020B0604020202020204" pitchFamily="34" charset="0"/>
                        </a:rPr>
                        <a:t>420</a:t>
                      </a:r>
                    </a:p>
                  </a:txBody>
                  <a:tcPr marL="7620" marR="7620" marT="7620" marB="0" anchor="b"/>
                </a:tc>
                <a:tc>
                  <a:txBody>
                    <a:bodyPr/>
                    <a:lstStyle/>
                    <a:p>
                      <a:pPr algn="ctr" fontAlgn="b"/>
                      <a:r>
                        <a:rPr lang="sl-SI" sz="1600" b="0" i="0" u="none" strike="noStrike" kern="1200">
                          <a:solidFill>
                            <a:schemeClr val="tx1"/>
                          </a:solidFill>
                          <a:effectLst/>
                          <a:latin typeface="+mj-lt"/>
                          <a:ea typeface="+mn-ea"/>
                          <a:cs typeface="Arial" panose="020B0604020202020204" pitchFamily="34" charset="0"/>
                        </a:rPr>
                        <a:t>283</a:t>
                      </a:r>
                    </a:p>
                  </a:txBody>
                  <a:tcPr marL="9525" marR="9525" marT="9525"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464</a:t>
                      </a:r>
                    </a:p>
                  </a:txBody>
                  <a:tcPr marL="9525" marR="9525" marT="9525" marB="0" anchor="b"/>
                </a:tc>
                <a:tc>
                  <a:txBody>
                    <a:bodyPr/>
                    <a:lstStyle/>
                    <a:p>
                      <a:pPr algn="ctr">
                        <a:lnSpc>
                          <a:spcPct val="100000"/>
                        </a:lnSpc>
                        <a:spcAft>
                          <a:spcPts val="0"/>
                        </a:spcAft>
                      </a:pPr>
                      <a:endParaRPr lang="sl-SI" sz="1600" b="0" dirty="0">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1" i="0" u="none" strike="noStrike" kern="1200" dirty="0">
                          <a:solidFill>
                            <a:schemeClr val="tx1"/>
                          </a:solidFill>
                          <a:effectLst/>
                          <a:latin typeface="+mj-lt"/>
                          <a:ea typeface="+mn-ea"/>
                          <a:cs typeface="Arial" panose="020B0604020202020204" pitchFamily="34" charset="0"/>
                        </a:rPr>
                        <a:t>420</a:t>
                      </a:r>
                    </a:p>
                  </a:txBody>
                  <a:tcPr marL="9525" marR="9525" marT="9525" marB="0" anchor="b"/>
                </a:tc>
                <a:extLst>
                  <a:ext uri="{0D108BD9-81ED-4DB2-BD59-A6C34878D82A}">
                    <a16:rowId xmlns:a16="http://schemas.microsoft.com/office/drawing/2014/main" val="10011"/>
                  </a:ext>
                </a:extLst>
              </a:tr>
              <a:tr h="325511">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POSAVSKA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lnSpc>
                          <a:spcPct val="100000"/>
                        </a:lnSpc>
                      </a:pPr>
                      <a:r>
                        <a:rPr lang="sl-SI" sz="1600" b="0" i="0" u="none" strike="noStrike" dirty="0">
                          <a:solidFill>
                            <a:schemeClr val="tx1"/>
                          </a:solidFill>
                          <a:effectLst/>
                          <a:latin typeface="+mj-lt"/>
                          <a:cs typeface="Arial" panose="020B0604020202020204" pitchFamily="34" charset="0"/>
                        </a:rPr>
                        <a:t>112</a:t>
                      </a:r>
                    </a:p>
                  </a:txBody>
                  <a:tcPr marL="7620" marR="7620" marT="7620" marB="0" anchor="b"/>
                </a:tc>
                <a:tc>
                  <a:txBody>
                    <a:bodyPr/>
                    <a:lstStyle/>
                    <a:p>
                      <a:pPr algn="ctr" fontAlgn="b"/>
                      <a:r>
                        <a:rPr lang="sl-SI" sz="1600" b="0" i="0" u="none" strike="noStrike" kern="1200">
                          <a:solidFill>
                            <a:schemeClr val="tx1"/>
                          </a:solidFill>
                          <a:effectLst/>
                          <a:latin typeface="+mj-lt"/>
                          <a:ea typeface="+mn-ea"/>
                          <a:cs typeface="Arial" panose="020B0604020202020204" pitchFamily="34" charset="0"/>
                        </a:rPr>
                        <a:t>41</a:t>
                      </a:r>
                    </a:p>
                  </a:txBody>
                  <a:tcPr marL="9525" marR="9525" marT="9525"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71</a:t>
                      </a:r>
                    </a:p>
                  </a:txBody>
                  <a:tcPr marL="9525" marR="9525" marT="9525" marB="0" anchor="b"/>
                </a:tc>
                <a:tc>
                  <a:txBody>
                    <a:bodyPr/>
                    <a:lstStyle/>
                    <a:p>
                      <a:pPr algn="ctr">
                        <a:lnSpc>
                          <a:spcPct val="100000"/>
                        </a:lnSpc>
                        <a:spcAft>
                          <a:spcPts val="0"/>
                        </a:spcAft>
                      </a:pPr>
                      <a:endParaRPr lang="sl-SI" sz="1600" b="0" dirty="0">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1" i="0" u="none" strike="noStrike" kern="1200" dirty="0">
                          <a:solidFill>
                            <a:schemeClr val="tx1"/>
                          </a:solidFill>
                          <a:effectLst/>
                          <a:latin typeface="+mj-lt"/>
                          <a:ea typeface="+mn-ea"/>
                          <a:cs typeface="Arial" panose="020B0604020202020204" pitchFamily="34" charset="0"/>
                        </a:rPr>
                        <a:t>112</a:t>
                      </a:r>
                    </a:p>
                  </a:txBody>
                  <a:tcPr marL="9525" marR="9525" marT="9525" marB="0" anchor="b"/>
                </a:tc>
                <a:extLst>
                  <a:ext uri="{0D108BD9-81ED-4DB2-BD59-A6C34878D82A}">
                    <a16:rowId xmlns:a16="http://schemas.microsoft.com/office/drawing/2014/main" val="10012"/>
                  </a:ext>
                </a:extLst>
              </a:tr>
              <a:tr h="325511">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ZASAVSKA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lnSpc>
                          <a:spcPct val="100000"/>
                        </a:lnSpc>
                      </a:pPr>
                      <a:r>
                        <a:rPr lang="sl-SI" sz="1600" b="0" i="0" u="none" strike="noStrike" dirty="0">
                          <a:solidFill>
                            <a:schemeClr val="tx1"/>
                          </a:solidFill>
                          <a:effectLst/>
                          <a:latin typeface="+mj-lt"/>
                          <a:cs typeface="Arial" panose="020B0604020202020204" pitchFamily="34" charset="0"/>
                        </a:rPr>
                        <a:t>56</a:t>
                      </a:r>
                    </a:p>
                  </a:txBody>
                  <a:tcPr marL="7620" marR="7620" marT="7620"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10</a:t>
                      </a:r>
                    </a:p>
                  </a:txBody>
                  <a:tcPr marL="9525" marR="9525" marT="9525" marB="0" anchor="b"/>
                </a:tc>
                <a:tc>
                  <a:txBody>
                    <a:bodyPr/>
                    <a:lstStyle/>
                    <a:p>
                      <a:pPr algn="ctr" fontAlgn="b"/>
                      <a:r>
                        <a:rPr lang="sl-SI" sz="1600" b="0" i="0" u="none" strike="noStrike" kern="1200" dirty="0">
                          <a:solidFill>
                            <a:schemeClr val="tx1"/>
                          </a:solidFill>
                          <a:effectLst/>
                          <a:latin typeface="+mj-lt"/>
                          <a:ea typeface="+mn-ea"/>
                          <a:cs typeface="Arial" panose="020B0604020202020204" pitchFamily="34" charset="0"/>
                        </a:rPr>
                        <a:t>30</a:t>
                      </a:r>
                    </a:p>
                  </a:txBody>
                  <a:tcPr marL="9525" marR="9525" marT="9525" marB="0" anchor="b"/>
                </a:tc>
                <a:tc>
                  <a:txBody>
                    <a:bodyPr/>
                    <a:lstStyle/>
                    <a:p>
                      <a:pPr algn="ctr">
                        <a:lnSpc>
                          <a:spcPct val="100000"/>
                        </a:lnSpc>
                        <a:spcAft>
                          <a:spcPts val="0"/>
                        </a:spcAft>
                      </a:pPr>
                      <a:endParaRPr lang="sl-SI" sz="1600" b="0" dirty="0">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1" i="0" u="none" strike="noStrike" kern="1200" dirty="0">
                          <a:solidFill>
                            <a:schemeClr val="tx1"/>
                          </a:solidFill>
                          <a:effectLst/>
                          <a:latin typeface="+mj-lt"/>
                          <a:ea typeface="+mn-ea"/>
                          <a:cs typeface="Arial" panose="020B0604020202020204" pitchFamily="34" charset="0"/>
                        </a:rPr>
                        <a:t>56</a:t>
                      </a:r>
                    </a:p>
                  </a:txBody>
                  <a:tcPr marL="9525" marR="9525" marT="9525" marB="0" anchor="b"/>
                </a:tc>
                <a:extLst>
                  <a:ext uri="{0D108BD9-81ED-4DB2-BD59-A6C34878D82A}">
                    <a16:rowId xmlns:a16="http://schemas.microsoft.com/office/drawing/2014/main" val="10013"/>
                  </a:ext>
                </a:extLst>
              </a:tr>
              <a:tr h="199016">
                <a:tc>
                  <a:txBody>
                    <a:bodyPr/>
                    <a:lstStyle/>
                    <a:p>
                      <a:pPr>
                        <a:lnSpc>
                          <a:spcPts val="1300"/>
                        </a:lnSpc>
                        <a:spcAft>
                          <a:spcPts val="0"/>
                        </a:spcAft>
                      </a:pPr>
                      <a:r>
                        <a:rPr lang="sl-SI" sz="1600" b="1" dirty="0">
                          <a:solidFill>
                            <a:schemeClr val="tx1"/>
                          </a:solidFill>
                          <a:effectLst/>
                          <a:latin typeface="+mj-lt"/>
                          <a:cs typeface="Arial" panose="020B0604020202020204" pitchFamily="34" charset="0"/>
                        </a:rPr>
                        <a:t>SKUPAJ REGIJE</a:t>
                      </a:r>
                      <a:endParaRPr lang="sl-SI" sz="1600" b="1" dirty="0">
                        <a:solidFill>
                          <a:schemeClr val="tx1"/>
                        </a:solidFill>
                        <a:effectLst/>
                        <a:latin typeface="+mj-lt"/>
                        <a:ea typeface="Times New Roman"/>
                        <a:cs typeface="Arial" panose="020B0604020202020204" pitchFamily="34" charset="0"/>
                      </a:endParaRPr>
                    </a:p>
                  </a:txBody>
                  <a:tcPr marL="44450" marR="44450" marT="0" marB="0" anchor="ctr"/>
                </a:tc>
                <a:tc>
                  <a:txBody>
                    <a:bodyPr/>
                    <a:lstStyle/>
                    <a:p>
                      <a:pPr algn="ctr">
                        <a:lnSpc>
                          <a:spcPct val="100000"/>
                        </a:lnSpc>
                        <a:spcAft>
                          <a:spcPts val="0"/>
                        </a:spcAft>
                      </a:pPr>
                      <a:r>
                        <a:rPr lang="sl-SI" sz="1600" b="1" dirty="0">
                          <a:solidFill>
                            <a:srgbClr val="0070C0"/>
                          </a:solidFill>
                          <a:effectLst/>
                          <a:latin typeface="+mj-lt"/>
                          <a:cs typeface="Arial" panose="020B0604020202020204" pitchFamily="34" charset="0"/>
                        </a:rPr>
                        <a:t>3.132</a:t>
                      </a:r>
                      <a:endParaRPr lang="sl-SI" sz="1600" b="1" dirty="0">
                        <a:solidFill>
                          <a:srgbClr val="0070C0"/>
                        </a:solidFill>
                        <a:effectLst/>
                        <a:latin typeface="+mj-lt"/>
                        <a:ea typeface="Times New Roman"/>
                        <a:cs typeface="Arial" panose="020B0604020202020204" pitchFamily="34" charset="0"/>
                      </a:endParaRPr>
                    </a:p>
                  </a:txBody>
                  <a:tcPr marL="44450" marR="44450" marT="0" marB="0" anchor="ctr"/>
                </a:tc>
                <a:tc>
                  <a:txBody>
                    <a:bodyPr/>
                    <a:lstStyle/>
                    <a:p>
                      <a:pPr algn="ctr" fontAlgn="ctr"/>
                      <a:r>
                        <a:rPr lang="sl-SI" sz="1600" b="1" i="0" u="none" strike="noStrike" dirty="0">
                          <a:effectLst/>
                          <a:latin typeface="+mj-lt"/>
                        </a:rPr>
                        <a:t>2.081</a:t>
                      </a:r>
                    </a:p>
                  </a:txBody>
                  <a:tcPr marL="9525" marR="9525" marT="9525" marB="0" anchor="ctr"/>
                </a:tc>
                <a:tc>
                  <a:txBody>
                    <a:bodyPr/>
                    <a:lstStyle/>
                    <a:p>
                      <a:pPr algn="ctr" fontAlgn="ctr"/>
                      <a:r>
                        <a:rPr lang="sl-SI" sz="1600" b="1" i="0" u="none" strike="noStrike" dirty="0">
                          <a:effectLst/>
                          <a:latin typeface="+mj-lt"/>
                        </a:rPr>
                        <a:t>3.414</a:t>
                      </a:r>
                    </a:p>
                  </a:txBody>
                  <a:tcPr marL="9525" marR="9525" marT="9525" marB="0" anchor="ctr"/>
                </a:tc>
                <a:tc>
                  <a:txBody>
                    <a:bodyPr/>
                    <a:lstStyle/>
                    <a:p>
                      <a:pPr algn="ctr">
                        <a:lnSpc>
                          <a:spcPct val="100000"/>
                        </a:lnSpc>
                        <a:spcAft>
                          <a:spcPts val="0"/>
                        </a:spcAft>
                      </a:pPr>
                      <a:endParaRPr lang="sl-SI" sz="1600" b="1" dirty="0">
                        <a:solidFill>
                          <a:srgbClr val="0070C0"/>
                        </a:solidFill>
                        <a:effectLst/>
                        <a:latin typeface="+mj-lt"/>
                        <a:ea typeface="Times New Roman"/>
                        <a:cs typeface="Arial" panose="020B0604020202020204" pitchFamily="34" charset="0"/>
                      </a:endParaRPr>
                    </a:p>
                  </a:txBody>
                  <a:tcPr marL="44450" marR="44450" marT="0" marB="0" anchor="ctr"/>
                </a:tc>
                <a:tc>
                  <a:txBody>
                    <a:bodyPr/>
                    <a:lstStyle/>
                    <a:p>
                      <a:pPr algn="ctr" fontAlgn="ctr"/>
                      <a:r>
                        <a:rPr lang="sl-SI" sz="1600" b="1" i="0" u="none" strike="noStrike" kern="1200" dirty="0">
                          <a:solidFill>
                            <a:srgbClr val="FF0000"/>
                          </a:solidFill>
                          <a:effectLst/>
                          <a:latin typeface="+mj-lt"/>
                          <a:ea typeface="+mn-ea"/>
                          <a:cs typeface="Arial" panose="020B0604020202020204" pitchFamily="34" charset="0"/>
                        </a:rPr>
                        <a:t>3.148</a:t>
                      </a:r>
                    </a:p>
                  </a:txBody>
                  <a:tcPr marL="9525" marR="9525" marT="9525" marB="0" anchor="ct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548653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737009041"/>
              </p:ext>
            </p:extLst>
          </p:nvPr>
        </p:nvGraphicFramePr>
        <p:xfrm>
          <a:off x="630937" y="365760"/>
          <a:ext cx="8961120" cy="5797354"/>
        </p:xfrm>
        <a:graphic>
          <a:graphicData uri="http://schemas.openxmlformats.org/drawingml/2006/table">
            <a:tbl>
              <a:tblPr firstRow="1" firstCol="1" bandRow="1">
                <a:tableStyleId>{5C22544A-7EE6-4342-B048-85BDC9FD1C3A}</a:tableStyleId>
              </a:tblPr>
              <a:tblGrid>
                <a:gridCol w="3893708">
                  <a:extLst>
                    <a:ext uri="{9D8B030D-6E8A-4147-A177-3AD203B41FA5}">
                      <a16:colId xmlns:a16="http://schemas.microsoft.com/office/drawing/2014/main" val="20000"/>
                    </a:ext>
                  </a:extLst>
                </a:gridCol>
                <a:gridCol w="1515257">
                  <a:extLst>
                    <a:ext uri="{9D8B030D-6E8A-4147-A177-3AD203B41FA5}">
                      <a16:colId xmlns:a16="http://schemas.microsoft.com/office/drawing/2014/main" val="20001"/>
                    </a:ext>
                  </a:extLst>
                </a:gridCol>
                <a:gridCol w="1962379">
                  <a:extLst>
                    <a:ext uri="{9D8B030D-6E8A-4147-A177-3AD203B41FA5}">
                      <a16:colId xmlns:a16="http://schemas.microsoft.com/office/drawing/2014/main" val="20002"/>
                    </a:ext>
                  </a:extLst>
                </a:gridCol>
                <a:gridCol w="198722">
                  <a:extLst>
                    <a:ext uri="{9D8B030D-6E8A-4147-A177-3AD203B41FA5}">
                      <a16:colId xmlns:a16="http://schemas.microsoft.com/office/drawing/2014/main" val="20003"/>
                    </a:ext>
                  </a:extLst>
                </a:gridCol>
                <a:gridCol w="1391054">
                  <a:extLst>
                    <a:ext uri="{9D8B030D-6E8A-4147-A177-3AD203B41FA5}">
                      <a16:colId xmlns:a16="http://schemas.microsoft.com/office/drawing/2014/main" val="20004"/>
                    </a:ext>
                  </a:extLst>
                </a:gridCol>
              </a:tblGrid>
              <a:tr h="622191">
                <a:tc gridSpan="5">
                  <a:txBody>
                    <a:bodyPr/>
                    <a:lstStyle/>
                    <a:p>
                      <a:pPr algn="ctr">
                        <a:lnSpc>
                          <a:spcPts val="1300"/>
                        </a:lnSpc>
                        <a:spcAft>
                          <a:spcPts val="0"/>
                        </a:spcAft>
                      </a:pPr>
                      <a:r>
                        <a:rPr lang="sl-SI" sz="2000" dirty="0">
                          <a:solidFill>
                            <a:srgbClr val="FF0000"/>
                          </a:solidFill>
                          <a:effectLst/>
                          <a:latin typeface="+mj-lt"/>
                          <a:cs typeface="Arial" panose="020B0604020202020204" pitchFamily="34" charset="0"/>
                        </a:rPr>
                        <a:t>RAZPIS MEST ZA PROGRAM MATURITETNI TEČAJ</a:t>
                      </a:r>
                      <a:endParaRPr lang="sl-SI" sz="2000" dirty="0">
                        <a:solidFill>
                          <a:srgbClr val="FF0000"/>
                        </a:solidFill>
                        <a:effectLst/>
                        <a:latin typeface="+mj-lt"/>
                        <a:ea typeface="Times New Roman"/>
                        <a:cs typeface="Arial" panose="020B0604020202020204" pitchFamily="34" charset="0"/>
                      </a:endParaRPr>
                    </a:p>
                  </a:txBody>
                  <a:tcPr marL="44450" marR="44450" marT="0" marB="0" anchor="b"/>
                </a:tc>
                <a:tc hMerge="1">
                  <a:txBody>
                    <a:bodyPr/>
                    <a:lstStyle/>
                    <a:p>
                      <a:endParaRPr lang="sl-SI"/>
                    </a:p>
                  </a:txBody>
                  <a:tcPr/>
                </a:tc>
                <a:tc hMerge="1">
                  <a:txBody>
                    <a:bodyPr/>
                    <a:lstStyle/>
                    <a:p>
                      <a:endParaRPr lang="sl-SI"/>
                    </a:p>
                  </a:txBody>
                  <a:tcPr/>
                </a:tc>
                <a:tc hMerge="1">
                  <a:txBody>
                    <a:bodyPr/>
                    <a:lstStyle/>
                    <a:p>
                      <a:endParaRPr lang="sl-SI"/>
                    </a:p>
                  </a:txBody>
                  <a:tcPr/>
                </a:tc>
                <a:tc hMerge="1">
                  <a:txBody>
                    <a:bodyPr/>
                    <a:lstStyle/>
                    <a:p>
                      <a:endParaRPr lang="sl-SI" sz="1600" dirty="0">
                        <a:effectLst/>
                        <a:latin typeface="Times New Roman"/>
                      </a:endParaRPr>
                    </a:p>
                  </a:txBody>
                  <a:tcPr marL="44450" marR="44450" marT="0" marB="0" anchor="b"/>
                </a:tc>
                <a:extLst>
                  <a:ext uri="{0D108BD9-81ED-4DB2-BD59-A6C34878D82A}">
                    <a16:rowId xmlns:a16="http://schemas.microsoft.com/office/drawing/2014/main" val="10000"/>
                  </a:ext>
                </a:extLst>
              </a:tr>
              <a:tr h="760246">
                <a:tc>
                  <a:txBody>
                    <a:bodyPr/>
                    <a:lstStyle/>
                    <a:p>
                      <a:pPr algn="ctr">
                        <a:lnSpc>
                          <a:spcPts val="1300"/>
                        </a:lnSpc>
                        <a:spcAft>
                          <a:spcPts val="0"/>
                        </a:spcAft>
                      </a:pPr>
                      <a:r>
                        <a:rPr lang="sl-SI" sz="1600" dirty="0">
                          <a:solidFill>
                            <a:schemeClr val="tx1"/>
                          </a:solidFill>
                          <a:effectLst/>
                          <a:latin typeface="+mj-lt"/>
                          <a:cs typeface="Arial" panose="020B0604020202020204" pitchFamily="34" charset="0"/>
                        </a:rPr>
                        <a:t>REGIJA</a:t>
                      </a:r>
                      <a:endParaRPr lang="sl-SI" sz="1600" dirty="0">
                        <a:solidFill>
                          <a:schemeClr val="tx1"/>
                        </a:solidFill>
                        <a:effectLst/>
                        <a:latin typeface="+mj-lt"/>
                        <a:ea typeface="Times New Roman"/>
                        <a:cs typeface="Arial" panose="020B0604020202020204" pitchFamily="34" charset="0"/>
                      </a:endParaRPr>
                    </a:p>
                  </a:txBody>
                  <a:tcPr marL="44450" marR="44450" marT="0" marB="0" anchor="ctr"/>
                </a:tc>
                <a:tc>
                  <a:txBody>
                    <a:bodyPr/>
                    <a:lstStyle/>
                    <a:p>
                      <a:pPr algn="ctr">
                        <a:lnSpc>
                          <a:spcPts val="1300"/>
                        </a:lnSpc>
                        <a:spcAft>
                          <a:spcPts val="0"/>
                        </a:spcAft>
                      </a:pPr>
                      <a:r>
                        <a:rPr lang="sl-SI" sz="1600" b="1" dirty="0">
                          <a:solidFill>
                            <a:schemeClr val="tx1"/>
                          </a:solidFill>
                          <a:effectLst/>
                          <a:latin typeface="+mj-lt"/>
                          <a:cs typeface="Arial" panose="020B0604020202020204" pitchFamily="34" charset="0"/>
                        </a:rPr>
                        <a:t>Razpis za vpis v š. l. 24/25</a:t>
                      </a:r>
                      <a:endParaRPr lang="sl-SI" sz="1600" b="1" dirty="0">
                        <a:solidFill>
                          <a:schemeClr val="tx1"/>
                        </a:solidFill>
                        <a:effectLst/>
                        <a:latin typeface="+mj-lt"/>
                        <a:ea typeface="Times New Roman"/>
                        <a:cs typeface="Arial" panose="020B0604020202020204" pitchFamily="34" charset="0"/>
                      </a:endParaRPr>
                    </a:p>
                  </a:txBody>
                  <a:tcPr marL="44450" marR="44450" marT="0" marB="0" anchor="ctr"/>
                </a:tc>
                <a:tc>
                  <a:txBody>
                    <a:bodyPr/>
                    <a:lstStyle/>
                    <a:p>
                      <a:pPr algn="ctr">
                        <a:lnSpc>
                          <a:spcPts val="1300"/>
                        </a:lnSpc>
                        <a:spcAft>
                          <a:spcPts val="0"/>
                        </a:spcAft>
                      </a:pPr>
                      <a:r>
                        <a:rPr lang="sl-SI" sz="1600" b="1" dirty="0">
                          <a:solidFill>
                            <a:schemeClr val="tx1"/>
                          </a:solidFill>
                          <a:effectLst/>
                          <a:latin typeface="+mj-lt"/>
                          <a:cs typeface="Arial" panose="020B0604020202020204" pitchFamily="34" charset="0"/>
                        </a:rPr>
                        <a:t>Št. vpisanih dijakov v š.l.  24/25</a:t>
                      </a:r>
                      <a:endParaRPr lang="sl-SI" sz="1600" b="1" dirty="0">
                        <a:solidFill>
                          <a:schemeClr val="tx1"/>
                        </a:solidFill>
                        <a:effectLst/>
                        <a:latin typeface="+mj-lt"/>
                        <a:ea typeface="Times New Roman"/>
                        <a:cs typeface="Arial" panose="020B0604020202020204" pitchFamily="34" charset="0"/>
                      </a:endParaRPr>
                    </a:p>
                  </a:txBody>
                  <a:tcPr marL="44450" marR="44450" marT="0" marB="0" anchor="ctr"/>
                </a:tc>
                <a:tc>
                  <a:txBody>
                    <a:bodyPr/>
                    <a:lstStyle/>
                    <a:p>
                      <a:pPr algn="ctr">
                        <a:lnSpc>
                          <a:spcPts val="1300"/>
                        </a:lnSpc>
                        <a:spcAft>
                          <a:spcPts val="0"/>
                        </a:spcAft>
                      </a:pPr>
                      <a:endParaRPr lang="sl-SI" sz="1600" b="1" dirty="0">
                        <a:effectLst/>
                        <a:latin typeface="+mj-lt"/>
                        <a:ea typeface="Times New Roman"/>
                        <a:cs typeface="Arial" panose="020B0604020202020204" pitchFamily="34" charset="0"/>
                      </a:endParaRPr>
                    </a:p>
                  </a:txBody>
                  <a:tcPr marL="44450" marR="44450" marT="0" marB="0" anchor="ctr"/>
                </a:tc>
                <a:tc>
                  <a:txBody>
                    <a:bodyPr/>
                    <a:lstStyle/>
                    <a:p>
                      <a:pPr algn="ctr">
                        <a:lnSpc>
                          <a:spcPts val="1300"/>
                        </a:lnSpc>
                        <a:spcAft>
                          <a:spcPts val="0"/>
                        </a:spcAft>
                      </a:pPr>
                      <a:r>
                        <a:rPr lang="sl-SI" sz="1600" b="1" dirty="0">
                          <a:solidFill>
                            <a:srgbClr val="FF0000"/>
                          </a:solidFill>
                          <a:effectLst/>
                          <a:latin typeface="+mj-lt"/>
                          <a:cs typeface="Arial" panose="020B0604020202020204" pitchFamily="34" charset="0"/>
                        </a:rPr>
                        <a:t>Razpis za vpis v š. l. 25/26</a:t>
                      </a:r>
                      <a:endParaRPr lang="sl-SI" sz="1600" b="1" dirty="0">
                        <a:solidFill>
                          <a:srgbClr val="FF0000"/>
                        </a:solidFill>
                        <a:effectLst/>
                        <a:latin typeface="+mj-lt"/>
                        <a:ea typeface="Times New Roman"/>
                        <a:cs typeface="Arial" panose="020B0604020202020204" pitchFamily="34" charset="0"/>
                      </a:endParaRPr>
                    </a:p>
                  </a:txBody>
                  <a:tcPr marL="44450" marR="44450" marT="0" marB="0" anchor="ctr"/>
                </a:tc>
                <a:extLst>
                  <a:ext uri="{0D108BD9-81ED-4DB2-BD59-A6C34878D82A}">
                    <a16:rowId xmlns:a16="http://schemas.microsoft.com/office/drawing/2014/main" val="10001"/>
                  </a:ext>
                </a:extLst>
              </a:tr>
              <a:tr h="456317">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GORENJSKA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72</a:t>
                      </a:r>
                    </a:p>
                  </a:txBody>
                  <a:tcPr marL="7620" marR="7620" marT="7620" marB="0" anchor="b"/>
                </a:tc>
                <a:tc>
                  <a:txBody>
                    <a:bodyPr/>
                    <a:lstStyle/>
                    <a:p>
                      <a:pPr marL="0" algn="ctr" defTabSz="914400" rtl="0" eaLnBrk="1" fontAlgn="b" latinLnBrk="0" hangingPunct="1"/>
                      <a:r>
                        <a:rPr lang="sl-SI" sz="1600" b="0" i="0" u="none" strike="noStrike" kern="1200" dirty="0">
                          <a:solidFill>
                            <a:schemeClr val="tx1"/>
                          </a:solidFill>
                          <a:effectLst/>
                          <a:latin typeface="+mj-lt"/>
                          <a:ea typeface="+mn-ea"/>
                          <a:cs typeface="Arial" panose="020B0604020202020204" pitchFamily="34" charset="0"/>
                        </a:rPr>
                        <a:t>28</a:t>
                      </a:r>
                    </a:p>
                  </a:txBody>
                  <a:tcPr marL="7620" marR="7620" marT="7620" marB="0" anchor="b"/>
                </a:tc>
                <a:tc>
                  <a:txBody>
                    <a:bodyPr/>
                    <a:lstStyle/>
                    <a:p>
                      <a:pPr algn="ctr">
                        <a:lnSpc>
                          <a:spcPts val="1300"/>
                        </a:lnSpc>
                        <a:spcAft>
                          <a:spcPts val="0"/>
                        </a:spcAft>
                      </a:pP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72</a:t>
                      </a:r>
                    </a:p>
                  </a:txBody>
                  <a:tcPr marL="7620" marR="7620" marT="7620" marB="0" anchor="b"/>
                </a:tc>
                <a:extLst>
                  <a:ext uri="{0D108BD9-81ED-4DB2-BD59-A6C34878D82A}">
                    <a16:rowId xmlns:a16="http://schemas.microsoft.com/office/drawing/2014/main" val="10002"/>
                  </a:ext>
                </a:extLst>
              </a:tr>
              <a:tr h="370593">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GORIŠKA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36</a:t>
                      </a:r>
                    </a:p>
                  </a:txBody>
                  <a:tcPr marL="7620" marR="7620" marT="7620" marB="0" anchor="b"/>
                </a:tc>
                <a:tc>
                  <a:txBody>
                    <a:bodyPr/>
                    <a:lstStyle/>
                    <a:p>
                      <a:pPr marL="0" algn="ctr" defTabSz="914400" rtl="0" eaLnBrk="1" fontAlgn="b" latinLnBrk="0" hangingPunct="1"/>
                      <a:r>
                        <a:rPr lang="sl-SI" sz="1600" b="0" i="0" u="none" strike="noStrike" kern="1200" dirty="0">
                          <a:solidFill>
                            <a:schemeClr val="tx1"/>
                          </a:solidFill>
                          <a:effectLst/>
                          <a:latin typeface="+mj-lt"/>
                          <a:ea typeface="+mn-ea"/>
                          <a:cs typeface="Arial" panose="020B0604020202020204" pitchFamily="34" charset="0"/>
                        </a:rPr>
                        <a:t>8</a:t>
                      </a:r>
                    </a:p>
                  </a:txBody>
                  <a:tcPr marL="7620" marR="7620" marT="7620" marB="0" anchor="b"/>
                </a:tc>
                <a:tc>
                  <a:txBody>
                    <a:bodyPr/>
                    <a:lstStyle/>
                    <a:p>
                      <a:pPr algn="ctr">
                        <a:lnSpc>
                          <a:spcPts val="1300"/>
                        </a:lnSpc>
                        <a:spcAft>
                          <a:spcPts val="0"/>
                        </a:spcAft>
                      </a:pP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36</a:t>
                      </a:r>
                    </a:p>
                  </a:txBody>
                  <a:tcPr marL="7620" marR="7620" marT="7620" marB="0" anchor="b"/>
                </a:tc>
                <a:extLst>
                  <a:ext uri="{0D108BD9-81ED-4DB2-BD59-A6C34878D82A}">
                    <a16:rowId xmlns:a16="http://schemas.microsoft.com/office/drawing/2014/main" val="10003"/>
                  </a:ext>
                </a:extLst>
              </a:tr>
              <a:tr h="399415">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JUGOVZHODNA SLOVENIJA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36</a:t>
                      </a:r>
                    </a:p>
                  </a:txBody>
                  <a:tcPr marL="7620" marR="7620" marT="7620" marB="0" anchor="b"/>
                </a:tc>
                <a:tc>
                  <a:txBody>
                    <a:bodyPr/>
                    <a:lstStyle/>
                    <a:p>
                      <a:pPr marL="0" algn="ctr" defTabSz="914400" rtl="0" eaLnBrk="1" fontAlgn="b" latinLnBrk="0" hangingPunct="1"/>
                      <a:r>
                        <a:rPr lang="sl-SI" sz="1600" b="0" i="0" u="none" strike="noStrike" kern="1200" dirty="0">
                          <a:solidFill>
                            <a:schemeClr val="tx1"/>
                          </a:solidFill>
                          <a:effectLst/>
                          <a:latin typeface="+mj-lt"/>
                          <a:ea typeface="+mn-ea"/>
                          <a:cs typeface="Arial" panose="020B0604020202020204" pitchFamily="34" charset="0"/>
                        </a:rPr>
                        <a:t>11</a:t>
                      </a:r>
                    </a:p>
                  </a:txBody>
                  <a:tcPr marL="7620" marR="7620" marT="7620" marB="0" anchor="b"/>
                </a:tc>
                <a:tc>
                  <a:txBody>
                    <a:bodyPr/>
                    <a:lstStyle/>
                    <a:p>
                      <a:pPr algn="ctr">
                        <a:lnSpc>
                          <a:spcPts val="1300"/>
                        </a:lnSpc>
                        <a:spcAft>
                          <a:spcPts val="0"/>
                        </a:spcAft>
                      </a:pP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36</a:t>
                      </a:r>
                    </a:p>
                  </a:txBody>
                  <a:tcPr marL="7620" marR="7620" marT="7620" marB="0" anchor="b"/>
                </a:tc>
                <a:extLst>
                  <a:ext uri="{0D108BD9-81ED-4DB2-BD59-A6C34878D82A}">
                    <a16:rowId xmlns:a16="http://schemas.microsoft.com/office/drawing/2014/main" val="10004"/>
                  </a:ext>
                </a:extLst>
              </a:tr>
              <a:tr h="370593">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KOROŠKA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36</a:t>
                      </a:r>
                    </a:p>
                  </a:txBody>
                  <a:tcPr marL="7620" marR="7620" marT="7620" marB="0" anchor="b"/>
                </a:tc>
                <a:tc>
                  <a:txBody>
                    <a:bodyPr/>
                    <a:lstStyle/>
                    <a:p>
                      <a:pPr marL="0" algn="ctr" defTabSz="914400" rtl="0" eaLnBrk="1" fontAlgn="b" latinLnBrk="0" hangingPunct="1"/>
                      <a:r>
                        <a:rPr lang="sl-SI" sz="1600" b="0" i="0" u="none" strike="noStrike" kern="1200" dirty="0">
                          <a:solidFill>
                            <a:schemeClr val="tx1"/>
                          </a:solidFill>
                          <a:effectLst/>
                          <a:latin typeface="+mj-lt"/>
                          <a:ea typeface="+mn-ea"/>
                          <a:cs typeface="Arial" panose="020B0604020202020204" pitchFamily="34" charset="0"/>
                        </a:rPr>
                        <a:t>3</a:t>
                      </a:r>
                    </a:p>
                  </a:txBody>
                  <a:tcPr marL="7620" marR="7620" marT="7620" marB="0" anchor="b"/>
                </a:tc>
                <a:tc>
                  <a:txBody>
                    <a:bodyPr/>
                    <a:lstStyle/>
                    <a:p>
                      <a:pPr algn="ctr">
                        <a:lnSpc>
                          <a:spcPts val="1300"/>
                        </a:lnSpc>
                        <a:spcAft>
                          <a:spcPts val="0"/>
                        </a:spcAft>
                      </a:pP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36</a:t>
                      </a:r>
                    </a:p>
                  </a:txBody>
                  <a:tcPr marL="7620" marR="7620" marT="7620" marB="0" anchor="b"/>
                </a:tc>
                <a:extLst>
                  <a:ext uri="{0D108BD9-81ED-4DB2-BD59-A6C34878D82A}">
                    <a16:rowId xmlns:a16="http://schemas.microsoft.com/office/drawing/2014/main" val="10005"/>
                  </a:ext>
                </a:extLst>
              </a:tr>
              <a:tr h="370593">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OBALNO-KRAŠKA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36</a:t>
                      </a:r>
                    </a:p>
                  </a:txBody>
                  <a:tcPr marL="7620" marR="7620" marT="7620" marB="0" anchor="b"/>
                </a:tc>
                <a:tc>
                  <a:txBody>
                    <a:bodyPr/>
                    <a:lstStyle/>
                    <a:p>
                      <a:pPr marL="0" algn="ctr" defTabSz="914400" rtl="0" eaLnBrk="1" fontAlgn="b" latinLnBrk="0" hangingPunct="1"/>
                      <a:r>
                        <a:rPr lang="sl-SI" sz="1600" b="0" i="0" u="none" strike="noStrike" kern="1200" dirty="0">
                          <a:solidFill>
                            <a:schemeClr val="tx1"/>
                          </a:solidFill>
                          <a:effectLst/>
                          <a:latin typeface="+mj-lt"/>
                          <a:ea typeface="+mn-ea"/>
                          <a:cs typeface="Arial" panose="020B0604020202020204" pitchFamily="34" charset="0"/>
                        </a:rPr>
                        <a:t>0</a:t>
                      </a:r>
                    </a:p>
                  </a:txBody>
                  <a:tcPr marL="7620" marR="7620" marT="7620" marB="0" anchor="b"/>
                </a:tc>
                <a:tc>
                  <a:txBody>
                    <a:bodyPr/>
                    <a:lstStyle/>
                    <a:p>
                      <a:pPr algn="ctr">
                        <a:lnSpc>
                          <a:spcPts val="1300"/>
                        </a:lnSpc>
                        <a:spcAft>
                          <a:spcPts val="0"/>
                        </a:spcAft>
                      </a:pP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36</a:t>
                      </a:r>
                    </a:p>
                  </a:txBody>
                  <a:tcPr marL="7620" marR="7620" marT="7620" marB="0" anchor="b"/>
                </a:tc>
                <a:extLst>
                  <a:ext uri="{0D108BD9-81ED-4DB2-BD59-A6C34878D82A}">
                    <a16:rowId xmlns:a16="http://schemas.microsoft.com/office/drawing/2014/main" val="10006"/>
                  </a:ext>
                </a:extLst>
              </a:tr>
              <a:tr h="370593">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OSREDNJESLOVENSKA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72</a:t>
                      </a:r>
                    </a:p>
                  </a:txBody>
                  <a:tcPr marL="7620" marR="7620" marT="7620" marB="0" anchor="b"/>
                </a:tc>
                <a:tc>
                  <a:txBody>
                    <a:bodyPr/>
                    <a:lstStyle/>
                    <a:p>
                      <a:pPr marL="0" algn="ctr" defTabSz="914400" rtl="0" eaLnBrk="1" fontAlgn="b" latinLnBrk="0" hangingPunct="1"/>
                      <a:r>
                        <a:rPr lang="sl-SI" sz="1600" b="0" i="0" u="none" strike="noStrike" kern="1200" dirty="0">
                          <a:solidFill>
                            <a:schemeClr val="tx1"/>
                          </a:solidFill>
                          <a:effectLst/>
                          <a:latin typeface="+mj-lt"/>
                          <a:ea typeface="+mn-ea"/>
                          <a:cs typeface="Arial" panose="020B0604020202020204" pitchFamily="34" charset="0"/>
                        </a:rPr>
                        <a:t>52</a:t>
                      </a:r>
                    </a:p>
                  </a:txBody>
                  <a:tcPr marL="7620" marR="7620" marT="7620" marB="0" anchor="b"/>
                </a:tc>
                <a:tc>
                  <a:txBody>
                    <a:bodyPr/>
                    <a:lstStyle/>
                    <a:p>
                      <a:pPr algn="ctr">
                        <a:lnSpc>
                          <a:spcPts val="1300"/>
                        </a:lnSpc>
                        <a:spcAft>
                          <a:spcPts val="0"/>
                        </a:spcAft>
                      </a:pP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72</a:t>
                      </a:r>
                    </a:p>
                  </a:txBody>
                  <a:tcPr marL="7620" marR="7620" marT="7620" marB="0" anchor="b"/>
                </a:tc>
                <a:extLst>
                  <a:ext uri="{0D108BD9-81ED-4DB2-BD59-A6C34878D82A}">
                    <a16:rowId xmlns:a16="http://schemas.microsoft.com/office/drawing/2014/main" val="10007"/>
                  </a:ext>
                </a:extLst>
              </a:tr>
              <a:tr h="370593">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PODRAVSKA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72</a:t>
                      </a:r>
                    </a:p>
                  </a:txBody>
                  <a:tcPr marL="7620" marR="7620" marT="7620" marB="0" anchor="b"/>
                </a:tc>
                <a:tc>
                  <a:txBody>
                    <a:bodyPr/>
                    <a:lstStyle/>
                    <a:p>
                      <a:pPr marL="0" algn="ctr" defTabSz="914400" rtl="0" eaLnBrk="1" fontAlgn="b" latinLnBrk="0" hangingPunct="1"/>
                      <a:r>
                        <a:rPr lang="sl-SI" sz="1600" b="0" i="0" u="none" strike="noStrike" kern="1200" dirty="0">
                          <a:solidFill>
                            <a:schemeClr val="tx1"/>
                          </a:solidFill>
                          <a:effectLst/>
                          <a:latin typeface="+mj-lt"/>
                          <a:ea typeface="+mn-ea"/>
                          <a:cs typeface="Arial" panose="020B0604020202020204" pitchFamily="34" charset="0"/>
                        </a:rPr>
                        <a:t>45</a:t>
                      </a:r>
                    </a:p>
                  </a:txBody>
                  <a:tcPr marL="7620" marR="7620" marT="7620" marB="0" anchor="b"/>
                </a:tc>
                <a:tc>
                  <a:txBody>
                    <a:bodyPr/>
                    <a:lstStyle/>
                    <a:p>
                      <a:pPr algn="ctr">
                        <a:lnSpc>
                          <a:spcPts val="1300"/>
                        </a:lnSpc>
                        <a:spcAft>
                          <a:spcPts val="0"/>
                        </a:spcAft>
                      </a:pP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72</a:t>
                      </a:r>
                    </a:p>
                  </a:txBody>
                  <a:tcPr marL="7620" marR="7620" marT="7620" marB="0" anchor="b"/>
                </a:tc>
                <a:extLst>
                  <a:ext uri="{0D108BD9-81ED-4DB2-BD59-A6C34878D82A}">
                    <a16:rowId xmlns:a16="http://schemas.microsoft.com/office/drawing/2014/main" val="10008"/>
                  </a:ext>
                </a:extLst>
              </a:tr>
              <a:tr h="370593">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POMURSKA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36</a:t>
                      </a:r>
                    </a:p>
                  </a:txBody>
                  <a:tcPr marL="7620" marR="7620" marT="7620" marB="0" anchor="b"/>
                </a:tc>
                <a:tc>
                  <a:txBody>
                    <a:bodyPr/>
                    <a:lstStyle/>
                    <a:p>
                      <a:pPr marL="0" algn="ctr" defTabSz="914400" rtl="0" eaLnBrk="1" fontAlgn="b" latinLnBrk="0" hangingPunct="1"/>
                      <a:r>
                        <a:rPr lang="sl-SI" sz="1600" b="0" i="0" u="none" strike="noStrike" kern="1200" dirty="0">
                          <a:solidFill>
                            <a:schemeClr val="tx1"/>
                          </a:solidFill>
                          <a:effectLst/>
                          <a:latin typeface="+mj-lt"/>
                          <a:ea typeface="+mn-ea"/>
                          <a:cs typeface="Arial" panose="020B0604020202020204" pitchFamily="34" charset="0"/>
                        </a:rPr>
                        <a:t>10</a:t>
                      </a:r>
                    </a:p>
                  </a:txBody>
                  <a:tcPr marL="7620" marR="7620" marT="7620" marB="0" anchor="b"/>
                </a:tc>
                <a:tc>
                  <a:txBody>
                    <a:bodyPr/>
                    <a:lstStyle/>
                    <a:p>
                      <a:pPr algn="ctr">
                        <a:lnSpc>
                          <a:spcPts val="1300"/>
                        </a:lnSpc>
                        <a:spcAft>
                          <a:spcPts val="0"/>
                        </a:spcAft>
                      </a:pP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36</a:t>
                      </a:r>
                    </a:p>
                  </a:txBody>
                  <a:tcPr marL="7620" marR="7620" marT="7620" marB="0" anchor="b"/>
                </a:tc>
                <a:extLst>
                  <a:ext uri="{0D108BD9-81ED-4DB2-BD59-A6C34878D82A}">
                    <a16:rowId xmlns:a16="http://schemas.microsoft.com/office/drawing/2014/main" val="10009"/>
                  </a:ext>
                </a:extLst>
              </a:tr>
              <a:tr h="370593">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SAVINJSKA</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36</a:t>
                      </a:r>
                    </a:p>
                  </a:txBody>
                  <a:tcPr marL="7620" marR="7620" marT="7620" marB="0" anchor="b"/>
                </a:tc>
                <a:tc>
                  <a:txBody>
                    <a:bodyPr/>
                    <a:lstStyle/>
                    <a:p>
                      <a:pPr marL="0" algn="ctr" defTabSz="914400" rtl="0" eaLnBrk="1" fontAlgn="b" latinLnBrk="0" hangingPunct="1"/>
                      <a:r>
                        <a:rPr lang="sl-SI" sz="1600" b="0" i="0" u="none" strike="noStrike" kern="1200" dirty="0">
                          <a:solidFill>
                            <a:schemeClr val="tx1"/>
                          </a:solidFill>
                          <a:effectLst/>
                          <a:latin typeface="+mj-lt"/>
                          <a:ea typeface="+mn-ea"/>
                          <a:cs typeface="Arial" panose="020B0604020202020204" pitchFamily="34" charset="0"/>
                        </a:rPr>
                        <a:t>21</a:t>
                      </a:r>
                    </a:p>
                  </a:txBody>
                  <a:tcPr marL="7620" marR="7620" marT="7620" marB="0" anchor="b"/>
                </a:tc>
                <a:tc>
                  <a:txBody>
                    <a:bodyPr/>
                    <a:lstStyle/>
                    <a:p>
                      <a:pPr algn="ctr">
                        <a:lnSpc>
                          <a:spcPts val="1300"/>
                        </a:lnSpc>
                        <a:spcAft>
                          <a:spcPts val="0"/>
                        </a:spcAft>
                      </a:pP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0" i="0" u="none" strike="noStrike" dirty="0">
                          <a:solidFill>
                            <a:schemeClr val="tx1"/>
                          </a:solidFill>
                          <a:effectLst/>
                          <a:latin typeface="+mj-lt"/>
                          <a:cs typeface="Arial" panose="020B0604020202020204" pitchFamily="34" charset="0"/>
                        </a:rPr>
                        <a:t>36</a:t>
                      </a:r>
                    </a:p>
                  </a:txBody>
                  <a:tcPr marL="7620" marR="7620" marT="7620" marB="0" anchor="b"/>
                </a:tc>
                <a:extLst>
                  <a:ext uri="{0D108BD9-81ED-4DB2-BD59-A6C34878D82A}">
                    <a16:rowId xmlns:a16="http://schemas.microsoft.com/office/drawing/2014/main" val="10010"/>
                  </a:ext>
                </a:extLst>
              </a:tr>
              <a:tr h="370593">
                <a:tc>
                  <a:txBody>
                    <a:bodyPr/>
                    <a:lstStyle/>
                    <a:p>
                      <a:pPr>
                        <a:lnSpc>
                          <a:spcPts val="1300"/>
                        </a:lnSpc>
                        <a:spcAft>
                          <a:spcPts val="0"/>
                        </a:spcAft>
                      </a:pPr>
                      <a:r>
                        <a:rPr lang="sl-SI" sz="1600" b="1" dirty="0">
                          <a:solidFill>
                            <a:schemeClr val="tx1"/>
                          </a:solidFill>
                          <a:effectLst/>
                          <a:latin typeface="+mj-lt"/>
                          <a:cs typeface="Arial" panose="020B0604020202020204" pitchFamily="34" charset="0"/>
                        </a:rPr>
                        <a:t>SKUPAJ REGIJE</a:t>
                      </a:r>
                      <a:endParaRPr lang="sl-SI" sz="1600" b="1"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a:lnSpc>
                          <a:spcPts val="1300"/>
                        </a:lnSpc>
                        <a:spcAft>
                          <a:spcPts val="0"/>
                        </a:spcAft>
                      </a:pPr>
                      <a:r>
                        <a:rPr lang="sl-SI" sz="1600" b="1" dirty="0">
                          <a:solidFill>
                            <a:srgbClr val="FF0000"/>
                          </a:solidFill>
                          <a:effectLst/>
                          <a:latin typeface="+mj-lt"/>
                          <a:ea typeface="Times New Roman"/>
                          <a:cs typeface="Arial" panose="020B0604020202020204" pitchFamily="34" charset="0"/>
                        </a:rPr>
                        <a:t>432</a:t>
                      </a:r>
                    </a:p>
                  </a:txBody>
                  <a:tcPr marL="44450" marR="44450" marT="0" marB="0" anchor="b"/>
                </a:tc>
                <a:tc>
                  <a:txBody>
                    <a:bodyPr/>
                    <a:lstStyle/>
                    <a:p>
                      <a:pPr marL="0" algn="ctr" defTabSz="914400" rtl="0" eaLnBrk="1" fontAlgn="b" latinLnBrk="0" hangingPunct="1"/>
                      <a:r>
                        <a:rPr lang="sl-SI" sz="1600" b="1" i="0" u="none" strike="noStrike" kern="1200" dirty="0">
                          <a:solidFill>
                            <a:srgbClr val="FF0000"/>
                          </a:solidFill>
                          <a:effectLst/>
                          <a:latin typeface="+mj-lt"/>
                          <a:ea typeface="+mn-ea"/>
                          <a:cs typeface="Arial" panose="020B0604020202020204" pitchFamily="34" charset="0"/>
                        </a:rPr>
                        <a:t>178</a:t>
                      </a:r>
                    </a:p>
                  </a:txBody>
                  <a:tcPr marL="7620" marR="7620" marT="7620" marB="0" anchor="b"/>
                </a:tc>
                <a:tc>
                  <a:txBody>
                    <a:bodyPr/>
                    <a:lstStyle/>
                    <a:p>
                      <a:pPr algn="ctr">
                        <a:lnSpc>
                          <a:spcPts val="1300"/>
                        </a:lnSpc>
                        <a:spcAft>
                          <a:spcPts val="0"/>
                        </a:spcAft>
                      </a:pPr>
                      <a:endParaRPr lang="sl-SI" sz="1600" b="1" dirty="0">
                        <a:solidFill>
                          <a:srgbClr val="FF0000"/>
                        </a:solidFill>
                        <a:effectLst/>
                        <a:latin typeface="+mj-lt"/>
                        <a:ea typeface="Times New Roman"/>
                        <a:cs typeface="Arial" panose="020B0604020202020204" pitchFamily="34" charset="0"/>
                      </a:endParaRPr>
                    </a:p>
                  </a:txBody>
                  <a:tcPr marL="44450" marR="44450" marT="0" marB="0" anchor="b"/>
                </a:tc>
                <a:tc>
                  <a:txBody>
                    <a:bodyPr/>
                    <a:lstStyle/>
                    <a:p>
                      <a:pPr algn="ctr" fontAlgn="b"/>
                      <a:r>
                        <a:rPr lang="sl-SI" sz="1600" b="1" i="0" u="none" strike="noStrike" dirty="0">
                          <a:solidFill>
                            <a:srgbClr val="FF0000"/>
                          </a:solidFill>
                          <a:effectLst/>
                          <a:latin typeface="+mj-lt"/>
                          <a:cs typeface="Arial" panose="020B0604020202020204" pitchFamily="34" charset="0"/>
                        </a:rPr>
                        <a:t>432</a:t>
                      </a:r>
                    </a:p>
                  </a:txBody>
                  <a:tcPr marL="7620" marR="7620" marT="7620" marB="0" anchor="b"/>
                </a:tc>
                <a:extLst>
                  <a:ext uri="{0D108BD9-81ED-4DB2-BD59-A6C34878D82A}">
                    <a16:rowId xmlns:a16="http://schemas.microsoft.com/office/drawing/2014/main" val="10011"/>
                  </a:ext>
                </a:extLst>
              </a:tr>
              <a:tr h="313734">
                <a:tc>
                  <a:txBody>
                    <a:bodyPr/>
                    <a:lstStyle/>
                    <a:p>
                      <a:endParaRPr lang="sl-SI" sz="1600" b="0" dirty="0">
                        <a:solidFill>
                          <a:schemeClr val="tx1"/>
                        </a:solidFill>
                        <a:effectLst/>
                        <a:latin typeface="+mj-lt"/>
                        <a:cs typeface="Arial" panose="020B0604020202020204" pitchFamily="34" charset="0"/>
                      </a:endParaRPr>
                    </a:p>
                  </a:txBody>
                  <a:tcPr marL="44450" marR="44450" marT="0" marB="0" anchor="b"/>
                </a:tc>
                <a:tc>
                  <a:txBody>
                    <a:bodyPr/>
                    <a:lstStyle/>
                    <a:p>
                      <a:pPr algn="ctr"/>
                      <a:endParaRPr lang="sl-SI" sz="1600">
                        <a:effectLst/>
                        <a:latin typeface="+mj-lt"/>
                        <a:cs typeface="Arial" panose="020B0604020202020204" pitchFamily="34" charset="0"/>
                      </a:endParaRPr>
                    </a:p>
                  </a:txBody>
                  <a:tcPr marL="44450" marR="44450" marT="0" marB="0" anchor="b"/>
                </a:tc>
                <a:tc>
                  <a:txBody>
                    <a:bodyPr/>
                    <a:lstStyle/>
                    <a:p>
                      <a:pPr marL="0" algn="ctr" defTabSz="914400" rtl="0" eaLnBrk="1" fontAlgn="b" latinLnBrk="0" hangingPunct="1"/>
                      <a:endParaRPr lang="sl-SI" sz="1600" b="0" i="0" u="none" strike="noStrike" kern="1200" dirty="0">
                        <a:solidFill>
                          <a:srgbClr val="0070C0"/>
                        </a:solidFill>
                        <a:effectLst/>
                        <a:latin typeface="+mj-lt"/>
                        <a:ea typeface="+mn-ea"/>
                        <a:cs typeface="Arial" panose="020B0604020202020204" pitchFamily="34" charset="0"/>
                      </a:endParaRPr>
                    </a:p>
                  </a:txBody>
                  <a:tcPr marL="44450" marR="44450" marT="0" marB="0" anchor="b"/>
                </a:tc>
                <a:tc>
                  <a:txBody>
                    <a:bodyPr/>
                    <a:lstStyle/>
                    <a:p>
                      <a:pPr algn="ctr"/>
                      <a:endParaRPr lang="sl-SI" sz="1600" dirty="0">
                        <a:effectLst/>
                        <a:latin typeface="+mj-lt"/>
                        <a:cs typeface="Arial" panose="020B0604020202020204" pitchFamily="34" charset="0"/>
                      </a:endParaRPr>
                    </a:p>
                  </a:txBody>
                  <a:tcPr marL="44450" marR="44450" marT="0" marB="0" anchor="b"/>
                </a:tc>
                <a:tc>
                  <a:txBody>
                    <a:bodyPr/>
                    <a:lstStyle/>
                    <a:p>
                      <a:pPr algn="ctr"/>
                      <a:endParaRPr lang="sl-SI" sz="1600" dirty="0">
                        <a:effectLst/>
                        <a:latin typeface="+mj-lt"/>
                        <a:cs typeface="Arial" panose="020B0604020202020204" pitchFamily="34" charset="0"/>
                      </a:endParaRPr>
                    </a:p>
                  </a:txBody>
                  <a:tcPr marL="44450" marR="44450" marT="0" marB="0" anchor="b"/>
                </a:tc>
                <a:extLst>
                  <a:ext uri="{0D108BD9-81ED-4DB2-BD59-A6C34878D82A}">
                    <a16:rowId xmlns:a16="http://schemas.microsoft.com/office/drawing/2014/main" val="10012"/>
                  </a:ext>
                </a:extLst>
              </a:tr>
              <a:tr h="280707">
                <a:tc>
                  <a:txBody>
                    <a:bodyPr/>
                    <a:lstStyle/>
                    <a:p>
                      <a:pPr>
                        <a:lnSpc>
                          <a:spcPts val="1300"/>
                        </a:lnSpc>
                        <a:spcAft>
                          <a:spcPts val="0"/>
                        </a:spcAft>
                      </a:pPr>
                      <a:r>
                        <a:rPr lang="sl-SI" sz="1600" b="0" dirty="0">
                          <a:solidFill>
                            <a:schemeClr val="tx1"/>
                          </a:solidFill>
                          <a:effectLst/>
                          <a:latin typeface="+mj-lt"/>
                          <a:cs typeface="Arial" panose="020B0604020202020204" pitchFamily="34" charset="0"/>
                        </a:rPr>
                        <a:t>ZASEBNE ŠOLE - LJ.</a:t>
                      </a:r>
                      <a:endParaRPr lang="sl-SI" sz="1600" b="0" dirty="0">
                        <a:solidFill>
                          <a:schemeClr val="tx1"/>
                        </a:solidFill>
                        <a:effectLst/>
                        <a:latin typeface="+mj-lt"/>
                        <a:ea typeface="Times New Roman"/>
                        <a:cs typeface="Arial" panose="020B0604020202020204" pitchFamily="34" charset="0"/>
                      </a:endParaRPr>
                    </a:p>
                  </a:txBody>
                  <a:tcPr marL="44450" marR="44450" marT="0" marB="0" anchor="b"/>
                </a:tc>
                <a:tc>
                  <a:txBody>
                    <a:bodyPr/>
                    <a:lstStyle/>
                    <a:p>
                      <a:pPr algn="ctr">
                        <a:lnSpc>
                          <a:spcPts val="1300"/>
                        </a:lnSpc>
                        <a:spcAft>
                          <a:spcPts val="0"/>
                        </a:spcAft>
                      </a:pPr>
                      <a:r>
                        <a:rPr lang="sl-SI" sz="1600" b="1" dirty="0">
                          <a:solidFill>
                            <a:srgbClr val="FF0000"/>
                          </a:solidFill>
                          <a:effectLst/>
                          <a:latin typeface="+mj-lt"/>
                          <a:cs typeface="Arial" panose="020B0604020202020204" pitchFamily="34" charset="0"/>
                        </a:rPr>
                        <a:t>36</a:t>
                      </a:r>
                      <a:endParaRPr lang="sl-SI" sz="1600" b="1" dirty="0">
                        <a:solidFill>
                          <a:srgbClr val="FF0000"/>
                        </a:solidFill>
                        <a:effectLst/>
                        <a:latin typeface="+mj-lt"/>
                        <a:ea typeface="Times New Roman"/>
                        <a:cs typeface="Arial" panose="020B0604020202020204" pitchFamily="34" charset="0"/>
                      </a:endParaRPr>
                    </a:p>
                  </a:txBody>
                  <a:tcPr marL="44450" marR="44450" marT="0" marB="0" anchor="b"/>
                </a:tc>
                <a:tc>
                  <a:txBody>
                    <a:bodyPr/>
                    <a:lstStyle/>
                    <a:p>
                      <a:pPr algn="ctr">
                        <a:lnSpc>
                          <a:spcPts val="1300"/>
                        </a:lnSpc>
                        <a:spcAft>
                          <a:spcPts val="0"/>
                        </a:spcAft>
                      </a:pPr>
                      <a:r>
                        <a:rPr lang="sl-SI" sz="1600" b="1" dirty="0">
                          <a:solidFill>
                            <a:srgbClr val="FF0000"/>
                          </a:solidFill>
                          <a:effectLst/>
                          <a:latin typeface="+mj-lt"/>
                          <a:ea typeface="Times New Roman"/>
                          <a:cs typeface="Arial" panose="020B0604020202020204" pitchFamily="34" charset="0"/>
                        </a:rPr>
                        <a:t>14</a:t>
                      </a:r>
                    </a:p>
                  </a:txBody>
                  <a:tcPr marL="44450" marR="44450" marT="0" marB="0" anchor="b"/>
                </a:tc>
                <a:tc>
                  <a:txBody>
                    <a:bodyPr/>
                    <a:lstStyle/>
                    <a:p>
                      <a:pPr algn="ctr">
                        <a:lnSpc>
                          <a:spcPts val="1300"/>
                        </a:lnSpc>
                        <a:spcAft>
                          <a:spcPts val="0"/>
                        </a:spcAft>
                      </a:pPr>
                      <a:endParaRPr lang="sl-SI" sz="1600" b="1" dirty="0">
                        <a:effectLst/>
                        <a:latin typeface="+mj-lt"/>
                        <a:ea typeface="Times New Roman"/>
                        <a:cs typeface="Arial" panose="020B0604020202020204" pitchFamily="34" charset="0"/>
                      </a:endParaRPr>
                    </a:p>
                  </a:txBody>
                  <a:tcPr marL="44450" marR="44450" marT="0" marB="0" anchor="b"/>
                </a:tc>
                <a:tc>
                  <a:txBody>
                    <a:bodyPr/>
                    <a:lstStyle/>
                    <a:p>
                      <a:pPr algn="ctr">
                        <a:lnSpc>
                          <a:spcPts val="1300"/>
                        </a:lnSpc>
                        <a:spcAft>
                          <a:spcPts val="0"/>
                        </a:spcAft>
                      </a:pPr>
                      <a:r>
                        <a:rPr lang="sl-SI" sz="1600" b="1" dirty="0">
                          <a:solidFill>
                            <a:srgbClr val="FF0000"/>
                          </a:solidFill>
                          <a:effectLst/>
                          <a:latin typeface="+mj-lt"/>
                          <a:cs typeface="Arial" panose="020B0604020202020204" pitchFamily="34" charset="0"/>
                        </a:rPr>
                        <a:t>36</a:t>
                      </a:r>
                      <a:endParaRPr lang="sl-SI" sz="1600" b="1" dirty="0">
                        <a:solidFill>
                          <a:srgbClr val="FF0000"/>
                        </a:solidFill>
                        <a:effectLst/>
                        <a:latin typeface="+mj-lt"/>
                        <a:ea typeface="Times New Roman"/>
                        <a:cs typeface="Arial" panose="020B0604020202020204" pitchFamily="34" charset="0"/>
                      </a:endParaRPr>
                    </a:p>
                  </a:txBody>
                  <a:tcPr marL="44450" marR="44450" marT="0" marB="0" anchor="b"/>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952721864"/>
      </p:ext>
    </p:extLst>
  </p:cSld>
  <p:clrMapOvr>
    <a:masterClrMapping/>
  </p:clrMapOvr>
</p:sld>
</file>

<file path=ppt/theme/theme1.xml><?xml version="1.0" encoding="utf-8"?>
<a:theme xmlns:a="http://schemas.openxmlformats.org/drawingml/2006/main" name="Gladko">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3423</TotalTime>
  <Words>4258</Words>
  <Application>Microsoft Office PowerPoint</Application>
  <PresentationFormat>Širokozaslonsko</PresentationFormat>
  <Paragraphs>593</Paragraphs>
  <Slides>35</Slides>
  <Notes>11</Notes>
  <HiddenSlides>0</HiddenSlides>
  <MMClips>0</MMClips>
  <ScaleCrop>false</ScaleCrop>
  <HeadingPairs>
    <vt:vector size="6" baseType="variant">
      <vt:variant>
        <vt:lpstr>Uporabljene pisave</vt:lpstr>
      </vt:variant>
      <vt:variant>
        <vt:i4>8</vt:i4>
      </vt:variant>
      <vt:variant>
        <vt:lpstr>Tema</vt:lpstr>
      </vt:variant>
      <vt:variant>
        <vt:i4>1</vt:i4>
      </vt:variant>
      <vt:variant>
        <vt:lpstr>Naslovi diapozitivov</vt:lpstr>
      </vt:variant>
      <vt:variant>
        <vt:i4>35</vt:i4>
      </vt:variant>
    </vt:vector>
  </HeadingPairs>
  <TitlesOfParts>
    <vt:vector size="44" baseType="lpstr">
      <vt:lpstr>Arial</vt:lpstr>
      <vt:lpstr>Arial</vt:lpstr>
      <vt:lpstr>Calibri</vt:lpstr>
      <vt:lpstr>Cambria Math</vt:lpstr>
      <vt:lpstr>Republika</vt:lpstr>
      <vt:lpstr>Trebuchet MS</vt:lpstr>
      <vt:lpstr>Wingdings</vt:lpstr>
      <vt:lpstr>Wingdings 3</vt:lpstr>
      <vt:lpstr>Gladko</vt:lpstr>
      <vt:lpstr>RAZPIS ZA VPIS V SREDNJE ŠOLE   </vt:lpstr>
      <vt:lpstr>Predstavitev</vt:lpstr>
      <vt:lpstr>I. del</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OSNOVNE INFORMACIJE O VPISU TUJCEV V SŠ </vt:lpstr>
      <vt:lpstr>SPREMEMBA ZAKONODAJE</vt:lpstr>
      <vt:lpstr>II. del</vt:lpstr>
      <vt:lpstr>NOVA MERILA V PRIMERU OMEJITVE VPISA</vt:lpstr>
      <vt:lpstr>NOVA MERILA V PRIMERU OMEJITVE VPISA – dodatne točke</vt:lpstr>
      <vt:lpstr>NOVA MERILA V PRIMERU OMEJITVE VPISA – primer seštevka točk po novih merilih</vt:lpstr>
      <vt:lpstr>NOVA MERILA V PRIMERU OMEJITVE VPISA – več kandidatov na spodnji meji z istim številom točk iz ocen in NPZ</vt:lpstr>
      <vt:lpstr>NOVA MERILA V PRIMERU OMEJITVE VPISA – nadomestne točke NPZ</vt:lpstr>
      <vt:lpstr>NOVA MERILA V PRIMERU OMEJITVE VPISA – kdo je upravičen do nadomestnih točk iz NPZ?</vt:lpstr>
      <vt:lpstr>PowerPointova predstavitev</vt:lpstr>
      <vt:lpstr>MOŽNOST ELEKTRONSKE ODDAJE PRIJAVNICE</vt:lpstr>
      <vt:lpstr>MOŽNOST ELEKTRONSKE ODDAJE PRIJAVNICE</vt:lpstr>
      <vt:lpstr>MOŽNOST ELEKTRONSKE ODDAJE PRIJAVNICE</vt:lpstr>
      <vt:lpstr>MOŽNOST ELEKTRONSKE ODDAJE PRIJAVNICE</vt:lpstr>
      <vt:lpstr>PREVZEM ELEKTRONSKO ODDANE PRIJAVNICE NA SŠ</vt:lpstr>
      <vt:lpstr>POSTOPEK PRENOSA PRIJAVNICE</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RAZPIS ZA VPIS V SREDNJE ŠOLE</dc:title>
  <dc:creator>Mateja Gornik Mrvar</dc:creator>
  <cp:lastModifiedBy>Mateja Gornik Mrvar</cp:lastModifiedBy>
  <cp:revision>97</cp:revision>
  <cp:lastPrinted>2024-01-22T08:30:48Z</cp:lastPrinted>
  <dcterms:created xsi:type="dcterms:W3CDTF">2023-01-19T10:19:16Z</dcterms:created>
  <dcterms:modified xsi:type="dcterms:W3CDTF">2025-01-20T17:00:26Z</dcterms:modified>
</cp:coreProperties>
</file>