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36" r:id="rId2"/>
    <p:sldId id="449" r:id="rId3"/>
    <p:sldId id="450" r:id="rId4"/>
    <p:sldId id="433" r:id="rId5"/>
    <p:sldId id="376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4" r:id="rId15"/>
    <p:sldId id="457" r:id="rId16"/>
    <p:sldId id="454" r:id="rId17"/>
    <p:sldId id="456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59A535"/>
    <a:srgbClr val="355AA5"/>
    <a:srgbClr val="839FD7"/>
    <a:srgbClr val="A6DA00"/>
    <a:srgbClr val="FF6600"/>
    <a:srgbClr val="FF3300"/>
    <a:srgbClr val="49904D"/>
    <a:srgbClr val="0066FF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4660"/>
  </p:normalViewPr>
  <p:slideViewPr>
    <p:cSldViewPr>
      <p:cViewPr varScale="1">
        <p:scale>
          <a:sx n="104" d="100"/>
          <a:sy n="104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bras\Desktop\Poizvedbe\Poizvedbe%202024\Januar%202024\predstavitev%20Trg%20del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bras\Desktop\Poizvedbe\Poizvedbe%202024\Januar%202024\predstavitev%20Trg%20del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bras\Desktop\Poizvedbe\Poizvedbe%202024\Januar%202024\predstavitev%20Trg%20del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bras\Desktop\Poizvedbe\Poizvedbe%202024\Januar%202024\predstavitev%20Trg%20del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2'!$A$13</c:f>
              <c:strCache>
                <c:ptCount val="1"/>
                <c:pt idx="0">
                  <c:v>nedoločen čas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'slide 2'!$B$13:$G$13</c:f>
              <c:numCache>
                <c:formatCode>#,##0.0</c:formatCode>
                <c:ptCount val="6"/>
                <c:pt idx="0">
                  <c:v>27.401835219350861</c:v>
                </c:pt>
                <c:pt idx="1">
                  <c:v>29.839695739405936</c:v>
                </c:pt>
                <c:pt idx="2">
                  <c:v>28.620139355198788</c:v>
                </c:pt>
                <c:pt idx="3">
                  <c:v>31.520910843157466</c:v>
                </c:pt>
                <c:pt idx="4">
                  <c:v>34.278524270039057</c:v>
                </c:pt>
                <c:pt idx="5">
                  <c:v>36.829737235633417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1-4C5A-AAD9-66FB18F5F39E}"/>
            </c:ext>
          </c:extLst>
        </c:ser>
        <c:ser>
          <c:idx val="1"/>
          <c:order val="1"/>
          <c:tx>
            <c:strRef>
              <c:f>'slide 2'!$A$14</c:f>
              <c:strCache>
                <c:ptCount val="1"/>
                <c:pt idx="0">
                  <c:v>določen čas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'slide 2'!$B$14:$G$14</c:f>
              <c:numCache>
                <c:formatCode>#,##0.0</c:formatCode>
                <c:ptCount val="6"/>
                <c:pt idx="0">
                  <c:v>72.598164780649128</c:v>
                </c:pt>
                <c:pt idx="1">
                  <c:v>70.16030426059406</c:v>
                </c:pt>
                <c:pt idx="2">
                  <c:v>71.379860644801212</c:v>
                </c:pt>
                <c:pt idx="3">
                  <c:v>68.479089156842534</c:v>
                </c:pt>
                <c:pt idx="4">
                  <c:v>65.721475729960943</c:v>
                </c:pt>
                <c:pt idx="5">
                  <c:v>63.170262764366591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1-4C5A-AAD9-66FB18F5F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4520192"/>
        <c:axId val="444520520"/>
      </c:barChart>
      <c:catAx>
        <c:axId val="4445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520"/>
        <c:crosses val="autoZero"/>
        <c:auto val="1"/>
        <c:lblAlgn val="ctr"/>
        <c:lblOffset val="100"/>
        <c:noMultiLvlLbl val="0"/>
      </c:catAx>
      <c:valAx>
        <c:axId val="444520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10'!$A$38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10'!$B$37,'slide 10'!$D$37,'slide 10'!$F$37,'slide 10'!$H$37,'slide 10'!$J$37,'slide 10'!$L$37)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10'!$B$38,'slide 10'!$D$38,'slide 10'!$F$38,'slide 10'!$H$38,'slide 10'!$J$38,'slide 10'!$L$38)</c:f>
              <c:numCache>
                <c:formatCode>0.0</c:formatCode>
                <c:ptCount val="6"/>
                <c:pt idx="0">
                  <c:v>79.099999999999994</c:v>
                </c:pt>
                <c:pt idx="1">
                  <c:v>83.6</c:v>
                </c:pt>
                <c:pt idx="2">
                  <c:v>79</c:v>
                </c:pt>
                <c:pt idx="3">
                  <c:v>80.8</c:v>
                </c:pt>
                <c:pt idx="4">
                  <c:v>82</c:v>
                </c:pt>
                <c:pt idx="5">
                  <c:v>84.4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1A7-4586-B5D4-287861FE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32343496"/>
        <c:axId val="632341856"/>
      </c:barChart>
      <c:catAx>
        <c:axId val="63234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1856"/>
        <c:crosses val="autoZero"/>
        <c:auto val="1"/>
        <c:lblAlgn val="ctr"/>
        <c:lblOffset val="100"/>
        <c:noMultiLvlLbl val="0"/>
      </c:catAx>
      <c:valAx>
        <c:axId val="632341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5-4F0A-9E45-16DBBDCEEC0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5-4F0A-9E45-16DBBDCEEC0A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5-4F0A-9E45-16DBBDCEE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11'!$A$12:$A$39</c:f>
              <c:strCache>
                <c:ptCount val="28"/>
                <c:pt idx="0">
                  <c:v>MT</c:v>
                </c:pt>
                <c:pt idx="1">
                  <c:v>LT</c:v>
                </c:pt>
                <c:pt idx="2">
                  <c:v>EE</c:v>
                </c:pt>
                <c:pt idx="3">
                  <c:v>NL</c:v>
                </c:pt>
                <c:pt idx="4">
                  <c:v>SI</c:v>
                </c:pt>
                <c:pt idx="5">
                  <c:v>DE</c:v>
                </c:pt>
                <c:pt idx="6">
                  <c:v>PL</c:v>
                </c:pt>
                <c:pt idx="7">
                  <c:v>AT</c:v>
                </c:pt>
                <c:pt idx="8">
                  <c:v>LU</c:v>
                </c:pt>
                <c:pt idx="9">
                  <c:v>HU</c:v>
                </c:pt>
                <c:pt idx="10">
                  <c:v>PT</c:v>
                </c:pt>
                <c:pt idx="11">
                  <c:v>IE</c:v>
                </c:pt>
                <c:pt idx="12">
                  <c:v>LV</c:v>
                </c:pt>
                <c:pt idx="13">
                  <c:v>SE</c:v>
                </c:pt>
                <c:pt idx="14">
                  <c:v>CY</c:v>
                </c:pt>
                <c:pt idx="15">
                  <c:v>FR</c:v>
                </c:pt>
                <c:pt idx="16">
                  <c:v>CZ</c:v>
                </c:pt>
                <c:pt idx="17">
                  <c:v>SK</c:v>
                </c:pt>
                <c:pt idx="18">
                  <c:v>EU27</c:v>
                </c:pt>
                <c:pt idx="19">
                  <c:v>DK</c:v>
                </c:pt>
                <c:pt idx="20">
                  <c:v>BE</c:v>
                </c:pt>
                <c:pt idx="21">
                  <c:v>FI</c:v>
                </c:pt>
                <c:pt idx="22">
                  <c:v>HR</c:v>
                </c:pt>
                <c:pt idx="23">
                  <c:v>ES</c:v>
                </c:pt>
                <c:pt idx="24">
                  <c:v>BG</c:v>
                </c:pt>
                <c:pt idx="25">
                  <c:v>RO</c:v>
                </c:pt>
                <c:pt idx="26">
                  <c:v>EL</c:v>
                </c:pt>
                <c:pt idx="27">
                  <c:v>IT</c:v>
                </c:pt>
              </c:strCache>
            </c:strRef>
          </c:cat>
          <c:val>
            <c:numRef>
              <c:f>'slide 11'!$B$12:$B$39</c:f>
              <c:numCache>
                <c:formatCode>#,##0.0</c:formatCode>
                <c:ptCount val="28"/>
                <c:pt idx="0">
                  <c:v>91.3</c:v>
                </c:pt>
                <c:pt idx="1">
                  <c:v>86.7</c:v>
                </c:pt>
                <c:pt idx="2">
                  <c:v>86.7</c:v>
                </c:pt>
                <c:pt idx="3">
                  <c:v>86.6</c:v>
                </c:pt>
                <c:pt idx="4">
                  <c:v>84.4</c:v>
                </c:pt>
                <c:pt idx="5">
                  <c:v>83.6</c:v>
                </c:pt>
                <c:pt idx="6">
                  <c:v>83.5</c:v>
                </c:pt>
                <c:pt idx="7">
                  <c:v>83.2</c:v>
                </c:pt>
                <c:pt idx="8">
                  <c:v>82.9</c:v>
                </c:pt>
                <c:pt idx="9">
                  <c:v>82</c:v>
                </c:pt>
                <c:pt idx="10">
                  <c:v>80.8</c:v>
                </c:pt>
                <c:pt idx="11">
                  <c:v>80.7</c:v>
                </c:pt>
                <c:pt idx="12">
                  <c:v>80.5</c:v>
                </c:pt>
                <c:pt idx="13">
                  <c:v>80.400000000000006</c:v>
                </c:pt>
                <c:pt idx="14">
                  <c:v>79.599999999999994</c:v>
                </c:pt>
                <c:pt idx="15">
                  <c:v>79.400000000000006</c:v>
                </c:pt>
                <c:pt idx="16">
                  <c:v>78.900000000000006</c:v>
                </c:pt>
                <c:pt idx="17">
                  <c:v>78.7</c:v>
                </c:pt>
                <c:pt idx="18">
                  <c:v>77.7</c:v>
                </c:pt>
                <c:pt idx="19">
                  <c:v>77.3</c:v>
                </c:pt>
                <c:pt idx="20">
                  <c:v>76.900000000000006</c:v>
                </c:pt>
                <c:pt idx="21">
                  <c:v>75.3</c:v>
                </c:pt>
                <c:pt idx="22">
                  <c:v>74.7</c:v>
                </c:pt>
                <c:pt idx="23">
                  <c:v>73.099999999999994</c:v>
                </c:pt>
                <c:pt idx="24">
                  <c:v>72.5</c:v>
                </c:pt>
                <c:pt idx="25">
                  <c:v>70.8</c:v>
                </c:pt>
                <c:pt idx="26">
                  <c:v>67.099999999999994</c:v>
                </c:pt>
                <c:pt idx="27">
                  <c:v>63.2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11'!#REF!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6-A105-4F0A-9E45-16DBBDCEE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2520"/>
        <c:axId val="607692848"/>
        <c:extLst/>
      </c:barChart>
      <c:catAx>
        <c:axId val="60769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2848"/>
        <c:crosses val="autoZero"/>
        <c:auto val="1"/>
        <c:lblAlgn val="ctr"/>
        <c:lblOffset val="100"/>
        <c:noMultiLvlLbl val="0"/>
      </c:catAx>
      <c:valAx>
        <c:axId val="607692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12'!$B$11,'slide 12'!$D$11,'slide 12'!$F$11,'slide 12'!$H$11,'slide 12'!$J$11,'slide 12'!$L$11)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12'!$B$12,'slide 12'!$D$12,'slide 12'!$F$12,'slide 12'!$H$12,'slide 12'!$J$12,'slide 12'!$L$12)</c:f>
              <c:numCache>
                <c:formatCode>0.0</c:formatCode>
                <c:ptCount val="6"/>
                <c:pt idx="0">
                  <c:v>9.9</c:v>
                </c:pt>
                <c:pt idx="1">
                  <c:v>8.9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7.7</c:v>
                </c:pt>
                <c:pt idx="5">
                  <c:v>7.6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A7D-4641-925F-4AB86F05F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5056"/>
        <c:axId val="564285384"/>
      </c:barChart>
      <c:catAx>
        <c:axId val="5642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384"/>
        <c:crosses val="autoZero"/>
        <c:auto val="1"/>
        <c:lblAlgn val="ctr"/>
        <c:lblOffset val="100"/>
        <c:noMultiLvlLbl val="0"/>
      </c:catAx>
      <c:valAx>
        <c:axId val="564285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12'!$A$34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12'!$B$33,'slide 12'!$D$33,'slide 12'!$F$33,'slide 12'!$H$33,'slide 12'!$J$33,'slide 12'!$L$33)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12'!$B$34,'slide 12'!$D$34,'slide 12'!$F$34,'slide 12'!$H$34,'slide 12'!$J$34,'slide 12'!$L$34)</c:f>
              <c:numCache>
                <c:formatCode>0.0</c:formatCode>
                <c:ptCount val="6"/>
                <c:pt idx="0">
                  <c:v>8.9</c:v>
                </c:pt>
                <c:pt idx="1">
                  <c:v>6.1</c:v>
                </c:pt>
                <c:pt idx="2">
                  <c:v>7.8</c:v>
                </c:pt>
                <c:pt idx="3">
                  <c:v>7.4</c:v>
                </c:pt>
                <c:pt idx="4">
                  <c:v>7.2</c:v>
                </c:pt>
                <c:pt idx="5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493-4DFE-9A54-A9DE57A1C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3976904"/>
        <c:axId val="483981496"/>
      </c:barChart>
      <c:catAx>
        <c:axId val="48397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81496"/>
        <c:crosses val="autoZero"/>
        <c:auto val="1"/>
        <c:lblAlgn val="ctr"/>
        <c:lblOffset val="100"/>
        <c:noMultiLvlLbl val="0"/>
      </c:catAx>
      <c:valAx>
        <c:axId val="483981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7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2F-4239-ADAB-4C5B177F7D5A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2F-4239-ADAB-4C5B177F7D5A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2F-4239-ADAB-4C5B177F7D5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2F-4239-ADAB-4C5B177F7D5A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2F-4239-ADAB-4C5B177F7D5A}"/>
              </c:ext>
            </c:extLst>
          </c:dPt>
          <c:dPt>
            <c:idx val="23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2F-4239-ADAB-4C5B177F7D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13'!$A$12:$A$38</c:f>
              <c:strCache>
                <c:ptCount val="27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HR</c:v>
                </c:pt>
                <c:pt idx="4">
                  <c:v>FR</c:v>
                </c:pt>
                <c:pt idx="5">
                  <c:v>CY</c:v>
                </c:pt>
                <c:pt idx="6">
                  <c:v>FI</c:v>
                </c:pt>
                <c:pt idx="7">
                  <c:v>PT</c:v>
                </c:pt>
                <c:pt idx="8">
                  <c:v>SE</c:v>
                </c:pt>
                <c:pt idx="9">
                  <c:v>LU</c:v>
                </c:pt>
                <c:pt idx="10">
                  <c:v>BE</c:v>
                </c:pt>
                <c:pt idx="11">
                  <c:v>LV</c:v>
                </c:pt>
                <c:pt idx="12">
                  <c:v>EU27</c:v>
                </c:pt>
                <c:pt idx="13">
                  <c:v>BG</c:v>
                </c:pt>
                <c:pt idx="14">
                  <c:v>SK</c:v>
                </c:pt>
                <c:pt idx="15">
                  <c:v>DK</c:v>
                </c:pt>
                <c:pt idx="16">
                  <c:v>RO</c:v>
                </c:pt>
                <c:pt idx="17">
                  <c:v>EE</c:v>
                </c:pt>
                <c:pt idx="18">
                  <c:v>IE</c:v>
                </c:pt>
                <c:pt idx="19">
                  <c:v>HU</c:v>
                </c:pt>
                <c:pt idx="20">
                  <c:v>LT</c:v>
                </c:pt>
                <c:pt idx="21">
                  <c:v>AT</c:v>
                </c:pt>
                <c:pt idx="22">
                  <c:v>NL</c:v>
                </c:pt>
                <c:pt idx="23">
                  <c:v>SI</c:v>
                </c:pt>
                <c:pt idx="24">
                  <c:v>CZ</c:v>
                </c:pt>
                <c:pt idx="25">
                  <c:v>PL</c:v>
                </c:pt>
                <c:pt idx="26">
                  <c:v>DE</c:v>
                </c:pt>
              </c:strCache>
            </c:strRef>
          </c:cat>
          <c:val>
            <c:numRef>
              <c:f>'slide 13'!$B$12:$B$38</c:f>
              <c:numCache>
                <c:formatCode>#,##0.0</c:formatCode>
                <c:ptCount val="27"/>
                <c:pt idx="0" formatCode="#,##0.##########">
                  <c:v>18.899999999999999</c:v>
                </c:pt>
                <c:pt idx="1">
                  <c:v>14</c:v>
                </c:pt>
                <c:pt idx="2" formatCode="#,##0.##########">
                  <c:v>12.1</c:v>
                </c:pt>
                <c:pt idx="3" formatCode="#,##0.##########">
                  <c:v>9.5</c:v>
                </c:pt>
                <c:pt idx="4" formatCode="#,##0.##########">
                  <c:v>9.4</c:v>
                </c:pt>
                <c:pt idx="5" formatCode="#,##0.##########">
                  <c:v>9.4</c:v>
                </c:pt>
                <c:pt idx="6" formatCode="#,##0.##########">
                  <c:v>9.4</c:v>
                </c:pt>
                <c:pt idx="7" formatCode="#,##0.##########">
                  <c:v>9.1999999999999993</c:v>
                </c:pt>
                <c:pt idx="8">
                  <c:v>9</c:v>
                </c:pt>
                <c:pt idx="9" formatCode="#,##0.##########">
                  <c:v>8.5</c:v>
                </c:pt>
                <c:pt idx="10" formatCode="#,##0.##########">
                  <c:v>8.3000000000000007</c:v>
                </c:pt>
                <c:pt idx="11">
                  <c:v>8</c:v>
                </c:pt>
                <c:pt idx="12" formatCode="#,##0.##########">
                  <c:v>7.6</c:v>
                </c:pt>
                <c:pt idx="13" formatCode="#,##0.##########">
                  <c:v>7.1</c:v>
                </c:pt>
                <c:pt idx="14">
                  <c:v>7</c:v>
                </c:pt>
                <c:pt idx="15" formatCode="#,##0.##########">
                  <c:v>6.8</c:v>
                </c:pt>
                <c:pt idx="16">
                  <c:v>6</c:v>
                </c:pt>
                <c:pt idx="17" formatCode="#,##0.##########">
                  <c:v>5.9</c:v>
                </c:pt>
                <c:pt idx="18" formatCode="#,##0.##########">
                  <c:v>5.8</c:v>
                </c:pt>
                <c:pt idx="19" formatCode="#,##0.##########">
                  <c:v>5.3</c:v>
                </c:pt>
                <c:pt idx="20" formatCode="#,##0.##########">
                  <c:v>5.0999999999999996</c:v>
                </c:pt>
                <c:pt idx="21" formatCode="#,##0.##########">
                  <c:v>4.9000000000000004</c:v>
                </c:pt>
                <c:pt idx="22">
                  <c:v>4</c:v>
                </c:pt>
                <c:pt idx="23">
                  <c:v>4</c:v>
                </c:pt>
                <c:pt idx="24" formatCode="#,##0.##########">
                  <c:v>3.6</c:v>
                </c:pt>
                <c:pt idx="25" formatCode="#,##0.##########">
                  <c:v>3.2</c:v>
                </c:pt>
                <c:pt idx="26" formatCode="#,##0.##########">
                  <c:v>3.1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13'!#REF!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3E2F-4239-ADAB-4C5B177F7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8683048"/>
        <c:axId val="478679112"/>
        <c:extLst/>
      </c:barChart>
      <c:catAx>
        <c:axId val="4786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79112"/>
        <c:crosses val="autoZero"/>
        <c:auto val="1"/>
        <c:lblAlgn val="ctr"/>
        <c:lblOffset val="100"/>
        <c:noMultiLvlLbl val="0"/>
      </c:catAx>
      <c:valAx>
        <c:axId val="478679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8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7251</c:v>
                </c:pt>
                <c:pt idx="1">
                  <c:v>4030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9-4E4D-AC64-E9B4C394269E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6279</c:v>
                </c:pt>
                <c:pt idx="1">
                  <c:v>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9-4E4D-AC64-E9B4C394269E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12384</c:v>
                </c:pt>
                <c:pt idx="1">
                  <c:v>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9-4E4D-AC64-E9B4C394269E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6609</c:v>
                </c:pt>
                <c:pt idx="1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9-4E4D-AC64-E9B4C3942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6C-46D7-85B6-01111B6C6F23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6C-46D7-85B6-01111B6C6F23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6C-46D7-85B6-01111B6C6F23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6C-46D7-85B6-01111B6C6F23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6C-46D7-85B6-01111B6C6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10354</c:v>
                </c:pt>
                <c:pt idx="1">
                  <c:v>8629</c:v>
                </c:pt>
                <c:pt idx="2">
                  <c:v>7097</c:v>
                </c:pt>
                <c:pt idx="3">
                  <c:v>6992</c:v>
                </c:pt>
                <c:pt idx="4">
                  <c:v>7012</c:v>
                </c:pt>
                <c:pt idx="5">
                  <c:v>8486</c:v>
                </c:pt>
                <c:pt idx="6">
                  <c:v>6162</c:v>
                </c:pt>
                <c:pt idx="7">
                  <c:v>5057</c:v>
                </c:pt>
                <c:pt idx="8">
                  <c:v>4929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6C-46D7-85B6-01111B6C6F23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26938</c:v>
                </c:pt>
                <c:pt idx="1">
                  <c:v>21530</c:v>
                </c:pt>
                <c:pt idx="2">
                  <c:v>16968</c:v>
                </c:pt>
                <c:pt idx="3">
                  <c:v>15924</c:v>
                </c:pt>
                <c:pt idx="4">
                  <c:v>15169</c:v>
                </c:pt>
                <c:pt idx="5">
                  <c:v>18336</c:v>
                </c:pt>
                <c:pt idx="6">
                  <c:v>12749</c:v>
                </c:pt>
                <c:pt idx="7">
                  <c:v>10429</c:v>
                </c:pt>
                <c:pt idx="8">
                  <c:v>9852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6C-46D7-85B6-01111B6C6F23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113076</c:v>
                </c:pt>
                <c:pt idx="1">
                  <c:v>99615</c:v>
                </c:pt>
                <c:pt idx="2">
                  <c:v>85060</c:v>
                </c:pt>
                <c:pt idx="3">
                  <c:v>78534</c:v>
                </c:pt>
                <c:pt idx="4">
                  <c:v>75292</c:v>
                </c:pt>
                <c:pt idx="5">
                  <c:v>87283</c:v>
                </c:pt>
                <c:pt idx="6">
                  <c:v>65969</c:v>
                </c:pt>
                <c:pt idx="7">
                  <c:v>53181</c:v>
                </c:pt>
                <c:pt idx="8">
                  <c:v>48353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86C-46D7-85B6-01111B6C6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6'!$B$11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6'!$C$10,'slide 6'!$E$10,'slide 6'!$G$10,'slide 6'!$I$10,'slide 6'!$K$10,'slide 6'!$M$10)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6'!$C$11,'slide 6'!$E$11,'slide 6'!$G$11,'slide 6'!$I$11,'slide 6'!$K$11,'slide 6'!$M$11)</c:f>
              <c:numCache>
                <c:formatCode>0.0</c:formatCode>
                <c:ptCount val="6"/>
                <c:pt idx="0">
                  <c:v>32.6</c:v>
                </c:pt>
                <c:pt idx="1">
                  <c:v>33.200000000000003</c:v>
                </c:pt>
                <c:pt idx="2">
                  <c:v>30.1</c:v>
                </c:pt>
                <c:pt idx="3">
                  <c:v>32.200000000000003</c:v>
                </c:pt>
                <c:pt idx="4">
                  <c:v>34.700000000000003</c:v>
                </c:pt>
                <c:pt idx="5">
                  <c:v>35.200000000000003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FE7-4D15-ACB5-03F94B5A9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490607528"/>
        <c:axId val="490608184"/>
      </c:barChart>
      <c:catAx>
        <c:axId val="4906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8184"/>
        <c:crosses val="autoZero"/>
        <c:auto val="1"/>
        <c:lblAlgn val="ctr"/>
        <c:lblOffset val="100"/>
        <c:noMultiLvlLbl val="0"/>
      </c:catAx>
      <c:valAx>
        <c:axId val="490608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6'!$B$34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6'!$C$33,'slide 6'!$E$33,'slide 6'!$G$33,'slide 6'!$I$33,'slide 6'!$K$33,'slide 6'!$M$33)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6'!$C$34,'slide 6'!$E$34,'slide 6'!$G$34,'slide 6'!$I$34,'slide 6'!$K$34,'slide 6'!$M$34)</c:f>
              <c:numCache>
                <c:formatCode>0.0</c:formatCode>
                <c:ptCount val="6"/>
                <c:pt idx="0">
                  <c:v>37.1</c:v>
                </c:pt>
                <c:pt idx="1">
                  <c:v>33.799999999999997</c:v>
                </c:pt>
                <c:pt idx="2">
                  <c:v>23.3</c:v>
                </c:pt>
                <c:pt idx="3">
                  <c:v>27.1</c:v>
                </c:pt>
                <c:pt idx="4">
                  <c:v>29.9</c:v>
                </c:pt>
                <c:pt idx="5">
                  <c:v>31.5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819-481D-8F18-DE35F1E6D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3381128"/>
        <c:axId val="563381784"/>
      </c:barChart>
      <c:catAx>
        <c:axId val="56338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784"/>
        <c:crosses val="autoZero"/>
        <c:auto val="1"/>
        <c:lblAlgn val="ctr"/>
        <c:lblOffset val="100"/>
        <c:noMultiLvlLbl val="0"/>
      </c:catAx>
      <c:valAx>
        <c:axId val="563381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FF-4263-999E-36ACF6B2DE39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F-4263-999E-36ACF6B2DE39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FF-4263-999E-36ACF6B2DE39}"/>
              </c:ext>
            </c:extLst>
          </c:dPt>
          <c:dPt>
            <c:idx val="12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FF-4263-999E-36ACF6B2DE39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FF-4263-999E-36ACF6B2DE39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FF-4263-999E-36ACF6B2DE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NL</c:v>
                </c:pt>
                <c:pt idx="1">
                  <c:v>DK</c:v>
                </c:pt>
                <c:pt idx="2">
                  <c:v>AT</c:v>
                </c:pt>
                <c:pt idx="3">
                  <c:v>FI</c:v>
                </c:pt>
                <c:pt idx="4">
                  <c:v>DE</c:v>
                </c:pt>
                <c:pt idx="5">
                  <c:v>IE</c:v>
                </c:pt>
                <c:pt idx="6">
                  <c:v>MT</c:v>
                </c:pt>
                <c:pt idx="7">
                  <c:v>SE</c:v>
                </c:pt>
                <c:pt idx="8">
                  <c:v>EE</c:v>
                </c:pt>
                <c:pt idx="9">
                  <c:v>CY</c:v>
                </c:pt>
                <c:pt idx="10">
                  <c:v>EU27</c:v>
                </c:pt>
                <c:pt idx="11">
                  <c:v>FR</c:v>
                </c:pt>
                <c:pt idx="12">
                  <c:v>SI</c:v>
                </c:pt>
                <c:pt idx="13">
                  <c:v>LU</c:v>
                </c:pt>
                <c:pt idx="14">
                  <c:v>LV</c:v>
                </c:pt>
                <c:pt idx="15">
                  <c:v>LT</c:v>
                </c:pt>
                <c:pt idx="16">
                  <c:v>PT</c:v>
                </c:pt>
                <c:pt idx="17">
                  <c:v>PL</c:v>
                </c:pt>
                <c:pt idx="18">
                  <c:v>BE</c:v>
                </c:pt>
                <c:pt idx="19">
                  <c:v>HU</c:v>
                </c:pt>
                <c:pt idx="20">
                  <c:v>CZ</c:v>
                </c:pt>
                <c:pt idx="21">
                  <c:v>HR</c:v>
                </c:pt>
                <c:pt idx="22">
                  <c:v>ES</c:v>
                </c:pt>
                <c:pt idx="23">
                  <c:v>SK</c:v>
                </c:pt>
                <c:pt idx="24">
                  <c:v>IT</c:v>
                </c:pt>
                <c:pt idx="25">
                  <c:v>RO</c:v>
                </c:pt>
                <c:pt idx="26">
                  <c:v>EL</c:v>
                </c:pt>
                <c:pt idx="27">
                  <c:v>BG</c:v>
                </c:pt>
              </c:strCache>
            </c:strRef>
          </c:cat>
          <c:val>
            <c:numRef>
              <c:f>'slide 7'!$B$12:$B$39</c:f>
              <c:numCache>
                <c:formatCode>0.0</c:formatCode>
                <c:ptCount val="28"/>
                <c:pt idx="0">
                  <c:v>77</c:v>
                </c:pt>
                <c:pt idx="1">
                  <c:v>56.3</c:v>
                </c:pt>
                <c:pt idx="2">
                  <c:v>52.4</c:v>
                </c:pt>
                <c:pt idx="3">
                  <c:v>51.5</c:v>
                </c:pt>
                <c:pt idx="4">
                  <c:v>50.7</c:v>
                </c:pt>
                <c:pt idx="5">
                  <c:v>48</c:v>
                </c:pt>
                <c:pt idx="6">
                  <c:v>47.6</c:v>
                </c:pt>
                <c:pt idx="7">
                  <c:v>47.5</c:v>
                </c:pt>
                <c:pt idx="8">
                  <c:v>38.299999999999997</c:v>
                </c:pt>
                <c:pt idx="9">
                  <c:v>37.200000000000003</c:v>
                </c:pt>
                <c:pt idx="10">
                  <c:v>35.200000000000003</c:v>
                </c:pt>
                <c:pt idx="11">
                  <c:v>35</c:v>
                </c:pt>
                <c:pt idx="12">
                  <c:v>31.5</c:v>
                </c:pt>
                <c:pt idx="13">
                  <c:v>30.1</c:v>
                </c:pt>
                <c:pt idx="14">
                  <c:v>30</c:v>
                </c:pt>
                <c:pt idx="15">
                  <c:v>30</c:v>
                </c:pt>
                <c:pt idx="16">
                  <c:v>28.8</c:v>
                </c:pt>
                <c:pt idx="17">
                  <c:v>28</c:v>
                </c:pt>
                <c:pt idx="18">
                  <c:v>26</c:v>
                </c:pt>
                <c:pt idx="19">
                  <c:v>25.9</c:v>
                </c:pt>
                <c:pt idx="20">
                  <c:v>25</c:v>
                </c:pt>
                <c:pt idx="21">
                  <c:v>24.4</c:v>
                </c:pt>
                <c:pt idx="22">
                  <c:v>23.6</c:v>
                </c:pt>
                <c:pt idx="23">
                  <c:v>21.8</c:v>
                </c:pt>
                <c:pt idx="24">
                  <c:v>20.6</c:v>
                </c:pt>
                <c:pt idx="25">
                  <c:v>18.5</c:v>
                </c:pt>
                <c:pt idx="26">
                  <c:v>18.5</c:v>
                </c:pt>
                <c:pt idx="27">
                  <c:v>18.100000000000001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7'!#REF!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10FF-4263-999E-36ACF6B2D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8'!$B$1,'slide 8'!$D$1,'slide 8'!$F$1,'slide 8'!$H$1,'slide 8'!$J$1,'slide 8'!$L$1)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8'!$B$2,'slide 8'!$D$2,'slide 8'!$F$2,'slide 8'!$H$2,'slide 8'!$J$2,'slide 8'!$L$2)</c:f>
              <c:numCache>
                <c:formatCode>0.0</c:formatCode>
                <c:ptCount val="6"/>
                <c:pt idx="0">
                  <c:v>16.100000000000001</c:v>
                </c:pt>
                <c:pt idx="1">
                  <c:v>14.9</c:v>
                </c:pt>
                <c:pt idx="2">
                  <c:v>16.8</c:v>
                </c:pt>
                <c:pt idx="3">
                  <c:v>17.5</c:v>
                </c:pt>
                <c:pt idx="4">
                  <c:v>14.4</c:v>
                </c:pt>
                <c:pt idx="5">
                  <c:v>14.3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F7A-4440-97D2-D1531B497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9408"/>
        <c:axId val="607698096"/>
      </c:barChart>
      <c:catAx>
        <c:axId val="607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8096"/>
        <c:crosses val="autoZero"/>
        <c:auto val="1"/>
        <c:lblAlgn val="ctr"/>
        <c:lblOffset val="100"/>
        <c:noMultiLvlLbl val="0"/>
      </c:catAx>
      <c:valAx>
        <c:axId val="60769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18A-4704-B9EE-1BCB8BC44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8'!$B$28,'slide 8'!$D$28,'slide 8'!$F$28,'slide 8'!$H$28,'slide 8'!$J$28,'slide 8'!$L$28)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8'!$B$29,'slide 8'!$D$29,'slide 8'!$F$29,'slide 8'!$H$29,'slide 8'!$J$29,'slide 8'!$L$29)</c:f>
              <c:numCache>
                <c:formatCode>0.0</c:formatCode>
                <c:ptCount val="6"/>
                <c:pt idx="0">
                  <c:v>8.1</c:v>
                </c:pt>
                <c:pt idx="1">
                  <c:v>6.5</c:v>
                </c:pt>
                <c:pt idx="2">
                  <c:v>15.6</c:v>
                </c:pt>
                <c:pt idx="3">
                  <c:v>14.2</c:v>
                </c:pt>
                <c:pt idx="4">
                  <c:v>12.4</c:v>
                </c:pt>
                <c:pt idx="5">
                  <c:v>10.6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18A-4704-B9EE-1BCB8BC44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7680"/>
        <c:axId val="564284072"/>
      </c:barChart>
      <c:catAx>
        <c:axId val="564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4072"/>
        <c:crosses val="autoZero"/>
        <c:auto val="1"/>
        <c:lblAlgn val="ctr"/>
        <c:lblOffset val="100"/>
        <c:noMultiLvlLbl val="0"/>
      </c:catAx>
      <c:valAx>
        <c:axId val="56428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E-420F-B855-8CCCCD1D19F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E-420F-B855-8CCCCD1D19F6}"/>
              </c:ext>
            </c:extLst>
          </c:dPt>
          <c:dPt>
            <c:idx val="19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E-420F-B855-8CCCCD1D19F6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4E-420F-B855-8CCCCD1D19F6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4E-420F-B855-8CCCCD1D19F6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4E-420F-B855-8CCCCD1D19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ES</c:v>
                </c:pt>
                <c:pt idx="1">
                  <c:v>EL</c:v>
                </c:pt>
                <c:pt idx="2">
                  <c:v>SE</c:v>
                </c:pt>
                <c:pt idx="3">
                  <c:v>IT</c:v>
                </c:pt>
                <c:pt idx="4">
                  <c:v>RO</c:v>
                </c:pt>
                <c:pt idx="5">
                  <c:v>FI</c:v>
                </c:pt>
                <c:pt idx="6">
                  <c:v>SK</c:v>
                </c:pt>
                <c:pt idx="7">
                  <c:v>HR</c:v>
                </c:pt>
                <c:pt idx="8">
                  <c:v>PT</c:v>
                </c:pt>
                <c:pt idx="9">
                  <c:v>EE</c:v>
                </c:pt>
                <c:pt idx="10">
                  <c:v>FR</c:v>
                </c:pt>
                <c:pt idx="11">
                  <c:v>CY</c:v>
                </c:pt>
                <c:pt idx="12">
                  <c:v>LU</c:v>
                </c:pt>
                <c:pt idx="13">
                  <c:v>EU27</c:v>
                </c:pt>
                <c:pt idx="14">
                  <c:v>BE</c:v>
                </c:pt>
                <c:pt idx="15">
                  <c:v>HU</c:v>
                </c:pt>
                <c:pt idx="16">
                  <c:v>IE</c:v>
                </c:pt>
                <c:pt idx="17">
                  <c:v>BG</c:v>
                </c:pt>
                <c:pt idx="18">
                  <c:v>PL</c:v>
                </c:pt>
                <c:pt idx="19">
                  <c:v>SI</c:v>
                </c:pt>
                <c:pt idx="20">
                  <c:v>AT</c:v>
                </c:pt>
                <c:pt idx="21">
                  <c:v>CZ</c:v>
                </c:pt>
                <c:pt idx="22">
                  <c:v>LV</c:v>
                </c:pt>
                <c:pt idx="23">
                  <c:v>DK</c:v>
                </c:pt>
                <c:pt idx="24">
                  <c:v>MT</c:v>
                </c:pt>
                <c:pt idx="25">
                  <c:v>LT</c:v>
                </c:pt>
                <c:pt idx="26">
                  <c:v>NL</c:v>
                </c:pt>
                <c:pt idx="27">
                  <c:v>DE</c:v>
                </c:pt>
              </c:strCache>
            </c:strRef>
          </c:cat>
          <c:val>
            <c:numRef>
              <c:f>'slide 9'!$B$2:$B$29</c:f>
              <c:numCache>
                <c:formatCode>#,##0.##########</c:formatCode>
                <c:ptCount val="28"/>
                <c:pt idx="0">
                  <c:v>27.9</c:v>
                </c:pt>
                <c:pt idx="1">
                  <c:v>26.7</c:v>
                </c:pt>
                <c:pt idx="2">
                  <c:v>26.3</c:v>
                </c:pt>
                <c:pt idx="3">
                  <c:v>22.1</c:v>
                </c:pt>
                <c:pt idx="4">
                  <c:v>21.2</c:v>
                </c:pt>
                <c:pt idx="5">
                  <c:v>21.2</c:v>
                </c:pt>
                <c:pt idx="6">
                  <c:v>18.8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16.399999999999999</c:v>
                </c:pt>
                <c:pt idx="10">
                  <c:v>15.8</c:v>
                </c:pt>
                <c:pt idx="11">
                  <c:v>15.6</c:v>
                </c:pt>
                <c:pt idx="12">
                  <c:v>15.2</c:v>
                </c:pt>
                <c:pt idx="13">
                  <c:v>14.3</c:v>
                </c:pt>
                <c:pt idx="14">
                  <c:v>13.9</c:v>
                </c:pt>
                <c:pt idx="15">
                  <c:v>13.9</c:v>
                </c:pt>
                <c:pt idx="16">
                  <c:v>12.2</c:v>
                </c:pt>
                <c:pt idx="17">
                  <c:v>11.8</c:v>
                </c:pt>
                <c:pt idx="18" formatCode="#,##0.0">
                  <c:v>11</c:v>
                </c:pt>
                <c:pt idx="19">
                  <c:v>10.6</c:v>
                </c:pt>
                <c:pt idx="20" formatCode="#,##0.0">
                  <c:v>10</c:v>
                </c:pt>
                <c:pt idx="21">
                  <c:v>9.6999999999999993</c:v>
                </c:pt>
                <c:pt idx="22">
                  <c:v>9.6</c:v>
                </c:pt>
                <c:pt idx="23">
                  <c:v>9.3000000000000007</c:v>
                </c:pt>
                <c:pt idx="24">
                  <c:v>8.9</c:v>
                </c:pt>
                <c:pt idx="25">
                  <c:v>8.6</c:v>
                </c:pt>
                <c:pt idx="26">
                  <c:v>8.1999999999999993</c:v>
                </c:pt>
                <c:pt idx="27" formatCode="#,##0.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9'!#REF!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CE4E-420F-B855-8CCCCD1D1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9478208"/>
        <c:axId val="619478536"/>
      </c:barChart>
      <c:catAx>
        <c:axId val="619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536"/>
        <c:crosses val="autoZero"/>
        <c:auto val="1"/>
        <c:lblAlgn val="ctr"/>
        <c:lblOffset val="100"/>
        <c:noMultiLvlLbl val="0"/>
      </c:catAx>
      <c:valAx>
        <c:axId val="61947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10'!$B$11,'slide 10'!$D$11,'slide 10'!$F$11,'slide 10'!$H$11,'slide 10'!$J$11,'slide 10'!$L$11)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10'!$B$12,'slide 10'!$D$12,'slide 10'!$F$12,'slide 10'!$H$12,'slide 10'!$J$12,'slide 10'!$L$12)</c:f>
              <c:numCache>
                <c:formatCode>0.0</c:formatCode>
                <c:ptCount val="6"/>
                <c:pt idx="0">
                  <c:v>74</c:v>
                </c:pt>
                <c:pt idx="1">
                  <c:v>74.900000000000006</c:v>
                </c:pt>
                <c:pt idx="2">
                  <c:v>71.5</c:v>
                </c:pt>
                <c:pt idx="3">
                  <c:v>74.3</c:v>
                </c:pt>
                <c:pt idx="4">
                  <c:v>77.099999999999994</c:v>
                </c:pt>
                <c:pt idx="5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22B-4CAF-9B3D-E9D43E239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8943928"/>
        <c:axId val="568941632"/>
      </c:barChart>
      <c:catAx>
        <c:axId val="5689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1632"/>
        <c:crosses val="autoZero"/>
        <c:auto val="1"/>
        <c:lblAlgn val="ctr"/>
        <c:lblOffset val="100"/>
        <c:noMultiLvlLbl val="0"/>
      </c:catAx>
      <c:valAx>
        <c:axId val="568941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97BF-C617-411B-8BE8-B3BC707CC58A}" type="datetimeFigureOut">
              <a:rPr lang="sl-SI" smtClean="0"/>
              <a:t>8. 01. 2024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14A8-78C0-4406-9069-3E980CAB051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AF3706-B634-4E6C-A14E-327643503BF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5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481388" y="2414588"/>
            <a:ext cx="2817812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6815138" y="5168900"/>
            <a:ext cx="1782762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>
                <a:solidFill>
                  <a:srgbClr val="00B050"/>
                </a:solidFill>
              </a:rPr>
              <a:t>Zavod RS za zaposlovanje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772400" cy="1500187"/>
          </a:xfrm>
        </p:spPr>
        <p:txBody>
          <a:bodyPr/>
          <a:lstStyle/>
          <a:p>
            <a:r>
              <a:rPr lang="sl-SI" sz="4000" dirty="0"/>
              <a:t>Mladi na trgu dela</a:t>
            </a:r>
          </a:p>
          <a:p>
            <a:r>
              <a:rPr lang="sl-SI" sz="2800" dirty="0"/>
              <a:t>Posvet ŠSD 2024</a:t>
            </a:r>
          </a:p>
        </p:txBody>
      </p:sp>
    </p:spTree>
    <p:extLst>
      <p:ext uri="{BB962C8B-B14F-4D97-AF65-F5344CB8AC3E}">
        <p14:creationId xmlns:p14="http://schemas.microsoft.com/office/powerpoint/2010/main" val="107040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6738" y="24208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6738" y="5085184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470044"/>
              </p:ext>
            </p:extLst>
          </p:nvPr>
        </p:nvGraphicFramePr>
        <p:xfrm>
          <a:off x="539552" y="12781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495620"/>
              </p:ext>
            </p:extLst>
          </p:nvPr>
        </p:nvGraphicFramePr>
        <p:xfrm>
          <a:off x="539552" y="40813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69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25-29 let, v državah članicah EU-27, 2. četrtletje 2023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557890"/>
              </p:ext>
            </p:extLst>
          </p:nvPr>
        </p:nvGraphicFramePr>
        <p:xfrm>
          <a:off x="251520" y="1772816"/>
          <a:ext cx="8568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297443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5517232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780467"/>
              </p:ext>
            </p:extLst>
          </p:nvPr>
        </p:nvGraphicFramePr>
        <p:xfrm>
          <a:off x="44450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379186"/>
              </p:ext>
            </p:extLst>
          </p:nvPr>
        </p:nvGraphicFramePr>
        <p:xfrm>
          <a:off x="444500" y="39681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46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brezposelnosti mladih, 25-29 let, v državah članicah EU-27, 2. četrtletje 2023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84244"/>
              </p:ext>
            </p:extLst>
          </p:nvPr>
        </p:nvGraphicFramePr>
        <p:xfrm>
          <a:off x="193675" y="1988840"/>
          <a:ext cx="826675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92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Brezposelni mladi v starosti od 15 do 29 let, po doseženi izobrazbi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848880"/>
              </p:ext>
            </p:extLst>
          </p:nvPr>
        </p:nvGraphicFramePr>
        <p:xfrm>
          <a:off x="444500" y="1804987"/>
          <a:ext cx="6575772" cy="378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nižja, srednja poklicna izobrazba </a:t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997CD2C-19B7-2137-796E-199874DB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319212"/>
            <a:ext cx="6791796" cy="46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720080"/>
          </a:xfrm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srednja splošna in strokovna izobrazba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4DFE97E-DA9A-3F59-5B37-D249DA78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56792"/>
            <a:ext cx="7583884" cy="45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terciarna izobrazba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A1D5328-8527-9B47-21B7-4418615A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19212"/>
            <a:ext cx="7546673" cy="47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Prosta delovna mesta, 2018 – 2023*</a:t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* Dne 12. 4. 2013 je pričel veljati ZUTD-A, ki je ukinil obvezno prijavo prostega delovnega mesta pri Zavodu. Ker lahko delodajalci, ki ne sodijo v javni sektor ali niso gospodarske družbe v večinski lasti države, objavo prostega delovnega mesta zagotovijo sami, o tem pa Zavoda ne obveščajo, slednji nima več podatkov o vseh prostih delovnih mestih v državi.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418286"/>
              </p:ext>
            </p:extLst>
          </p:nvPr>
        </p:nvGraphicFramePr>
        <p:xfrm>
          <a:off x="323528" y="1599013"/>
          <a:ext cx="662857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93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504056"/>
          </a:xfrm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Prosta delovna mesta po področjih dejavnosti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512CC9F-FC2F-3097-6E05-8E079DE3A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16794"/>
              </p:ext>
            </p:extLst>
          </p:nvPr>
        </p:nvGraphicFramePr>
        <p:xfrm>
          <a:off x="444501" y="1300797"/>
          <a:ext cx="8159947" cy="4360455"/>
        </p:xfrm>
        <a:graphic>
          <a:graphicData uri="http://schemas.openxmlformats.org/drawingml/2006/table">
            <a:tbl>
              <a:tblPr/>
              <a:tblGrid>
                <a:gridCol w="7144106">
                  <a:extLst>
                    <a:ext uri="{9D8B030D-6E8A-4147-A177-3AD203B41FA5}">
                      <a16:colId xmlns:a16="http://schemas.microsoft.com/office/drawing/2014/main" val="434247037"/>
                    </a:ext>
                  </a:extLst>
                </a:gridCol>
                <a:gridCol w="1015841">
                  <a:extLst>
                    <a:ext uri="{9D8B030D-6E8A-4147-A177-3AD203B41FA5}">
                      <a16:colId xmlns:a16="http://schemas.microsoft.com/office/drawing/2014/main" val="880349574"/>
                    </a:ext>
                  </a:extLst>
                </a:gridCol>
              </a:tblGrid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2023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553285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IZOBRAŽEVANJE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25.076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615093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24.609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212333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24.204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28813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ZDRAVSTVO IN SOCIALNO VARSTVO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22.067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11306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DRUGE RAZNOVRSTNE POSLOVNE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13.770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168678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PROMET IN SKLADIŠČENJE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11.090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141827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TRGOVINA; VZDRŽEVANJE IN POPRAVILA MOTORNIH VOZIL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10.966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250086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GOSTINSTVO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335533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DEJAVNOST JAVNE UPRAVE IN OBRAMBE; DEJAVNOST OBVEZNE SOCIALNE VARNOSTI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7.358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109898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STROKOVNE, ZNANSTVENE IN TEHNIČNE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63018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KULTURNE, RAZVEDRILNE IN REKREACIJSKE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1668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DRUGE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1.782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270982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 VODO; RAVNANJE Z ODPLAKAMI IN ODPADKI; SANIRANJE OKOLJA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1.571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031117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INFORMACIJSKE IN KOMUNIKACIJSKE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47845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 ELEKTRIČNO ENERGIJO, PLINOM IN PARO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1.163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078826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FINANČNE IN ZAVAROVALNIŠKE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967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394765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POSLOVANJE Z NEPREMIČNINAMI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57213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893253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86879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DEJAVNOST EKSTERITORIALNIH ORGANIZACIJ IN TELES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79067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DEJAVNOST GOSPODINJSTEV Z ZAPOSLENIM HIŠNIM OSEBJEM; PROIZVODNJA ZA LASTNO RABO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962825"/>
                  </a:ext>
                </a:extLst>
              </a:tr>
              <a:tr h="18958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163.835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3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Gibanje registrirane brezposelnosti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729944"/>
              </p:ext>
            </p:extLst>
          </p:nvPr>
        </p:nvGraphicFramePr>
        <p:xfrm>
          <a:off x="444500" y="1556792"/>
          <a:ext cx="70078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6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467725" cy="1036746"/>
          </a:xfrm>
          <a:noFill/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registrirane brezposelnosti po statističnih regijah, oktober 2023</a:t>
            </a:r>
            <a:br>
              <a:rPr lang="sl-SI" sz="2800" dirty="0">
                <a:latin typeface="Calibri" panose="020F0502020204030204" pitchFamily="34" charset="0"/>
              </a:rPr>
            </a:br>
            <a:endParaRPr lang="sl-SI" sz="2800" dirty="0">
              <a:latin typeface="Calibri" panose="020F0502020204030204" pitchFamily="34" charset="0"/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546" y="6454566"/>
            <a:ext cx="748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/>
              <a:t>Vir podatkov o delovno aktivnem prebivalstvu je SURS, vir podatkov o registrirani brezposelnosti je ZRSZ.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516216" y="3966425"/>
            <a:ext cx="1716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Slovenija: 4,8 %</a:t>
            </a:r>
          </a:p>
        </p:txBody>
      </p:sp>
      <p:pic>
        <p:nvPicPr>
          <p:cNvPr id="7" name="Slika 6" descr="Slika, ki vsebuje besede besedilo, zemljevid, atlas, diagram&#10;&#10;Opis je samodejno ustvarjen">
            <a:extLst>
              <a:ext uri="{FF2B5EF4-FFF2-40B4-BE49-F238E27FC236}">
                <a16:creationId xmlns:a16="http://schemas.microsoft.com/office/drawing/2014/main" id="{13BCAAB7-1841-D410-AA6E-E68D5064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21791" r="6265" b="13329"/>
          <a:stretch/>
        </p:blipFill>
        <p:spPr>
          <a:xfrm>
            <a:off x="395536" y="1731962"/>
            <a:ext cx="6198502" cy="4073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30185" y="2621533"/>
            <a:ext cx="15498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30185" y="53690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029171"/>
              </p:ext>
            </p:extLst>
          </p:nvPr>
        </p:nvGraphicFramePr>
        <p:xfrm>
          <a:off x="442083" y="1288033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385821"/>
              </p:ext>
            </p:extLst>
          </p:nvPr>
        </p:nvGraphicFramePr>
        <p:xfrm>
          <a:off x="442083" y="39974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3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15-24 let, v državah članicah EU-27, 2. četrtletje 2023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07226"/>
              </p:ext>
            </p:extLst>
          </p:nvPr>
        </p:nvGraphicFramePr>
        <p:xfrm>
          <a:off x="251520" y="1772816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50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4088" y="256490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5013176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629977"/>
              </p:ext>
            </p:extLst>
          </p:nvPr>
        </p:nvGraphicFramePr>
        <p:xfrm>
          <a:off x="441269" y="11933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231234"/>
              </p:ext>
            </p:extLst>
          </p:nvPr>
        </p:nvGraphicFramePr>
        <p:xfrm>
          <a:off x="441269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09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mladih, 15-24 let, v državah članicah EU-27, 2. četrtletje 2023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609594"/>
              </p:ext>
            </p:extLst>
          </p:nvPr>
        </p:nvGraphicFramePr>
        <p:xfrm>
          <a:off x="107504" y="1804987"/>
          <a:ext cx="8553896" cy="400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453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10602</TotalTime>
  <Words>486</Words>
  <Application>Microsoft Office PowerPoint</Application>
  <PresentationFormat>Diaprojekcija na zaslonu (4:3)</PresentationFormat>
  <Paragraphs>83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1_Default Design</vt:lpstr>
      <vt:lpstr>Zavod RS za zaposlovanje </vt:lpstr>
      <vt:lpstr>Prosta delovna mesta, 2018 – 2023* </vt:lpstr>
      <vt:lpstr>Prosta delovna mesta po področjih dejavnosti</vt:lpstr>
      <vt:lpstr>Gibanje registrirane brezposelnosti</vt:lpstr>
      <vt:lpstr>Stopnja registrirane brezposelnosti po statističnih regijah, oktober 2023 </vt:lpstr>
      <vt:lpstr>Stopnja zaposlenosti mladih, 15-24 let (vir: LFS, Eurostat)</vt:lpstr>
      <vt:lpstr>Stopnja zaposlenosti mladih, 15-24 let, v državah članicah EU-27, 2. četrtletje 2023 (vir: LFS, Eurostat)</vt:lpstr>
      <vt:lpstr>Stopnja brezposelnosti mladih, 15-24 let (vir: LFS, Eurostat)</vt:lpstr>
      <vt:lpstr>Stopnja brezposelnosti mladih, 15-24 let, v državah članicah EU-27, 2. četrtletje 2023 (vir: LFS, Eurostat)</vt:lpstr>
      <vt:lpstr>Stopnja zaposlenosti mladih, 25-29 let (vir: LFS, Eurostat)</vt:lpstr>
      <vt:lpstr>Stopnja zaposlenosti mladih, 25-29 let, v državah članicah EU-27, 2. četrtletje 2023 (vir: LFS, Eurostat)</vt:lpstr>
      <vt:lpstr>Stopnja brezposelnosti mladih, 25-29 let (vir: LFS, Eurostat)</vt:lpstr>
      <vt:lpstr>Stopnja brezposelnosti mladih, 25-29 let, v državah članicah EU-27, 2. četrtletje 2023 (vir: LFS, Eurostat)</vt:lpstr>
      <vt:lpstr>Brezposelni mladi v starosti od 15 do 29 let, po doseženi izobrazbi</vt:lpstr>
      <vt:lpstr>Prijavljeni prvi iskalci zaposlitve – nižja, srednja poklicna izobrazba  </vt:lpstr>
      <vt:lpstr>Prijavljeni prvi iskalci zaposlitve – srednja splošna in strokovna izobrazba</vt:lpstr>
      <vt:lpstr>Prijavljeni prvi iskalci zaposlitve – terciarna izobrazba</vt:lpstr>
    </vt:vector>
  </TitlesOfParts>
  <Company>Futura DDB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 Božič</dc:creator>
  <cp:lastModifiedBy>Katja Bras Kovačič</cp:lastModifiedBy>
  <cp:revision>648</cp:revision>
  <dcterms:created xsi:type="dcterms:W3CDTF">2008-05-27T07:51:22Z</dcterms:created>
  <dcterms:modified xsi:type="dcterms:W3CDTF">2024-01-08T13:14:42Z</dcterms:modified>
</cp:coreProperties>
</file>