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72" r:id="rId8"/>
    <p:sldId id="285" r:id="rId9"/>
    <p:sldId id="282" r:id="rId10"/>
    <p:sldId id="292" r:id="rId11"/>
    <p:sldId id="293" r:id="rId12"/>
    <p:sldId id="270" r:id="rId13"/>
    <p:sldId id="263" r:id="rId14"/>
    <p:sldId id="265" r:id="rId15"/>
    <p:sldId id="271" r:id="rId16"/>
    <p:sldId id="286" r:id="rId17"/>
    <p:sldId id="287" r:id="rId18"/>
    <p:sldId id="288" r:id="rId19"/>
    <p:sldId id="289" r:id="rId20"/>
    <p:sldId id="291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ematski slog 2 – poudarek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ematski slog 2 – poudarek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ematski slog 1 – poudarek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gp.mvi@gov.si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isrs.si/Pis.web/pregledPredpisa?id=ZAKO589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27356"/>
            <a:ext cx="7766936" cy="2623480"/>
          </a:xfrm>
        </p:spPr>
        <p:txBody>
          <a:bodyPr/>
          <a:lstStyle/>
          <a:p>
            <a:pPr algn="ctr"/>
            <a:r>
              <a:rPr lang="sl-SI" altLang="sl-SI" sz="3600" b="1" dirty="0"/>
              <a:t>DIJAKI S POSEBNIMI POTREBAMI</a:t>
            </a:r>
            <a:br>
              <a:rPr lang="sl-SI" altLang="sl-SI" sz="3600" b="1" dirty="0"/>
            </a:br>
            <a:endParaRPr lang="sl-SI" sz="36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sl-SI" dirty="0"/>
              <a:t>mag. Polona Šoln Vrbinc, vodja Sektorja za izobraževanje otrok s posebnimi potrebami, MVI</a:t>
            </a:r>
          </a:p>
          <a:p>
            <a:pPr algn="l"/>
            <a:r>
              <a:rPr lang="sl-SI" dirty="0"/>
              <a:t>23. In 24.1.2024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6812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17" y="1185333"/>
            <a:ext cx="7766936" cy="681567"/>
          </a:xfrm>
        </p:spPr>
        <p:txBody>
          <a:bodyPr/>
          <a:lstStyle/>
          <a:p>
            <a:pPr algn="ctr"/>
            <a:r>
              <a:rPr lang="sl-SI" altLang="sl-SI" sz="2800" b="1" dirty="0">
                <a:solidFill>
                  <a:srgbClr val="000000"/>
                </a:solidFill>
              </a:rPr>
              <a:t>Individualizirani program</a:t>
            </a:r>
            <a:endParaRPr lang="sl-SI" sz="28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492" y="2105554"/>
            <a:ext cx="7766936" cy="4238625"/>
          </a:xfrm>
        </p:spPr>
        <p:txBody>
          <a:bodyPr>
            <a:normAutofit fontScale="55000" lnSpcReduction="20000"/>
          </a:bodyPr>
          <a:lstStyle/>
          <a:p>
            <a:pPr algn="just">
              <a:defRPr/>
            </a:pP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Ko se dijak začne izobraževati v skladu z odločbo o usmeritvi, ravnatelj imenuje strokovno skupino, ki v prvem mesecu izdela </a:t>
            </a:r>
            <a:r>
              <a:rPr lang="sl-SI" sz="2900" b="1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individualizirani program</a:t>
            </a: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. </a:t>
            </a:r>
          </a:p>
          <a:p>
            <a:pPr algn="just">
              <a:defRPr/>
            </a:pP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Z individualiziranim programom se določijo:</a:t>
            </a:r>
          </a:p>
          <a:p>
            <a:pPr algn="just">
              <a:buFontTx/>
              <a:buChar char="-"/>
              <a:defRPr/>
            </a:pP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 cilji in oblike dela na posameznih vzgojno-izobraževalnih področjih,</a:t>
            </a:r>
          </a:p>
          <a:p>
            <a:pPr algn="just">
              <a:buFontTx/>
              <a:buChar char="-"/>
              <a:defRPr/>
            </a:pP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 strategije vključevanja dijaka v skupino,</a:t>
            </a:r>
          </a:p>
          <a:p>
            <a:pPr algn="just">
              <a:buFontTx/>
              <a:buChar char="-"/>
              <a:defRPr/>
            </a:pP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 potrebne prilagoditve,</a:t>
            </a:r>
          </a:p>
          <a:p>
            <a:pPr algn="just">
              <a:buFontTx/>
              <a:buChar char="-"/>
              <a:defRPr/>
            </a:pP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 uporaba prilagojene in pomožne tehnologije,</a:t>
            </a:r>
          </a:p>
          <a:p>
            <a:pPr algn="just">
              <a:buFontTx/>
              <a:buChar char="-"/>
              <a:defRPr/>
            </a:pP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 izvajanje fizične pomoči,</a:t>
            </a:r>
          </a:p>
          <a:p>
            <a:pPr algn="just">
              <a:buFontTx/>
              <a:buChar char="-"/>
              <a:defRPr/>
            </a:pP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 časovna razporeditev pouka,</a:t>
            </a:r>
          </a:p>
          <a:p>
            <a:pPr algn="just">
              <a:buFontTx/>
              <a:buChar char="-"/>
              <a:defRPr/>
            </a:pP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 veščine za čim večjo samostojnost v življenju in načrt vključitve v zaposlitev.</a:t>
            </a:r>
          </a:p>
          <a:p>
            <a:pPr algn="just">
              <a:defRPr/>
            </a:pP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Strokovna skupina izvedbo individualiziranega programa tudi evalvira in po potrebi spreminja. V pripravo in spremljanje individualiziranega programa so vključeni tudi dijak in starši. </a:t>
            </a:r>
          </a:p>
          <a:p>
            <a:pPr algn="just">
              <a:defRPr/>
            </a:pPr>
            <a:r>
              <a:rPr lang="sl-SI" sz="29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Smernice za pripravo in evalvacijo IP</a:t>
            </a:r>
            <a:endParaRPr lang="sl-SI" sz="2900" dirty="0">
              <a:cs typeface="Arial" charset="0"/>
            </a:endParaRPr>
          </a:p>
          <a:p>
            <a:pPr algn="just"/>
            <a:endParaRPr lang="sl-SI" sz="2900" dirty="0"/>
          </a:p>
          <a:p>
            <a:pPr algn="l"/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4327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17" y="1185333"/>
            <a:ext cx="7766936" cy="624417"/>
          </a:xfrm>
        </p:spPr>
        <p:txBody>
          <a:bodyPr/>
          <a:lstStyle/>
          <a:p>
            <a:pPr algn="ctr"/>
            <a:r>
              <a:rPr lang="sl-SI" altLang="sl-SI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Pravilnik o normativih in standardih za izvajanje izobraževalnih programov in vzgojnega programa na področju srednjega šolstva</a:t>
            </a:r>
            <a:endParaRPr lang="sl-SI" sz="14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492" y="1809750"/>
            <a:ext cx="7766936" cy="4534429"/>
          </a:xfrm>
        </p:spPr>
        <p:txBody>
          <a:bodyPr>
            <a:noAutofit/>
          </a:bodyPr>
          <a:lstStyle/>
          <a:p>
            <a:pPr algn="just" eaLnBrk="1" hangingPunct="1"/>
            <a:r>
              <a:rPr lang="sl-SI" altLang="sl-SI" sz="1400" dirty="0">
                <a:solidFill>
                  <a:srgbClr val="000000"/>
                </a:solidFill>
              </a:rPr>
              <a:t>Dijaku s posebnimi potrebami šola na podlagi odločbe o usmeritvi in v skladu z navodili za prilagojeno izvajanje programov prilagodi tudi prostor in zagotovi pripomočke. </a:t>
            </a:r>
          </a:p>
          <a:p>
            <a:pPr algn="just" eaLnBrk="1" hangingPunct="1"/>
            <a:r>
              <a:rPr lang="sl-SI" altLang="sl-SI" sz="1400" dirty="0">
                <a:solidFill>
                  <a:srgbClr val="000000"/>
                </a:solidFill>
              </a:rPr>
              <a:t>Težje oz. težko gibalno ovirani dijaki in slep dijaki lahko pridobijo tudi pravico do stalnega spremljevalca, pomoč začasnega spremljevalca pa lahko pridobi tudi dijak, ki je: - dolgotrajno bolan, - slaboviden oziroma z okvaro vidne funkcije, - z avtističnimi motnjami in s čustvenimi in vedenjskimi motnjami. </a:t>
            </a:r>
          </a:p>
          <a:p>
            <a:pPr algn="just" eaLnBrk="1" hangingPunct="1"/>
            <a:r>
              <a:rPr lang="sl-SI" altLang="sl-SI" sz="1400" b="1" dirty="0">
                <a:solidFill>
                  <a:schemeClr val="accent5"/>
                </a:solidFill>
              </a:rPr>
              <a:t>Sistemizacija začasnega spremljevalca (spremenjen 42. člen)</a:t>
            </a:r>
          </a:p>
          <a:p>
            <a:pPr algn="just" eaLnBrk="1" hangingPunct="1"/>
            <a:r>
              <a:rPr lang="sl-SI" altLang="sl-SI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Člen pravilnika omogoča šoli, da ne glede na primanjkljaj, oviro oziroma motnjo, ki izhaja iz ustrezne odločbe o usmeritvi, dijaku zagotovi spremljevalca. </a:t>
            </a:r>
          </a:p>
          <a:p>
            <a:pPr algn="just" eaLnBrk="1" hangingPunct="1"/>
            <a:r>
              <a:rPr lang="sl-SI" altLang="sl-SI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To pomeni, da šole v primerih, ko je potreben obseg fizične pomoči spremljevalca večji, kot ga lahko zagotovite na šoli, lahko zaprosile tudi za sistemizacijo dodatnega, t. i. začasnega spremljevalca. V tem primeru za soglasje k sistemizaciji tega spremljevalca zaprosite na enak način kot je za stalne spremljevalce (glejte okrožnico št.</a:t>
            </a:r>
            <a:r>
              <a:rPr lang="sl-SI" altLang="sl-SI" sz="1400" dirty="0">
                <a:cs typeface="Times New Roman" panose="02020603050405020304" pitchFamily="18" charset="0"/>
              </a:rPr>
              <a:t> </a:t>
            </a:r>
            <a:r>
              <a:rPr lang="sl-SI" altLang="sl-SI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4401-7/2023/1 z dne 27. 6. 2023). </a:t>
            </a:r>
          </a:p>
          <a:p>
            <a:pPr algn="just" eaLnBrk="1" hangingPunct="1"/>
            <a:r>
              <a:rPr lang="sl-SI" altLang="sl-SI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Vlogi je treba obvezno obrazložiti in utemeljiti, zakaj je sistemizacija začasnega spremljevalca nujna ter v kakšnem obsegu jo šole potrebujete (število ur tedensko ali delež delovnega mesta). Vloge posredujte le po elektronski pošti na naslov gp.mvi@gov.si. </a:t>
            </a:r>
            <a:endParaRPr lang="sl-SI" altLang="sl-SI" sz="1400" dirty="0"/>
          </a:p>
          <a:p>
            <a:pPr marL="285750" indent="-285750" algn="just">
              <a:buFontTx/>
              <a:buChar char="-"/>
            </a:pPr>
            <a:endParaRPr lang="sl-SI" sz="1400" b="1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1067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17" y="1185333"/>
            <a:ext cx="7766936" cy="681567"/>
          </a:xfrm>
        </p:spPr>
        <p:txBody>
          <a:bodyPr/>
          <a:lstStyle/>
          <a:p>
            <a:pPr algn="ctr"/>
            <a:r>
              <a:rPr lang="sl-SI" altLang="sl-SI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Pravilnik o normativih in standardih za izvajanje izobraževalnih programov in vzgojnega programa na področju srednjega šolstva</a:t>
            </a:r>
            <a:endParaRPr lang="sl-SI" sz="14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492" y="1933576"/>
            <a:ext cx="7766936" cy="465931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sl-SI" altLang="sl-SI" sz="1400" b="1" dirty="0">
                <a:solidFill>
                  <a:schemeClr val="accent5"/>
                </a:solidFill>
              </a:rPr>
              <a:t>Izvajanje dodatne strokovne pomoči za premagovanje primanjkljajev, ovir oziroma motenj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l-SI" altLang="sl-SI" sz="1400" b="1" dirty="0">
                <a:solidFill>
                  <a:schemeClr val="accent5"/>
                </a:solidFill>
              </a:rPr>
              <a:t>(dopolnjen 15. člen)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l-SI" altLang="sl-SI" sz="1200" dirty="0"/>
              <a:t> 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1200" dirty="0">
                <a:solidFill>
                  <a:schemeClr val="tx1"/>
                </a:solidFill>
              </a:rPr>
              <a:t>Vsako leto se srednje šole soočate z vse večjim številom odločb o usmeritvi. Glede na vse večje število odločb o usmeritvi je s spremembo pravilnika omogočeno, da izvajalce dodatne strokovne pomoči za premagovanje primanjkljajev, ovir oziroma motenj lahko zagotovite tudi na način, da z osnovno šolo s prilagojenim programom ali zavodom za vzgojo in izobraževanje otrok in mladostnikov s posebnimi potrebami sklenete dogovor. V tem primeru srednja šola nima dodatnih stroškov.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sl-SI" altLang="sl-SI" sz="1200" dirty="0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1200" dirty="0">
                <a:solidFill>
                  <a:schemeClr val="tx1"/>
                </a:solidFill>
              </a:rPr>
              <a:t>Ure dodatne strokovne pomoči, ki so namenjene učni pomoči in pomoči za premagovanje primanjkljajev, ovir oziroma motenj za dijake s posebnimi potrebami, in niso element za sistemizacijo delovnih mest, ne morejo biti del učiteljeve učne obveznosti za določitev osnovne plače, zato jih ne vnašajte v KPIS.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1200" dirty="0">
                <a:solidFill>
                  <a:schemeClr val="tx1"/>
                </a:solidFill>
              </a:rPr>
              <a:t> 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1200" dirty="0">
                <a:solidFill>
                  <a:schemeClr val="tx1"/>
                </a:solidFill>
              </a:rPr>
              <a:t>Za šolsko leto 2023/2024 ministrstvo za izvedeno eno uro dodatne strokovne pomoči prizna povračilo stroškov skupaj z vsemi dajatvami v višini 16,58 eur.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1200" dirty="0">
                <a:solidFill>
                  <a:schemeClr val="tx1"/>
                </a:solidFill>
              </a:rPr>
              <a:t> 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1200" dirty="0">
                <a:solidFill>
                  <a:schemeClr val="tx1"/>
                </a:solidFill>
              </a:rPr>
              <a:t>Ministrstvo zavodom mesečno nakazuje akontacijo sredstev za izvajanje dodatne strokovne pomoči. Osnova za določitev višine akontacije je število ur dodatne strokovne pomoči na dan 30. 9. 2023 in odstotek realizacije v preteklem šolskem letu za posamezno šolo, znižane za 5 % (vendar ne več kot 90 % in ne manj kot 10 %).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1200" dirty="0">
                <a:solidFill>
                  <a:schemeClr val="tx1"/>
                </a:solidFill>
              </a:rPr>
              <a:t> 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1200" dirty="0">
                <a:solidFill>
                  <a:schemeClr val="tx1"/>
                </a:solidFill>
              </a:rPr>
              <a:t>O realizaciji ur boste šole poročale v aplikaciji predvidoma v mesecu februarju in juniju 2024, ko vas bomo k temu pozvali s posebno okrožnico, nato pa bo ministrstvo izvedlo poračun nakazil.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0542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17" y="1185333"/>
            <a:ext cx="7766936" cy="681567"/>
          </a:xfrm>
        </p:spPr>
        <p:txBody>
          <a:bodyPr/>
          <a:lstStyle/>
          <a:p>
            <a:pPr algn="ctr"/>
            <a:r>
              <a:rPr lang="sl-SI" altLang="sl-SI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Pravilnik o normativih in standardih za izvajanje izobraževalnih programov in vzgojnega programa na področju srednjega šolstva</a:t>
            </a:r>
            <a:endParaRPr lang="sl-SI" sz="14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492" y="1933576"/>
            <a:ext cx="7766936" cy="465931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800"/>
              </a:spcAft>
              <a:buNone/>
            </a:pPr>
            <a:r>
              <a:rPr lang="sl-SI" altLang="sl-SI" sz="1400" b="1" dirty="0">
                <a:solidFill>
                  <a:schemeClr val="accent5"/>
                </a:solidFill>
              </a:rPr>
              <a:t>Učitelj ali vzgojitelj za komunikacijo v slovenskem znakovnem jeziku in učitelj ali vzgojitelj za delo z </a:t>
            </a:r>
            <a:r>
              <a:rPr lang="sl-SI" altLang="sl-SI" sz="1400" b="1" dirty="0" err="1">
                <a:solidFill>
                  <a:schemeClr val="accent5"/>
                </a:solidFill>
              </a:rPr>
              <a:t>gluhoslepimi</a:t>
            </a:r>
            <a:r>
              <a:rPr lang="sl-SI" altLang="sl-SI" sz="1400" b="1" dirty="0">
                <a:solidFill>
                  <a:schemeClr val="accent5"/>
                </a:solidFill>
              </a:rPr>
              <a:t> </a:t>
            </a:r>
          </a:p>
          <a:p>
            <a:pPr algn="ctr">
              <a:spcBef>
                <a:spcPct val="0"/>
              </a:spcBef>
              <a:spcAft>
                <a:spcPts val="800"/>
              </a:spcAft>
              <a:buNone/>
            </a:pPr>
            <a:r>
              <a:rPr lang="sl-SI" altLang="sl-SI" sz="1400" b="1" dirty="0">
                <a:solidFill>
                  <a:schemeClr val="accent5"/>
                </a:solidFill>
              </a:rPr>
              <a:t>(nov 15.a člen)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1400" dirty="0"/>
              <a:t> 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1400" dirty="0"/>
              <a:t>Državni zbor RS je junija 2021 pravico do svobodne uporabe in razvoja slovenskega znakovnega jezika ter do svobodne uporabe in razvoja jezika </a:t>
            </a:r>
            <a:r>
              <a:rPr lang="sl-SI" altLang="sl-SI" sz="1400" dirty="0" err="1"/>
              <a:t>gluhoslepih</a:t>
            </a:r>
            <a:r>
              <a:rPr lang="sl-SI" altLang="sl-SI" sz="1400" dirty="0"/>
              <a:t> umestil v Ustavo Republike Slovenije. Gluhim in naglušnim otrokom, ki se sporazumevajo v slovenskem znakovnem jeziku, se na podlagi Zakona o usmerjanju otrok s posebnimi potrebami (ZUOPP-1) prizna tudi pravica do tolmača slovenskega znakovnega jezika. Ure tolmačenja se opredelijo v individualiziranem programu.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sl-SI" altLang="sl-SI" sz="1400" dirty="0"/>
          </a:p>
          <a:p>
            <a:pPr algn="just">
              <a:spcBef>
                <a:spcPct val="0"/>
              </a:spcBef>
              <a:buFontTx/>
              <a:buNone/>
            </a:pPr>
            <a:r>
              <a:rPr lang="sl-SI" altLang="sl-SI" sz="1400" dirty="0"/>
              <a:t>Novi 15.a člen pravilnika tako srednjim šolam omogoča, da si lahko zagotovite tolmača. Tolmačenje izvaja učitelj ali vzgojitelj za komunikacijo v slovenskem znakovnem jeziku ali za delo z </a:t>
            </a:r>
            <a:r>
              <a:rPr lang="sl-SI" altLang="sl-SI" sz="1400" dirty="0" err="1"/>
              <a:t>gluhoslepimi</a:t>
            </a:r>
            <a:r>
              <a:rPr lang="sl-SI" altLang="sl-SI" sz="1400" dirty="0"/>
              <a:t>, ki prihaja iz zavoda za vzgojo in izobraževanje otrok ali mladostnikov s posebnimi potrebami, ali pa ga šole izberete iz liste tolmačev same. Če ga zagotovite same, zahtevek za povračilo stroškov tolmača z dokazili mesečno, do 10. v mesecu, pošiljate v skenirani obliki na ministrstvo na </a:t>
            </a:r>
            <a:r>
              <a:rPr lang="sl-SI" altLang="sl-SI" sz="1400" dirty="0">
                <a:hlinkClick r:id="rId2"/>
              </a:rPr>
              <a:t>gp.mvi@gov.si</a:t>
            </a:r>
            <a:r>
              <a:rPr lang="sl-SI" altLang="sl-SI" sz="1400" dirty="0"/>
              <a:t>.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sl-SI" altLang="sl-SI" sz="14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8726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17" y="1185333"/>
            <a:ext cx="7766936" cy="681567"/>
          </a:xfrm>
        </p:spPr>
        <p:txBody>
          <a:bodyPr/>
          <a:lstStyle/>
          <a:p>
            <a:pPr algn="ctr"/>
            <a:r>
              <a:rPr lang="sl-SI" altLang="sl-SI" sz="1400" b="1" dirty="0">
                <a:solidFill>
                  <a:srgbClr val="000000"/>
                </a:solidFill>
              </a:rPr>
              <a:t>Svetovalni delavec - koordinator</a:t>
            </a:r>
            <a:endParaRPr lang="sl-SI" sz="14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492" y="1933576"/>
            <a:ext cx="7766936" cy="4105274"/>
          </a:xfrm>
        </p:spPr>
        <p:txBody>
          <a:bodyPr>
            <a:noAutofit/>
          </a:bodyPr>
          <a:lstStyle/>
          <a:p>
            <a:pPr algn="just">
              <a:lnSpc>
                <a:spcPts val="1300"/>
              </a:lnSpc>
            </a:pPr>
            <a:endParaRPr lang="sl-SI" sz="1200" dirty="0"/>
          </a:p>
          <a:p>
            <a:pPr algn="just">
              <a:lnSpc>
                <a:spcPts val="1300"/>
              </a:lnSpc>
            </a:pPr>
            <a:r>
              <a:rPr lang="sl-SI" sz="1200" dirty="0"/>
              <a:t>Na podlagi prvega odstavka 81. člena Zakona o organizaciji in financiranju vzgoje in izobraževanja in 28. člena Pravilnika o normativih in standardih za izvajanje izobraževalnih programov in vzgojnega programa na področju srednjega šolstva minister za vzgojo in izobraževanje izdaja srednjim šolam soglasje k sistemizaciji delovnega mesta svetovalnega delavca. </a:t>
            </a:r>
          </a:p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sl-SI" sz="1200" dirty="0"/>
              <a:t>V skladu z 28. členom Pravilnika o normativih in standardih za izvajanje izobraževalnih programov in vzgojnega programa na področju srednjega šolstva, 9.a členom Pravilnika o normativih in standardih v srednjih šolah z italijanskim učnim jezikom, 9.a členom Pravilnika o normativih in standardih v dvojezični srednji šoli </a:t>
            </a:r>
            <a:r>
              <a:rPr lang="sl-SI" sz="1200" b="1" dirty="0"/>
              <a:t>se šolam za koordinacijo dela z dijaki s posebnimi potrebami določi dodatno število strokovnih delavcev na delovnem mestu svetovalnega delavca, in sicer v odvisnosti od števila dijakov z odločbami o usmeritvi v šolskem letu.</a:t>
            </a:r>
          </a:p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sl-SI" sz="1200" b="1" dirty="0"/>
              <a:t>Obdobja: </a:t>
            </a:r>
          </a:p>
          <a:p>
            <a:pPr marL="228600" indent="-228600" algn="just">
              <a:lnSpc>
                <a:spcPts val="1300"/>
              </a:lnSpc>
              <a:spcAft>
                <a:spcPts val="600"/>
              </a:spcAft>
              <a:buAutoNum type="arabicPeriod"/>
            </a:pPr>
            <a:r>
              <a:rPr lang="sl-SI" sz="1200" b="1" dirty="0"/>
              <a:t>obdobje: 1. 9. 2023 do 31. 1. 2024</a:t>
            </a:r>
          </a:p>
          <a:p>
            <a:pPr marL="228600" indent="-228600" algn="just">
              <a:lnSpc>
                <a:spcPts val="1300"/>
              </a:lnSpc>
              <a:spcAft>
                <a:spcPts val="600"/>
              </a:spcAft>
              <a:buAutoNum type="arabicPeriod"/>
            </a:pPr>
            <a:r>
              <a:rPr lang="sl-SI" sz="1200" b="1" dirty="0"/>
              <a:t>obdobje: 1. 2. 2024 do 31. 8. 2024</a:t>
            </a:r>
          </a:p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sl-SI" sz="1200" dirty="0"/>
              <a:t>Sredstva za dodatno število strokovnih delavcev na delovnem mestu svetovalnega delavca v povezavi s koordinacijo dela z dijaki s posebnimi potrebami niso sestavni del cene programa srednjega šolstva na dijaka. 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sl-SI" altLang="sl-SI" sz="1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8808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17" y="1185333"/>
            <a:ext cx="7766936" cy="681567"/>
          </a:xfrm>
        </p:spPr>
        <p:txBody>
          <a:bodyPr/>
          <a:lstStyle/>
          <a:p>
            <a:pPr algn="ctr"/>
            <a:r>
              <a:rPr lang="sl-SI" altLang="sl-SI" sz="2800" b="1" dirty="0">
                <a:solidFill>
                  <a:srgbClr val="000000"/>
                </a:solidFill>
              </a:rPr>
              <a:t>Prilagojen prevoz dijakov</a:t>
            </a:r>
            <a:endParaRPr lang="sl-SI" sz="2800" b="1" dirty="0">
              <a:solidFill>
                <a:srgbClr val="000000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492" y="1933576"/>
            <a:ext cx="7766936" cy="4659312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sl-SI" altLang="sl-SI" sz="1200" dirty="0"/>
              <a:t>Ministrstvo za vzgojo in izobraževanje vsako šolsko leto pripravi pogodbe o sofinanciranju dnevnih prevozov težje ali težko gibalno oviranih dijakov v šolo in nazaj domov, v skladu s petim odstavkom 27. člena Zakona o uveljavljanju pravic iz javnih sredstev, ki določa, da </a:t>
            </a:r>
            <a:r>
              <a:rPr lang="sl-SI" altLang="sl-SI" sz="1200" b="1" dirty="0"/>
              <a:t>brezplačen prilagojen prevoz pripada dijaku</a:t>
            </a:r>
            <a:r>
              <a:rPr lang="sl-SI" altLang="sl-SI" sz="1200" dirty="0"/>
              <a:t>, ki je z odločbo o usmeritvi opredeljen </a:t>
            </a:r>
            <a:r>
              <a:rPr lang="sl-SI" altLang="sl-SI" sz="1200" b="1" dirty="0"/>
              <a:t>kot težje ali težko gibalno oviran</a:t>
            </a:r>
            <a:r>
              <a:rPr lang="sl-SI" altLang="sl-SI" sz="1200" dirty="0"/>
              <a:t> ter </a:t>
            </a:r>
            <a:r>
              <a:rPr lang="sl-SI" altLang="sl-SI" sz="1200" b="1" dirty="0"/>
              <a:t>ne more uporabljati javnega prevoza oziroma potrebuje prilagojen prevoz</a:t>
            </a:r>
            <a:r>
              <a:rPr lang="sl-SI" altLang="sl-SI" sz="1200" dirty="0"/>
              <a:t>.  </a:t>
            </a:r>
          </a:p>
          <a:p>
            <a:pPr algn="just">
              <a:buFontTx/>
              <a:buNone/>
            </a:pPr>
            <a:r>
              <a:rPr lang="sl-SI" altLang="sl-SI" sz="1200" dirty="0"/>
              <a:t>Podrobneje to področje ureja Pravilnik o organizaciji in povračilu prevoznih stroškov za prevoze otrok in mladostnikov s posebnimi potrebami.</a:t>
            </a:r>
          </a:p>
          <a:p>
            <a:pPr algn="just">
              <a:buFontTx/>
              <a:buNone/>
            </a:pPr>
            <a:r>
              <a:rPr lang="sl-SI" altLang="sl-SI" sz="1200" dirty="0"/>
              <a:t>Brezplačen prevoz pripada dijaku </a:t>
            </a:r>
            <a:r>
              <a:rPr lang="sl-SI" altLang="sl-SI" sz="1200" b="1" dirty="0"/>
              <a:t>od kraja bivališča dijaka do kraja šolanja in nazaj</a:t>
            </a:r>
            <a:r>
              <a:rPr lang="sl-SI" altLang="sl-SI" sz="1200" dirty="0"/>
              <a:t> v skladu s šolskim urnikom in v skladu s prisotnostjo dijaka v šoli. Dijak je upravičen do brezplačnega prevoza tudi za prevoze v skladu s šolskim urnikom v kraj izven kraja šolanja v okviru šolskih dejavnosti in ekskurzij, ki so za dijaka obvezne. </a:t>
            </a:r>
          </a:p>
          <a:p>
            <a:pPr algn="just">
              <a:buFontTx/>
              <a:buNone/>
            </a:pPr>
            <a:r>
              <a:rPr lang="sl-SI" altLang="sl-SI" sz="1200" dirty="0"/>
              <a:t>Prevoz težje ali težko gibalno oviranega dijaka lahko opravljajo starši ali izbrani prevoznik s prilagojenim vozilom za prevoz težje ali težko gibalno oviranega dijaka.  </a:t>
            </a:r>
          </a:p>
          <a:p>
            <a:pPr algn="just">
              <a:buFontTx/>
              <a:buNone/>
            </a:pPr>
            <a:r>
              <a:rPr lang="sl-SI" altLang="sl-SI" sz="1200" dirty="0"/>
              <a:t>Če opravljajo prevoz starši, z njimi srednja šola ali zavod za izobraževanje otrok in mladostnikov s posebnimi potrebami (v nadaljnjem besedilu: srednja šola) sklene pogodbo o povrnitvi stroškov prilagojenega prevoza dijaka. Za pot, ki jo opravijo z dijakom, do srednje šole in nazaj </a:t>
            </a:r>
            <a:r>
              <a:rPr lang="sl-SI" altLang="sl-SI" sz="1200" b="1" dirty="0"/>
              <a:t>po najkrajši varni poti v skladu s standardi, ki veljajo za javne uslužbence v državni upravi</a:t>
            </a:r>
            <a:r>
              <a:rPr lang="sl-SI" altLang="sl-SI" sz="1200" dirty="0"/>
              <a:t>, se povrne kilometrina v višini kilometrine v skladu </a:t>
            </a:r>
            <a:r>
              <a:rPr lang="sl-SI" altLang="sl-SI" sz="1200" b="1" dirty="0"/>
              <a:t>s kolektivno pogodbo za negospodarske dejavnosti</a:t>
            </a:r>
            <a:r>
              <a:rPr lang="sl-SI" altLang="sl-SI" sz="1200" dirty="0"/>
              <a:t>, </a:t>
            </a:r>
            <a:r>
              <a:rPr lang="sl-SI" altLang="sl-SI" sz="1200" b="1" dirty="0"/>
              <a:t>kot velja za občasno uporabo lastnega vozila v službene namene. </a:t>
            </a:r>
            <a:r>
              <a:rPr lang="sl-SI" altLang="sl-SI" sz="1200" dirty="0"/>
              <a:t> </a:t>
            </a:r>
          </a:p>
          <a:p>
            <a:pPr algn="just">
              <a:buFontTx/>
              <a:buNone/>
            </a:pPr>
            <a:r>
              <a:rPr lang="sl-SI" altLang="sl-SI" sz="1200" dirty="0"/>
              <a:t>Če starši ne morejo zagotoviti prevoza, srednja šola objavi in izpelje postopek javnega naročanja za izbiro najugodnejšega ponudnika za prevoz težje ali težko gibalno oviranih dijakov za šolsko leto in z izbranim prevoznikom sklene pogodbo. Šola mora izvesti javni razpis v skladu s pravili javnega naročanja.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sl-SI" altLang="sl-SI" sz="12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4394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17" y="1185333"/>
            <a:ext cx="7766936" cy="681567"/>
          </a:xfrm>
        </p:spPr>
        <p:txBody>
          <a:bodyPr/>
          <a:lstStyle/>
          <a:p>
            <a:pPr algn="ctr"/>
            <a:r>
              <a:rPr lang="sl-SI" altLang="sl-SI" sz="2800" b="1" dirty="0">
                <a:solidFill>
                  <a:srgbClr val="000000"/>
                </a:solidFill>
              </a:rPr>
              <a:t>Matura/zaključni izpit</a:t>
            </a:r>
            <a:endParaRPr lang="sl-SI" sz="2800" b="1" dirty="0">
              <a:solidFill>
                <a:srgbClr val="000000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492" y="1933576"/>
            <a:ext cx="7766936" cy="4659312"/>
          </a:xfrm>
        </p:spPr>
        <p:txBody>
          <a:bodyPr>
            <a:noAutofit/>
          </a:bodyPr>
          <a:lstStyle/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sl-SI" altLang="sl-SI" sz="1200" b="1" dirty="0"/>
              <a:t>Dijaki s posebnimi potrebami imajo pri opravljanju mature lahko naslednje prilagoditve (eksterno preverjanje): 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sl-SI" altLang="sl-SI" sz="1200" dirty="0"/>
              <a:t>– prilagojen način opravljanja izpita,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sl-SI" altLang="sl-SI" sz="1200" dirty="0"/>
              <a:t>– prilagoditev gradiva za izpit,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sl-SI" altLang="sl-SI" sz="1200" dirty="0"/>
              <a:t>– opravljanje izpita s pomočjo računalnika in uporaba posebnih pripomočkov in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sl-SI" altLang="sl-SI" sz="1200" dirty="0"/>
              <a:t>– prilagojen način ocenjevanja izpitov.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sl-SI" sz="1200" dirty="0">
                <a:solidFill>
                  <a:srgbClr val="000000"/>
                </a:solidFill>
              </a:rPr>
              <a:t>Možne prilagoditve za posamezno skupino kandidatov s posebnimi potrebami so glede na njihove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sl-SI" sz="1200" dirty="0">
                <a:solidFill>
                  <a:srgbClr val="000000"/>
                </a:solidFill>
              </a:rPr>
              <a:t>posebne vzgojno-izobraževalne potrebe določene v Preglednici možnih prilagoditev načina opravljanja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sl-SI" sz="1200" dirty="0">
                <a:solidFill>
                  <a:srgbClr val="000000"/>
                </a:solidFill>
              </a:rPr>
              <a:t>mature za kandidate s posebnimi potrebami.</a:t>
            </a:r>
            <a:endParaRPr lang="sl-SI" altLang="sl-SI" sz="1200" dirty="0"/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sl-SI" altLang="sl-SI" sz="1200" b="1" dirty="0"/>
              <a:t>Pri zaključnem izpitu pa: </a:t>
            </a:r>
          </a:p>
          <a:p>
            <a:pPr marL="0" indent="0" algn="just">
              <a:buNone/>
              <a:defRPr/>
            </a:pPr>
            <a:r>
              <a:rPr lang="sl-SI" sz="1200" dirty="0">
                <a:solidFill>
                  <a:srgbClr val="000000"/>
                </a:solidFill>
              </a:rPr>
              <a:t>-</a:t>
            </a:r>
            <a:r>
              <a:rPr lang="sl-SI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   </a:t>
            </a:r>
            <a:r>
              <a:rPr lang="sl-SI" sz="1200" dirty="0"/>
              <a:t>    podaljšan čas opravljanja izpita,</a:t>
            </a:r>
          </a:p>
          <a:p>
            <a:pPr marL="0" indent="0" algn="just">
              <a:buNone/>
              <a:defRPr/>
            </a:pPr>
            <a:r>
              <a:rPr lang="sl-SI" sz="1200" dirty="0"/>
              <a:t>-       zagotovitev posebnega prostora, prilagoditev v prostoru oziroma prostora in prilagoditev opreme,</a:t>
            </a:r>
          </a:p>
          <a:p>
            <a:pPr marL="0" indent="0" algn="just">
              <a:buNone/>
              <a:defRPr/>
            </a:pPr>
            <a:r>
              <a:rPr lang="sl-SI" sz="1200" dirty="0"/>
              <a:t>-       opravljanje izpita s pomočjo računalnika in uporaba posebnih pripomočkov,</a:t>
            </a:r>
          </a:p>
          <a:p>
            <a:pPr marL="0" indent="0" algn="just">
              <a:buNone/>
              <a:defRPr/>
            </a:pPr>
            <a:r>
              <a:rPr lang="sl-SI" sz="1200" dirty="0"/>
              <a:t>-       opravljanje izpita s pomočjo pomočnika,</a:t>
            </a:r>
          </a:p>
          <a:p>
            <a:pPr marL="0" indent="0" algn="just">
              <a:buNone/>
              <a:defRPr/>
            </a:pPr>
            <a:r>
              <a:rPr lang="sl-SI" sz="1200" dirty="0"/>
              <a:t>-       prilagoditev oblike izpitnega gradiva,</a:t>
            </a:r>
          </a:p>
          <a:p>
            <a:pPr marL="0" indent="0" algn="just">
              <a:buNone/>
              <a:defRPr/>
            </a:pPr>
            <a:r>
              <a:rPr lang="sl-SI" sz="1200" dirty="0"/>
              <a:t>-       prilagoditev načina opravljanja praktičnega dela zaključnega izpita.</a:t>
            </a:r>
          </a:p>
          <a:p>
            <a:pPr marL="0" indent="0" algn="just">
              <a:buNone/>
              <a:defRPr/>
            </a:pPr>
            <a:r>
              <a:rPr lang="sl-SI" sz="1200" dirty="0"/>
              <a:t>Drugim kandidatom, ki zaradi nezgode, nenadne bolezni oziroma poškodbe in podobno, potrebujejo prilagojen način izvajanja zaključnega izpita, se opravljanje zaključnega izpita prilagodi na enak način kot kandidatom s posebnimi potrebami.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sl-SI" sz="1200" dirty="0">
              <a:solidFill>
                <a:srgbClr val="000000"/>
              </a:solidFill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sl-SI" altLang="sl-SI" sz="12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5164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90902A-9181-1BA7-6E9F-FA7CC79F0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/>
              <a:t>Zaključek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311EF4A-3552-4D2E-787A-8869826C4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l-SI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sl-SI" sz="1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Poklicna orientacije pri vpisu v srednje šole je </a:t>
            </a:r>
            <a:r>
              <a:rPr lang="sl-SI" sz="1800" u="sng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zelo pomembna</a:t>
            </a:r>
            <a:r>
              <a:rPr lang="sl-SI" sz="1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. </a:t>
            </a:r>
            <a:r>
              <a:rPr lang="sl-SI" dirty="0">
                <a:latin typeface="Trebuchet MS" panose="020B0603020202020204" pitchFamily="34" charset="0"/>
              </a:rPr>
              <a:t>Za ustrezno usmeritev je potrebno pridobiti čim več ustreznih informacij o možnostih vpisa na srednje šole, informacij o poklicih in politiki zaposlovanja ter štipendiranja.</a:t>
            </a:r>
          </a:p>
          <a:p>
            <a:r>
              <a:rPr lang="sl-SI" sz="1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Pri tem je svetovanje svetovalnega delavca učencu v osnovni šoli odločujoče za njegov nadaljnji uspeh oz. neuspeh (če se dijak vpisuje v srednješolski program za poklic, ki ga ne bo mogel opravljati ali zaradi odpustka točk v prezahteven program tu ne gre v korist otroka).</a:t>
            </a:r>
          </a:p>
          <a:p>
            <a:pPr marL="0" indent="0">
              <a:buNone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4981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524000"/>
            <a:ext cx="7766936" cy="1283167"/>
          </a:xfrm>
        </p:spPr>
        <p:txBody>
          <a:bodyPr/>
          <a:lstStyle/>
          <a:p>
            <a:pPr algn="ctr"/>
            <a:r>
              <a:rPr lang="pl-PL" sz="3200" dirty="0"/>
              <a:t>Zakonodaja na področju otrok s posebnimi potrebami</a:t>
            </a:r>
            <a:endParaRPr lang="sl-SI" sz="32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981325"/>
            <a:ext cx="7766936" cy="340995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sl-SI" sz="1800" dirty="0">
                <a:solidFill>
                  <a:srgbClr val="000000"/>
                </a:solidFill>
              </a:rPr>
              <a:t>Področje zagotavljanja inkluzivnega izobraževanja v srednjih šolah urejajo:</a:t>
            </a:r>
          </a:p>
          <a:p>
            <a:pPr algn="l">
              <a:defRPr/>
            </a:pPr>
            <a:endParaRPr lang="sl-SI" sz="1800" dirty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sl-SI" sz="1800" dirty="0">
                <a:solidFill>
                  <a:srgbClr val="000000"/>
                </a:solidFill>
              </a:rPr>
              <a:t>Zakon o  usmerjanju otrok s posebnimi potrebami </a:t>
            </a:r>
          </a:p>
          <a:p>
            <a:pPr algn="just">
              <a:defRPr/>
            </a:pPr>
            <a:r>
              <a:rPr lang="sl-SI" sz="1800" dirty="0">
                <a:solidFill>
                  <a:srgbClr val="000000"/>
                </a:solidFill>
              </a:rPr>
              <a:t>Zakon o gimnazijah </a:t>
            </a:r>
          </a:p>
          <a:p>
            <a:pPr algn="just">
              <a:defRPr/>
            </a:pPr>
            <a:r>
              <a:rPr lang="sl-SI" sz="1800" dirty="0">
                <a:solidFill>
                  <a:srgbClr val="000000"/>
                </a:solidFill>
              </a:rPr>
              <a:t>Zakon o poklicnem in strokovnem izobraževanju</a:t>
            </a:r>
          </a:p>
          <a:p>
            <a:pPr algn="just">
              <a:defRPr/>
            </a:pPr>
            <a:r>
              <a:rPr lang="sl-SI" dirty="0">
                <a:solidFill>
                  <a:srgbClr val="000000"/>
                </a:solidFill>
              </a:rPr>
              <a:t>V osnovnih šolah še Zakon o osnovni šoli</a:t>
            </a:r>
          </a:p>
          <a:p>
            <a:pPr algn="just">
              <a:defRPr/>
            </a:pPr>
            <a:r>
              <a:rPr lang="sl-SI" sz="1800" dirty="0">
                <a:solidFill>
                  <a:srgbClr val="000000"/>
                </a:solidFill>
              </a:rPr>
              <a:t>… s pripadajočimi podzakonskimi akti. </a:t>
            </a:r>
          </a:p>
          <a:p>
            <a:pPr algn="just"/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12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17" y="1185333"/>
            <a:ext cx="7766936" cy="681567"/>
          </a:xfrm>
        </p:spPr>
        <p:txBody>
          <a:bodyPr/>
          <a:lstStyle/>
          <a:p>
            <a:pPr algn="ctr"/>
            <a:r>
              <a:rPr lang="pl-PL" sz="2800" dirty="0"/>
              <a:t>Skupine otrok s posebnimi potrebami</a:t>
            </a:r>
            <a:endParaRPr lang="sl-SI" sz="28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009776"/>
            <a:ext cx="7766936" cy="4219574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sl-SI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- motnje v duševnem razvoju</a:t>
            </a:r>
          </a:p>
          <a:p>
            <a:pPr algn="just" eaLnBrk="1" hangingPunct="1">
              <a:defRPr/>
            </a:pPr>
            <a:r>
              <a:rPr lang="sl-SI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- slepi in slabovidni oziroma z okvaro vidne funkcije</a:t>
            </a:r>
          </a:p>
          <a:p>
            <a:pPr algn="just" eaLnBrk="1" hangingPunct="1">
              <a:defRPr/>
            </a:pPr>
            <a:r>
              <a:rPr lang="sl-SI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- gluhi in naglušni</a:t>
            </a:r>
          </a:p>
          <a:p>
            <a:pPr algn="just" eaLnBrk="1" hangingPunct="1">
              <a:defRPr/>
            </a:pPr>
            <a:r>
              <a:rPr lang="sl-SI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- z govorno jezikovnimi motnjami</a:t>
            </a:r>
          </a:p>
          <a:p>
            <a:pPr algn="just" eaLnBrk="1" hangingPunct="1">
              <a:defRPr/>
            </a:pPr>
            <a:r>
              <a:rPr lang="sl-SI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- gibalno ovirani</a:t>
            </a:r>
          </a:p>
          <a:p>
            <a:pPr algn="just" eaLnBrk="1" hangingPunct="1">
              <a:defRPr/>
            </a:pPr>
            <a:r>
              <a:rPr lang="sl-SI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- dolgotrajno bolni</a:t>
            </a:r>
          </a:p>
          <a:p>
            <a:pPr algn="just" eaLnBrk="1" hangingPunct="1">
              <a:defRPr/>
            </a:pPr>
            <a:r>
              <a:rPr lang="sl-SI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- s primanjkljaji na posameznih področjih učenja</a:t>
            </a:r>
          </a:p>
          <a:p>
            <a:pPr algn="just" eaLnBrk="1" hangingPunct="1">
              <a:defRPr/>
            </a:pPr>
            <a:r>
              <a:rPr lang="sl-SI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- s čustvenimi in vedenjskimi motnjami</a:t>
            </a:r>
          </a:p>
          <a:p>
            <a:pPr algn="just" eaLnBrk="1" hangingPunct="1">
              <a:defRPr/>
            </a:pPr>
            <a:r>
              <a:rPr lang="sl-SI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- z avtističnimi motnjami. </a:t>
            </a:r>
          </a:p>
          <a:p>
            <a:pPr marL="285750" indent="-285750" algn="just" eaLnBrk="1" hangingPunct="1">
              <a:buFontTx/>
              <a:buChar char="-"/>
              <a:defRPr/>
            </a:pPr>
            <a:endParaRPr lang="sl-SI" sz="1800" dirty="0">
              <a:solidFill>
                <a:schemeClr val="tx1"/>
              </a:solidFill>
              <a:latin typeface="Trebuchet MS" panose="020B0603020202020204" pitchFamily="34" charset="0"/>
              <a:cs typeface="Arial" charset="0"/>
            </a:endParaRPr>
          </a:p>
          <a:p>
            <a:pPr algn="just" eaLnBrk="1" hangingPunct="1">
              <a:defRPr/>
            </a:pPr>
            <a:r>
              <a:rPr lang="sl-SI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Otrok </a:t>
            </a:r>
            <a:r>
              <a:rPr lang="sl-SI" sz="1800" u="sng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pravice</a:t>
            </a:r>
            <a:r>
              <a:rPr lang="sl-SI" sz="1800" dirty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 pridobi z odločbo o usmeritvi, ki temelji na strokovnem mnenju komisije, ki deluje v okviru Zavoda RS za šolstvo.   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550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257" y="1185333"/>
            <a:ext cx="7766936" cy="805392"/>
          </a:xfrm>
        </p:spPr>
        <p:txBody>
          <a:bodyPr/>
          <a:lstStyle/>
          <a:p>
            <a:pPr algn="ctr"/>
            <a:r>
              <a:rPr lang="sl-SI" sz="2800" dirty="0"/>
              <a:t>Program </a:t>
            </a:r>
            <a:r>
              <a:rPr lang="sl-SI" sz="2400" dirty="0"/>
              <a:t>osnovne</a:t>
            </a:r>
            <a:r>
              <a:rPr lang="sl-SI" sz="2800" dirty="0"/>
              <a:t> šole s prilagojenim izvajanjem in dodatno strokovno pomočjo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23C74393-3E71-3618-FABC-8146900114FE}"/>
              </a:ext>
            </a:extLst>
          </p:cNvPr>
          <p:cNvGraphicFramePr>
            <a:graphicFrameLocks noGrp="1"/>
          </p:cNvGraphicFramePr>
          <p:nvPr/>
        </p:nvGraphicFramePr>
        <p:xfrm>
          <a:off x="1346025" y="4241264"/>
          <a:ext cx="8057434" cy="2537002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3677912">
                  <a:extLst>
                    <a:ext uri="{9D8B030D-6E8A-4147-A177-3AD203B41FA5}">
                      <a16:colId xmlns:a16="http://schemas.microsoft.com/office/drawing/2014/main" val="2750224964"/>
                    </a:ext>
                  </a:extLst>
                </a:gridCol>
                <a:gridCol w="2103766">
                  <a:extLst>
                    <a:ext uri="{9D8B030D-6E8A-4147-A177-3AD203B41FA5}">
                      <a16:colId xmlns:a16="http://schemas.microsoft.com/office/drawing/2014/main" val="3370431306"/>
                    </a:ext>
                  </a:extLst>
                </a:gridCol>
                <a:gridCol w="1137878">
                  <a:extLst>
                    <a:ext uri="{9D8B030D-6E8A-4147-A177-3AD203B41FA5}">
                      <a16:colId xmlns:a16="http://schemas.microsoft.com/office/drawing/2014/main" val="1810844042"/>
                    </a:ext>
                  </a:extLst>
                </a:gridCol>
                <a:gridCol w="1137878">
                  <a:extLst>
                    <a:ext uri="{9D8B030D-6E8A-4147-A177-3AD203B41FA5}">
                      <a16:colId xmlns:a16="http://schemas.microsoft.com/office/drawing/2014/main" val="4160872957"/>
                    </a:ext>
                  </a:extLst>
                </a:gridCol>
              </a:tblGrid>
              <a:tr h="188817">
                <a:tc>
                  <a:txBody>
                    <a:bodyPr/>
                    <a:lstStyle/>
                    <a:p>
                      <a:pPr algn="l" fontAlgn="b"/>
                      <a:endParaRPr lang="sl-SI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</a:rPr>
                        <a:t>2022/2023</a:t>
                      </a:r>
                      <a:endParaRPr lang="sl-SI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795507"/>
                  </a:ext>
                </a:extLst>
              </a:tr>
              <a:tr h="420547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000" u="none" strike="noStrike" dirty="0">
                          <a:effectLst/>
                        </a:rPr>
                        <a:t>OSNOVNA ŠOLA</a:t>
                      </a:r>
                      <a:endParaRPr lang="sl-SI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u="none" strike="noStrike" dirty="0">
                          <a:effectLst/>
                        </a:rPr>
                        <a:t>Vsi učenci v OŠ</a:t>
                      </a:r>
                      <a:endParaRPr lang="sl-SI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u="none" strike="noStrike" dirty="0">
                          <a:effectLst/>
                        </a:rPr>
                        <a:t>Učenci v OŠ s PP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100" u="none" strike="noStrike" dirty="0">
                          <a:effectLst/>
                        </a:rPr>
                        <a:t>%</a:t>
                      </a:r>
                      <a:endParaRPr lang="sl-SI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741974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u="none" strike="noStrike" dirty="0">
                          <a:effectLst/>
                        </a:rPr>
                        <a:t>1. razred osnovne šole</a:t>
                      </a:r>
                      <a:endParaRPr lang="sl-SI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20.979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 dirty="0">
                          <a:effectLst/>
                        </a:rPr>
                        <a:t>567</a:t>
                      </a:r>
                      <a:endParaRPr lang="sl-SI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u="none" strike="noStrike" dirty="0">
                          <a:effectLst/>
                        </a:rPr>
                        <a:t>2,7%</a:t>
                      </a:r>
                      <a:endParaRPr lang="sl-SI" sz="10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993119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u="none" strike="noStrike" dirty="0">
                          <a:effectLst/>
                        </a:rPr>
                        <a:t>2. razred osnovne šole</a:t>
                      </a:r>
                      <a:endParaRPr lang="sl-SI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21.024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869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u="none" strike="noStrike">
                          <a:effectLst/>
                        </a:rPr>
                        <a:t>4,1%</a:t>
                      </a:r>
                      <a:endParaRPr lang="sl-SI" sz="10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421036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u="none" strike="noStrike" dirty="0">
                          <a:effectLst/>
                        </a:rPr>
                        <a:t>3. razred osnovne šole</a:t>
                      </a:r>
                      <a:endParaRPr lang="sl-SI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21.686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1.082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u="none" strike="noStrike">
                          <a:effectLst/>
                        </a:rPr>
                        <a:t>5,0%</a:t>
                      </a:r>
                      <a:endParaRPr lang="sl-SI" sz="10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140432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u="none" strike="noStrike">
                          <a:effectLst/>
                        </a:rPr>
                        <a:t>4. razred osnovne šole</a:t>
                      </a:r>
                      <a:endParaRPr lang="sl-SI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21.035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1.413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u="none" strike="noStrike">
                          <a:effectLst/>
                        </a:rPr>
                        <a:t>6,7%</a:t>
                      </a:r>
                      <a:endParaRPr lang="sl-SI" sz="10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21107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u="none" strike="noStrike" dirty="0">
                          <a:effectLst/>
                        </a:rPr>
                        <a:t>5. razred osnovne šole</a:t>
                      </a:r>
                      <a:endParaRPr lang="sl-SI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22.037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 dirty="0">
                          <a:effectLst/>
                        </a:rPr>
                        <a:t>1.776</a:t>
                      </a:r>
                      <a:endParaRPr lang="sl-SI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u="none" strike="noStrike">
                          <a:effectLst/>
                        </a:rPr>
                        <a:t>8,1%</a:t>
                      </a:r>
                      <a:endParaRPr lang="sl-SI" sz="10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7585698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u="none" strike="noStrike" dirty="0">
                          <a:effectLst/>
                        </a:rPr>
                        <a:t>6. razred osnovne šole</a:t>
                      </a:r>
                      <a:endParaRPr lang="sl-SI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22.322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 dirty="0">
                          <a:effectLst/>
                        </a:rPr>
                        <a:t>2.203</a:t>
                      </a:r>
                      <a:endParaRPr lang="sl-SI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u="none" strike="noStrike">
                          <a:effectLst/>
                        </a:rPr>
                        <a:t>9,9%</a:t>
                      </a:r>
                      <a:endParaRPr lang="sl-SI" sz="10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030618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u="none" strike="noStrike" dirty="0">
                          <a:effectLst/>
                        </a:rPr>
                        <a:t>7. razred osnovne šole</a:t>
                      </a:r>
                      <a:endParaRPr lang="sl-SI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22.542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2.431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u="none" strike="noStrike">
                          <a:effectLst/>
                        </a:rPr>
                        <a:t>10,8%</a:t>
                      </a:r>
                      <a:endParaRPr lang="sl-SI" sz="10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019750"/>
                  </a:ext>
                </a:extLst>
              </a:tr>
              <a:tr h="18023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u="none" strike="noStrike" dirty="0">
                          <a:effectLst/>
                        </a:rPr>
                        <a:t>8. razred osnovne šole</a:t>
                      </a:r>
                      <a:endParaRPr lang="sl-SI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21.730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2.520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u="none" strike="noStrike">
                          <a:effectLst/>
                        </a:rPr>
                        <a:t>11,6%</a:t>
                      </a:r>
                      <a:endParaRPr lang="sl-SI" sz="10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668388"/>
                  </a:ext>
                </a:extLst>
              </a:tr>
              <a:tr h="188817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u="none" strike="noStrike" dirty="0">
                          <a:effectLst/>
                        </a:rPr>
                        <a:t>9. razred osnovne šole</a:t>
                      </a:r>
                      <a:endParaRPr lang="sl-SI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>
                          <a:effectLst/>
                        </a:rPr>
                        <a:t>21.290</a:t>
                      </a:r>
                      <a:endParaRPr lang="sl-SI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200" u="none" strike="noStrike" dirty="0">
                          <a:effectLst/>
                        </a:rPr>
                        <a:t>2.442</a:t>
                      </a:r>
                      <a:endParaRPr lang="sl-SI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000" u="none" strike="noStrike">
                          <a:effectLst/>
                        </a:rPr>
                        <a:t>11,5%</a:t>
                      </a:r>
                      <a:endParaRPr lang="sl-SI" sz="10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3389568"/>
                  </a:ext>
                </a:extLst>
              </a:tr>
              <a:tr h="188817">
                <a:tc>
                  <a:txBody>
                    <a:bodyPr/>
                    <a:lstStyle/>
                    <a:p>
                      <a:pPr algn="l" fontAlgn="b"/>
                      <a:r>
                        <a:rPr lang="sl-SI" sz="1200" u="none" strike="noStrike" dirty="0">
                          <a:effectLst/>
                        </a:rPr>
                        <a:t>SKUPAJ </a:t>
                      </a:r>
                      <a:endParaRPr lang="sl-SI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194.645</a:t>
                      </a:r>
                      <a:endParaRPr lang="sl-SI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15.303</a:t>
                      </a:r>
                      <a:endParaRPr lang="sl-SI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</a:rPr>
                        <a:t>7,86%</a:t>
                      </a:r>
                      <a:endParaRPr lang="sl-SI" sz="12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637585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0E44D8D-41E1-B6ED-A248-B0E7FFB70175}"/>
              </a:ext>
            </a:extLst>
          </p:cNvPr>
          <p:cNvGraphicFramePr>
            <a:graphicFrameLocks noGrp="1"/>
          </p:cNvGraphicFramePr>
          <p:nvPr/>
        </p:nvGraphicFramePr>
        <p:xfrm>
          <a:off x="1053008" y="1931648"/>
          <a:ext cx="8643468" cy="223767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650724">
                  <a:extLst>
                    <a:ext uri="{9D8B030D-6E8A-4147-A177-3AD203B41FA5}">
                      <a16:colId xmlns:a16="http://schemas.microsoft.com/office/drawing/2014/main" val="3988528469"/>
                    </a:ext>
                  </a:extLst>
                </a:gridCol>
                <a:gridCol w="800272">
                  <a:extLst>
                    <a:ext uri="{9D8B030D-6E8A-4147-A177-3AD203B41FA5}">
                      <a16:colId xmlns:a16="http://schemas.microsoft.com/office/drawing/2014/main" val="2441345806"/>
                    </a:ext>
                  </a:extLst>
                </a:gridCol>
                <a:gridCol w="800272">
                  <a:extLst>
                    <a:ext uri="{9D8B030D-6E8A-4147-A177-3AD203B41FA5}">
                      <a16:colId xmlns:a16="http://schemas.microsoft.com/office/drawing/2014/main" val="1003880733"/>
                    </a:ext>
                  </a:extLst>
                </a:gridCol>
                <a:gridCol w="895828">
                  <a:extLst>
                    <a:ext uri="{9D8B030D-6E8A-4147-A177-3AD203B41FA5}">
                      <a16:colId xmlns:a16="http://schemas.microsoft.com/office/drawing/2014/main" val="2831594696"/>
                    </a:ext>
                  </a:extLst>
                </a:gridCol>
                <a:gridCol w="895828">
                  <a:extLst>
                    <a:ext uri="{9D8B030D-6E8A-4147-A177-3AD203B41FA5}">
                      <a16:colId xmlns:a16="http://schemas.microsoft.com/office/drawing/2014/main" val="3302900599"/>
                    </a:ext>
                  </a:extLst>
                </a:gridCol>
                <a:gridCol w="800272">
                  <a:extLst>
                    <a:ext uri="{9D8B030D-6E8A-4147-A177-3AD203B41FA5}">
                      <a16:colId xmlns:a16="http://schemas.microsoft.com/office/drawing/2014/main" val="84530329"/>
                    </a:ext>
                  </a:extLst>
                </a:gridCol>
                <a:gridCol w="800272">
                  <a:extLst>
                    <a:ext uri="{9D8B030D-6E8A-4147-A177-3AD203B41FA5}">
                      <a16:colId xmlns:a16="http://schemas.microsoft.com/office/drawing/2014/main" val="873067833"/>
                    </a:ext>
                  </a:extLst>
                </a:gridCol>
              </a:tblGrid>
              <a:tr h="178020">
                <a:tc>
                  <a:txBody>
                    <a:bodyPr/>
                    <a:lstStyle/>
                    <a:p>
                      <a:pPr algn="l" fontAlgn="b"/>
                      <a:endParaRPr lang="sl-SI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900" u="none" strike="noStrike">
                          <a:effectLst/>
                        </a:rPr>
                        <a:t>2015/2016</a:t>
                      </a:r>
                      <a:endParaRPr lang="sl-SI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900" u="none" strike="noStrike">
                          <a:effectLst/>
                        </a:rPr>
                        <a:t>2018/2019</a:t>
                      </a:r>
                      <a:endParaRPr lang="sl-SI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900" u="none" strike="noStrike">
                          <a:effectLst/>
                        </a:rPr>
                        <a:t>2022/2023</a:t>
                      </a:r>
                      <a:endParaRPr lang="sl-SI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42100"/>
                  </a:ext>
                </a:extLst>
              </a:tr>
              <a:tr h="171171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 dirty="0">
                          <a:effectLst/>
                        </a:rPr>
                        <a:t>učenci z lažjo motnjo v duševnem razvoju* (MDR)</a:t>
                      </a:r>
                      <a:endParaRPr lang="sl-SI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10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0,1%</a:t>
                      </a:r>
                      <a:endParaRPr lang="sl-SI" sz="8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57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0,5%</a:t>
                      </a:r>
                      <a:endParaRPr lang="sl-SI" sz="800" b="0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155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1,0%</a:t>
                      </a:r>
                      <a:endParaRPr lang="sl-SI" sz="800" b="0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extLst>
                  <a:ext uri="{0D108BD9-81ED-4DB2-BD59-A6C34878D82A}">
                    <a16:rowId xmlns:a16="http://schemas.microsoft.com/office/drawing/2014/main" val="452158575"/>
                  </a:ext>
                </a:extLst>
              </a:tr>
              <a:tr h="17117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 err="1">
                          <a:effectLst/>
                        </a:rPr>
                        <a:t>gluhi</a:t>
                      </a:r>
                      <a:r>
                        <a:rPr lang="it-IT" sz="900" u="none" strike="noStrike" dirty="0">
                          <a:effectLst/>
                        </a:rPr>
                        <a:t> in </a:t>
                      </a:r>
                      <a:r>
                        <a:rPr lang="it-IT" sz="900" u="none" strike="noStrike" dirty="0" err="1">
                          <a:effectLst/>
                        </a:rPr>
                        <a:t>naglušni</a:t>
                      </a:r>
                      <a:r>
                        <a:rPr lang="it-IT" sz="900" u="none" strike="noStrike" dirty="0">
                          <a:effectLst/>
                        </a:rPr>
                        <a:t> (GLU, NGL)</a:t>
                      </a:r>
                      <a:endParaRPr lang="it-IT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238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2,4%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171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1,4%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176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1,2%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extLst>
                  <a:ext uri="{0D108BD9-81ED-4DB2-BD59-A6C34878D82A}">
                    <a16:rowId xmlns:a16="http://schemas.microsoft.com/office/drawing/2014/main" val="871035343"/>
                  </a:ext>
                </a:extLst>
              </a:tr>
              <a:tr h="171171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učenci z govorno jezikovnimi motnjami (GJM)</a:t>
                      </a:r>
                      <a:endParaRPr lang="pl-PL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 dirty="0">
                          <a:effectLst/>
                        </a:rPr>
                        <a:t>1.180</a:t>
                      </a:r>
                      <a:endParaRPr lang="sl-SI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11,7%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1.138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9,4%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2066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13,5%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extLst>
                  <a:ext uri="{0D108BD9-81ED-4DB2-BD59-A6C34878D82A}">
                    <a16:rowId xmlns:a16="http://schemas.microsoft.com/office/drawing/2014/main" val="886968852"/>
                  </a:ext>
                </a:extLst>
              </a:tr>
              <a:tr h="334251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slepi in slabovidni ter učenci z okvaro vidne funkcije** (SLE, SLV, OVF)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70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0,7%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68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0,6%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 dirty="0">
                          <a:effectLst/>
                        </a:rPr>
                        <a:t>67</a:t>
                      </a:r>
                      <a:endParaRPr lang="sl-SI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 dirty="0">
                          <a:effectLst/>
                        </a:rPr>
                        <a:t>0,4%</a:t>
                      </a:r>
                      <a:endParaRPr lang="sl-SI" sz="8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extLst>
                  <a:ext uri="{0D108BD9-81ED-4DB2-BD59-A6C34878D82A}">
                    <a16:rowId xmlns:a16="http://schemas.microsoft.com/office/drawing/2014/main" val="369440210"/>
                  </a:ext>
                </a:extLst>
              </a:tr>
              <a:tr h="171171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gibalno ovirani (GIB)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293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2,9%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149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1,2%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155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1,0%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extLst>
                  <a:ext uri="{0D108BD9-81ED-4DB2-BD59-A6C34878D82A}">
                    <a16:rowId xmlns:a16="http://schemas.microsoft.com/office/drawing/2014/main" val="25013307"/>
                  </a:ext>
                </a:extLst>
              </a:tr>
              <a:tr h="171171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učenci s čustvenimi in vedenjskimi motnjami (ČVM)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324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3,2%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326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2,7%</a:t>
                      </a:r>
                      <a:endParaRPr lang="sl-SI" sz="800" b="0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602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3,9%</a:t>
                      </a:r>
                      <a:endParaRPr lang="sl-SI" sz="800" b="0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extLst>
                  <a:ext uri="{0D108BD9-81ED-4DB2-BD59-A6C34878D82A}">
                    <a16:rowId xmlns:a16="http://schemas.microsoft.com/office/drawing/2014/main" val="3321933446"/>
                  </a:ext>
                </a:extLst>
              </a:tr>
              <a:tr h="171171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dolgotrajno bolni* (DOB)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1.416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14,0%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 dirty="0">
                          <a:effectLst/>
                        </a:rPr>
                        <a:t>1.264</a:t>
                      </a:r>
                      <a:endParaRPr lang="sl-SI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10,5%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1344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8,8%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extLst>
                  <a:ext uri="{0D108BD9-81ED-4DB2-BD59-A6C34878D82A}">
                    <a16:rowId xmlns:a16="http://schemas.microsoft.com/office/drawing/2014/main" val="2662756654"/>
                  </a:ext>
                </a:extLst>
              </a:tr>
              <a:tr h="171171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učenci s primanjkljaji na posameznih področjih učenja * (PPPU)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4.619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 dirty="0">
                          <a:effectLst/>
                        </a:rPr>
                        <a:t>45,8%</a:t>
                      </a:r>
                      <a:endParaRPr lang="sl-SI" sz="8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 dirty="0">
                          <a:effectLst/>
                        </a:rPr>
                        <a:t>5.084</a:t>
                      </a:r>
                      <a:endParaRPr lang="sl-SI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42,2%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6194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40,5%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extLst>
                  <a:ext uri="{0D108BD9-81ED-4DB2-BD59-A6C34878D82A}">
                    <a16:rowId xmlns:a16="http://schemas.microsoft.com/office/drawing/2014/main" val="1767082600"/>
                  </a:ext>
                </a:extLst>
              </a:tr>
              <a:tr h="171171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učenci z avtističnimi motnjami (AM)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 dirty="0">
                          <a:effectLst/>
                        </a:rPr>
                        <a:t>105</a:t>
                      </a:r>
                      <a:endParaRPr lang="sl-SI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1,0%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189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>
                          <a:effectLst/>
                        </a:rPr>
                        <a:t>1,6%</a:t>
                      </a:r>
                      <a:endParaRPr lang="sl-SI" sz="8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 dirty="0">
                          <a:effectLst/>
                        </a:rPr>
                        <a:t>213</a:t>
                      </a:r>
                      <a:endParaRPr lang="sl-SI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 dirty="0">
                          <a:effectLst/>
                        </a:rPr>
                        <a:t>1,4%</a:t>
                      </a:r>
                      <a:endParaRPr lang="sl-SI" sz="8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extLst>
                  <a:ext uri="{0D108BD9-81ED-4DB2-BD59-A6C34878D82A}">
                    <a16:rowId xmlns:a16="http://schemas.microsoft.com/office/drawing/2014/main" val="95620912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učenci z več motnjami*** (DRU)</a:t>
                      </a:r>
                      <a:endParaRPr lang="pl-PL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1.836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18,2%</a:t>
                      </a:r>
                      <a:endParaRPr lang="sl-SI" sz="800" b="0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3.608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29,9%</a:t>
                      </a:r>
                      <a:endParaRPr lang="sl-SI" sz="800" b="0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900" u="none" strike="noStrike">
                          <a:effectLst/>
                        </a:rPr>
                        <a:t>4331</a:t>
                      </a:r>
                      <a:endParaRPr lang="sl-SI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28,3%</a:t>
                      </a:r>
                      <a:endParaRPr lang="sl-SI" sz="800" b="0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extLst>
                  <a:ext uri="{0D108BD9-81ED-4DB2-BD59-A6C34878D82A}">
                    <a16:rowId xmlns:a16="http://schemas.microsoft.com/office/drawing/2014/main" val="2076075849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l" fontAlgn="b"/>
                      <a:r>
                        <a:rPr lang="sl-SI" sz="900" u="none" strike="noStrike">
                          <a:effectLst/>
                        </a:rPr>
                        <a:t>SKUPAJ </a:t>
                      </a:r>
                      <a:endParaRPr lang="sl-SI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10.091</a:t>
                      </a:r>
                      <a:endParaRPr lang="sl-SI" sz="9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100%</a:t>
                      </a:r>
                      <a:endParaRPr lang="sl-SI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12.054</a:t>
                      </a:r>
                      <a:endParaRPr lang="sl-SI" sz="9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>
                          <a:effectLst/>
                        </a:rPr>
                        <a:t>100%</a:t>
                      </a:r>
                      <a:endParaRPr lang="sl-SI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9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15.303</a:t>
                      </a:r>
                      <a:endParaRPr lang="sl-SI" sz="9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u="none" strike="noStrike" dirty="0">
                          <a:effectLst/>
                        </a:rPr>
                        <a:t>100%</a:t>
                      </a:r>
                      <a:endParaRPr lang="sl-SI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3" marR="5293" marT="5293" marB="0" anchor="b"/>
                </a:tc>
                <a:extLst>
                  <a:ext uri="{0D108BD9-81ED-4DB2-BD59-A6C34878D82A}">
                    <a16:rowId xmlns:a16="http://schemas.microsoft.com/office/drawing/2014/main" val="3298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636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grada številke diapozitiva 5">
            <a:extLst>
              <a:ext uri="{FF2B5EF4-FFF2-40B4-BE49-F238E27FC236}">
                <a16:creationId xmlns:a16="http://schemas.microsoft.com/office/drawing/2014/main" id="{DA6696B5-BE11-0685-4E40-9D3437056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12B2CC-4ED4-42FF-B237-649947AF669B}" type="slidenum">
              <a:rPr lang="sl-SI" altLang="sl-SI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sl-SI" altLang="sl-SI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297812B-A7BA-58AB-A50B-816F0D0468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0519" y="1052736"/>
            <a:ext cx="8713787" cy="1081088"/>
          </a:xfrm>
        </p:spPr>
        <p:txBody>
          <a:bodyPr/>
          <a:lstStyle/>
          <a:p>
            <a:pPr eaLnBrk="1" hangingPunct="1"/>
            <a:r>
              <a:rPr lang="sl-SI" altLang="sl-SI" sz="2000" b="1" dirty="0">
                <a:solidFill>
                  <a:srgbClr val="000000"/>
                </a:solidFill>
              </a:rPr>
              <a:t>Število dijakov glede na vrsto primanjkljaja, ovire oziroma motnje</a:t>
            </a:r>
            <a:endParaRPr lang="sl-SI" altLang="sl-SI" sz="2000" b="1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4992F3D-F8F8-1ED5-EBDD-D25092CF3909}"/>
              </a:ext>
            </a:extLst>
          </p:cNvPr>
          <p:cNvGraphicFramePr>
            <a:graphicFrameLocks noGrp="1"/>
          </p:cNvGraphicFramePr>
          <p:nvPr/>
        </p:nvGraphicFramePr>
        <p:xfrm>
          <a:off x="335360" y="2126716"/>
          <a:ext cx="11519997" cy="4118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6767">
                  <a:extLst>
                    <a:ext uri="{9D8B030D-6E8A-4147-A177-3AD203B41FA5}">
                      <a16:colId xmlns:a16="http://schemas.microsoft.com/office/drawing/2014/main" val="73617628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1499073142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3651627912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4190498499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1131286603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2545130826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2639854319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3786290595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452551568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1867579359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2557240781"/>
                    </a:ext>
                  </a:extLst>
                </a:gridCol>
              </a:tblGrid>
              <a:tr h="194133">
                <a:tc>
                  <a:txBody>
                    <a:bodyPr/>
                    <a:lstStyle/>
                    <a:p>
                      <a:pPr algn="l" fontAlgn="b"/>
                      <a:endParaRPr lang="sl-SI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2019/2020</a:t>
                      </a:r>
                      <a:endParaRPr lang="sl-SI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2020/2021</a:t>
                      </a:r>
                      <a:endParaRPr lang="sl-SI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2021/2022</a:t>
                      </a:r>
                      <a:endParaRPr lang="sl-SI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2022/2023</a:t>
                      </a:r>
                      <a:endParaRPr lang="sl-SI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2023/2024</a:t>
                      </a:r>
                      <a:endParaRPr lang="sl-SI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874368"/>
                  </a:ext>
                </a:extLst>
              </a:tr>
              <a:tr h="37061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>
                          <a:effectLst/>
                        </a:rPr>
                        <a:t>dijaki z lažjo motnjo v duševnem razvoju</a:t>
                      </a:r>
                      <a:endParaRPr lang="pl-P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122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2,3%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139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2,5%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154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2,5%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</a:rPr>
                        <a:t>156</a:t>
                      </a:r>
                      <a:endParaRPr lang="sl-SI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2,4%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162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2,2%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589305886"/>
                  </a:ext>
                </a:extLst>
              </a:tr>
              <a:tr h="30002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dirty="0">
                          <a:effectLst/>
                        </a:rPr>
                        <a:t>gluhi in naglušni</a:t>
                      </a:r>
                      <a:endParaRPr lang="sl-SI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74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1,4%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89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</a:rPr>
                        <a:t>1,6%</a:t>
                      </a:r>
                      <a:endParaRPr lang="sl-SI" sz="12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89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1,4%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82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1,2%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88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1,2%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1851429305"/>
                  </a:ext>
                </a:extLst>
              </a:tr>
              <a:tr h="37061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>
                          <a:effectLst/>
                        </a:rPr>
                        <a:t>dijaki z govorno jezikovnimi motnjami</a:t>
                      </a:r>
                      <a:endParaRPr lang="pl-P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</a:rPr>
                        <a:t>115</a:t>
                      </a:r>
                      <a:endParaRPr lang="sl-SI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</a:rPr>
                        <a:t>2,2%</a:t>
                      </a:r>
                      <a:endParaRPr lang="sl-SI" sz="12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114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2,0%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124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2,0%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133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2,0%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128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1,8%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2175236180"/>
                  </a:ext>
                </a:extLst>
              </a:tr>
              <a:tr h="370618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slepi in slabovidni ter dijaki z okvaro vidne funkcije**</a:t>
                      </a:r>
                      <a:endParaRPr lang="sl-SI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21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</a:rPr>
                        <a:t>0,4%</a:t>
                      </a:r>
                      <a:endParaRPr lang="sl-SI" sz="12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28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</a:rPr>
                        <a:t>0,5%</a:t>
                      </a:r>
                      <a:endParaRPr lang="sl-SI" sz="12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30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0,5%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29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0,4%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33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0,5%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497261949"/>
                  </a:ext>
                </a:extLst>
              </a:tr>
              <a:tr h="308849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dirty="0">
                          <a:effectLst/>
                        </a:rPr>
                        <a:t>gibalno ovirani</a:t>
                      </a:r>
                      <a:endParaRPr lang="sl-SI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57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1,1%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</a:rPr>
                        <a:t>49</a:t>
                      </a:r>
                      <a:endParaRPr lang="sl-SI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0,9%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38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0,6%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40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0,6%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</a:rPr>
                        <a:t>37</a:t>
                      </a:r>
                      <a:endParaRPr lang="sl-SI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0,5%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2309867995"/>
                  </a:ext>
                </a:extLst>
              </a:tr>
              <a:tr h="37061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dijaki s čustvenimi in vedenjskimi motnjami</a:t>
                      </a:r>
                      <a:endParaRPr lang="pl-P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133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2,5%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157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2,8%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181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2,9%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205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3,1%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312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4,3%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134891728"/>
                  </a:ext>
                </a:extLst>
              </a:tr>
              <a:tr h="27355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dolgotrajno bolni</a:t>
                      </a:r>
                      <a:endParaRPr lang="sl-SI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651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12,2%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692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12,2%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707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11,4%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738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11,2%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819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11,3%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3758005280"/>
                  </a:ext>
                </a:extLst>
              </a:tr>
              <a:tr h="54102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dijaki s primanjkljaji na posameznih področjih učenja *</a:t>
                      </a:r>
                      <a:endParaRPr lang="pl-P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2.676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50,2%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2.772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48,9%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3.020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48,7%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3.172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48,2%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3.379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46,6%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83454461"/>
                  </a:ext>
                </a:extLst>
              </a:tr>
              <a:tr h="36362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dijaki z avtističnimi motnjami*</a:t>
                      </a:r>
                      <a:endParaRPr lang="sl-SI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</a:rPr>
                        <a:t>83</a:t>
                      </a:r>
                      <a:endParaRPr lang="sl-SI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1,6%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89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1,6%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95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1,5%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93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1,4%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92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1,3%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3952299587"/>
                  </a:ext>
                </a:extLst>
              </a:tr>
              <a:tr h="291200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dirty="0">
                          <a:effectLst/>
                        </a:rPr>
                        <a:t>dijaki z več motnjami**</a:t>
                      </a:r>
                      <a:endParaRPr lang="sl-SI" sz="1100" b="0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1.399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26,2%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1.544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27,2%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1.763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28,4%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1.937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29,4%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2.202</a:t>
                      </a:r>
                      <a:endParaRPr lang="sl-SI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</a:rPr>
                        <a:t>30,4%</a:t>
                      </a:r>
                      <a:endParaRPr lang="sl-SI" sz="1200" b="0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1364661454"/>
                  </a:ext>
                </a:extLst>
              </a:tr>
              <a:tr h="363626">
                <a:tc>
                  <a:txBody>
                    <a:bodyPr/>
                    <a:lstStyle/>
                    <a:p>
                      <a:pPr algn="l" fontAlgn="b"/>
                      <a:r>
                        <a:rPr lang="sl-SI" sz="1200" b="1" u="none" strike="noStrike" dirty="0">
                          <a:effectLst/>
                        </a:rPr>
                        <a:t>SKUPAJ </a:t>
                      </a:r>
                      <a:endParaRPr lang="sl-SI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5.331</a:t>
                      </a:r>
                      <a:endParaRPr lang="sl-SI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100,0%</a:t>
                      </a:r>
                      <a:endParaRPr lang="sl-SI" sz="12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>
                          <a:effectLst/>
                        </a:rPr>
                        <a:t>5.673</a:t>
                      </a:r>
                      <a:endParaRPr lang="sl-SI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100,0%</a:t>
                      </a:r>
                      <a:endParaRPr lang="sl-SI" sz="12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>
                          <a:effectLst/>
                        </a:rPr>
                        <a:t>6.201</a:t>
                      </a:r>
                      <a:endParaRPr lang="sl-SI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100,0%</a:t>
                      </a:r>
                      <a:endParaRPr lang="sl-SI" sz="12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6.585</a:t>
                      </a:r>
                      <a:endParaRPr lang="sl-SI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>
                          <a:effectLst/>
                        </a:rPr>
                        <a:t>100,0%</a:t>
                      </a:r>
                      <a:endParaRPr lang="sl-SI" sz="1200" b="1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7.252</a:t>
                      </a:r>
                      <a:endParaRPr lang="sl-SI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</a:rPr>
                        <a:t>100,0%</a:t>
                      </a:r>
                      <a:endParaRPr lang="sl-SI" sz="12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3706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grada številke diapozitiva 5">
            <a:extLst>
              <a:ext uri="{FF2B5EF4-FFF2-40B4-BE49-F238E27FC236}">
                <a16:creationId xmlns:a16="http://schemas.microsoft.com/office/drawing/2014/main" id="{62023E68-FB8D-DBB6-BD58-A213DA88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DCA7C3-72FB-426D-9FC2-2C3D536D631B}" type="slidenum">
              <a:rPr lang="sl-SI" altLang="sl-SI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sl-SI" altLang="sl-SI" sz="140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F1C1569D-B3D6-B2D4-6FBB-43698ED54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544" y="1350962"/>
            <a:ext cx="8713787" cy="792163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sl-SI" sz="2000" b="1" kern="0" dirty="0">
                <a:solidFill>
                  <a:srgbClr val="000000"/>
                </a:solidFill>
              </a:rPr>
              <a:t>Delež dijakov s posebnimi potrebami v celotni populaciji</a:t>
            </a:r>
            <a:endParaRPr lang="sl-SI" altLang="sl-SI" sz="2000" b="1" kern="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AE6F4DF-510A-073A-31D3-338379F0C3E3}"/>
              </a:ext>
            </a:extLst>
          </p:cNvPr>
          <p:cNvGraphicFramePr>
            <a:graphicFrameLocks noGrp="1"/>
          </p:cNvGraphicFramePr>
          <p:nvPr/>
        </p:nvGraphicFramePr>
        <p:xfrm>
          <a:off x="551384" y="2151356"/>
          <a:ext cx="10886999" cy="35927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5289">
                  <a:extLst>
                    <a:ext uri="{9D8B030D-6E8A-4147-A177-3AD203B41FA5}">
                      <a16:colId xmlns:a16="http://schemas.microsoft.com/office/drawing/2014/main" val="1463575251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3676227369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4170251213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168284082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2181861472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3288271233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1580370508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1344070676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3132960645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695650511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3974472360"/>
                    </a:ext>
                  </a:extLst>
                </a:gridCol>
              </a:tblGrid>
              <a:tr h="60539">
                <a:tc>
                  <a:txBody>
                    <a:bodyPr/>
                    <a:lstStyle/>
                    <a:p>
                      <a:pPr algn="l" fontAlgn="b"/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2019/2020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2020/2021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2021/2022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2022/2023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2023/2024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rgbClr val="AAF4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401506"/>
                  </a:ext>
                </a:extLst>
              </a:tr>
              <a:tr h="558723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dirty="0">
                          <a:effectLst/>
                          <a:latin typeface="+mj-lt"/>
                        </a:rPr>
                        <a:t>nižje poklicno izobraževanje</a:t>
                      </a:r>
                      <a:endParaRPr lang="sl-SI" sz="1100" b="0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236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20,8%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257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22,1%</a:t>
                      </a:r>
                      <a:endParaRPr lang="sl-SI" sz="1200" b="0" i="1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281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24,1%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270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23,2%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290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24,9%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2218575836"/>
                  </a:ext>
                </a:extLst>
              </a:tr>
              <a:tr h="558723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  <a:latin typeface="+mj-lt"/>
                        </a:rPr>
                        <a:t>srednje poklicno izobraževanje</a:t>
                      </a:r>
                      <a:endParaRPr lang="sl-SI" sz="11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1.919</a:t>
                      </a:r>
                      <a:endParaRPr lang="sl-SI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15,8%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1.988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16,4%</a:t>
                      </a:r>
                      <a:endParaRPr lang="sl-SI" sz="1200" b="0" i="1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2.168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17,9%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2.243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18,5%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2373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19,6%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3498435272"/>
                  </a:ext>
                </a:extLst>
              </a:tr>
              <a:tr h="558723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  <a:latin typeface="+mj-lt"/>
                        </a:rPr>
                        <a:t>srednje strokovno izobraževanje</a:t>
                      </a:r>
                      <a:endParaRPr lang="sl-SI" sz="11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2.149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7,1%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2.291</a:t>
                      </a:r>
                      <a:endParaRPr lang="sl-SI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7,4%</a:t>
                      </a:r>
                      <a:endParaRPr lang="sl-SI" sz="1200" b="0" i="1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2.482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8,0%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2.715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8,8%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3052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9,9%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3065873385"/>
                  </a:ext>
                </a:extLst>
              </a:tr>
              <a:tr h="286141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  <a:latin typeface="+mj-lt"/>
                        </a:rPr>
                        <a:t>gimnazijsko izobraževanje</a:t>
                      </a:r>
                      <a:endParaRPr lang="sl-SI" sz="11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798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3,2%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887</a:t>
                      </a:r>
                      <a:endParaRPr lang="sl-SI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3,4%</a:t>
                      </a:r>
                      <a:endParaRPr lang="sl-SI" sz="1200" b="0" i="1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966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3,7%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1089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4,2%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1258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4,9%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599387961"/>
                  </a:ext>
                </a:extLst>
              </a:tr>
              <a:tr h="558723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  <a:latin typeface="+mj-lt"/>
                        </a:rPr>
                        <a:t>poklicno tehniško izobraževanje</a:t>
                      </a:r>
                      <a:endParaRPr lang="sl-SI" sz="11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223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6,3%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243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6,3%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298</a:t>
                      </a:r>
                      <a:endParaRPr lang="sl-SI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7,8%</a:t>
                      </a:r>
                      <a:endParaRPr lang="sl-SI" sz="1200" b="0" i="1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267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7,0%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277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7,2%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2170536040"/>
                  </a:ext>
                </a:extLst>
              </a:tr>
              <a:tr h="286141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  <a:latin typeface="+mj-lt"/>
                        </a:rPr>
                        <a:t>maturitetni tečaj</a:t>
                      </a:r>
                      <a:endParaRPr lang="sl-SI" sz="11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6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2,2%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6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2,7%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5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2,3%</a:t>
                      </a:r>
                      <a:endParaRPr lang="sl-SI" sz="1200" b="0" i="1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1</a:t>
                      </a:r>
                      <a:endParaRPr lang="sl-SI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0,5%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2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0,9%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1992525252"/>
                  </a:ext>
                </a:extLst>
              </a:tr>
              <a:tr h="29829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dirty="0">
                          <a:effectLst/>
                          <a:latin typeface="+mj-lt"/>
                        </a:rPr>
                        <a:t>poklicni tečaj</a:t>
                      </a:r>
                      <a:endParaRPr lang="sl-SI" sz="1100" b="0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0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0,0%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1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0,7%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1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0,7%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0</a:t>
                      </a:r>
                      <a:endParaRPr lang="sl-SI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 dirty="0">
                          <a:effectLst/>
                          <a:latin typeface="+mj-lt"/>
                        </a:rPr>
                        <a:t>0,0%</a:t>
                      </a:r>
                      <a:endParaRPr lang="sl-SI" sz="1200" b="0" i="1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0</a:t>
                      </a:r>
                      <a:endParaRPr lang="sl-SI" sz="1200" b="0" i="0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u="none" strike="noStrike">
                          <a:effectLst/>
                          <a:latin typeface="+mj-lt"/>
                        </a:rPr>
                        <a:t>0,0%</a:t>
                      </a:r>
                      <a:endParaRPr lang="sl-SI" sz="1200" b="0" i="1" u="none" strike="noStrike">
                        <a:effectLst/>
                        <a:latin typeface="+mj-lt"/>
                      </a:endParaRPr>
                    </a:p>
                  </a:txBody>
                  <a:tcPr marL="6065" marR="6065" marT="6065" marB="0" anchor="b"/>
                </a:tc>
                <a:extLst>
                  <a:ext uri="{0D108BD9-81ED-4DB2-BD59-A6C34878D82A}">
                    <a16:rowId xmlns:a16="http://schemas.microsoft.com/office/drawing/2014/main" val="569745312"/>
                  </a:ext>
                </a:extLst>
              </a:tr>
              <a:tr h="298292">
                <a:tc>
                  <a:txBody>
                    <a:bodyPr/>
                    <a:lstStyle/>
                    <a:p>
                      <a:pPr algn="l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SKUPAJ 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5.331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7,30%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5.673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7,64%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6.201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8,35%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6.585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8,87%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7.252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200" b="1" u="none" strike="noStrike" dirty="0">
                          <a:effectLst/>
                          <a:latin typeface="+mj-lt"/>
                        </a:rPr>
                        <a:t>9,77%</a:t>
                      </a:r>
                      <a:endParaRPr lang="sl-SI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065" marR="6065" marT="6065" marB="0" anchor="b"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6059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17" y="1185334"/>
            <a:ext cx="7766936" cy="598862"/>
          </a:xfrm>
        </p:spPr>
        <p:txBody>
          <a:bodyPr/>
          <a:lstStyle/>
          <a:p>
            <a:pPr algn="ctr"/>
            <a:r>
              <a:rPr lang="sl-SI" sz="2000" dirty="0"/>
              <a:t>Prehod iz OŠ v SŠ</a:t>
            </a:r>
            <a:endParaRPr lang="sl-SI" sz="28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154" y="1784196"/>
            <a:ext cx="9295074" cy="48928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l-SI" sz="1400" b="1" kern="1200" dirty="0">
                <a:latin typeface="Trebuchet MS" panose="020B0603020202020204" pitchFamily="34" charset="0"/>
                <a:cs typeface="Arial" charset="0"/>
              </a:rPr>
              <a:t>Ob prehodu iz osnovne šole v srednješolske programe </a:t>
            </a:r>
            <a:r>
              <a:rPr lang="sl-SI" sz="1400" kern="1200" dirty="0">
                <a:latin typeface="Trebuchet MS" panose="020B0603020202020204" pitchFamily="34" charset="0"/>
                <a:cs typeface="Arial" charset="0"/>
              </a:rPr>
              <a:t>starši ali zase oseba starejša od 15. let lahko vložijo novo zahtevo za uvedbo postopka usmerjanja.</a:t>
            </a:r>
          </a:p>
          <a:p>
            <a:pPr marL="0" indent="0" algn="just">
              <a:buNone/>
            </a:pPr>
            <a:r>
              <a:rPr lang="sl-SI" sz="1400" dirty="0">
                <a:latin typeface="Trebuchet MS" panose="020B0603020202020204" pitchFamily="34" charset="0"/>
                <a:cs typeface="Arial" charset="0"/>
              </a:rPr>
              <a:t>Svetovalni delavci na osnovnih šolah morajo starše v zvezi s tem pravočasno seznaniti – dobro je, da je to vsaj pol leta pred vpisom.</a:t>
            </a:r>
          </a:p>
          <a:p>
            <a:pPr marL="0" indent="0" algn="just">
              <a:buNone/>
            </a:pPr>
            <a:r>
              <a:rPr lang="sl-SI" sz="1400" kern="1200" dirty="0">
                <a:latin typeface="Trebuchet MS" panose="020B0603020202020204" pitchFamily="34" charset="0"/>
                <a:cs typeface="Arial" charset="0"/>
              </a:rPr>
              <a:t>V zahtevi za uvedbo postopka usmerjanja je treba navesti, na katero srednjo šolo in v kateri srednješolski program se bodoči dijak vpisuje, saj je to pomembno za presojo in odločitev komisije za usmerjanje otrok s posebnimi potrebami - komisija za usmerjanje mora za otroka tudi predlagati ustrezen program. </a:t>
            </a:r>
          </a:p>
          <a:p>
            <a:pPr marL="0" indent="0" algn="just">
              <a:buNone/>
            </a:pPr>
            <a:r>
              <a:rPr lang="sl-SI" sz="1400" kern="1200" dirty="0">
                <a:latin typeface="Trebuchet MS" panose="020B0603020202020204" pitchFamily="34" charset="0"/>
                <a:cs typeface="Arial" charset="0"/>
              </a:rPr>
              <a:t>Pred izdajo odločbe mora Zavod RS za šolstvo ugotoviti, ali lahko vzgojno-izobraževalni zavod, v katerega bo otrok s posebnimi potrebami vključen, izpolnjuje pogoje za sprejem otroka oziroma za izvajanje ukrepov, povezanih s posebnimi potrebami otroka. </a:t>
            </a:r>
          </a:p>
          <a:p>
            <a:pPr marL="0" indent="0" algn="just">
              <a:buNone/>
            </a:pPr>
            <a:r>
              <a:rPr lang="sl-SI" sz="1400" kern="1200" dirty="0">
                <a:latin typeface="Trebuchet MS" panose="020B0603020202020204" pitchFamily="34" charset="0"/>
                <a:cs typeface="Arial" charset="0"/>
              </a:rPr>
              <a:t>Včasih se zgodi, da je že izdana odločba o usmeritvi za določen srednješolski program in šolo ter se bodoči dijak premisli in s vpiše v drug srednješolski program oziroma šolo; tudi v teh primerih je potrebno seznaniti Zavod RS za šolstvo, saj je potrebno izdati novo odločbo o usmeritvi.</a:t>
            </a:r>
          </a:p>
          <a:p>
            <a:pPr marL="0" indent="0" algn="just">
              <a:buNone/>
            </a:pPr>
            <a:r>
              <a:rPr lang="sl-SI" sz="1400" kern="1200" dirty="0">
                <a:latin typeface="Trebuchet MS" panose="020B0603020202020204" pitchFamily="34" charset="0"/>
                <a:cs typeface="Arial" charset="0"/>
              </a:rPr>
              <a:t>Navedba srednješolskega programa pa je pomembna tudi z vidika obsega možnih pravic, saj se recimo dodatna strokovna pomoč kot učna pomoč lahko določi največ dve uri tedensko v izobraževalnih programih nižjega in srednjega poklicnega izobraževanja s prilagojenim izvajanjem in dodatno strokovno pomočjo, zgolj izjemoma pa tudi v drugih izobraževalnih programih.  </a:t>
            </a:r>
            <a:endParaRPr lang="sl-SI" sz="1400" dirty="0">
              <a:latin typeface="Trebuchet MS" panose="020B0603020202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8593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17" y="1185333"/>
            <a:ext cx="7766936" cy="531955"/>
          </a:xfrm>
        </p:spPr>
        <p:txBody>
          <a:bodyPr/>
          <a:lstStyle/>
          <a:p>
            <a:pPr algn="ctr"/>
            <a:r>
              <a:rPr lang="sl-SI" sz="2000" dirty="0"/>
              <a:t>Prehod iz OŠ v SŠ</a:t>
            </a:r>
            <a:endParaRPr lang="sl-SI" sz="28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507" y="2105553"/>
            <a:ext cx="8806399" cy="4597251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sl-SI" sz="3200" b="1" kern="1200" dirty="0">
                <a:latin typeface="Trebuchet MS" panose="020B0603020202020204" pitchFamily="34" charset="0"/>
                <a:cs typeface="Arial" charset="0"/>
              </a:rPr>
              <a:t>Število točk za vpis:</a:t>
            </a:r>
          </a:p>
          <a:p>
            <a:pPr marL="0" indent="0" algn="just">
              <a:buNone/>
            </a:pPr>
            <a:r>
              <a:rPr lang="sl-SI" sz="3200" kern="1200" dirty="0">
                <a:latin typeface="Trebuchet MS" panose="020B0603020202020204" pitchFamily="34" charset="0"/>
                <a:cs typeface="Arial" charset="0"/>
              </a:rPr>
              <a:t>Odločba, ki jo izda Zavod RS za šolstvo za enega od programov srednje šole postane veljavna v primeru, če otrok izpolnjuje vse predpisane pogoje za vpis in v skladu s predpisanimi merili dosega najmanj 90 odstotkov točk, potrebnih za vpis. </a:t>
            </a:r>
          </a:p>
          <a:p>
            <a:pPr marL="0" indent="0" algn="just">
              <a:buNone/>
            </a:pPr>
            <a:r>
              <a:rPr lang="sl-SI" sz="3200" b="1" kern="1200" dirty="0">
                <a:latin typeface="Trebuchet MS" panose="020B0603020202020204" pitchFamily="34" charset="0"/>
                <a:cs typeface="Arial" charset="0"/>
              </a:rPr>
              <a:t>Postopek prenosa odločbe, če dijak z odločbo v izbrano srednjo šolo oz. program ni bil sprejet:</a:t>
            </a:r>
          </a:p>
          <a:p>
            <a:pPr marL="0" indent="0" algn="just">
              <a:buNone/>
            </a:pPr>
            <a:r>
              <a:rPr lang="sl-SI" sz="3200" kern="1200" dirty="0">
                <a:latin typeface="Trebuchet MS" panose="020B0603020202020204" pitchFamily="34" charset="0"/>
                <a:cs typeface="Arial" charset="0"/>
              </a:rPr>
              <a:t>Če dijak ni bil sprejet v želeno šolo ima pa že izdano odločbo za to šolo, morajo starši/zakoniti zastopniki oz. starejši mladoletnik pri krajevno pristojnem Zavodu RS za šolstvo vložiti Zahtevo za spremembo odločbe o usmeritvi. V zahtevi vlagatelj navede razloge za predlagano spremembo odločbe o usmeritvi ter navede šolo in program v katero se bo/se je dijak prepisal.</a:t>
            </a:r>
          </a:p>
          <a:p>
            <a:pPr marL="0" indent="0" algn="just">
              <a:buNone/>
            </a:pPr>
            <a:endParaRPr lang="sl-SI" sz="3200" kern="1200" dirty="0">
              <a:latin typeface="Trebuchet MS" panose="020B0603020202020204" pitchFamily="34" charset="0"/>
              <a:cs typeface="Arial" charset="0"/>
            </a:endParaRPr>
          </a:p>
          <a:p>
            <a:pPr marL="0" indent="0" algn="just">
              <a:buNone/>
            </a:pPr>
            <a:r>
              <a:rPr lang="sl-SI" sz="3200" kern="1200" dirty="0">
                <a:latin typeface="Trebuchet MS" panose="020B0603020202020204" pitchFamily="34" charset="0"/>
                <a:cs typeface="Arial" charset="0"/>
              </a:rPr>
              <a:t>Skladno z drugim odstavkom 31. člena ZUOPP-1 se mora odločba o usmeritvi za srednješolski program vročiti tudi vzgojno-izobraževalnemu zavodu, v katerega bo bodoči dijak vključen.</a:t>
            </a:r>
          </a:p>
          <a:p>
            <a:pPr algn="l"/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2722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9C1B88-AAD8-B650-6C8E-99D89B243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17" y="1185333"/>
            <a:ext cx="7766936" cy="853017"/>
          </a:xfrm>
        </p:spPr>
        <p:txBody>
          <a:bodyPr/>
          <a:lstStyle/>
          <a:p>
            <a:pPr algn="ctr"/>
            <a:r>
              <a:rPr lang="sl-SI" sz="2800" dirty="0"/>
              <a:t>Programi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00295CA-17EA-6375-1341-BD78A35F4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520" y="2105554"/>
            <a:ext cx="8508905" cy="4051965"/>
          </a:xfrm>
        </p:spPr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sl-SI" sz="32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Dijaki s posebnimi potrebami se v srednjih šolah izobražujejo v izobraževalnih programih s prilagojenim izvajanjem in dodatno strokovno pomočjo, ki jih izvajajo redne srednje šole ali v prilagojenih izobraževalnih programih, ki jih izvajajo zavodi za vzgojo in izobraževanje otrok in mladostnikov s posebnimi potrebami. Vključitev v programe srednjega splošnega, strokovnega in poklicnega izobraževanja daje dijakom s posebnimi potrebami možnost, da si pridobijo enakovreden izobrazbeni standard kot njihovi vrstniki.</a:t>
            </a:r>
          </a:p>
          <a:p>
            <a:pPr algn="just">
              <a:defRPr/>
            </a:pPr>
            <a:endParaRPr lang="sl-SI" sz="3200" dirty="0">
              <a:solidFill>
                <a:schemeClr val="tx2">
                  <a:lumMod val="95000"/>
                  <a:lumOff val="5000"/>
                </a:schemeClr>
              </a:solidFill>
              <a:cs typeface="Arial" charset="0"/>
            </a:endParaRPr>
          </a:p>
          <a:p>
            <a:pPr algn="just">
              <a:defRPr/>
            </a:pPr>
            <a:r>
              <a:rPr lang="sl-SI" sz="32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</a:rPr>
              <a:t>Usmerjanje dijakov s posebnimi potrebami ureja </a:t>
            </a:r>
            <a:r>
              <a:rPr lang="sl-SI" sz="3200" dirty="0">
                <a:solidFill>
                  <a:schemeClr val="tx2">
                    <a:lumMod val="95000"/>
                    <a:lumOff val="5000"/>
                  </a:schemeClr>
                </a:solidFill>
                <a:cs typeface="Arial" charset="0"/>
                <a:hlinkClick r:id="rId2"/>
              </a:rPr>
              <a:t>Zakon o usmerjanju otrok s posebnimi potrebami</a:t>
            </a:r>
            <a:endParaRPr lang="sl-SI" sz="3200" dirty="0">
              <a:solidFill>
                <a:schemeClr val="tx2">
                  <a:lumMod val="95000"/>
                  <a:lumOff val="5000"/>
                </a:schemeClr>
              </a:solidFill>
              <a:cs typeface="Arial" charset="0"/>
            </a:endParaRPr>
          </a:p>
          <a:p>
            <a:pPr algn="l"/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A5F7F70-1C87-26D7-B379-53493B5CCC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42" y="265112"/>
            <a:ext cx="3983046" cy="920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6118346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BA0B4CB65FC74E8AE640DA94B11F1C" ma:contentTypeVersion="2" ma:contentTypeDescription="Create a new document." ma:contentTypeScope="" ma:versionID="348414a3ed30772b1e10e1e25317bbfe">
  <xsd:schema xmlns:xsd="http://www.w3.org/2001/XMLSchema" xmlns:xs="http://www.w3.org/2001/XMLSchema" xmlns:p="http://schemas.microsoft.com/office/2006/metadata/properties" xmlns:ns3="630f0bc5-dcda-41cf-bf7a-ce46c821cfc1" targetNamespace="http://schemas.microsoft.com/office/2006/metadata/properties" ma:root="true" ma:fieldsID="2fcf532e67be50168491b89d87234176" ns3:_="">
    <xsd:import namespace="630f0bc5-dcda-41cf-bf7a-ce46c821cf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f0bc5-dcda-41cf-bf7a-ce46c821c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2990E5-72F1-49CD-9069-7B7F71003FBD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630f0bc5-dcda-41cf-bf7a-ce46c821cfc1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C0C5B8-E693-4281-8917-C369DB5C6E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CA3EDC-EB94-4C35-BD8C-4B00121374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0f0bc5-dcda-41cf-bf7a-ce46c821cf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667</TotalTime>
  <Words>2987</Words>
  <Application>Microsoft Office PowerPoint</Application>
  <PresentationFormat>Širokozaslonsko</PresentationFormat>
  <Paragraphs>466</Paragraphs>
  <Slides>17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 3</vt:lpstr>
      <vt:lpstr>Gladko</vt:lpstr>
      <vt:lpstr>DIJAKI S POSEBNIMI POTREBAMI </vt:lpstr>
      <vt:lpstr>Zakonodaja na področju otrok s posebnimi potrebami</vt:lpstr>
      <vt:lpstr>Skupine otrok s posebnimi potrebami</vt:lpstr>
      <vt:lpstr>Program osnovne šole s prilagojenim izvajanjem in dodatno strokovno pomočjo</vt:lpstr>
      <vt:lpstr>Število dijakov glede na vrsto primanjkljaja, ovire oziroma motnje</vt:lpstr>
      <vt:lpstr>PowerPointova predstavitev</vt:lpstr>
      <vt:lpstr>Prehod iz OŠ v SŠ</vt:lpstr>
      <vt:lpstr>Prehod iz OŠ v SŠ</vt:lpstr>
      <vt:lpstr>Programi</vt:lpstr>
      <vt:lpstr>Individualizirani program</vt:lpstr>
      <vt:lpstr>Pravilnik o normativih in standardih za izvajanje izobraževalnih programov in vzgojnega programa na področju srednjega šolstva</vt:lpstr>
      <vt:lpstr>Pravilnik o normativih in standardih za izvajanje izobraževalnih programov in vzgojnega programa na področju srednjega šolstva</vt:lpstr>
      <vt:lpstr>Pravilnik o normativih in standardih za izvajanje izobraževalnih programov in vzgojnega programa na področju srednjega šolstva</vt:lpstr>
      <vt:lpstr>Svetovalni delavec - koordinator</vt:lpstr>
      <vt:lpstr>Prilagojen prevoz dijakov</vt:lpstr>
      <vt:lpstr>Matura/zaključni izpit</vt:lpstr>
      <vt:lpstr>Zaključek 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IZZIVI NA PODROČJU VZGOJE IN IZOBRAŽEVANJA OTROK S POSEBNIMI POTREBAMI</dc:title>
  <dc:creator>Polona Šoln Vrbinc</dc:creator>
  <cp:lastModifiedBy>Polona Šoln Vrbinc</cp:lastModifiedBy>
  <cp:revision>46</cp:revision>
  <cp:lastPrinted>2023-11-06T13:54:57Z</cp:lastPrinted>
  <dcterms:created xsi:type="dcterms:W3CDTF">2023-11-03T07:45:12Z</dcterms:created>
  <dcterms:modified xsi:type="dcterms:W3CDTF">2024-01-22T11:52:51Z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0x0101000ABA0B4CB65FC74E8AE640DA94B11F1C</vt:lpwstr>
  </property>
</Properties>
</file>