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5" r:id="rId5"/>
    <p:sldId id="259" r:id="rId6"/>
    <p:sldId id="258" r:id="rId7"/>
    <p:sldId id="260" r:id="rId8"/>
    <p:sldId id="261" r:id="rId9"/>
    <p:sldId id="262" r:id="rId10"/>
    <p:sldId id="280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-fsm16\users\ASchmuck\ASchmuck\analize\SURS\surs%20zivorojeni\zivorojeni%201954_2018%20tb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-fsm16\users\ASchmuck\ASchmuck\analitika%20SKA\dekani\kadri%20v%20viz%20podatki%20in%20tabel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Ž</a:t>
            </a:r>
            <a:r>
              <a:rPr lang="sl-SI" sz="1400" dirty="0" err="1"/>
              <a:t>ivorojeni</a:t>
            </a:r>
            <a:r>
              <a:rPr lang="sl-SI" sz="1400" dirty="0"/>
              <a:t> v letih od 1954 do 2020</a:t>
            </a:r>
            <a:endParaRPr lang="en-US" sz="1400" dirty="0"/>
          </a:p>
        </c:rich>
      </c:tx>
      <c:layout>
        <c:manualLayout>
          <c:xMode val="edge"/>
          <c:yMode val="edge"/>
          <c:x val="6.7522464698331194E-3"/>
          <c:y val="1.0596026490066225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5"/>
            <c:invertIfNegative val="0"/>
            <c:bubble3D val="0"/>
            <c:spPr>
              <a:solidFill>
                <a:schemeClr val="accent3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34D-47BB-8FD8-D267CD036C5F}"/>
              </c:ext>
            </c:extLst>
          </c:dPt>
          <c:dPt>
            <c:idx val="4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  <a:effectLst>
                <a:outerShdw blurRad="152400" dist="317500" dir="5400000" sx="90000" sy="-19000" rotWithShape="0">
                  <a:schemeClr val="accent6">
                    <a:lumMod val="60000"/>
                    <a:lumOff val="40000"/>
                    <a:alpha val="1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34D-47BB-8FD8-D267CD036C5F}"/>
              </c:ext>
            </c:extLst>
          </c:dPt>
          <c:dPt>
            <c:idx val="56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34D-47BB-8FD8-D267CD036C5F}"/>
              </c:ext>
            </c:extLst>
          </c:dPt>
          <c:cat>
            <c:strRef>
              <c:f>'1954 do 2018'!$B$3:$BP$3</c:f>
              <c:strCache>
                <c:ptCount val="67"/>
                <c:pt idx="0">
                  <c:v>1954</c:v>
                </c:pt>
                <c:pt idx="1">
                  <c:v>1955</c:v>
                </c:pt>
                <c:pt idx="2">
                  <c:v>1956</c:v>
                </c:pt>
                <c:pt idx="3">
                  <c:v>1957</c:v>
                </c:pt>
                <c:pt idx="4">
                  <c:v>1958</c:v>
                </c:pt>
                <c:pt idx="5">
                  <c:v>1959</c:v>
                </c:pt>
                <c:pt idx="6">
                  <c:v>1960</c:v>
                </c:pt>
                <c:pt idx="7">
                  <c:v>1961</c:v>
                </c:pt>
                <c:pt idx="8">
                  <c:v>1962</c:v>
                </c:pt>
                <c:pt idx="9">
                  <c:v>1963</c:v>
                </c:pt>
                <c:pt idx="10">
                  <c:v>1964</c:v>
                </c:pt>
                <c:pt idx="11">
                  <c:v>1965</c:v>
                </c:pt>
                <c:pt idx="12">
                  <c:v>1966</c:v>
                </c:pt>
                <c:pt idx="13">
                  <c:v>1967</c:v>
                </c:pt>
                <c:pt idx="14">
                  <c:v>1968</c:v>
                </c:pt>
                <c:pt idx="15">
                  <c:v>1969</c:v>
                </c:pt>
                <c:pt idx="16">
                  <c:v>1970</c:v>
                </c:pt>
                <c:pt idx="17">
                  <c:v>1971</c:v>
                </c:pt>
                <c:pt idx="18">
                  <c:v>1972</c:v>
                </c:pt>
                <c:pt idx="19">
                  <c:v>1973</c:v>
                </c:pt>
                <c:pt idx="20">
                  <c:v>1974</c:v>
                </c:pt>
                <c:pt idx="21">
                  <c:v>1975</c:v>
                </c:pt>
                <c:pt idx="22">
                  <c:v>1976</c:v>
                </c:pt>
                <c:pt idx="23">
                  <c:v>1977</c:v>
                </c:pt>
                <c:pt idx="24">
                  <c:v>1978</c:v>
                </c:pt>
                <c:pt idx="25">
                  <c:v>1979</c:v>
                </c:pt>
                <c:pt idx="26">
                  <c:v>1980</c:v>
                </c:pt>
                <c:pt idx="27">
                  <c:v>1981</c:v>
                </c:pt>
                <c:pt idx="28">
                  <c:v>1982</c:v>
                </c:pt>
                <c:pt idx="29">
                  <c:v>1983</c:v>
                </c:pt>
                <c:pt idx="30">
                  <c:v>1984</c:v>
                </c:pt>
                <c:pt idx="31">
                  <c:v>1985</c:v>
                </c:pt>
                <c:pt idx="32">
                  <c:v>1986</c:v>
                </c:pt>
                <c:pt idx="33">
                  <c:v>1987</c:v>
                </c:pt>
                <c:pt idx="34">
                  <c:v>1988</c:v>
                </c:pt>
                <c:pt idx="35">
                  <c:v>1989</c:v>
                </c:pt>
                <c:pt idx="36">
                  <c:v>1990</c:v>
                </c:pt>
                <c:pt idx="37">
                  <c:v>1991</c:v>
                </c:pt>
                <c:pt idx="38">
                  <c:v>1992</c:v>
                </c:pt>
                <c:pt idx="39">
                  <c:v>1993</c:v>
                </c:pt>
                <c:pt idx="40">
                  <c:v>1994</c:v>
                </c:pt>
                <c:pt idx="41">
                  <c:v>1995</c:v>
                </c:pt>
                <c:pt idx="42">
                  <c:v>1996</c:v>
                </c:pt>
                <c:pt idx="43">
                  <c:v>1997</c:v>
                </c:pt>
                <c:pt idx="44">
                  <c:v>1998</c:v>
                </c:pt>
                <c:pt idx="45">
                  <c:v>1999</c:v>
                </c:pt>
                <c:pt idx="46">
                  <c:v>2000</c:v>
                </c:pt>
                <c:pt idx="47">
                  <c:v>2001</c:v>
                </c:pt>
                <c:pt idx="48">
                  <c:v>2002</c:v>
                </c:pt>
                <c:pt idx="49">
                  <c:v>2003</c:v>
                </c:pt>
                <c:pt idx="50">
                  <c:v>2004</c:v>
                </c:pt>
                <c:pt idx="51">
                  <c:v>2005</c:v>
                </c:pt>
                <c:pt idx="52">
                  <c:v>2006</c:v>
                </c:pt>
                <c:pt idx="53">
                  <c:v>2007</c:v>
                </c:pt>
                <c:pt idx="54">
                  <c:v>2008</c:v>
                </c:pt>
                <c:pt idx="55">
                  <c:v>2009</c:v>
                </c:pt>
                <c:pt idx="56">
                  <c:v>2010</c:v>
                </c:pt>
                <c:pt idx="57">
                  <c:v>2011</c:v>
                </c:pt>
                <c:pt idx="58">
                  <c:v>2012</c:v>
                </c:pt>
                <c:pt idx="59">
                  <c:v>2013</c:v>
                </c:pt>
                <c:pt idx="60">
                  <c:v>2014</c:v>
                </c:pt>
                <c:pt idx="61">
                  <c:v>2015</c:v>
                </c:pt>
                <c:pt idx="62">
                  <c:v>2016</c:v>
                </c:pt>
                <c:pt idx="63">
                  <c:v>2017</c:v>
                </c:pt>
                <c:pt idx="64">
                  <c:v>2018</c:v>
                </c:pt>
                <c:pt idx="65">
                  <c:v>2019</c:v>
                </c:pt>
                <c:pt idx="66">
                  <c:v>2020</c:v>
                </c:pt>
              </c:strCache>
            </c:strRef>
          </c:cat>
          <c:val>
            <c:numRef>
              <c:f>'1954 do 2018'!$B$4:$BP$4</c:f>
              <c:numCache>
                <c:formatCode>0</c:formatCode>
                <c:ptCount val="67"/>
                <c:pt idx="0">
                  <c:v>31828</c:v>
                </c:pt>
                <c:pt idx="1">
                  <c:v>32096</c:v>
                </c:pt>
                <c:pt idx="2">
                  <c:v>31466</c:v>
                </c:pt>
                <c:pt idx="3">
                  <c:v>30086</c:v>
                </c:pt>
                <c:pt idx="4">
                  <c:v>28284</c:v>
                </c:pt>
                <c:pt idx="5">
                  <c:v>28429</c:v>
                </c:pt>
                <c:pt idx="6">
                  <c:v>27825</c:v>
                </c:pt>
                <c:pt idx="7">
                  <c:v>28955</c:v>
                </c:pt>
                <c:pt idx="8">
                  <c:v>29035</c:v>
                </c:pt>
                <c:pt idx="9">
                  <c:v>29174</c:v>
                </c:pt>
                <c:pt idx="10">
                  <c:v>29184</c:v>
                </c:pt>
                <c:pt idx="11">
                  <c:v>30587</c:v>
                </c:pt>
                <c:pt idx="12">
                  <c:v>30941</c:v>
                </c:pt>
                <c:pt idx="13">
                  <c:v>29824</c:v>
                </c:pt>
                <c:pt idx="14">
                  <c:v>28580</c:v>
                </c:pt>
                <c:pt idx="15">
                  <c:v>27883</c:v>
                </c:pt>
                <c:pt idx="16">
                  <c:v>27432</c:v>
                </c:pt>
                <c:pt idx="17">
                  <c:v>28278</c:v>
                </c:pt>
                <c:pt idx="18">
                  <c:v>28713</c:v>
                </c:pt>
                <c:pt idx="19">
                  <c:v>29548</c:v>
                </c:pt>
                <c:pt idx="20">
                  <c:v>28625</c:v>
                </c:pt>
                <c:pt idx="21">
                  <c:v>29786</c:v>
                </c:pt>
                <c:pt idx="22">
                  <c:v>30339</c:v>
                </c:pt>
                <c:pt idx="23">
                  <c:v>29904</c:v>
                </c:pt>
                <c:pt idx="24">
                  <c:v>30354</c:v>
                </c:pt>
                <c:pt idx="25">
                  <c:v>30604</c:v>
                </c:pt>
                <c:pt idx="26">
                  <c:v>29902</c:v>
                </c:pt>
                <c:pt idx="27">
                  <c:v>29220</c:v>
                </c:pt>
                <c:pt idx="28">
                  <c:v>28894</c:v>
                </c:pt>
                <c:pt idx="29">
                  <c:v>27200</c:v>
                </c:pt>
                <c:pt idx="30">
                  <c:v>26274</c:v>
                </c:pt>
                <c:pt idx="31">
                  <c:v>25933</c:v>
                </c:pt>
                <c:pt idx="32">
                  <c:v>25570</c:v>
                </c:pt>
                <c:pt idx="33">
                  <c:v>25592</c:v>
                </c:pt>
                <c:pt idx="34">
                  <c:v>25209</c:v>
                </c:pt>
                <c:pt idx="35">
                  <c:v>23447</c:v>
                </c:pt>
                <c:pt idx="36">
                  <c:v>22368</c:v>
                </c:pt>
                <c:pt idx="37">
                  <c:v>21583</c:v>
                </c:pt>
                <c:pt idx="38">
                  <c:v>19982</c:v>
                </c:pt>
                <c:pt idx="39">
                  <c:v>19793</c:v>
                </c:pt>
                <c:pt idx="40">
                  <c:v>19463</c:v>
                </c:pt>
                <c:pt idx="41">
                  <c:v>18980</c:v>
                </c:pt>
                <c:pt idx="42">
                  <c:v>18788</c:v>
                </c:pt>
                <c:pt idx="43">
                  <c:v>18165</c:v>
                </c:pt>
                <c:pt idx="44">
                  <c:v>17856</c:v>
                </c:pt>
                <c:pt idx="45">
                  <c:v>17533</c:v>
                </c:pt>
                <c:pt idx="46">
                  <c:v>18180</c:v>
                </c:pt>
                <c:pt idx="47">
                  <c:v>17477</c:v>
                </c:pt>
                <c:pt idx="48">
                  <c:v>17501</c:v>
                </c:pt>
                <c:pt idx="49">
                  <c:v>17321</c:v>
                </c:pt>
                <c:pt idx="50">
                  <c:v>17961</c:v>
                </c:pt>
                <c:pt idx="51">
                  <c:v>18157</c:v>
                </c:pt>
                <c:pt idx="52">
                  <c:v>18932</c:v>
                </c:pt>
                <c:pt idx="53">
                  <c:v>19823</c:v>
                </c:pt>
                <c:pt idx="54">
                  <c:v>21817</c:v>
                </c:pt>
                <c:pt idx="55">
                  <c:v>21856</c:v>
                </c:pt>
                <c:pt idx="56">
                  <c:v>22343</c:v>
                </c:pt>
                <c:pt idx="57">
                  <c:v>21947</c:v>
                </c:pt>
                <c:pt idx="58">
                  <c:v>21938</c:v>
                </c:pt>
                <c:pt idx="59">
                  <c:v>21111</c:v>
                </c:pt>
                <c:pt idx="60">
                  <c:v>21165</c:v>
                </c:pt>
                <c:pt idx="61">
                  <c:v>20641</c:v>
                </c:pt>
                <c:pt idx="62">
                  <c:v>20345</c:v>
                </c:pt>
                <c:pt idx="63">
                  <c:v>20241</c:v>
                </c:pt>
                <c:pt idx="64">
                  <c:v>19585</c:v>
                </c:pt>
                <c:pt idx="65">
                  <c:v>19328</c:v>
                </c:pt>
                <c:pt idx="66">
                  <c:v>18767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4D-47BB-8FD8-D267CD036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196288"/>
        <c:axId val="51261440"/>
      </c:barChart>
      <c:catAx>
        <c:axId val="51196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1261440"/>
        <c:crosses val="autoZero"/>
        <c:auto val="1"/>
        <c:lblAlgn val="ctr"/>
        <c:lblOffset val="100"/>
        <c:noMultiLvlLbl val="0"/>
      </c:catAx>
      <c:valAx>
        <c:axId val="512614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51196288"/>
        <c:crosses val="autoZero"/>
        <c:crossBetween val="between"/>
      </c:valAx>
      <c:spPr>
        <a:ln>
          <a:solidFill>
            <a:schemeClr val="accent1">
              <a:alpha val="51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21113393434516"/>
          <c:y val="7.2966062392762876E-2"/>
          <c:w val="0.78635712655483281"/>
          <c:h val="0.717761984934289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starostna!$A$19</c:f>
              <c:strCache>
                <c:ptCount val="1"/>
                <c:pt idx="0">
                  <c:v>manj kot 30 let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starostna!$B$18:$D$18</c:f>
              <c:strCache>
                <c:ptCount val="3"/>
                <c:pt idx="0">
                  <c:v>vzgojitelji/ce, pomočniki/ce</c:v>
                </c:pt>
                <c:pt idx="1">
                  <c:v>osnovnošolski učitelji/ce</c:v>
                </c:pt>
                <c:pt idx="2">
                  <c:v>srednješolski učitelji/ce</c:v>
                </c:pt>
              </c:strCache>
            </c:strRef>
          </c:cat>
          <c:val>
            <c:numRef>
              <c:f>starostna!$B$19:$D$19</c:f>
              <c:numCache>
                <c:formatCode>0</c:formatCode>
                <c:ptCount val="3"/>
                <c:pt idx="0">
                  <c:v>1903</c:v>
                </c:pt>
                <c:pt idx="1">
                  <c:v>1748</c:v>
                </c:pt>
                <c:pt idx="2">
                  <c:v>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FF-4A7E-9E11-B9B29AE296E3}"/>
            </c:ext>
          </c:extLst>
        </c:ser>
        <c:ser>
          <c:idx val="1"/>
          <c:order val="1"/>
          <c:tx>
            <c:strRef>
              <c:f>starostna!$A$20</c:f>
              <c:strCache>
                <c:ptCount val="1"/>
                <c:pt idx="0">
                  <c:v>30 do 49 let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starostna!$B$18:$D$18</c:f>
              <c:strCache>
                <c:ptCount val="3"/>
                <c:pt idx="0">
                  <c:v>vzgojitelji/ce, pomočniki/ce</c:v>
                </c:pt>
                <c:pt idx="1">
                  <c:v>osnovnošolski učitelji/ce</c:v>
                </c:pt>
                <c:pt idx="2">
                  <c:v>srednješolski učitelji/ce</c:v>
                </c:pt>
              </c:strCache>
            </c:strRef>
          </c:cat>
          <c:val>
            <c:numRef>
              <c:f>starostna!$B$20:$D$20</c:f>
              <c:numCache>
                <c:formatCode>0</c:formatCode>
                <c:ptCount val="3"/>
                <c:pt idx="0">
                  <c:v>7239</c:v>
                </c:pt>
                <c:pt idx="1">
                  <c:v>11373</c:v>
                </c:pt>
                <c:pt idx="2">
                  <c:v>2878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FF-4A7E-9E11-B9B29AE296E3}"/>
            </c:ext>
          </c:extLst>
        </c:ser>
        <c:ser>
          <c:idx val="2"/>
          <c:order val="2"/>
          <c:tx>
            <c:strRef>
              <c:f>starostna!$A$21</c:f>
              <c:strCache>
                <c:ptCount val="1"/>
                <c:pt idx="0">
                  <c:v>50 let ali več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starostna!$B$18:$D$18</c:f>
              <c:strCache>
                <c:ptCount val="3"/>
                <c:pt idx="0">
                  <c:v>vzgojitelji/ce, pomočniki/ce</c:v>
                </c:pt>
                <c:pt idx="1">
                  <c:v>osnovnošolski učitelji/ce</c:v>
                </c:pt>
                <c:pt idx="2">
                  <c:v>srednješolski učitelji/ce</c:v>
                </c:pt>
              </c:strCache>
            </c:strRef>
          </c:cat>
          <c:val>
            <c:numRef>
              <c:f>starostna!$B$21:$D$21</c:f>
              <c:numCache>
                <c:formatCode>0</c:formatCode>
                <c:ptCount val="3"/>
                <c:pt idx="0">
                  <c:v>2706</c:v>
                </c:pt>
                <c:pt idx="1">
                  <c:v>6356</c:v>
                </c:pt>
                <c:pt idx="2">
                  <c:v>3122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FF-4A7E-9E11-B9B29AE296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6"/>
        <c:overlap val="100"/>
        <c:axId val="555609040"/>
        <c:axId val="550653280"/>
      </c:barChart>
      <c:catAx>
        <c:axId val="55560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50653280"/>
        <c:crosses val="autoZero"/>
        <c:auto val="1"/>
        <c:lblAlgn val="ctr"/>
        <c:lblOffset val="100"/>
        <c:noMultiLvlLbl val="0"/>
      </c:catAx>
      <c:valAx>
        <c:axId val="55065328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55609040"/>
        <c:crosses val="autoZero"/>
        <c:crossBetween val="between"/>
      </c:valAx>
      <c:spPr>
        <a:noFill/>
        <a:ln>
          <a:solidFill>
            <a:schemeClr val="tx1"/>
          </a:solidFill>
        </a:ln>
        <a:effectLst>
          <a:outerShdw blurRad="50800" dir="5400000" algn="ctr" rotWithShape="0">
            <a:srgbClr val="000000">
              <a:alpha val="43137"/>
            </a:srgbClr>
          </a:outerShdw>
        </a:effectLst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0.33745</cdr:x>
      <cdr:y>0.03664</cdr:y>
    </cdr:from>
    <cdr:to>
      <cdr:x>0.79808</cdr:x>
      <cdr:y>0.10502</cdr:y>
    </cdr:to>
    <cdr:sp macro="" textlink="">
      <cdr:nvSpPr>
        <cdr:cNvPr id="2" name="PoljeZBesedilom 1"/>
        <cdr:cNvSpPr txBox="1"/>
      </cdr:nvSpPr>
      <cdr:spPr>
        <a:xfrm xmlns:a="http://schemas.openxmlformats.org/drawingml/2006/main">
          <a:off x="3548449" y="176999"/>
          <a:ext cx="4843847" cy="3303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sl-SI" sz="1100" dirty="0"/>
            <a:t>30.604 ...........</a:t>
          </a:r>
          <a:r>
            <a:rPr lang="sl-SI" sz="1100" baseline="0" dirty="0"/>
            <a:t>.......      </a:t>
          </a:r>
          <a:r>
            <a:rPr lang="sl-SI" sz="1100" b="1" dirty="0">
              <a:solidFill>
                <a:srgbClr val="C00000"/>
              </a:solidFill>
            </a:rPr>
            <a:t>razlika   13.283</a:t>
          </a:r>
          <a:r>
            <a:rPr lang="sl-SI" sz="1100" b="1" baseline="0" dirty="0">
              <a:solidFill>
                <a:srgbClr val="C00000"/>
              </a:solidFill>
            </a:rPr>
            <a:t>      </a:t>
          </a:r>
          <a:r>
            <a:rPr lang="sl-SI" sz="1100" baseline="0" dirty="0"/>
            <a:t>...............................</a:t>
          </a:r>
          <a:r>
            <a:rPr lang="sl-SI" sz="1100" dirty="0"/>
            <a:t>  17.321   </a:t>
          </a:r>
        </a:p>
      </cdr:txBody>
    </cdr:sp>
  </cdr:relSizeAnchor>
  <cdr:relSizeAnchor xmlns:cdr="http://schemas.openxmlformats.org/drawingml/2006/chartDrawing">
    <cdr:from>
      <cdr:x>0.73843</cdr:x>
      <cdr:y>0.0945</cdr:y>
    </cdr:from>
    <cdr:to>
      <cdr:x>0.74043</cdr:x>
      <cdr:y>0.48223</cdr:y>
    </cdr:to>
    <cdr:cxnSp macro="">
      <cdr:nvCxnSpPr>
        <cdr:cNvPr id="8" name="Raven puščični povezovalnik 7">
          <a:extLst xmlns:a="http://schemas.openxmlformats.org/drawingml/2006/main">
            <a:ext uri="{FF2B5EF4-FFF2-40B4-BE49-F238E27FC236}">
              <a16:creationId xmlns:a16="http://schemas.microsoft.com/office/drawing/2014/main" id="{5A05CE30-1AD6-4EF8-9C4C-CE14FFD7D4A7}"/>
            </a:ext>
          </a:extLst>
        </cdr:cNvPr>
        <cdr:cNvCxnSpPr/>
      </cdr:nvCxnSpPr>
      <cdr:spPr>
        <a:xfrm xmlns:a="http://schemas.openxmlformats.org/drawingml/2006/main" flipH="1" flipV="1">
          <a:off x="10958249" y="679574"/>
          <a:ext cx="29680" cy="278831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0.40713</cdr:x>
      <cdr:y>0.12018</cdr:y>
    </cdr:from>
    <cdr:to>
      <cdr:x>0.40722</cdr:x>
      <cdr:y>0.16284</cdr:y>
    </cdr:to>
    <cdr:cxnSp macro="">
      <cdr:nvCxnSpPr>
        <cdr:cNvPr id="13" name="Raven puščični povezovalnik 12">
          <a:extLst xmlns:a="http://schemas.openxmlformats.org/drawingml/2006/main">
            <a:ext uri="{FF2B5EF4-FFF2-40B4-BE49-F238E27FC236}">
              <a16:creationId xmlns:a16="http://schemas.microsoft.com/office/drawing/2014/main" id="{21518356-AC08-4B5E-95E2-8C671B56E9E4}"/>
            </a:ext>
          </a:extLst>
        </cdr:cNvPr>
        <cdr:cNvCxnSpPr/>
      </cdr:nvCxnSpPr>
      <cdr:spPr>
        <a:xfrm xmlns:a="http://schemas.openxmlformats.org/drawingml/2006/main" flipH="1" flipV="1">
          <a:off x="4281171" y="580556"/>
          <a:ext cx="946" cy="20608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0.80607</cdr:x>
      <cdr:y>0.24338</cdr:y>
    </cdr:from>
    <cdr:to>
      <cdr:x>0.87799</cdr:x>
      <cdr:y>0.28151</cdr:y>
    </cdr:to>
    <cdr:sp macro="" textlink="">
      <cdr:nvSpPr>
        <cdr:cNvPr id="20" name="PoljeZBesedilom 19"/>
        <cdr:cNvSpPr txBox="1"/>
      </cdr:nvSpPr>
      <cdr:spPr>
        <a:xfrm xmlns:a="http://schemas.openxmlformats.org/drawingml/2006/main">
          <a:off x="8476351" y="1175691"/>
          <a:ext cx="756205" cy="184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100" dirty="0"/>
            <a:t>22.343</a:t>
          </a:r>
        </a:p>
      </cdr:txBody>
    </cdr:sp>
  </cdr:relSizeAnchor>
  <cdr:relSizeAnchor xmlns:cdr="http://schemas.openxmlformats.org/drawingml/2006/chartDrawing">
    <cdr:from>
      <cdr:x>0.83152</cdr:x>
      <cdr:y>0.30887</cdr:y>
    </cdr:from>
    <cdr:to>
      <cdr:x>0.8316</cdr:x>
      <cdr:y>0.35154</cdr:y>
    </cdr:to>
    <cdr:cxnSp macro="">
      <cdr:nvCxnSpPr>
        <cdr:cNvPr id="21" name="Raven puščični povezovalnik 20">
          <a:extLst xmlns:a="http://schemas.openxmlformats.org/drawingml/2006/main">
            <a:ext uri="{FF2B5EF4-FFF2-40B4-BE49-F238E27FC236}">
              <a16:creationId xmlns:a16="http://schemas.microsoft.com/office/drawing/2014/main" id="{F67B8FB4-77CD-46F5-9564-E221906AC34A}"/>
            </a:ext>
          </a:extLst>
        </cdr:cNvPr>
        <cdr:cNvCxnSpPr/>
      </cdr:nvCxnSpPr>
      <cdr:spPr>
        <a:xfrm xmlns:a="http://schemas.openxmlformats.org/drawingml/2006/main" flipH="1" flipV="1">
          <a:off x="8743978" y="1492076"/>
          <a:ext cx="841" cy="20612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0.22816</cdr:x>
      <cdr:y>0.63945</cdr:y>
    </cdr:from>
    <cdr:to>
      <cdr:x>0.28927</cdr:x>
      <cdr:y>0.71044</cdr:y>
    </cdr:to>
    <cdr:sp macro="" textlink="">
      <cdr:nvSpPr>
        <cdr:cNvPr id="2" name="PoljeZBesedilom 1"/>
        <cdr:cNvSpPr txBox="1"/>
      </cdr:nvSpPr>
      <cdr:spPr>
        <a:xfrm xmlns:a="http://schemas.openxmlformats.org/drawingml/2006/main">
          <a:off x="2399270" y="2782458"/>
          <a:ext cx="642551" cy="308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100" dirty="0"/>
            <a:t>16 %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B86E3C-1286-E749-2428-AA756622E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E5E0BAA-0FA2-574A-0A53-CCB5FB8CB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EC5CF8E-02CE-F0C6-8CA7-0C2021FD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D29C128-8754-D1CC-384D-6DD55DC2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B39350E-7305-7ED5-EEAB-E0A8169C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8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B8F447-651E-27BF-F373-21807BD08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A3A5494-49D0-34CC-CE99-2ED065EF7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EC6498E-4AA3-7B44-0300-C3C73E3A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4E15282-3984-8EFA-A953-E2A667763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73B2791-1981-E611-97B2-80F481E7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511CC3A-B1CC-57A4-7FAC-52A893364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3750A08-BBF8-B2D9-C629-CB7A52194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22B7B1C-A479-1FB2-0AE1-DF156E8A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5C91432-AD6C-F2DC-434A-96E826BC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180EB22-AE55-CA0E-38D1-4076A59E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8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4E8A61-C9D7-5F3F-1D07-7E19F892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4A797F5-1155-31EC-485B-8F131141B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3B5D9FF-3EA4-F2D9-9D54-80BDB310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0AFDC0B-43CE-4247-A33B-C4158DBA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A5DF0FA-871A-139C-B4BB-B9CF3078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5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7F5439-C0B2-34C6-77D1-3062E5D4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F07D7C3-83A2-A333-3ADB-95801EAB9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0153C02-0F1D-6952-6B46-2F86AC81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833B0F2-431A-02C3-9DCA-B26052EE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8CCE44F-3D10-5779-E1A8-3689C130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5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06327D-EAA1-1F88-611C-BBCD36AE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23A90F5-073B-402B-0C56-345B399A28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78D5ABE-357B-929E-C5C5-D4E5F742F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A486BF2-AD90-7CA9-3CBA-B77DBBAD2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22DE904-307D-41FB-3F4B-BA8F2ECF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AB8EEF1-6168-C022-D827-BA7F126D7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FFFFDE-2F57-6B86-C0FB-921D79884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659451C-586C-F6A7-6F2F-1A6C6A2B3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78048E7-D6B3-F90B-076A-D4BF68EBF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5ABE7223-FF1B-E494-98BA-1A4B269E1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8050984-5CDC-45FC-1912-6565F1845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B4019B00-2EA8-151A-312C-2FEBFBB6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5DC04B7E-AA71-5D04-6372-5C875D12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F8141077-BB65-F409-8757-E75C2D131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5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198D8D-65E4-D305-F87D-273E97C33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ABB54C81-FB48-9EB3-FE44-0574DBFB4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14817C9-A8E9-A638-D159-E7DE6ABA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ECC96F6-044A-D39C-297D-A80568588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8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985C7DA7-4D32-BA07-9B31-5442619C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862941F9-E582-6507-E2FF-EF0976DE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5EBCD49-047B-67FF-D951-791233D1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3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BBCE1C-1BFC-0659-CAB1-F476F3A2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D58C70F-8BE7-5FB0-BE61-7B84BB568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69E3610-6DD5-9DE2-F91C-54BD9B104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2BF0110-ABE1-6D15-652A-49525F41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BE35357-A1AE-5851-C309-6FE7AAAC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FA40CE3-F0B6-D4C3-B135-4BB0D1EA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2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5E68F3-EB3A-975F-7AFE-3BEA11A5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5464925-DDB8-9E65-3473-F49CF9D93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7ABF6BC-2DC9-CD94-5C5D-2B0C94212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1B2CAB0-7636-EA17-5350-E219FDFA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0948F5A-F596-99B4-5502-1F1BCC60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D30BFE0-7F30-A585-25C6-273BC1E4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94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FF413790-D9BB-8B56-8088-797287E69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F12473A-A115-2E88-52EA-31BC26DDD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A8757BC-A678-7ED5-E80C-FA2E13AECA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38D8-EB1D-430A-ACC6-CC07BE9A4A07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8692963-F787-CF2A-6A19-E61ECED34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5E619DE-24B3-E0B6-7DA4-62FA13493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60277-8EEC-409E-A61D-BBC6240CE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6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kadrisolstvo.mizs@gov.si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17EB198-0A3A-7E57-C3A9-33252B54AB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2358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2A26905-3D7E-11B9-7F89-D2EBDFB2F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501221"/>
            <a:ext cx="4825999" cy="2521613"/>
          </a:xfrm>
        </p:spPr>
        <p:txBody>
          <a:bodyPr anchor="b">
            <a:normAutofit fontScale="90000"/>
          </a:bodyPr>
          <a:lstStyle/>
          <a:p>
            <a:r>
              <a:rPr lang="sl-SI" sz="4200" dirty="0">
                <a:latin typeface="Arial" panose="020B0604020202020204" pitchFamily="34" charset="0"/>
                <a:cs typeface="Arial" panose="020B0604020202020204" pitchFamily="34" charset="0"/>
              </a:rPr>
              <a:t>Štipendije študentom pedagoških študijskih programov</a:t>
            </a:r>
            <a:endParaRPr lang="en-US" sz="4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8C5CF85-23C9-3068-76EE-94A6CB1C7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sl-SI" sz="2000" dirty="0"/>
              <a:t>…in učiteljski poklic</a:t>
            </a:r>
          </a:p>
          <a:p>
            <a:pPr algn="l"/>
            <a:endParaRPr lang="sl-SI" sz="2000" dirty="0"/>
          </a:p>
          <a:p>
            <a:pPr algn="l"/>
            <a:r>
              <a:rPr lang="sl-SI" sz="2000" dirty="0"/>
              <a:t>Nataša Miklič</a:t>
            </a:r>
          </a:p>
          <a:p>
            <a:pPr algn="l"/>
            <a:r>
              <a:rPr lang="sl-SI" sz="2000" dirty="0"/>
              <a:t>dr. Miha Lovšin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EF322C9C-CC05-C854-2EEC-E17CCF0C3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90" y="286569"/>
            <a:ext cx="4359018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14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3918EA9-46E4-4FB9-BD9E-FC3AFA32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sl-SI" sz="4000" dirty="0">
                <a:solidFill>
                  <a:srgbClr val="FFFFFF"/>
                </a:solidFill>
              </a:rPr>
              <a:t>Po zaključku študija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6FA6180-1B57-4F98-A766-0386A0E85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sl-SI" sz="2400" dirty="0"/>
              <a:t>Štipendist se je po končanju druge stopnje dolžan zaposliti na področju vzgoje in izobraževanja za toliko časa, kolikor je prejemal štipendijo</a:t>
            </a:r>
          </a:p>
          <a:p>
            <a:r>
              <a:rPr lang="sl-SI" sz="2400" dirty="0"/>
              <a:t>Možnost zaposlitve v zdravstvu, socialno varstvo</a:t>
            </a:r>
          </a:p>
          <a:p>
            <a:r>
              <a:rPr lang="sl-SI" sz="2400" dirty="0"/>
              <a:t>Inštituti, javni zavodi, Ministrstvo za vzgojo in izobraževanje</a:t>
            </a:r>
          </a:p>
          <a:p>
            <a:r>
              <a:rPr lang="sl-SI" sz="2400" dirty="0"/>
              <a:t>Možnost zaposlitve v gospodarstvu</a:t>
            </a:r>
          </a:p>
        </p:txBody>
      </p:sp>
    </p:spTree>
    <p:extLst>
      <p:ext uri="{BB962C8B-B14F-4D97-AF65-F5344CB8AC3E}">
        <p14:creationId xmlns:p14="http://schemas.microsoft.com/office/powerpoint/2010/main" val="1660978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F623AA-CA37-427E-9872-5234B272C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Kontakt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0AEEB40-88AA-40C7-8801-3255D35A8C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Urad za razvoj in kakovost izobraževanja, Sektor za razvoj kadrov v šolstvu</a:t>
            </a:r>
          </a:p>
          <a:p>
            <a:r>
              <a:rPr lang="sl-SI" dirty="0"/>
              <a:t>Nataša Miklič</a:t>
            </a:r>
          </a:p>
          <a:p>
            <a:r>
              <a:rPr lang="sl-SI" dirty="0"/>
              <a:t>e-naslov: </a:t>
            </a:r>
            <a:r>
              <a:rPr lang="sl-SI" dirty="0">
                <a:hlinkClick r:id="rId2"/>
              </a:rPr>
              <a:t>kadrisolstvo.mizs@gov.si</a:t>
            </a:r>
            <a:r>
              <a:rPr lang="sl-SI" dirty="0"/>
              <a:t> </a:t>
            </a:r>
          </a:p>
          <a:p>
            <a:r>
              <a:rPr lang="sl-SI" dirty="0"/>
              <a:t>telefon: 01/ 400-5327</a:t>
            </a:r>
          </a:p>
        </p:txBody>
      </p:sp>
    </p:spTree>
    <p:extLst>
      <p:ext uri="{BB962C8B-B14F-4D97-AF65-F5344CB8AC3E}">
        <p14:creationId xmlns:p14="http://schemas.microsoft.com/office/powerpoint/2010/main" val="89032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značba mesta vsebine 5"/>
          <p:cNvGraphicFramePr>
            <a:graphicFrameLocks noGrp="1"/>
          </p:cNvGraphicFramePr>
          <p:nvPr>
            <p:ph sz="half" idx="1"/>
          </p:nvPr>
        </p:nvGraphicFramePr>
        <p:xfrm>
          <a:off x="838199" y="645105"/>
          <a:ext cx="10515603" cy="427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470">
                  <a:extLst>
                    <a:ext uri="{9D8B030D-6E8A-4147-A177-3AD203B41FA5}">
                      <a16:colId xmlns:a16="http://schemas.microsoft.com/office/drawing/2014/main" val="2239664228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549884493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924811217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3000175778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4234790640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739010157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172747086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905718949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3869316370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684078485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520229402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725229919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429237113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910913984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850861556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3013239180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3729877749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628814631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356728658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508125384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048362302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4286801726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210646285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256571008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232400308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175700229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1928853465"/>
                    </a:ext>
                  </a:extLst>
                </a:gridCol>
                <a:gridCol w="351470">
                  <a:extLst>
                    <a:ext uri="{9D8B030D-6E8A-4147-A177-3AD203B41FA5}">
                      <a16:colId xmlns:a16="http://schemas.microsoft.com/office/drawing/2014/main" val="4037309803"/>
                    </a:ext>
                  </a:extLst>
                </a:gridCol>
                <a:gridCol w="341971">
                  <a:extLst>
                    <a:ext uri="{9D8B030D-6E8A-4147-A177-3AD203B41FA5}">
                      <a16:colId xmlns:a16="http://schemas.microsoft.com/office/drawing/2014/main" val="978980910"/>
                    </a:ext>
                  </a:extLst>
                </a:gridCol>
                <a:gridCol w="332472">
                  <a:extLst>
                    <a:ext uri="{9D8B030D-6E8A-4147-A177-3AD203B41FA5}">
                      <a16:colId xmlns:a16="http://schemas.microsoft.com/office/drawing/2014/main" val="2866977619"/>
                    </a:ext>
                  </a:extLst>
                </a:gridCol>
              </a:tblGrid>
              <a:tr h="142488"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1991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1992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1993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1994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1995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1996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1997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1998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1999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2000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2001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2002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2003</a:t>
                      </a:r>
                      <a:endParaRPr lang="sl-SI" sz="8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2004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2005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2006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2007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2008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2009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2010</a:t>
                      </a:r>
                      <a:endParaRPr lang="sl-SI" sz="8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2011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2012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2013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2014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2015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2016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2017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2018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2019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u="none" strike="noStrike">
                          <a:effectLst/>
                        </a:rPr>
                        <a:t>2020</a:t>
                      </a: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extLst>
                  <a:ext uri="{0D108BD9-81ED-4DB2-BD59-A6C34878D82A}">
                    <a16:rowId xmlns:a16="http://schemas.microsoft.com/office/drawing/2014/main" val="1809490382"/>
                  </a:ext>
                </a:extLst>
              </a:tr>
              <a:tr h="142488"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21583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19982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19793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19463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18980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18788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18165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17856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17533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18180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17477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17501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17321</a:t>
                      </a:r>
                      <a:endParaRPr lang="sl-SI" sz="8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17961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18157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18932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19823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21817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21856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22343</a:t>
                      </a:r>
                      <a:endParaRPr lang="sl-SI" sz="8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21947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21938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21111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21165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20641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20345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20241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19585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19328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18767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extLst>
                  <a:ext uri="{0D108BD9-81ED-4DB2-BD59-A6C34878D82A}">
                    <a16:rowId xmlns:a16="http://schemas.microsoft.com/office/drawing/2014/main" val="416942434"/>
                  </a:ext>
                </a:extLst>
              </a:tr>
              <a:tr h="142488"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4. L</a:t>
                      </a:r>
                      <a:endParaRPr lang="sl-SI" sz="8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3. L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2. L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1. L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9.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8.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7.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6. r</a:t>
                      </a:r>
                      <a:endParaRPr lang="sl-SI" sz="8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5.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4.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3.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2.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1. r</a:t>
                      </a:r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4" marR="7124" marT="7124" marB="0" anchor="b"/>
                </a:tc>
                <a:extLst>
                  <a:ext uri="{0D108BD9-81ED-4DB2-BD59-A6C34878D82A}">
                    <a16:rowId xmlns:a16="http://schemas.microsoft.com/office/drawing/2014/main" val="3657622615"/>
                  </a:ext>
                </a:extLst>
              </a:tr>
            </a:tbl>
          </a:graphicData>
        </a:graphic>
      </p:graphicFrame>
      <p:graphicFrame>
        <p:nvGraphicFramePr>
          <p:cNvPr id="7" name="Označba mesta vsebine 6"/>
          <p:cNvGraphicFramePr>
            <a:graphicFrameLocks noGrp="1"/>
          </p:cNvGraphicFramePr>
          <p:nvPr>
            <p:ph sz="half" idx="2"/>
          </p:nvPr>
        </p:nvGraphicFramePr>
        <p:xfrm>
          <a:off x="838200" y="1346200"/>
          <a:ext cx="10515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Raven puščični povezovalnik 8"/>
          <p:cNvCxnSpPr/>
          <p:nvPr/>
        </p:nvCxnSpPr>
        <p:spPr>
          <a:xfrm flipH="1" flipV="1">
            <a:off x="5251623" y="1072569"/>
            <a:ext cx="3076831" cy="570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uščični povezovalnik 10"/>
          <p:cNvCxnSpPr/>
          <p:nvPr/>
        </p:nvCxnSpPr>
        <p:spPr>
          <a:xfrm flipH="1" flipV="1">
            <a:off x="7784757" y="1072569"/>
            <a:ext cx="1779373" cy="1349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71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22173" y="365125"/>
            <a:ext cx="10031626" cy="1325563"/>
          </a:xfrm>
        </p:spPr>
        <p:txBody>
          <a:bodyPr>
            <a:normAutofit/>
          </a:bodyPr>
          <a:lstStyle/>
          <a:p>
            <a:r>
              <a:rPr lang="sl-SI" sz="4000" b="1" dirty="0"/>
              <a:t>STAROSTNA STRUKTURA (šolsko leto 2020/21)</a:t>
            </a:r>
          </a:p>
        </p:txBody>
      </p:sp>
      <p:graphicFrame>
        <p:nvGraphicFramePr>
          <p:cNvPr id="8" name="Označba mesta vsebine 7"/>
          <p:cNvGraphicFramePr>
            <a:graphicFrameLocks noGrp="1"/>
          </p:cNvGraphicFramePr>
          <p:nvPr>
            <p:ph idx="1"/>
          </p:nvPr>
        </p:nvGraphicFramePr>
        <p:xfrm>
          <a:off x="603422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oljeZBesedilom 1"/>
          <p:cNvSpPr txBox="1"/>
          <p:nvPr/>
        </p:nvSpPr>
        <p:spPr>
          <a:xfrm>
            <a:off x="2586681" y="2380392"/>
            <a:ext cx="642551" cy="30891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/>
              <a:t>5</a:t>
            </a:r>
            <a:r>
              <a:rPr lang="sl-SI" sz="1100" dirty="0"/>
              <a:t> %</a:t>
            </a:r>
          </a:p>
        </p:txBody>
      </p:sp>
      <p:sp>
        <p:nvSpPr>
          <p:cNvPr id="10" name="PoljeZBesedilom 1"/>
          <p:cNvSpPr txBox="1"/>
          <p:nvPr/>
        </p:nvSpPr>
        <p:spPr>
          <a:xfrm>
            <a:off x="8472616" y="2380393"/>
            <a:ext cx="642551" cy="30891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l-SI" b="1" dirty="0"/>
              <a:t>49</a:t>
            </a:r>
            <a:r>
              <a:rPr lang="sl-SI" sz="1100" dirty="0"/>
              <a:t> %</a:t>
            </a:r>
          </a:p>
        </p:txBody>
      </p:sp>
      <p:sp>
        <p:nvSpPr>
          <p:cNvPr id="11" name="PoljeZBesedilom 1"/>
          <p:cNvSpPr txBox="1"/>
          <p:nvPr/>
        </p:nvSpPr>
        <p:spPr>
          <a:xfrm>
            <a:off x="2714367" y="3402978"/>
            <a:ext cx="642551" cy="30891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/>
              <a:t>9</a:t>
            </a:r>
            <a:r>
              <a:rPr lang="sl-SI" sz="1100" dirty="0"/>
              <a:t> %</a:t>
            </a:r>
          </a:p>
        </p:txBody>
      </p:sp>
      <p:sp>
        <p:nvSpPr>
          <p:cNvPr id="12" name="PoljeZBesedilom 1"/>
          <p:cNvSpPr txBox="1"/>
          <p:nvPr/>
        </p:nvSpPr>
        <p:spPr>
          <a:xfrm>
            <a:off x="9209903" y="3426940"/>
            <a:ext cx="642551" cy="30891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l-SI" b="1" dirty="0"/>
              <a:t>33</a:t>
            </a:r>
            <a:r>
              <a:rPr lang="sl-SI" sz="1100" b="1" dirty="0"/>
              <a:t> %</a:t>
            </a:r>
          </a:p>
        </p:txBody>
      </p:sp>
      <p:sp>
        <p:nvSpPr>
          <p:cNvPr id="13" name="PoljeZBesedilom 1"/>
          <p:cNvSpPr txBox="1"/>
          <p:nvPr/>
        </p:nvSpPr>
        <p:spPr>
          <a:xfrm>
            <a:off x="9646508" y="4452550"/>
            <a:ext cx="642551" cy="30891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l-SI" b="1" dirty="0"/>
              <a:t>23</a:t>
            </a:r>
            <a:r>
              <a:rPr lang="sl-SI" sz="1100" b="1" dirty="0"/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236845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6870" y="258762"/>
            <a:ext cx="4906979" cy="5684838"/>
          </a:xfrm>
        </p:spPr>
        <p:txBody>
          <a:bodyPr>
            <a:normAutofit/>
          </a:bodyPr>
          <a:lstStyle/>
          <a:p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PRIČAKOVANO UPOKOJEVANJE 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GLEDE NA STAROST OSNOVNOŠOLSKIH 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in SREDNJEŠOLSKIH UČITELJEV/IC 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PO SPLOŠNO-IZOBRAŽEVALNIH PREDMETIH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V ŠOLSKEM LETU 2019/20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(brez upoštevanja delovne dobe)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V naslednjih 10 letih (55+):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&gt; vsaj 1300 učiteljev/ic razrednega pouka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&gt; več kot 2000 učiteljev/ic predmetnega pouka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&gt; okoli 2000 učiteljev/ic v srednješolskem 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   izobraževanju (55+ skoraj 1/3)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    &gt; vsaj 1500 učiteljev/ic predmet./modulov</a:t>
            </a:r>
            <a:b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l-SI" sz="2000" b="1" dirty="0">
                <a:solidFill>
                  <a:schemeClr val="accent5">
                    <a:lumMod val="75000"/>
                  </a:schemeClr>
                </a:solidFill>
              </a:rPr>
              <a:t>    &gt; okoli 400 učiteljev/ic praktičnega pouka</a:t>
            </a:r>
            <a:endParaRPr lang="sl-SI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idx="1"/>
          </p:nvPr>
        </p:nvGraphicFramePr>
        <p:xfrm>
          <a:off x="5399901" y="22"/>
          <a:ext cx="5288695" cy="6857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852">
                  <a:extLst>
                    <a:ext uri="{9D8B030D-6E8A-4147-A177-3AD203B41FA5}">
                      <a16:colId xmlns:a16="http://schemas.microsoft.com/office/drawing/2014/main" val="3433268340"/>
                    </a:ext>
                  </a:extLst>
                </a:gridCol>
                <a:gridCol w="694208">
                  <a:extLst>
                    <a:ext uri="{9D8B030D-6E8A-4147-A177-3AD203B41FA5}">
                      <a16:colId xmlns:a16="http://schemas.microsoft.com/office/drawing/2014/main" val="154434380"/>
                    </a:ext>
                  </a:extLst>
                </a:gridCol>
                <a:gridCol w="641327">
                  <a:extLst>
                    <a:ext uri="{9D8B030D-6E8A-4147-A177-3AD203B41FA5}">
                      <a16:colId xmlns:a16="http://schemas.microsoft.com/office/drawing/2014/main" val="4034248546"/>
                    </a:ext>
                  </a:extLst>
                </a:gridCol>
                <a:gridCol w="641327">
                  <a:extLst>
                    <a:ext uri="{9D8B030D-6E8A-4147-A177-3AD203B41FA5}">
                      <a16:colId xmlns:a16="http://schemas.microsoft.com/office/drawing/2014/main" val="2091368620"/>
                    </a:ext>
                  </a:extLst>
                </a:gridCol>
                <a:gridCol w="641327">
                  <a:extLst>
                    <a:ext uri="{9D8B030D-6E8A-4147-A177-3AD203B41FA5}">
                      <a16:colId xmlns:a16="http://schemas.microsoft.com/office/drawing/2014/main" val="3134583449"/>
                    </a:ext>
                  </a:extLst>
                </a:gridCol>
                <a:gridCol w="641327">
                  <a:extLst>
                    <a:ext uri="{9D8B030D-6E8A-4147-A177-3AD203B41FA5}">
                      <a16:colId xmlns:a16="http://schemas.microsoft.com/office/drawing/2014/main" val="1207791251"/>
                    </a:ext>
                  </a:extLst>
                </a:gridCol>
                <a:gridCol w="641327">
                  <a:extLst>
                    <a:ext uri="{9D8B030D-6E8A-4147-A177-3AD203B41FA5}">
                      <a16:colId xmlns:a16="http://schemas.microsoft.com/office/drawing/2014/main" val="1393206161"/>
                    </a:ext>
                  </a:extLst>
                </a:gridCol>
              </a:tblGrid>
              <a:tr h="549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SKUPAJ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STAROST V LETIH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PREDVIDENO UPOKOJEVANJE V </a:t>
                      </a:r>
                      <a:r>
                        <a:rPr lang="sl-SI" sz="800" dirty="0">
                          <a:effectLst/>
                        </a:rPr>
                        <a:t>NASLEDNJIH</a:t>
                      </a:r>
                      <a:r>
                        <a:rPr lang="sl-SI" sz="900" dirty="0">
                          <a:effectLst/>
                        </a:rPr>
                        <a:t> 10 - 15 LETIH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578195"/>
                  </a:ext>
                </a:extLst>
              </a:tr>
              <a:tr h="366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SPLOŠNOIZOBRAŽEVALNI PREDMETI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OŠ + SŠ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60 in več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55 - 59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50 - 54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Ʃ število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% vseh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extLst>
                  <a:ext uri="{0D108BD9-81ED-4DB2-BD59-A6C34878D82A}">
                    <a16:rowId xmlns:a16="http://schemas.microsoft.com/office/drawing/2014/main" val="386160837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razredni pouk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6476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189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1117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936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2242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34,6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620913677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rgbClr val="C00000"/>
                          </a:solidFill>
                          <a:effectLst/>
                        </a:rPr>
                        <a:t>podaljšano bivanje</a:t>
                      </a:r>
                      <a:endParaRPr lang="sl-SI" sz="9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6457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352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829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672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1853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28,7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292903611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rgbClr val="C00000"/>
                          </a:solidFill>
                          <a:effectLst/>
                        </a:rPr>
                        <a:t>matematika</a:t>
                      </a:r>
                      <a:endParaRPr lang="sl-SI" sz="9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1924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149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322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262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733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38,1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3624012150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rgbClr val="C00000"/>
                          </a:solidFill>
                          <a:effectLst/>
                        </a:rPr>
                        <a:t>slovenščina</a:t>
                      </a:r>
                      <a:endParaRPr lang="sl-SI" sz="9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1938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196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300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213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709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36,6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40729639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šport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1563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202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250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203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C00000"/>
                          </a:solidFill>
                          <a:effectLst/>
                        </a:rPr>
                        <a:t>655</a:t>
                      </a:r>
                      <a:endParaRPr lang="sl-SI" sz="9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41,9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3182985735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angleščina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1664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87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164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191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442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26,6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375198280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zgodovina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912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160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128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394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43,2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118818033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razredni pouk - 2. učitelj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1016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166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171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373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36,7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87016137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fizika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768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171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123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364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47,4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678784241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geografija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793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150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360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45,4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821985489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naravoslovje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870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183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350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40,2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504702701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biologija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795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172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346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43,5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007782727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tehnika in tehnologija</a:t>
                      </a:r>
                      <a:endParaRPr lang="sl-SI" sz="9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795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167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331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41,6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3602074231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likovna umetnost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646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130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302</a:t>
                      </a:r>
                      <a:endParaRPr lang="sl-SI" sz="9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46,7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3326651175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kemija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685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48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140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299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43,6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000966024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gospodinjstvo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655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139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274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41,8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435643504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DDKE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601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87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204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33,9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821855361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glasba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587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86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187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31,9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630340126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nemščina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322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31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36,0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274571815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sociologija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120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58,3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581728977"/>
                  </a:ext>
                </a:extLst>
              </a:tr>
              <a:tr h="366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informatika, računalništvo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126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55,6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683413729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umetnost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61,2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01234447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družboslovje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48,3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3280201587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psihologija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48,1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985701954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italijanščina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48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53,3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60931706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filozofija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51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52,9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815345974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španščina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21,3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2964630431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madžarščina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25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6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10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solidFill>
                            <a:srgbClr val="FF0000"/>
                          </a:solidFill>
                          <a:effectLst/>
                        </a:rPr>
                        <a:t>40,0</a:t>
                      </a:r>
                      <a:endParaRPr lang="sl-SI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8798884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francoščina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34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0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2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7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9</a:t>
                      </a:r>
                      <a:endParaRPr lang="sl-S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900" dirty="0">
                          <a:effectLst/>
                        </a:rPr>
                        <a:t>26,5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b"/>
                </a:tc>
                <a:extLst>
                  <a:ext uri="{0D108BD9-81ED-4DB2-BD59-A6C34878D82A}">
                    <a16:rowId xmlns:a16="http://schemas.microsoft.com/office/drawing/2014/main" val="1911802775"/>
                  </a:ext>
                </a:extLst>
              </a:tr>
            </a:tbl>
          </a:graphicData>
        </a:graphic>
      </p:graphicFrame>
      <p:sp>
        <p:nvSpPr>
          <p:cNvPr id="3" name="PoljeZBesedilom 2"/>
          <p:cNvSpPr txBox="1"/>
          <p:nvPr/>
        </p:nvSpPr>
        <p:spPr>
          <a:xfrm>
            <a:off x="4025244" y="6289590"/>
            <a:ext cx="1198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Vir: </a:t>
            </a:r>
            <a:r>
              <a:rPr lang="sl-SI" sz="1200" dirty="0" err="1"/>
              <a:t>MIZŠ</a:t>
            </a:r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244972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FDAA64D-E396-5331-7B8B-6A2B4194F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sl-SI" sz="4000" dirty="0">
                <a:solidFill>
                  <a:schemeClr val="bg1">
                    <a:lumMod val="95000"/>
                  </a:schemeClr>
                </a:solidFill>
              </a:rPr>
              <a:t>Ponovna vzpostavitev sistema štipendiranja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E83A1D-3E9A-0A67-12DE-F66D0BCD8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354089"/>
            <a:ext cx="9708995" cy="4503911"/>
          </a:xfrm>
        </p:spPr>
        <p:txBody>
          <a:bodyPr anchor="ctr">
            <a:normAutofit/>
          </a:bodyPr>
          <a:lstStyle/>
          <a:p>
            <a:r>
              <a:rPr lang="sl-SI" dirty="0"/>
              <a:t>pravna podlaga: Pravilnik o dodeljevanju štipendij za področje vzgoje in izobraževanja (Uradni list RS, št. 35/22)</a:t>
            </a:r>
          </a:p>
          <a:p>
            <a:r>
              <a:rPr lang="sl-SI" dirty="0"/>
              <a:t>namen: vzpodbuditi vpis v pedagoške študijske programe </a:t>
            </a:r>
          </a:p>
          <a:p>
            <a:r>
              <a:rPr lang="sl-SI" dirty="0"/>
              <a:t>Javni razpis za študijsko leto  2022/23</a:t>
            </a:r>
          </a:p>
          <a:p>
            <a:pPr lvl="1"/>
            <a:r>
              <a:rPr lang="sl-SI" dirty="0"/>
              <a:t>Predmet razpisa - pedagoški študijski programi s področja naravoslovja in tehnike (</a:t>
            </a:r>
            <a:r>
              <a:rPr lang="sl-SI" b="1" u="sng" dirty="0"/>
              <a:t>matematika</a:t>
            </a:r>
            <a:r>
              <a:rPr lang="sl-SI" dirty="0"/>
              <a:t>, </a:t>
            </a:r>
            <a:r>
              <a:rPr lang="sl-SI" b="1" u="sng" dirty="0"/>
              <a:t>fizika,</a:t>
            </a:r>
            <a:r>
              <a:rPr lang="sl-SI" dirty="0"/>
              <a:t> </a:t>
            </a:r>
            <a:r>
              <a:rPr lang="sl-SI" b="1" u="sng" dirty="0"/>
              <a:t>računalništvo,</a:t>
            </a:r>
            <a:r>
              <a:rPr lang="sl-SI" dirty="0"/>
              <a:t> </a:t>
            </a:r>
            <a:r>
              <a:rPr lang="sl-SI" b="1" u="sng" dirty="0"/>
              <a:t>tehnika</a:t>
            </a:r>
            <a:r>
              <a:rPr lang="sl-SI" dirty="0"/>
              <a:t>)</a:t>
            </a:r>
          </a:p>
          <a:p>
            <a:pPr lvl="1"/>
            <a:r>
              <a:rPr lang="sl-SI" dirty="0"/>
              <a:t>cilj: podeliti 50 štipendij (podeljenih 41 štipendij - vsi ki so izpolnjevali razpisne pogoje)</a:t>
            </a:r>
          </a:p>
          <a:p>
            <a:pPr lvl="1"/>
            <a:endParaRPr lang="sl-SI" dirty="0"/>
          </a:p>
          <a:p>
            <a:pPr marL="0" indent="0">
              <a:buNone/>
            </a:pPr>
            <a:r>
              <a:rPr lang="sl-SI" sz="2400" dirty="0"/>
              <a:t>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0021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4130E3A-72AD-C192-B955-94FDC126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sl-SI" sz="4000" dirty="0">
                <a:solidFill>
                  <a:srgbClr val="FFFFFF"/>
                </a:solidFill>
              </a:rPr>
              <a:t>Javni razpis za študijsko leto 2023/24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06D974C-BB10-2954-E8A5-F87719A09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177170"/>
            <a:ext cx="9708995" cy="4290305"/>
          </a:xfrm>
        </p:spPr>
        <p:txBody>
          <a:bodyPr anchor="ctr">
            <a:normAutofit/>
          </a:bodyPr>
          <a:lstStyle/>
          <a:p>
            <a:r>
              <a:rPr lang="sl-SI" sz="2400" dirty="0"/>
              <a:t>Cilj podeliti 100 štipendij</a:t>
            </a:r>
          </a:p>
          <a:p>
            <a:r>
              <a:rPr lang="sl-SI" sz="2400" dirty="0"/>
              <a:t>Predmet razpisa:</a:t>
            </a:r>
          </a:p>
          <a:p>
            <a:pPr lvl="1"/>
            <a:r>
              <a:rPr lang="sl-SI" sz="2000" dirty="0"/>
              <a:t>Poleg pedagoških študijskih programov </a:t>
            </a:r>
            <a:r>
              <a:rPr lang="sl-SI" sz="2000" b="1" u="sng" dirty="0"/>
              <a:t>matematika</a:t>
            </a:r>
            <a:r>
              <a:rPr lang="sl-SI" sz="2000" b="1" dirty="0"/>
              <a:t>, </a:t>
            </a:r>
            <a:r>
              <a:rPr lang="sl-SI" sz="2000" b="1" u="sng" dirty="0"/>
              <a:t>fizika</a:t>
            </a:r>
            <a:r>
              <a:rPr lang="sl-SI" sz="2000" dirty="0"/>
              <a:t>, </a:t>
            </a:r>
            <a:r>
              <a:rPr lang="sl-SI" sz="2000" b="1" u="sng" dirty="0"/>
              <a:t>računalništvo</a:t>
            </a:r>
            <a:r>
              <a:rPr lang="sl-SI" sz="2000" dirty="0"/>
              <a:t>, </a:t>
            </a:r>
            <a:r>
              <a:rPr lang="sl-SI" sz="2000" b="1" u="sng" dirty="0"/>
              <a:t>tehnika</a:t>
            </a:r>
            <a:r>
              <a:rPr lang="sl-SI" sz="2000" dirty="0"/>
              <a:t> bodo dodatno razpisane tudi štipendija za pedagoški študijski programi smer </a:t>
            </a:r>
            <a:r>
              <a:rPr lang="sl-SI" sz="2000" b="1" u="sng" dirty="0"/>
              <a:t>kemija</a:t>
            </a:r>
            <a:r>
              <a:rPr lang="sl-SI" sz="2000" dirty="0"/>
              <a:t> in pedagoški študijski programi </a:t>
            </a:r>
            <a:r>
              <a:rPr lang="sl-SI" sz="2000" b="1" u="sng" dirty="0"/>
              <a:t>s področja posebnih potreb </a:t>
            </a:r>
            <a:r>
              <a:rPr lang="sl-SI" sz="2000" dirty="0"/>
              <a:t>(vpisani v 1. letnik magistrskega študijskega programa </a:t>
            </a:r>
            <a:r>
              <a:rPr lang="sl-SI" sz="2000" u="sng" dirty="0"/>
              <a:t>druge</a:t>
            </a:r>
            <a:r>
              <a:rPr lang="sl-SI" sz="2000" dirty="0"/>
              <a:t> stopnje) </a:t>
            </a:r>
          </a:p>
          <a:p>
            <a:pPr lvl="2"/>
            <a:r>
              <a:rPr lang="sl-SI" sz="1600" dirty="0"/>
              <a:t>socialna pedagogika</a:t>
            </a:r>
          </a:p>
          <a:p>
            <a:pPr lvl="2"/>
            <a:r>
              <a:rPr lang="sl-SI" sz="1600" dirty="0"/>
              <a:t>specialna in rehabilitacijska pedagogika </a:t>
            </a:r>
          </a:p>
          <a:p>
            <a:pPr lvl="2"/>
            <a:r>
              <a:rPr lang="sl-SI" sz="1600" dirty="0"/>
              <a:t>logopedija in </a:t>
            </a:r>
            <a:r>
              <a:rPr lang="sl-SI" sz="1600" dirty="0" err="1"/>
              <a:t>surdopedagogika</a:t>
            </a:r>
            <a:endParaRPr lang="sl-SI" sz="1600" dirty="0"/>
          </a:p>
          <a:p>
            <a:pPr lvl="2"/>
            <a:r>
              <a:rPr lang="sl-SI" sz="1600" dirty="0"/>
              <a:t>inkluzija v VIZ</a:t>
            </a:r>
          </a:p>
          <a:p>
            <a:pPr lvl="2"/>
            <a:r>
              <a:rPr lang="sl-SI" sz="1600" dirty="0"/>
              <a:t>inkluzivna pedagogika </a:t>
            </a:r>
          </a:p>
          <a:p>
            <a:pPr lvl="2"/>
            <a:r>
              <a:rPr lang="sl-SI" sz="1600" dirty="0"/>
              <a:t>socialna pedagogika</a:t>
            </a:r>
          </a:p>
          <a:p>
            <a:pPr lvl="1"/>
            <a:endParaRPr lang="sl-SI" sz="2000" dirty="0"/>
          </a:p>
          <a:p>
            <a:pPr marL="457200" lvl="1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1469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7E8D2E4-48C9-4D77-ECCD-D4D836621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sl-SI" sz="4000" dirty="0">
                <a:solidFill>
                  <a:srgbClr val="FFFFFF"/>
                </a:solidFill>
              </a:rPr>
              <a:t>Pogoji za prijavo na javni razpis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E592364-5F91-7566-A99D-354628511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l-SI" sz="2400" b="1" dirty="0"/>
              <a:t>Prijavo lahko doda kandidat, ki:</a:t>
            </a:r>
          </a:p>
          <a:p>
            <a:r>
              <a:rPr lang="sl-SI" sz="2400" dirty="0"/>
              <a:t>je v študijskem letu 2023/24 prvič vpisan v 1. letnik ŠP, ki je predmet razpisa</a:t>
            </a:r>
          </a:p>
          <a:p>
            <a:r>
              <a:rPr lang="sl-SI" sz="2400" dirty="0"/>
              <a:t>ni v delovnem razmerju oz. prijavljen kot iskalec zaposlitve</a:t>
            </a:r>
          </a:p>
          <a:p>
            <a:r>
              <a:rPr lang="sl-SI" sz="2400" dirty="0"/>
              <a:t>hkrati ne prejema kadrovske štipendije</a:t>
            </a:r>
          </a:p>
          <a:p>
            <a:r>
              <a:rPr lang="sl-SI" sz="2400" dirty="0"/>
              <a:t>bo s končanim programom pridobil višjo raven izobrazbe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907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5AA695B-07E9-4BFF-A6AA-58686AB4F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sl-SI" sz="4000" dirty="0">
                <a:solidFill>
                  <a:srgbClr val="FFFFFF"/>
                </a:solidFill>
              </a:rPr>
              <a:t>Merila za dodelitev sredstev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0F1253F-D78A-468A-9AA7-DA1038FE7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l-SI" sz="2400" b="1" dirty="0"/>
              <a:t>Za kandidate, ki se prvič vpisujejo na fakulteto:</a:t>
            </a:r>
          </a:p>
          <a:p>
            <a:r>
              <a:rPr lang="sl-SI" sz="2400" dirty="0"/>
              <a:t>povprečna ocena dosežena na splošni ali poklicni maturi</a:t>
            </a:r>
          </a:p>
          <a:p>
            <a:r>
              <a:rPr lang="sl-SI" sz="2400" dirty="0"/>
              <a:t>povprečna ocena dosežena v 3. in 4. letniku srednješolskega izobraževanja</a:t>
            </a:r>
          </a:p>
          <a:p>
            <a:r>
              <a:rPr lang="sl-SI" sz="2400" dirty="0"/>
              <a:t>izjemni dosežki na državnih oz. mednarodnih tekmovanjih</a:t>
            </a:r>
          </a:p>
          <a:p>
            <a:pPr marL="0" indent="0">
              <a:buNone/>
            </a:pPr>
            <a:r>
              <a:rPr lang="sl-SI" sz="2400" b="1" dirty="0"/>
              <a:t>Za kandidate, ki se vpisujejo v 1. letnik mag. ŠP druge stopnje:</a:t>
            </a:r>
          </a:p>
          <a:p>
            <a:r>
              <a:rPr lang="sl-SI" sz="2400" dirty="0"/>
              <a:t>povprečna ocena vseh opravljenih izpitov</a:t>
            </a:r>
          </a:p>
          <a:p>
            <a:r>
              <a:rPr lang="sl-SI" sz="2400" dirty="0"/>
              <a:t>izjemni dosežki na državnih oz. mednarodnih tekmovanjih</a:t>
            </a:r>
          </a:p>
        </p:txBody>
      </p:sp>
    </p:spTree>
    <p:extLst>
      <p:ext uri="{BB962C8B-B14F-4D97-AF65-F5344CB8AC3E}">
        <p14:creationId xmlns:p14="http://schemas.microsoft.com/office/powerpoint/2010/main" val="3726445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3918EA9-46E4-4FB9-BD9E-FC3AFA32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sl-SI" sz="4000" dirty="0">
                <a:solidFill>
                  <a:srgbClr val="FFFFFF"/>
                </a:solidFill>
              </a:rPr>
              <a:t>Nadaljevanje štipendiranja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6FA6180-1B57-4F98-A766-0386A0E85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sl-SI" sz="2400" dirty="0"/>
              <a:t>štipendist in ministrstvo skleneta pogodbo o štipendiranju</a:t>
            </a:r>
          </a:p>
          <a:p>
            <a:r>
              <a:rPr lang="sl-SI" sz="2400" dirty="0"/>
              <a:t>štipendist mora celoten čas prejemanja štipendije izpolnjevati pogoje za prijavo</a:t>
            </a:r>
          </a:p>
          <a:p>
            <a:r>
              <a:rPr lang="sl-SI" sz="2400" dirty="0"/>
              <a:t>štipendist se je po opravljenem ŠP 1. stopnje dolžan vpisati v ŠP 2. stopnje</a:t>
            </a:r>
          </a:p>
          <a:p>
            <a:r>
              <a:rPr lang="sl-SI" sz="2400" dirty="0"/>
              <a:t>dodatno leto (absolvent) - štipendist ni upravičen do štipendije (štipendijsko razmerje miruje)</a:t>
            </a:r>
          </a:p>
          <a:p>
            <a:r>
              <a:rPr lang="sl-SI" sz="2400" dirty="0"/>
              <a:t>ministrstvo izpolnjevanje pogojev za nadaljnje štipendiranje preverja po uradni dolžnosti</a:t>
            </a:r>
          </a:p>
        </p:txBody>
      </p:sp>
    </p:spTree>
    <p:extLst>
      <p:ext uri="{BB962C8B-B14F-4D97-AF65-F5344CB8AC3E}">
        <p14:creationId xmlns:p14="http://schemas.microsoft.com/office/powerpoint/2010/main" val="334317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905</Words>
  <Application>Microsoft Office PowerPoint</Application>
  <PresentationFormat>Širokozaslonsko</PresentationFormat>
  <Paragraphs>351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Officeova tema</vt:lpstr>
      <vt:lpstr>Štipendije študentom pedagoških študijskih programov</vt:lpstr>
      <vt:lpstr>PowerPointova predstavitev</vt:lpstr>
      <vt:lpstr>STAROSTNA STRUKTURA (šolsko leto 2020/21)</vt:lpstr>
      <vt:lpstr>PRIČAKOVANO UPOKOJEVANJE  GLEDE NA STAROST OSNOVNOŠOLSKIH  in SREDNJEŠOLSKIH UČITELJEV/IC  PO SPLOŠNO-IZOBRAŽEVALNIH PREDMETIH V ŠOLSKEM LETU 2019/20 (brez upoštevanja delovne dobe)      V naslednjih 10 letih (55+): &gt; vsaj 1300 učiteljev/ic razrednega pouka &gt; več kot 2000 učiteljev/ic predmetnega pouka &gt; okoli 2000 učiteljev/ic v srednješolskem     izobraževanju (55+ skoraj 1/3)     &gt; vsaj 1500 učiteljev/ic predmet./modulov     &gt; okoli 400 učiteljev/ic praktičnega pouka</vt:lpstr>
      <vt:lpstr>Ponovna vzpostavitev sistema štipendiranja</vt:lpstr>
      <vt:lpstr>Javni razpis za študijsko leto 2023/24</vt:lpstr>
      <vt:lpstr>Pogoji za prijavo na javni razpis</vt:lpstr>
      <vt:lpstr>Merila za dodelitev sredstev</vt:lpstr>
      <vt:lpstr>Nadaljevanje štipendiranja</vt:lpstr>
      <vt:lpstr>Po zaključku študija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Štipendije študentom pedagoških študijskih programov</dc:title>
  <dc:creator>Jernej Miklič</dc:creator>
  <cp:lastModifiedBy>Miha Lovšin</cp:lastModifiedBy>
  <cp:revision>8</cp:revision>
  <dcterms:created xsi:type="dcterms:W3CDTF">2023-01-23T12:22:48Z</dcterms:created>
  <dcterms:modified xsi:type="dcterms:W3CDTF">2023-01-24T11:14:19Z</dcterms:modified>
</cp:coreProperties>
</file>