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0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436" r:id="rId2"/>
    <p:sldId id="458" r:id="rId3"/>
    <p:sldId id="459" r:id="rId4"/>
    <p:sldId id="484" r:id="rId5"/>
    <p:sldId id="433" r:id="rId6"/>
    <p:sldId id="434" r:id="rId7"/>
    <p:sldId id="493" r:id="rId8"/>
    <p:sldId id="461" r:id="rId9"/>
    <p:sldId id="502" r:id="rId10"/>
    <p:sldId id="499" r:id="rId11"/>
    <p:sldId id="500" r:id="rId12"/>
    <p:sldId id="501" r:id="rId13"/>
    <p:sldId id="503" r:id="rId14"/>
    <p:sldId id="504" r:id="rId15"/>
    <p:sldId id="505" r:id="rId16"/>
    <p:sldId id="510" r:id="rId17"/>
    <p:sldId id="507" r:id="rId18"/>
    <p:sldId id="497" r:id="rId19"/>
    <p:sldId id="508" r:id="rId20"/>
    <p:sldId id="498" r:id="rId21"/>
    <p:sldId id="474" r:id="rId22"/>
    <p:sldId id="475" r:id="rId23"/>
    <p:sldId id="476" r:id="rId24"/>
    <p:sldId id="477" r:id="rId25"/>
    <p:sldId id="494" r:id="rId26"/>
    <p:sldId id="495" r:id="rId27"/>
    <p:sldId id="496" r:id="rId2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E35"/>
    <a:srgbClr val="59A535"/>
    <a:srgbClr val="355AA5"/>
    <a:srgbClr val="839FD7"/>
    <a:srgbClr val="A6DA00"/>
    <a:srgbClr val="FF6600"/>
    <a:srgbClr val="FF3300"/>
    <a:srgbClr val="49904D"/>
    <a:srgbClr val="0066FF"/>
    <a:srgbClr val="79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 autoAdjust="0"/>
    <p:restoredTop sz="94660"/>
  </p:normalViewPr>
  <p:slideViewPr>
    <p:cSldViewPr>
      <p:cViewPr varScale="1">
        <p:scale>
          <a:sx n="80" d="100"/>
          <a:sy n="80" d="100"/>
        </p:scale>
        <p:origin x="13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lata\Documents\ZRSZ\namere\namere20-2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bras\Desktop\Poizvedbe\Poizvedbe%202023\Januar%202023\predstavitev%20Trg%20del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lata\Documents\ZRSZ\namere\2021\namere21,22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lata\Documents\ZRSZ\namere\namere20-2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lata\Documents\ZRSZ\namere\2021\namere21,2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01560043380886E-2"/>
          <c:y val="9.2528074545469574E-2"/>
          <c:w val="0.57008490075659857"/>
          <c:h val="0.819948542314665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333333333333328"/>
          <c:h val="0.8843518518518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6'!$B$11</c:f>
              <c:strCache>
                <c:ptCount val="1"/>
                <c:pt idx="0">
                  <c:v>EU - 27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6'!$C$10,'slide 6'!$E$10,'slide 6'!$G$10,'slide 6'!$I$10,'slide 6'!$K$10,'slide 6'!$M$10)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6'!$C$11,'slide 6'!$E$11,'slide 6'!$G$11,'slide 6'!$I$11,'slide 6'!$K$11,'slide 6'!$M$11)</c:f>
              <c:numCache>
                <c:formatCode>0.0</c:formatCode>
                <c:ptCount val="6"/>
                <c:pt idx="0">
                  <c:v>31.8</c:v>
                </c:pt>
                <c:pt idx="1">
                  <c:v>32.6</c:v>
                </c:pt>
                <c:pt idx="2">
                  <c:v>33.200000000000003</c:v>
                </c:pt>
                <c:pt idx="3">
                  <c:v>30.1</c:v>
                </c:pt>
                <c:pt idx="4">
                  <c:v>32.1</c:v>
                </c:pt>
                <c:pt idx="5">
                  <c:v>34.700000000000003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E65-4960-B37F-308D0910F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8"/>
        <c:axId val="490607528"/>
        <c:axId val="490608184"/>
      </c:barChart>
      <c:catAx>
        <c:axId val="4906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8184"/>
        <c:crosses val="autoZero"/>
        <c:auto val="1"/>
        <c:lblAlgn val="ctr"/>
        <c:lblOffset val="100"/>
        <c:noMultiLvlLbl val="0"/>
      </c:catAx>
      <c:valAx>
        <c:axId val="490608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6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6'!$B$34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6'!$C$33,'slide 6'!$E$33,'slide 6'!$G$33,'slide 6'!$I$33,'slide 6'!$K$33,'slide 6'!$M$33)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6'!$C$34,'slide 6'!$E$34,'slide 6'!$G$34,'slide 6'!$I$34,'slide 6'!$K$34,'slide 6'!$M$34)</c:f>
              <c:numCache>
                <c:formatCode>0.0</c:formatCode>
                <c:ptCount val="6"/>
                <c:pt idx="0">
                  <c:v>34.4</c:v>
                </c:pt>
                <c:pt idx="1">
                  <c:v>37.1</c:v>
                </c:pt>
                <c:pt idx="2">
                  <c:v>33.799999999999997</c:v>
                </c:pt>
                <c:pt idx="3">
                  <c:v>23.3</c:v>
                </c:pt>
                <c:pt idx="4">
                  <c:v>27.1</c:v>
                </c:pt>
                <c:pt idx="5">
                  <c:v>29.9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6CA-4968-BCB2-92BCA50D3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3381128"/>
        <c:axId val="563381784"/>
      </c:barChart>
      <c:catAx>
        <c:axId val="56338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784"/>
        <c:crosses val="autoZero"/>
        <c:auto val="1"/>
        <c:lblAlgn val="ctr"/>
        <c:lblOffset val="100"/>
        <c:noMultiLvlLbl val="0"/>
      </c:catAx>
      <c:valAx>
        <c:axId val="563381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338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D-4A8E-9DC1-E20770346872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D-4A8E-9DC1-E20770346872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4D-4A8E-9DC1-E20770346872}"/>
              </c:ext>
            </c:extLst>
          </c:dPt>
          <c:dPt>
            <c:idx val="15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4D-4A8E-9DC1-E20770346872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4D-4A8E-9DC1-E20770346872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4D-4A8E-9DC1-E207703468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NL</c:v>
                </c:pt>
                <c:pt idx="1">
                  <c:v>DK</c:v>
                </c:pt>
                <c:pt idx="2">
                  <c:v>MT</c:v>
                </c:pt>
                <c:pt idx="3">
                  <c:v>FI</c:v>
                </c:pt>
                <c:pt idx="4">
                  <c:v>AT</c:v>
                </c:pt>
                <c:pt idx="5">
                  <c:v>DE</c:v>
                </c:pt>
                <c:pt idx="6">
                  <c:v>IE</c:v>
                </c:pt>
                <c:pt idx="7">
                  <c:v>SE</c:v>
                </c:pt>
                <c:pt idx="8">
                  <c:v>EE</c:v>
                </c:pt>
                <c:pt idx="9">
                  <c:v>FR</c:v>
                </c:pt>
                <c:pt idx="10">
                  <c:v>EU27</c:v>
                </c:pt>
                <c:pt idx="11">
                  <c:v>CY</c:v>
                </c:pt>
                <c:pt idx="12">
                  <c:v>LV</c:v>
                </c:pt>
                <c:pt idx="13">
                  <c:v>LT</c:v>
                </c:pt>
                <c:pt idx="14">
                  <c:v>HR</c:v>
                </c:pt>
                <c:pt idx="15">
                  <c:v>SI</c:v>
                </c:pt>
                <c:pt idx="16">
                  <c:v>PL</c:v>
                </c:pt>
                <c:pt idx="17">
                  <c:v>LU</c:v>
                </c:pt>
                <c:pt idx="18">
                  <c:v>HU</c:v>
                </c:pt>
                <c:pt idx="19">
                  <c:v>CZ</c:v>
                </c:pt>
                <c:pt idx="20">
                  <c:v>BE</c:v>
                </c:pt>
                <c:pt idx="21">
                  <c:v>PT</c:v>
                </c:pt>
                <c:pt idx="22">
                  <c:v>ES</c:v>
                </c:pt>
                <c:pt idx="23">
                  <c:v>SK</c:v>
                </c:pt>
                <c:pt idx="24">
                  <c:v>IT</c:v>
                </c:pt>
                <c:pt idx="25">
                  <c:v>RO</c:v>
                </c:pt>
                <c:pt idx="26">
                  <c:v>BG</c:v>
                </c:pt>
                <c:pt idx="27">
                  <c:v>EL</c:v>
                </c:pt>
              </c:strCache>
            </c:strRef>
          </c:cat>
          <c:val>
            <c:numRef>
              <c:f>'slide 7'!$B$12:$B$39</c:f>
              <c:numCache>
                <c:formatCode>#,##0.##########</c:formatCode>
                <c:ptCount val="28"/>
                <c:pt idx="0" formatCode="#,##0.0">
                  <c:v>76</c:v>
                </c:pt>
                <c:pt idx="1">
                  <c:v>56.2</c:v>
                </c:pt>
                <c:pt idx="2">
                  <c:v>52.3</c:v>
                </c:pt>
                <c:pt idx="3">
                  <c:v>51.5</c:v>
                </c:pt>
                <c:pt idx="4">
                  <c:v>50.1</c:v>
                </c:pt>
                <c:pt idx="5">
                  <c:v>49.4</c:v>
                </c:pt>
                <c:pt idx="6">
                  <c:v>48.8</c:v>
                </c:pt>
                <c:pt idx="7">
                  <c:v>46.6</c:v>
                </c:pt>
                <c:pt idx="8">
                  <c:v>36.200000000000003</c:v>
                </c:pt>
                <c:pt idx="9">
                  <c:v>34.799999999999997</c:v>
                </c:pt>
                <c:pt idx="10">
                  <c:v>34.700000000000003</c:v>
                </c:pt>
                <c:pt idx="11">
                  <c:v>34.4</c:v>
                </c:pt>
                <c:pt idx="12">
                  <c:v>31.6</c:v>
                </c:pt>
                <c:pt idx="13">
                  <c:v>30.8</c:v>
                </c:pt>
                <c:pt idx="14">
                  <c:v>30.3</c:v>
                </c:pt>
                <c:pt idx="15">
                  <c:v>29.9</c:v>
                </c:pt>
                <c:pt idx="16">
                  <c:v>27.9</c:v>
                </c:pt>
                <c:pt idx="17">
                  <c:v>27.1</c:v>
                </c:pt>
                <c:pt idx="18">
                  <c:v>26.6</c:v>
                </c:pt>
                <c:pt idx="19">
                  <c:v>24.9</c:v>
                </c:pt>
                <c:pt idx="20">
                  <c:v>24.8</c:v>
                </c:pt>
                <c:pt idx="21">
                  <c:v>24.3</c:v>
                </c:pt>
                <c:pt idx="22">
                  <c:v>23.8</c:v>
                </c:pt>
                <c:pt idx="23">
                  <c:v>21.7</c:v>
                </c:pt>
                <c:pt idx="24">
                  <c:v>20.3</c:v>
                </c:pt>
                <c:pt idx="25">
                  <c:v>19.3</c:v>
                </c:pt>
                <c:pt idx="26">
                  <c:v>19.2</c:v>
                </c:pt>
                <c:pt idx="27">
                  <c:v>16.100000000000001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7'!#REF!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B94D-4A8E-9DC1-E20770346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0986032"/>
        <c:axId val="490985376"/>
      </c:barChart>
      <c:catAx>
        <c:axId val="4909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5376"/>
        <c:crosses val="autoZero"/>
        <c:auto val="1"/>
        <c:lblAlgn val="ctr"/>
        <c:lblOffset val="100"/>
        <c:noMultiLvlLbl val="0"/>
      </c:catAx>
      <c:valAx>
        <c:axId val="490985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8'!$B$1,'slide 8'!$D$1,'slide 8'!$F$1,'slide 8'!$H$1,'slide 8'!$J$1,'slide 8'!$L$1)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8'!$B$2,'slide 8'!$D$2,'slide 8'!$F$2,'slide 8'!$H$2,'slide 8'!$J$2,'slide 8'!$L$2)</c:f>
              <c:numCache>
                <c:formatCode>0.0</c:formatCode>
                <c:ptCount val="6"/>
                <c:pt idx="0">
                  <c:v>18.100000000000001</c:v>
                </c:pt>
                <c:pt idx="1">
                  <c:v>16.100000000000001</c:v>
                </c:pt>
                <c:pt idx="2">
                  <c:v>14.9</c:v>
                </c:pt>
                <c:pt idx="3">
                  <c:v>16.8</c:v>
                </c:pt>
                <c:pt idx="4">
                  <c:v>17.5</c:v>
                </c:pt>
                <c:pt idx="5">
                  <c:v>14.4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0D3-4577-BB09-E287AEA54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9408"/>
        <c:axId val="607698096"/>
      </c:barChart>
      <c:catAx>
        <c:axId val="6076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8096"/>
        <c:crosses val="autoZero"/>
        <c:auto val="1"/>
        <c:lblAlgn val="ctr"/>
        <c:lblOffset val="100"/>
        <c:noMultiLvlLbl val="0"/>
      </c:catAx>
      <c:valAx>
        <c:axId val="607698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8'!$A$29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40-4765-89EE-C550D0A2F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8'!$B$28,'slide 8'!$D$28,'slide 8'!$F$28,'slide 8'!$H$28,'slide 8'!$J$28,'slide 8'!$L$28)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8'!$B$29,'slide 8'!$D$29,'slide 8'!$F$29,'slide 8'!$H$29,'slide 8'!$J$29,'slide 8'!$L$29)</c:f>
              <c:numCache>
                <c:formatCode>0.0</c:formatCode>
                <c:ptCount val="6"/>
                <c:pt idx="0">
                  <c:v>10</c:v>
                </c:pt>
                <c:pt idx="1">
                  <c:v>8.1</c:v>
                </c:pt>
                <c:pt idx="2">
                  <c:v>6.5</c:v>
                </c:pt>
                <c:pt idx="3">
                  <c:v>15.6</c:v>
                </c:pt>
                <c:pt idx="4">
                  <c:v>14.2</c:v>
                </c:pt>
                <c:pt idx="5">
                  <c:v>12.4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040-4765-89EE-C550D0A2F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7680"/>
        <c:axId val="564284072"/>
      </c:barChart>
      <c:catAx>
        <c:axId val="5642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4072"/>
        <c:crosses val="autoZero"/>
        <c:auto val="1"/>
        <c:lblAlgn val="ctr"/>
        <c:lblOffset val="100"/>
        <c:noMultiLvlLbl val="0"/>
      </c:catAx>
      <c:valAx>
        <c:axId val="564284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0-4DB3-9875-54EB777124DA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20-4DB3-9875-54EB777124DA}"/>
              </c:ext>
            </c:extLst>
          </c:dPt>
          <c:dPt>
            <c:idx val="16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0-4DB3-9875-54EB777124DA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20-4DB3-9875-54EB777124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9'!$A$2:$A$29</c:f>
              <c:strCache>
                <c:ptCount val="28"/>
                <c:pt idx="0">
                  <c:v>EL</c:v>
                </c:pt>
                <c:pt idx="1">
                  <c:v>ES</c:v>
                </c:pt>
                <c:pt idx="2">
                  <c:v>SE</c:v>
                </c:pt>
                <c:pt idx="3">
                  <c:v>IT</c:v>
                </c:pt>
                <c:pt idx="4">
                  <c:v>EE</c:v>
                </c:pt>
                <c:pt idx="5">
                  <c:v>RO</c:v>
                </c:pt>
                <c:pt idx="6">
                  <c:v>SK</c:v>
                </c:pt>
                <c:pt idx="7">
                  <c:v>HR</c:v>
                </c:pt>
                <c:pt idx="8">
                  <c:v>FI</c:v>
                </c:pt>
                <c:pt idx="9">
                  <c:v>CY</c:v>
                </c:pt>
                <c:pt idx="10">
                  <c:v>FR</c:v>
                </c:pt>
                <c:pt idx="11">
                  <c:v>BE</c:v>
                </c:pt>
                <c:pt idx="12">
                  <c:v>PT</c:v>
                </c:pt>
                <c:pt idx="13">
                  <c:v>LU</c:v>
                </c:pt>
                <c:pt idx="14">
                  <c:v>LV</c:v>
                </c:pt>
                <c:pt idx="15">
                  <c:v>EU27</c:v>
                </c:pt>
                <c:pt idx="16">
                  <c:v>SI</c:v>
                </c:pt>
                <c:pt idx="17">
                  <c:v>LT</c:v>
                </c:pt>
                <c:pt idx="18">
                  <c:v>IE</c:v>
                </c:pt>
                <c:pt idx="19">
                  <c:v>BG</c:v>
                </c:pt>
                <c:pt idx="20">
                  <c:v>HU</c:v>
                </c:pt>
                <c:pt idx="21">
                  <c:v>MT</c:v>
                </c:pt>
                <c:pt idx="22">
                  <c:v>AT</c:v>
                </c:pt>
                <c:pt idx="23">
                  <c:v>PL</c:v>
                </c:pt>
                <c:pt idx="24">
                  <c:v>DK</c:v>
                </c:pt>
                <c:pt idx="25">
                  <c:v>NL</c:v>
                </c:pt>
                <c:pt idx="26">
                  <c:v>CZ</c:v>
                </c:pt>
                <c:pt idx="27">
                  <c:v>DE</c:v>
                </c:pt>
              </c:strCache>
            </c:strRef>
          </c:cat>
          <c:val>
            <c:numRef>
              <c:f>'slide 9'!$B$2:$B$29</c:f>
              <c:numCache>
                <c:formatCode>#,##0.##########</c:formatCode>
                <c:ptCount val="28"/>
                <c:pt idx="0">
                  <c:v>32.299999999999997</c:v>
                </c:pt>
                <c:pt idx="1">
                  <c:v>28.5</c:v>
                </c:pt>
                <c:pt idx="2" formatCode="#,##0.0">
                  <c:v>26</c:v>
                </c:pt>
                <c:pt idx="3">
                  <c:v>22.6</c:v>
                </c:pt>
                <c:pt idx="4">
                  <c:v>21.6</c:v>
                </c:pt>
                <c:pt idx="5">
                  <c:v>21.3</c:v>
                </c:pt>
                <c:pt idx="6">
                  <c:v>18.600000000000001</c:v>
                </c:pt>
                <c:pt idx="7">
                  <c:v>18.5</c:v>
                </c:pt>
                <c:pt idx="8" formatCode="#,##0.0">
                  <c:v>17.8</c:v>
                </c:pt>
                <c:pt idx="9">
                  <c:v>17.600000000000001</c:v>
                </c:pt>
                <c:pt idx="10">
                  <c:v>16.899999999999999</c:v>
                </c:pt>
                <c:pt idx="11">
                  <c:v>16.8</c:v>
                </c:pt>
                <c:pt idx="12">
                  <c:v>16.7</c:v>
                </c:pt>
                <c:pt idx="13">
                  <c:v>16.3</c:v>
                </c:pt>
                <c:pt idx="14">
                  <c:v>14.8</c:v>
                </c:pt>
                <c:pt idx="15" formatCode="#,##0.0">
                  <c:v>14.4</c:v>
                </c:pt>
                <c:pt idx="16">
                  <c:v>12.4</c:v>
                </c:pt>
                <c:pt idx="17">
                  <c:v>11.6</c:v>
                </c:pt>
                <c:pt idx="18">
                  <c:v>11.4</c:v>
                </c:pt>
                <c:pt idx="19">
                  <c:v>11.1</c:v>
                </c:pt>
                <c:pt idx="20" formatCode="#,##0.0">
                  <c:v>10</c:v>
                </c:pt>
                <c:pt idx="21">
                  <c:v>9.3000000000000007</c:v>
                </c:pt>
                <c:pt idx="22">
                  <c:v>9.1999999999999993</c:v>
                </c:pt>
                <c:pt idx="23">
                  <c:v>8.9</c:v>
                </c:pt>
                <c:pt idx="24">
                  <c:v>7.7</c:v>
                </c:pt>
                <c:pt idx="25">
                  <c:v>7.3</c:v>
                </c:pt>
                <c:pt idx="26">
                  <c:v>7.1</c:v>
                </c:pt>
                <c:pt idx="27" formatCode="#,##0.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9'!#REF!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F620-4DB3-9875-54EB77712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19478208"/>
        <c:axId val="619478536"/>
      </c:barChart>
      <c:catAx>
        <c:axId val="6194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536"/>
        <c:crosses val="autoZero"/>
        <c:auto val="1"/>
        <c:lblAlgn val="ctr"/>
        <c:lblOffset val="100"/>
        <c:noMultiLvlLbl val="0"/>
      </c:catAx>
      <c:valAx>
        <c:axId val="619478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10'!$B$11,'slide 10'!$D$11,'slide 10'!$F$11,'slide 10'!$H$11,'slide 10'!$J$11,'slide 10'!$L$11)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10'!$B$12,'slide 10'!$D$12,'slide 10'!$F$12,'slide 10'!$H$12,'slide 10'!$J$12,'slide 10'!$L$12)</c:f>
              <c:numCache>
                <c:formatCode>0.0</c:formatCode>
                <c:ptCount val="6"/>
                <c:pt idx="0">
                  <c:v>72.8</c:v>
                </c:pt>
                <c:pt idx="1">
                  <c:v>74</c:v>
                </c:pt>
                <c:pt idx="2">
                  <c:v>74.900000000000006</c:v>
                </c:pt>
                <c:pt idx="3">
                  <c:v>71.5</c:v>
                </c:pt>
                <c:pt idx="4">
                  <c:v>74.3</c:v>
                </c:pt>
                <c:pt idx="5">
                  <c:v>77.2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AC1-4AD1-955A-227A02CB5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8943928"/>
        <c:axId val="568941632"/>
      </c:barChart>
      <c:catAx>
        <c:axId val="56894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1632"/>
        <c:crosses val="autoZero"/>
        <c:auto val="1"/>
        <c:lblAlgn val="ctr"/>
        <c:lblOffset val="100"/>
        <c:noMultiLvlLbl val="0"/>
      </c:catAx>
      <c:valAx>
        <c:axId val="568941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894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10'!$A$38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10'!$B$37,'slide 10'!$D$37,'slide 10'!$F$37,'slide 10'!$H$37,'slide 10'!$J$37,'slide 10'!$L$37)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10'!$B$38,'slide 10'!$D$38,'slide 10'!$F$38,'slide 10'!$H$38,'slide 10'!$J$38,'slide 10'!$L$38)</c:f>
              <c:numCache>
                <c:formatCode>0.0</c:formatCode>
                <c:ptCount val="6"/>
                <c:pt idx="0">
                  <c:v>77.2</c:v>
                </c:pt>
                <c:pt idx="1">
                  <c:v>79.099999999999994</c:v>
                </c:pt>
                <c:pt idx="2">
                  <c:v>83.6</c:v>
                </c:pt>
                <c:pt idx="3">
                  <c:v>79</c:v>
                </c:pt>
                <c:pt idx="4">
                  <c:v>80.8</c:v>
                </c:pt>
                <c:pt idx="5">
                  <c:v>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288-4762-A2EA-261B37ED5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32343496"/>
        <c:axId val="632341856"/>
      </c:barChart>
      <c:catAx>
        <c:axId val="63234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1856"/>
        <c:crosses val="autoZero"/>
        <c:auto val="1"/>
        <c:lblAlgn val="ctr"/>
        <c:lblOffset val="100"/>
        <c:noMultiLvlLbl val="0"/>
      </c:catAx>
      <c:valAx>
        <c:axId val="632341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3234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A-471C-A4D8-FDC720C22E6A}"/>
              </c:ext>
            </c:extLst>
          </c:dPt>
          <c:dPt>
            <c:idx val="9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A-471C-A4D8-FDC720C22E6A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A-471C-A4D8-FDC720C22E6A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A-471C-A4D8-FDC720C22E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MT</c:v>
                </c:pt>
                <c:pt idx="1">
                  <c:v>NL</c:v>
                </c:pt>
                <c:pt idx="2">
                  <c:v>LT</c:v>
                </c:pt>
                <c:pt idx="3">
                  <c:v>EE</c:v>
                </c:pt>
                <c:pt idx="4">
                  <c:v>HU</c:v>
                </c:pt>
                <c:pt idx="5">
                  <c:v>IE</c:v>
                </c:pt>
                <c:pt idx="6">
                  <c:v>AT</c:v>
                </c:pt>
                <c:pt idx="7">
                  <c:v>DE</c:v>
                </c:pt>
                <c:pt idx="8">
                  <c:v>LU</c:v>
                </c:pt>
                <c:pt idx="9">
                  <c:v>SI</c:v>
                </c:pt>
                <c:pt idx="10">
                  <c:v>PL</c:v>
                </c:pt>
                <c:pt idx="11">
                  <c:v>SE</c:v>
                </c:pt>
                <c:pt idx="12">
                  <c:v>DK</c:v>
                </c:pt>
                <c:pt idx="13">
                  <c:v>FR</c:v>
                </c:pt>
                <c:pt idx="14">
                  <c:v>PT</c:v>
                </c:pt>
                <c:pt idx="15">
                  <c:v>CY</c:v>
                </c:pt>
                <c:pt idx="16">
                  <c:v>SK</c:v>
                </c:pt>
                <c:pt idx="17">
                  <c:v>HR</c:v>
                </c:pt>
                <c:pt idx="18">
                  <c:v>CZ</c:v>
                </c:pt>
                <c:pt idx="19">
                  <c:v>FI</c:v>
                </c:pt>
                <c:pt idx="20">
                  <c:v>EU27</c:v>
                </c:pt>
                <c:pt idx="21">
                  <c:v>BE</c:v>
                </c:pt>
                <c:pt idx="22">
                  <c:v>LV</c:v>
                </c:pt>
                <c:pt idx="23">
                  <c:v>BG</c:v>
                </c:pt>
                <c:pt idx="24">
                  <c:v>ES</c:v>
                </c:pt>
                <c:pt idx="25">
                  <c:v>RO</c:v>
                </c:pt>
                <c:pt idx="26">
                  <c:v>EL</c:v>
                </c:pt>
                <c:pt idx="27">
                  <c:v>IT</c:v>
                </c:pt>
              </c:strCache>
            </c:strRef>
          </c:cat>
          <c:val>
            <c:numRef>
              <c:f>'slide 7'!$B$12:$B$39</c:f>
              <c:numCache>
                <c:formatCode>#,##0.##########</c:formatCode>
                <c:ptCount val="28"/>
                <c:pt idx="0">
                  <c:v>89.4</c:v>
                </c:pt>
                <c:pt idx="1">
                  <c:v>86.6</c:v>
                </c:pt>
                <c:pt idx="2">
                  <c:v>86.4</c:v>
                </c:pt>
                <c:pt idx="3">
                  <c:v>85.6</c:v>
                </c:pt>
                <c:pt idx="4">
                  <c:v>83.8</c:v>
                </c:pt>
                <c:pt idx="5">
                  <c:v>83.4</c:v>
                </c:pt>
                <c:pt idx="6">
                  <c:v>83.4</c:v>
                </c:pt>
                <c:pt idx="7">
                  <c:v>82.6</c:v>
                </c:pt>
                <c:pt idx="8" formatCode="#,##0.0">
                  <c:v>82</c:v>
                </c:pt>
                <c:pt idx="9" formatCode="#,##0.0">
                  <c:v>82</c:v>
                </c:pt>
                <c:pt idx="10">
                  <c:v>81.599999999999994</c:v>
                </c:pt>
                <c:pt idx="11">
                  <c:v>81.3</c:v>
                </c:pt>
                <c:pt idx="12">
                  <c:v>79.400000000000006</c:v>
                </c:pt>
                <c:pt idx="13">
                  <c:v>79.099999999999994</c:v>
                </c:pt>
                <c:pt idx="14">
                  <c:v>79.099999999999994</c:v>
                </c:pt>
                <c:pt idx="15">
                  <c:v>78.5</c:v>
                </c:pt>
                <c:pt idx="16">
                  <c:v>78.2</c:v>
                </c:pt>
                <c:pt idx="17" formatCode="#,##0.0">
                  <c:v>78</c:v>
                </c:pt>
                <c:pt idx="18">
                  <c:v>77.900000000000006</c:v>
                </c:pt>
                <c:pt idx="19">
                  <c:v>77.599999999999994</c:v>
                </c:pt>
                <c:pt idx="20">
                  <c:v>77.2</c:v>
                </c:pt>
                <c:pt idx="21">
                  <c:v>76.8</c:v>
                </c:pt>
                <c:pt idx="22">
                  <c:v>76.099999999999994</c:v>
                </c:pt>
                <c:pt idx="23">
                  <c:v>72.900000000000006</c:v>
                </c:pt>
                <c:pt idx="24">
                  <c:v>72.2</c:v>
                </c:pt>
                <c:pt idx="25">
                  <c:v>71.900000000000006</c:v>
                </c:pt>
                <c:pt idx="26">
                  <c:v>65.900000000000006</c:v>
                </c:pt>
                <c:pt idx="27">
                  <c:v>62.3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7'!#REF!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F35A-471C-A4D8-FDC720C22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0986032"/>
        <c:axId val="490985376"/>
      </c:barChart>
      <c:catAx>
        <c:axId val="4909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5376"/>
        <c:crosses val="autoZero"/>
        <c:auto val="1"/>
        <c:lblAlgn val="ctr"/>
        <c:lblOffset val="100"/>
        <c:noMultiLvlLbl val="0"/>
      </c:catAx>
      <c:valAx>
        <c:axId val="490985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9098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12'!$B$11,'slide 12'!$D$11,'slide 12'!$F$11,'slide 12'!$H$11,'slide 12'!$J$11,'slide 12'!$L$11)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12'!$B$12,'slide 12'!$D$12,'slide 12'!$F$12,'slide 12'!$H$12,'slide 12'!$J$12,'slide 12'!$L$12)</c:f>
              <c:numCache>
                <c:formatCode>0.0</c:formatCode>
                <c:ptCount val="6"/>
                <c:pt idx="0">
                  <c:v>11.1</c:v>
                </c:pt>
                <c:pt idx="1">
                  <c:v>9.9</c:v>
                </c:pt>
                <c:pt idx="2">
                  <c:v>8.9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DB6-4377-8578-27BA7FC68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5056"/>
        <c:axId val="564285384"/>
      </c:barChart>
      <c:catAx>
        <c:axId val="5642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384"/>
        <c:crosses val="autoZero"/>
        <c:auto val="1"/>
        <c:lblAlgn val="ctr"/>
        <c:lblOffset val="100"/>
        <c:noMultiLvlLbl val="0"/>
      </c:catAx>
      <c:valAx>
        <c:axId val="564285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797777"/>
              </a:solidFill>
            </c:spPr>
            <c:extLst>
              <c:ext xmlns:c16="http://schemas.microsoft.com/office/drawing/2014/chart" uri="{C3380CC4-5D6E-409C-BE32-E72D297353CC}">
                <c16:uniqueId val="{00000001-B57C-4202-A1D4-8C42620805A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B57C-4202-A1D4-8C42620805A7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B57C-4202-A1D4-8C42620805A7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B57C-4202-A1D4-8C42620805A7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794-4C7E-8CA0-B4AA98B4AAE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7C-4202-A1D4-8C4262080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GIM!$E$2:$E$8</c:f>
              <c:strCache>
                <c:ptCount val="7"/>
                <c:pt idx="0">
                  <c:v>Ne bom nadaljeval</c:v>
                </c:pt>
                <c:pt idx="1">
                  <c:v>Še ne vem</c:v>
                </c:pt>
                <c:pt idx="2">
                  <c:v>Srednjo šola v tujini</c:v>
                </c:pt>
                <c:pt idx="3">
                  <c:v>NPI</c:v>
                </c:pt>
                <c:pt idx="4">
                  <c:v>SPI</c:v>
                </c:pt>
                <c:pt idx="5">
                  <c:v>SSI</c:v>
                </c:pt>
                <c:pt idx="6">
                  <c:v>GIM</c:v>
                </c:pt>
              </c:strCache>
            </c:strRef>
          </c:cat>
          <c:val>
            <c:numRef>
              <c:f>GIM!$F$2:$F$8</c:f>
              <c:numCache>
                <c:formatCode>0</c:formatCode>
                <c:ptCount val="7"/>
                <c:pt idx="0">
                  <c:v>18</c:v>
                </c:pt>
                <c:pt idx="1">
                  <c:v>1118</c:v>
                </c:pt>
                <c:pt idx="2">
                  <c:v>94</c:v>
                </c:pt>
                <c:pt idx="3">
                  <c:v>21</c:v>
                </c:pt>
                <c:pt idx="4">
                  <c:v>1017</c:v>
                </c:pt>
                <c:pt idx="5">
                  <c:v>3940</c:v>
                </c:pt>
                <c:pt idx="6">
                  <c:v>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C-4202-A1D4-8C42620805A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12'!$A$34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12'!$B$33,'slide 12'!$D$33,'slide 12'!$F$33,'slide 12'!$H$33,'slide 12'!$J$33,'slide 12'!$L$33)</c:f>
              <c:strCache>
                <c:ptCount val="6"/>
                <c:pt idx="0">
                  <c:v>2017Q2</c:v>
                </c:pt>
                <c:pt idx="1">
                  <c:v>2018Q2</c:v>
                </c:pt>
                <c:pt idx="2">
                  <c:v>2019Q2</c:v>
                </c:pt>
                <c:pt idx="3">
                  <c:v>2020Q2</c:v>
                </c:pt>
                <c:pt idx="4">
                  <c:v>2021Q2</c:v>
                </c:pt>
                <c:pt idx="5">
                  <c:v>2022Q2</c:v>
                </c:pt>
              </c:strCache>
              <c:extLst/>
            </c:strRef>
          </c:cat>
          <c:val>
            <c:numRef>
              <c:f>('slide 12'!$B$34,'slide 12'!$D$34,'slide 12'!$F$34,'slide 12'!$H$34,'slide 12'!$J$34,'slide 12'!$L$34)</c:f>
              <c:numCache>
                <c:formatCode>0.0</c:formatCode>
                <c:ptCount val="6"/>
                <c:pt idx="0">
                  <c:v>11</c:v>
                </c:pt>
                <c:pt idx="1">
                  <c:v>8.9</c:v>
                </c:pt>
                <c:pt idx="2">
                  <c:v>6.1</c:v>
                </c:pt>
                <c:pt idx="3">
                  <c:v>7.8</c:v>
                </c:pt>
                <c:pt idx="4">
                  <c:v>7.4</c:v>
                </c:pt>
                <c:pt idx="5">
                  <c:v>7.2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63E-4D59-9B2A-C102F051D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3976904"/>
        <c:axId val="483981496"/>
      </c:barChart>
      <c:catAx>
        <c:axId val="48397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81496"/>
        <c:crosses val="autoZero"/>
        <c:auto val="1"/>
        <c:lblAlgn val="ctr"/>
        <c:lblOffset val="100"/>
        <c:noMultiLvlLbl val="0"/>
      </c:catAx>
      <c:valAx>
        <c:axId val="4839814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397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0-4638-B9E0-A3FB790ABD03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60-4638-B9E0-A3FB790ABD03}"/>
              </c:ext>
            </c:extLst>
          </c:dPt>
          <c:dPt>
            <c:idx val="14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60-4638-B9E0-A3FB790ABD0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60-4638-B9E0-A3FB790ABD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13'!$A$12:$A$39</c:f>
              <c:strCache>
                <c:ptCount val="27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CY</c:v>
                </c:pt>
                <c:pt idx="4">
                  <c:v>PT</c:v>
                </c:pt>
                <c:pt idx="5">
                  <c:v>FR</c:v>
                </c:pt>
                <c:pt idx="6">
                  <c:v>BE</c:v>
                </c:pt>
                <c:pt idx="7">
                  <c:v>LV</c:v>
                </c:pt>
                <c:pt idx="8">
                  <c:v>SE</c:v>
                </c:pt>
                <c:pt idx="9">
                  <c:v>HR</c:v>
                </c:pt>
                <c:pt idx="10">
                  <c:v>FI</c:v>
                </c:pt>
                <c:pt idx="11">
                  <c:v>EU27</c:v>
                </c:pt>
                <c:pt idx="12">
                  <c:v>RO</c:v>
                </c:pt>
                <c:pt idx="13">
                  <c:v>SK</c:v>
                </c:pt>
                <c:pt idx="14">
                  <c:v>SI</c:v>
                </c:pt>
                <c:pt idx="15">
                  <c:v>BG</c:v>
                </c:pt>
                <c:pt idx="16">
                  <c:v>EE</c:v>
                </c:pt>
                <c:pt idx="17">
                  <c:v>IE</c:v>
                </c:pt>
                <c:pt idx="18">
                  <c:v>LU</c:v>
                </c:pt>
                <c:pt idx="19">
                  <c:v>MT</c:v>
                </c:pt>
                <c:pt idx="20">
                  <c:v>DK</c:v>
                </c:pt>
                <c:pt idx="21">
                  <c:v>AT</c:v>
                </c:pt>
                <c:pt idx="22">
                  <c:v>PL</c:v>
                </c:pt>
                <c:pt idx="23">
                  <c:v>NL</c:v>
                </c:pt>
                <c:pt idx="24">
                  <c:v>DE</c:v>
                </c:pt>
                <c:pt idx="25">
                  <c:v>HU</c:v>
                </c:pt>
                <c:pt idx="26">
                  <c:v>CZ</c:v>
                </c:pt>
              </c:strCache>
            </c:strRef>
          </c:cat>
          <c:val>
            <c:numRef>
              <c:f>'slide 13'!$B$12:$B$39</c:f>
              <c:numCache>
                <c:formatCode>#,##0.##########</c:formatCode>
                <c:ptCount val="28"/>
                <c:pt idx="0">
                  <c:v>19.5</c:v>
                </c:pt>
                <c:pt idx="1">
                  <c:v>14.3</c:v>
                </c:pt>
                <c:pt idx="2">
                  <c:v>12.8</c:v>
                </c:pt>
                <c:pt idx="3">
                  <c:v>11.5</c:v>
                </c:pt>
                <c:pt idx="4">
                  <c:v>9.6999999999999993</c:v>
                </c:pt>
                <c:pt idx="5">
                  <c:v>9.1999999999999993</c:v>
                </c:pt>
                <c:pt idx="6" formatCode="#,##0.0">
                  <c:v>9</c:v>
                </c:pt>
                <c:pt idx="7" formatCode="#,##0.0">
                  <c:v>9</c:v>
                </c:pt>
                <c:pt idx="8">
                  <c:v>8.4</c:v>
                </c:pt>
                <c:pt idx="9">
                  <c:v>8.3000000000000007</c:v>
                </c:pt>
                <c:pt idx="10">
                  <c:v>7.9</c:v>
                </c:pt>
                <c:pt idx="11" formatCode="#,##0.0">
                  <c:v>7.7</c:v>
                </c:pt>
                <c:pt idx="12">
                  <c:v>7.3</c:v>
                </c:pt>
                <c:pt idx="13">
                  <c:v>7.3</c:v>
                </c:pt>
                <c:pt idx="14">
                  <c:v>7.2</c:v>
                </c:pt>
                <c:pt idx="15">
                  <c:v>6.3</c:v>
                </c:pt>
                <c:pt idx="16">
                  <c:v>5.8</c:v>
                </c:pt>
                <c:pt idx="17">
                  <c:v>5.5</c:v>
                </c:pt>
                <c:pt idx="18">
                  <c:v>5.4</c:v>
                </c:pt>
                <c:pt idx="19">
                  <c:v>5.3</c:v>
                </c:pt>
                <c:pt idx="20">
                  <c:v>5.2</c:v>
                </c:pt>
                <c:pt idx="21">
                  <c:v>4.5999999999999996</c:v>
                </c:pt>
                <c:pt idx="22" formatCode="#,##0.0">
                  <c:v>4</c:v>
                </c:pt>
                <c:pt idx="23">
                  <c:v>3.5</c:v>
                </c:pt>
                <c:pt idx="24">
                  <c:v>3.3</c:v>
                </c:pt>
                <c:pt idx="25">
                  <c:v>3.2</c:v>
                </c:pt>
                <c:pt idx="26">
                  <c:v>2.9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13'!#REF!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C860-4638-B9E0-A3FB790AB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8683048"/>
        <c:axId val="478679112"/>
        <c:extLst/>
      </c:barChart>
      <c:catAx>
        <c:axId val="47868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79112"/>
        <c:crosses val="autoZero"/>
        <c:auto val="1"/>
        <c:lblAlgn val="ctr"/>
        <c:lblOffset val="100"/>
        <c:noMultiLvlLbl val="0"/>
      </c:catAx>
      <c:valAx>
        <c:axId val="478679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7868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5C-40F7-BCA6-1730299603F8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5C-40F7-BCA6-1730299603F8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5C-40F7-BCA6-1730299603F8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5C-40F7-BCA6-1730299603F8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5C-40F7-BCA6-173029960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11280</c:v>
                </c:pt>
                <c:pt idx="1">
                  <c:v>10354</c:v>
                </c:pt>
                <c:pt idx="2">
                  <c:v>8629</c:v>
                </c:pt>
                <c:pt idx="3">
                  <c:v>7097</c:v>
                </c:pt>
                <c:pt idx="4">
                  <c:v>6992</c:v>
                </c:pt>
                <c:pt idx="5">
                  <c:v>7012</c:v>
                </c:pt>
                <c:pt idx="6">
                  <c:v>8486</c:v>
                </c:pt>
                <c:pt idx="7">
                  <c:v>6162</c:v>
                </c:pt>
                <c:pt idx="8">
                  <c:v>5057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5C-40F7-BCA6-1730299603F8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30151</c:v>
                </c:pt>
                <c:pt idx="1">
                  <c:v>26938</c:v>
                </c:pt>
                <c:pt idx="2">
                  <c:v>21530</c:v>
                </c:pt>
                <c:pt idx="3">
                  <c:v>16968</c:v>
                </c:pt>
                <c:pt idx="4">
                  <c:v>15924</c:v>
                </c:pt>
                <c:pt idx="5">
                  <c:v>15169</c:v>
                </c:pt>
                <c:pt idx="6">
                  <c:v>18336</c:v>
                </c:pt>
                <c:pt idx="7">
                  <c:v>12749</c:v>
                </c:pt>
                <c:pt idx="8">
                  <c:v>10429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5C-40F7-BCA6-1730299603F8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119458</c:v>
                </c:pt>
                <c:pt idx="1">
                  <c:v>113076</c:v>
                </c:pt>
                <c:pt idx="2">
                  <c:v>99615</c:v>
                </c:pt>
                <c:pt idx="3">
                  <c:v>85060</c:v>
                </c:pt>
                <c:pt idx="4">
                  <c:v>78534</c:v>
                </c:pt>
                <c:pt idx="5">
                  <c:v>75292</c:v>
                </c:pt>
                <c:pt idx="6">
                  <c:v>87283</c:v>
                </c:pt>
                <c:pt idx="7">
                  <c:v>65969</c:v>
                </c:pt>
                <c:pt idx="8">
                  <c:v>53181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5C-40F7-BCA6-173029960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6463</c:v>
                </c:pt>
                <c:pt idx="1">
                  <c:v>3924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B-4862-81CE-83FB817E8E1D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5952</c:v>
                </c:pt>
                <c:pt idx="1">
                  <c:v>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B-4862-81CE-83FB817E8E1D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10283</c:v>
                </c:pt>
                <c:pt idx="1">
                  <c:v>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EB-4862-81CE-83FB817E8E1D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2012</c:v>
                </c:pt>
                <c:pt idx="1">
                  <c:v>dec. 2022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5152</c:v>
                </c:pt>
                <c:pt idx="1">
                  <c:v>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EB-4862-81CE-83FB817E8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59304"/>
        <c:axId val="606056352"/>
      </c:barChart>
      <c:catAx>
        <c:axId val="60605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6352"/>
        <c:crosses val="autoZero"/>
        <c:auto val="1"/>
        <c:lblAlgn val="ctr"/>
        <c:lblOffset val="100"/>
        <c:noMultiLvlLbl val="0"/>
      </c:catAx>
      <c:valAx>
        <c:axId val="606056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01560043380886E-2"/>
          <c:y val="9.2528074545469574E-2"/>
          <c:w val="0.57008490075659857"/>
          <c:h val="0.819948542314665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797777"/>
              </a:solidFill>
            </c:spPr>
            <c:extLst>
              <c:ext xmlns:c16="http://schemas.microsoft.com/office/drawing/2014/chart" uri="{C3380CC4-5D6E-409C-BE32-E72D297353CC}">
                <c16:uniqueId val="{00000001-B57C-4202-A1D4-8C42620805A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B57C-4202-A1D4-8C42620805A7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B57C-4202-A1D4-8C42620805A7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B57C-4202-A1D4-8C42620805A7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794-4C7E-8CA0-B4AA98B4AAE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7C-4202-A1D4-8C4262080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GIM!$E$2:$E$8</c:f>
              <c:strCache>
                <c:ptCount val="7"/>
                <c:pt idx="0">
                  <c:v>Ne bom nadaljeval</c:v>
                </c:pt>
                <c:pt idx="1">
                  <c:v>Še ne vem</c:v>
                </c:pt>
                <c:pt idx="2">
                  <c:v>Srednjo šola v tujini</c:v>
                </c:pt>
                <c:pt idx="3">
                  <c:v>NPI</c:v>
                </c:pt>
                <c:pt idx="4">
                  <c:v>SPI</c:v>
                </c:pt>
                <c:pt idx="5">
                  <c:v>SSI</c:v>
                </c:pt>
                <c:pt idx="6">
                  <c:v>GIM</c:v>
                </c:pt>
              </c:strCache>
            </c:strRef>
          </c:cat>
          <c:val>
            <c:numRef>
              <c:f>GIM!$F$2:$F$8</c:f>
              <c:numCache>
                <c:formatCode>0</c:formatCode>
                <c:ptCount val="7"/>
                <c:pt idx="0">
                  <c:v>18</c:v>
                </c:pt>
                <c:pt idx="1">
                  <c:v>1118</c:v>
                </c:pt>
                <c:pt idx="2">
                  <c:v>94</c:v>
                </c:pt>
                <c:pt idx="3">
                  <c:v>21</c:v>
                </c:pt>
                <c:pt idx="4">
                  <c:v>1017</c:v>
                </c:pt>
                <c:pt idx="5">
                  <c:v>3940</c:v>
                </c:pt>
                <c:pt idx="6">
                  <c:v>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7C-4202-A1D4-8C42620805A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22F-4A5F-8F1C-46B6D447CDD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122F-4A5F-8F1C-46B6D447CDD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122F-4A5F-8F1C-46B6D447CDD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122F-4A5F-8F1C-46B6D447CD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GIM!$H$2:$H$7</c:f>
              <c:strCache>
                <c:ptCount val="6"/>
                <c:pt idx="0">
                  <c:v>Ekonomska </c:v>
                </c:pt>
                <c:pt idx="1">
                  <c:v>Tehniška</c:v>
                </c:pt>
                <c:pt idx="2">
                  <c:v>Umetniška </c:v>
                </c:pt>
                <c:pt idx="3">
                  <c:v>Športna</c:v>
                </c:pt>
                <c:pt idx="4">
                  <c:v>Splošna</c:v>
                </c:pt>
                <c:pt idx="5">
                  <c:v>Zasebna</c:v>
                </c:pt>
              </c:strCache>
            </c:strRef>
          </c:cat>
          <c:val>
            <c:numRef>
              <c:f>GIM!$I$2:$I$7</c:f>
              <c:numCache>
                <c:formatCode>General</c:formatCode>
                <c:ptCount val="6"/>
                <c:pt idx="0">
                  <c:v>148</c:v>
                </c:pt>
                <c:pt idx="1">
                  <c:v>187</c:v>
                </c:pt>
                <c:pt idx="2">
                  <c:v>227</c:v>
                </c:pt>
                <c:pt idx="3">
                  <c:v>282</c:v>
                </c:pt>
                <c:pt idx="4">
                  <c:v>2263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2F-4A5F-8F1C-46B6D447CD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75220915234006"/>
          <c:y val="0.2785158055641922"/>
          <c:w val="0.18269795737635486"/>
          <c:h val="0.37540505489594767"/>
        </c:manualLayout>
      </c:layout>
      <c:overlay val="0"/>
      <c:txPr>
        <a:bodyPr/>
        <a:lstStyle/>
        <a:p>
          <a:pPr>
            <a:defRPr sz="1400" b="1">
              <a:solidFill>
                <a:srgbClr val="000000"/>
              </a:solidFill>
              <a:latin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5C-40F7-BCA6-1730299603F8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5C-40F7-BCA6-1730299603F8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5C-40F7-BCA6-1730299603F8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5C-40F7-BCA6-1730299603F8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5C-40F7-BCA6-173029960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11280</c:v>
                </c:pt>
                <c:pt idx="1">
                  <c:v>10354</c:v>
                </c:pt>
                <c:pt idx="2">
                  <c:v>8629</c:v>
                </c:pt>
                <c:pt idx="3">
                  <c:v>7097</c:v>
                </c:pt>
                <c:pt idx="4">
                  <c:v>6992</c:v>
                </c:pt>
                <c:pt idx="5">
                  <c:v>7012</c:v>
                </c:pt>
                <c:pt idx="6">
                  <c:v>8486</c:v>
                </c:pt>
                <c:pt idx="7">
                  <c:v>6162</c:v>
                </c:pt>
                <c:pt idx="8">
                  <c:v>5057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5C-40F7-BCA6-1730299603F8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30151</c:v>
                </c:pt>
                <c:pt idx="1">
                  <c:v>26938</c:v>
                </c:pt>
                <c:pt idx="2">
                  <c:v>21530</c:v>
                </c:pt>
                <c:pt idx="3">
                  <c:v>16968</c:v>
                </c:pt>
                <c:pt idx="4">
                  <c:v>15924</c:v>
                </c:pt>
                <c:pt idx="5">
                  <c:v>15169</c:v>
                </c:pt>
                <c:pt idx="6">
                  <c:v>18336</c:v>
                </c:pt>
                <c:pt idx="7">
                  <c:v>12749</c:v>
                </c:pt>
                <c:pt idx="8">
                  <c:v>10429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5C-40F7-BCA6-1730299603F8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2014</c:v>
                </c:pt>
                <c:pt idx="1">
                  <c:v>dec. 2015</c:v>
                </c:pt>
                <c:pt idx="2">
                  <c:v>dec. 2016</c:v>
                </c:pt>
                <c:pt idx="3">
                  <c:v>dec. 2017</c:v>
                </c:pt>
                <c:pt idx="4">
                  <c:v>dec. 2018</c:v>
                </c:pt>
                <c:pt idx="5">
                  <c:v>dec. 2019</c:v>
                </c:pt>
                <c:pt idx="6">
                  <c:v>dec. 2020</c:v>
                </c:pt>
                <c:pt idx="7">
                  <c:v>dec. 2021</c:v>
                </c:pt>
                <c:pt idx="8">
                  <c:v>dec. 2022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119458</c:v>
                </c:pt>
                <c:pt idx="1">
                  <c:v>113076</c:v>
                </c:pt>
                <c:pt idx="2">
                  <c:v>99615</c:v>
                </c:pt>
                <c:pt idx="3">
                  <c:v>85060</c:v>
                </c:pt>
                <c:pt idx="4">
                  <c:v>78534</c:v>
                </c:pt>
                <c:pt idx="5">
                  <c:v>75292</c:v>
                </c:pt>
                <c:pt idx="6">
                  <c:v>87283</c:v>
                </c:pt>
                <c:pt idx="7">
                  <c:v>65969</c:v>
                </c:pt>
                <c:pt idx="8">
                  <c:v>53181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5C-40F7-BCA6-173029960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2'!$A$13</c:f>
              <c:strCache>
                <c:ptCount val="1"/>
                <c:pt idx="0">
                  <c:v>nedoločen čas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'slide 2'!$B$13:$G$13</c:f>
              <c:numCache>
                <c:formatCode>#,##0.0</c:formatCode>
                <c:ptCount val="6"/>
                <c:pt idx="0">
                  <c:v>24.085163007318698</c:v>
                </c:pt>
                <c:pt idx="1">
                  <c:v>27.401835219350861</c:v>
                </c:pt>
                <c:pt idx="2">
                  <c:v>29.839695739405936</c:v>
                </c:pt>
                <c:pt idx="3">
                  <c:v>28.620139355198788</c:v>
                </c:pt>
                <c:pt idx="4">
                  <c:v>31.520910843157466</c:v>
                </c:pt>
                <c:pt idx="5">
                  <c:v>34.278524270039057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8-4D5A-BEC5-D0627B19DE9C}"/>
            </c:ext>
          </c:extLst>
        </c:ser>
        <c:ser>
          <c:idx val="1"/>
          <c:order val="1"/>
          <c:tx>
            <c:strRef>
              <c:f>'slide 2'!$A$14</c:f>
              <c:strCache>
                <c:ptCount val="1"/>
                <c:pt idx="0">
                  <c:v>določen čas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2'!$B$12:$G$12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'slide 2'!$B$14:$G$14</c:f>
              <c:numCache>
                <c:formatCode>#,##0.0</c:formatCode>
                <c:ptCount val="6"/>
                <c:pt idx="0">
                  <c:v>75.914836992681302</c:v>
                </c:pt>
                <c:pt idx="1">
                  <c:v>72.598164780649128</c:v>
                </c:pt>
                <c:pt idx="2">
                  <c:v>70.16030426059406</c:v>
                </c:pt>
                <c:pt idx="3">
                  <c:v>71.379860644801212</c:v>
                </c:pt>
                <c:pt idx="4">
                  <c:v>68.479089156842534</c:v>
                </c:pt>
                <c:pt idx="5">
                  <c:v>65.721475729960943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8-4D5A-BEC5-D0627B19D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4520192"/>
        <c:axId val="444520520"/>
      </c:barChart>
      <c:catAx>
        <c:axId val="4445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520"/>
        <c:crosses val="autoZero"/>
        <c:auto val="1"/>
        <c:lblAlgn val="ctr"/>
        <c:lblOffset val="100"/>
        <c:noMultiLvlLbl val="0"/>
      </c:catAx>
      <c:valAx>
        <c:axId val="444520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4452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97BF-C617-411B-8BE8-B3BC707CC58A}" type="datetimeFigureOut">
              <a:rPr lang="sl-SI" smtClean="0"/>
              <a:t>26. 01. 2023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14A8-78C0-4406-9069-3E980CAB051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6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AF3706-B634-4E6C-A14E-327643503BF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1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16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511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27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573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3481388" y="2414588"/>
            <a:ext cx="2817812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6815138" y="5168900"/>
            <a:ext cx="1782762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ko@ess.gov.si" TargetMode="External"/><Relationship Id="rId2" Type="http://schemas.openxmlformats.org/officeDocument/2006/relationships/hyperlink" Target="https://www.vkotocka.s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emfbt@ess.gov.s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ja.pirnat@ess.gov.si" TargetMode="External"/><Relationship Id="rId2" Type="http://schemas.openxmlformats.org/officeDocument/2006/relationships/hyperlink" Target="mailto:vko@ess.gov.s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ena.KujundzicLukacek@ess.gov.s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44500" y="2492896"/>
            <a:ext cx="8467725" cy="1743596"/>
          </a:xfrm>
        </p:spPr>
        <p:txBody>
          <a:bodyPr/>
          <a:lstStyle/>
          <a:p>
            <a:pPr algn="ctr"/>
            <a:r>
              <a:rPr lang="sl-SI" sz="2700" dirty="0" smtClean="0">
                <a:solidFill>
                  <a:srgbClr val="339E35"/>
                </a:solidFill>
              </a:rPr>
              <a:t>Svetovanje </a:t>
            </a:r>
            <a:r>
              <a:rPr lang="sl-SI" sz="2700" dirty="0">
                <a:solidFill>
                  <a:srgbClr val="339E35"/>
                </a:solidFill>
              </a:rPr>
              <a:t>na enem mestu </a:t>
            </a:r>
            <a:r>
              <a:rPr lang="sl-SI" sz="2700" dirty="0" smtClean="0">
                <a:solidFill>
                  <a:srgbClr val="339E35"/>
                </a:solidFill>
              </a:rPr>
              <a:t>in </a:t>
            </a:r>
            <a:r>
              <a:rPr lang="sl-SI" sz="2700" dirty="0">
                <a:solidFill>
                  <a:srgbClr val="339E35"/>
                </a:solidFill>
              </a:rPr>
              <a:t>aktivnosti Zavoda RS za zaposlovanje, </a:t>
            </a:r>
            <a:r>
              <a:rPr lang="sl-SI" sz="2700" dirty="0" smtClean="0">
                <a:solidFill>
                  <a:srgbClr val="339E35"/>
                </a:solidFill>
              </a:rPr>
              <a:t>namere učencev in mladi </a:t>
            </a:r>
            <a:r>
              <a:rPr lang="sl-SI" sz="2700" dirty="0">
                <a:solidFill>
                  <a:srgbClr val="339E35"/>
                </a:solidFill>
              </a:rPr>
              <a:t>na trgu dela</a:t>
            </a:r>
            <a:r>
              <a:rPr lang="sl-SI" sz="2800" dirty="0">
                <a:solidFill>
                  <a:srgbClr val="339E35"/>
                </a:solidFill>
              </a:rPr>
              <a:t/>
            </a:r>
            <a:br>
              <a:rPr lang="sl-SI" sz="2800" dirty="0">
                <a:solidFill>
                  <a:srgbClr val="339E35"/>
                </a:solidFill>
              </a:rPr>
            </a:br>
            <a:r>
              <a:rPr lang="sl-SI" sz="2800" dirty="0" smtClean="0">
                <a:solidFill>
                  <a:srgbClr val="339E35"/>
                </a:solidFill>
              </a:rPr>
              <a:t/>
            </a:r>
            <a:br>
              <a:rPr lang="sl-SI" sz="2800" dirty="0" smtClean="0">
                <a:solidFill>
                  <a:srgbClr val="339E35"/>
                </a:solidFill>
              </a:rPr>
            </a:br>
            <a:r>
              <a:rPr lang="sl-SI" sz="2700" dirty="0" smtClean="0">
                <a:solidFill>
                  <a:srgbClr val="339E35"/>
                </a:solidFill>
              </a:rPr>
              <a:t>Posvet ŠSD 2023</a:t>
            </a:r>
            <a:r>
              <a:rPr lang="sl-SI" sz="3200" dirty="0"/>
              <a:t/>
            </a:r>
            <a:br>
              <a:rPr lang="sl-SI" sz="3200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611560" y="5373216"/>
            <a:ext cx="7791450" cy="926306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/>
              <a:t>m</a:t>
            </a:r>
            <a:r>
              <a:rPr lang="sl-SI" sz="2000" dirty="0" smtClean="0"/>
              <a:t>ag. Julija Pirnat</a:t>
            </a:r>
          </a:p>
          <a:p>
            <a:pPr marL="0" indent="0">
              <a:buNone/>
            </a:pPr>
            <a:r>
              <a:rPr lang="sl-SI" sz="2000" dirty="0"/>
              <a:t>j</a:t>
            </a:r>
            <a:r>
              <a:rPr lang="sl-SI" sz="2000" dirty="0" smtClean="0"/>
              <a:t>anuar 2023</a:t>
            </a:r>
          </a:p>
        </p:txBody>
      </p:sp>
    </p:spTree>
    <p:extLst>
      <p:ext uri="{BB962C8B-B14F-4D97-AF65-F5344CB8AC3E}">
        <p14:creationId xmlns:p14="http://schemas.microsoft.com/office/powerpoint/2010/main" val="10704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Namere učencev po gimnazijskih programih</a:t>
            </a:r>
          </a:p>
        </p:txBody>
      </p:sp>
      <p:graphicFrame>
        <p:nvGraphicFramePr>
          <p:cNvPr id="4" name="Ograda vsebine 6"/>
          <p:cNvGraphicFramePr>
            <a:graphicFrameLocks noGrp="1"/>
          </p:cNvGraphicFramePr>
          <p:nvPr>
            <p:ph idx="1"/>
          </p:nvPr>
        </p:nvGraphicFramePr>
        <p:xfrm>
          <a:off x="444500" y="1584325"/>
          <a:ext cx="7791450" cy="507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4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2972" y="773014"/>
            <a:ext cx="7488832" cy="576064"/>
          </a:xfrm>
        </p:spPr>
        <p:txBody>
          <a:bodyPr/>
          <a:lstStyle/>
          <a:p>
            <a:r>
              <a:rPr lang="sl-SI" altLang="sl-SI" sz="2400" b="1" dirty="0"/>
              <a:t>N</a:t>
            </a:r>
            <a:r>
              <a:rPr lang="sl-SI" altLang="sl-SI" sz="2400" b="1" dirty="0" smtClean="0"/>
              <a:t>ižje </a:t>
            </a:r>
            <a:r>
              <a:rPr lang="sl-SI" altLang="sl-SI" sz="2400" b="1" dirty="0"/>
              <a:t>in </a:t>
            </a:r>
            <a:r>
              <a:rPr lang="sl-SI" altLang="sl-SI" sz="2400" b="1" dirty="0" smtClean="0"/>
              <a:t>srednje poklicno izobraževanje 2022/23</a:t>
            </a:r>
            <a:endParaRPr lang="sl-SI" sz="2400" b="1" dirty="0"/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33550" y="1844824"/>
          <a:ext cx="338177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772">
                  <a:extLst>
                    <a:ext uri="{9D8B030D-6E8A-4147-A177-3AD203B41FA5}">
                      <a16:colId xmlns:a16="http://schemas.microsoft.com/office/drawing/2014/main" val="356445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največkrat izbrani programi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Frizer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3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Avtoserviser</a:t>
                      </a:r>
                      <a:endParaRPr lang="sl-SI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6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Računalnikar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22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Mehatronik</a:t>
                      </a:r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Elektrikar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Mizar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57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Bolničar-negovalec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47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Slaščičar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5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Trgovec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651930"/>
                  </a:ext>
                </a:extLst>
              </a:tr>
            </a:tbl>
          </a:graphicData>
        </a:graphic>
      </p:graphicFrame>
      <p:graphicFrame>
        <p:nvGraphicFramePr>
          <p:cNvPr id="7" name="Označba mesta vsebine 6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919091" y="1844824"/>
          <a:ext cx="332271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3">
                  <a:extLst>
                    <a:ext uri="{9D8B030D-6E8A-4147-A177-3AD203B41FA5}">
                      <a16:colId xmlns:a16="http://schemas.microsoft.com/office/drawing/2014/main" val="894072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najmanjkrat izbrani programi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Klepar-krovec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24706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Metalurg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392577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Pek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352142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Strojnik strojnih inštalacij</a:t>
                      </a:r>
                    </a:p>
                  </a:txBody>
                  <a:tcPr marL="9527" marR="9527" marT="9525" marB="0" anchor="ctr"/>
                </a:tc>
                <a:extLst>
                  <a:ext uri="{0D108BD9-81ED-4DB2-BD59-A6C34878D82A}">
                    <a16:rowId xmlns:a16="http://schemas.microsoft.com/office/drawing/2014/main" val="123459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Tapetnik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329465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Obdelovalec lesa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31778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Pomočnik v biotehniki in oskrbi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0839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Pomočnik v tehnoloških procesih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66274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Preoblikovalec tekstilij</a:t>
                      </a:r>
                    </a:p>
                  </a:txBody>
                  <a:tcPr marL="9527" marR="9527" marT="9525" marB="0" anchor="b"/>
                </a:tc>
                <a:extLst>
                  <a:ext uri="{0D108BD9-81ED-4DB2-BD59-A6C34878D82A}">
                    <a16:rowId xmlns:a16="http://schemas.microsoft.com/office/drawing/2014/main" val="1498825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1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2972" y="773014"/>
            <a:ext cx="7488832" cy="576064"/>
          </a:xfrm>
        </p:spPr>
        <p:txBody>
          <a:bodyPr/>
          <a:lstStyle/>
          <a:p>
            <a:r>
              <a:rPr lang="sl-SI" altLang="sl-SI" sz="2400" b="1" dirty="0" smtClean="0"/>
              <a:t>Srednje strokovno izobraževanje 2022/23</a:t>
            </a:r>
            <a:endParaRPr lang="sl-SI" sz="2400" b="1" dirty="0"/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52972" y="1772816"/>
          <a:ext cx="338177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772">
                  <a:extLst>
                    <a:ext uri="{9D8B030D-6E8A-4147-A177-3AD203B41FA5}">
                      <a16:colId xmlns:a16="http://schemas.microsoft.com/office/drawing/2014/main" val="3564457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največkrat izbrani programi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Tehnik računalništva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286913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Predšolska vzgoja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23070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Strojni tehnik 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28366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Ekonomski tehnik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227722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Kozmetični tehnik       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6506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Elektrotehnik 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269672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Medijski tehnik 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272257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Tehnik zdravstvene nege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308247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Tehnik oblikovanja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21785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Veterinarski tehnik                                                                         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3654651930"/>
                  </a:ext>
                </a:extLst>
              </a:tr>
            </a:tbl>
          </a:graphicData>
        </a:graphic>
      </p:graphicFrame>
      <p:graphicFrame>
        <p:nvGraphicFramePr>
          <p:cNvPr id="7" name="Označba mesta vsebine 6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925912" y="1772816"/>
          <a:ext cx="33227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3">
                  <a:extLst>
                    <a:ext uri="{9D8B030D-6E8A-4147-A177-3AD203B41FA5}">
                      <a16:colId xmlns:a16="http://schemas.microsoft.com/office/drawing/2014/main" val="894072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najmanjkrat izbrani programi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Okoljevarstveni tehnik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24706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Ustvarjalec modnih oblačil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392577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Geodetski tehnik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352142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Hortikulturni tehnik 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23459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Plovbni tehnik</a:t>
                      </a:r>
                    </a:p>
                  </a:txBody>
                  <a:tcPr marL="9524" marR="9524" marT="9521" marB="0" anchor="ctr"/>
                </a:tc>
                <a:extLst>
                  <a:ext uri="{0D108BD9-81ED-4DB2-BD59-A6C34878D82A}">
                    <a16:rowId xmlns:a16="http://schemas.microsoft.com/office/drawing/2014/main" val="329465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624409"/>
            <a:ext cx="8327504" cy="652463"/>
          </a:xfrm>
        </p:spPr>
        <p:txBody>
          <a:bodyPr/>
          <a:lstStyle/>
          <a:p>
            <a:r>
              <a:rPr lang="sl-SI" sz="2000" dirty="0">
                <a:latin typeface="Calibri" panose="020F0502020204030204" pitchFamily="34" charset="0"/>
              </a:rPr>
              <a:t>Gibanje registrirane brezposelnosti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3528" y="2276872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otnik 3"/>
          <p:cNvSpPr/>
          <p:nvPr/>
        </p:nvSpPr>
        <p:spPr>
          <a:xfrm>
            <a:off x="321618" y="860974"/>
            <a:ext cx="741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339E35"/>
                </a:solidFill>
              </a:rPr>
              <a:t>Mladi na trgu dela</a:t>
            </a:r>
          </a:p>
        </p:txBody>
      </p:sp>
    </p:spTree>
    <p:extLst>
      <p:ext uri="{BB962C8B-B14F-4D97-AF65-F5344CB8AC3E}">
        <p14:creationId xmlns:p14="http://schemas.microsoft.com/office/powerpoint/2010/main" val="17088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467725" cy="1036746"/>
          </a:xfrm>
          <a:noFill/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registrirane brezposelnosti po statističnih regijah, oktober 2022</a:t>
            </a:r>
            <a:br>
              <a:rPr lang="sl-SI" sz="2800" dirty="0">
                <a:latin typeface="Calibri" panose="020F0502020204030204" pitchFamily="34" charset="0"/>
              </a:rPr>
            </a:br>
            <a:endParaRPr lang="sl-SI" sz="2800" dirty="0">
              <a:latin typeface="Calibri" panose="020F0502020204030204" pitchFamily="34" charset="0"/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30546" y="6454566"/>
            <a:ext cx="748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/>
              <a:t>Vir podatkov o delovno aktivnem prebivalstvu je SURS, vir podatkov o registrirani brezposelnosti je ZRSZ.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228184" y="4293096"/>
            <a:ext cx="17161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Slovenija: 5,4 %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F57485-2150-AB55-7D18-8130B0478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8"/>
          <a:stretch/>
        </p:blipFill>
        <p:spPr>
          <a:xfrm>
            <a:off x="251520" y="1801450"/>
            <a:ext cx="5976664" cy="40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Prosta delovna mesta, 2017 – 2022*</a:t>
            </a:r>
            <a:r>
              <a:rPr lang="sl-SI" sz="2800" dirty="0"/>
              <a:t/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* Dne 12. 4. 2013 je pričel veljati ZUTD-A, ki je ukinil obvezno prijavo prostega delovnega mesta pri Zavodu. Ker lahko delodajalci, ki ne sodijo v javni sektor ali niso gospodarske družbe v večinski lasti države, objavo prostega delovnega mesta zagotovijo sami, o tem pa Zavoda ne obveščajo, slednji nima več podatkov o vseh prostih delovnih mestih v državi.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3528" y="1628800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3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terciarna izobrazba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7B11B9-C202-88A3-1BDF-4551A806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401763"/>
            <a:ext cx="67722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30185" y="2621533"/>
            <a:ext cx="15498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30185" y="53690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500" y="1196752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2083" y="40882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20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15-24 let, v državah članicah EU-27, 2. četrtletje 2022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504" y="1772816"/>
          <a:ext cx="861174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8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64088" y="2564903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–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88" y="5013176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500" y="11933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1269" y="39493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49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Svetovanje na enem mestu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odločanje o nadaljnjem izobraževanju in karieri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 v sodelovanju različnih organizacij s področja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VKO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brezplačno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potekalo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Svetovanje na enem mestu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karierno svetovanje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 namenom oblikovanja kariernih ciljev (izbira nadaljnjega izobraževanja, poklica, sprememba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poklica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zaposlitve, idr.)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celostne in kakovostne informacije za:</a:t>
            </a:r>
          </a:p>
          <a:p>
            <a:pPr marL="542925" lvl="2" indent="-2286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odločanje za nadaljevanje izobraževanja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(prehodi in spremembe – za odrasle in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šolajočo mladino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Namenjeno vsem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iščejo informacije za </a:t>
            </a:r>
            <a:r>
              <a:rPr lang="sl-SI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gradnjo svoje poklicne prihodnosti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Delovanje bo zagotovljeno pa po načelih </a:t>
            </a:r>
            <a:r>
              <a:rPr lang="sl-SI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odprtega dostopa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 </a:t>
            </a:r>
            <a:r>
              <a:rPr lang="sl-SI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brezplačne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anonimne uporabe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svetovanje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koordinirano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ponuja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več organizacij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izvajajo svetovalno dejavnost na področju 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izobraževanja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zaposlovanja.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 </a:t>
            </a:r>
            <a:r>
              <a:rPr lang="sl-SI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izvedbe: od </a:t>
            </a:r>
            <a:r>
              <a:rPr lang="sl-SI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do 24. 2. 2023</a:t>
            </a:r>
            <a:r>
              <a:rPr lang="sl-SI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od ponedeljka do petka, od </a:t>
            </a:r>
            <a:r>
              <a:rPr lang="sl-SI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do 19. ure</a:t>
            </a:r>
            <a:r>
              <a:rPr lang="sl-SI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 prostorih </a:t>
            </a:r>
            <a:r>
              <a:rPr lang="sl-SI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Kariernega središča OS Ljubljana, Smoletova 12</a:t>
            </a:r>
            <a:r>
              <a:rPr lang="sl-SI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5775126"/>
            <a:ext cx="1569936" cy="10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brezposelnosti mladih, 15-24 let, v državah članicah EU-27, 2. četrtletje 2022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3674" y="1916832"/>
          <a:ext cx="783470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6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zaposlenosti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6738" y="24208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6738" y="5085184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500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500" y="39880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22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zaposlenosti mladih, 25-29 let, v državah članicah EU-27, 2. četrtletje 2022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520" y="1628800"/>
          <a:ext cx="846772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7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Stopnja brezposelnosti mladih, 25-29 let </a:t>
            </a:r>
            <a:r>
              <a:rPr lang="sl-SI" sz="1200" dirty="0"/>
              <a:t>(vir: LFS, Eurostat)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0112" y="297443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EU - 27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0112" y="5517232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3528" y="12228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5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1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>
                <a:latin typeface="Calibri" panose="020F0502020204030204" pitchFamily="34" charset="0"/>
              </a:rPr>
              <a:t>Stopnja brezposelnosti mladih, 25-29 let, v državah članicah EU-27, 2. četrtletje 2022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3675" y="1771650"/>
          <a:ext cx="8122741" cy="410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1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nižja, srednja poklicna izobrazba </a:t>
            </a:r>
            <a:r>
              <a:rPr lang="sl-SI" sz="2400" dirty="0"/>
              <a:t/>
            </a:r>
            <a:br>
              <a:rPr lang="sl-SI" sz="2400" dirty="0"/>
            </a:b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6CB02DD-B770-3384-C79B-70105684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445781"/>
            <a:ext cx="7141503" cy="49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720080"/>
          </a:xfrm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srednja splošna in strokovna izobrazba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8C2445-311B-0FBA-ACAB-6F95F0BC1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56792"/>
            <a:ext cx="766698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</a:rPr>
              <a:t>Prijavljeni prvi iskalci zaposlitve – terciarna izobrazba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7B11B9-C202-88A3-1BDF-4551A806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401763"/>
            <a:ext cx="67722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Delovanje NKT VKO po izteku projekta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1800" dirty="0" smtClean="0"/>
              <a:t>VKO </a:t>
            </a:r>
            <a:r>
              <a:rPr lang="sl-SI" sz="1800" dirty="0"/>
              <a:t>točka (</a:t>
            </a:r>
            <a:r>
              <a:rPr lang="sl-SI" sz="1800" dirty="0">
                <a:hlinkClick r:id="rId2"/>
              </a:rPr>
              <a:t>https://www.vkotocka.si</a:t>
            </a:r>
            <a:r>
              <a:rPr lang="sl-SI" sz="1800" dirty="0" smtClean="0">
                <a:hlinkClick r:id="rId2"/>
              </a:rPr>
              <a:t>/</a:t>
            </a:r>
            <a:r>
              <a:rPr lang="sl-SI" sz="1800" dirty="0"/>
              <a:t>)</a:t>
            </a:r>
            <a:r>
              <a:rPr lang="sl-SI" sz="1800" dirty="0" smtClean="0"/>
              <a:t>, </a:t>
            </a:r>
            <a:r>
              <a:rPr lang="sl-SI" sz="1800" dirty="0" err="1" smtClean="0"/>
              <a:t>novičnik</a:t>
            </a:r>
            <a:endParaRPr lang="sl-SI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1800" dirty="0" err="1" smtClean="0"/>
              <a:t>eVKO</a:t>
            </a:r>
            <a:r>
              <a:rPr lang="sl-SI" sz="1800" smtClean="0"/>
              <a:t> portal (</a:t>
            </a:r>
            <a:r>
              <a:rPr lang="sl-SI" sz="1800" smtClean="0">
                <a:hlinkClick r:id="rId3"/>
              </a:rPr>
              <a:t>vko@ess.gov.si</a:t>
            </a:r>
            <a:r>
              <a:rPr lang="sl-SI" sz="1800" smtClean="0"/>
              <a:t>)</a:t>
            </a:r>
            <a:endParaRPr lang="sl-SI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1800" dirty="0"/>
              <a:t>p</a:t>
            </a:r>
            <a:r>
              <a:rPr lang="sl-SI" sz="1800" dirty="0" smtClean="0"/>
              <a:t>ortal eMFBT – izobraževanje (</a:t>
            </a:r>
            <a:r>
              <a:rPr lang="sl-SI" sz="1800" dirty="0" smtClean="0">
                <a:hlinkClick r:id="rId4"/>
              </a:rPr>
              <a:t>emfbt@ess.gov.si</a:t>
            </a:r>
            <a:r>
              <a:rPr lang="sl-SI" sz="1800" dirty="0"/>
              <a:t>)</a:t>
            </a:r>
            <a:endParaRPr lang="sl-SI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1800" dirty="0" smtClean="0"/>
              <a:t>VKO pripomočki in orodja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1800" dirty="0"/>
              <a:t>s</a:t>
            </a:r>
            <a:r>
              <a:rPr lang="sl-SI" sz="1800" dirty="0" smtClean="0"/>
              <a:t>odelovanje v Nacionalni strokovni skupini za VKO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1800" dirty="0"/>
              <a:t>n</a:t>
            </a:r>
            <a:r>
              <a:rPr lang="sl-SI" sz="1800" dirty="0" smtClean="0"/>
              <a:t>a voljo knjiga </a:t>
            </a:r>
            <a:r>
              <a:rPr lang="sl-SI" sz="1800" i="1" dirty="0"/>
              <a:t>Praktični vodnik po razburkanih vodah kariernega </a:t>
            </a:r>
            <a:r>
              <a:rPr lang="sl-SI" sz="1800" i="1" dirty="0" smtClean="0"/>
              <a:t>svetovanja</a:t>
            </a:r>
            <a:r>
              <a:rPr lang="sl-SI" sz="1800" dirty="0" smtClean="0"/>
              <a:t> – pišite na </a:t>
            </a:r>
            <a:r>
              <a:rPr lang="sl-SI" sz="1800" dirty="0" smtClean="0">
                <a:hlinkClick r:id="rId3"/>
              </a:rPr>
              <a:t>vko@ess.gov.si</a:t>
            </a:r>
            <a:endParaRPr lang="sl-SI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4064846"/>
            <a:ext cx="5427790" cy="27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539552" y="1794842"/>
            <a:ext cx="8368828" cy="652463"/>
          </a:xfrm>
        </p:spPr>
        <p:txBody>
          <a:bodyPr/>
          <a:lstStyle/>
          <a:p>
            <a:r>
              <a:rPr lang="sl-SI" altLang="sl-SI" sz="2000" dirty="0">
                <a:latin typeface="Calibri" panose="020F0502020204030204" pitchFamily="34" charset="0"/>
              </a:rPr>
              <a:t>n</a:t>
            </a:r>
            <a:r>
              <a:rPr lang="sl-SI" altLang="sl-SI" sz="2000" dirty="0" smtClean="0">
                <a:latin typeface="Calibri" panose="020F0502020204030204" pitchFamily="34" charset="0"/>
              </a:rPr>
              <a:t>amere glede na raven izobraževanja</a:t>
            </a:r>
          </a:p>
        </p:txBody>
      </p:sp>
      <p:sp>
        <p:nvSpPr>
          <p:cNvPr id="14339" name="Ograda datuma 4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91004"/>
              </p:ext>
            </p:extLst>
          </p:nvPr>
        </p:nvGraphicFramePr>
        <p:xfrm>
          <a:off x="444500" y="2464469"/>
          <a:ext cx="7791450" cy="419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619180"/>
              </p:ext>
            </p:extLst>
          </p:nvPr>
        </p:nvGraphicFramePr>
        <p:xfrm>
          <a:off x="825277" y="2318424"/>
          <a:ext cx="7029895" cy="429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avokotnik 1"/>
          <p:cNvSpPr/>
          <p:nvPr/>
        </p:nvSpPr>
        <p:spPr>
          <a:xfrm>
            <a:off x="440655" y="886341"/>
            <a:ext cx="715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400" dirty="0">
                <a:solidFill>
                  <a:srgbClr val="00B050"/>
                </a:solidFill>
                <a:latin typeface="Calibri" panose="020F0502020204030204" pitchFamily="34" charset="0"/>
              </a:rPr>
              <a:t>Namere učencev 9. razredov </a:t>
            </a:r>
            <a:r>
              <a:rPr lang="sl-SI" altLang="sl-SI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v šolskem </a:t>
            </a:r>
            <a:r>
              <a:rPr lang="sl-SI" altLang="sl-SI" sz="2400" dirty="0">
                <a:solidFill>
                  <a:srgbClr val="00B050"/>
                </a:solidFill>
                <a:latin typeface="Calibri" panose="020F0502020204030204" pitchFamily="34" charset="0"/>
              </a:rPr>
              <a:t>letu 2023/24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326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624409"/>
            <a:ext cx="8327504" cy="652463"/>
          </a:xfrm>
        </p:spPr>
        <p:txBody>
          <a:bodyPr/>
          <a:lstStyle/>
          <a:p>
            <a:r>
              <a:rPr lang="sl-SI" sz="2000" dirty="0">
                <a:latin typeface="Calibri" panose="020F0502020204030204" pitchFamily="34" charset="0"/>
              </a:rPr>
              <a:t>Gibanje registrirane brezposelnosti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736283"/>
              </p:ext>
            </p:extLst>
          </p:nvPr>
        </p:nvGraphicFramePr>
        <p:xfrm>
          <a:off x="323528" y="2276872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otnik 3"/>
          <p:cNvSpPr/>
          <p:nvPr/>
        </p:nvSpPr>
        <p:spPr>
          <a:xfrm>
            <a:off x="321618" y="860974"/>
            <a:ext cx="741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339E35"/>
                </a:solidFill>
              </a:rPr>
              <a:t>Mladi na trgu dela</a:t>
            </a:r>
          </a:p>
        </p:txBody>
      </p:sp>
    </p:spTree>
    <p:extLst>
      <p:ext uri="{BB962C8B-B14F-4D97-AF65-F5344CB8AC3E}">
        <p14:creationId xmlns:p14="http://schemas.microsoft.com/office/powerpoint/2010/main" val="39336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800" dirty="0">
                <a:latin typeface="Calibri" panose="020F0502020204030204" pitchFamily="34" charset="0"/>
              </a:rPr>
              <a:t>Brezposelni mladi v starosti od 15 do 29 let, po doseženi izobrazbi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319325"/>
              </p:ext>
            </p:extLst>
          </p:nvPr>
        </p:nvGraphicFramePr>
        <p:xfrm>
          <a:off x="444500" y="1988840"/>
          <a:ext cx="67917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/>
              <a:t>Hvala za pozornost.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1800" dirty="0" smtClean="0">
                <a:hlinkClick r:id="rId2"/>
              </a:rPr>
              <a:t>vko@ess.gov.si</a:t>
            </a:r>
            <a:endParaRPr lang="sl-SI" sz="1800" dirty="0" smtClean="0"/>
          </a:p>
          <a:p>
            <a:pPr marL="0" indent="0" algn="ctr">
              <a:buNone/>
            </a:pPr>
            <a:r>
              <a:rPr lang="sl-SI" sz="1800" dirty="0" smtClean="0">
                <a:hlinkClick r:id="rId3"/>
              </a:rPr>
              <a:t>julija.pirnat@ess.gov.si</a:t>
            </a:r>
            <a:endParaRPr lang="sl-SI" sz="1800" dirty="0" smtClean="0"/>
          </a:p>
          <a:p>
            <a:pPr marL="0" indent="0" algn="ctr">
              <a:buNone/>
            </a:pPr>
            <a:r>
              <a:rPr lang="sl-SI" sz="1800" dirty="0" smtClean="0">
                <a:hlinkClick r:id="rId4"/>
              </a:rPr>
              <a:t>Helena.KujundzicLukacek@ess.gov.si</a:t>
            </a:r>
            <a:endParaRPr lang="sl-SI" sz="1800" dirty="0" smtClean="0"/>
          </a:p>
          <a:p>
            <a:pPr marL="0" indent="0" algn="ctr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2204864"/>
            <a:ext cx="4225652" cy="29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Priloge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1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539552" y="1794842"/>
            <a:ext cx="8368828" cy="652463"/>
          </a:xfrm>
        </p:spPr>
        <p:txBody>
          <a:bodyPr/>
          <a:lstStyle/>
          <a:p>
            <a:r>
              <a:rPr lang="sl-SI" altLang="sl-SI" sz="2000" dirty="0">
                <a:latin typeface="Calibri" panose="020F0502020204030204" pitchFamily="34" charset="0"/>
              </a:rPr>
              <a:t>n</a:t>
            </a:r>
            <a:r>
              <a:rPr lang="sl-SI" altLang="sl-SI" sz="2000" dirty="0" smtClean="0">
                <a:latin typeface="Calibri" panose="020F0502020204030204" pitchFamily="34" charset="0"/>
              </a:rPr>
              <a:t>amere glede na raven izobraževanja</a:t>
            </a:r>
          </a:p>
        </p:txBody>
      </p:sp>
      <p:sp>
        <p:nvSpPr>
          <p:cNvPr id="14339" name="Ograda datuma 4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idx="1"/>
            <p:extLst/>
          </p:nvPr>
        </p:nvGraphicFramePr>
        <p:xfrm>
          <a:off x="444500" y="2464469"/>
          <a:ext cx="7791450" cy="419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/>
          </p:nvPr>
        </p:nvGraphicFramePr>
        <p:xfrm>
          <a:off x="825277" y="2318424"/>
          <a:ext cx="7029895" cy="429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avokotnik 1"/>
          <p:cNvSpPr/>
          <p:nvPr/>
        </p:nvSpPr>
        <p:spPr>
          <a:xfrm>
            <a:off x="440655" y="886341"/>
            <a:ext cx="715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400" dirty="0">
                <a:solidFill>
                  <a:srgbClr val="00B050"/>
                </a:solidFill>
                <a:latin typeface="Calibri" panose="020F0502020204030204" pitchFamily="34" charset="0"/>
              </a:rPr>
              <a:t>Namere učencev 9. razredov </a:t>
            </a:r>
            <a:r>
              <a:rPr lang="sl-SI" altLang="sl-SI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v šolskem </a:t>
            </a:r>
            <a:r>
              <a:rPr lang="sl-SI" altLang="sl-SI" sz="2400" dirty="0">
                <a:solidFill>
                  <a:srgbClr val="00B050"/>
                </a:solidFill>
                <a:latin typeface="Calibri" panose="020F0502020204030204" pitchFamily="34" charset="0"/>
              </a:rPr>
              <a:t>letu 2023/24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856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14265</TotalTime>
  <Words>707</Words>
  <Application>Microsoft Office PowerPoint</Application>
  <PresentationFormat>Diaprojekcija na zaslonu (4:3)</PresentationFormat>
  <Paragraphs>123</Paragraphs>
  <Slides>27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Symbol</vt:lpstr>
      <vt:lpstr>Times New Roman</vt:lpstr>
      <vt:lpstr>1_Default Design</vt:lpstr>
      <vt:lpstr>Svetovanje na enem mestu in aktivnosti Zavoda RS za zaposlovanje, namere učencev in mladi na trgu dela  Posvet ŠSD 2023 </vt:lpstr>
      <vt:lpstr>Svetovanje na enem mestu</vt:lpstr>
      <vt:lpstr>Delovanje NKT VKO po izteku projekta</vt:lpstr>
      <vt:lpstr>namere glede na raven izobraževanja</vt:lpstr>
      <vt:lpstr>Gibanje registrirane brezposelnosti</vt:lpstr>
      <vt:lpstr>Brezposelni mladi v starosti od 15 do 29 let, po doseženi izobrazbi</vt:lpstr>
      <vt:lpstr>PowerPointova predstavitev</vt:lpstr>
      <vt:lpstr>Priloge</vt:lpstr>
      <vt:lpstr>namere glede na raven izobraževanja</vt:lpstr>
      <vt:lpstr>Namere učencev po gimnazijskih programih</vt:lpstr>
      <vt:lpstr>Nižje in srednje poklicno izobraževanje 2022/23</vt:lpstr>
      <vt:lpstr>Srednje strokovno izobraževanje 2022/23</vt:lpstr>
      <vt:lpstr>Gibanje registrirane brezposelnosti</vt:lpstr>
      <vt:lpstr>Stopnja registrirane brezposelnosti po statističnih regijah, oktober 2022 </vt:lpstr>
      <vt:lpstr>Prosta delovna mesta, 2017 – 2022* </vt:lpstr>
      <vt:lpstr>Prijavljeni prvi iskalci zaposlitve – terciarna izobrazba</vt:lpstr>
      <vt:lpstr>Stopnja zaposlenosti mladih, 15-24 let (vir: LFS, Eurostat)</vt:lpstr>
      <vt:lpstr>Stopnja zaposlenosti mladih, 15-24 let, v državah članicah EU-27, 2. četrtletje 2022 (vir: LFS, Eurostat)</vt:lpstr>
      <vt:lpstr>Stopnja brezposelnosti mladih, 15-24 let (vir: LFS, Eurostat)</vt:lpstr>
      <vt:lpstr>Stopnja brezposelnosti mladih, 15-24 let, v državah članicah EU-27, 2. četrtletje 2022 (vir: LFS, Eurostat)</vt:lpstr>
      <vt:lpstr>Stopnja zaposlenosti mladih, 25-29 let (vir: LFS, Eurostat)</vt:lpstr>
      <vt:lpstr>Stopnja zaposlenosti mladih, 25-29 let, v državah članicah EU-27, 2. četrtletje 2022 (vir: LFS, Eurostat)</vt:lpstr>
      <vt:lpstr>Stopnja brezposelnosti mladih, 25-29 let (vir: LFS, Eurostat)</vt:lpstr>
      <vt:lpstr>Stopnja brezposelnosti mladih, 25-29 let, v državah članicah EU-27, 2. četrtletje 2022 (vir: LFS, Eurostat)</vt:lpstr>
      <vt:lpstr>Prijavljeni prvi iskalci zaposlitve – nižja, srednja poklicna izobrazba  </vt:lpstr>
      <vt:lpstr>Prijavljeni prvi iskalci zaposlitve – srednja splošna in strokovna izobrazba</vt:lpstr>
      <vt:lpstr>Prijavljeni prvi iskalci zaposlitve – terciarna izobrazba</vt:lpstr>
    </vt:vector>
  </TitlesOfParts>
  <Company>Futura DDB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 Božič</dc:creator>
  <cp:lastModifiedBy>Julija Pirnat</cp:lastModifiedBy>
  <cp:revision>655</cp:revision>
  <dcterms:created xsi:type="dcterms:W3CDTF">2008-05-27T07:51:22Z</dcterms:created>
  <dcterms:modified xsi:type="dcterms:W3CDTF">2023-01-26T11:43:37Z</dcterms:modified>
</cp:coreProperties>
</file>