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6" r:id="rId4"/>
  </p:sldMasterIdLst>
  <p:notesMasterIdLst>
    <p:notesMasterId r:id="rId19"/>
  </p:notesMasterIdLst>
  <p:sldIdLst>
    <p:sldId id="257" r:id="rId5"/>
    <p:sldId id="272" r:id="rId6"/>
    <p:sldId id="296" r:id="rId7"/>
    <p:sldId id="297" r:id="rId8"/>
    <p:sldId id="274" r:id="rId9"/>
    <p:sldId id="276" r:id="rId10"/>
    <p:sldId id="287" r:id="rId11"/>
    <p:sldId id="288" r:id="rId12"/>
    <p:sldId id="280" r:id="rId13"/>
    <p:sldId id="281" r:id="rId14"/>
    <p:sldId id="282" r:id="rId15"/>
    <p:sldId id="299" r:id="rId16"/>
    <p:sldId id="301" r:id="rId17"/>
    <p:sldId id="300" r:id="rId18"/>
  </p:sldIdLst>
  <p:sldSz cx="12192000" cy="6858000"/>
  <p:notesSz cx="6797675" cy="9926638"/>
  <p:defaultTex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B495A"/>
    <a:srgbClr val="529DBA"/>
    <a:srgbClr val="7896B4"/>
    <a:srgbClr val="649696"/>
    <a:srgbClr val="509696"/>
    <a:srgbClr val="3E7C94"/>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191"/>
    <p:restoredTop sz="96224" autoAdjust="0"/>
  </p:normalViewPr>
  <p:slideViewPr>
    <p:cSldViewPr snapToGrid="0" snapToObjects="1">
      <p:cViewPr varScale="1">
        <p:scale>
          <a:sx n="110" d="100"/>
          <a:sy n="110" d="100"/>
        </p:scale>
        <p:origin x="210" y="84"/>
      </p:cViewPr>
      <p:guideLst>
        <p:guide orient="horz" pos="2160"/>
        <p:guide pos="3840"/>
      </p:guideLst>
    </p:cSldViewPr>
  </p:slideViewPr>
  <p:outlineViewPr>
    <p:cViewPr>
      <p:scale>
        <a:sx n="33" d="100"/>
        <a:sy n="33" d="100"/>
      </p:scale>
      <p:origin x="0" y="0"/>
    </p:cViewPr>
  </p:outlin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29BF20AA-4224-4046-B089-EE1F1A44118D}" type="datetimeFigureOut">
              <a:rPr lang="x-none" smtClean="0"/>
              <a:t>23. 01. 2023</a:t>
            </a:fld>
            <a:endParaRPr/>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E75D10BA-3ED9-B045-8D95-C23D931E1764}" type="slidenum">
              <a:rPr lang="x-none" smtClean="0"/>
              <a:t>‹#›</a:t>
            </a:fld>
            <a:endParaRPr/>
          </a:p>
        </p:txBody>
      </p:sp>
    </p:spTree>
    <p:extLst>
      <p:ext uri="{BB962C8B-B14F-4D97-AF65-F5344CB8AC3E}">
        <p14:creationId xmlns:p14="http://schemas.microsoft.com/office/powerpoint/2010/main" val="38734872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22275" y="1241425"/>
            <a:ext cx="5953125" cy="3349625"/>
          </a:xfrm>
        </p:spPr>
      </p:sp>
      <p:sp>
        <p:nvSpPr>
          <p:cNvPr id="3" name="Notes Placeholder 2"/>
          <p:cNvSpPr>
            <a:spLocks noGrp="1"/>
          </p:cNvSpPr>
          <p:nvPr>
            <p:ph type="body" idx="1"/>
          </p:nvPr>
        </p:nvSpPr>
        <p:spPr/>
        <p:txBody>
          <a:bodyPr/>
          <a:lstStyle/>
          <a:p>
            <a:endParaRPr lang="sl-SI"/>
          </a:p>
        </p:txBody>
      </p:sp>
      <p:sp>
        <p:nvSpPr>
          <p:cNvPr id="4" name="Slide Number Placeholder 3"/>
          <p:cNvSpPr>
            <a:spLocks noGrp="1"/>
          </p:cNvSpPr>
          <p:nvPr>
            <p:ph type="sldNum" sz="quarter" idx="5"/>
          </p:nvPr>
        </p:nvSpPr>
        <p:spPr/>
        <p:txBody>
          <a:bodyPr/>
          <a:lstStyle/>
          <a:p>
            <a:fld id="{E75D10BA-3ED9-B045-8D95-C23D931E1764}" type="slidenum">
              <a:rPr lang="x-none" smtClean="0"/>
              <a:t>1</a:t>
            </a:fld>
            <a:endParaRPr lang="x-none"/>
          </a:p>
        </p:txBody>
      </p:sp>
    </p:spTree>
    <p:extLst>
      <p:ext uri="{BB962C8B-B14F-4D97-AF65-F5344CB8AC3E}">
        <p14:creationId xmlns:p14="http://schemas.microsoft.com/office/powerpoint/2010/main" val="14074960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značba mesta stranske slike 1"/>
          <p:cNvSpPr>
            <a:spLocks noGrp="1" noRot="1" noChangeAspect="1"/>
          </p:cNvSpPr>
          <p:nvPr>
            <p:ph type="sldImg"/>
          </p:nvPr>
        </p:nvSpPr>
        <p:spPr>
          <a:xfrm>
            <a:off x="685800" y="1143000"/>
            <a:ext cx="5486400" cy="3086100"/>
          </a:xfrm>
        </p:spPr>
      </p:sp>
      <p:sp>
        <p:nvSpPr>
          <p:cNvPr id="3" name="Označba mesta opomb 2"/>
          <p:cNvSpPr>
            <a:spLocks noGrp="1"/>
          </p:cNvSpPr>
          <p:nvPr>
            <p:ph type="body" idx="1"/>
          </p:nvPr>
        </p:nvSpPr>
        <p:spPr/>
        <p:txBody>
          <a:bodyPr/>
          <a:lstStyle/>
          <a:p>
            <a:endParaRPr lang="sl-SI" dirty="0"/>
          </a:p>
        </p:txBody>
      </p:sp>
      <p:sp>
        <p:nvSpPr>
          <p:cNvPr id="4" name="Označba mesta številke diapozitiva 3"/>
          <p:cNvSpPr>
            <a:spLocks noGrp="1"/>
          </p:cNvSpPr>
          <p:nvPr>
            <p:ph type="sldNum" sz="quarter" idx="10"/>
          </p:nvPr>
        </p:nvSpPr>
        <p:spPr/>
        <p:txBody>
          <a:bodyPr/>
          <a:lstStyle/>
          <a:p>
            <a:fld id="{CDC613F3-3923-4FF3-9AD3-7FD5A3B66F8F}" type="slidenum">
              <a:rPr lang="sl-SI" smtClean="0"/>
              <a:t>6</a:t>
            </a:fld>
            <a:endParaRPr lang="sl-SI"/>
          </a:p>
        </p:txBody>
      </p:sp>
    </p:spTree>
    <p:extLst>
      <p:ext uri="{BB962C8B-B14F-4D97-AF65-F5344CB8AC3E}">
        <p14:creationId xmlns:p14="http://schemas.microsoft.com/office/powerpoint/2010/main" val="9668189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endParaRPr lang="sl-SI"/>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sl-SI"/>
          </a:p>
        </p:txBody>
      </p:sp>
      <p:sp>
        <p:nvSpPr>
          <p:cNvPr id="4" name="Date Placeholder 3"/>
          <p:cNvSpPr>
            <a:spLocks noGrp="1"/>
          </p:cNvSpPr>
          <p:nvPr>
            <p:ph type="dt" sz="half" idx="10"/>
          </p:nvPr>
        </p:nvSpPr>
        <p:spPr/>
        <p:txBody>
          <a:bodyPr/>
          <a:lstStyle/>
          <a:p>
            <a:fld id="{C5717342-C90C-4FEB-9156-DB5F9D949722}" type="datetimeFigureOut">
              <a:rPr lang="sl-SI" smtClean="0"/>
              <a:t>23. 01. 2023</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48BDD380-BD19-47E5-8748-A6200F4FDD79}" type="slidenum">
              <a:rPr lang="sl-SI" smtClean="0"/>
              <a:t>‹#›</a:t>
            </a:fld>
            <a:endParaRPr lang="sl-SI"/>
          </a:p>
        </p:txBody>
      </p:sp>
    </p:spTree>
    <p:extLst>
      <p:ext uri="{BB962C8B-B14F-4D97-AF65-F5344CB8AC3E}">
        <p14:creationId xmlns:p14="http://schemas.microsoft.com/office/powerpoint/2010/main" val="6897337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p:cNvSpPr>
            <a:spLocks noGrp="1"/>
          </p:cNvSpPr>
          <p:nvPr>
            <p:ph type="dt" sz="half" idx="10"/>
          </p:nvPr>
        </p:nvSpPr>
        <p:spPr/>
        <p:txBody>
          <a:bodyPr/>
          <a:lstStyle/>
          <a:p>
            <a:fld id="{C5717342-C90C-4FEB-9156-DB5F9D949722}" type="datetimeFigureOut">
              <a:rPr lang="sl-SI" smtClean="0"/>
              <a:t>23. 01. 2023</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48BDD380-BD19-47E5-8748-A6200F4FDD79}" type="slidenum">
              <a:rPr lang="sl-SI" smtClean="0"/>
              <a:t>‹#›</a:t>
            </a:fld>
            <a:endParaRPr lang="sl-SI"/>
          </a:p>
        </p:txBody>
      </p:sp>
    </p:spTree>
    <p:extLst>
      <p:ext uri="{BB962C8B-B14F-4D97-AF65-F5344CB8AC3E}">
        <p14:creationId xmlns:p14="http://schemas.microsoft.com/office/powerpoint/2010/main" val="3739429136"/>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785600" y="274641"/>
            <a:ext cx="3657600" cy="5851525"/>
          </a:xfrm>
        </p:spPr>
        <p:txBody>
          <a:bodyPr vert="eaVert"/>
          <a:lstStyle/>
          <a:p>
            <a:r>
              <a:rPr lang="en-US"/>
              <a:t>Click to edit Master title style</a:t>
            </a:r>
            <a:endParaRPr lang="sl-SI"/>
          </a:p>
        </p:txBody>
      </p:sp>
      <p:sp>
        <p:nvSpPr>
          <p:cNvPr id="3" name="Vertical Text Placeholder 2"/>
          <p:cNvSpPr>
            <a:spLocks noGrp="1"/>
          </p:cNvSpPr>
          <p:nvPr>
            <p:ph type="body" orient="vert" idx="1"/>
          </p:nvPr>
        </p:nvSpPr>
        <p:spPr>
          <a:xfrm>
            <a:off x="812800" y="274641"/>
            <a:ext cx="10769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p:cNvSpPr>
            <a:spLocks noGrp="1"/>
          </p:cNvSpPr>
          <p:nvPr>
            <p:ph type="dt" sz="half" idx="10"/>
          </p:nvPr>
        </p:nvSpPr>
        <p:spPr/>
        <p:txBody>
          <a:bodyPr/>
          <a:lstStyle/>
          <a:p>
            <a:fld id="{C5717342-C90C-4FEB-9156-DB5F9D949722}" type="datetimeFigureOut">
              <a:rPr lang="sl-SI" smtClean="0"/>
              <a:t>23. 01. 2023</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48BDD380-BD19-47E5-8748-A6200F4FDD79}" type="slidenum">
              <a:rPr lang="sl-SI" smtClean="0"/>
              <a:t>‹#›</a:t>
            </a:fld>
            <a:endParaRPr lang="sl-SI"/>
          </a:p>
        </p:txBody>
      </p:sp>
    </p:spTree>
    <p:extLst>
      <p:ext uri="{BB962C8B-B14F-4D97-AF65-F5344CB8AC3E}">
        <p14:creationId xmlns:p14="http://schemas.microsoft.com/office/powerpoint/2010/main" val="1561986001"/>
      </p:ext>
    </p:extLst>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471575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E7AEF912-7343-DB43-965C-93DBED7232BD}"/>
              </a:ext>
            </a:extLst>
          </p:cNvPr>
          <p:cNvSpPr>
            <a:spLocks noGrp="1"/>
          </p:cNvSpPr>
          <p:nvPr>
            <p:ph type="dt" sz="half" idx="10"/>
          </p:nvPr>
        </p:nvSpPr>
        <p:spPr>
          <a:xfrm>
            <a:off x="838200" y="6356352"/>
            <a:ext cx="2743200" cy="365125"/>
          </a:xfrm>
          <a:prstGeom prst="rect">
            <a:avLst/>
          </a:prstGeom>
        </p:spPr>
        <p:txBody>
          <a:bodyPr/>
          <a:lstStyle/>
          <a:p>
            <a:r>
              <a:rPr lang="en-US" dirty="0"/>
              <a:t>30 May 2021</a:t>
            </a:r>
            <a:endParaRPr lang="x-none"/>
          </a:p>
        </p:txBody>
      </p:sp>
      <p:sp>
        <p:nvSpPr>
          <p:cNvPr id="4" name="Footer Placeholder 3">
            <a:extLst>
              <a:ext uri="{FF2B5EF4-FFF2-40B4-BE49-F238E27FC236}">
                <a16:creationId xmlns:a16="http://schemas.microsoft.com/office/drawing/2014/main" id="{70886AF9-67C5-0C44-B880-C195BC5060F5}"/>
              </a:ext>
            </a:extLst>
          </p:cNvPr>
          <p:cNvSpPr>
            <a:spLocks noGrp="1"/>
          </p:cNvSpPr>
          <p:nvPr>
            <p:ph type="ftr" sz="quarter" idx="11"/>
          </p:nvPr>
        </p:nvSpPr>
        <p:spPr>
          <a:xfrm>
            <a:off x="4038600" y="6356352"/>
            <a:ext cx="4114800" cy="365125"/>
          </a:xfrm>
          <a:prstGeom prst="rect">
            <a:avLst/>
          </a:prstGeom>
        </p:spPr>
        <p:txBody>
          <a:bodyPr/>
          <a:lstStyle/>
          <a:p>
            <a:r>
              <a:rPr lang="en-GB" dirty="0" err="1"/>
              <a:t>Slovensko</a:t>
            </a:r>
            <a:r>
              <a:rPr lang="en-GB" dirty="0"/>
              <a:t> </a:t>
            </a:r>
            <a:r>
              <a:rPr lang="en-GB" dirty="0" err="1"/>
              <a:t>predsedovanje</a:t>
            </a:r>
            <a:r>
              <a:rPr lang="en-GB" dirty="0"/>
              <a:t> </a:t>
            </a:r>
            <a:r>
              <a:rPr lang="en-GB" dirty="0" err="1"/>
              <a:t>Svetu</a:t>
            </a:r>
            <a:r>
              <a:rPr lang="en-GB" dirty="0"/>
              <a:t> </a:t>
            </a:r>
            <a:r>
              <a:rPr lang="en-GB" dirty="0" err="1"/>
              <a:t>Evrope</a:t>
            </a:r>
            <a:endParaRPr lang="x-none"/>
          </a:p>
        </p:txBody>
      </p:sp>
      <p:sp>
        <p:nvSpPr>
          <p:cNvPr id="14" name="Picture Placeholder 13">
            <a:extLst>
              <a:ext uri="{FF2B5EF4-FFF2-40B4-BE49-F238E27FC236}">
                <a16:creationId xmlns:a16="http://schemas.microsoft.com/office/drawing/2014/main" id="{57C393A1-2D8A-774D-8A5A-8C20A5154E09}"/>
              </a:ext>
            </a:extLst>
          </p:cNvPr>
          <p:cNvSpPr>
            <a:spLocks noGrp="1"/>
          </p:cNvSpPr>
          <p:nvPr>
            <p:ph type="pic" sz="quarter" idx="15"/>
          </p:nvPr>
        </p:nvSpPr>
        <p:spPr>
          <a:xfrm>
            <a:off x="3935414" y="0"/>
            <a:ext cx="7632700" cy="6237288"/>
          </a:xfrm>
        </p:spPr>
        <p:txBody>
          <a:bodyPr/>
          <a:lstStyle/>
          <a:p>
            <a:endParaRPr lang="sl-SI"/>
          </a:p>
        </p:txBody>
      </p:sp>
      <p:sp>
        <p:nvSpPr>
          <p:cNvPr id="10" name="Title 9">
            <a:extLst>
              <a:ext uri="{FF2B5EF4-FFF2-40B4-BE49-F238E27FC236}">
                <a16:creationId xmlns:a16="http://schemas.microsoft.com/office/drawing/2014/main" id="{FBA34918-AD68-4E4E-B677-6D585A008F09}"/>
              </a:ext>
            </a:extLst>
          </p:cNvPr>
          <p:cNvSpPr>
            <a:spLocks noGrp="1"/>
          </p:cNvSpPr>
          <p:nvPr>
            <p:ph type="title"/>
          </p:nvPr>
        </p:nvSpPr>
        <p:spPr>
          <a:xfrm>
            <a:off x="155575" y="4979691"/>
            <a:ext cx="11412539" cy="1325563"/>
          </a:xfrm>
        </p:spPr>
        <p:txBody>
          <a:bodyPr/>
          <a:lstStyle>
            <a:lvl1pPr algn="ctr">
              <a:defRPr/>
            </a:lvl1pPr>
          </a:lstStyle>
          <a:p>
            <a:r>
              <a:rPr lang="en-GB"/>
              <a:t>Click to edit Master title style</a:t>
            </a:r>
            <a:endParaRPr lang="sl-SI"/>
          </a:p>
        </p:txBody>
      </p:sp>
      <p:sp>
        <p:nvSpPr>
          <p:cNvPr id="8" name="Content Placeholder 16">
            <a:extLst>
              <a:ext uri="{FF2B5EF4-FFF2-40B4-BE49-F238E27FC236}">
                <a16:creationId xmlns:a16="http://schemas.microsoft.com/office/drawing/2014/main" id="{5FFCE833-D3F0-6543-898A-FE9979F8ED89}"/>
              </a:ext>
            </a:extLst>
          </p:cNvPr>
          <p:cNvSpPr>
            <a:spLocks noGrp="1"/>
          </p:cNvSpPr>
          <p:nvPr>
            <p:ph sz="quarter" idx="14"/>
          </p:nvPr>
        </p:nvSpPr>
        <p:spPr>
          <a:xfrm>
            <a:off x="1150371" y="1810193"/>
            <a:ext cx="4156416" cy="3372945"/>
          </a:xfrm>
        </p:spPr>
        <p:txBody>
          <a:bodyPr anchor="t">
            <a:normAutofit/>
          </a:bodyPr>
          <a:lstStyle>
            <a:lvl1pPr marL="0" indent="0" algn="l">
              <a:buNone/>
              <a:defRPr/>
            </a:lvl1pPr>
          </a:lstStyle>
          <a:p>
            <a:pPr>
              <a:lnSpc>
                <a:spcPts val="3200"/>
              </a:lnSpc>
            </a:pPr>
            <a:r>
              <a:rPr lang="sl-SI" sz="2400"/>
              <a:t>Slovenija se ponaša z izjemno geografsko in geostrateško lego. </a:t>
            </a:r>
          </a:p>
        </p:txBody>
      </p:sp>
    </p:spTree>
    <p:extLst>
      <p:ext uri="{BB962C8B-B14F-4D97-AF65-F5344CB8AC3E}">
        <p14:creationId xmlns:p14="http://schemas.microsoft.com/office/powerpoint/2010/main" val="8182422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40A0F8E2-4FE0-234A-864E-538A94D7364B}"/>
              </a:ext>
            </a:extLst>
          </p:cNvPr>
          <p:cNvSpPr>
            <a:spLocks noGrp="1"/>
          </p:cNvSpPr>
          <p:nvPr>
            <p:ph type="pic" sz="quarter" idx="12"/>
          </p:nvPr>
        </p:nvSpPr>
        <p:spPr>
          <a:xfrm>
            <a:off x="155575" y="0"/>
            <a:ext cx="11412539" cy="6858000"/>
          </a:xfrm>
        </p:spPr>
        <p:txBody>
          <a:bodyPr/>
          <a:lstStyle>
            <a:lvl1pPr marL="0" indent="0">
              <a:buNone/>
              <a:defRPr/>
            </a:lvl1pPr>
          </a:lstStyle>
          <a:p>
            <a:endParaRPr lang="sl-SI"/>
          </a:p>
        </p:txBody>
      </p:sp>
      <p:sp>
        <p:nvSpPr>
          <p:cNvPr id="18" name="Rectangle 17">
            <a:extLst>
              <a:ext uri="{FF2B5EF4-FFF2-40B4-BE49-F238E27FC236}">
                <a16:creationId xmlns:a16="http://schemas.microsoft.com/office/drawing/2014/main" id="{46CE3EB4-96E1-0240-8C58-2F354931B55C}"/>
              </a:ext>
            </a:extLst>
          </p:cNvPr>
          <p:cNvSpPr/>
          <p:nvPr userDrawn="1"/>
        </p:nvSpPr>
        <p:spPr>
          <a:xfrm>
            <a:off x="155575" y="4308764"/>
            <a:ext cx="6099752" cy="2412710"/>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10" name="Text Placeholder 9">
            <a:extLst>
              <a:ext uri="{FF2B5EF4-FFF2-40B4-BE49-F238E27FC236}">
                <a16:creationId xmlns:a16="http://schemas.microsoft.com/office/drawing/2014/main" id="{676524D0-B560-E14B-B47F-41AB6A57473D}"/>
              </a:ext>
            </a:extLst>
          </p:cNvPr>
          <p:cNvSpPr>
            <a:spLocks noGrp="1"/>
          </p:cNvSpPr>
          <p:nvPr>
            <p:ph type="body" sz="quarter" idx="15"/>
          </p:nvPr>
        </p:nvSpPr>
        <p:spPr>
          <a:xfrm>
            <a:off x="534689" y="4376397"/>
            <a:ext cx="5365315" cy="2345079"/>
          </a:xfrm>
        </p:spPr>
        <p:txBody>
          <a:bodyPr>
            <a:normAutofit/>
          </a:bodyPr>
          <a:lstStyle>
            <a:lvl1pPr marL="0" indent="0">
              <a:buNone/>
              <a:defRPr sz="1800">
                <a:solidFill>
                  <a:schemeClr val="bg1"/>
                </a:solidFill>
              </a:defRPr>
            </a:lvl1pPr>
          </a:lstStyle>
          <a:p>
            <a:pPr lvl="0"/>
            <a:endParaRPr lang="sl-SI"/>
          </a:p>
        </p:txBody>
      </p:sp>
    </p:spTree>
    <p:extLst>
      <p:ext uri="{BB962C8B-B14F-4D97-AF65-F5344CB8AC3E}">
        <p14:creationId xmlns:p14="http://schemas.microsoft.com/office/powerpoint/2010/main" val="228968986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Layout 3">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52478652-EBE3-5C4B-A7CA-4A79EF0021F4}"/>
              </a:ext>
            </a:extLst>
          </p:cNvPr>
          <p:cNvSpPr>
            <a:spLocks noGrp="1"/>
          </p:cNvSpPr>
          <p:nvPr>
            <p:ph type="pic" sz="quarter" idx="10"/>
          </p:nvPr>
        </p:nvSpPr>
        <p:spPr>
          <a:xfrm>
            <a:off x="155575" y="0"/>
            <a:ext cx="11412539" cy="7405255"/>
          </a:xfrm>
        </p:spPr>
        <p:txBody>
          <a:bodyPr/>
          <a:lstStyle>
            <a:lvl1pPr marL="0" indent="0">
              <a:lnSpc>
                <a:spcPts val="3560"/>
              </a:lnSpc>
              <a:buNone/>
              <a:defRPr/>
            </a:lvl1pPr>
          </a:lstStyle>
          <a:p>
            <a:endParaRPr lang="sl-SI"/>
          </a:p>
        </p:txBody>
      </p:sp>
      <p:sp>
        <p:nvSpPr>
          <p:cNvPr id="8" name="Title 7">
            <a:extLst>
              <a:ext uri="{FF2B5EF4-FFF2-40B4-BE49-F238E27FC236}">
                <a16:creationId xmlns:a16="http://schemas.microsoft.com/office/drawing/2014/main" id="{E56D8A3C-D755-B648-93F9-AD978A46301C}"/>
              </a:ext>
            </a:extLst>
          </p:cNvPr>
          <p:cNvSpPr>
            <a:spLocks noGrp="1"/>
          </p:cNvSpPr>
          <p:nvPr>
            <p:ph type="title"/>
          </p:nvPr>
        </p:nvSpPr>
        <p:spPr>
          <a:xfrm>
            <a:off x="155576" y="2650694"/>
            <a:ext cx="11412537" cy="1325563"/>
          </a:xfrm>
        </p:spPr>
        <p:txBody>
          <a:bodyPr/>
          <a:lstStyle>
            <a:lvl1pPr algn="ctr">
              <a:lnSpc>
                <a:spcPct val="100000"/>
              </a:lnSpc>
              <a:defRPr>
                <a:solidFill>
                  <a:schemeClr val="bg1"/>
                </a:solidFill>
              </a:defRPr>
            </a:lvl1pPr>
          </a:lstStyle>
          <a:p>
            <a:r>
              <a:rPr lang="en-GB"/>
              <a:t>Click to edit Master title style</a:t>
            </a:r>
            <a:endParaRPr lang="sl-SI"/>
          </a:p>
        </p:txBody>
      </p:sp>
    </p:spTree>
    <p:extLst>
      <p:ext uri="{BB962C8B-B14F-4D97-AF65-F5344CB8AC3E}">
        <p14:creationId xmlns:p14="http://schemas.microsoft.com/office/powerpoint/2010/main" val="25124700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Layout 4">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A1C80395-CF80-F940-987C-EFB9160A5EE6}"/>
              </a:ext>
            </a:extLst>
          </p:cNvPr>
          <p:cNvSpPr>
            <a:spLocks noGrp="1"/>
          </p:cNvSpPr>
          <p:nvPr>
            <p:ph type="pic" sz="quarter" idx="15"/>
          </p:nvPr>
        </p:nvSpPr>
        <p:spPr>
          <a:xfrm>
            <a:off x="155575" y="0"/>
            <a:ext cx="11412539" cy="6858000"/>
          </a:xfrm>
        </p:spPr>
        <p:txBody>
          <a:bodyPr/>
          <a:lstStyle/>
          <a:p>
            <a:endParaRPr lang="sl-SI"/>
          </a:p>
        </p:txBody>
      </p:sp>
      <p:sp>
        <p:nvSpPr>
          <p:cNvPr id="5" name="Rectangle 4">
            <a:extLst>
              <a:ext uri="{FF2B5EF4-FFF2-40B4-BE49-F238E27FC236}">
                <a16:creationId xmlns:a16="http://schemas.microsoft.com/office/drawing/2014/main" id="{47BAAC9D-69A4-D141-BECC-AFC1469C581C}"/>
              </a:ext>
            </a:extLst>
          </p:cNvPr>
          <p:cNvSpPr/>
          <p:nvPr userDrawn="1"/>
        </p:nvSpPr>
        <p:spPr>
          <a:xfrm>
            <a:off x="155576" y="4711150"/>
            <a:ext cx="7242003" cy="1831755"/>
          </a:xfrm>
          <a:prstGeom prst="rect">
            <a:avLst/>
          </a:prstGeom>
          <a:solidFill>
            <a:schemeClr val="accent1">
              <a:alpha val="64000"/>
            </a:schemeClr>
          </a:solidFill>
          <a:ln w="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6" name="Title 4">
            <a:extLst>
              <a:ext uri="{FF2B5EF4-FFF2-40B4-BE49-F238E27FC236}">
                <a16:creationId xmlns:a16="http://schemas.microsoft.com/office/drawing/2014/main" id="{4F8EC68D-C1C9-2B41-85E4-3E502DA48094}"/>
              </a:ext>
            </a:extLst>
          </p:cNvPr>
          <p:cNvSpPr>
            <a:spLocks noGrp="1"/>
          </p:cNvSpPr>
          <p:nvPr>
            <p:ph type="title"/>
          </p:nvPr>
        </p:nvSpPr>
        <p:spPr>
          <a:xfrm>
            <a:off x="604044" y="4145500"/>
            <a:ext cx="10515600" cy="1325563"/>
          </a:xfrm>
        </p:spPr>
        <p:txBody>
          <a:bodyPr>
            <a:normAutofit/>
          </a:bodyPr>
          <a:lstStyle>
            <a:lvl1pPr>
              <a:defRPr sz="3400">
                <a:solidFill>
                  <a:schemeClr val="bg1"/>
                </a:solidFill>
              </a:defRPr>
            </a:lvl1pPr>
          </a:lstStyle>
          <a:p>
            <a:r>
              <a:rPr lang="sl-SI">
                <a:solidFill>
                  <a:schemeClr val="bg1"/>
                </a:solidFill>
              </a:rPr>
              <a:t>Naloge predsedujoče države</a:t>
            </a:r>
          </a:p>
        </p:txBody>
      </p:sp>
      <p:sp>
        <p:nvSpPr>
          <p:cNvPr id="7" name="Content Placeholder 14">
            <a:extLst>
              <a:ext uri="{FF2B5EF4-FFF2-40B4-BE49-F238E27FC236}">
                <a16:creationId xmlns:a16="http://schemas.microsoft.com/office/drawing/2014/main" id="{38457F4B-77F4-FF47-A383-F058CBB6FD24}"/>
              </a:ext>
            </a:extLst>
          </p:cNvPr>
          <p:cNvSpPr>
            <a:spLocks noGrp="1"/>
          </p:cNvSpPr>
          <p:nvPr>
            <p:ph sz="quarter" idx="14"/>
          </p:nvPr>
        </p:nvSpPr>
        <p:spPr>
          <a:xfrm>
            <a:off x="623887" y="5552303"/>
            <a:ext cx="9243647" cy="990600"/>
          </a:xfrm>
        </p:spPr>
        <p:txBody>
          <a:bodyPr>
            <a:normAutofit/>
          </a:bodyPr>
          <a:lstStyle>
            <a:lvl1pPr marL="342900" indent="-342900">
              <a:buFont typeface="Wingdings" pitchFamily="2" charset="2"/>
              <a:buChar char="Ø"/>
              <a:defRPr sz="2000">
                <a:solidFill>
                  <a:schemeClr val="bg1"/>
                </a:solidFill>
              </a:defRPr>
            </a:lvl1pPr>
          </a:lstStyle>
          <a:p>
            <a:pPr marL="285750" indent="-285750">
              <a:buFont typeface="Wingdings" pitchFamily="2" charset="2"/>
              <a:buChar char="Ø"/>
            </a:pPr>
            <a:r>
              <a:rPr lang="sl-SI">
                <a:solidFill>
                  <a:schemeClr val="bg1"/>
                </a:solidFill>
              </a:rPr>
              <a:t>Priprava in vodenje sej</a:t>
            </a:r>
            <a:endParaRPr lang="x-none">
              <a:solidFill>
                <a:schemeClr val="bg1"/>
              </a:solidFill>
            </a:endParaRPr>
          </a:p>
          <a:p>
            <a:pPr marL="285750" indent="-285750">
              <a:buFont typeface="Wingdings" pitchFamily="2" charset="2"/>
              <a:buChar char="Ø"/>
            </a:pPr>
            <a:r>
              <a:rPr lang="sl-SI">
                <a:solidFill>
                  <a:schemeClr val="bg1"/>
                </a:solidFill>
              </a:rPr>
              <a:t>Zastopanje Sveta EU v odnosih z drugimi institucijami EU</a:t>
            </a:r>
            <a:endParaRPr lang="x-none">
              <a:solidFill>
                <a:schemeClr val="bg1"/>
              </a:solidFill>
            </a:endParaRPr>
          </a:p>
        </p:txBody>
      </p:sp>
    </p:spTree>
    <p:extLst>
      <p:ext uri="{BB962C8B-B14F-4D97-AF65-F5344CB8AC3E}">
        <p14:creationId xmlns:p14="http://schemas.microsoft.com/office/powerpoint/2010/main" val="281081381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Layout 5">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21FFE62E-189A-5D48-AC3B-79116EA2BB85}"/>
              </a:ext>
            </a:extLst>
          </p:cNvPr>
          <p:cNvSpPr>
            <a:spLocks noGrp="1"/>
          </p:cNvSpPr>
          <p:nvPr>
            <p:ph type="pic" sz="quarter" idx="10"/>
          </p:nvPr>
        </p:nvSpPr>
        <p:spPr>
          <a:xfrm>
            <a:off x="155575" y="0"/>
            <a:ext cx="11412539" cy="6858000"/>
          </a:xfrm>
        </p:spPr>
        <p:txBody>
          <a:bodyPr/>
          <a:lstStyle>
            <a:lvl1pPr marL="0" indent="0">
              <a:buNone/>
              <a:defRPr/>
            </a:lvl1pPr>
          </a:lstStyle>
          <a:p>
            <a:endParaRPr lang="sl-SI"/>
          </a:p>
        </p:txBody>
      </p:sp>
      <p:sp>
        <p:nvSpPr>
          <p:cNvPr id="4" name="Rectangle 3">
            <a:extLst>
              <a:ext uri="{FF2B5EF4-FFF2-40B4-BE49-F238E27FC236}">
                <a16:creationId xmlns:a16="http://schemas.microsoft.com/office/drawing/2014/main" id="{93FC7E16-9957-E343-8995-3979995591E9}"/>
              </a:ext>
            </a:extLst>
          </p:cNvPr>
          <p:cNvSpPr/>
          <p:nvPr userDrawn="1"/>
        </p:nvSpPr>
        <p:spPr>
          <a:xfrm>
            <a:off x="155575" y="5153416"/>
            <a:ext cx="8526412" cy="1390528"/>
          </a:xfrm>
          <a:prstGeom prst="rect">
            <a:avLst/>
          </a:prstGeom>
          <a:solidFill>
            <a:schemeClr val="accent1">
              <a:alpha val="4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5" name="Title 4">
            <a:extLst>
              <a:ext uri="{FF2B5EF4-FFF2-40B4-BE49-F238E27FC236}">
                <a16:creationId xmlns:a16="http://schemas.microsoft.com/office/drawing/2014/main" id="{D0BF73AB-1816-C94A-BF12-8AE965CE9667}"/>
              </a:ext>
            </a:extLst>
          </p:cNvPr>
          <p:cNvSpPr>
            <a:spLocks noGrp="1"/>
          </p:cNvSpPr>
          <p:nvPr>
            <p:ph type="title"/>
          </p:nvPr>
        </p:nvSpPr>
        <p:spPr>
          <a:xfrm>
            <a:off x="604044" y="4723865"/>
            <a:ext cx="10964069" cy="1632487"/>
          </a:xfrm>
        </p:spPr>
        <p:txBody>
          <a:bodyPr>
            <a:normAutofit/>
          </a:bodyPr>
          <a:lstStyle>
            <a:lvl1pPr>
              <a:lnSpc>
                <a:spcPts val="4020"/>
              </a:lnSpc>
              <a:defRPr sz="3100">
                <a:solidFill>
                  <a:schemeClr val="bg1"/>
                </a:solidFill>
              </a:defRPr>
            </a:lvl1pPr>
          </a:lstStyle>
          <a:p>
            <a:r>
              <a:rPr lang="sl-SI">
                <a:solidFill>
                  <a:schemeClr val="bg1"/>
                </a:solidFill>
              </a:rPr>
              <a:t>Slovenci radi obiskujemo </a:t>
            </a:r>
            <a:br>
              <a:rPr lang="sl-SI">
                <a:solidFill>
                  <a:schemeClr val="bg1"/>
                </a:solidFill>
              </a:rPr>
            </a:br>
            <a:r>
              <a:rPr lang="sl-SI">
                <a:solidFill>
                  <a:schemeClr val="bg1"/>
                </a:solidFill>
              </a:rPr>
              <a:t>kulturne prireditve.</a:t>
            </a:r>
          </a:p>
        </p:txBody>
      </p:sp>
    </p:spTree>
    <p:extLst>
      <p:ext uri="{BB962C8B-B14F-4D97-AF65-F5344CB8AC3E}">
        <p14:creationId xmlns:p14="http://schemas.microsoft.com/office/powerpoint/2010/main" val="31920113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Layout 6">
    <p:spTree>
      <p:nvGrpSpPr>
        <p:cNvPr id="1" name=""/>
        <p:cNvGrpSpPr/>
        <p:nvPr/>
      </p:nvGrpSpPr>
      <p:grpSpPr>
        <a:xfrm>
          <a:off x="0" y="0"/>
          <a:ext cx="0" cy="0"/>
          <a:chOff x="0" y="0"/>
          <a:chExt cx="0" cy="0"/>
        </a:xfrm>
      </p:grpSpPr>
      <p:sp>
        <p:nvSpPr>
          <p:cNvPr id="7" name="Title 4">
            <a:extLst>
              <a:ext uri="{FF2B5EF4-FFF2-40B4-BE49-F238E27FC236}">
                <a16:creationId xmlns:a16="http://schemas.microsoft.com/office/drawing/2014/main" id="{3C0B33E2-358A-C947-BD58-2B123CB5E962}"/>
              </a:ext>
            </a:extLst>
          </p:cNvPr>
          <p:cNvSpPr>
            <a:spLocks noGrp="1"/>
          </p:cNvSpPr>
          <p:nvPr>
            <p:ph type="title"/>
          </p:nvPr>
        </p:nvSpPr>
        <p:spPr>
          <a:xfrm>
            <a:off x="155575" y="5454003"/>
            <a:ext cx="11412539" cy="1325563"/>
          </a:xfrm>
        </p:spPr>
        <p:txBody>
          <a:bodyPr anchor="ctr"/>
          <a:lstStyle>
            <a:lvl1pPr algn="ctr">
              <a:defRPr sz="3100"/>
            </a:lvl1pPr>
          </a:lstStyle>
          <a:p>
            <a:pPr algn="ctr"/>
            <a:r>
              <a:rPr lang="sl-SI"/>
              <a:t>Slovenski državni simboli</a:t>
            </a:r>
          </a:p>
        </p:txBody>
      </p:sp>
      <p:sp>
        <p:nvSpPr>
          <p:cNvPr id="12" name="Picture Placeholder 11">
            <a:extLst>
              <a:ext uri="{FF2B5EF4-FFF2-40B4-BE49-F238E27FC236}">
                <a16:creationId xmlns:a16="http://schemas.microsoft.com/office/drawing/2014/main" id="{AA5041CA-C309-AC40-BD8C-6425391974BC}"/>
              </a:ext>
            </a:extLst>
          </p:cNvPr>
          <p:cNvSpPr>
            <a:spLocks noGrp="1"/>
          </p:cNvSpPr>
          <p:nvPr>
            <p:ph type="pic" sz="quarter" idx="10"/>
          </p:nvPr>
        </p:nvSpPr>
        <p:spPr>
          <a:xfrm>
            <a:off x="155575" y="0"/>
            <a:ext cx="11412539" cy="5574082"/>
          </a:xfrm>
        </p:spPr>
        <p:txBody>
          <a:bodyPr/>
          <a:lstStyle/>
          <a:p>
            <a:endParaRPr lang="sl-SI"/>
          </a:p>
        </p:txBody>
      </p:sp>
    </p:spTree>
    <p:extLst>
      <p:ext uri="{BB962C8B-B14F-4D97-AF65-F5344CB8AC3E}">
        <p14:creationId xmlns:p14="http://schemas.microsoft.com/office/powerpoint/2010/main" val="103641007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Layout 7">
    <p:spTree>
      <p:nvGrpSpPr>
        <p:cNvPr id="1" name=""/>
        <p:cNvGrpSpPr/>
        <p:nvPr/>
      </p:nvGrpSpPr>
      <p:grpSpPr>
        <a:xfrm>
          <a:off x="0" y="0"/>
          <a:ext cx="0" cy="0"/>
          <a:chOff x="0" y="0"/>
          <a:chExt cx="0" cy="0"/>
        </a:xfrm>
      </p:grpSpPr>
      <p:sp>
        <p:nvSpPr>
          <p:cNvPr id="3" name="Title 4">
            <a:extLst>
              <a:ext uri="{FF2B5EF4-FFF2-40B4-BE49-F238E27FC236}">
                <a16:creationId xmlns:a16="http://schemas.microsoft.com/office/drawing/2014/main" id="{B2A8F05A-2707-2648-B069-E3977F058F52}"/>
              </a:ext>
            </a:extLst>
          </p:cNvPr>
          <p:cNvSpPr>
            <a:spLocks noGrp="1"/>
          </p:cNvSpPr>
          <p:nvPr>
            <p:ph type="title" hasCustomPrompt="1"/>
          </p:nvPr>
        </p:nvSpPr>
        <p:spPr>
          <a:xfrm>
            <a:off x="155575" y="783770"/>
            <a:ext cx="11412539" cy="4800600"/>
          </a:xfrm>
        </p:spPr>
        <p:txBody>
          <a:bodyPr>
            <a:normAutofit fontScale="90000"/>
          </a:bodyPr>
          <a:lstStyle>
            <a:lvl1pPr marL="0" marR="0" indent="0" algn="ctr" defTabSz="914400" rtl="0" eaLnBrk="1" fontAlgn="auto" latinLnBrk="0" hangingPunct="1">
              <a:lnSpc>
                <a:spcPct val="100000"/>
              </a:lnSpc>
              <a:spcBef>
                <a:spcPct val="0"/>
              </a:spcBef>
              <a:spcAft>
                <a:spcPts val="0"/>
              </a:spcAft>
              <a:buClrTx/>
              <a:buSzTx/>
              <a:buFontTx/>
              <a:buNone/>
              <a:tabLst/>
              <a:defRPr sz="3600"/>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sl-SI"/>
              <a:t>Slovensko gospodarsko okolje je</a:t>
            </a:r>
            <a:br>
              <a:rPr lang="sl-SI"/>
            </a:br>
            <a:br>
              <a:rPr lang="sl-SI"/>
            </a:br>
            <a:br>
              <a:rPr lang="sl-SI"/>
            </a:br>
            <a:br>
              <a:rPr lang="sl-SI"/>
            </a:br>
            <a:br>
              <a:rPr lang="sl-SI"/>
            </a:br>
            <a:br>
              <a:rPr lang="sl-SI"/>
            </a:br>
            <a:br>
              <a:rPr lang="sl-SI"/>
            </a:br>
            <a:r>
              <a:rPr lang="en-GB" sz="4000" dirty="0"/>
              <a:t>green, creative and smart.</a:t>
            </a:r>
            <a:r>
              <a:rPr lang="sl-SI"/>
              <a:t> </a:t>
            </a:r>
          </a:p>
        </p:txBody>
      </p:sp>
      <p:sp>
        <p:nvSpPr>
          <p:cNvPr id="9" name="Picture Placeholder 8">
            <a:extLst>
              <a:ext uri="{FF2B5EF4-FFF2-40B4-BE49-F238E27FC236}">
                <a16:creationId xmlns:a16="http://schemas.microsoft.com/office/drawing/2014/main" id="{CFD3E38E-30DB-B749-AFEB-3C505856332D}"/>
              </a:ext>
            </a:extLst>
          </p:cNvPr>
          <p:cNvSpPr>
            <a:spLocks noGrp="1"/>
          </p:cNvSpPr>
          <p:nvPr>
            <p:ph type="pic" sz="quarter" idx="10"/>
          </p:nvPr>
        </p:nvSpPr>
        <p:spPr>
          <a:xfrm>
            <a:off x="155575" y="2197103"/>
            <a:ext cx="3848100" cy="2563367"/>
          </a:xfrm>
        </p:spPr>
        <p:txBody>
          <a:bodyPr/>
          <a:lstStyle/>
          <a:p>
            <a:endParaRPr lang="sl-SI"/>
          </a:p>
        </p:txBody>
      </p:sp>
      <p:sp>
        <p:nvSpPr>
          <p:cNvPr id="10" name="Picture Placeholder 8">
            <a:extLst>
              <a:ext uri="{FF2B5EF4-FFF2-40B4-BE49-F238E27FC236}">
                <a16:creationId xmlns:a16="http://schemas.microsoft.com/office/drawing/2014/main" id="{38C5B4FE-772C-7C42-B242-38771567412E}"/>
              </a:ext>
            </a:extLst>
          </p:cNvPr>
          <p:cNvSpPr>
            <a:spLocks noGrp="1"/>
          </p:cNvSpPr>
          <p:nvPr>
            <p:ph type="pic" sz="quarter" idx="11"/>
          </p:nvPr>
        </p:nvSpPr>
        <p:spPr>
          <a:xfrm>
            <a:off x="4044907" y="2197103"/>
            <a:ext cx="3848100" cy="2563367"/>
          </a:xfrm>
        </p:spPr>
        <p:txBody>
          <a:bodyPr/>
          <a:lstStyle/>
          <a:p>
            <a:endParaRPr lang="sl-SI"/>
          </a:p>
        </p:txBody>
      </p:sp>
      <p:sp>
        <p:nvSpPr>
          <p:cNvPr id="11" name="Picture Placeholder 8">
            <a:extLst>
              <a:ext uri="{FF2B5EF4-FFF2-40B4-BE49-F238E27FC236}">
                <a16:creationId xmlns:a16="http://schemas.microsoft.com/office/drawing/2014/main" id="{A9DF6B9D-E73D-F54A-9A29-B91BDDBD16BF}"/>
              </a:ext>
            </a:extLst>
          </p:cNvPr>
          <p:cNvSpPr>
            <a:spLocks noGrp="1"/>
          </p:cNvSpPr>
          <p:nvPr>
            <p:ph type="pic" sz="quarter" idx="12"/>
          </p:nvPr>
        </p:nvSpPr>
        <p:spPr>
          <a:xfrm>
            <a:off x="7934239" y="2197103"/>
            <a:ext cx="3633875" cy="2563367"/>
          </a:xfrm>
        </p:spPr>
        <p:txBody>
          <a:bodyPr/>
          <a:lstStyle/>
          <a:p>
            <a:endParaRPr lang="sl-SI"/>
          </a:p>
        </p:txBody>
      </p:sp>
    </p:spTree>
    <p:extLst>
      <p:ext uri="{BB962C8B-B14F-4D97-AF65-F5344CB8AC3E}">
        <p14:creationId xmlns:p14="http://schemas.microsoft.com/office/powerpoint/2010/main" val="30464331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p:cNvSpPr>
            <a:spLocks noGrp="1"/>
          </p:cNvSpPr>
          <p:nvPr>
            <p:ph type="dt" sz="half" idx="10"/>
          </p:nvPr>
        </p:nvSpPr>
        <p:spPr/>
        <p:txBody>
          <a:bodyPr/>
          <a:lstStyle/>
          <a:p>
            <a:fld id="{C5717342-C90C-4FEB-9156-DB5F9D949722}" type="datetimeFigureOut">
              <a:rPr lang="sl-SI" smtClean="0"/>
              <a:t>23. 01. 2023</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48BDD380-BD19-47E5-8748-A6200F4FDD79}" type="slidenum">
              <a:rPr lang="sl-SI" smtClean="0"/>
              <a:t>‹#›</a:t>
            </a:fld>
            <a:endParaRPr lang="sl-SI"/>
          </a:p>
        </p:txBody>
      </p:sp>
    </p:spTree>
    <p:extLst>
      <p:ext uri="{BB962C8B-B14F-4D97-AF65-F5344CB8AC3E}">
        <p14:creationId xmlns:p14="http://schemas.microsoft.com/office/powerpoint/2010/main" val="22343448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Layout 8">
    <p:spTree>
      <p:nvGrpSpPr>
        <p:cNvPr id="1" name=""/>
        <p:cNvGrpSpPr/>
        <p:nvPr/>
      </p:nvGrpSpPr>
      <p:grpSpPr>
        <a:xfrm>
          <a:off x="0" y="0"/>
          <a:ext cx="0" cy="0"/>
          <a:chOff x="0" y="0"/>
          <a:chExt cx="0" cy="0"/>
        </a:xfrm>
      </p:grpSpPr>
      <p:sp>
        <p:nvSpPr>
          <p:cNvPr id="3" name="Title 4">
            <a:extLst>
              <a:ext uri="{FF2B5EF4-FFF2-40B4-BE49-F238E27FC236}">
                <a16:creationId xmlns:a16="http://schemas.microsoft.com/office/drawing/2014/main" id="{0A92C091-D7FA-3847-948C-B195A6F6A942}"/>
              </a:ext>
            </a:extLst>
          </p:cNvPr>
          <p:cNvSpPr>
            <a:spLocks noGrp="1"/>
          </p:cNvSpPr>
          <p:nvPr>
            <p:ph type="title"/>
          </p:nvPr>
        </p:nvSpPr>
        <p:spPr>
          <a:xfrm>
            <a:off x="838202" y="1176572"/>
            <a:ext cx="4537527" cy="1837796"/>
          </a:xfrm>
        </p:spPr>
        <p:txBody>
          <a:bodyPr/>
          <a:lstStyle/>
          <a:p>
            <a:pPr>
              <a:lnSpc>
                <a:spcPct val="100000"/>
              </a:lnSpc>
            </a:pPr>
            <a:r>
              <a:rPr lang="sl-SI"/>
              <a:t>V Sloveniji je 5.800 izvirov vode.</a:t>
            </a:r>
          </a:p>
        </p:txBody>
      </p:sp>
      <p:sp>
        <p:nvSpPr>
          <p:cNvPr id="5" name="Content Placeholder 9">
            <a:extLst>
              <a:ext uri="{FF2B5EF4-FFF2-40B4-BE49-F238E27FC236}">
                <a16:creationId xmlns:a16="http://schemas.microsoft.com/office/drawing/2014/main" id="{CA83B8DF-42FB-1247-BCE3-D5EC4BCFBFB7}"/>
              </a:ext>
            </a:extLst>
          </p:cNvPr>
          <p:cNvSpPr>
            <a:spLocks noGrp="1"/>
          </p:cNvSpPr>
          <p:nvPr>
            <p:ph sz="quarter" idx="14"/>
          </p:nvPr>
        </p:nvSpPr>
        <p:spPr>
          <a:xfrm>
            <a:off x="838200" y="3429000"/>
            <a:ext cx="4881776" cy="1961422"/>
          </a:xfrm>
        </p:spPr>
        <p:txBody>
          <a:bodyPr/>
          <a:lstStyle>
            <a:lvl1pPr marL="0" indent="0">
              <a:buNone/>
              <a:defRPr/>
            </a:lvl1pPr>
          </a:lstStyle>
          <a:p>
            <a:r>
              <a:rPr lang="sl-SI" sz="2400"/>
              <a:t>V Sloveniji je voda iz pipe pitna in je odlične kakovosti. Slovenija je bila prva evropska država, ki je pravico do pitne vode zapisala v svojo ustavo.</a:t>
            </a:r>
          </a:p>
          <a:p>
            <a:endParaRPr lang="sl-SI"/>
          </a:p>
        </p:txBody>
      </p:sp>
      <p:sp>
        <p:nvSpPr>
          <p:cNvPr id="7" name="Picture Placeholder 6">
            <a:extLst>
              <a:ext uri="{FF2B5EF4-FFF2-40B4-BE49-F238E27FC236}">
                <a16:creationId xmlns:a16="http://schemas.microsoft.com/office/drawing/2014/main" id="{A8164FCF-FE0F-B442-895C-10D79BFB81E2}"/>
              </a:ext>
            </a:extLst>
          </p:cNvPr>
          <p:cNvSpPr>
            <a:spLocks noGrp="1"/>
          </p:cNvSpPr>
          <p:nvPr>
            <p:ph type="pic" sz="quarter" idx="15"/>
          </p:nvPr>
        </p:nvSpPr>
        <p:spPr>
          <a:xfrm>
            <a:off x="6259513" y="0"/>
            <a:ext cx="5308600" cy="6858000"/>
          </a:xfrm>
        </p:spPr>
        <p:txBody>
          <a:bodyPr/>
          <a:lstStyle>
            <a:lvl1pPr marL="0" indent="0">
              <a:buNone/>
              <a:defRPr/>
            </a:lvl1pPr>
          </a:lstStyle>
          <a:p>
            <a:endParaRPr lang="sl-SI"/>
          </a:p>
        </p:txBody>
      </p:sp>
    </p:spTree>
    <p:extLst>
      <p:ext uri="{BB962C8B-B14F-4D97-AF65-F5344CB8AC3E}">
        <p14:creationId xmlns:p14="http://schemas.microsoft.com/office/powerpoint/2010/main" val="228387280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Layout 9">
    <p:spTree>
      <p:nvGrpSpPr>
        <p:cNvPr id="1" name=""/>
        <p:cNvGrpSpPr/>
        <p:nvPr/>
      </p:nvGrpSpPr>
      <p:grpSpPr>
        <a:xfrm>
          <a:off x="0" y="0"/>
          <a:ext cx="0" cy="0"/>
          <a:chOff x="0" y="0"/>
          <a:chExt cx="0" cy="0"/>
        </a:xfrm>
      </p:grpSpPr>
      <p:sp>
        <p:nvSpPr>
          <p:cNvPr id="3" name="Title 4">
            <a:extLst>
              <a:ext uri="{FF2B5EF4-FFF2-40B4-BE49-F238E27FC236}">
                <a16:creationId xmlns:a16="http://schemas.microsoft.com/office/drawing/2014/main" id="{DEE9FAD5-5C2A-E145-96AA-E694E4F7F77E}"/>
              </a:ext>
            </a:extLst>
          </p:cNvPr>
          <p:cNvSpPr>
            <a:spLocks noGrp="1"/>
          </p:cNvSpPr>
          <p:nvPr>
            <p:ph type="title"/>
          </p:nvPr>
        </p:nvSpPr>
        <p:spPr>
          <a:xfrm>
            <a:off x="3935413" y="3867600"/>
            <a:ext cx="3757507" cy="2704961"/>
          </a:xfrm>
        </p:spPr>
        <p:txBody>
          <a:bodyPr>
            <a:normAutofit/>
          </a:bodyPr>
          <a:lstStyle>
            <a:lvl1pPr algn="ctr">
              <a:defRPr/>
            </a:lvl1pPr>
          </a:lstStyle>
          <a:p>
            <a:pPr algn="ctr">
              <a:lnSpc>
                <a:spcPts val="4120"/>
              </a:lnSpc>
            </a:pPr>
            <a:r>
              <a:rPr lang="sl-SI"/>
              <a:t>Slovenski šport je </a:t>
            </a:r>
            <a:br>
              <a:rPr lang="sl-SI"/>
            </a:br>
            <a:r>
              <a:rPr lang="sl-SI"/>
              <a:t>v samem svetovnem vrhu.</a:t>
            </a:r>
          </a:p>
        </p:txBody>
      </p:sp>
      <p:sp>
        <p:nvSpPr>
          <p:cNvPr id="8" name="Picture Placeholder 7">
            <a:extLst>
              <a:ext uri="{FF2B5EF4-FFF2-40B4-BE49-F238E27FC236}">
                <a16:creationId xmlns:a16="http://schemas.microsoft.com/office/drawing/2014/main" id="{BCF40BD1-E533-E34E-95B1-FB8406C8EC54}"/>
              </a:ext>
            </a:extLst>
          </p:cNvPr>
          <p:cNvSpPr>
            <a:spLocks noGrp="1"/>
          </p:cNvSpPr>
          <p:nvPr>
            <p:ph type="pic" sz="quarter" idx="10"/>
          </p:nvPr>
        </p:nvSpPr>
        <p:spPr>
          <a:xfrm>
            <a:off x="155576" y="3583859"/>
            <a:ext cx="3757507" cy="3274143"/>
          </a:xfrm>
        </p:spPr>
        <p:txBody>
          <a:bodyPr/>
          <a:lstStyle/>
          <a:p>
            <a:endParaRPr lang="sl-SI"/>
          </a:p>
        </p:txBody>
      </p:sp>
      <p:sp>
        <p:nvSpPr>
          <p:cNvPr id="9" name="Picture Placeholder 7">
            <a:extLst>
              <a:ext uri="{FF2B5EF4-FFF2-40B4-BE49-F238E27FC236}">
                <a16:creationId xmlns:a16="http://schemas.microsoft.com/office/drawing/2014/main" id="{0885AFAC-0686-7F45-BBCE-9D6403B2F3DD}"/>
              </a:ext>
            </a:extLst>
          </p:cNvPr>
          <p:cNvSpPr>
            <a:spLocks noGrp="1"/>
          </p:cNvSpPr>
          <p:nvPr>
            <p:ph type="pic" sz="quarter" idx="11"/>
          </p:nvPr>
        </p:nvSpPr>
        <p:spPr>
          <a:xfrm>
            <a:off x="7716115" y="3583859"/>
            <a:ext cx="3851999" cy="3274143"/>
          </a:xfrm>
        </p:spPr>
        <p:txBody>
          <a:bodyPr/>
          <a:lstStyle/>
          <a:p>
            <a:endParaRPr lang="sl-SI"/>
          </a:p>
        </p:txBody>
      </p:sp>
      <p:sp>
        <p:nvSpPr>
          <p:cNvPr id="10" name="Picture Placeholder 7">
            <a:extLst>
              <a:ext uri="{FF2B5EF4-FFF2-40B4-BE49-F238E27FC236}">
                <a16:creationId xmlns:a16="http://schemas.microsoft.com/office/drawing/2014/main" id="{16AAF217-4705-4148-8FB1-9E86C628CC88}"/>
              </a:ext>
            </a:extLst>
          </p:cNvPr>
          <p:cNvSpPr>
            <a:spLocks noGrp="1"/>
          </p:cNvSpPr>
          <p:nvPr>
            <p:ph type="pic" sz="quarter" idx="12"/>
          </p:nvPr>
        </p:nvSpPr>
        <p:spPr>
          <a:xfrm>
            <a:off x="3913083" y="2"/>
            <a:ext cx="3803032" cy="3583857"/>
          </a:xfrm>
        </p:spPr>
        <p:txBody>
          <a:bodyPr/>
          <a:lstStyle/>
          <a:p>
            <a:endParaRPr lang="sl-SI"/>
          </a:p>
        </p:txBody>
      </p:sp>
    </p:spTree>
    <p:extLst>
      <p:ext uri="{BB962C8B-B14F-4D97-AF65-F5344CB8AC3E}">
        <p14:creationId xmlns:p14="http://schemas.microsoft.com/office/powerpoint/2010/main" val="308215061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Layout 10">
    <p:spTree>
      <p:nvGrpSpPr>
        <p:cNvPr id="1" name=""/>
        <p:cNvGrpSpPr/>
        <p:nvPr/>
      </p:nvGrpSpPr>
      <p:grpSpPr>
        <a:xfrm>
          <a:off x="0" y="0"/>
          <a:ext cx="0" cy="0"/>
          <a:chOff x="0" y="0"/>
          <a:chExt cx="0" cy="0"/>
        </a:xfrm>
      </p:grpSpPr>
      <p:sp>
        <p:nvSpPr>
          <p:cNvPr id="3" name="Title 4">
            <a:extLst>
              <a:ext uri="{FF2B5EF4-FFF2-40B4-BE49-F238E27FC236}">
                <a16:creationId xmlns:a16="http://schemas.microsoft.com/office/drawing/2014/main" id="{B6D5AC37-7959-784E-9589-267DB1226C4F}"/>
              </a:ext>
            </a:extLst>
          </p:cNvPr>
          <p:cNvSpPr>
            <a:spLocks noGrp="1"/>
          </p:cNvSpPr>
          <p:nvPr>
            <p:ph type="title"/>
          </p:nvPr>
        </p:nvSpPr>
        <p:spPr>
          <a:xfrm>
            <a:off x="516835" y="4896092"/>
            <a:ext cx="10962923" cy="1657397"/>
          </a:xfrm>
        </p:spPr>
        <p:txBody>
          <a:bodyPr>
            <a:noAutofit/>
          </a:bodyPr>
          <a:lstStyle>
            <a:lvl1pPr>
              <a:lnSpc>
                <a:spcPts val="4020"/>
              </a:lnSpc>
              <a:defRPr sz="3100"/>
            </a:lvl1pPr>
          </a:lstStyle>
          <a:p>
            <a:pPr>
              <a:lnSpc>
                <a:spcPts val="4120"/>
              </a:lnSpc>
            </a:pPr>
            <a:endParaRPr lang="sl-SI"/>
          </a:p>
        </p:txBody>
      </p:sp>
    </p:spTree>
    <p:extLst>
      <p:ext uri="{BB962C8B-B14F-4D97-AF65-F5344CB8AC3E}">
        <p14:creationId xmlns:p14="http://schemas.microsoft.com/office/powerpoint/2010/main" val="354031223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Layout 11">
    <p:spTree>
      <p:nvGrpSpPr>
        <p:cNvPr id="1" name=""/>
        <p:cNvGrpSpPr/>
        <p:nvPr/>
      </p:nvGrpSpPr>
      <p:grpSpPr>
        <a:xfrm>
          <a:off x="0" y="0"/>
          <a:ext cx="0" cy="0"/>
          <a:chOff x="0" y="0"/>
          <a:chExt cx="0" cy="0"/>
        </a:xfrm>
      </p:grpSpPr>
      <p:sp>
        <p:nvSpPr>
          <p:cNvPr id="10" name="Picture Placeholder 9">
            <a:extLst>
              <a:ext uri="{FF2B5EF4-FFF2-40B4-BE49-F238E27FC236}">
                <a16:creationId xmlns:a16="http://schemas.microsoft.com/office/drawing/2014/main" id="{47A07387-ED74-F54C-90FA-4588B440A527}"/>
              </a:ext>
            </a:extLst>
          </p:cNvPr>
          <p:cNvSpPr>
            <a:spLocks noGrp="1"/>
          </p:cNvSpPr>
          <p:nvPr>
            <p:ph type="pic" sz="quarter" idx="11"/>
          </p:nvPr>
        </p:nvSpPr>
        <p:spPr>
          <a:xfrm>
            <a:off x="155575" y="0"/>
            <a:ext cx="11412539" cy="6858000"/>
          </a:xfrm>
        </p:spPr>
        <p:txBody>
          <a:bodyPr/>
          <a:lstStyle>
            <a:lvl1pPr marL="0" indent="0">
              <a:buNone/>
              <a:defRPr/>
            </a:lvl1pPr>
          </a:lstStyle>
          <a:p>
            <a:endParaRPr lang="sl-SI"/>
          </a:p>
        </p:txBody>
      </p:sp>
      <p:sp>
        <p:nvSpPr>
          <p:cNvPr id="8" name="Picture Placeholder 7">
            <a:extLst>
              <a:ext uri="{FF2B5EF4-FFF2-40B4-BE49-F238E27FC236}">
                <a16:creationId xmlns:a16="http://schemas.microsoft.com/office/drawing/2014/main" id="{3466172D-F3B9-1347-A60C-C3B439BB8681}"/>
              </a:ext>
            </a:extLst>
          </p:cNvPr>
          <p:cNvSpPr>
            <a:spLocks noGrp="1"/>
          </p:cNvSpPr>
          <p:nvPr>
            <p:ph type="pic" sz="quarter" idx="10"/>
          </p:nvPr>
        </p:nvSpPr>
        <p:spPr>
          <a:xfrm>
            <a:off x="2316163" y="94389"/>
            <a:ext cx="7559675" cy="5443538"/>
          </a:xfrm>
          <a:effectLst>
            <a:outerShdw blurRad="50800" dist="38100" dir="2700000" algn="tl" rotWithShape="0">
              <a:prstClr val="black">
                <a:alpha val="40000"/>
              </a:prstClr>
            </a:outerShdw>
          </a:effectLst>
        </p:spPr>
        <p:txBody>
          <a:bodyPr/>
          <a:lstStyle>
            <a:lvl1pPr marL="0" indent="0">
              <a:buNone/>
              <a:defRPr/>
            </a:lvl1pPr>
          </a:lstStyle>
          <a:p>
            <a:endParaRPr lang="sl-SI"/>
          </a:p>
        </p:txBody>
      </p:sp>
      <p:sp>
        <p:nvSpPr>
          <p:cNvPr id="6" name="Title 4">
            <a:extLst>
              <a:ext uri="{FF2B5EF4-FFF2-40B4-BE49-F238E27FC236}">
                <a16:creationId xmlns:a16="http://schemas.microsoft.com/office/drawing/2014/main" id="{C9409EDC-A12A-7646-9D2A-653EC9E5B600}"/>
              </a:ext>
            </a:extLst>
          </p:cNvPr>
          <p:cNvSpPr>
            <a:spLocks noGrp="1"/>
          </p:cNvSpPr>
          <p:nvPr>
            <p:ph type="title"/>
          </p:nvPr>
        </p:nvSpPr>
        <p:spPr>
          <a:xfrm>
            <a:off x="2628901" y="5026502"/>
            <a:ext cx="8143875" cy="1325563"/>
          </a:xfrm>
        </p:spPr>
        <p:txBody>
          <a:bodyPr/>
          <a:lstStyle>
            <a:lvl1pPr>
              <a:lnSpc>
                <a:spcPts val="4080"/>
              </a:lnSpc>
              <a:defRPr>
                <a:solidFill>
                  <a:schemeClr val="bg1"/>
                </a:solidFill>
              </a:defRPr>
            </a:lvl1pPr>
          </a:lstStyle>
          <a:p>
            <a:pPr>
              <a:lnSpc>
                <a:spcPts val="4180"/>
              </a:lnSpc>
            </a:pPr>
            <a:r>
              <a:rPr lang="sl-SI">
                <a:solidFill>
                  <a:schemeClr val="bg1"/>
                </a:solidFill>
              </a:rPr>
              <a:t>I feel Slovenia je globalni </a:t>
            </a:r>
            <a:br>
              <a:rPr lang="sl-SI">
                <a:solidFill>
                  <a:schemeClr val="bg1"/>
                </a:solidFill>
              </a:rPr>
            </a:br>
            <a:r>
              <a:rPr lang="sl-SI">
                <a:solidFill>
                  <a:schemeClr val="bg1"/>
                </a:solidFill>
              </a:rPr>
              <a:t>identifikacijski znak Slovenije.</a:t>
            </a:r>
          </a:p>
        </p:txBody>
      </p:sp>
    </p:spTree>
    <p:extLst>
      <p:ext uri="{BB962C8B-B14F-4D97-AF65-F5344CB8AC3E}">
        <p14:creationId xmlns:p14="http://schemas.microsoft.com/office/powerpoint/2010/main" val="16296625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Layout 12">
    <p:spTree>
      <p:nvGrpSpPr>
        <p:cNvPr id="1" name=""/>
        <p:cNvGrpSpPr/>
        <p:nvPr/>
      </p:nvGrpSpPr>
      <p:grpSpPr>
        <a:xfrm>
          <a:off x="0" y="0"/>
          <a:ext cx="0" cy="0"/>
          <a:chOff x="0" y="0"/>
          <a:chExt cx="0" cy="0"/>
        </a:xfrm>
      </p:grpSpPr>
      <p:sp>
        <p:nvSpPr>
          <p:cNvPr id="3" name="Title 4">
            <a:extLst>
              <a:ext uri="{FF2B5EF4-FFF2-40B4-BE49-F238E27FC236}">
                <a16:creationId xmlns:a16="http://schemas.microsoft.com/office/drawing/2014/main" id="{AAEEF67E-5443-9A4E-8086-A698B183C6E4}"/>
              </a:ext>
            </a:extLst>
          </p:cNvPr>
          <p:cNvSpPr>
            <a:spLocks noGrp="1"/>
          </p:cNvSpPr>
          <p:nvPr>
            <p:ph type="title"/>
          </p:nvPr>
        </p:nvSpPr>
        <p:spPr>
          <a:xfrm>
            <a:off x="511834" y="365126"/>
            <a:ext cx="10841967" cy="1013508"/>
          </a:xfrm>
        </p:spPr>
        <p:txBody>
          <a:bodyPr/>
          <a:lstStyle/>
          <a:p>
            <a:r>
              <a:rPr lang="sl-SI"/>
              <a:t>Posebnost o Sloveniji</a:t>
            </a:r>
          </a:p>
        </p:txBody>
      </p:sp>
      <p:sp>
        <p:nvSpPr>
          <p:cNvPr id="4" name="Content Placeholder 5">
            <a:extLst>
              <a:ext uri="{FF2B5EF4-FFF2-40B4-BE49-F238E27FC236}">
                <a16:creationId xmlns:a16="http://schemas.microsoft.com/office/drawing/2014/main" id="{4843A8BB-166C-C341-8AC6-C58CDA18505A}"/>
              </a:ext>
            </a:extLst>
          </p:cNvPr>
          <p:cNvSpPr>
            <a:spLocks noGrp="1"/>
          </p:cNvSpPr>
          <p:nvPr>
            <p:ph sz="quarter" idx="14" hasCustomPrompt="1"/>
          </p:nvPr>
        </p:nvSpPr>
        <p:spPr>
          <a:xfrm>
            <a:off x="511837" y="1709109"/>
            <a:ext cx="10754263" cy="4655178"/>
          </a:xfrm>
        </p:spPr>
        <p:txBody>
          <a:bodyPr numCol="2" spcCol="252000">
            <a:noAutofit/>
          </a:bodyPr>
          <a:lstStyle>
            <a:lvl1pPr marL="0" indent="0">
              <a:buNone/>
              <a:defRPr sz="1200"/>
            </a:lvl1pPr>
          </a:lstStyle>
          <a:p>
            <a:r>
              <a:rPr lang="sl-SI"/>
              <a:t>Logarska dolina je ena najlepših alpskih dolin v Evropi. Ima obliko amfiteatra, vrhovi Kamniških in Savinjskih Alp pa se dvigujejo visoko nad mogočnimi gozdovi in mokrotnimi travniki. Logarska dolina je na nadmorski višini od 730 do 1.000 metrov, dolga je 10 kilometrov, široka pa 250 metrov. Njen biser je 80 metrov visok slap Rinka.</a:t>
            </a:r>
            <a:endParaRPr lang="x-none"/>
          </a:p>
          <a:p>
            <a:r>
              <a:rPr lang="sl-SI"/>
              <a:t>Slovenski kozolci so med najpomembnejšimi in najprepoznavnejšimi deli naše kulturne dediščine. Kozolec je prostostoječa konstrukcija, nepremična, pretežno lesena, odprta, vendar pokrita s streho in namenjena sušenju in shranjevanju sena. Streha takega kozolca je dvokapna in pokrita z različnimi materiali: s slamo, opeko in cementom, danes pa tudi s pločevino.  </a:t>
            </a:r>
            <a:endParaRPr lang="x-none"/>
          </a:p>
          <a:p>
            <a:r>
              <a:rPr lang="sl-SI"/>
              <a:t>Svetovno znana kobilarna Lipica, ki slovi po vzgoji lipicancev, deluje že od ustanovitve leta 1950. Lipicanci so zaradi svoje lepe bele barve, skoraj neverjetne sposobnosti učenja in plesnih veščin svetovna turistična zanimivost.</a:t>
            </a:r>
            <a:endParaRPr lang="x-none"/>
          </a:p>
          <a:p>
            <a:r>
              <a:rPr lang="sl-SI"/>
              <a:t>V Sloveniji je registriranih 13.150 kraških jam. Najgloblja je jama Čehi 2, ki sega kar 1.550 metrov v globino. Najznamenitejša je Postojnska jama, Škocjanske jame pa so vpisane na Unescov seznam.</a:t>
            </a:r>
            <a:endParaRPr lang="x-none"/>
          </a:p>
          <a:p>
            <a:r>
              <a:rPr lang="sl-SI"/>
              <a:t>Ljubljana, prestolnica Slovenije, je s slabimi 300 tisoč prebivalci največje slovensko mesto. Nekdaj je tu stalo rimsko mesto Emona. Na vzpetini sredi mesta so že v 9. stoletju postavili grad, mesto pa je zacvetelo v srednjem veku. Še danes je njegova dediščina očarljivo staro mestno jedro, ki je stisnjeno med grajski hrib in reko Ljubljanico.</a:t>
            </a:r>
            <a:endParaRPr lang="x-none"/>
          </a:p>
          <a:p>
            <a:r>
              <a:rPr lang="sl-SI"/>
              <a:t>5.200 let je staro najstarejše leseno kolo z osjo na svetu, ki so ga našli na Ljubljanskem barju.</a:t>
            </a:r>
            <a:endParaRPr lang="x-none"/>
          </a:p>
          <a:p>
            <a:r>
              <a:rPr lang="sl-SI"/>
              <a:t>Najvišja gora v Sloveniji in tudi simbol slovenstva je Triglav z 2.864 metri nad morjem. Na njem od leta 1895 stoji pločevinasti Aljažev stolp, ki je prvotno služil kot majhno zavetišče. Slovenske gore po podatkih Planinske zveze Slovenije obišče več kot 1,7 milijona obiskovalcev. V Sloveniji je urejenih več kot 2.000 planinskih poti, mreža je dolga dobrih 10.000 kilometrov, ki pripeljejo do 178 planinskih koč, zavetišč in bivakov s 7.400 ležišči in več kot 10.000 sedišči.</a:t>
            </a:r>
            <a:endParaRPr lang="x-none"/>
          </a:p>
          <a:p>
            <a:r>
              <a:rPr lang="sl-SI"/>
              <a:t>Slovenci smo vidno prispevali v svetovno zakladnico znanja: izumitelji narodnozabavne glasbe in teorij o vožnjah po vesolju, raziskovalci sveta, odkritelja logaritmov in fizikalnega zakona o toplotnem sevanju …</a:t>
            </a:r>
            <a:endParaRPr lang="x-none"/>
          </a:p>
          <a:p>
            <a:r>
              <a:rPr lang="sl-SI"/>
              <a:t>Skoraj 30 % prebivalcev deluje v različnih oblikah prostovoljne dejavnosti.</a:t>
            </a:r>
            <a:endParaRPr lang="x-none"/>
          </a:p>
          <a:p>
            <a:r>
              <a:rPr lang="sl-SI"/>
              <a:t>Slovenija je peta največja proizvajalka hmelja na svetu.</a:t>
            </a:r>
            <a:endParaRPr lang="x-none"/>
          </a:p>
          <a:p>
            <a:r>
              <a:rPr lang="sl-SI"/>
              <a:t>V slovenskih gozdovih raste 950 rastlinskih vrst, v njem domuje 95 vrst ptic, 70 vrst sesalcev, 17 vrst dvoživk in 10 vrst plazilcev. Med gozdnimi prebivalci so tudi rjavi medved, ris in volk.</a:t>
            </a:r>
            <a:endParaRPr lang="x-none"/>
          </a:p>
          <a:p>
            <a:r>
              <a:rPr lang="sl-SI"/>
              <a:t>Slovenski gozdovi letno porabijo okoli 7,5 milijona ton ogljikovega dioksida, katerega del se veže v les, in proizvedejo okoli 5,5 milijona ton kisika.</a:t>
            </a:r>
            <a:endParaRPr lang="x-none"/>
          </a:p>
        </p:txBody>
      </p:sp>
    </p:spTree>
    <p:extLst>
      <p:ext uri="{BB962C8B-B14F-4D97-AF65-F5344CB8AC3E}">
        <p14:creationId xmlns:p14="http://schemas.microsoft.com/office/powerpoint/2010/main" val="250672572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econd Level Layout">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C8B592EC-81B2-2B4B-A07A-02B5687BC187}"/>
              </a:ext>
            </a:extLst>
          </p:cNvPr>
          <p:cNvSpPr>
            <a:spLocks noGrp="1"/>
          </p:cNvSpPr>
          <p:nvPr>
            <p:ph type="title" hasCustomPrompt="1"/>
          </p:nvPr>
        </p:nvSpPr>
        <p:spPr>
          <a:xfrm>
            <a:off x="838200" y="681039"/>
            <a:ext cx="10515600" cy="1009651"/>
          </a:xfrm>
          <a:prstGeom prst="rect">
            <a:avLst/>
          </a:prstGeom>
        </p:spPr>
        <p:txBody>
          <a:bodyPr anchor="b">
            <a:noAutofit/>
          </a:bodyPr>
          <a:lstStyle>
            <a:lvl1pPr algn="l">
              <a:defRPr sz="3400"/>
            </a:lvl1pPr>
          </a:lstStyle>
          <a:p>
            <a:r>
              <a:rPr lang="en-GB" dirty="0"/>
              <a:t>CLICK TO EDIT MASTER TITLE</a:t>
            </a:r>
            <a:endParaRPr lang="x-none" dirty="0"/>
          </a:p>
        </p:txBody>
      </p:sp>
      <p:sp>
        <p:nvSpPr>
          <p:cNvPr id="7" name="Content Placeholder 2">
            <a:extLst>
              <a:ext uri="{FF2B5EF4-FFF2-40B4-BE49-F238E27FC236}">
                <a16:creationId xmlns:a16="http://schemas.microsoft.com/office/drawing/2014/main" id="{1E9BAA52-1574-D444-B2A9-600D52A429EC}"/>
              </a:ext>
            </a:extLst>
          </p:cNvPr>
          <p:cNvSpPr>
            <a:spLocks noGrp="1"/>
          </p:cNvSpPr>
          <p:nvPr>
            <p:ph idx="1" hasCustomPrompt="1"/>
          </p:nvPr>
        </p:nvSpPr>
        <p:spPr>
          <a:xfrm>
            <a:off x="838200" y="1825625"/>
            <a:ext cx="10515600" cy="4351338"/>
          </a:xfrm>
        </p:spPr>
        <p:txBody>
          <a:bodyPr/>
          <a:lstStyle>
            <a:lvl2pPr marL="457200" indent="0">
              <a:buNone/>
              <a:defRPr/>
            </a:lvl2pPr>
          </a:lstStyle>
          <a:p>
            <a:pPr lvl="1"/>
            <a:r>
              <a:rPr lang="en-GB"/>
              <a:t>Second level</a:t>
            </a:r>
          </a:p>
        </p:txBody>
      </p:sp>
    </p:spTree>
    <p:extLst>
      <p:ext uri="{BB962C8B-B14F-4D97-AF65-F5344CB8AC3E}">
        <p14:creationId xmlns:p14="http://schemas.microsoft.com/office/powerpoint/2010/main" val="188319359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hird Level Layout">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697E27AD-FA75-5D4B-970D-ED8EE58E3D0A}"/>
              </a:ext>
            </a:extLst>
          </p:cNvPr>
          <p:cNvSpPr>
            <a:spLocks noGrp="1"/>
          </p:cNvSpPr>
          <p:nvPr>
            <p:ph type="title" hasCustomPrompt="1"/>
          </p:nvPr>
        </p:nvSpPr>
        <p:spPr>
          <a:xfrm>
            <a:off x="838200" y="681039"/>
            <a:ext cx="10515600" cy="1009651"/>
          </a:xfrm>
          <a:prstGeom prst="rect">
            <a:avLst/>
          </a:prstGeom>
        </p:spPr>
        <p:txBody>
          <a:bodyPr anchor="b">
            <a:noAutofit/>
          </a:bodyPr>
          <a:lstStyle>
            <a:lvl1pPr algn="l">
              <a:defRPr sz="3400"/>
            </a:lvl1pPr>
          </a:lstStyle>
          <a:p>
            <a:r>
              <a:rPr lang="en-GB" dirty="0"/>
              <a:t>CLICK TO EDIT MASTER TITLE</a:t>
            </a:r>
            <a:endParaRPr lang="x-none" dirty="0"/>
          </a:p>
        </p:txBody>
      </p:sp>
      <p:sp>
        <p:nvSpPr>
          <p:cNvPr id="7" name="Content Placeholder 2">
            <a:extLst>
              <a:ext uri="{FF2B5EF4-FFF2-40B4-BE49-F238E27FC236}">
                <a16:creationId xmlns:a16="http://schemas.microsoft.com/office/drawing/2014/main" id="{3249ACF2-9B7B-3D4A-A95C-B2B55EB7A822}"/>
              </a:ext>
            </a:extLst>
          </p:cNvPr>
          <p:cNvSpPr>
            <a:spLocks noGrp="1"/>
          </p:cNvSpPr>
          <p:nvPr>
            <p:ph idx="1" hasCustomPrompt="1"/>
          </p:nvPr>
        </p:nvSpPr>
        <p:spPr>
          <a:xfrm>
            <a:off x="838200" y="1825625"/>
            <a:ext cx="10515600" cy="4351338"/>
          </a:xfrm>
        </p:spPr>
        <p:txBody>
          <a:bodyPr/>
          <a:lstStyle>
            <a:lvl3pPr marL="914400" indent="0">
              <a:buNone/>
              <a:defRPr/>
            </a:lvl3pPr>
          </a:lstStyle>
          <a:p>
            <a:pPr lvl="2"/>
            <a:r>
              <a:rPr lang="en-GB"/>
              <a:t>Third level</a:t>
            </a:r>
          </a:p>
        </p:txBody>
      </p:sp>
    </p:spTree>
    <p:extLst>
      <p:ext uri="{BB962C8B-B14F-4D97-AF65-F5344CB8AC3E}">
        <p14:creationId xmlns:p14="http://schemas.microsoft.com/office/powerpoint/2010/main" val="171098914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01_text fotografij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AD282-8A98-1B4E-829A-99244A9C8063}"/>
              </a:ext>
            </a:extLst>
          </p:cNvPr>
          <p:cNvSpPr>
            <a:spLocks noGrp="1"/>
          </p:cNvSpPr>
          <p:nvPr>
            <p:ph type="title"/>
          </p:nvPr>
        </p:nvSpPr>
        <p:spPr/>
        <p:txBody>
          <a:bodyPr anchor="b">
            <a:normAutofit/>
          </a:bodyPr>
          <a:lstStyle>
            <a:lvl1pPr>
              <a:lnSpc>
                <a:spcPct val="100000"/>
              </a:lnSpc>
              <a:defRPr sz="3400"/>
            </a:lvl1pPr>
          </a:lstStyle>
          <a:p>
            <a:r>
              <a:rPr lang="en-GB"/>
              <a:t>Click to edit Master title style</a:t>
            </a:r>
            <a:endParaRPr lang="sl-SI"/>
          </a:p>
        </p:txBody>
      </p:sp>
      <p:sp>
        <p:nvSpPr>
          <p:cNvPr id="10" name="Content Placeholder 9">
            <a:extLst>
              <a:ext uri="{FF2B5EF4-FFF2-40B4-BE49-F238E27FC236}">
                <a16:creationId xmlns:a16="http://schemas.microsoft.com/office/drawing/2014/main" id="{04A40C21-5415-FC47-8DEA-7C04565D58F9}"/>
              </a:ext>
            </a:extLst>
          </p:cNvPr>
          <p:cNvSpPr>
            <a:spLocks noGrp="1"/>
          </p:cNvSpPr>
          <p:nvPr>
            <p:ph sz="quarter" idx="13"/>
          </p:nvPr>
        </p:nvSpPr>
        <p:spPr>
          <a:xfrm>
            <a:off x="6200401" y="2014881"/>
            <a:ext cx="5151895" cy="3434596"/>
          </a:xfrm>
          <a:ln w="3175">
            <a:solidFill>
              <a:schemeClr val="tx2"/>
            </a:solidFill>
          </a:ln>
          <a:effectLst>
            <a:outerShdw blurRad="50800" dist="38100" dir="2700000" algn="tl" rotWithShape="0">
              <a:prstClr val="black">
                <a:alpha val="14000"/>
              </a:prstClr>
            </a:outerShdw>
          </a:effectLst>
        </p:spPr>
        <p:txBody>
          <a:bodyPr anchor="t" anchorCtr="0">
            <a:normAutofit/>
          </a:bodyPr>
          <a:lstStyle>
            <a:lvl1pPr marL="0" indent="0">
              <a:buNone/>
              <a:defRPr sz="1800"/>
            </a:lvl1pPr>
          </a:lstStyle>
          <a:p>
            <a:pPr lvl="0"/>
            <a:endParaRPr lang="sl-SI"/>
          </a:p>
        </p:txBody>
      </p:sp>
      <p:sp>
        <p:nvSpPr>
          <p:cNvPr id="11" name="Content Placeholder 9">
            <a:extLst>
              <a:ext uri="{FF2B5EF4-FFF2-40B4-BE49-F238E27FC236}">
                <a16:creationId xmlns:a16="http://schemas.microsoft.com/office/drawing/2014/main" id="{122BD7D9-DB8C-C048-A353-54E12F3E46E7}"/>
              </a:ext>
            </a:extLst>
          </p:cNvPr>
          <p:cNvSpPr>
            <a:spLocks noGrp="1"/>
          </p:cNvSpPr>
          <p:nvPr>
            <p:ph sz="quarter" idx="14"/>
          </p:nvPr>
        </p:nvSpPr>
        <p:spPr>
          <a:xfrm>
            <a:off x="838202" y="1927694"/>
            <a:ext cx="4815113" cy="4217925"/>
          </a:xfrm>
        </p:spPr>
        <p:txBody>
          <a:bodyPr>
            <a:normAutofit/>
          </a:bodyPr>
          <a:lstStyle>
            <a:lvl1pPr marL="0" indent="0">
              <a:buNone/>
              <a:defRPr sz="1800"/>
            </a:lvl1pPr>
          </a:lstStyle>
          <a:p>
            <a:pPr lvl="0"/>
            <a:endParaRPr lang="sl-SI"/>
          </a:p>
        </p:txBody>
      </p:sp>
    </p:spTree>
    <p:extLst>
      <p:ext uri="{BB962C8B-B14F-4D97-AF65-F5344CB8AC3E}">
        <p14:creationId xmlns:p14="http://schemas.microsoft.com/office/powerpoint/2010/main" val="18492211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2_text fotografija">
    <p:spTree>
      <p:nvGrpSpPr>
        <p:cNvPr id="1" name=""/>
        <p:cNvGrpSpPr/>
        <p:nvPr/>
      </p:nvGrpSpPr>
      <p:grpSpPr>
        <a:xfrm>
          <a:off x="0" y="0"/>
          <a:ext cx="0" cy="0"/>
          <a:chOff x="0" y="0"/>
          <a:chExt cx="0" cy="0"/>
        </a:xfrm>
      </p:grpSpPr>
      <p:sp>
        <p:nvSpPr>
          <p:cNvPr id="8" name="Content Placeholder 7">
            <a:extLst>
              <a:ext uri="{FF2B5EF4-FFF2-40B4-BE49-F238E27FC236}">
                <a16:creationId xmlns:a16="http://schemas.microsoft.com/office/drawing/2014/main" id="{311269BA-CE85-544C-8D1B-523FA7E25EF9}"/>
              </a:ext>
            </a:extLst>
          </p:cNvPr>
          <p:cNvSpPr>
            <a:spLocks noGrp="1"/>
          </p:cNvSpPr>
          <p:nvPr>
            <p:ph sz="quarter" idx="10"/>
          </p:nvPr>
        </p:nvSpPr>
        <p:spPr>
          <a:xfrm>
            <a:off x="0" y="0"/>
            <a:ext cx="12192000" cy="685800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sl-SI"/>
          </a:p>
        </p:txBody>
      </p:sp>
      <p:sp>
        <p:nvSpPr>
          <p:cNvPr id="6" name="Title 5">
            <a:extLst>
              <a:ext uri="{FF2B5EF4-FFF2-40B4-BE49-F238E27FC236}">
                <a16:creationId xmlns:a16="http://schemas.microsoft.com/office/drawing/2014/main" id="{E43F96B5-2843-4142-9E33-48241844BF1A}"/>
              </a:ext>
            </a:extLst>
          </p:cNvPr>
          <p:cNvSpPr>
            <a:spLocks noGrp="1"/>
          </p:cNvSpPr>
          <p:nvPr>
            <p:ph type="title"/>
          </p:nvPr>
        </p:nvSpPr>
        <p:spPr>
          <a:xfrm>
            <a:off x="838200" y="5056397"/>
            <a:ext cx="10515600" cy="1325563"/>
          </a:xfrm>
          <a:ln>
            <a:solidFill>
              <a:schemeClr val="bg1"/>
            </a:solidFill>
          </a:ln>
        </p:spPr>
        <p:txBody>
          <a:bodyPr/>
          <a:lstStyle>
            <a:lvl1pPr algn="ctr">
              <a:defRPr>
                <a:solidFill>
                  <a:schemeClr val="bg1"/>
                </a:solidFill>
              </a:defRPr>
            </a:lvl1pPr>
          </a:lstStyle>
          <a:p>
            <a:r>
              <a:rPr lang="en-GB"/>
              <a:t>Click to edit Master title style</a:t>
            </a:r>
            <a:endParaRPr lang="sl-SI"/>
          </a:p>
        </p:txBody>
      </p:sp>
    </p:spTree>
    <p:extLst>
      <p:ext uri="{BB962C8B-B14F-4D97-AF65-F5344CB8AC3E}">
        <p14:creationId xmlns:p14="http://schemas.microsoft.com/office/powerpoint/2010/main" val="412880895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2_daljši text fotografija">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AD282-8A98-1B4E-829A-99244A9C8063}"/>
              </a:ext>
            </a:extLst>
          </p:cNvPr>
          <p:cNvSpPr>
            <a:spLocks noGrp="1"/>
          </p:cNvSpPr>
          <p:nvPr>
            <p:ph type="title"/>
          </p:nvPr>
        </p:nvSpPr>
        <p:spPr/>
        <p:txBody>
          <a:bodyPr anchor="b">
            <a:normAutofit/>
          </a:bodyPr>
          <a:lstStyle>
            <a:lvl1pPr>
              <a:defRPr sz="3400"/>
            </a:lvl1pPr>
          </a:lstStyle>
          <a:p>
            <a:r>
              <a:rPr lang="en-GB"/>
              <a:t>Click to edit Master title style</a:t>
            </a:r>
            <a:endParaRPr lang="sl-SI"/>
          </a:p>
        </p:txBody>
      </p:sp>
      <p:sp>
        <p:nvSpPr>
          <p:cNvPr id="10" name="Content Placeholder 9">
            <a:extLst>
              <a:ext uri="{FF2B5EF4-FFF2-40B4-BE49-F238E27FC236}">
                <a16:creationId xmlns:a16="http://schemas.microsoft.com/office/drawing/2014/main" id="{04A40C21-5415-FC47-8DEA-7C04565D58F9}"/>
              </a:ext>
            </a:extLst>
          </p:cNvPr>
          <p:cNvSpPr>
            <a:spLocks noGrp="1"/>
          </p:cNvSpPr>
          <p:nvPr>
            <p:ph sz="quarter" idx="13"/>
          </p:nvPr>
        </p:nvSpPr>
        <p:spPr>
          <a:xfrm>
            <a:off x="7467600" y="2014881"/>
            <a:ext cx="3686629" cy="4130738"/>
          </a:xfrm>
          <a:ln w="3175">
            <a:solidFill>
              <a:schemeClr val="tx2">
                <a:alpha val="50000"/>
              </a:schemeClr>
            </a:solidFill>
          </a:ln>
          <a:effectLst>
            <a:outerShdw blurRad="50800" dist="38100" dir="2700000" algn="tl" rotWithShape="0">
              <a:prstClr val="black">
                <a:alpha val="14000"/>
              </a:prstClr>
            </a:outerShdw>
          </a:effectLst>
        </p:spPr>
        <p:txBody>
          <a:bodyPr anchor="t" anchorCtr="0">
            <a:normAutofit/>
          </a:bodyPr>
          <a:lstStyle>
            <a:lvl1pPr marL="0" indent="0">
              <a:buNone/>
              <a:defRPr sz="1800"/>
            </a:lvl1pPr>
          </a:lstStyle>
          <a:p>
            <a:pPr lvl="0"/>
            <a:endParaRPr lang="sl-SI"/>
          </a:p>
        </p:txBody>
      </p:sp>
      <p:sp>
        <p:nvSpPr>
          <p:cNvPr id="11" name="Content Placeholder 9">
            <a:extLst>
              <a:ext uri="{FF2B5EF4-FFF2-40B4-BE49-F238E27FC236}">
                <a16:creationId xmlns:a16="http://schemas.microsoft.com/office/drawing/2014/main" id="{122BD7D9-DB8C-C048-A353-54E12F3E46E7}"/>
              </a:ext>
            </a:extLst>
          </p:cNvPr>
          <p:cNvSpPr>
            <a:spLocks noGrp="1"/>
          </p:cNvSpPr>
          <p:nvPr>
            <p:ph sz="quarter" idx="14"/>
          </p:nvPr>
        </p:nvSpPr>
        <p:spPr>
          <a:xfrm>
            <a:off x="838201" y="1927694"/>
            <a:ext cx="6281056" cy="4217925"/>
          </a:xfrm>
        </p:spPr>
        <p:txBody>
          <a:bodyPr>
            <a:normAutofit/>
          </a:bodyPr>
          <a:lstStyle>
            <a:lvl1pPr marL="0" indent="0">
              <a:buNone/>
              <a:defRPr sz="1800"/>
            </a:lvl1pPr>
          </a:lstStyle>
          <a:p>
            <a:pPr lvl="0"/>
            <a:endParaRPr lang="sl-SI"/>
          </a:p>
        </p:txBody>
      </p:sp>
    </p:spTree>
    <p:extLst>
      <p:ext uri="{BB962C8B-B14F-4D97-AF65-F5344CB8AC3E}">
        <p14:creationId xmlns:p14="http://schemas.microsoft.com/office/powerpoint/2010/main" val="91187052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endParaRPr lang="sl-SI"/>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5717342-C90C-4FEB-9156-DB5F9D949722}" type="datetimeFigureOut">
              <a:rPr lang="sl-SI" smtClean="0"/>
              <a:t>23. 01. 2023</a:t>
            </a:fld>
            <a:endParaRPr lang="sl-SI"/>
          </a:p>
        </p:txBody>
      </p:sp>
      <p:sp>
        <p:nvSpPr>
          <p:cNvPr id="5" name="Footer Placeholder 4"/>
          <p:cNvSpPr>
            <a:spLocks noGrp="1"/>
          </p:cNvSpPr>
          <p:nvPr>
            <p:ph type="ftr" sz="quarter" idx="11"/>
          </p:nvPr>
        </p:nvSpPr>
        <p:spPr/>
        <p:txBody>
          <a:bodyPr/>
          <a:lstStyle/>
          <a:p>
            <a:endParaRPr lang="sl-SI"/>
          </a:p>
        </p:txBody>
      </p:sp>
      <p:sp>
        <p:nvSpPr>
          <p:cNvPr id="6" name="Slide Number Placeholder 5"/>
          <p:cNvSpPr>
            <a:spLocks noGrp="1"/>
          </p:cNvSpPr>
          <p:nvPr>
            <p:ph type="sldNum" sz="quarter" idx="12"/>
          </p:nvPr>
        </p:nvSpPr>
        <p:spPr/>
        <p:txBody>
          <a:bodyPr/>
          <a:lstStyle/>
          <a:p>
            <a:fld id="{48BDD380-BD19-47E5-8748-A6200F4FDD79}" type="slidenum">
              <a:rPr lang="sl-SI" smtClean="0"/>
              <a:t>‹#›</a:t>
            </a:fld>
            <a:endParaRPr lang="sl-SI"/>
          </a:p>
        </p:txBody>
      </p:sp>
    </p:spTree>
    <p:extLst>
      <p:ext uri="{BB962C8B-B14F-4D97-AF65-F5344CB8AC3E}">
        <p14:creationId xmlns:p14="http://schemas.microsoft.com/office/powerpoint/2010/main" val="23337295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3_daljši text 3x_fotografij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AD282-8A98-1B4E-829A-99244A9C8063}"/>
              </a:ext>
            </a:extLst>
          </p:cNvPr>
          <p:cNvSpPr>
            <a:spLocks noGrp="1"/>
          </p:cNvSpPr>
          <p:nvPr>
            <p:ph type="title"/>
          </p:nvPr>
        </p:nvSpPr>
        <p:spPr/>
        <p:txBody>
          <a:bodyPr anchor="b">
            <a:normAutofit/>
          </a:bodyPr>
          <a:lstStyle>
            <a:lvl1pPr>
              <a:defRPr sz="3400"/>
            </a:lvl1pPr>
          </a:lstStyle>
          <a:p>
            <a:r>
              <a:rPr lang="en-GB"/>
              <a:t>Click to edit Master title style</a:t>
            </a:r>
            <a:endParaRPr lang="sl-SI"/>
          </a:p>
        </p:txBody>
      </p:sp>
      <p:sp>
        <p:nvSpPr>
          <p:cNvPr id="10" name="Content Placeholder 9">
            <a:extLst>
              <a:ext uri="{FF2B5EF4-FFF2-40B4-BE49-F238E27FC236}">
                <a16:creationId xmlns:a16="http://schemas.microsoft.com/office/drawing/2014/main" id="{04A40C21-5415-FC47-8DEA-7C04565D58F9}"/>
              </a:ext>
            </a:extLst>
          </p:cNvPr>
          <p:cNvSpPr>
            <a:spLocks noGrp="1"/>
          </p:cNvSpPr>
          <p:nvPr>
            <p:ph sz="quarter" idx="13"/>
          </p:nvPr>
        </p:nvSpPr>
        <p:spPr>
          <a:xfrm>
            <a:off x="8639629" y="1925923"/>
            <a:ext cx="1995547" cy="1330365"/>
          </a:xfrm>
          <a:ln w="3175">
            <a:solidFill>
              <a:schemeClr val="tx2">
                <a:alpha val="50000"/>
              </a:schemeClr>
            </a:solidFill>
          </a:ln>
          <a:effectLst>
            <a:outerShdw blurRad="50800" dist="38100" dir="2700000" algn="tl" rotWithShape="0">
              <a:prstClr val="black">
                <a:alpha val="14000"/>
              </a:prstClr>
            </a:outerShdw>
          </a:effectLst>
        </p:spPr>
        <p:txBody>
          <a:bodyPr anchor="t" anchorCtr="0">
            <a:normAutofit/>
          </a:bodyPr>
          <a:lstStyle>
            <a:lvl1pPr marL="0" indent="0">
              <a:buNone/>
              <a:defRPr sz="1800"/>
            </a:lvl1pPr>
          </a:lstStyle>
          <a:p>
            <a:pPr lvl="0"/>
            <a:endParaRPr lang="sl-SI"/>
          </a:p>
        </p:txBody>
      </p:sp>
      <p:sp>
        <p:nvSpPr>
          <p:cNvPr id="11" name="Content Placeholder 9">
            <a:extLst>
              <a:ext uri="{FF2B5EF4-FFF2-40B4-BE49-F238E27FC236}">
                <a16:creationId xmlns:a16="http://schemas.microsoft.com/office/drawing/2014/main" id="{122BD7D9-DB8C-C048-A353-54E12F3E46E7}"/>
              </a:ext>
            </a:extLst>
          </p:cNvPr>
          <p:cNvSpPr>
            <a:spLocks noGrp="1"/>
          </p:cNvSpPr>
          <p:nvPr>
            <p:ph sz="quarter" idx="14"/>
          </p:nvPr>
        </p:nvSpPr>
        <p:spPr>
          <a:xfrm>
            <a:off x="838201" y="1779565"/>
            <a:ext cx="7050313" cy="4515729"/>
          </a:xfrm>
        </p:spPr>
        <p:txBody>
          <a:bodyPr>
            <a:normAutofit/>
          </a:bodyPr>
          <a:lstStyle>
            <a:lvl1pPr marL="0" indent="0">
              <a:buNone/>
              <a:defRPr sz="1800"/>
            </a:lvl1pPr>
          </a:lstStyle>
          <a:p>
            <a:pPr lvl="0"/>
            <a:endParaRPr lang="sl-SI"/>
          </a:p>
        </p:txBody>
      </p:sp>
      <p:sp>
        <p:nvSpPr>
          <p:cNvPr id="8" name="Content Placeholder 9">
            <a:extLst>
              <a:ext uri="{FF2B5EF4-FFF2-40B4-BE49-F238E27FC236}">
                <a16:creationId xmlns:a16="http://schemas.microsoft.com/office/drawing/2014/main" id="{77DE099D-1902-E043-9902-2BDAB561B40A}"/>
              </a:ext>
            </a:extLst>
          </p:cNvPr>
          <p:cNvSpPr>
            <a:spLocks noGrp="1"/>
          </p:cNvSpPr>
          <p:nvPr>
            <p:ph sz="quarter" idx="15"/>
          </p:nvPr>
        </p:nvSpPr>
        <p:spPr>
          <a:xfrm>
            <a:off x="8639629" y="3337140"/>
            <a:ext cx="1988345" cy="1325563"/>
          </a:xfrm>
          <a:ln w="3175">
            <a:solidFill>
              <a:schemeClr val="tx2">
                <a:alpha val="50000"/>
              </a:schemeClr>
            </a:solidFill>
          </a:ln>
          <a:effectLst>
            <a:outerShdw blurRad="50800" dist="38100" dir="2700000" algn="tl" rotWithShape="0">
              <a:prstClr val="black">
                <a:alpha val="14000"/>
              </a:prstClr>
            </a:outerShdw>
          </a:effectLst>
        </p:spPr>
        <p:txBody>
          <a:bodyPr anchor="t" anchorCtr="0">
            <a:normAutofit/>
          </a:bodyPr>
          <a:lstStyle>
            <a:lvl1pPr marL="0" indent="0">
              <a:buNone/>
              <a:defRPr sz="1800"/>
            </a:lvl1pPr>
          </a:lstStyle>
          <a:p>
            <a:pPr lvl="0"/>
            <a:endParaRPr lang="sl-SI"/>
          </a:p>
        </p:txBody>
      </p:sp>
      <p:sp>
        <p:nvSpPr>
          <p:cNvPr id="9" name="Content Placeholder 9">
            <a:extLst>
              <a:ext uri="{FF2B5EF4-FFF2-40B4-BE49-F238E27FC236}">
                <a16:creationId xmlns:a16="http://schemas.microsoft.com/office/drawing/2014/main" id="{53ED4F9E-2AA2-3443-8DC4-D9A3B4239D58}"/>
              </a:ext>
            </a:extLst>
          </p:cNvPr>
          <p:cNvSpPr>
            <a:spLocks noGrp="1"/>
          </p:cNvSpPr>
          <p:nvPr>
            <p:ph sz="quarter" idx="16"/>
          </p:nvPr>
        </p:nvSpPr>
        <p:spPr>
          <a:xfrm>
            <a:off x="8646831" y="4747392"/>
            <a:ext cx="1995547" cy="1330365"/>
          </a:xfrm>
          <a:ln w="3175">
            <a:solidFill>
              <a:schemeClr val="tx2">
                <a:alpha val="50000"/>
              </a:schemeClr>
            </a:solidFill>
          </a:ln>
          <a:effectLst>
            <a:outerShdw blurRad="50800" dist="38100" dir="2700000" algn="tl" rotWithShape="0">
              <a:prstClr val="black">
                <a:alpha val="14000"/>
              </a:prstClr>
            </a:outerShdw>
          </a:effectLst>
        </p:spPr>
        <p:txBody>
          <a:bodyPr anchor="t" anchorCtr="0">
            <a:normAutofit/>
          </a:bodyPr>
          <a:lstStyle>
            <a:lvl1pPr marL="0" indent="0">
              <a:buNone/>
              <a:defRPr sz="1800"/>
            </a:lvl1pPr>
          </a:lstStyle>
          <a:p>
            <a:pPr lvl="0"/>
            <a:endParaRPr lang="sl-SI"/>
          </a:p>
        </p:txBody>
      </p:sp>
    </p:spTree>
    <p:extLst>
      <p:ext uri="{BB962C8B-B14F-4D97-AF65-F5344CB8AC3E}">
        <p14:creationId xmlns:p14="http://schemas.microsoft.com/office/powerpoint/2010/main" val="305847170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4_daljši text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AD282-8A98-1B4E-829A-99244A9C8063}"/>
              </a:ext>
            </a:extLst>
          </p:cNvPr>
          <p:cNvSpPr>
            <a:spLocks noGrp="1"/>
          </p:cNvSpPr>
          <p:nvPr>
            <p:ph type="title"/>
          </p:nvPr>
        </p:nvSpPr>
        <p:spPr/>
        <p:txBody>
          <a:bodyPr>
            <a:normAutofit/>
          </a:bodyPr>
          <a:lstStyle>
            <a:lvl1pPr>
              <a:defRPr sz="3400"/>
            </a:lvl1pPr>
          </a:lstStyle>
          <a:p>
            <a:r>
              <a:rPr lang="en-GB"/>
              <a:t>Click to edit Master title style</a:t>
            </a:r>
            <a:endParaRPr lang="sl-SI"/>
          </a:p>
        </p:txBody>
      </p:sp>
      <p:sp>
        <p:nvSpPr>
          <p:cNvPr id="11" name="Content Placeholder 9">
            <a:extLst>
              <a:ext uri="{FF2B5EF4-FFF2-40B4-BE49-F238E27FC236}">
                <a16:creationId xmlns:a16="http://schemas.microsoft.com/office/drawing/2014/main" id="{122BD7D9-DB8C-C048-A353-54E12F3E46E7}"/>
              </a:ext>
            </a:extLst>
          </p:cNvPr>
          <p:cNvSpPr>
            <a:spLocks noGrp="1"/>
          </p:cNvSpPr>
          <p:nvPr>
            <p:ph sz="quarter" idx="14"/>
          </p:nvPr>
        </p:nvSpPr>
        <p:spPr>
          <a:xfrm>
            <a:off x="838201" y="1814286"/>
            <a:ext cx="9243647" cy="4419600"/>
          </a:xfrm>
        </p:spPr>
        <p:txBody>
          <a:bodyPr>
            <a:normAutofit/>
          </a:bodyPr>
          <a:lstStyle>
            <a:lvl1pPr marL="0" indent="0">
              <a:buNone/>
              <a:defRPr sz="1800"/>
            </a:lvl1pPr>
          </a:lstStyle>
          <a:p>
            <a:pPr lvl="0"/>
            <a:endParaRPr lang="sl-SI"/>
          </a:p>
        </p:txBody>
      </p:sp>
    </p:spTree>
    <p:extLst>
      <p:ext uri="{BB962C8B-B14F-4D97-AF65-F5344CB8AC3E}">
        <p14:creationId xmlns:p14="http://schemas.microsoft.com/office/powerpoint/2010/main" val="5775395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5_2x stolp text ">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AD282-8A98-1B4E-829A-99244A9C8063}"/>
              </a:ext>
            </a:extLst>
          </p:cNvPr>
          <p:cNvSpPr>
            <a:spLocks noGrp="1"/>
          </p:cNvSpPr>
          <p:nvPr>
            <p:ph type="title"/>
          </p:nvPr>
        </p:nvSpPr>
        <p:spPr>
          <a:xfrm>
            <a:off x="838200" y="365126"/>
            <a:ext cx="10515600" cy="1013508"/>
          </a:xfrm>
        </p:spPr>
        <p:txBody>
          <a:bodyPr anchor="b">
            <a:normAutofit/>
          </a:bodyPr>
          <a:lstStyle>
            <a:lvl1pPr>
              <a:defRPr sz="3400"/>
            </a:lvl1pPr>
          </a:lstStyle>
          <a:p>
            <a:r>
              <a:rPr lang="en-GB"/>
              <a:t>Click to edit Master title style</a:t>
            </a:r>
            <a:endParaRPr lang="sl-SI"/>
          </a:p>
        </p:txBody>
      </p:sp>
      <p:sp>
        <p:nvSpPr>
          <p:cNvPr id="11" name="Content Placeholder 9">
            <a:extLst>
              <a:ext uri="{FF2B5EF4-FFF2-40B4-BE49-F238E27FC236}">
                <a16:creationId xmlns:a16="http://schemas.microsoft.com/office/drawing/2014/main" id="{122BD7D9-DB8C-C048-A353-54E12F3E46E7}"/>
              </a:ext>
            </a:extLst>
          </p:cNvPr>
          <p:cNvSpPr>
            <a:spLocks noGrp="1"/>
          </p:cNvSpPr>
          <p:nvPr>
            <p:ph sz="quarter" idx="14"/>
          </p:nvPr>
        </p:nvSpPr>
        <p:spPr>
          <a:xfrm>
            <a:off x="838201" y="1578708"/>
            <a:ext cx="10515599" cy="4655178"/>
          </a:xfrm>
        </p:spPr>
        <p:txBody>
          <a:bodyPr numCol="2" spcCol="396000">
            <a:normAutofit/>
          </a:bodyPr>
          <a:lstStyle>
            <a:lvl1pPr marL="0" indent="0">
              <a:buNone/>
              <a:defRPr sz="1200"/>
            </a:lvl1pPr>
          </a:lstStyle>
          <a:p>
            <a:pPr lvl="0"/>
            <a:endParaRPr lang="sl-SI"/>
          </a:p>
        </p:txBody>
      </p:sp>
    </p:spTree>
    <p:extLst>
      <p:ext uri="{BB962C8B-B14F-4D97-AF65-F5344CB8AC3E}">
        <p14:creationId xmlns:p14="http://schemas.microsoft.com/office/powerpoint/2010/main" val="383433684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6_2x stolp text 18p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AD282-8A98-1B4E-829A-99244A9C8063}"/>
              </a:ext>
            </a:extLst>
          </p:cNvPr>
          <p:cNvSpPr>
            <a:spLocks noGrp="1"/>
          </p:cNvSpPr>
          <p:nvPr>
            <p:ph type="title"/>
          </p:nvPr>
        </p:nvSpPr>
        <p:spPr>
          <a:xfrm>
            <a:off x="838200" y="365127"/>
            <a:ext cx="10515600" cy="1632487"/>
          </a:xfrm>
        </p:spPr>
        <p:txBody>
          <a:bodyPr anchor="b">
            <a:normAutofit/>
          </a:bodyPr>
          <a:lstStyle>
            <a:lvl1pPr>
              <a:defRPr sz="3400"/>
            </a:lvl1pPr>
          </a:lstStyle>
          <a:p>
            <a:r>
              <a:rPr lang="en-GB"/>
              <a:t>Click to edit Master title style</a:t>
            </a:r>
            <a:endParaRPr lang="sl-SI"/>
          </a:p>
        </p:txBody>
      </p:sp>
      <p:sp>
        <p:nvSpPr>
          <p:cNvPr id="11" name="Content Placeholder 9">
            <a:extLst>
              <a:ext uri="{FF2B5EF4-FFF2-40B4-BE49-F238E27FC236}">
                <a16:creationId xmlns:a16="http://schemas.microsoft.com/office/drawing/2014/main" id="{122BD7D9-DB8C-C048-A353-54E12F3E46E7}"/>
              </a:ext>
            </a:extLst>
          </p:cNvPr>
          <p:cNvSpPr>
            <a:spLocks noGrp="1"/>
          </p:cNvSpPr>
          <p:nvPr>
            <p:ph sz="quarter" idx="14"/>
          </p:nvPr>
        </p:nvSpPr>
        <p:spPr>
          <a:xfrm>
            <a:off x="838201" y="2138289"/>
            <a:ext cx="10515599" cy="3847514"/>
          </a:xfrm>
        </p:spPr>
        <p:txBody>
          <a:bodyPr numCol="2" spcCol="396000">
            <a:normAutofit/>
          </a:bodyPr>
          <a:lstStyle>
            <a:lvl1pPr marL="0" indent="0">
              <a:buNone/>
              <a:defRPr sz="1800"/>
            </a:lvl1pPr>
          </a:lstStyle>
          <a:p>
            <a:pPr lvl="0"/>
            <a:endParaRPr lang="sl-SI"/>
          </a:p>
        </p:txBody>
      </p:sp>
    </p:spTree>
    <p:extLst>
      <p:ext uri="{BB962C8B-B14F-4D97-AF65-F5344CB8AC3E}">
        <p14:creationId xmlns:p14="http://schemas.microsoft.com/office/powerpoint/2010/main" val="349802073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4_daljši text 4x_fotografij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AD282-8A98-1B4E-829A-99244A9C8063}"/>
              </a:ext>
            </a:extLst>
          </p:cNvPr>
          <p:cNvSpPr>
            <a:spLocks noGrp="1"/>
          </p:cNvSpPr>
          <p:nvPr>
            <p:ph type="title"/>
          </p:nvPr>
        </p:nvSpPr>
        <p:spPr/>
        <p:txBody>
          <a:bodyPr anchor="b">
            <a:normAutofit/>
          </a:bodyPr>
          <a:lstStyle>
            <a:lvl1pPr>
              <a:defRPr sz="3400"/>
            </a:lvl1pPr>
          </a:lstStyle>
          <a:p>
            <a:r>
              <a:rPr lang="en-GB"/>
              <a:t>Click to edit Master title style</a:t>
            </a:r>
            <a:endParaRPr lang="sl-SI"/>
          </a:p>
        </p:txBody>
      </p:sp>
      <p:sp>
        <p:nvSpPr>
          <p:cNvPr id="10" name="Content Placeholder 9">
            <a:extLst>
              <a:ext uri="{FF2B5EF4-FFF2-40B4-BE49-F238E27FC236}">
                <a16:creationId xmlns:a16="http://schemas.microsoft.com/office/drawing/2014/main" id="{04A40C21-5415-FC47-8DEA-7C04565D58F9}"/>
              </a:ext>
            </a:extLst>
          </p:cNvPr>
          <p:cNvSpPr>
            <a:spLocks noGrp="1"/>
          </p:cNvSpPr>
          <p:nvPr>
            <p:ph sz="quarter" idx="13"/>
          </p:nvPr>
        </p:nvSpPr>
        <p:spPr>
          <a:xfrm>
            <a:off x="7066643" y="1813152"/>
            <a:ext cx="2160000" cy="1440000"/>
          </a:xfrm>
          <a:ln w="0">
            <a:noFill/>
          </a:ln>
          <a:effectLst/>
        </p:spPr>
        <p:txBody>
          <a:bodyPr anchor="t" anchorCtr="0">
            <a:normAutofit/>
          </a:bodyPr>
          <a:lstStyle>
            <a:lvl1pPr marL="0" indent="0">
              <a:buNone/>
              <a:defRPr sz="1800"/>
            </a:lvl1pPr>
          </a:lstStyle>
          <a:p>
            <a:pPr lvl="0"/>
            <a:endParaRPr lang="sl-SI"/>
          </a:p>
        </p:txBody>
      </p:sp>
      <p:sp>
        <p:nvSpPr>
          <p:cNvPr id="11" name="Content Placeholder 9">
            <a:extLst>
              <a:ext uri="{FF2B5EF4-FFF2-40B4-BE49-F238E27FC236}">
                <a16:creationId xmlns:a16="http://schemas.microsoft.com/office/drawing/2014/main" id="{122BD7D9-DB8C-C048-A353-54E12F3E46E7}"/>
              </a:ext>
            </a:extLst>
          </p:cNvPr>
          <p:cNvSpPr>
            <a:spLocks noGrp="1"/>
          </p:cNvSpPr>
          <p:nvPr>
            <p:ph sz="quarter" idx="14"/>
          </p:nvPr>
        </p:nvSpPr>
        <p:spPr>
          <a:xfrm>
            <a:off x="838202" y="1814286"/>
            <a:ext cx="6106885" cy="4419600"/>
          </a:xfrm>
        </p:spPr>
        <p:txBody>
          <a:bodyPr>
            <a:normAutofit/>
          </a:bodyPr>
          <a:lstStyle>
            <a:lvl1pPr marL="0" indent="0">
              <a:buNone/>
              <a:defRPr sz="1800"/>
            </a:lvl1pPr>
          </a:lstStyle>
          <a:p>
            <a:pPr lvl="0"/>
            <a:endParaRPr lang="sl-SI" dirty="0"/>
          </a:p>
        </p:txBody>
      </p:sp>
      <p:sp>
        <p:nvSpPr>
          <p:cNvPr id="8" name="Content Placeholder 9">
            <a:extLst>
              <a:ext uri="{FF2B5EF4-FFF2-40B4-BE49-F238E27FC236}">
                <a16:creationId xmlns:a16="http://schemas.microsoft.com/office/drawing/2014/main" id="{77DE099D-1902-E043-9902-2BDAB561B40A}"/>
              </a:ext>
            </a:extLst>
          </p:cNvPr>
          <p:cNvSpPr>
            <a:spLocks noGrp="1"/>
          </p:cNvSpPr>
          <p:nvPr>
            <p:ph sz="quarter" idx="15"/>
          </p:nvPr>
        </p:nvSpPr>
        <p:spPr>
          <a:xfrm>
            <a:off x="9290143" y="1813152"/>
            <a:ext cx="2160000" cy="1440000"/>
          </a:xfrm>
          <a:ln w="0">
            <a:noFill/>
          </a:ln>
          <a:effectLst/>
        </p:spPr>
        <p:txBody>
          <a:bodyPr anchor="t" anchorCtr="0">
            <a:normAutofit/>
          </a:bodyPr>
          <a:lstStyle>
            <a:lvl1pPr marL="0" indent="0">
              <a:buNone/>
              <a:defRPr sz="1800"/>
            </a:lvl1pPr>
          </a:lstStyle>
          <a:p>
            <a:pPr lvl="0"/>
            <a:endParaRPr lang="sl-SI"/>
          </a:p>
        </p:txBody>
      </p:sp>
      <p:sp>
        <p:nvSpPr>
          <p:cNvPr id="9" name="Content Placeholder 9">
            <a:extLst>
              <a:ext uri="{FF2B5EF4-FFF2-40B4-BE49-F238E27FC236}">
                <a16:creationId xmlns:a16="http://schemas.microsoft.com/office/drawing/2014/main" id="{53ED4F9E-2AA2-3443-8DC4-D9A3B4239D58}"/>
              </a:ext>
            </a:extLst>
          </p:cNvPr>
          <p:cNvSpPr>
            <a:spLocks noGrp="1"/>
          </p:cNvSpPr>
          <p:nvPr>
            <p:ph sz="quarter" idx="16"/>
          </p:nvPr>
        </p:nvSpPr>
        <p:spPr>
          <a:xfrm>
            <a:off x="7066643" y="3328490"/>
            <a:ext cx="2160000" cy="1440000"/>
          </a:xfrm>
          <a:ln w="0">
            <a:noFill/>
          </a:ln>
          <a:effectLst/>
        </p:spPr>
        <p:txBody>
          <a:bodyPr anchor="t" anchorCtr="0">
            <a:normAutofit/>
          </a:bodyPr>
          <a:lstStyle>
            <a:lvl1pPr marL="0" indent="0">
              <a:buNone/>
              <a:defRPr sz="1800"/>
            </a:lvl1pPr>
          </a:lstStyle>
          <a:p>
            <a:pPr lvl="0"/>
            <a:endParaRPr lang="sl-SI"/>
          </a:p>
        </p:txBody>
      </p:sp>
      <p:sp>
        <p:nvSpPr>
          <p:cNvPr id="12" name="Content Placeholder 9">
            <a:extLst>
              <a:ext uri="{FF2B5EF4-FFF2-40B4-BE49-F238E27FC236}">
                <a16:creationId xmlns:a16="http://schemas.microsoft.com/office/drawing/2014/main" id="{E737D8FE-C4FD-B84C-B9E4-7AC2FEE0CB06}"/>
              </a:ext>
            </a:extLst>
          </p:cNvPr>
          <p:cNvSpPr>
            <a:spLocks noGrp="1"/>
          </p:cNvSpPr>
          <p:nvPr>
            <p:ph sz="quarter" idx="17"/>
          </p:nvPr>
        </p:nvSpPr>
        <p:spPr>
          <a:xfrm>
            <a:off x="9290143" y="3328490"/>
            <a:ext cx="2160000" cy="1440000"/>
          </a:xfrm>
          <a:ln w="0">
            <a:noFill/>
          </a:ln>
          <a:effectLst/>
        </p:spPr>
        <p:txBody>
          <a:bodyPr anchor="t" anchorCtr="0">
            <a:normAutofit/>
          </a:bodyPr>
          <a:lstStyle>
            <a:lvl1pPr marL="0" indent="0">
              <a:buNone/>
              <a:defRPr sz="1800"/>
            </a:lvl1pPr>
          </a:lstStyle>
          <a:p>
            <a:pPr lvl="0"/>
            <a:endParaRPr lang="sl-SI"/>
          </a:p>
        </p:txBody>
      </p:sp>
      <p:sp>
        <p:nvSpPr>
          <p:cNvPr id="13" name="Content Placeholder 9">
            <a:extLst>
              <a:ext uri="{FF2B5EF4-FFF2-40B4-BE49-F238E27FC236}">
                <a16:creationId xmlns:a16="http://schemas.microsoft.com/office/drawing/2014/main" id="{43F00515-EAE5-A240-BEE7-9359EA158056}"/>
              </a:ext>
            </a:extLst>
          </p:cNvPr>
          <p:cNvSpPr>
            <a:spLocks noGrp="1"/>
          </p:cNvSpPr>
          <p:nvPr>
            <p:ph sz="quarter" idx="18"/>
          </p:nvPr>
        </p:nvSpPr>
        <p:spPr>
          <a:xfrm>
            <a:off x="7073400" y="4830218"/>
            <a:ext cx="2160000" cy="1440000"/>
          </a:xfrm>
          <a:ln w="0">
            <a:noFill/>
          </a:ln>
          <a:effectLst/>
        </p:spPr>
        <p:txBody>
          <a:bodyPr anchor="t" anchorCtr="0">
            <a:normAutofit/>
          </a:bodyPr>
          <a:lstStyle>
            <a:lvl1pPr marL="0" indent="0">
              <a:buNone/>
              <a:defRPr sz="1800"/>
            </a:lvl1pPr>
          </a:lstStyle>
          <a:p>
            <a:pPr lvl="0"/>
            <a:endParaRPr lang="sl-SI"/>
          </a:p>
        </p:txBody>
      </p:sp>
      <p:sp>
        <p:nvSpPr>
          <p:cNvPr id="14" name="Content Placeholder 9">
            <a:extLst>
              <a:ext uri="{FF2B5EF4-FFF2-40B4-BE49-F238E27FC236}">
                <a16:creationId xmlns:a16="http://schemas.microsoft.com/office/drawing/2014/main" id="{2DA952A1-2D5D-7A47-8918-85232AE75C3F}"/>
              </a:ext>
            </a:extLst>
          </p:cNvPr>
          <p:cNvSpPr>
            <a:spLocks noGrp="1"/>
          </p:cNvSpPr>
          <p:nvPr>
            <p:ph sz="quarter" idx="19"/>
          </p:nvPr>
        </p:nvSpPr>
        <p:spPr>
          <a:xfrm>
            <a:off x="9290143" y="4830218"/>
            <a:ext cx="2160000" cy="1440000"/>
          </a:xfrm>
          <a:ln w="0">
            <a:noFill/>
          </a:ln>
          <a:effectLst/>
        </p:spPr>
        <p:txBody>
          <a:bodyPr anchor="t" anchorCtr="0">
            <a:normAutofit/>
          </a:bodyPr>
          <a:lstStyle>
            <a:lvl1pPr marL="0" indent="0">
              <a:buNone/>
              <a:defRPr sz="1800"/>
            </a:lvl1pPr>
          </a:lstStyle>
          <a:p>
            <a:pPr lvl="0"/>
            <a:endParaRPr lang="sl-SI"/>
          </a:p>
        </p:txBody>
      </p:sp>
    </p:spTree>
    <p:extLst>
      <p:ext uri="{BB962C8B-B14F-4D97-AF65-F5344CB8AC3E}">
        <p14:creationId xmlns:p14="http://schemas.microsoft.com/office/powerpoint/2010/main" val="260793106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2_text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AD282-8A98-1B4E-829A-99244A9C8063}"/>
              </a:ext>
            </a:extLst>
          </p:cNvPr>
          <p:cNvSpPr>
            <a:spLocks noGrp="1"/>
          </p:cNvSpPr>
          <p:nvPr>
            <p:ph type="title"/>
          </p:nvPr>
        </p:nvSpPr>
        <p:spPr/>
        <p:txBody>
          <a:bodyPr anchor="b">
            <a:normAutofit/>
          </a:bodyPr>
          <a:lstStyle>
            <a:lvl1pPr>
              <a:defRPr sz="3400"/>
            </a:lvl1pPr>
          </a:lstStyle>
          <a:p>
            <a:r>
              <a:rPr lang="en-GB"/>
              <a:t>Click to edit Master title style</a:t>
            </a:r>
            <a:endParaRPr lang="sl-SI"/>
          </a:p>
        </p:txBody>
      </p:sp>
      <p:sp>
        <p:nvSpPr>
          <p:cNvPr id="11" name="Content Placeholder 9">
            <a:extLst>
              <a:ext uri="{FF2B5EF4-FFF2-40B4-BE49-F238E27FC236}">
                <a16:creationId xmlns:a16="http://schemas.microsoft.com/office/drawing/2014/main" id="{122BD7D9-DB8C-C048-A353-54E12F3E46E7}"/>
              </a:ext>
            </a:extLst>
          </p:cNvPr>
          <p:cNvSpPr>
            <a:spLocks noGrp="1"/>
          </p:cNvSpPr>
          <p:nvPr>
            <p:ph sz="quarter" idx="14"/>
          </p:nvPr>
        </p:nvSpPr>
        <p:spPr>
          <a:xfrm>
            <a:off x="838202" y="1927694"/>
            <a:ext cx="4815113" cy="4217925"/>
          </a:xfrm>
        </p:spPr>
        <p:txBody>
          <a:bodyPr>
            <a:normAutofit/>
          </a:bodyPr>
          <a:lstStyle>
            <a:lvl1pPr marL="0" indent="0">
              <a:buNone/>
              <a:defRPr sz="1800"/>
            </a:lvl1pPr>
          </a:lstStyle>
          <a:p>
            <a:pPr lvl="0"/>
            <a:endParaRPr lang="sl-SI"/>
          </a:p>
        </p:txBody>
      </p:sp>
      <p:sp>
        <p:nvSpPr>
          <p:cNvPr id="8" name="Content Placeholder 9">
            <a:extLst>
              <a:ext uri="{FF2B5EF4-FFF2-40B4-BE49-F238E27FC236}">
                <a16:creationId xmlns:a16="http://schemas.microsoft.com/office/drawing/2014/main" id="{AF84A6BA-4D9C-5243-80FA-06AAD551642E}"/>
              </a:ext>
            </a:extLst>
          </p:cNvPr>
          <p:cNvSpPr>
            <a:spLocks noGrp="1"/>
          </p:cNvSpPr>
          <p:nvPr>
            <p:ph sz="quarter" idx="15"/>
          </p:nvPr>
        </p:nvSpPr>
        <p:spPr>
          <a:xfrm>
            <a:off x="6252032" y="1927694"/>
            <a:ext cx="4815113" cy="4217925"/>
          </a:xfrm>
        </p:spPr>
        <p:txBody>
          <a:bodyPr>
            <a:normAutofit/>
          </a:bodyPr>
          <a:lstStyle>
            <a:lvl1pPr marL="0" indent="0">
              <a:buNone/>
              <a:defRPr sz="1800"/>
            </a:lvl1pPr>
          </a:lstStyle>
          <a:p>
            <a:pPr lvl="0"/>
            <a:endParaRPr lang="sl-SI"/>
          </a:p>
        </p:txBody>
      </p:sp>
    </p:spTree>
    <p:extLst>
      <p:ext uri="{BB962C8B-B14F-4D97-AF65-F5344CB8AC3E}">
        <p14:creationId xmlns:p14="http://schemas.microsoft.com/office/powerpoint/2010/main" val="343381489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83ABC26-8873-354C-AC93-4B21E8C883A2}"/>
              </a:ext>
            </a:extLst>
          </p:cNvPr>
          <p:cNvSpPr>
            <a:spLocks noGrp="1"/>
          </p:cNvSpPr>
          <p:nvPr>
            <p:ph sz="half" idx="1"/>
          </p:nvPr>
        </p:nvSpPr>
        <p:spPr>
          <a:xfrm>
            <a:off x="838200" y="1825625"/>
            <a:ext cx="5181600" cy="4351338"/>
          </a:xfrm>
        </p:spPr>
        <p:txBody>
          <a:bodyPr/>
          <a:lstStyle>
            <a:lvl1pPr>
              <a:lnSpc>
                <a:spcPct val="100000"/>
              </a:lnSpc>
              <a:spcAft>
                <a:spcPts val="1200"/>
              </a:spcAft>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x-none"/>
          </a:p>
        </p:txBody>
      </p:sp>
      <p:sp>
        <p:nvSpPr>
          <p:cNvPr id="4" name="Content Placeholder 3">
            <a:extLst>
              <a:ext uri="{FF2B5EF4-FFF2-40B4-BE49-F238E27FC236}">
                <a16:creationId xmlns:a16="http://schemas.microsoft.com/office/drawing/2014/main" id="{E374DF85-1461-BC4E-9F3A-3D88D074EBCC}"/>
              </a:ext>
            </a:extLst>
          </p:cNvPr>
          <p:cNvSpPr>
            <a:spLocks noGrp="1"/>
          </p:cNvSpPr>
          <p:nvPr>
            <p:ph sz="half" idx="2"/>
          </p:nvPr>
        </p:nvSpPr>
        <p:spPr>
          <a:xfrm>
            <a:off x="6172200" y="1825625"/>
            <a:ext cx="5181600" cy="4351338"/>
          </a:xfrm>
        </p:spPr>
        <p:txBody>
          <a:bodyPr/>
          <a:lstStyle>
            <a:lvl1pPr>
              <a:lnSpc>
                <a:spcPct val="100000"/>
              </a:lnSpc>
              <a:spcAft>
                <a:spcPts val="1200"/>
              </a:spcAft>
              <a:defRPr>
                <a:latin typeface="+mn-lt"/>
              </a:defRPr>
            </a:lvl1pPr>
            <a:lvl2pPr>
              <a:defRPr>
                <a:latin typeface="+mn-lt"/>
              </a:defRPr>
            </a:lvl2pPr>
            <a:lvl3pPr>
              <a:defRPr>
                <a:latin typeface="+mn-lt"/>
              </a:defRPr>
            </a:lvl3pPr>
            <a:lvl4pPr>
              <a:defRPr>
                <a:latin typeface="+mn-lt"/>
              </a:defRPr>
            </a:lvl4pPr>
            <a:lvl5pPr>
              <a:defRPr>
                <a:latin typeface="+mn-lt"/>
              </a:defRPr>
            </a:lvl5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x-none" dirty="0"/>
          </a:p>
        </p:txBody>
      </p:sp>
      <p:sp>
        <p:nvSpPr>
          <p:cNvPr id="12" name="Title 1">
            <a:extLst>
              <a:ext uri="{FF2B5EF4-FFF2-40B4-BE49-F238E27FC236}">
                <a16:creationId xmlns:a16="http://schemas.microsoft.com/office/drawing/2014/main" id="{B700418F-AA6D-734C-9A7D-6BB9DB43A88D}"/>
              </a:ext>
            </a:extLst>
          </p:cNvPr>
          <p:cNvSpPr>
            <a:spLocks noGrp="1"/>
          </p:cNvSpPr>
          <p:nvPr>
            <p:ph type="title" hasCustomPrompt="1"/>
          </p:nvPr>
        </p:nvSpPr>
        <p:spPr>
          <a:xfrm>
            <a:off x="838200" y="681039"/>
            <a:ext cx="10515600" cy="1009651"/>
          </a:xfrm>
          <a:prstGeom prst="rect">
            <a:avLst/>
          </a:prstGeom>
        </p:spPr>
        <p:txBody>
          <a:bodyPr>
            <a:noAutofit/>
          </a:bodyPr>
          <a:lstStyle>
            <a:lvl1pPr algn="ctr">
              <a:defRPr sz="4800"/>
            </a:lvl1pPr>
          </a:lstStyle>
          <a:p>
            <a:r>
              <a:rPr lang="en-GB" dirty="0"/>
              <a:t>CLICK TO EDIT MASTER TITLE</a:t>
            </a:r>
            <a:endParaRPr lang="x-none" dirty="0"/>
          </a:p>
        </p:txBody>
      </p:sp>
    </p:spTree>
    <p:extLst>
      <p:ext uri="{BB962C8B-B14F-4D97-AF65-F5344CB8AC3E}">
        <p14:creationId xmlns:p14="http://schemas.microsoft.com/office/powerpoint/2010/main" val="26224357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Content Placeholder 2"/>
          <p:cNvSpPr>
            <a:spLocks noGrp="1"/>
          </p:cNvSpPr>
          <p:nvPr>
            <p:ph sz="half" idx="1"/>
          </p:nvPr>
        </p:nvSpPr>
        <p:spPr>
          <a:xfrm>
            <a:off x="8128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Content Placeholder 3"/>
          <p:cNvSpPr>
            <a:spLocks noGrp="1"/>
          </p:cNvSpPr>
          <p:nvPr>
            <p:ph sz="half" idx="2"/>
          </p:nvPr>
        </p:nvSpPr>
        <p:spPr>
          <a:xfrm>
            <a:off x="8229600" y="1600203"/>
            <a:ext cx="7213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Date Placeholder 4"/>
          <p:cNvSpPr>
            <a:spLocks noGrp="1"/>
          </p:cNvSpPr>
          <p:nvPr>
            <p:ph type="dt" sz="half" idx="10"/>
          </p:nvPr>
        </p:nvSpPr>
        <p:spPr/>
        <p:txBody>
          <a:bodyPr/>
          <a:lstStyle/>
          <a:p>
            <a:fld id="{C5717342-C90C-4FEB-9156-DB5F9D949722}" type="datetimeFigureOut">
              <a:rPr lang="sl-SI" smtClean="0"/>
              <a:t>23. 01. 2023</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48BDD380-BD19-47E5-8748-A6200F4FDD79}" type="slidenum">
              <a:rPr lang="sl-SI" smtClean="0"/>
              <a:t>‹#›</a:t>
            </a:fld>
            <a:endParaRPr lang="sl-SI"/>
          </a:p>
        </p:txBody>
      </p:sp>
    </p:spTree>
    <p:extLst>
      <p:ext uri="{BB962C8B-B14F-4D97-AF65-F5344CB8AC3E}">
        <p14:creationId xmlns:p14="http://schemas.microsoft.com/office/powerpoint/2010/main" val="19403319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sl-SI"/>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7" name="Date Placeholder 6"/>
          <p:cNvSpPr>
            <a:spLocks noGrp="1"/>
          </p:cNvSpPr>
          <p:nvPr>
            <p:ph type="dt" sz="half" idx="10"/>
          </p:nvPr>
        </p:nvSpPr>
        <p:spPr/>
        <p:txBody>
          <a:bodyPr/>
          <a:lstStyle/>
          <a:p>
            <a:fld id="{C5717342-C90C-4FEB-9156-DB5F9D949722}" type="datetimeFigureOut">
              <a:rPr lang="sl-SI" smtClean="0"/>
              <a:t>23. 01. 2023</a:t>
            </a:fld>
            <a:endParaRPr lang="sl-SI"/>
          </a:p>
        </p:txBody>
      </p:sp>
      <p:sp>
        <p:nvSpPr>
          <p:cNvPr id="8" name="Footer Placeholder 7"/>
          <p:cNvSpPr>
            <a:spLocks noGrp="1"/>
          </p:cNvSpPr>
          <p:nvPr>
            <p:ph type="ftr" sz="quarter" idx="11"/>
          </p:nvPr>
        </p:nvSpPr>
        <p:spPr/>
        <p:txBody>
          <a:bodyPr/>
          <a:lstStyle/>
          <a:p>
            <a:endParaRPr lang="sl-SI"/>
          </a:p>
        </p:txBody>
      </p:sp>
      <p:sp>
        <p:nvSpPr>
          <p:cNvPr id="9" name="Slide Number Placeholder 8"/>
          <p:cNvSpPr>
            <a:spLocks noGrp="1"/>
          </p:cNvSpPr>
          <p:nvPr>
            <p:ph type="sldNum" sz="quarter" idx="12"/>
          </p:nvPr>
        </p:nvSpPr>
        <p:spPr/>
        <p:txBody>
          <a:bodyPr/>
          <a:lstStyle/>
          <a:p>
            <a:fld id="{48BDD380-BD19-47E5-8748-A6200F4FDD79}" type="slidenum">
              <a:rPr lang="sl-SI" smtClean="0"/>
              <a:t>‹#›</a:t>
            </a:fld>
            <a:endParaRPr lang="sl-SI"/>
          </a:p>
        </p:txBody>
      </p:sp>
    </p:spTree>
    <p:extLst>
      <p:ext uri="{BB962C8B-B14F-4D97-AF65-F5344CB8AC3E}">
        <p14:creationId xmlns:p14="http://schemas.microsoft.com/office/powerpoint/2010/main" val="1584383980"/>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sl-SI"/>
          </a:p>
        </p:txBody>
      </p:sp>
      <p:sp>
        <p:nvSpPr>
          <p:cNvPr id="3" name="Date Placeholder 2"/>
          <p:cNvSpPr>
            <a:spLocks noGrp="1"/>
          </p:cNvSpPr>
          <p:nvPr>
            <p:ph type="dt" sz="half" idx="10"/>
          </p:nvPr>
        </p:nvSpPr>
        <p:spPr/>
        <p:txBody>
          <a:bodyPr/>
          <a:lstStyle/>
          <a:p>
            <a:fld id="{C5717342-C90C-4FEB-9156-DB5F9D949722}" type="datetimeFigureOut">
              <a:rPr lang="sl-SI" smtClean="0"/>
              <a:t>23. 01. 2023</a:t>
            </a:fld>
            <a:endParaRPr lang="sl-SI"/>
          </a:p>
        </p:txBody>
      </p:sp>
      <p:sp>
        <p:nvSpPr>
          <p:cNvPr id="4" name="Footer Placeholder 3"/>
          <p:cNvSpPr>
            <a:spLocks noGrp="1"/>
          </p:cNvSpPr>
          <p:nvPr>
            <p:ph type="ftr" sz="quarter" idx="11"/>
          </p:nvPr>
        </p:nvSpPr>
        <p:spPr/>
        <p:txBody>
          <a:bodyPr/>
          <a:lstStyle/>
          <a:p>
            <a:endParaRPr lang="sl-SI"/>
          </a:p>
        </p:txBody>
      </p:sp>
      <p:sp>
        <p:nvSpPr>
          <p:cNvPr id="5" name="Slide Number Placeholder 4"/>
          <p:cNvSpPr>
            <a:spLocks noGrp="1"/>
          </p:cNvSpPr>
          <p:nvPr>
            <p:ph type="sldNum" sz="quarter" idx="12"/>
          </p:nvPr>
        </p:nvSpPr>
        <p:spPr/>
        <p:txBody>
          <a:bodyPr/>
          <a:lstStyle/>
          <a:p>
            <a:fld id="{48BDD380-BD19-47E5-8748-A6200F4FDD79}" type="slidenum">
              <a:rPr lang="sl-SI" smtClean="0"/>
              <a:t>‹#›</a:t>
            </a:fld>
            <a:endParaRPr lang="sl-SI"/>
          </a:p>
        </p:txBody>
      </p:sp>
    </p:spTree>
    <p:extLst>
      <p:ext uri="{BB962C8B-B14F-4D97-AF65-F5344CB8AC3E}">
        <p14:creationId xmlns:p14="http://schemas.microsoft.com/office/powerpoint/2010/main" val="14883723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5717342-C90C-4FEB-9156-DB5F9D949722}" type="datetimeFigureOut">
              <a:rPr lang="sl-SI" smtClean="0"/>
              <a:t>23. 01. 2023</a:t>
            </a:fld>
            <a:endParaRPr lang="sl-SI"/>
          </a:p>
        </p:txBody>
      </p:sp>
      <p:sp>
        <p:nvSpPr>
          <p:cNvPr id="3" name="Footer Placeholder 2"/>
          <p:cNvSpPr>
            <a:spLocks noGrp="1"/>
          </p:cNvSpPr>
          <p:nvPr>
            <p:ph type="ftr" sz="quarter" idx="11"/>
          </p:nvPr>
        </p:nvSpPr>
        <p:spPr/>
        <p:txBody>
          <a:bodyPr/>
          <a:lstStyle/>
          <a:p>
            <a:endParaRPr lang="sl-SI"/>
          </a:p>
        </p:txBody>
      </p:sp>
      <p:sp>
        <p:nvSpPr>
          <p:cNvPr id="4" name="Slide Number Placeholder 3"/>
          <p:cNvSpPr>
            <a:spLocks noGrp="1"/>
          </p:cNvSpPr>
          <p:nvPr>
            <p:ph type="sldNum" sz="quarter" idx="12"/>
          </p:nvPr>
        </p:nvSpPr>
        <p:spPr/>
        <p:txBody>
          <a:bodyPr/>
          <a:lstStyle/>
          <a:p>
            <a:fld id="{48BDD380-BD19-47E5-8748-A6200F4FDD79}" type="slidenum">
              <a:rPr lang="sl-SI" smtClean="0"/>
              <a:t>‹#›</a:t>
            </a:fld>
            <a:endParaRPr lang="sl-SI"/>
          </a:p>
        </p:txBody>
      </p:sp>
    </p:spTree>
    <p:extLst>
      <p:ext uri="{BB962C8B-B14F-4D97-AF65-F5344CB8AC3E}">
        <p14:creationId xmlns:p14="http://schemas.microsoft.com/office/powerpoint/2010/main" val="3845815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endParaRPr lang="sl-SI"/>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5717342-C90C-4FEB-9156-DB5F9D949722}" type="datetimeFigureOut">
              <a:rPr lang="sl-SI" smtClean="0"/>
              <a:t>23. 01. 2023</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48BDD380-BD19-47E5-8748-A6200F4FDD79}" type="slidenum">
              <a:rPr lang="sl-SI" smtClean="0"/>
              <a:t>‹#›</a:t>
            </a:fld>
            <a:endParaRPr lang="sl-SI"/>
          </a:p>
        </p:txBody>
      </p:sp>
    </p:spTree>
    <p:extLst>
      <p:ext uri="{BB962C8B-B14F-4D97-AF65-F5344CB8AC3E}">
        <p14:creationId xmlns:p14="http://schemas.microsoft.com/office/powerpoint/2010/main" val="4060530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sl-SI"/>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l-SI"/>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5717342-C90C-4FEB-9156-DB5F9D949722}" type="datetimeFigureOut">
              <a:rPr lang="sl-SI" smtClean="0"/>
              <a:t>23. 01. 2023</a:t>
            </a:fld>
            <a:endParaRPr lang="sl-SI"/>
          </a:p>
        </p:txBody>
      </p:sp>
      <p:sp>
        <p:nvSpPr>
          <p:cNvPr id="6" name="Footer Placeholder 5"/>
          <p:cNvSpPr>
            <a:spLocks noGrp="1"/>
          </p:cNvSpPr>
          <p:nvPr>
            <p:ph type="ftr" sz="quarter" idx="11"/>
          </p:nvPr>
        </p:nvSpPr>
        <p:spPr/>
        <p:txBody>
          <a:bodyPr/>
          <a:lstStyle/>
          <a:p>
            <a:endParaRPr lang="sl-SI"/>
          </a:p>
        </p:txBody>
      </p:sp>
      <p:sp>
        <p:nvSpPr>
          <p:cNvPr id="7" name="Slide Number Placeholder 6"/>
          <p:cNvSpPr>
            <a:spLocks noGrp="1"/>
          </p:cNvSpPr>
          <p:nvPr>
            <p:ph type="sldNum" sz="quarter" idx="12"/>
          </p:nvPr>
        </p:nvSpPr>
        <p:spPr/>
        <p:txBody>
          <a:bodyPr/>
          <a:lstStyle/>
          <a:p>
            <a:fld id="{48BDD380-BD19-47E5-8748-A6200F4FDD79}" type="slidenum">
              <a:rPr lang="sl-SI" smtClean="0"/>
              <a:t>‹#›</a:t>
            </a:fld>
            <a:endParaRPr lang="sl-SI"/>
          </a:p>
        </p:txBody>
      </p:sp>
    </p:spTree>
    <p:extLst>
      <p:ext uri="{BB962C8B-B14F-4D97-AF65-F5344CB8AC3E}">
        <p14:creationId xmlns:p14="http://schemas.microsoft.com/office/powerpoint/2010/main" val="328488155"/>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sl-SI"/>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sl-SI"/>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5717342-C90C-4FEB-9156-DB5F9D949722}" type="datetimeFigureOut">
              <a:rPr lang="sl-SI" smtClean="0"/>
              <a:t>23. 01. 2023</a:t>
            </a:fld>
            <a:endParaRPr lang="sl-SI"/>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l-SI"/>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BDD380-BD19-47E5-8748-A6200F4FDD79}" type="slidenum">
              <a:rPr lang="sl-SI" smtClean="0"/>
              <a:t>‹#›</a:t>
            </a:fld>
            <a:endParaRPr lang="sl-SI"/>
          </a:p>
        </p:txBody>
      </p:sp>
      <p:sp>
        <p:nvSpPr>
          <p:cNvPr id="7" name="Slide Number Placeholder 6">
            <a:extLst>
              <a:ext uri="{FF2B5EF4-FFF2-40B4-BE49-F238E27FC236}">
                <a16:creationId xmlns:a16="http://schemas.microsoft.com/office/drawing/2014/main" id="{0F2758E4-A152-B44B-9F39-76ADE517D611}"/>
              </a:ext>
            </a:extLst>
          </p:cNvPr>
          <p:cNvSpPr txBox="1">
            <a:spLocks/>
          </p:cNvSpPr>
          <p:nvPr userDrawn="1"/>
        </p:nvSpPr>
        <p:spPr>
          <a:xfrm>
            <a:off x="11595969" y="6363745"/>
            <a:ext cx="611875" cy="365125"/>
          </a:xfrm>
          <a:prstGeom prst="rect">
            <a:avLst/>
          </a:prstGeom>
          <a:effectLst>
            <a:outerShdw dist="50800" sx="1000" sy="1000" algn="ctr" rotWithShape="0">
              <a:srgbClr val="000000"/>
            </a:outerShdw>
          </a:effectLst>
        </p:spPr>
        <p:txBody>
          <a:bodyPr/>
          <a:lstStyle>
            <a:defPPr>
              <a:defRPr lang="x-non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12B6A290-43BF-8245-9315-0E7A02C137C3}" type="slidenum">
              <a:rPr lang="x-none" sz="1200" b="0" i="0" smtClean="0">
                <a:solidFill>
                  <a:schemeClr val="bg2"/>
                </a:solidFill>
                <a:latin typeface="Lato" panose="020F0502020204030203" pitchFamily="34" charset="77"/>
              </a:rPr>
              <a:pPr algn="ctr"/>
              <a:t>‹#›</a:t>
            </a:fld>
            <a:endParaRPr lang="x-none" sz="1200" b="0" i="0">
              <a:solidFill>
                <a:schemeClr val="bg2"/>
              </a:solidFill>
              <a:latin typeface="Lato" panose="020F0502020204030203" pitchFamily="34" charset="77"/>
            </a:endParaRPr>
          </a:p>
        </p:txBody>
      </p:sp>
    </p:spTree>
    <p:extLst>
      <p:ext uri="{BB962C8B-B14F-4D97-AF65-F5344CB8AC3E}">
        <p14:creationId xmlns:p14="http://schemas.microsoft.com/office/powerpoint/2010/main" val="1210968134"/>
      </p:ext>
    </p:extLst>
  </p:cSld>
  <p:clrMap bg1="lt1" tx1="dk1" bg2="lt2" tx2="dk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74" r:id="rId13"/>
    <p:sldLayoutId id="2147483675" r:id="rId14"/>
    <p:sldLayoutId id="2147483676" r:id="rId15"/>
    <p:sldLayoutId id="2147483677" r:id="rId16"/>
    <p:sldLayoutId id="2147483678" r:id="rId17"/>
    <p:sldLayoutId id="2147483679" r:id="rId18"/>
    <p:sldLayoutId id="2147483680" r:id="rId19"/>
    <p:sldLayoutId id="2147483681" r:id="rId20"/>
    <p:sldLayoutId id="2147483682" r:id="rId21"/>
    <p:sldLayoutId id="2147483683" r:id="rId22"/>
    <p:sldLayoutId id="2147483684" r:id="rId23"/>
    <p:sldLayoutId id="2147483685" r:id="rId24"/>
    <p:sldLayoutId id="2147483663" r:id="rId25"/>
    <p:sldLayoutId id="2147483664" r:id="rId26"/>
    <p:sldLayoutId id="2147483665" r:id="rId27"/>
    <p:sldLayoutId id="2147483673" r:id="rId28"/>
    <p:sldLayoutId id="2147483667" r:id="rId29"/>
    <p:sldLayoutId id="2147483668" r:id="rId30"/>
    <p:sldLayoutId id="2147483670" r:id="rId31"/>
    <p:sldLayoutId id="2147483671" r:id="rId32"/>
    <p:sldLayoutId id="2147483672" r:id="rId33"/>
    <p:sldLayoutId id="2147483669" r:id="rId34"/>
    <p:sldLayoutId id="2147483666" r:id="rId35"/>
    <p:sldLayoutId id="2147483652" r:id="rId36"/>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sl-S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image" Target="../media/image8.emf"/><Relationship Id="rId1" Type="http://schemas.openxmlformats.org/officeDocument/2006/relationships/slideLayout" Target="../slideLayouts/slideLayout2.xml"/><Relationship Id="rId4" Type="http://schemas.openxmlformats.org/officeDocument/2006/relationships/image" Target="../media/image7.wmf"/></Relationships>
</file>

<file path=ppt/slides/_rels/slide11.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image" Target="../media/image9.emf"/><Relationship Id="rId1" Type="http://schemas.openxmlformats.org/officeDocument/2006/relationships/slideLayout" Target="../slideLayouts/slideLayout2.xml"/><Relationship Id="rId5" Type="http://schemas.openxmlformats.org/officeDocument/2006/relationships/image" Target="../media/image7.wmf"/><Relationship Id="rId4" Type="http://schemas.openxmlformats.org/officeDocument/2006/relationships/image" Target="../media/image6.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emf"/><Relationship Id="rId1" Type="http://schemas.openxmlformats.org/officeDocument/2006/relationships/slideLayout" Target="../slideLayouts/slideLayout2.xml"/><Relationship Id="rId5" Type="http://schemas.openxmlformats.org/officeDocument/2006/relationships/image" Target="../media/image7.wmf"/><Relationship Id="rId4" Type="http://schemas.openxmlformats.org/officeDocument/2006/relationships/image" Target="../media/image6.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14">
            <a:extLst>
              <a:ext uri="{FF2B5EF4-FFF2-40B4-BE49-F238E27FC236}">
                <a16:creationId xmlns:a16="http://schemas.microsoft.com/office/drawing/2014/main" id="{4EE441A2-1A09-45DF-9E51-D4AF595C58C6}"/>
              </a:ext>
            </a:extLst>
          </p:cNvPr>
          <p:cNvSpPr txBox="1">
            <a:spLocks/>
          </p:cNvSpPr>
          <p:nvPr/>
        </p:nvSpPr>
        <p:spPr>
          <a:xfrm>
            <a:off x="187273" y="3896002"/>
            <a:ext cx="12036424" cy="1978327"/>
          </a:xfrm>
          <a:prstGeom prst="rect">
            <a:avLst/>
          </a:prstGeom>
        </p:spPr>
        <p:txBody>
          <a:bodyPr vert="horz" lIns="91440" tIns="45720" rIns="91440" bIns="45720" rtlCol="0">
            <a:noAutofit/>
          </a:bodyPr>
          <a:lstStyle>
            <a:lvl1pPr marL="0" indent="0" algn="ctr" defTabSz="914400" rtl="0" eaLnBrk="1" latinLnBrk="0" hangingPunct="1">
              <a:lnSpc>
                <a:spcPct val="100000"/>
              </a:lnSpc>
              <a:spcBef>
                <a:spcPts val="500"/>
              </a:spcBef>
              <a:spcAft>
                <a:spcPts val="500"/>
              </a:spcAft>
              <a:buFont typeface="Arial" panose="020B0604020202020204" pitchFamily="34" charset="0"/>
              <a:buNone/>
              <a:defRPr sz="4800" b="1" i="0" kern="1200">
                <a:solidFill>
                  <a:schemeClr val="tx1"/>
                </a:solidFill>
                <a:latin typeface="+mn-lt"/>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2"/>
                </a:solidFill>
                <a:latin typeface="+mn-lt"/>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2"/>
                </a:solidFill>
                <a:latin typeface="+mn-lt"/>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2"/>
                </a:solidFill>
                <a:latin typeface="+mn-lt"/>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2"/>
                </a:solidFill>
                <a:latin typeface="+mn-lt"/>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rtl="0"/>
            <a:endParaRPr lang="x-none" sz="2800" dirty="0">
              <a:latin typeface="Montserrat"/>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Rectangle 2"/>
          <p:cNvSpPr/>
          <p:nvPr/>
        </p:nvSpPr>
        <p:spPr>
          <a:xfrm>
            <a:off x="-48000" y="0"/>
            <a:ext cx="12240000" cy="6912000"/>
          </a:xfrm>
          <a:prstGeom prst="rect">
            <a:avLst/>
          </a:prstGeom>
          <a:solidFill>
            <a:schemeClr val="bg1">
              <a:alpha val="2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6" name="Rectangle 3"/>
          <p:cNvSpPr txBox="1">
            <a:spLocks noChangeArrowheads="1"/>
          </p:cNvSpPr>
          <p:nvPr/>
        </p:nvSpPr>
        <p:spPr bwMode="auto">
          <a:xfrm>
            <a:off x="944008" y="1940737"/>
            <a:ext cx="9225904" cy="32244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indent="0" algn="ctr" eaLnBrk="1" hangingPunct="1">
              <a:buNone/>
            </a:pPr>
            <a:r>
              <a:rPr lang="sl-SI" sz="4400" b="1" kern="0" dirty="0">
                <a:solidFill>
                  <a:schemeClr val="bg1"/>
                </a:solidFill>
                <a:effectLst/>
                <a:cs typeface="Times New Roman" charset="0"/>
              </a:rPr>
              <a:t>Dobrobit učencev in učenk v Sloveniji</a:t>
            </a:r>
          </a:p>
          <a:p>
            <a:pPr marL="0" indent="0" algn="ctr" eaLnBrk="1" hangingPunct="1">
              <a:buNone/>
            </a:pPr>
            <a:r>
              <a:rPr lang="sl-SI" sz="2800" b="1" kern="0" dirty="0" err="1">
                <a:solidFill>
                  <a:schemeClr val="bg1"/>
                </a:solidFill>
                <a:effectLst/>
                <a:cs typeface="Times New Roman" charset="0"/>
              </a:rPr>
              <a:t>mednarodnoprimerjalna</a:t>
            </a:r>
            <a:r>
              <a:rPr lang="sl-SI" sz="2800" b="1" kern="0" dirty="0">
                <a:solidFill>
                  <a:schemeClr val="bg1"/>
                </a:solidFill>
                <a:effectLst/>
                <a:cs typeface="Times New Roman" charset="0"/>
              </a:rPr>
              <a:t> analiza</a:t>
            </a:r>
          </a:p>
          <a:p>
            <a:pPr marL="0" indent="0" algn="ctr" eaLnBrk="1" hangingPunct="1">
              <a:buNone/>
            </a:pPr>
            <a:endParaRPr lang="sl-SI" sz="2800" b="1" kern="0" dirty="0">
              <a:solidFill>
                <a:schemeClr val="bg1"/>
              </a:solidFill>
              <a:effectLst/>
              <a:cs typeface="Times New Roman" charset="0"/>
            </a:endParaRPr>
          </a:p>
          <a:p>
            <a:pPr marL="0" indent="0" algn="ctr" eaLnBrk="1" hangingPunct="1">
              <a:buNone/>
            </a:pPr>
            <a:r>
              <a:rPr lang="sl-SI" sz="4400" b="1" kern="0" dirty="0">
                <a:solidFill>
                  <a:schemeClr val="bg1"/>
                </a:solidFill>
                <a:effectLst/>
                <a:cs typeface="Times New Roman" charset="0"/>
              </a:rPr>
              <a:t>Sebastijan Magdič in </a:t>
            </a:r>
            <a:r>
              <a:rPr lang="en-US" sz="4400" b="1" kern="0" dirty="0">
                <a:solidFill>
                  <a:schemeClr val="bg1"/>
                </a:solidFill>
                <a:effectLst/>
                <a:cs typeface="Times New Roman" charset="0"/>
              </a:rPr>
              <a:t>Mojca Štraus</a:t>
            </a:r>
            <a:r>
              <a:rPr lang="sl-SI" sz="4400" b="1" kern="0" dirty="0">
                <a:solidFill>
                  <a:schemeClr val="bg1"/>
                </a:solidFill>
                <a:effectLst/>
                <a:cs typeface="Times New Roman" charset="0"/>
              </a:rPr>
              <a:t> </a:t>
            </a:r>
          </a:p>
        </p:txBody>
      </p:sp>
      <p:sp>
        <p:nvSpPr>
          <p:cNvPr id="7" name="Rectangle 3"/>
          <p:cNvSpPr txBox="1">
            <a:spLocks noChangeArrowheads="1"/>
          </p:cNvSpPr>
          <p:nvPr/>
        </p:nvSpPr>
        <p:spPr bwMode="auto">
          <a:xfrm>
            <a:off x="187275" y="6281854"/>
            <a:ext cx="8248066" cy="52563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a:lstStyle>
          <a:p>
            <a:pPr marL="0" indent="0" eaLnBrk="1" hangingPunct="1">
              <a:buNone/>
            </a:pPr>
            <a:r>
              <a:rPr lang="sl-SI" sz="2000" b="1" kern="0" dirty="0">
                <a:solidFill>
                  <a:schemeClr val="bg1"/>
                </a:solidFill>
                <a:effectLst/>
                <a:cs typeface="Times New Roman" charset="0"/>
              </a:rPr>
              <a:t>Ministrstvo za izobraževanje, znanost in šport, januar 2023</a:t>
            </a:r>
          </a:p>
        </p:txBody>
      </p:sp>
    </p:spTree>
    <p:extLst>
      <p:ext uri="{BB962C8B-B14F-4D97-AF65-F5344CB8AC3E}">
        <p14:creationId xmlns:p14="http://schemas.microsoft.com/office/powerpoint/2010/main" val="6760848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3216898" y="1589907"/>
            <a:ext cx="5613826" cy="5073840"/>
          </a:xfrm>
          <a:prstGeom prst="rect">
            <a:avLst/>
          </a:prstGeom>
        </p:spPr>
      </p:pic>
      <p:sp>
        <p:nvSpPr>
          <p:cNvPr id="5" name="Title 1"/>
          <p:cNvSpPr>
            <a:spLocks noGrp="1"/>
          </p:cNvSpPr>
          <p:nvPr>
            <p:ph type="title"/>
          </p:nvPr>
        </p:nvSpPr>
        <p:spPr>
          <a:xfrm>
            <a:off x="2063552" y="116632"/>
            <a:ext cx="8424936" cy="615602"/>
          </a:xfrm>
        </p:spPr>
        <p:txBody>
          <a:bodyPr>
            <a:normAutofit/>
          </a:bodyPr>
          <a:lstStyle/>
          <a:p>
            <a:r>
              <a:rPr lang="sl-SI" sz="3200" b="1" dirty="0" err="1">
                <a:solidFill>
                  <a:srgbClr val="1B495A"/>
                </a:solidFill>
                <a:latin typeface="+mn-lt"/>
              </a:rPr>
              <a:t>Splošnopsihična</a:t>
            </a:r>
            <a:r>
              <a:rPr lang="sl-SI" sz="3200" b="1" dirty="0">
                <a:solidFill>
                  <a:srgbClr val="1B495A"/>
                </a:solidFill>
                <a:latin typeface="+mn-lt"/>
              </a:rPr>
              <a:t> dobrobit</a:t>
            </a:r>
          </a:p>
        </p:txBody>
      </p:sp>
      <p:sp>
        <p:nvSpPr>
          <p:cNvPr id="6" name="TextBox 5"/>
          <p:cNvSpPr txBox="1"/>
          <p:nvPr/>
        </p:nvSpPr>
        <p:spPr>
          <a:xfrm>
            <a:off x="1251282" y="855384"/>
            <a:ext cx="9440781" cy="369332"/>
          </a:xfrm>
          <a:prstGeom prst="rect">
            <a:avLst/>
          </a:prstGeom>
          <a:noFill/>
        </p:spPr>
        <p:txBody>
          <a:bodyPr wrap="square" rtlCol="0">
            <a:spAutoFit/>
          </a:bodyPr>
          <a:lstStyle/>
          <a:p>
            <a:r>
              <a:rPr lang="sl-SI" dirty="0">
                <a:solidFill>
                  <a:srgbClr val="1B495A"/>
                </a:solidFill>
              </a:rPr>
              <a:t>Kazalniki splošno psihične dobrobiti za Slovenijo </a:t>
            </a:r>
            <a:r>
              <a:rPr lang="sl-SI" b="1" u="sng" dirty="0">
                <a:solidFill>
                  <a:srgbClr val="1B495A"/>
                </a:solidFill>
              </a:rPr>
              <a:t>ne kažejo enotne slike</a:t>
            </a:r>
            <a:r>
              <a:rPr lang="sl-SI" dirty="0">
                <a:solidFill>
                  <a:srgbClr val="1B495A"/>
                </a:solidFill>
              </a:rPr>
              <a:t>.</a:t>
            </a:r>
          </a:p>
        </p:txBody>
      </p:sp>
      <p:pic>
        <p:nvPicPr>
          <p:cNvPr id="7" name="Picture 6"/>
          <p:cNvPicPr>
            <a:picLocks noChangeAspect="1"/>
          </p:cNvPicPr>
          <p:nvPr/>
        </p:nvPicPr>
        <p:blipFill>
          <a:blip r:embed="rId3"/>
          <a:stretch>
            <a:fillRect/>
          </a:stretch>
        </p:blipFill>
        <p:spPr>
          <a:xfrm>
            <a:off x="9128738" y="5155897"/>
            <a:ext cx="1330613" cy="573480"/>
          </a:xfrm>
          <a:prstGeom prst="rect">
            <a:avLst/>
          </a:prstGeom>
        </p:spPr>
      </p:pic>
      <p:pic>
        <p:nvPicPr>
          <p:cNvPr id="8" name="Picture 7"/>
          <p:cNvPicPr>
            <a:picLocks noChangeAspect="1"/>
          </p:cNvPicPr>
          <p:nvPr/>
        </p:nvPicPr>
        <p:blipFill>
          <a:blip r:embed="rId4"/>
          <a:stretch>
            <a:fillRect/>
          </a:stretch>
        </p:blipFill>
        <p:spPr>
          <a:xfrm>
            <a:off x="9128738" y="5935119"/>
            <a:ext cx="2719500" cy="515160"/>
          </a:xfrm>
          <a:prstGeom prst="rect">
            <a:avLst/>
          </a:prstGeom>
        </p:spPr>
      </p:pic>
    </p:spTree>
    <p:extLst>
      <p:ext uri="{BB962C8B-B14F-4D97-AF65-F5344CB8AC3E}">
        <p14:creationId xmlns:p14="http://schemas.microsoft.com/office/powerpoint/2010/main" val="38956993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211861" y="1597928"/>
            <a:ext cx="5613826" cy="5073840"/>
          </a:xfrm>
          <a:prstGeom prst="rect">
            <a:avLst/>
          </a:prstGeom>
        </p:spPr>
      </p:pic>
      <p:pic>
        <p:nvPicPr>
          <p:cNvPr id="3" name="Picture 2"/>
          <p:cNvPicPr>
            <a:picLocks noChangeAspect="1"/>
          </p:cNvPicPr>
          <p:nvPr/>
        </p:nvPicPr>
        <p:blipFill>
          <a:blip r:embed="rId3"/>
          <a:stretch>
            <a:fillRect/>
          </a:stretch>
        </p:blipFill>
        <p:spPr>
          <a:xfrm>
            <a:off x="6786266" y="1616813"/>
            <a:ext cx="5613826" cy="4490640"/>
          </a:xfrm>
          <a:prstGeom prst="rect">
            <a:avLst/>
          </a:prstGeom>
        </p:spPr>
      </p:pic>
      <p:sp>
        <p:nvSpPr>
          <p:cNvPr id="4" name="Title 1"/>
          <p:cNvSpPr>
            <a:spLocks noGrp="1"/>
          </p:cNvSpPr>
          <p:nvPr>
            <p:ph type="title"/>
          </p:nvPr>
        </p:nvSpPr>
        <p:spPr>
          <a:xfrm>
            <a:off x="2063552" y="116632"/>
            <a:ext cx="8424936" cy="615602"/>
          </a:xfrm>
        </p:spPr>
        <p:txBody>
          <a:bodyPr>
            <a:normAutofit/>
          </a:bodyPr>
          <a:lstStyle/>
          <a:p>
            <a:r>
              <a:rPr lang="sl-SI" sz="3200" b="1" dirty="0" err="1">
                <a:solidFill>
                  <a:srgbClr val="1B495A"/>
                </a:solidFill>
                <a:latin typeface="+mn-lt"/>
              </a:rPr>
              <a:t>Učnopsihična</a:t>
            </a:r>
            <a:r>
              <a:rPr lang="sl-SI" sz="3200" b="1" dirty="0">
                <a:solidFill>
                  <a:srgbClr val="1B495A"/>
                </a:solidFill>
                <a:latin typeface="+mn-lt"/>
              </a:rPr>
              <a:t> dobrobit</a:t>
            </a:r>
          </a:p>
        </p:txBody>
      </p:sp>
      <p:sp>
        <p:nvSpPr>
          <p:cNvPr id="5" name="TextBox 4"/>
          <p:cNvSpPr txBox="1"/>
          <p:nvPr/>
        </p:nvSpPr>
        <p:spPr>
          <a:xfrm>
            <a:off x="1251282" y="855384"/>
            <a:ext cx="9440781" cy="646331"/>
          </a:xfrm>
          <a:prstGeom prst="rect">
            <a:avLst/>
          </a:prstGeom>
          <a:noFill/>
        </p:spPr>
        <p:txBody>
          <a:bodyPr wrap="square" rtlCol="0">
            <a:spAutoFit/>
          </a:bodyPr>
          <a:lstStyle/>
          <a:p>
            <a:r>
              <a:rPr lang="sl-SI" dirty="0">
                <a:solidFill>
                  <a:srgbClr val="1B495A"/>
                </a:solidFill>
              </a:rPr>
              <a:t>Na večini kazalnikov </a:t>
            </a:r>
            <a:r>
              <a:rPr lang="sl-SI" dirty="0" err="1">
                <a:solidFill>
                  <a:srgbClr val="1B495A"/>
                </a:solidFill>
              </a:rPr>
              <a:t>učnopsihične</a:t>
            </a:r>
            <a:r>
              <a:rPr lang="sl-SI" dirty="0">
                <a:solidFill>
                  <a:srgbClr val="1B495A"/>
                </a:solidFill>
              </a:rPr>
              <a:t> dobrobiti so vrednosti za Slovenijo </a:t>
            </a:r>
            <a:r>
              <a:rPr lang="sl-SI" b="1" u="sng" dirty="0">
                <a:solidFill>
                  <a:srgbClr val="1B495A"/>
                </a:solidFill>
              </a:rPr>
              <a:t>pod mednarodnim povprečjem</a:t>
            </a:r>
            <a:r>
              <a:rPr lang="sl-SI" dirty="0">
                <a:solidFill>
                  <a:srgbClr val="1B495A"/>
                </a:solidFill>
              </a:rPr>
              <a:t>.</a:t>
            </a:r>
          </a:p>
        </p:txBody>
      </p:sp>
      <p:pic>
        <p:nvPicPr>
          <p:cNvPr id="6" name="Picture 5"/>
          <p:cNvPicPr>
            <a:picLocks noChangeAspect="1"/>
          </p:cNvPicPr>
          <p:nvPr/>
        </p:nvPicPr>
        <p:blipFill>
          <a:blip r:embed="rId4"/>
          <a:stretch>
            <a:fillRect/>
          </a:stretch>
        </p:blipFill>
        <p:spPr>
          <a:xfrm>
            <a:off x="6962713" y="5935811"/>
            <a:ext cx="1330613" cy="573480"/>
          </a:xfrm>
          <a:prstGeom prst="rect">
            <a:avLst/>
          </a:prstGeom>
        </p:spPr>
      </p:pic>
      <p:pic>
        <p:nvPicPr>
          <p:cNvPr id="7" name="Picture 6"/>
          <p:cNvPicPr>
            <a:picLocks noChangeAspect="1"/>
          </p:cNvPicPr>
          <p:nvPr/>
        </p:nvPicPr>
        <p:blipFill>
          <a:blip r:embed="rId5"/>
          <a:stretch>
            <a:fillRect/>
          </a:stretch>
        </p:blipFill>
        <p:spPr>
          <a:xfrm>
            <a:off x="9297180" y="5994131"/>
            <a:ext cx="2719500" cy="515160"/>
          </a:xfrm>
          <a:prstGeom prst="rect">
            <a:avLst/>
          </a:prstGeom>
        </p:spPr>
      </p:pic>
    </p:spTree>
    <p:extLst>
      <p:ext uri="{BB962C8B-B14F-4D97-AF65-F5344CB8AC3E}">
        <p14:creationId xmlns:p14="http://schemas.microsoft.com/office/powerpoint/2010/main" val="9347956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1B495A">
            <a:alpha val="80000"/>
          </a:srgbClr>
        </a:solidFill>
        <a:effectLst/>
      </p:bgPr>
    </p:bg>
    <p:spTree>
      <p:nvGrpSpPr>
        <p:cNvPr id="1" name=""/>
        <p:cNvGrpSpPr/>
        <p:nvPr/>
      </p:nvGrpSpPr>
      <p:grpSpPr>
        <a:xfrm>
          <a:off x="0" y="0"/>
          <a:ext cx="0" cy="0"/>
          <a:chOff x="0" y="0"/>
          <a:chExt cx="0" cy="0"/>
        </a:xfrm>
      </p:grpSpPr>
      <p:sp>
        <p:nvSpPr>
          <p:cNvPr id="2" name="PoljeZBesedilom 1">
            <a:extLst>
              <a:ext uri="{FF2B5EF4-FFF2-40B4-BE49-F238E27FC236}">
                <a16:creationId xmlns:a16="http://schemas.microsoft.com/office/drawing/2014/main" id="{3C5C8B0E-4838-4132-B6AF-0B53CB29F24E}"/>
              </a:ext>
            </a:extLst>
          </p:cNvPr>
          <p:cNvSpPr txBox="1"/>
          <p:nvPr/>
        </p:nvSpPr>
        <p:spPr>
          <a:xfrm>
            <a:off x="1424354" y="1417758"/>
            <a:ext cx="8502161" cy="1569660"/>
          </a:xfrm>
          <a:prstGeom prst="rect">
            <a:avLst/>
          </a:prstGeom>
          <a:noFill/>
        </p:spPr>
        <p:txBody>
          <a:bodyPr wrap="square" rtlCol="0">
            <a:spAutoFit/>
          </a:bodyPr>
          <a:lstStyle/>
          <a:p>
            <a:r>
              <a:rPr lang="sl-SI" sz="2400" i="1" dirty="0">
                <a:solidFill>
                  <a:schemeClr val="bg1"/>
                </a:solidFill>
              </a:rPr>
              <a:t>Slovenski učenci in učenke izkazujejo </a:t>
            </a:r>
            <a:r>
              <a:rPr lang="sl-SI" sz="2400" i="1" dirty="0" err="1">
                <a:solidFill>
                  <a:schemeClr val="bg1"/>
                </a:solidFill>
              </a:rPr>
              <a:t>mednarodnoprimerjalno</a:t>
            </a:r>
            <a:r>
              <a:rPr lang="sl-SI" sz="2400" i="1" dirty="0">
                <a:solidFill>
                  <a:schemeClr val="bg1"/>
                </a:solidFill>
              </a:rPr>
              <a:t> </a:t>
            </a:r>
            <a:r>
              <a:rPr lang="sl-SI" sz="2400" i="1" dirty="0" err="1">
                <a:solidFill>
                  <a:schemeClr val="bg1"/>
                </a:solidFill>
              </a:rPr>
              <a:t>negativnejša</a:t>
            </a:r>
            <a:r>
              <a:rPr lang="sl-SI" sz="2400" i="1" dirty="0">
                <a:solidFill>
                  <a:schemeClr val="bg1"/>
                </a:solidFill>
              </a:rPr>
              <a:t> stališča pri tistih dveh od treh preučevanih vidikov dobrobiti, ki sta neposredno povezana z izobraževalnim procesom in prostorom – socialna in </a:t>
            </a:r>
            <a:r>
              <a:rPr lang="sl-SI" sz="2400" i="1" dirty="0" err="1">
                <a:solidFill>
                  <a:schemeClr val="bg1"/>
                </a:solidFill>
              </a:rPr>
              <a:t>učnopsihična</a:t>
            </a:r>
            <a:r>
              <a:rPr lang="sl-SI" sz="2400" i="1" dirty="0">
                <a:solidFill>
                  <a:schemeClr val="bg1"/>
                </a:solidFill>
              </a:rPr>
              <a:t> dobrobit.</a:t>
            </a:r>
          </a:p>
        </p:txBody>
      </p:sp>
      <p:sp>
        <p:nvSpPr>
          <p:cNvPr id="3" name="PoljeZBesedilom 2">
            <a:extLst>
              <a:ext uri="{FF2B5EF4-FFF2-40B4-BE49-F238E27FC236}">
                <a16:creationId xmlns:a16="http://schemas.microsoft.com/office/drawing/2014/main" id="{F128C59D-ACC1-4449-AC74-D2A078786FE5}"/>
              </a:ext>
            </a:extLst>
          </p:cNvPr>
          <p:cNvSpPr txBox="1"/>
          <p:nvPr/>
        </p:nvSpPr>
        <p:spPr>
          <a:xfrm>
            <a:off x="1047751" y="590548"/>
            <a:ext cx="9820274" cy="584775"/>
          </a:xfrm>
          <a:prstGeom prst="rect">
            <a:avLst/>
          </a:prstGeom>
          <a:noFill/>
        </p:spPr>
        <p:txBody>
          <a:bodyPr wrap="square" rtlCol="0">
            <a:spAutoFit/>
          </a:bodyPr>
          <a:lstStyle/>
          <a:p>
            <a:r>
              <a:rPr lang="sl-SI" sz="3200" b="1" dirty="0">
                <a:solidFill>
                  <a:schemeClr val="bg1"/>
                </a:solidFill>
              </a:rPr>
              <a:t>Krovna ugotovitev</a:t>
            </a:r>
          </a:p>
        </p:txBody>
      </p:sp>
    </p:spTree>
    <p:extLst>
      <p:ext uri="{BB962C8B-B14F-4D97-AF65-F5344CB8AC3E}">
        <p14:creationId xmlns:p14="http://schemas.microsoft.com/office/powerpoint/2010/main" val="39224252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1B495A">
            <a:alpha val="80000"/>
          </a:srgbClr>
        </a:solidFill>
        <a:effectLst/>
      </p:bgPr>
    </p:bg>
    <p:spTree>
      <p:nvGrpSpPr>
        <p:cNvPr id="1" name=""/>
        <p:cNvGrpSpPr/>
        <p:nvPr/>
      </p:nvGrpSpPr>
      <p:grpSpPr>
        <a:xfrm>
          <a:off x="0" y="0"/>
          <a:ext cx="0" cy="0"/>
          <a:chOff x="0" y="0"/>
          <a:chExt cx="0" cy="0"/>
        </a:xfrm>
      </p:grpSpPr>
      <p:sp>
        <p:nvSpPr>
          <p:cNvPr id="2" name="PoljeZBesedilom 1">
            <a:extLst>
              <a:ext uri="{FF2B5EF4-FFF2-40B4-BE49-F238E27FC236}">
                <a16:creationId xmlns:a16="http://schemas.microsoft.com/office/drawing/2014/main" id="{3C5C8B0E-4838-4132-B6AF-0B53CB29F24E}"/>
              </a:ext>
            </a:extLst>
          </p:cNvPr>
          <p:cNvSpPr txBox="1"/>
          <p:nvPr/>
        </p:nvSpPr>
        <p:spPr>
          <a:xfrm>
            <a:off x="1424354" y="1417758"/>
            <a:ext cx="8502161" cy="1569660"/>
          </a:xfrm>
          <a:prstGeom prst="rect">
            <a:avLst/>
          </a:prstGeom>
          <a:noFill/>
        </p:spPr>
        <p:txBody>
          <a:bodyPr wrap="square" rtlCol="0">
            <a:spAutoFit/>
          </a:bodyPr>
          <a:lstStyle/>
          <a:p>
            <a:r>
              <a:rPr lang="sl-SI" sz="2400" i="1" dirty="0">
                <a:solidFill>
                  <a:schemeClr val="bg1"/>
                </a:solidFill>
              </a:rPr>
              <a:t>Slovenski učenci in učenke izkazujejo </a:t>
            </a:r>
            <a:r>
              <a:rPr lang="sl-SI" sz="2400" i="1" dirty="0" err="1">
                <a:solidFill>
                  <a:schemeClr val="bg1"/>
                </a:solidFill>
              </a:rPr>
              <a:t>mednarodnoprimerjalno</a:t>
            </a:r>
            <a:r>
              <a:rPr lang="sl-SI" sz="2400" i="1" dirty="0">
                <a:solidFill>
                  <a:schemeClr val="bg1"/>
                </a:solidFill>
              </a:rPr>
              <a:t> </a:t>
            </a:r>
            <a:r>
              <a:rPr lang="sl-SI" sz="2400" i="1" dirty="0" err="1">
                <a:solidFill>
                  <a:schemeClr val="bg1"/>
                </a:solidFill>
              </a:rPr>
              <a:t>negativnejša</a:t>
            </a:r>
            <a:r>
              <a:rPr lang="sl-SI" sz="2400" i="1" dirty="0">
                <a:solidFill>
                  <a:schemeClr val="bg1"/>
                </a:solidFill>
              </a:rPr>
              <a:t> stališča pri tistih dveh od treh preučevanih vidikov dobrobiti, ki sta neposredno povezana z izobraževalnim procesom in prostorom – socialna in </a:t>
            </a:r>
            <a:r>
              <a:rPr lang="sl-SI" sz="2400" i="1" dirty="0" err="1">
                <a:solidFill>
                  <a:schemeClr val="bg1"/>
                </a:solidFill>
              </a:rPr>
              <a:t>učnopsihična</a:t>
            </a:r>
            <a:r>
              <a:rPr lang="sl-SI" sz="2400" i="1" dirty="0">
                <a:solidFill>
                  <a:schemeClr val="bg1"/>
                </a:solidFill>
              </a:rPr>
              <a:t> dobrobit.</a:t>
            </a:r>
          </a:p>
        </p:txBody>
      </p:sp>
      <p:sp>
        <p:nvSpPr>
          <p:cNvPr id="3" name="PoljeZBesedilom 2">
            <a:extLst>
              <a:ext uri="{FF2B5EF4-FFF2-40B4-BE49-F238E27FC236}">
                <a16:creationId xmlns:a16="http://schemas.microsoft.com/office/drawing/2014/main" id="{F128C59D-ACC1-4449-AC74-D2A078786FE5}"/>
              </a:ext>
            </a:extLst>
          </p:cNvPr>
          <p:cNvSpPr txBox="1"/>
          <p:nvPr/>
        </p:nvSpPr>
        <p:spPr>
          <a:xfrm>
            <a:off x="1047751" y="590548"/>
            <a:ext cx="9820274" cy="584775"/>
          </a:xfrm>
          <a:prstGeom prst="rect">
            <a:avLst/>
          </a:prstGeom>
          <a:noFill/>
        </p:spPr>
        <p:txBody>
          <a:bodyPr wrap="square" rtlCol="0">
            <a:spAutoFit/>
          </a:bodyPr>
          <a:lstStyle/>
          <a:p>
            <a:r>
              <a:rPr lang="sl-SI" sz="3200" b="1" dirty="0">
                <a:solidFill>
                  <a:schemeClr val="bg1"/>
                </a:solidFill>
              </a:rPr>
              <a:t>Krovna ugotovitev</a:t>
            </a:r>
          </a:p>
        </p:txBody>
      </p:sp>
      <p:sp>
        <p:nvSpPr>
          <p:cNvPr id="6" name="PoljeZBesedilom 1">
            <a:extLst>
              <a:ext uri="{FF2B5EF4-FFF2-40B4-BE49-F238E27FC236}">
                <a16:creationId xmlns:a16="http://schemas.microsoft.com/office/drawing/2014/main" id="{3C5C8B0E-4838-4132-B6AF-0B53CB29F24E}"/>
              </a:ext>
            </a:extLst>
          </p:cNvPr>
          <p:cNvSpPr txBox="1"/>
          <p:nvPr/>
        </p:nvSpPr>
        <p:spPr>
          <a:xfrm>
            <a:off x="1047751" y="3229853"/>
            <a:ext cx="9820274" cy="3416320"/>
          </a:xfrm>
          <a:prstGeom prst="rect">
            <a:avLst/>
          </a:prstGeom>
          <a:noFill/>
        </p:spPr>
        <p:txBody>
          <a:bodyPr wrap="square" rtlCol="0">
            <a:spAutoFit/>
          </a:bodyPr>
          <a:lstStyle/>
          <a:p>
            <a:r>
              <a:rPr lang="sl-SI" b="1" dirty="0">
                <a:solidFill>
                  <a:schemeClr val="bg1"/>
                </a:solidFill>
              </a:rPr>
              <a:t>Opombe …</a:t>
            </a:r>
          </a:p>
          <a:p>
            <a:pPr marL="342900" indent="-342900">
              <a:buFont typeface="Arial" panose="020B0604020202020204" pitchFamily="34" charset="0"/>
              <a:buChar char="•"/>
            </a:pPr>
            <a:r>
              <a:rPr lang="sl-SI" dirty="0" err="1">
                <a:solidFill>
                  <a:schemeClr val="bg1"/>
                </a:solidFill>
              </a:rPr>
              <a:t>Mednarodnoprimerjalno</a:t>
            </a:r>
            <a:r>
              <a:rPr lang="sl-SI" dirty="0">
                <a:solidFill>
                  <a:schemeClr val="bg1"/>
                </a:solidFill>
              </a:rPr>
              <a:t> </a:t>
            </a:r>
            <a:r>
              <a:rPr lang="sl-SI" dirty="0" err="1">
                <a:solidFill>
                  <a:schemeClr val="bg1"/>
                </a:solidFill>
              </a:rPr>
              <a:t>podpovrečni</a:t>
            </a:r>
            <a:r>
              <a:rPr lang="sl-SI" dirty="0">
                <a:solidFill>
                  <a:schemeClr val="bg1"/>
                </a:solidFill>
              </a:rPr>
              <a:t> rezultati ne pomenijo nujno, da je stanje slabo samo po sebi – npr. večina učencev in učenk odgovarja, da so radi v šoli.</a:t>
            </a:r>
          </a:p>
          <a:p>
            <a:pPr marL="342900" indent="-342900">
              <a:buFont typeface="Arial" panose="020B0604020202020204" pitchFamily="34" charset="0"/>
              <a:buChar char="•"/>
            </a:pPr>
            <a:r>
              <a:rPr lang="sl-SI" dirty="0">
                <a:solidFill>
                  <a:schemeClr val="bg1"/>
                </a:solidFill>
              </a:rPr>
              <a:t>Razlike med povprečji držav so manjše od razpršenosti vrednosti kazalnikov med učenci in učenkami znotraj držav – znotraj vseh držav so podskupine učencev in učenk z nizkimi ravnmi dobrobiti. </a:t>
            </a:r>
          </a:p>
          <a:p>
            <a:pPr marL="342900" indent="-342900">
              <a:buFont typeface="Arial" panose="020B0604020202020204" pitchFamily="34" charset="0"/>
              <a:buChar char="•"/>
            </a:pPr>
            <a:r>
              <a:rPr lang="sl-SI" dirty="0">
                <a:solidFill>
                  <a:schemeClr val="bg1"/>
                </a:solidFill>
              </a:rPr>
              <a:t>V analizi se nismo poglobili v ozadja ugotovljenega stanja, morebitne druge vplive na ugotovljene rezultate (npr. „kultura“ odgovarjanja). </a:t>
            </a:r>
          </a:p>
          <a:p>
            <a:pPr marL="342900" indent="-342900">
              <a:buFont typeface="Arial" panose="020B0604020202020204" pitchFamily="34" charset="0"/>
              <a:buChar char="•"/>
            </a:pPr>
            <a:r>
              <a:rPr lang="sl-SI" dirty="0">
                <a:solidFill>
                  <a:schemeClr val="bg1"/>
                </a:solidFill>
              </a:rPr>
              <a:t>Uporabili smo podatke iz </a:t>
            </a:r>
            <a:r>
              <a:rPr lang="sl-SI" dirty="0" err="1">
                <a:solidFill>
                  <a:schemeClr val="bg1"/>
                </a:solidFill>
              </a:rPr>
              <a:t>samoporočanja</a:t>
            </a:r>
            <a:r>
              <a:rPr lang="sl-SI" dirty="0">
                <a:solidFill>
                  <a:schemeClr val="bg1"/>
                </a:solidFill>
              </a:rPr>
              <a:t> učencev in učenk, relevantne pa so tudi perspektive staršev, učiteljev, ravnateljev, …, relevantno je tudi ugotavljanje povezanosti med kazalniki, povezanosti z dosežki in demografskimi podatki.</a:t>
            </a:r>
          </a:p>
          <a:p>
            <a:pPr marL="342900" indent="-342900">
              <a:buFont typeface="Arial" panose="020B0604020202020204" pitchFamily="34" charset="0"/>
              <a:buChar char="•"/>
            </a:pPr>
            <a:r>
              <a:rPr lang="pl-PL" dirty="0">
                <a:solidFill>
                  <a:schemeClr val="bg1"/>
                </a:solidFill>
              </a:rPr>
              <a:t>Naslonili smo se na podatke, ki so bili zbrani pred pandemijo; konec leta prihajajo prvi rezultati PIRLS 2021, PISA 2022, ICCS 2022.</a:t>
            </a:r>
          </a:p>
        </p:txBody>
      </p:sp>
    </p:spTree>
    <p:extLst>
      <p:ext uri="{BB962C8B-B14F-4D97-AF65-F5344CB8AC3E}">
        <p14:creationId xmlns:p14="http://schemas.microsoft.com/office/powerpoint/2010/main" val="20366508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1B495A">
            <a:alpha val="80000"/>
          </a:srgbClr>
        </a:solidFill>
        <a:effectLst/>
      </p:bgPr>
    </p:bg>
    <p:spTree>
      <p:nvGrpSpPr>
        <p:cNvPr id="1" name=""/>
        <p:cNvGrpSpPr/>
        <p:nvPr/>
      </p:nvGrpSpPr>
      <p:grpSpPr>
        <a:xfrm>
          <a:off x="0" y="0"/>
          <a:ext cx="0" cy="0"/>
          <a:chOff x="0" y="0"/>
          <a:chExt cx="0" cy="0"/>
        </a:xfrm>
      </p:grpSpPr>
      <p:sp>
        <p:nvSpPr>
          <p:cNvPr id="2" name="PoljeZBesedilom 1">
            <a:extLst>
              <a:ext uri="{FF2B5EF4-FFF2-40B4-BE49-F238E27FC236}">
                <a16:creationId xmlns:a16="http://schemas.microsoft.com/office/drawing/2014/main" id="{3C5C8B0E-4838-4132-B6AF-0B53CB29F24E}"/>
              </a:ext>
            </a:extLst>
          </p:cNvPr>
          <p:cNvSpPr txBox="1"/>
          <p:nvPr/>
        </p:nvSpPr>
        <p:spPr>
          <a:xfrm>
            <a:off x="2281338" y="2754189"/>
            <a:ext cx="5588339" cy="1569660"/>
          </a:xfrm>
          <a:prstGeom prst="rect">
            <a:avLst/>
          </a:prstGeom>
          <a:noFill/>
        </p:spPr>
        <p:txBody>
          <a:bodyPr wrap="square" rtlCol="0">
            <a:spAutoFit/>
          </a:bodyPr>
          <a:lstStyle/>
          <a:p>
            <a:r>
              <a:rPr lang="sl-SI" sz="3200" b="1" dirty="0">
                <a:solidFill>
                  <a:schemeClr val="bg1"/>
                </a:solidFill>
              </a:rPr>
              <a:t>sebastijan.magdic@gov.si</a:t>
            </a:r>
          </a:p>
          <a:p>
            <a:endParaRPr lang="sl-SI" sz="3200" dirty="0">
              <a:solidFill>
                <a:schemeClr val="bg1"/>
              </a:solidFill>
            </a:endParaRPr>
          </a:p>
          <a:p>
            <a:r>
              <a:rPr lang="sl-SI" sz="3200" b="1" dirty="0">
                <a:solidFill>
                  <a:schemeClr val="bg1"/>
                </a:solidFill>
              </a:rPr>
              <a:t>mojca.straus@gov.si</a:t>
            </a:r>
          </a:p>
        </p:txBody>
      </p:sp>
    </p:spTree>
    <p:extLst>
      <p:ext uri="{BB962C8B-B14F-4D97-AF65-F5344CB8AC3E}">
        <p14:creationId xmlns:p14="http://schemas.microsoft.com/office/powerpoint/2010/main" val="1546932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1B495A">
            <a:alpha val="80000"/>
          </a:srgbClr>
        </a:solidFill>
        <a:effectLst/>
      </p:bgPr>
    </p:bg>
    <p:spTree>
      <p:nvGrpSpPr>
        <p:cNvPr id="1" name=""/>
        <p:cNvGrpSpPr/>
        <p:nvPr/>
      </p:nvGrpSpPr>
      <p:grpSpPr>
        <a:xfrm>
          <a:off x="0" y="0"/>
          <a:ext cx="0" cy="0"/>
          <a:chOff x="0" y="0"/>
          <a:chExt cx="0" cy="0"/>
        </a:xfrm>
      </p:grpSpPr>
      <p:sp>
        <p:nvSpPr>
          <p:cNvPr id="2" name="PoljeZBesedilom 1">
            <a:extLst>
              <a:ext uri="{FF2B5EF4-FFF2-40B4-BE49-F238E27FC236}">
                <a16:creationId xmlns:a16="http://schemas.microsoft.com/office/drawing/2014/main" id="{3C5C8B0E-4838-4132-B6AF-0B53CB29F24E}"/>
              </a:ext>
            </a:extLst>
          </p:cNvPr>
          <p:cNvSpPr txBox="1"/>
          <p:nvPr/>
        </p:nvSpPr>
        <p:spPr>
          <a:xfrm>
            <a:off x="676275" y="1839789"/>
            <a:ext cx="4486275" cy="1569660"/>
          </a:xfrm>
          <a:prstGeom prst="rect">
            <a:avLst/>
          </a:prstGeom>
          <a:noFill/>
        </p:spPr>
        <p:txBody>
          <a:bodyPr wrap="square" rtlCol="0">
            <a:spAutoFit/>
          </a:bodyPr>
          <a:lstStyle/>
          <a:p>
            <a:pPr marL="285750" indent="-285750">
              <a:buFont typeface="Arial" panose="020B0604020202020204" pitchFamily="34" charset="0"/>
              <a:buChar char="•"/>
            </a:pPr>
            <a:r>
              <a:rPr lang="sl-SI" sz="2400" dirty="0">
                <a:solidFill>
                  <a:schemeClr val="bg1"/>
                </a:solidFill>
              </a:rPr>
              <a:t>O čem govorimo, ko govorimo o dobrobiti otrok in mladostnikov oziroma učencev in učenk?</a:t>
            </a:r>
          </a:p>
          <a:p>
            <a:pPr marL="285750" indent="-285750">
              <a:buFont typeface="Arial" panose="020B0604020202020204" pitchFamily="34" charset="0"/>
              <a:buChar char="•"/>
            </a:pPr>
            <a:endParaRPr lang="sl-SI" sz="2400" dirty="0">
              <a:solidFill>
                <a:schemeClr val="bg1"/>
              </a:solidFill>
            </a:endParaRPr>
          </a:p>
        </p:txBody>
      </p:sp>
      <p:sp>
        <p:nvSpPr>
          <p:cNvPr id="3" name="PoljeZBesedilom 2">
            <a:extLst>
              <a:ext uri="{FF2B5EF4-FFF2-40B4-BE49-F238E27FC236}">
                <a16:creationId xmlns:a16="http://schemas.microsoft.com/office/drawing/2014/main" id="{F128C59D-ACC1-4449-AC74-D2A078786FE5}"/>
              </a:ext>
            </a:extLst>
          </p:cNvPr>
          <p:cNvSpPr txBox="1"/>
          <p:nvPr/>
        </p:nvSpPr>
        <p:spPr>
          <a:xfrm>
            <a:off x="1047751" y="590548"/>
            <a:ext cx="9820274" cy="584775"/>
          </a:xfrm>
          <a:prstGeom prst="rect">
            <a:avLst/>
          </a:prstGeom>
          <a:noFill/>
        </p:spPr>
        <p:txBody>
          <a:bodyPr wrap="square" rtlCol="0">
            <a:spAutoFit/>
          </a:bodyPr>
          <a:lstStyle/>
          <a:p>
            <a:r>
              <a:rPr lang="sl-SI" sz="3200" b="1" dirty="0">
                <a:solidFill>
                  <a:schemeClr val="bg1"/>
                </a:solidFill>
              </a:rPr>
              <a:t>Vprašanji, ki sta naju vodili v pripravi analize</a:t>
            </a:r>
          </a:p>
        </p:txBody>
      </p:sp>
      <p:sp>
        <p:nvSpPr>
          <p:cNvPr id="4" name="PoljeZBesedilom 1">
            <a:extLst>
              <a:ext uri="{FF2B5EF4-FFF2-40B4-BE49-F238E27FC236}">
                <a16:creationId xmlns:a16="http://schemas.microsoft.com/office/drawing/2014/main" id="{3C5C8B0E-4838-4132-B6AF-0B53CB29F24E}"/>
              </a:ext>
            </a:extLst>
          </p:cNvPr>
          <p:cNvSpPr txBox="1"/>
          <p:nvPr/>
        </p:nvSpPr>
        <p:spPr>
          <a:xfrm>
            <a:off x="5667375" y="1839788"/>
            <a:ext cx="4486275" cy="3416320"/>
          </a:xfrm>
          <a:prstGeom prst="rect">
            <a:avLst/>
          </a:prstGeom>
          <a:noFill/>
        </p:spPr>
        <p:txBody>
          <a:bodyPr wrap="square" rtlCol="0">
            <a:spAutoFit/>
          </a:bodyPr>
          <a:lstStyle/>
          <a:p>
            <a:pPr marL="285750" indent="-285750">
              <a:buFont typeface="Arial" panose="020B0604020202020204" pitchFamily="34" charset="0"/>
              <a:buChar char="•"/>
            </a:pPr>
            <a:r>
              <a:rPr lang="sl-SI" sz="2400" dirty="0">
                <a:solidFill>
                  <a:schemeClr val="bg1"/>
                </a:solidFill>
              </a:rPr>
              <a:t>Ali nekatere odmevne in alarmantne ugotovitve posameznih mednarodnih raziskav (npr. nizka motiviranost za učenje matematike v TIMSS 2015) odražajo „le“ izstopajoče primere ali je stanje na splošno zaskrbljujoče? </a:t>
            </a:r>
            <a:br>
              <a:rPr lang="sl-SI" sz="2400" dirty="0">
                <a:solidFill>
                  <a:schemeClr val="bg1"/>
                </a:solidFill>
              </a:rPr>
            </a:br>
            <a:endParaRPr lang="sl-SI" sz="2400" dirty="0">
              <a:solidFill>
                <a:schemeClr val="bg1"/>
              </a:solidFill>
            </a:endParaRPr>
          </a:p>
        </p:txBody>
      </p:sp>
    </p:spTree>
    <p:extLst>
      <p:ext uri="{BB962C8B-B14F-4D97-AF65-F5344CB8AC3E}">
        <p14:creationId xmlns:p14="http://schemas.microsoft.com/office/powerpoint/2010/main" val="1206093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1B495A">
            <a:alpha val="80000"/>
          </a:srgbClr>
        </a:solidFill>
        <a:effectLst/>
      </p:bgPr>
    </p:bg>
    <p:spTree>
      <p:nvGrpSpPr>
        <p:cNvPr id="1" name=""/>
        <p:cNvGrpSpPr/>
        <p:nvPr/>
      </p:nvGrpSpPr>
      <p:grpSpPr>
        <a:xfrm>
          <a:off x="0" y="0"/>
          <a:ext cx="0" cy="0"/>
          <a:chOff x="0" y="0"/>
          <a:chExt cx="0" cy="0"/>
        </a:xfrm>
      </p:grpSpPr>
      <p:sp>
        <p:nvSpPr>
          <p:cNvPr id="2" name="PoljeZBesedilom 1">
            <a:extLst>
              <a:ext uri="{FF2B5EF4-FFF2-40B4-BE49-F238E27FC236}">
                <a16:creationId xmlns:a16="http://schemas.microsoft.com/office/drawing/2014/main" id="{3C5C8B0E-4838-4132-B6AF-0B53CB29F24E}"/>
              </a:ext>
            </a:extLst>
          </p:cNvPr>
          <p:cNvSpPr txBox="1"/>
          <p:nvPr/>
        </p:nvSpPr>
        <p:spPr>
          <a:xfrm>
            <a:off x="676275" y="1839789"/>
            <a:ext cx="4486275" cy="2308324"/>
          </a:xfrm>
          <a:prstGeom prst="rect">
            <a:avLst/>
          </a:prstGeom>
          <a:noFill/>
        </p:spPr>
        <p:txBody>
          <a:bodyPr wrap="square" rtlCol="0">
            <a:spAutoFit/>
          </a:bodyPr>
          <a:lstStyle/>
          <a:p>
            <a:pPr marL="285750" indent="-285750">
              <a:buFont typeface="Arial" panose="020B0604020202020204" pitchFamily="34" charset="0"/>
              <a:buChar char="•"/>
            </a:pPr>
            <a:r>
              <a:rPr lang="sl-SI" sz="2400" dirty="0" err="1">
                <a:solidFill>
                  <a:schemeClr val="bg1"/>
                </a:solidFill>
              </a:rPr>
              <a:t>Mednarodnoprimerjalni</a:t>
            </a:r>
            <a:r>
              <a:rPr lang="sl-SI" sz="2400" dirty="0">
                <a:solidFill>
                  <a:schemeClr val="bg1"/>
                </a:solidFill>
              </a:rPr>
              <a:t> podatki o kognitivnem razvoju otrok in mladostnikov ter njihovih učnih izidih so dokaj obširni, manj pokriti so ostali vidiki njihove dobrobiti.</a:t>
            </a:r>
          </a:p>
        </p:txBody>
      </p:sp>
      <p:sp>
        <p:nvSpPr>
          <p:cNvPr id="3" name="PoljeZBesedilom 2">
            <a:extLst>
              <a:ext uri="{FF2B5EF4-FFF2-40B4-BE49-F238E27FC236}">
                <a16:creationId xmlns:a16="http://schemas.microsoft.com/office/drawing/2014/main" id="{F128C59D-ACC1-4449-AC74-D2A078786FE5}"/>
              </a:ext>
            </a:extLst>
          </p:cNvPr>
          <p:cNvSpPr txBox="1"/>
          <p:nvPr/>
        </p:nvSpPr>
        <p:spPr>
          <a:xfrm>
            <a:off x="1047751" y="590548"/>
            <a:ext cx="9820274" cy="1077218"/>
          </a:xfrm>
          <a:prstGeom prst="rect">
            <a:avLst/>
          </a:prstGeom>
          <a:noFill/>
        </p:spPr>
        <p:txBody>
          <a:bodyPr wrap="square" rtlCol="0">
            <a:spAutoFit/>
          </a:bodyPr>
          <a:lstStyle/>
          <a:p>
            <a:r>
              <a:rPr lang="sl-SI" sz="3200" b="1" dirty="0">
                <a:solidFill>
                  <a:schemeClr val="bg1"/>
                </a:solidFill>
              </a:rPr>
              <a:t>Širši kontekst raziskovanja dobrobiti učencev in osnovni namen analize</a:t>
            </a:r>
          </a:p>
        </p:txBody>
      </p:sp>
      <p:sp>
        <p:nvSpPr>
          <p:cNvPr id="4" name="PoljeZBesedilom 1">
            <a:extLst>
              <a:ext uri="{FF2B5EF4-FFF2-40B4-BE49-F238E27FC236}">
                <a16:creationId xmlns:a16="http://schemas.microsoft.com/office/drawing/2014/main" id="{3C5C8B0E-4838-4132-B6AF-0B53CB29F24E}"/>
              </a:ext>
            </a:extLst>
          </p:cNvPr>
          <p:cNvSpPr txBox="1"/>
          <p:nvPr/>
        </p:nvSpPr>
        <p:spPr>
          <a:xfrm>
            <a:off x="5667375" y="1839788"/>
            <a:ext cx="4486275" cy="4893647"/>
          </a:xfrm>
          <a:prstGeom prst="rect">
            <a:avLst/>
          </a:prstGeom>
          <a:noFill/>
        </p:spPr>
        <p:txBody>
          <a:bodyPr wrap="square" rtlCol="0">
            <a:spAutoFit/>
          </a:bodyPr>
          <a:lstStyle/>
          <a:p>
            <a:pPr marL="285750" indent="-285750">
              <a:buFont typeface="Arial" panose="020B0604020202020204" pitchFamily="34" charset="0"/>
              <a:buChar char="•"/>
            </a:pPr>
            <a:r>
              <a:rPr lang="sl-SI" sz="2400" dirty="0">
                <a:solidFill>
                  <a:schemeClr val="bg1"/>
                </a:solidFill>
              </a:rPr>
              <a:t>Osnovni namen analize je bil, da množico obstoječih podatkov in pristopov k spremljanju dobrobiti učencev in učenk v mednarodnem prostoru umestimo v enoten in kompakten konceptualni okvir ter znotraj slednjega predstavimo strnjen pregled </a:t>
            </a:r>
            <a:r>
              <a:rPr lang="sl-SI" sz="2400" dirty="0" err="1">
                <a:solidFill>
                  <a:schemeClr val="bg1"/>
                </a:solidFill>
              </a:rPr>
              <a:t>mednarodnoprimerjalnih</a:t>
            </a:r>
            <a:r>
              <a:rPr lang="sl-SI" sz="2400" dirty="0">
                <a:solidFill>
                  <a:schemeClr val="bg1"/>
                </a:solidFill>
              </a:rPr>
              <a:t> podatkov o dobrobiti učencev in učenk v Sloveniji.</a:t>
            </a:r>
            <a:br>
              <a:rPr lang="sl-SI" sz="2400" dirty="0">
                <a:solidFill>
                  <a:schemeClr val="bg1"/>
                </a:solidFill>
              </a:rPr>
            </a:br>
            <a:endParaRPr lang="sl-SI" sz="2400" dirty="0">
              <a:solidFill>
                <a:schemeClr val="bg1"/>
              </a:solidFill>
            </a:endParaRPr>
          </a:p>
        </p:txBody>
      </p:sp>
      <p:sp>
        <p:nvSpPr>
          <p:cNvPr id="5" name="PoljeZBesedilom 1">
            <a:extLst>
              <a:ext uri="{FF2B5EF4-FFF2-40B4-BE49-F238E27FC236}">
                <a16:creationId xmlns:a16="http://schemas.microsoft.com/office/drawing/2014/main" id="{3C5C8B0E-4838-4132-B6AF-0B53CB29F24E}"/>
              </a:ext>
            </a:extLst>
          </p:cNvPr>
          <p:cNvSpPr txBox="1"/>
          <p:nvPr/>
        </p:nvSpPr>
        <p:spPr>
          <a:xfrm>
            <a:off x="676274" y="4324122"/>
            <a:ext cx="4486275" cy="1938992"/>
          </a:xfrm>
          <a:prstGeom prst="rect">
            <a:avLst/>
          </a:prstGeom>
          <a:noFill/>
        </p:spPr>
        <p:txBody>
          <a:bodyPr wrap="square" rtlCol="0">
            <a:spAutoFit/>
          </a:bodyPr>
          <a:lstStyle/>
          <a:p>
            <a:pPr marL="285750" indent="-285750">
              <a:buFont typeface="Arial" panose="020B0604020202020204" pitchFamily="34" charset="0"/>
              <a:buChar char="•"/>
            </a:pPr>
            <a:r>
              <a:rPr lang="sl-SI" sz="2400" dirty="0">
                <a:solidFill>
                  <a:schemeClr val="bg1"/>
                </a:solidFill>
              </a:rPr>
              <a:t>Preučevanje dobrobiti otrok in mladostnikov je razpršeno, z osredotočanjem na posamezne vidike, z različnimi metodološkimi osnovami.</a:t>
            </a:r>
          </a:p>
        </p:txBody>
      </p:sp>
    </p:spTree>
    <p:extLst>
      <p:ext uri="{BB962C8B-B14F-4D97-AF65-F5344CB8AC3E}">
        <p14:creationId xmlns:p14="http://schemas.microsoft.com/office/powerpoint/2010/main" val="33268586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1B495A">
            <a:alpha val="80000"/>
          </a:srgbClr>
        </a:solidFill>
        <a:effectLst/>
      </p:bgPr>
    </p:bg>
    <p:spTree>
      <p:nvGrpSpPr>
        <p:cNvPr id="1" name=""/>
        <p:cNvGrpSpPr/>
        <p:nvPr/>
      </p:nvGrpSpPr>
      <p:grpSpPr>
        <a:xfrm>
          <a:off x="0" y="0"/>
          <a:ext cx="0" cy="0"/>
          <a:chOff x="0" y="0"/>
          <a:chExt cx="0" cy="0"/>
        </a:xfrm>
      </p:grpSpPr>
      <p:sp>
        <p:nvSpPr>
          <p:cNvPr id="2" name="PoljeZBesedilom 1">
            <a:extLst>
              <a:ext uri="{FF2B5EF4-FFF2-40B4-BE49-F238E27FC236}">
                <a16:creationId xmlns:a16="http://schemas.microsoft.com/office/drawing/2014/main" id="{3C5C8B0E-4838-4132-B6AF-0B53CB29F24E}"/>
              </a:ext>
            </a:extLst>
          </p:cNvPr>
          <p:cNvSpPr txBox="1"/>
          <p:nvPr/>
        </p:nvSpPr>
        <p:spPr>
          <a:xfrm>
            <a:off x="676275" y="1839789"/>
            <a:ext cx="4486275" cy="1569660"/>
          </a:xfrm>
          <a:prstGeom prst="rect">
            <a:avLst/>
          </a:prstGeom>
          <a:noFill/>
        </p:spPr>
        <p:txBody>
          <a:bodyPr wrap="square" rtlCol="0">
            <a:spAutoFit/>
          </a:bodyPr>
          <a:lstStyle/>
          <a:p>
            <a:pPr marL="285750" indent="-285750">
              <a:buFont typeface="Arial" panose="020B0604020202020204" pitchFamily="34" charset="0"/>
              <a:buChar char="•"/>
            </a:pPr>
            <a:r>
              <a:rPr lang="sl-SI" sz="2400" dirty="0">
                <a:solidFill>
                  <a:schemeClr val="bg1"/>
                </a:solidFill>
              </a:rPr>
              <a:t>Najširša opredelitev dobrobiti:</a:t>
            </a:r>
          </a:p>
          <a:p>
            <a:pPr marL="285750" indent="-285750">
              <a:buFont typeface="Arial" panose="020B0604020202020204" pitchFamily="34" charset="0"/>
              <a:buChar char="•"/>
            </a:pPr>
            <a:endParaRPr lang="sl-SI" sz="2400" dirty="0">
              <a:solidFill>
                <a:schemeClr val="bg1"/>
              </a:solidFill>
            </a:endParaRPr>
          </a:p>
          <a:p>
            <a:pPr marL="324000"/>
            <a:r>
              <a:rPr lang="sl-SI" sz="2400" i="1" dirty="0">
                <a:solidFill>
                  <a:schemeClr val="bg1"/>
                </a:solidFill>
              </a:rPr>
              <a:t>Otrok živi dobro življenje in uresničuje svoj potencial.</a:t>
            </a:r>
          </a:p>
        </p:txBody>
      </p:sp>
      <p:sp>
        <p:nvSpPr>
          <p:cNvPr id="3" name="PoljeZBesedilom 2">
            <a:extLst>
              <a:ext uri="{FF2B5EF4-FFF2-40B4-BE49-F238E27FC236}">
                <a16:creationId xmlns:a16="http://schemas.microsoft.com/office/drawing/2014/main" id="{F128C59D-ACC1-4449-AC74-D2A078786FE5}"/>
              </a:ext>
            </a:extLst>
          </p:cNvPr>
          <p:cNvSpPr txBox="1"/>
          <p:nvPr/>
        </p:nvSpPr>
        <p:spPr>
          <a:xfrm>
            <a:off x="1047751" y="590548"/>
            <a:ext cx="9820274" cy="1077218"/>
          </a:xfrm>
          <a:prstGeom prst="rect">
            <a:avLst/>
          </a:prstGeom>
          <a:noFill/>
        </p:spPr>
        <p:txBody>
          <a:bodyPr wrap="square" rtlCol="0">
            <a:spAutoFit/>
          </a:bodyPr>
          <a:lstStyle/>
          <a:p>
            <a:r>
              <a:rPr lang="sl-SI" sz="3200" b="1" dirty="0">
                <a:solidFill>
                  <a:schemeClr val="bg1"/>
                </a:solidFill>
              </a:rPr>
              <a:t>Opredelitev dobrobiti otrok in mladostnikov oz. učencev in učenk</a:t>
            </a:r>
          </a:p>
        </p:txBody>
      </p:sp>
      <p:sp>
        <p:nvSpPr>
          <p:cNvPr id="4" name="PoljeZBesedilom 1">
            <a:extLst>
              <a:ext uri="{FF2B5EF4-FFF2-40B4-BE49-F238E27FC236}">
                <a16:creationId xmlns:a16="http://schemas.microsoft.com/office/drawing/2014/main" id="{3C5C8B0E-4838-4132-B6AF-0B53CB29F24E}"/>
              </a:ext>
            </a:extLst>
          </p:cNvPr>
          <p:cNvSpPr txBox="1"/>
          <p:nvPr/>
        </p:nvSpPr>
        <p:spPr>
          <a:xfrm>
            <a:off x="5667375" y="1839788"/>
            <a:ext cx="5342596" cy="3785652"/>
          </a:xfrm>
          <a:prstGeom prst="rect">
            <a:avLst/>
          </a:prstGeom>
          <a:noFill/>
        </p:spPr>
        <p:txBody>
          <a:bodyPr wrap="square" rtlCol="0">
            <a:spAutoFit/>
          </a:bodyPr>
          <a:lstStyle/>
          <a:p>
            <a:pPr marL="285750" indent="-285750">
              <a:buFont typeface="Arial" panose="020B0604020202020204" pitchFamily="34" charset="0"/>
              <a:buChar char="•"/>
            </a:pPr>
            <a:r>
              <a:rPr lang="sl-SI" sz="2400" dirty="0">
                <a:solidFill>
                  <a:schemeClr val="bg1"/>
                </a:solidFill>
              </a:rPr>
              <a:t>Opredelitev v </a:t>
            </a:r>
            <a:r>
              <a:rPr lang="sl-SI" sz="2400" dirty="0" err="1">
                <a:solidFill>
                  <a:schemeClr val="bg1"/>
                </a:solidFill>
              </a:rPr>
              <a:t>mednarodnoprimerjalnih</a:t>
            </a:r>
            <a:r>
              <a:rPr lang="sl-SI" sz="2400" dirty="0">
                <a:solidFill>
                  <a:schemeClr val="bg1"/>
                </a:solidFill>
              </a:rPr>
              <a:t> raziskavah - raziskavi PISA:</a:t>
            </a:r>
          </a:p>
          <a:p>
            <a:pPr marL="285750" indent="-285750">
              <a:buFont typeface="Arial" panose="020B0604020202020204" pitchFamily="34" charset="0"/>
              <a:buChar char="•"/>
            </a:pPr>
            <a:endParaRPr lang="sl-SI" sz="2400" i="1" dirty="0">
              <a:solidFill>
                <a:schemeClr val="bg1"/>
              </a:solidFill>
            </a:endParaRPr>
          </a:p>
          <a:p>
            <a:pPr marL="324000"/>
            <a:r>
              <a:rPr lang="sl-SI" sz="2400" i="1" dirty="0">
                <a:solidFill>
                  <a:schemeClr val="bg1"/>
                </a:solidFill>
              </a:rPr>
              <a:t>Dobrobit učencev in učenk se nanaša na njihovo psihično, kognitivno, materialno, socialno in fizično delovanje in spretnosti, ki jih potrebujejo za srečno in izpolnjeno življenje.</a:t>
            </a:r>
            <a:br>
              <a:rPr lang="sl-SI" sz="2400" i="1" dirty="0">
                <a:solidFill>
                  <a:schemeClr val="bg1"/>
                </a:solidFill>
              </a:rPr>
            </a:br>
            <a:endParaRPr lang="sl-SI" sz="2400" i="1" dirty="0">
              <a:solidFill>
                <a:schemeClr val="bg1"/>
              </a:solidFill>
            </a:endParaRPr>
          </a:p>
        </p:txBody>
      </p:sp>
    </p:spTree>
    <p:extLst>
      <p:ext uri="{BB962C8B-B14F-4D97-AF65-F5344CB8AC3E}">
        <p14:creationId xmlns:p14="http://schemas.microsoft.com/office/powerpoint/2010/main" val="1946372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Diagram poteka: nadomestni process 22">
            <a:extLst>
              <a:ext uri="{FF2B5EF4-FFF2-40B4-BE49-F238E27FC236}">
                <a16:creationId xmlns:a16="http://schemas.microsoft.com/office/drawing/2014/main" id="{97BF808C-464F-41EF-849D-7FA15A1A483F}"/>
              </a:ext>
            </a:extLst>
          </p:cNvPr>
          <p:cNvSpPr/>
          <p:nvPr/>
        </p:nvSpPr>
        <p:spPr>
          <a:xfrm>
            <a:off x="1455206" y="4172463"/>
            <a:ext cx="2434472" cy="519929"/>
          </a:xfrm>
          <a:prstGeom prst="flowChartAlternateProcess">
            <a:avLst/>
          </a:prstGeom>
          <a:solidFill>
            <a:schemeClr val="accent5">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sl-SI"/>
          </a:p>
        </p:txBody>
      </p:sp>
      <p:sp>
        <p:nvSpPr>
          <p:cNvPr id="40" name="Pravokotnik: zaokroženi vogali 39">
            <a:extLst>
              <a:ext uri="{FF2B5EF4-FFF2-40B4-BE49-F238E27FC236}">
                <a16:creationId xmlns:a16="http://schemas.microsoft.com/office/drawing/2014/main" id="{0A90C39D-76CD-4E78-BC41-630AC25F720E}"/>
              </a:ext>
            </a:extLst>
          </p:cNvPr>
          <p:cNvSpPr/>
          <p:nvPr/>
        </p:nvSpPr>
        <p:spPr>
          <a:xfrm>
            <a:off x="10008634" y="866834"/>
            <a:ext cx="2107096" cy="1002072"/>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39" name="Pravokotnik: zaokroženi vogali 38">
            <a:extLst>
              <a:ext uri="{FF2B5EF4-FFF2-40B4-BE49-F238E27FC236}">
                <a16:creationId xmlns:a16="http://schemas.microsoft.com/office/drawing/2014/main" id="{81EC888C-D07A-44AA-823A-B50700D4BA50}"/>
              </a:ext>
            </a:extLst>
          </p:cNvPr>
          <p:cNvSpPr/>
          <p:nvPr/>
        </p:nvSpPr>
        <p:spPr>
          <a:xfrm>
            <a:off x="7708706" y="912096"/>
            <a:ext cx="2107096" cy="1002072"/>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36" name="Pravokotnik: zaokroženi vogali 35">
            <a:extLst>
              <a:ext uri="{FF2B5EF4-FFF2-40B4-BE49-F238E27FC236}">
                <a16:creationId xmlns:a16="http://schemas.microsoft.com/office/drawing/2014/main" id="{19D9B231-059B-4C0E-A2F2-CA4DD97228E4}"/>
              </a:ext>
            </a:extLst>
          </p:cNvPr>
          <p:cNvSpPr/>
          <p:nvPr/>
        </p:nvSpPr>
        <p:spPr>
          <a:xfrm>
            <a:off x="5348805" y="916151"/>
            <a:ext cx="2107096" cy="1002072"/>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33" name="Pravokotnik: zaokroženi vogali 32">
            <a:extLst>
              <a:ext uri="{FF2B5EF4-FFF2-40B4-BE49-F238E27FC236}">
                <a16:creationId xmlns:a16="http://schemas.microsoft.com/office/drawing/2014/main" id="{ABFAFC95-04CA-4427-A8C9-E6450BD600DC}"/>
              </a:ext>
            </a:extLst>
          </p:cNvPr>
          <p:cNvSpPr/>
          <p:nvPr/>
        </p:nvSpPr>
        <p:spPr>
          <a:xfrm>
            <a:off x="2799181" y="924102"/>
            <a:ext cx="2107096" cy="1002072"/>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15" name="Pravokotnik: zaokroženi vogali 14">
            <a:extLst>
              <a:ext uri="{FF2B5EF4-FFF2-40B4-BE49-F238E27FC236}">
                <a16:creationId xmlns:a16="http://schemas.microsoft.com/office/drawing/2014/main" id="{E01E604B-C542-4CD3-93F6-04ED741926CC}"/>
              </a:ext>
            </a:extLst>
          </p:cNvPr>
          <p:cNvSpPr/>
          <p:nvPr/>
        </p:nvSpPr>
        <p:spPr>
          <a:xfrm>
            <a:off x="238539" y="914400"/>
            <a:ext cx="2107096" cy="1002072"/>
          </a:xfrm>
          <a:prstGeom prst="round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2" name="PoljeZBesedilom 1">
            <a:extLst>
              <a:ext uri="{FF2B5EF4-FFF2-40B4-BE49-F238E27FC236}">
                <a16:creationId xmlns:a16="http://schemas.microsoft.com/office/drawing/2014/main" id="{D6B1F3A8-0F5F-4B1C-A4D5-2F44F3FA0542}"/>
              </a:ext>
            </a:extLst>
          </p:cNvPr>
          <p:cNvSpPr txBox="1"/>
          <p:nvPr/>
        </p:nvSpPr>
        <p:spPr>
          <a:xfrm>
            <a:off x="380351" y="989041"/>
            <a:ext cx="1775926" cy="338554"/>
          </a:xfrm>
          <a:prstGeom prst="rect">
            <a:avLst/>
          </a:prstGeom>
          <a:noFill/>
        </p:spPr>
        <p:txBody>
          <a:bodyPr wrap="square" rtlCol="0">
            <a:spAutoFit/>
          </a:bodyPr>
          <a:lstStyle/>
          <a:p>
            <a:r>
              <a:rPr lang="sl-SI" sz="1600" b="1" dirty="0"/>
              <a:t>Psihična domena</a:t>
            </a:r>
          </a:p>
        </p:txBody>
      </p:sp>
      <p:sp>
        <p:nvSpPr>
          <p:cNvPr id="3" name="PoljeZBesedilom 2">
            <a:extLst>
              <a:ext uri="{FF2B5EF4-FFF2-40B4-BE49-F238E27FC236}">
                <a16:creationId xmlns:a16="http://schemas.microsoft.com/office/drawing/2014/main" id="{1369529D-B233-429C-A03C-87B6559068DE}"/>
              </a:ext>
            </a:extLst>
          </p:cNvPr>
          <p:cNvSpPr txBox="1"/>
          <p:nvPr/>
        </p:nvSpPr>
        <p:spPr>
          <a:xfrm>
            <a:off x="158621" y="1962540"/>
            <a:ext cx="2332653" cy="707886"/>
          </a:xfrm>
          <a:prstGeom prst="rect">
            <a:avLst/>
          </a:prstGeom>
          <a:noFill/>
        </p:spPr>
        <p:txBody>
          <a:bodyPr wrap="square" rtlCol="0">
            <a:spAutoFit/>
          </a:bodyPr>
          <a:lstStyle/>
          <a:p>
            <a:r>
              <a:rPr lang="sl-SI" sz="1000" dirty="0"/>
              <a:t>Kako učenci in učenke vrednotijo in gledajo na svoje življenje, koliko so zavzeti pri šolskem delu ter kakšne cilje in ambicije imajo glede svoje prihodnosti.</a:t>
            </a:r>
          </a:p>
        </p:txBody>
      </p:sp>
      <p:sp>
        <p:nvSpPr>
          <p:cNvPr id="4" name="PoljeZBesedilom 3">
            <a:extLst>
              <a:ext uri="{FF2B5EF4-FFF2-40B4-BE49-F238E27FC236}">
                <a16:creationId xmlns:a16="http://schemas.microsoft.com/office/drawing/2014/main" id="{DA14C509-B28D-4BF9-B523-8E32FD000DAF}"/>
              </a:ext>
            </a:extLst>
          </p:cNvPr>
          <p:cNvSpPr txBox="1"/>
          <p:nvPr/>
        </p:nvSpPr>
        <p:spPr>
          <a:xfrm>
            <a:off x="2878330" y="999023"/>
            <a:ext cx="1895832" cy="338554"/>
          </a:xfrm>
          <a:prstGeom prst="rect">
            <a:avLst/>
          </a:prstGeom>
          <a:noFill/>
        </p:spPr>
        <p:txBody>
          <a:bodyPr wrap="square" rtlCol="0">
            <a:spAutoFit/>
          </a:bodyPr>
          <a:lstStyle/>
          <a:p>
            <a:r>
              <a:rPr lang="sl-SI" sz="1600" b="1" dirty="0"/>
              <a:t>Kognitivna domena</a:t>
            </a:r>
          </a:p>
        </p:txBody>
      </p:sp>
      <p:sp>
        <p:nvSpPr>
          <p:cNvPr id="6" name="PoljeZBesedilom 5">
            <a:extLst>
              <a:ext uri="{FF2B5EF4-FFF2-40B4-BE49-F238E27FC236}">
                <a16:creationId xmlns:a16="http://schemas.microsoft.com/office/drawing/2014/main" id="{411AC03D-5AF8-458F-AAA9-8FAF053CFE33}"/>
              </a:ext>
            </a:extLst>
          </p:cNvPr>
          <p:cNvSpPr txBox="1"/>
          <p:nvPr/>
        </p:nvSpPr>
        <p:spPr>
          <a:xfrm>
            <a:off x="2827177" y="1959429"/>
            <a:ext cx="2332653" cy="553998"/>
          </a:xfrm>
          <a:prstGeom prst="rect">
            <a:avLst/>
          </a:prstGeom>
          <a:noFill/>
        </p:spPr>
        <p:txBody>
          <a:bodyPr wrap="square" rtlCol="0">
            <a:spAutoFit/>
          </a:bodyPr>
          <a:lstStyle/>
          <a:p>
            <a:r>
              <a:rPr lang="sl-SI" sz="1000" dirty="0"/>
              <a:t>Znanje, spretnosti in temelji, ki jih imajo učenci in učenke za učinkovito sodelovanje v današnji družbi.</a:t>
            </a:r>
          </a:p>
        </p:txBody>
      </p:sp>
      <p:sp>
        <p:nvSpPr>
          <p:cNvPr id="7" name="PoljeZBesedilom 6">
            <a:extLst>
              <a:ext uri="{FF2B5EF4-FFF2-40B4-BE49-F238E27FC236}">
                <a16:creationId xmlns:a16="http://schemas.microsoft.com/office/drawing/2014/main" id="{764AE482-D3AC-4EDA-8913-45E85A135349}"/>
              </a:ext>
            </a:extLst>
          </p:cNvPr>
          <p:cNvSpPr txBox="1"/>
          <p:nvPr/>
        </p:nvSpPr>
        <p:spPr>
          <a:xfrm>
            <a:off x="5384540" y="987321"/>
            <a:ext cx="2035626" cy="830997"/>
          </a:xfrm>
          <a:prstGeom prst="rect">
            <a:avLst/>
          </a:prstGeom>
          <a:noFill/>
        </p:spPr>
        <p:txBody>
          <a:bodyPr wrap="square" rtlCol="0">
            <a:spAutoFit/>
          </a:bodyPr>
          <a:lstStyle/>
          <a:p>
            <a:r>
              <a:rPr lang="sl-SI" sz="1600" b="1" dirty="0"/>
              <a:t>Materialna domena (domena materialnih in človeških virov)</a:t>
            </a:r>
          </a:p>
        </p:txBody>
      </p:sp>
      <p:sp>
        <p:nvSpPr>
          <p:cNvPr id="8" name="PoljeZBesedilom 7">
            <a:extLst>
              <a:ext uri="{FF2B5EF4-FFF2-40B4-BE49-F238E27FC236}">
                <a16:creationId xmlns:a16="http://schemas.microsoft.com/office/drawing/2014/main" id="{7378237B-B295-488B-B93C-A46CFE98552F}"/>
              </a:ext>
            </a:extLst>
          </p:cNvPr>
          <p:cNvSpPr txBox="1"/>
          <p:nvPr/>
        </p:nvSpPr>
        <p:spPr>
          <a:xfrm>
            <a:off x="5292970" y="1962540"/>
            <a:ext cx="2332653" cy="707886"/>
          </a:xfrm>
          <a:prstGeom prst="rect">
            <a:avLst/>
          </a:prstGeom>
          <a:noFill/>
        </p:spPr>
        <p:txBody>
          <a:bodyPr wrap="square" rtlCol="0">
            <a:spAutoFit/>
          </a:bodyPr>
          <a:lstStyle/>
          <a:p>
            <a:r>
              <a:rPr lang="sl-SI" sz="1000" dirty="0"/>
              <a:t>Materialni in človeški viri, ki omogočajo družini, da zadosti otrokovim potrebam, in šolam, da podpirajo njihov učni in zdravstveni razvoj.</a:t>
            </a:r>
          </a:p>
        </p:txBody>
      </p:sp>
      <p:sp>
        <p:nvSpPr>
          <p:cNvPr id="11" name="PoljeZBesedilom 10">
            <a:extLst>
              <a:ext uri="{FF2B5EF4-FFF2-40B4-BE49-F238E27FC236}">
                <a16:creationId xmlns:a16="http://schemas.microsoft.com/office/drawing/2014/main" id="{57CD3A0C-1139-4CED-BF4D-082C49F7588B}"/>
              </a:ext>
            </a:extLst>
          </p:cNvPr>
          <p:cNvSpPr txBox="1"/>
          <p:nvPr/>
        </p:nvSpPr>
        <p:spPr>
          <a:xfrm>
            <a:off x="0" y="4358693"/>
            <a:ext cx="1623526" cy="246221"/>
          </a:xfrm>
          <a:prstGeom prst="rect">
            <a:avLst/>
          </a:prstGeom>
          <a:noFill/>
        </p:spPr>
        <p:txBody>
          <a:bodyPr wrap="square" rtlCol="0">
            <a:spAutoFit/>
          </a:bodyPr>
          <a:lstStyle/>
          <a:p>
            <a:r>
              <a:rPr lang="sl-SI" sz="1000" dirty="0" err="1"/>
              <a:t>Splošnopsihična</a:t>
            </a:r>
            <a:endParaRPr lang="sl-SI" sz="1000" dirty="0"/>
          </a:p>
        </p:txBody>
      </p:sp>
      <p:sp>
        <p:nvSpPr>
          <p:cNvPr id="12" name="PoljeZBesedilom 11">
            <a:extLst>
              <a:ext uri="{FF2B5EF4-FFF2-40B4-BE49-F238E27FC236}">
                <a16:creationId xmlns:a16="http://schemas.microsoft.com/office/drawing/2014/main" id="{7C6C8AC6-9841-41C2-88F5-5A58C468F17E}"/>
              </a:ext>
            </a:extLst>
          </p:cNvPr>
          <p:cNvSpPr txBox="1"/>
          <p:nvPr/>
        </p:nvSpPr>
        <p:spPr>
          <a:xfrm>
            <a:off x="1623526" y="4338778"/>
            <a:ext cx="1203651" cy="246221"/>
          </a:xfrm>
          <a:prstGeom prst="rect">
            <a:avLst/>
          </a:prstGeom>
          <a:noFill/>
        </p:spPr>
        <p:txBody>
          <a:bodyPr wrap="square" rtlCol="0">
            <a:spAutoFit/>
          </a:bodyPr>
          <a:lstStyle/>
          <a:p>
            <a:r>
              <a:rPr lang="sl-SI" sz="1000" dirty="0" err="1"/>
              <a:t>Učnopsihična</a:t>
            </a:r>
            <a:endParaRPr lang="sl-SI" sz="1000" dirty="0"/>
          </a:p>
        </p:txBody>
      </p:sp>
      <p:sp>
        <p:nvSpPr>
          <p:cNvPr id="13" name="PoljeZBesedilom 12">
            <a:extLst>
              <a:ext uri="{FF2B5EF4-FFF2-40B4-BE49-F238E27FC236}">
                <a16:creationId xmlns:a16="http://schemas.microsoft.com/office/drawing/2014/main" id="{F1D56722-67A2-44CF-89FB-8E3F8B2C07BD}"/>
              </a:ext>
            </a:extLst>
          </p:cNvPr>
          <p:cNvSpPr txBox="1"/>
          <p:nvPr/>
        </p:nvSpPr>
        <p:spPr>
          <a:xfrm>
            <a:off x="7911327" y="989041"/>
            <a:ext cx="1701853" cy="338554"/>
          </a:xfrm>
          <a:prstGeom prst="rect">
            <a:avLst/>
          </a:prstGeom>
          <a:noFill/>
        </p:spPr>
        <p:txBody>
          <a:bodyPr wrap="square" rtlCol="0">
            <a:spAutoFit/>
          </a:bodyPr>
          <a:lstStyle/>
          <a:p>
            <a:r>
              <a:rPr lang="sl-SI" sz="1600" b="1" dirty="0"/>
              <a:t>Socialna domena</a:t>
            </a:r>
          </a:p>
        </p:txBody>
      </p:sp>
      <p:sp>
        <p:nvSpPr>
          <p:cNvPr id="14" name="PoljeZBesedilom 13">
            <a:extLst>
              <a:ext uri="{FF2B5EF4-FFF2-40B4-BE49-F238E27FC236}">
                <a16:creationId xmlns:a16="http://schemas.microsoft.com/office/drawing/2014/main" id="{7ED05371-2465-4CB7-9535-36344FF454F3}"/>
              </a:ext>
            </a:extLst>
          </p:cNvPr>
          <p:cNvSpPr txBox="1"/>
          <p:nvPr/>
        </p:nvSpPr>
        <p:spPr>
          <a:xfrm>
            <a:off x="7675981" y="1959429"/>
            <a:ext cx="2332653" cy="553998"/>
          </a:xfrm>
          <a:prstGeom prst="rect">
            <a:avLst/>
          </a:prstGeom>
          <a:noFill/>
        </p:spPr>
        <p:txBody>
          <a:bodyPr wrap="square" rtlCol="0">
            <a:spAutoFit/>
          </a:bodyPr>
          <a:lstStyle/>
          <a:p>
            <a:r>
              <a:rPr lang="sl-SI" sz="1000" dirty="0"/>
              <a:t>Kakovost socialnega življenja, vključno z odnosi v družini, z vrstniki in učitelji, zaznavanje socialnega življenja v šoli. </a:t>
            </a:r>
          </a:p>
        </p:txBody>
      </p:sp>
      <p:sp>
        <p:nvSpPr>
          <p:cNvPr id="16" name="PoljeZBesedilom 15">
            <a:extLst>
              <a:ext uri="{FF2B5EF4-FFF2-40B4-BE49-F238E27FC236}">
                <a16:creationId xmlns:a16="http://schemas.microsoft.com/office/drawing/2014/main" id="{E6D7DE34-A318-4A98-B082-D797B357FC6A}"/>
              </a:ext>
            </a:extLst>
          </p:cNvPr>
          <p:cNvSpPr txBox="1"/>
          <p:nvPr/>
        </p:nvSpPr>
        <p:spPr>
          <a:xfrm>
            <a:off x="10329935" y="989041"/>
            <a:ext cx="1623526" cy="338554"/>
          </a:xfrm>
          <a:prstGeom prst="rect">
            <a:avLst/>
          </a:prstGeom>
          <a:noFill/>
        </p:spPr>
        <p:txBody>
          <a:bodyPr wrap="square" rtlCol="0">
            <a:spAutoFit/>
          </a:bodyPr>
          <a:lstStyle/>
          <a:p>
            <a:r>
              <a:rPr lang="sl-SI" sz="1600" b="1" dirty="0"/>
              <a:t>Fizična domena</a:t>
            </a:r>
          </a:p>
        </p:txBody>
      </p:sp>
      <p:sp>
        <p:nvSpPr>
          <p:cNvPr id="17" name="PoljeZBesedilom 16">
            <a:extLst>
              <a:ext uri="{FF2B5EF4-FFF2-40B4-BE49-F238E27FC236}">
                <a16:creationId xmlns:a16="http://schemas.microsoft.com/office/drawing/2014/main" id="{FF3EC274-DEB5-417C-83B1-1BE278AA97FE}"/>
              </a:ext>
            </a:extLst>
          </p:cNvPr>
          <p:cNvSpPr txBox="1"/>
          <p:nvPr/>
        </p:nvSpPr>
        <p:spPr>
          <a:xfrm>
            <a:off x="9965916" y="1959429"/>
            <a:ext cx="2332653" cy="553998"/>
          </a:xfrm>
          <a:prstGeom prst="rect">
            <a:avLst/>
          </a:prstGeom>
          <a:noFill/>
        </p:spPr>
        <p:txBody>
          <a:bodyPr wrap="square" rtlCol="0">
            <a:spAutoFit/>
          </a:bodyPr>
          <a:lstStyle/>
          <a:p>
            <a:r>
              <a:rPr lang="sl-SI" sz="1000" dirty="0"/>
              <a:t>Zdravstveni status, sodelovanje v fizičnih aktivnostih in osvojitev zdravih prehranjevalnih navad.</a:t>
            </a:r>
          </a:p>
        </p:txBody>
      </p:sp>
      <p:sp>
        <p:nvSpPr>
          <p:cNvPr id="18" name="PoljeZBesedilom 17">
            <a:extLst>
              <a:ext uri="{FF2B5EF4-FFF2-40B4-BE49-F238E27FC236}">
                <a16:creationId xmlns:a16="http://schemas.microsoft.com/office/drawing/2014/main" id="{B46D79F0-84A4-4814-ADE0-874B1ED134CF}"/>
              </a:ext>
            </a:extLst>
          </p:cNvPr>
          <p:cNvSpPr txBox="1"/>
          <p:nvPr/>
        </p:nvSpPr>
        <p:spPr>
          <a:xfrm>
            <a:off x="1420843" y="5637162"/>
            <a:ext cx="2813956" cy="400110"/>
          </a:xfrm>
          <a:prstGeom prst="rect">
            <a:avLst/>
          </a:prstGeom>
          <a:noFill/>
        </p:spPr>
        <p:txBody>
          <a:bodyPr wrap="square" rtlCol="0">
            <a:spAutoFit/>
          </a:bodyPr>
          <a:lstStyle/>
          <a:p>
            <a:r>
              <a:rPr lang="sl-SI" sz="1000" dirty="0" err="1"/>
              <a:t>Samoučinkovitost</a:t>
            </a:r>
            <a:r>
              <a:rPr lang="sl-SI" sz="1000" dirty="0"/>
              <a:t> pri predmetu, veselje do predmeta,  zunanja motivacija za učenje predmeta</a:t>
            </a:r>
          </a:p>
        </p:txBody>
      </p:sp>
      <p:cxnSp>
        <p:nvCxnSpPr>
          <p:cNvPr id="20" name="Raven puščični povezovalnik 19">
            <a:extLst>
              <a:ext uri="{FF2B5EF4-FFF2-40B4-BE49-F238E27FC236}">
                <a16:creationId xmlns:a16="http://schemas.microsoft.com/office/drawing/2014/main" id="{EC4FCEDD-ECB7-43FC-90B0-37631B909F26}"/>
              </a:ext>
            </a:extLst>
          </p:cNvPr>
          <p:cNvCxnSpPr>
            <a:cxnSpLocks/>
          </p:cNvCxnSpPr>
          <p:nvPr/>
        </p:nvCxnSpPr>
        <p:spPr>
          <a:xfrm>
            <a:off x="1324947" y="2803663"/>
            <a:ext cx="457200" cy="13452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Raven puščični povezovalnik 20">
            <a:extLst>
              <a:ext uri="{FF2B5EF4-FFF2-40B4-BE49-F238E27FC236}">
                <a16:creationId xmlns:a16="http://schemas.microsoft.com/office/drawing/2014/main" id="{CD9DDF52-EF1D-4A9A-91B9-FF8BE77CF821}"/>
              </a:ext>
            </a:extLst>
          </p:cNvPr>
          <p:cNvCxnSpPr>
            <a:cxnSpLocks/>
          </p:cNvCxnSpPr>
          <p:nvPr/>
        </p:nvCxnSpPr>
        <p:spPr>
          <a:xfrm flipH="1">
            <a:off x="429208" y="2827176"/>
            <a:ext cx="382555" cy="13603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Raven puščični povezovalnik 25">
            <a:extLst>
              <a:ext uri="{FF2B5EF4-FFF2-40B4-BE49-F238E27FC236}">
                <a16:creationId xmlns:a16="http://schemas.microsoft.com/office/drawing/2014/main" id="{BC2F2BCE-4AA9-4194-A306-A7EC8F9059A5}"/>
              </a:ext>
            </a:extLst>
          </p:cNvPr>
          <p:cNvCxnSpPr>
            <a:cxnSpLocks/>
          </p:cNvCxnSpPr>
          <p:nvPr/>
        </p:nvCxnSpPr>
        <p:spPr>
          <a:xfrm>
            <a:off x="3941405" y="2716288"/>
            <a:ext cx="552062" cy="14254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Raven puščični povezovalnik 26">
            <a:extLst>
              <a:ext uri="{FF2B5EF4-FFF2-40B4-BE49-F238E27FC236}">
                <a16:creationId xmlns:a16="http://schemas.microsoft.com/office/drawing/2014/main" id="{819A5465-667E-488B-922F-500629BD9C9C}"/>
              </a:ext>
            </a:extLst>
          </p:cNvPr>
          <p:cNvCxnSpPr>
            <a:cxnSpLocks/>
          </p:cNvCxnSpPr>
          <p:nvPr/>
        </p:nvCxnSpPr>
        <p:spPr>
          <a:xfrm flipH="1">
            <a:off x="3300949" y="2684346"/>
            <a:ext cx="404328" cy="14528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8" name="PoljeZBesedilom 27">
            <a:extLst>
              <a:ext uri="{FF2B5EF4-FFF2-40B4-BE49-F238E27FC236}">
                <a16:creationId xmlns:a16="http://schemas.microsoft.com/office/drawing/2014/main" id="{A4E1E126-5C62-4098-B848-312B2CD572CA}"/>
              </a:ext>
            </a:extLst>
          </p:cNvPr>
          <p:cNvSpPr txBox="1"/>
          <p:nvPr/>
        </p:nvSpPr>
        <p:spPr>
          <a:xfrm rot="17293626">
            <a:off x="3192840" y="3169931"/>
            <a:ext cx="415498" cy="246221"/>
          </a:xfrm>
          <a:prstGeom prst="rect">
            <a:avLst/>
          </a:prstGeom>
          <a:noFill/>
        </p:spPr>
        <p:txBody>
          <a:bodyPr wrap="none" rtlCol="0">
            <a:spAutoFit/>
          </a:bodyPr>
          <a:lstStyle/>
          <a:p>
            <a:r>
              <a:rPr lang="sl-SI" sz="1000" dirty="0"/>
              <a:t>PISA</a:t>
            </a:r>
          </a:p>
        </p:txBody>
      </p:sp>
      <p:sp>
        <p:nvSpPr>
          <p:cNvPr id="31" name="PoljeZBesedilom 30">
            <a:extLst>
              <a:ext uri="{FF2B5EF4-FFF2-40B4-BE49-F238E27FC236}">
                <a16:creationId xmlns:a16="http://schemas.microsoft.com/office/drawing/2014/main" id="{A9ED7522-0232-464A-B1DF-4DEBB6C7F569}"/>
              </a:ext>
            </a:extLst>
          </p:cNvPr>
          <p:cNvSpPr txBox="1"/>
          <p:nvPr/>
        </p:nvSpPr>
        <p:spPr>
          <a:xfrm>
            <a:off x="4058815" y="4261833"/>
            <a:ext cx="1623526" cy="400110"/>
          </a:xfrm>
          <a:prstGeom prst="rect">
            <a:avLst/>
          </a:prstGeom>
          <a:noFill/>
        </p:spPr>
        <p:txBody>
          <a:bodyPr wrap="square" rtlCol="0">
            <a:spAutoFit/>
          </a:bodyPr>
          <a:lstStyle/>
          <a:p>
            <a:r>
              <a:rPr lang="sl-SI" sz="1000" dirty="0"/>
              <a:t>Predmetno specifične veščine in spretnosti</a:t>
            </a:r>
          </a:p>
        </p:txBody>
      </p:sp>
      <p:sp>
        <p:nvSpPr>
          <p:cNvPr id="32" name="PoljeZBesedilom 31">
            <a:extLst>
              <a:ext uri="{FF2B5EF4-FFF2-40B4-BE49-F238E27FC236}">
                <a16:creationId xmlns:a16="http://schemas.microsoft.com/office/drawing/2014/main" id="{42414450-6CEF-439A-A65A-B0A2BAF37325}"/>
              </a:ext>
            </a:extLst>
          </p:cNvPr>
          <p:cNvSpPr txBox="1"/>
          <p:nvPr/>
        </p:nvSpPr>
        <p:spPr>
          <a:xfrm>
            <a:off x="2672442" y="4272268"/>
            <a:ext cx="1268963" cy="400110"/>
          </a:xfrm>
          <a:prstGeom prst="rect">
            <a:avLst/>
          </a:prstGeom>
          <a:noFill/>
        </p:spPr>
        <p:txBody>
          <a:bodyPr wrap="square" rtlCol="0">
            <a:spAutoFit/>
          </a:bodyPr>
          <a:lstStyle/>
          <a:p>
            <a:r>
              <a:rPr lang="sl-SI" sz="1000" dirty="0" err="1"/>
              <a:t>Samoprepričanja</a:t>
            </a:r>
            <a:r>
              <a:rPr lang="sl-SI" sz="1000" dirty="0"/>
              <a:t> v povezavi s predmeti</a:t>
            </a:r>
          </a:p>
        </p:txBody>
      </p:sp>
      <p:cxnSp>
        <p:nvCxnSpPr>
          <p:cNvPr id="34" name="Raven puščični povezovalnik 33">
            <a:extLst>
              <a:ext uri="{FF2B5EF4-FFF2-40B4-BE49-F238E27FC236}">
                <a16:creationId xmlns:a16="http://schemas.microsoft.com/office/drawing/2014/main" id="{C8604ECA-AD71-458D-A169-72C16AD0132D}"/>
              </a:ext>
            </a:extLst>
          </p:cNvPr>
          <p:cNvCxnSpPr>
            <a:cxnSpLocks/>
          </p:cNvCxnSpPr>
          <p:nvPr/>
        </p:nvCxnSpPr>
        <p:spPr>
          <a:xfrm flipH="1">
            <a:off x="1889891" y="4707703"/>
            <a:ext cx="7101" cy="8741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Raven puščični povezovalnik 34">
            <a:extLst>
              <a:ext uri="{FF2B5EF4-FFF2-40B4-BE49-F238E27FC236}">
                <a16:creationId xmlns:a16="http://schemas.microsoft.com/office/drawing/2014/main" id="{F68393CA-09AA-4498-BE60-C44D76685667}"/>
              </a:ext>
            </a:extLst>
          </p:cNvPr>
          <p:cNvCxnSpPr>
            <a:cxnSpLocks/>
          </p:cNvCxnSpPr>
          <p:nvPr/>
        </p:nvCxnSpPr>
        <p:spPr>
          <a:xfrm>
            <a:off x="3317333" y="4756470"/>
            <a:ext cx="9330" cy="7666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7" name="PoljeZBesedilom 36">
            <a:extLst>
              <a:ext uri="{FF2B5EF4-FFF2-40B4-BE49-F238E27FC236}">
                <a16:creationId xmlns:a16="http://schemas.microsoft.com/office/drawing/2014/main" id="{E80588D9-2847-47D7-A647-C57E5A8C18FE}"/>
              </a:ext>
            </a:extLst>
          </p:cNvPr>
          <p:cNvSpPr txBox="1"/>
          <p:nvPr/>
        </p:nvSpPr>
        <p:spPr>
          <a:xfrm rot="5400000">
            <a:off x="3222284" y="4879566"/>
            <a:ext cx="415498" cy="246221"/>
          </a:xfrm>
          <a:prstGeom prst="rect">
            <a:avLst/>
          </a:prstGeom>
          <a:noFill/>
        </p:spPr>
        <p:txBody>
          <a:bodyPr wrap="none" rtlCol="0">
            <a:spAutoFit/>
          </a:bodyPr>
          <a:lstStyle/>
          <a:p>
            <a:r>
              <a:rPr lang="sl-SI" sz="1000" dirty="0"/>
              <a:t>PISA</a:t>
            </a:r>
          </a:p>
        </p:txBody>
      </p:sp>
      <p:sp>
        <p:nvSpPr>
          <p:cNvPr id="38" name="PoljeZBesedilom 37">
            <a:extLst>
              <a:ext uri="{FF2B5EF4-FFF2-40B4-BE49-F238E27FC236}">
                <a16:creationId xmlns:a16="http://schemas.microsoft.com/office/drawing/2014/main" id="{BE1427A6-4FF9-4C44-88B4-57282A1F7BBB}"/>
              </a:ext>
            </a:extLst>
          </p:cNvPr>
          <p:cNvSpPr txBox="1"/>
          <p:nvPr/>
        </p:nvSpPr>
        <p:spPr>
          <a:xfrm rot="5400000">
            <a:off x="1561261" y="4993757"/>
            <a:ext cx="940712" cy="246221"/>
          </a:xfrm>
          <a:prstGeom prst="rect">
            <a:avLst/>
          </a:prstGeom>
          <a:noFill/>
        </p:spPr>
        <p:txBody>
          <a:bodyPr wrap="square" rtlCol="0">
            <a:spAutoFit/>
          </a:bodyPr>
          <a:lstStyle/>
          <a:p>
            <a:r>
              <a:rPr lang="sl-SI" sz="1000" dirty="0"/>
              <a:t>Naša analiza</a:t>
            </a:r>
          </a:p>
        </p:txBody>
      </p:sp>
      <p:sp>
        <p:nvSpPr>
          <p:cNvPr id="41" name="PoljeZBesedilom 40">
            <a:extLst>
              <a:ext uri="{FF2B5EF4-FFF2-40B4-BE49-F238E27FC236}">
                <a16:creationId xmlns:a16="http://schemas.microsoft.com/office/drawing/2014/main" id="{0223A5C4-57B9-41C5-9192-B790C7737820}"/>
              </a:ext>
            </a:extLst>
          </p:cNvPr>
          <p:cNvSpPr txBox="1"/>
          <p:nvPr/>
        </p:nvSpPr>
        <p:spPr>
          <a:xfrm rot="4206377">
            <a:off x="1168937" y="3188245"/>
            <a:ext cx="940712" cy="246221"/>
          </a:xfrm>
          <a:prstGeom prst="rect">
            <a:avLst/>
          </a:prstGeom>
          <a:noFill/>
        </p:spPr>
        <p:txBody>
          <a:bodyPr wrap="square" rtlCol="0">
            <a:spAutoFit/>
          </a:bodyPr>
          <a:lstStyle/>
          <a:p>
            <a:r>
              <a:rPr lang="sl-SI" sz="1000" dirty="0"/>
              <a:t>Naša analiza</a:t>
            </a:r>
          </a:p>
        </p:txBody>
      </p:sp>
      <p:sp>
        <p:nvSpPr>
          <p:cNvPr id="10" name="PoljeZBesedilom 9">
            <a:extLst>
              <a:ext uri="{FF2B5EF4-FFF2-40B4-BE49-F238E27FC236}">
                <a16:creationId xmlns:a16="http://schemas.microsoft.com/office/drawing/2014/main" id="{D4E17C22-E7B2-4FB7-91A7-0C1D6A09429D}"/>
              </a:ext>
            </a:extLst>
          </p:cNvPr>
          <p:cNvSpPr txBox="1"/>
          <p:nvPr/>
        </p:nvSpPr>
        <p:spPr>
          <a:xfrm>
            <a:off x="3941405" y="243329"/>
            <a:ext cx="4952084" cy="584775"/>
          </a:xfrm>
          <a:prstGeom prst="rect">
            <a:avLst/>
          </a:prstGeom>
          <a:noFill/>
        </p:spPr>
        <p:txBody>
          <a:bodyPr wrap="square" rtlCol="0">
            <a:spAutoFit/>
          </a:bodyPr>
          <a:lstStyle/>
          <a:p>
            <a:r>
              <a:rPr lang="sl-SI" sz="3200" b="1" dirty="0">
                <a:solidFill>
                  <a:srgbClr val="1B495A"/>
                </a:solidFill>
              </a:rPr>
              <a:t>5 domen dobrobiti učencev</a:t>
            </a:r>
          </a:p>
        </p:txBody>
      </p:sp>
      <p:cxnSp>
        <p:nvCxnSpPr>
          <p:cNvPr id="22" name="Raven povezovalnik 21">
            <a:extLst>
              <a:ext uri="{FF2B5EF4-FFF2-40B4-BE49-F238E27FC236}">
                <a16:creationId xmlns:a16="http://schemas.microsoft.com/office/drawing/2014/main" id="{0F1C9FE9-A8EB-418F-ADA0-3AB4AE2FC2EC}"/>
              </a:ext>
            </a:extLst>
          </p:cNvPr>
          <p:cNvCxnSpPr/>
          <p:nvPr/>
        </p:nvCxnSpPr>
        <p:spPr>
          <a:xfrm>
            <a:off x="2608028" y="1914168"/>
            <a:ext cx="0" cy="3722994"/>
          </a:xfrm>
          <a:prstGeom prst="line">
            <a:avLst/>
          </a:prstGeom>
          <a:ln w="9525" cap="flat" cmpd="sng" algn="ctr">
            <a:solidFill>
              <a:schemeClr val="accent5"/>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43" name="PoljeZBesedilom 42">
            <a:extLst>
              <a:ext uri="{FF2B5EF4-FFF2-40B4-BE49-F238E27FC236}">
                <a16:creationId xmlns:a16="http://schemas.microsoft.com/office/drawing/2014/main" id="{6C9839E9-CDE6-456F-95B3-9A67C3E78A50}"/>
              </a:ext>
            </a:extLst>
          </p:cNvPr>
          <p:cNvSpPr txBox="1"/>
          <p:nvPr/>
        </p:nvSpPr>
        <p:spPr>
          <a:xfrm rot="4163232">
            <a:off x="3774473" y="3219833"/>
            <a:ext cx="1164101" cy="246221"/>
          </a:xfrm>
          <a:prstGeom prst="rect">
            <a:avLst/>
          </a:prstGeom>
          <a:noFill/>
        </p:spPr>
        <p:txBody>
          <a:bodyPr wrap="none" rtlCol="0">
            <a:spAutoFit/>
          </a:bodyPr>
          <a:lstStyle/>
          <a:p>
            <a:r>
              <a:rPr lang="sl-SI" sz="1000" dirty="0"/>
              <a:t>PISA + naša analiza</a:t>
            </a:r>
          </a:p>
        </p:txBody>
      </p:sp>
      <p:sp>
        <p:nvSpPr>
          <p:cNvPr id="45" name="PoljeZBesedilom 44">
            <a:extLst>
              <a:ext uri="{FF2B5EF4-FFF2-40B4-BE49-F238E27FC236}">
                <a16:creationId xmlns:a16="http://schemas.microsoft.com/office/drawing/2014/main" id="{237F8655-C622-47FF-A481-AAC522F1DD3D}"/>
              </a:ext>
            </a:extLst>
          </p:cNvPr>
          <p:cNvSpPr txBox="1"/>
          <p:nvPr/>
        </p:nvSpPr>
        <p:spPr>
          <a:xfrm rot="17110586">
            <a:off x="-57988" y="3275698"/>
            <a:ext cx="1164101" cy="246221"/>
          </a:xfrm>
          <a:prstGeom prst="rect">
            <a:avLst/>
          </a:prstGeom>
          <a:noFill/>
        </p:spPr>
        <p:txBody>
          <a:bodyPr wrap="none" rtlCol="0">
            <a:spAutoFit/>
          </a:bodyPr>
          <a:lstStyle/>
          <a:p>
            <a:r>
              <a:rPr lang="sl-SI" sz="1000" dirty="0"/>
              <a:t>PISA + naša analiza</a:t>
            </a:r>
          </a:p>
        </p:txBody>
      </p:sp>
    </p:spTree>
    <p:extLst>
      <p:ext uri="{BB962C8B-B14F-4D97-AF65-F5344CB8AC3E}">
        <p14:creationId xmlns:p14="http://schemas.microsoft.com/office/powerpoint/2010/main" val="4295645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Zaobljeni pravokotnik 24"/>
          <p:cNvSpPr/>
          <p:nvPr/>
        </p:nvSpPr>
        <p:spPr>
          <a:xfrm>
            <a:off x="17014" y="826423"/>
            <a:ext cx="2995642" cy="5977265"/>
          </a:xfrm>
          <a:prstGeom prst="roundRect">
            <a:avLst/>
          </a:prstGeom>
          <a:solidFill>
            <a:schemeClr val="bg1"/>
          </a:solidFill>
          <a:ln>
            <a:solidFill>
              <a:srgbClr val="ECDFF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sz="1801"/>
          </a:p>
        </p:txBody>
      </p:sp>
      <p:sp>
        <p:nvSpPr>
          <p:cNvPr id="12" name="Pravokotnik 11">
            <a:extLst>
              <a:ext uri="{FF2B5EF4-FFF2-40B4-BE49-F238E27FC236}">
                <a16:creationId xmlns:a16="http://schemas.microsoft.com/office/drawing/2014/main" id="{3243ED1A-F5B0-4D53-BEA4-99DE32728451}"/>
              </a:ext>
            </a:extLst>
          </p:cNvPr>
          <p:cNvSpPr/>
          <p:nvPr/>
        </p:nvSpPr>
        <p:spPr>
          <a:xfrm>
            <a:off x="94543" y="2527730"/>
            <a:ext cx="2880037" cy="147606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dirty="0"/>
          </a:p>
        </p:txBody>
      </p:sp>
      <p:sp>
        <p:nvSpPr>
          <p:cNvPr id="24" name="Zaobljeni pravokotnik 23"/>
          <p:cNvSpPr/>
          <p:nvPr/>
        </p:nvSpPr>
        <p:spPr>
          <a:xfrm>
            <a:off x="3095229" y="826423"/>
            <a:ext cx="1132519" cy="5816781"/>
          </a:xfrm>
          <a:prstGeom prst="roundRect">
            <a:avLst/>
          </a:prstGeom>
          <a:solidFill>
            <a:schemeClr val="bg1"/>
          </a:solidFill>
          <a:ln>
            <a:solidFill>
              <a:schemeClr val="accent4">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sz="1801"/>
          </a:p>
        </p:txBody>
      </p:sp>
      <p:sp>
        <p:nvSpPr>
          <p:cNvPr id="23" name="Zaobljeni pravokotnik 22"/>
          <p:cNvSpPr/>
          <p:nvPr/>
        </p:nvSpPr>
        <p:spPr>
          <a:xfrm>
            <a:off x="6829020" y="850880"/>
            <a:ext cx="2287359" cy="6003048"/>
          </a:xfrm>
          <a:prstGeom prst="roundRect">
            <a:avLst/>
          </a:prstGeom>
          <a:solidFill>
            <a:schemeClr val="bg1"/>
          </a:solidFill>
          <a:ln>
            <a:solidFill>
              <a:schemeClr val="bg2">
                <a:lumMod val="9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sz="1801"/>
          </a:p>
        </p:txBody>
      </p:sp>
      <p:sp>
        <p:nvSpPr>
          <p:cNvPr id="22" name="Zaobljeni pravokotnik 21"/>
          <p:cNvSpPr/>
          <p:nvPr/>
        </p:nvSpPr>
        <p:spPr>
          <a:xfrm>
            <a:off x="5299955" y="822351"/>
            <a:ext cx="1529065" cy="6031577"/>
          </a:xfrm>
          <a:prstGeom prst="roundRect">
            <a:avLst/>
          </a:prstGeom>
          <a:solidFill>
            <a:schemeClr val="bg1"/>
          </a:solidFill>
          <a:ln>
            <a:solidFill>
              <a:schemeClr val="accent6">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dirty="0"/>
              <a:t>Npr. pogostost psihosomatskih simptomov; stopnja samomorilnosti otrok ...</a:t>
            </a:r>
            <a:endParaRPr lang="sl-SI" sz="1801" dirty="0"/>
          </a:p>
        </p:txBody>
      </p:sp>
      <p:sp>
        <p:nvSpPr>
          <p:cNvPr id="3" name="Zaobljeni pravokotnik 2"/>
          <p:cNvSpPr/>
          <p:nvPr/>
        </p:nvSpPr>
        <p:spPr>
          <a:xfrm>
            <a:off x="4261547" y="826423"/>
            <a:ext cx="1050315" cy="6031577"/>
          </a:xfrm>
          <a:prstGeom prst="roundRect">
            <a:avLst/>
          </a:prstGeom>
          <a:solidFill>
            <a:schemeClr val="bg1"/>
          </a:solidFill>
          <a:ln>
            <a:solidFill>
              <a:schemeClr val="accent1">
                <a:lumMod val="20000"/>
                <a:lumOff val="8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sz="1801"/>
          </a:p>
        </p:txBody>
      </p:sp>
      <p:sp>
        <p:nvSpPr>
          <p:cNvPr id="6" name="PoljeZBesedilom 5"/>
          <p:cNvSpPr txBox="1"/>
          <p:nvPr/>
        </p:nvSpPr>
        <p:spPr>
          <a:xfrm>
            <a:off x="4272347" y="826424"/>
            <a:ext cx="1013850" cy="215444"/>
          </a:xfrm>
          <a:prstGeom prst="rect">
            <a:avLst/>
          </a:prstGeom>
          <a:noFill/>
        </p:spPr>
        <p:txBody>
          <a:bodyPr wrap="square" rtlCol="0">
            <a:spAutoFit/>
          </a:bodyPr>
          <a:lstStyle/>
          <a:p>
            <a:r>
              <a:rPr lang="sl-SI" sz="800" b="1" dirty="0"/>
              <a:t>Kognitivna domena</a:t>
            </a:r>
          </a:p>
        </p:txBody>
      </p:sp>
      <p:sp>
        <p:nvSpPr>
          <p:cNvPr id="7" name="PoljeZBesedilom 6"/>
          <p:cNvSpPr txBox="1"/>
          <p:nvPr/>
        </p:nvSpPr>
        <p:spPr>
          <a:xfrm>
            <a:off x="5609881" y="850880"/>
            <a:ext cx="1365250" cy="215444"/>
          </a:xfrm>
          <a:prstGeom prst="rect">
            <a:avLst/>
          </a:prstGeom>
          <a:noFill/>
        </p:spPr>
        <p:txBody>
          <a:bodyPr wrap="square" rtlCol="0">
            <a:spAutoFit/>
          </a:bodyPr>
          <a:lstStyle/>
          <a:p>
            <a:r>
              <a:rPr lang="sl-SI" sz="800" b="1" dirty="0"/>
              <a:t>Psihična domena</a:t>
            </a:r>
          </a:p>
        </p:txBody>
      </p:sp>
      <p:sp>
        <p:nvSpPr>
          <p:cNvPr id="8" name="PoljeZBesedilom 7"/>
          <p:cNvSpPr txBox="1"/>
          <p:nvPr/>
        </p:nvSpPr>
        <p:spPr>
          <a:xfrm>
            <a:off x="7654739" y="831234"/>
            <a:ext cx="1270000" cy="215444"/>
          </a:xfrm>
          <a:prstGeom prst="rect">
            <a:avLst/>
          </a:prstGeom>
          <a:noFill/>
        </p:spPr>
        <p:txBody>
          <a:bodyPr wrap="square" rtlCol="0">
            <a:spAutoFit/>
          </a:bodyPr>
          <a:lstStyle/>
          <a:p>
            <a:r>
              <a:rPr lang="sl-SI" sz="800" b="1" dirty="0"/>
              <a:t>Socialna domena</a:t>
            </a:r>
          </a:p>
        </p:txBody>
      </p:sp>
      <p:sp>
        <p:nvSpPr>
          <p:cNvPr id="9" name="PoljeZBesedilom 8"/>
          <p:cNvSpPr txBox="1"/>
          <p:nvPr/>
        </p:nvSpPr>
        <p:spPr>
          <a:xfrm>
            <a:off x="687936" y="826424"/>
            <a:ext cx="1891758" cy="215444"/>
          </a:xfrm>
          <a:prstGeom prst="rect">
            <a:avLst/>
          </a:prstGeom>
          <a:noFill/>
        </p:spPr>
        <p:txBody>
          <a:bodyPr wrap="square" rtlCol="0">
            <a:spAutoFit/>
          </a:bodyPr>
          <a:lstStyle/>
          <a:p>
            <a:r>
              <a:rPr lang="sl-SI" sz="800" b="1" dirty="0"/>
              <a:t>Domena materialnih in  človeških virov</a:t>
            </a:r>
          </a:p>
        </p:txBody>
      </p:sp>
      <p:sp>
        <p:nvSpPr>
          <p:cNvPr id="10" name="PoljeZBesedilom 9"/>
          <p:cNvSpPr txBox="1"/>
          <p:nvPr/>
        </p:nvSpPr>
        <p:spPr>
          <a:xfrm>
            <a:off x="3257209" y="826424"/>
            <a:ext cx="843501" cy="215444"/>
          </a:xfrm>
          <a:prstGeom prst="rect">
            <a:avLst/>
          </a:prstGeom>
          <a:noFill/>
        </p:spPr>
        <p:txBody>
          <a:bodyPr wrap="none" rtlCol="0">
            <a:spAutoFit/>
          </a:bodyPr>
          <a:lstStyle/>
          <a:p>
            <a:r>
              <a:rPr lang="sl-SI" sz="800" b="1" dirty="0"/>
              <a:t>Fizična domena</a:t>
            </a:r>
          </a:p>
        </p:txBody>
      </p:sp>
      <p:cxnSp>
        <p:nvCxnSpPr>
          <p:cNvPr id="27" name="Raven povezovalnik 26"/>
          <p:cNvCxnSpPr/>
          <p:nvPr/>
        </p:nvCxnSpPr>
        <p:spPr>
          <a:xfrm flipH="1" flipV="1">
            <a:off x="-74935" y="4081376"/>
            <a:ext cx="12192000" cy="59000"/>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4" name="Pravokotnik 3">
            <a:extLst>
              <a:ext uri="{FF2B5EF4-FFF2-40B4-BE49-F238E27FC236}">
                <a16:creationId xmlns:a16="http://schemas.microsoft.com/office/drawing/2014/main" id="{72A3C828-365C-4B1D-8E40-CD334CBCDD6D}"/>
              </a:ext>
            </a:extLst>
          </p:cNvPr>
          <p:cNvSpPr/>
          <p:nvPr/>
        </p:nvSpPr>
        <p:spPr>
          <a:xfrm>
            <a:off x="85488" y="1095553"/>
            <a:ext cx="2880037" cy="135263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5" name="PoljeZBesedilom 4">
            <a:extLst>
              <a:ext uri="{FF2B5EF4-FFF2-40B4-BE49-F238E27FC236}">
                <a16:creationId xmlns:a16="http://schemas.microsoft.com/office/drawing/2014/main" id="{E44A001F-6CA1-4503-A092-3C3BCB818418}"/>
              </a:ext>
            </a:extLst>
          </p:cNvPr>
          <p:cNvSpPr txBox="1"/>
          <p:nvPr/>
        </p:nvSpPr>
        <p:spPr>
          <a:xfrm>
            <a:off x="1397980" y="1069383"/>
            <a:ext cx="761050" cy="215444"/>
          </a:xfrm>
          <a:prstGeom prst="rect">
            <a:avLst/>
          </a:prstGeom>
          <a:noFill/>
        </p:spPr>
        <p:txBody>
          <a:bodyPr wrap="square" rtlCol="0">
            <a:spAutoFit/>
          </a:bodyPr>
          <a:lstStyle/>
          <a:p>
            <a:r>
              <a:rPr lang="sl-SI" sz="800" b="1" dirty="0"/>
              <a:t>Dom</a:t>
            </a:r>
          </a:p>
        </p:txBody>
      </p:sp>
      <p:sp>
        <p:nvSpPr>
          <p:cNvPr id="19" name="Pravokotnik: zaokroženi vogali 18">
            <a:extLst>
              <a:ext uri="{FF2B5EF4-FFF2-40B4-BE49-F238E27FC236}">
                <a16:creationId xmlns:a16="http://schemas.microsoft.com/office/drawing/2014/main" id="{E5A8556A-C991-47C3-8B30-9B942C68D5D2}"/>
              </a:ext>
            </a:extLst>
          </p:cNvPr>
          <p:cNvSpPr/>
          <p:nvPr/>
        </p:nvSpPr>
        <p:spPr>
          <a:xfrm>
            <a:off x="175908" y="1306031"/>
            <a:ext cx="1349598" cy="805114"/>
          </a:xfrm>
          <a:prstGeom prst="roundRect">
            <a:avLst/>
          </a:prstGeom>
          <a:solidFill>
            <a:srgbClr val="D7E7F5"/>
          </a:solidFill>
          <a:ln>
            <a:solidFill>
              <a:srgbClr val="D3E1E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sz="800" b="1" dirty="0">
              <a:solidFill>
                <a:schemeClr val="tx1"/>
              </a:solidFill>
            </a:endParaRPr>
          </a:p>
          <a:p>
            <a:pPr algn="ctr"/>
            <a:r>
              <a:rPr lang="sl-SI" sz="800" b="1" dirty="0">
                <a:solidFill>
                  <a:schemeClr val="tx1"/>
                </a:solidFill>
              </a:rPr>
              <a:t>Objektivni</a:t>
            </a:r>
          </a:p>
          <a:p>
            <a:pPr algn="ctr"/>
            <a:r>
              <a:rPr lang="sl-SI" sz="800" dirty="0">
                <a:solidFill>
                  <a:schemeClr val="tx1"/>
                </a:solidFill>
              </a:rPr>
              <a:t>Npr. izobrazba/poklic/ zaposlenost staršev, družinsko izobilje po FAS; domači viri…</a:t>
            </a:r>
          </a:p>
          <a:p>
            <a:pPr algn="ctr"/>
            <a:endParaRPr lang="sl-SI" sz="800" dirty="0">
              <a:solidFill>
                <a:schemeClr val="tx1"/>
              </a:solidFill>
            </a:endParaRPr>
          </a:p>
        </p:txBody>
      </p:sp>
      <p:sp>
        <p:nvSpPr>
          <p:cNvPr id="39" name="Pravokotnik: zaokroženi vogali 38">
            <a:extLst>
              <a:ext uri="{FF2B5EF4-FFF2-40B4-BE49-F238E27FC236}">
                <a16:creationId xmlns:a16="http://schemas.microsoft.com/office/drawing/2014/main" id="{3AA2B296-F1AD-4C6F-985F-62B073603232}"/>
              </a:ext>
            </a:extLst>
          </p:cNvPr>
          <p:cNvSpPr/>
          <p:nvPr/>
        </p:nvSpPr>
        <p:spPr>
          <a:xfrm>
            <a:off x="1668284" y="1325555"/>
            <a:ext cx="1122197" cy="769120"/>
          </a:xfrm>
          <a:prstGeom prst="roundRect">
            <a:avLst/>
          </a:prstGeom>
          <a:solidFill>
            <a:srgbClr val="D7E7F5"/>
          </a:solidFill>
          <a:ln>
            <a:solidFill>
              <a:srgbClr val="D3E1E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sz="800" b="1" dirty="0">
              <a:solidFill>
                <a:schemeClr val="tx1"/>
              </a:solidFill>
            </a:endParaRPr>
          </a:p>
          <a:p>
            <a:pPr algn="ctr"/>
            <a:r>
              <a:rPr lang="sl-SI" sz="800" b="1" dirty="0">
                <a:solidFill>
                  <a:schemeClr val="tx1"/>
                </a:solidFill>
              </a:rPr>
              <a:t>Subjektivni</a:t>
            </a:r>
          </a:p>
          <a:p>
            <a:pPr algn="ctr"/>
            <a:r>
              <a:rPr lang="sl-SI" sz="800" spc="0" dirty="0">
                <a:solidFill>
                  <a:schemeClr val="tx1"/>
                </a:solidFill>
              </a:rPr>
              <a:t>Npr. zaskrbljenost glede družinskih materialnih virov…</a:t>
            </a:r>
            <a:endParaRPr lang="sl-SI" sz="800" dirty="0">
              <a:solidFill>
                <a:schemeClr val="tx1"/>
              </a:solidFill>
            </a:endParaRPr>
          </a:p>
          <a:p>
            <a:pPr algn="ctr"/>
            <a:endParaRPr lang="sl-SI" sz="800" b="1" dirty="0">
              <a:solidFill>
                <a:schemeClr val="tx1"/>
              </a:solidFill>
            </a:endParaRPr>
          </a:p>
        </p:txBody>
      </p:sp>
      <p:sp>
        <p:nvSpPr>
          <p:cNvPr id="30" name="PoljeZBesedilom 29">
            <a:extLst>
              <a:ext uri="{FF2B5EF4-FFF2-40B4-BE49-F238E27FC236}">
                <a16:creationId xmlns:a16="http://schemas.microsoft.com/office/drawing/2014/main" id="{E75F5C94-4B16-4B53-9078-6D18E624F116}"/>
              </a:ext>
            </a:extLst>
          </p:cNvPr>
          <p:cNvSpPr txBox="1"/>
          <p:nvPr/>
        </p:nvSpPr>
        <p:spPr>
          <a:xfrm>
            <a:off x="-52675" y="6741"/>
            <a:ext cx="3046570" cy="830997"/>
          </a:xfrm>
          <a:prstGeom prst="rect">
            <a:avLst/>
          </a:prstGeom>
          <a:noFill/>
        </p:spPr>
        <p:txBody>
          <a:bodyPr wrap="square" rtlCol="0">
            <a:spAutoFit/>
          </a:bodyPr>
          <a:lstStyle/>
          <a:p>
            <a:r>
              <a:rPr lang="sl-SI" sz="800" b="1" dirty="0" err="1"/>
              <a:t>Kontekstualni</a:t>
            </a:r>
            <a:r>
              <a:rPr lang="sl-SI" sz="800" b="1" dirty="0"/>
              <a:t> kazalniki </a:t>
            </a:r>
          </a:p>
          <a:p>
            <a:r>
              <a:rPr lang="sl-SI" sz="800" dirty="0"/>
              <a:t>Kazalniki, ki so povezani z viri in procesi, ki so na voljo otrokom in mladostnikom/ učencem, njihovim družinam, ter drugi zunanji dejavniki, ki so povezani z dobrobitjo otrok in mladostnikov/ učencev. Enota opazovanja je širši kontekst: gospodinjstvo, šola, skupnost.</a:t>
            </a:r>
          </a:p>
        </p:txBody>
      </p:sp>
      <p:sp>
        <p:nvSpPr>
          <p:cNvPr id="41" name="PoljeZBesedilom 40">
            <a:extLst>
              <a:ext uri="{FF2B5EF4-FFF2-40B4-BE49-F238E27FC236}">
                <a16:creationId xmlns:a16="http://schemas.microsoft.com/office/drawing/2014/main" id="{EA388594-70E4-4818-B5D1-9CFEF27D0E24}"/>
              </a:ext>
            </a:extLst>
          </p:cNvPr>
          <p:cNvSpPr txBox="1"/>
          <p:nvPr/>
        </p:nvSpPr>
        <p:spPr>
          <a:xfrm>
            <a:off x="1222672" y="2580891"/>
            <a:ext cx="761050" cy="215444"/>
          </a:xfrm>
          <a:prstGeom prst="rect">
            <a:avLst/>
          </a:prstGeom>
          <a:noFill/>
        </p:spPr>
        <p:txBody>
          <a:bodyPr wrap="square" rtlCol="0">
            <a:spAutoFit/>
          </a:bodyPr>
          <a:lstStyle/>
          <a:p>
            <a:r>
              <a:rPr lang="sl-SI" sz="800" b="1" dirty="0"/>
              <a:t>Šolsko okolje</a:t>
            </a:r>
          </a:p>
        </p:txBody>
      </p:sp>
      <p:sp>
        <p:nvSpPr>
          <p:cNvPr id="44" name="Pravokotnik: zaokroženi vogali 43">
            <a:extLst>
              <a:ext uri="{FF2B5EF4-FFF2-40B4-BE49-F238E27FC236}">
                <a16:creationId xmlns:a16="http://schemas.microsoft.com/office/drawing/2014/main" id="{9CD448F4-67C7-436B-A2FB-62DEF0091EA9}"/>
              </a:ext>
            </a:extLst>
          </p:cNvPr>
          <p:cNvSpPr/>
          <p:nvPr/>
        </p:nvSpPr>
        <p:spPr>
          <a:xfrm>
            <a:off x="190461" y="2832251"/>
            <a:ext cx="1110431" cy="890999"/>
          </a:xfrm>
          <a:prstGeom prst="roundRect">
            <a:avLst/>
          </a:prstGeom>
          <a:solidFill>
            <a:srgbClr val="D7E7F5"/>
          </a:solidFill>
          <a:ln>
            <a:solidFill>
              <a:srgbClr val="D3E1E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sz="800" b="1" dirty="0">
              <a:solidFill>
                <a:schemeClr val="tx1"/>
              </a:solidFill>
            </a:endParaRPr>
          </a:p>
          <a:p>
            <a:pPr algn="ctr"/>
            <a:r>
              <a:rPr lang="sl-SI" sz="800" b="1" dirty="0">
                <a:solidFill>
                  <a:schemeClr val="tx1"/>
                </a:solidFill>
              </a:rPr>
              <a:t>Objektivni</a:t>
            </a:r>
          </a:p>
          <a:p>
            <a:pPr algn="ctr"/>
            <a:r>
              <a:rPr lang="sl-SI" sz="800" dirty="0">
                <a:solidFill>
                  <a:schemeClr val="tx1"/>
                </a:solidFill>
              </a:rPr>
              <a:t>Npr. razmerje učenec-učitelj; izobrazba učiteljev, ravnateljev; opremljenost šol…</a:t>
            </a:r>
          </a:p>
          <a:p>
            <a:pPr algn="ctr"/>
            <a:endParaRPr lang="sl-SI" sz="800" dirty="0">
              <a:solidFill>
                <a:schemeClr val="tx1"/>
              </a:solidFill>
            </a:endParaRPr>
          </a:p>
        </p:txBody>
      </p:sp>
      <p:sp>
        <p:nvSpPr>
          <p:cNvPr id="31" name="PoljeZBesedilom 30">
            <a:extLst>
              <a:ext uri="{FF2B5EF4-FFF2-40B4-BE49-F238E27FC236}">
                <a16:creationId xmlns:a16="http://schemas.microsoft.com/office/drawing/2014/main" id="{5182E45E-99FB-4118-9653-82A34E58DBB4}"/>
              </a:ext>
            </a:extLst>
          </p:cNvPr>
          <p:cNvSpPr txBox="1"/>
          <p:nvPr/>
        </p:nvSpPr>
        <p:spPr>
          <a:xfrm>
            <a:off x="10633537" y="1791031"/>
            <a:ext cx="1630837" cy="584775"/>
          </a:xfrm>
          <a:prstGeom prst="rect">
            <a:avLst/>
          </a:prstGeom>
          <a:noFill/>
        </p:spPr>
        <p:txBody>
          <a:bodyPr wrap="square" rtlCol="0">
            <a:spAutoFit/>
          </a:bodyPr>
          <a:lstStyle/>
          <a:p>
            <a:r>
              <a:rPr lang="sl-SI" sz="800" b="1" dirty="0"/>
              <a:t>Samostojni kazalniki </a:t>
            </a:r>
          </a:p>
          <a:p>
            <a:r>
              <a:rPr lang="sl-SI" sz="800" dirty="0"/>
              <a:t>PISA, TIMSS, PIRLS, ICCS, SESS, </a:t>
            </a:r>
            <a:r>
              <a:rPr lang="sl-SI" sz="800" dirty="0" err="1"/>
              <a:t>ISCWeB</a:t>
            </a:r>
            <a:r>
              <a:rPr lang="sl-SI" sz="800" dirty="0"/>
              <a:t>, HBSC, Indeks K. A. Moore idr. (2008)</a:t>
            </a:r>
          </a:p>
        </p:txBody>
      </p:sp>
      <p:sp>
        <p:nvSpPr>
          <p:cNvPr id="32" name="PoljeZBesedilom 31">
            <a:extLst>
              <a:ext uri="{FF2B5EF4-FFF2-40B4-BE49-F238E27FC236}">
                <a16:creationId xmlns:a16="http://schemas.microsoft.com/office/drawing/2014/main" id="{67D41459-89D2-436D-A104-339ED6B0329E}"/>
              </a:ext>
            </a:extLst>
          </p:cNvPr>
          <p:cNvSpPr txBox="1"/>
          <p:nvPr/>
        </p:nvSpPr>
        <p:spPr>
          <a:xfrm>
            <a:off x="9155955" y="1851022"/>
            <a:ext cx="1140732" cy="461665"/>
          </a:xfrm>
          <a:prstGeom prst="rect">
            <a:avLst/>
          </a:prstGeom>
          <a:noFill/>
        </p:spPr>
        <p:txBody>
          <a:bodyPr wrap="square" rtlCol="0">
            <a:spAutoFit/>
          </a:bodyPr>
          <a:lstStyle/>
          <a:p>
            <a:r>
              <a:rPr lang="sl-SI" sz="800" dirty="0"/>
              <a:t>Podatki iz samostojnih raziskav z enotno metodološko osnovo</a:t>
            </a:r>
          </a:p>
        </p:txBody>
      </p:sp>
      <p:sp>
        <p:nvSpPr>
          <p:cNvPr id="45" name="PoljeZBesedilom 44">
            <a:extLst>
              <a:ext uri="{FF2B5EF4-FFF2-40B4-BE49-F238E27FC236}">
                <a16:creationId xmlns:a16="http://schemas.microsoft.com/office/drawing/2014/main" id="{C689BC0C-4782-4A02-97FF-178368E66B75}"/>
              </a:ext>
            </a:extLst>
          </p:cNvPr>
          <p:cNvSpPr txBox="1"/>
          <p:nvPr/>
        </p:nvSpPr>
        <p:spPr>
          <a:xfrm>
            <a:off x="10825946" y="4538919"/>
            <a:ext cx="1291119" cy="954107"/>
          </a:xfrm>
          <a:prstGeom prst="rect">
            <a:avLst/>
          </a:prstGeom>
          <a:noFill/>
        </p:spPr>
        <p:txBody>
          <a:bodyPr wrap="square" rtlCol="0">
            <a:spAutoFit/>
          </a:bodyPr>
          <a:lstStyle/>
          <a:p>
            <a:r>
              <a:rPr lang="sl-SI" sz="800" b="1" dirty="0"/>
              <a:t>Agregatni kazalniki </a:t>
            </a:r>
          </a:p>
          <a:p>
            <a:r>
              <a:rPr lang="sl-SI" sz="800" dirty="0"/>
              <a:t>IRSSV-indeks, Indeks </a:t>
            </a:r>
            <a:r>
              <a:rPr lang="sl-SI" sz="800" dirty="0" err="1"/>
              <a:t>Bradshawa</a:t>
            </a:r>
            <a:r>
              <a:rPr lang="sl-SI" sz="800" dirty="0"/>
              <a:t> in Richardsona (2008), UNICEF-ov indeks (2013), OECD-indeks </a:t>
            </a:r>
            <a:r>
              <a:rPr lang="sl-SI" sz="800" dirty="0" err="1"/>
              <a:t>How‘s</a:t>
            </a:r>
            <a:r>
              <a:rPr lang="sl-SI" sz="800" dirty="0"/>
              <a:t> </a:t>
            </a:r>
            <a:r>
              <a:rPr lang="sl-SI" sz="800" dirty="0" err="1"/>
              <a:t>Life</a:t>
            </a:r>
            <a:r>
              <a:rPr lang="sl-SI" sz="800" dirty="0"/>
              <a:t>? (2015), UN SDG indikatorji (2017)</a:t>
            </a:r>
          </a:p>
        </p:txBody>
      </p:sp>
      <p:sp>
        <p:nvSpPr>
          <p:cNvPr id="46" name="PoljeZBesedilom 45">
            <a:extLst>
              <a:ext uri="{FF2B5EF4-FFF2-40B4-BE49-F238E27FC236}">
                <a16:creationId xmlns:a16="http://schemas.microsoft.com/office/drawing/2014/main" id="{B26F441B-C4B7-4F6F-B3FB-B40C60BB3E88}"/>
              </a:ext>
            </a:extLst>
          </p:cNvPr>
          <p:cNvSpPr txBox="1"/>
          <p:nvPr/>
        </p:nvSpPr>
        <p:spPr>
          <a:xfrm>
            <a:off x="9155955" y="4657210"/>
            <a:ext cx="1348631" cy="584775"/>
          </a:xfrm>
          <a:prstGeom prst="rect">
            <a:avLst/>
          </a:prstGeom>
          <a:noFill/>
        </p:spPr>
        <p:txBody>
          <a:bodyPr wrap="square" rtlCol="0">
            <a:spAutoFit/>
          </a:bodyPr>
          <a:lstStyle/>
          <a:p>
            <a:r>
              <a:rPr lang="sl-SI" sz="800" dirty="0"/>
              <a:t>Agregatni podatki iz različnih podatkovnih baz z različno metodološko osnovo</a:t>
            </a:r>
          </a:p>
        </p:txBody>
      </p:sp>
      <p:sp>
        <p:nvSpPr>
          <p:cNvPr id="47" name="Pravokotnik: zaokroženi vogali 46">
            <a:extLst>
              <a:ext uri="{FF2B5EF4-FFF2-40B4-BE49-F238E27FC236}">
                <a16:creationId xmlns:a16="http://schemas.microsoft.com/office/drawing/2014/main" id="{268826DE-DF62-4809-BDB3-96AA18E90D39}"/>
              </a:ext>
            </a:extLst>
          </p:cNvPr>
          <p:cNvSpPr/>
          <p:nvPr/>
        </p:nvSpPr>
        <p:spPr>
          <a:xfrm>
            <a:off x="1498504" y="2789210"/>
            <a:ext cx="1321053" cy="1010788"/>
          </a:xfrm>
          <a:prstGeom prst="roundRect">
            <a:avLst/>
          </a:prstGeom>
          <a:solidFill>
            <a:srgbClr val="D7E7F5"/>
          </a:solidFill>
          <a:ln>
            <a:solidFill>
              <a:srgbClr val="D3E1E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800" b="1" dirty="0">
                <a:solidFill>
                  <a:schemeClr val="tx1"/>
                </a:solidFill>
              </a:rPr>
              <a:t>Subjektivni</a:t>
            </a:r>
          </a:p>
          <a:p>
            <a:pPr algn="ctr"/>
            <a:r>
              <a:rPr lang="sl-SI" sz="800" dirty="0">
                <a:solidFill>
                  <a:schemeClr val="tx1"/>
                </a:solidFill>
              </a:rPr>
              <a:t>Npr. zaznane motnje pouka zaradi pomanjkanja virov/ profila učiteljev/vedenja učiteljev/potreb učencev...</a:t>
            </a:r>
          </a:p>
        </p:txBody>
      </p:sp>
      <p:sp>
        <p:nvSpPr>
          <p:cNvPr id="11" name="Pravokotnik 10">
            <a:extLst>
              <a:ext uri="{FF2B5EF4-FFF2-40B4-BE49-F238E27FC236}">
                <a16:creationId xmlns:a16="http://schemas.microsoft.com/office/drawing/2014/main" id="{6B95AB5A-6E89-4DEC-8AA7-2776D8E87C12}"/>
              </a:ext>
            </a:extLst>
          </p:cNvPr>
          <p:cNvSpPr/>
          <p:nvPr/>
        </p:nvSpPr>
        <p:spPr>
          <a:xfrm>
            <a:off x="84071" y="4214117"/>
            <a:ext cx="1235114" cy="115295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35" name="PoljeZBesedilom 34">
            <a:extLst>
              <a:ext uri="{FF2B5EF4-FFF2-40B4-BE49-F238E27FC236}">
                <a16:creationId xmlns:a16="http://schemas.microsoft.com/office/drawing/2014/main" id="{F565C042-A0A3-47BA-850E-12AF511F164A}"/>
              </a:ext>
            </a:extLst>
          </p:cNvPr>
          <p:cNvSpPr txBox="1"/>
          <p:nvPr/>
        </p:nvSpPr>
        <p:spPr>
          <a:xfrm>
            <a:off x="321103" y="4285696"/>
            <a:ext cx="761050" cy="215444"/>
          </a:xfrm>
          <a:prstGeom prst="rect">
            <a:avLst/>
          </a:prstGeom>
          <a:noFill/>
        </p:spPr>
        <p:txBody>
          <a:bodyPr wrap="square" rtlCol="0">
            <a:spAutoFit/>
          </a:bodyPr>
          <a:lstStyle/>
          <a:p>
            <a:r>
              <a:rPr lang="sl-SI" sz="800" b="1" dirty="0"/>
              <a:t>Šolsko okolje</a:t>
            </a:r>
          </a:p>
        </p:txBody>
      </p:sp>
      <p:sp>
        <p:nvSpPr>
          <p:cNvPr id="36" name="Pravokotnik: zaokroženi vogali 35">
            <a:extLst>
              <a:ext uri="{FF2B5EF4-FFF2-40B4-BE49-F238E27FC236}">
                <a16:creationId xmlns:a16="http://schemas.microsoft.com/office/drawing/2014/main" id="{1C8D08DD-C0A3-4E7D-AE96-F68BEA81DEA0}"/>
              </a:ext>
            </a:extLst>
          </p:cNvPr>
          <p:cNvSpPr/>
          <p:nvPr/>
        </p:nvSpPr>
        <p:spPr>
          <a:xfrm>
            <a:off x="261718" y="4460840"/>
            <a:ext cx="828064" cy="781145"/>
          </a:xfrm>
          <a:prstGeom prst="roundRect">
            <a:avLst/>
          </a:prstGeom>
          <a:solidFill>
            <a:srgbClr val="D7E7F5"/>
          </a:solidFill>
          <a:ln>
            <a:solidFill>
              <a:srgbClr val="D3E1E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sz="800" b="1" dirty="0">
              <a:solidFill>
                <a:schemeClr val="tx1"/>
              </a:solidFill>
            </a:endParaRPr>
          </a:p>
          <a:p>
            <a:pPr algn="ctr"/>
            <a:r>
              <a:rPr lang="sl-SI" sz="800" b="1" dirty="0">
                <a:solidFill>
                  <a:schemeClr val="tx1"/>
                </a:solidFill>
              </a:rPr>
              <a:t>Objektivni</a:t>
            </a:r>
          </a:p>
          <a:p>
            <a:pPr algn="ctr"/>
            <a:r>
              <a:rPr lang="sl-SI" sz="800" dirty="0">
                <a:solidFill>
                  <a:schemeClr val="tx1"/>
                </a:solidFill>
              </a:rPr>
              <a:t>Npr. delež šol, ki ponuja temeljne storitve…</a:t>
            </a:r>
          </a:p>
          <a:p>
            <a:pPr algn="ctr"/>
            <a:endParaRPr lang="sl-SI" sz="800" dirty="0">
              <a:solidFill>
                <a:schemeClr val="tx1"/>
              </a:solidFill>
            </a:endParaRPr>
          </a:p>
        </p:txBody>
      </p:sp>
      <p:sp>
        <p:nvSpPr>
          <p:cNvPr id="38" name="Pravokotnik 37">
            <a:extLst>
              <a:ext uri="{FF2B5EF4-FFF2-40B4-BE49-F238E27FC236}">
                <a16:creationId xmlns:a16="http://schemas.microsoft.com/office/drawing/2014/main" id="{26EDBE9D-F15F-4245-8D75-F6404D965414}"/>
              </a:ext>
            </a:extLst>
          </p:cNvPr>
          <p:cNvSpPr/>
          <p:nvPr/>
        </p:nvSpPr>
        <p:spPr>
          <a:xfrm>
            <a:off x="1366054" y="4207682"/>
            <a:ext cx="1621086" cy="121310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43" name="PoljeZBesedilom 42">
            <a:extLst>
              <a:ext uri="{FF2B5EF4-FFF2-40B4-BE49-F238E27FC236}">
                <a16:creationId xmlns:a16="http://schemas.microsoft.com/office/drawing/2014/main" id="{33145CDC-EEE7-4056-BAA9-8E5F11BCFE7B}"/>
              </a:ext>
            </a:extLst>
          </p:cNvPr>
          <p:cNvSpPr txBox="1"/>
          <p:nvPr/>
        </p:nvSpPr>
        <p:spPr>
          <a:xfrm>
            <a:off x="1877518" y="4229438"/>
            <a:ext cx="761050" cy="215444"/>
          </a:xfrm>
          <a:prstGeom prst="rect">
            <a:avLst/>
          </a:prstGeom>
          <a:noFill/>
        </p:spPr>
        <p:txBody>
          <a:bodyPr wrap="square" rtlCol="0">
            <a:spAutoFit/>
          </a:bodyPr>
          <a:lstStyle/>
          <a:p>
            <a:r>
              <a:rPr lang="sl-SI" sz="800" b="1" dirty="0"/>
              <a:t>Skupnost</a:t>
            </a:r>
          </a:p>
        </p:txBody>
      </p:sp>
      <p:sp>
        <p:nvSpPr>
          <p:cNvPr id="48" name="Pravokotnik: zaokroženi vogali 47">
            <a:extLst>
              <a:ext uri="{FF2B5EF4-FFF2-40B4-BE49-F238E27FC236}">
                <a16:creationId xmlns:a16="http://schemas.microsoft.com/office/drawing/2014/main" id="{33BAB498-EB60-4AA0-9D62-B0F7FB7C6EC6}"/>
              </a:ext>
            </a:extLst>
          </p:cNvPr>
          <p:cNvSpPr/>
          <p:nvPr/>
        </p:nvSpPr>
        <p:spPr>
          <a:xfrm>
            <a:off x="1421766" y="4405800"/>
            <a:ext cx="1400570" cy="891575"/>
          </a:xfrm>
          <a:prstGeom prst="roundRect">
            <a:avLst/>
          </a:prstGeom>
          <a:solidFill>
            <a:srgbClr val="D7E7F5"/>
          </a:solidFill>
          <a:ln>
            <a:solidFill>
              <a:srgbClr val="D3E1E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800" b="1" dirty="0">
                <a:solidFill>
                  <a:schemeClr val="tx1"/>
                </a:solidFill>
              </a:rPr>
              <a:t>Subjektivni</a:t>
            </a:r>
          </a:p>
          <a:p>
            <a:pPr algn="ctr"/>
            <a:r>
              <a:rPr lang="sl-SI" sz="800" dirty="0">
                <a:solidFill>
                  <a:schemeClr val="tx1"/>
                </a:solidFill>
              </a:rPr>
              <a:t>Npr. gospodinjstva, ki poročajo, da je onesnaževanje zraka/nesnaga/ kriminal problem v okolici ...</a:t>
            </a:r>
          </a:p>
        </p:txBody>
      </p:sp>
      <p:sp>
        <p:nvSpPr>
          <p:cNvPr id="18" name="Pravokotnik 17">
            <a:extLst>
              <a:ext uri="{FF2B5EF4-FFF2-40B4-BE49-F238E27FC236}">
                <a16:creationId xmlns:a16="http://schemas.microsoft.com/office/drawing/2014/main" id="{66051712-5482-4B16-A48B-A377B113FA03}"/>
              </a:ext>
            </a:extLst>
          </p:cNvPr>
          <p:cNvSpPr/>
          <p:nvPr/>
        </p:nvSpPr>
        <p:spPr>
          <a:xfrm>
            <a:off x="84071" y="5458871"/>
            <a:ext cx="2884424" cy="118483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49" name="PoljeZBesedilom 48">
            <a:extLst>
              <a:ext uri="{FF2B5EF4-FFF2-40B4-BE49-F238E27FC236}">
                <a16:creationId xmlns:a16="http://schemas.microsoft.com/office/drawing/2014/main" id="{B26E03AF-308A-4936-BDBC-697F19CDA3A8}"/>
              </a:ext>
            </a:extLst>
          </p:cNvPr>
          <p:cNvSpPr txBox="1"/>
          <p:nvPr/>
        </p:nvSpPr>
        <p:spPr>
          <a:xfrm>
            <a:off x="1290145" y="5517704"/>
            <a:ext cx="761050" cy="215444"/>
          </a:xfrm>
          <a:prstGeom prst="rect">
            <a:avLst/>
          </a:prstGeom>
          <a:noFill/>
        </p:spPr>
        <p:txBody>
          <a:bodyPr wrap="square" rtlCol="0">
            <a:spAutoFit/>
          </a:bodyPr>
          <a:lstStyle/>
          <a:p>
            <a:r>
              <a:rPr lang="sl-SI" sz="800" b="1" dirty="0"/>
              <a:t>Dom</a:t>
            </a:r>
          </a:p>
        </p:txBody>
      </p:sp>
      <p:sp>
        <p:nvSpPr>
          <p:cNvPr id="50" name="Pravokotnik: zaokroženi vogali 49">
            <a:extLst>
              <a:ext uri="{FF2B5EF4-FFF2-40B4-BE49-F238E27FC236}">
                <a16:creationId xmlns:a16="http://schemas.microsoft.com/office/drawing/2014/main" id="{420E581D-803B-41AF-B372-9CC64BDD5019}"/>
              </a:ext>
            </a:extLst>
          </p:cNvPr>
          <p:cNvSpPr/>
          <p:nvPr/>
        </p:nvSpPr>
        <p:spPr>
          <a:xfrm>
            <a:off x="161111" y="5700976"/>
            <a:ext cx="1260265" cy="846973"/>
          </a:xfrm>
          <a:prstGeom prst="roundRect">
            <a:avLst/>
          </a:prstGeom>
          <a:solidFill>
            <a:srgbClr val="D7E7F5"/>
          </a:solidFill>
          <a:ln>
            <a:solidFill>
              <a:srgbClr val="D3E1E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sz="800" b="1" dirty="0">
              <a:solidFill>
                <a:schemeClr val="tx1"/>
              </a:solidFill>
            </a:endParaRPr>
          </a:p>
          <a:p>
            <a:pPr algn="ctr"/>
            <a:r>
              <a:rPr lang="sl-SI" sz="800" b="1" dirty="0">
                <a:solidFill>
                  <a:schemeClr val="tx1"/>
                </a:solidFill>
              </a:rPr>
              <a:t>Objektivni</a:t>
            </a:r>
          </a:p>
          <a:p>
            <a:pPr algn="ctr"/>
            <a:r>
              <a:rPr lang="sl-SI" sz="800" dirty="0">
                <a:solidFill>
                  <a:schemeClr val="tx1"/>
                </a:solidFill>
              </a:rPr>
              <a:t>Npr. relativna stopnja tveganja revščine otrok; lestvica družinskega izobilja (FAS) ...</a:t>
            </a:r>
          </a:p>
        </p:txBody>
      </p:sp>
      <p:sp>
        <p:nvSpPr>
          <p:cNvPr id="51" name="Pravokotnik: zaokroženi vogali 50">
            <a:extLst>
              <a:ext uri="{FF2B5EF4-FFF2-40B4-BE49-F238E27FC236}">
                <a16:creationId xmlns:a16="http://schemas.microsoft.com/office/drawing/2014/main" id="{E3EA4EF0-E74C-47F4-9846-4FAEA6393C8B}"/>
              </a:ext>
            </a:extLst>
          </p:cNvPr>
          <p:cNvSpPr/>
          <p:nvPr/>
        </p:nvSpPr>
        <p:spPr>
          <a:xfrm>
            <a:off x="1562071" y="5687119"/>
            <a:ext cx="1260265" cy="846973"/>
          </a:xfrm>
          <a:prstGeom prst="roundRect">
            <a:avLst/>
          </a:prstGeom>
          <a:solidFill>
            <a:srgbClr val="D7E7F5"/>
          </a:solidFill>
          <a:ln>
            <a:solidFill>
              <a:srgbClr val="D3E1E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sz="800" b="1" dirty="0">
              <a:solidFill>
                <a:schemeClr val="tx1"/>
              </a:solidFill>
            </a:endParaRPr>
          </a:p>
          <a:p>
            <a:pPr algn="ctr"/>
            <a:r>
              <a:rPr lang="sl-SI" sz="800" b="1" dirty="0">
                <a:solidFill>
                  <a:schemeClr val="tx1"/>
                </a:solidFill>
              </a:rPr>
              <a:t>Subjektivni</a:t>
            </a:r>
          </a:p>
          <a:p>
            <a:pPr algn="ctr"/>
            <a:r>
              <a:rPr lang="pl-PL" sz="800" dirty="0">
                <a:solidFill>
                  <a:schemeClr val="tx1"/>
                </a:solidFill>
              </a:rPr>
              <a:t>Npr. gospodinjstva z otroki, ki poročajo o ekonomski stiski ...</a:t>
            </a:r>
            <a:endParaRPr lang="sl-SI" sz="800" dirty="0">
              <a:solidFill>
                <a:schemeClr val="tx1"/>
              </a:solidFill>
            </a:endParaRPr>
          </a:p>
        </p:txBody>
      </p:sp>
      <p:sp>
        <p:nvSpPr>
          <p:cNvPr id="20" name="PoljeZBesedilom 19">
            <a:extLst>
              <a:ext uri="{FF2B5EF4-FFF2-40B4-BE49-F238E27FC236}">
                <a16:creationId xmlns:a16="http://schemas.microsoft.com/office/drawing/2014/main" id="{00F43574-5E24-4503-A884-185AF3735D4C}"/>
              </a:ext>
            </a:extLst>
          </p:cNvPr>
          <p:cNvSpPr txBox="1"/>
          <p:nvPr/>
        </p:nvSpPr>
        <p:spPr>
          <a:xfrm>
            <a:off x="6396783" y="3588"/>
            <a:ext cx="2763057" cy="707886"/>
          </a:xfrm>
          <a:prstGeom prst="rect">
            <a:avLst/>
          </a:prstGeom>
          <a:noFill/>
        </p:spPr>
        <p:txBody>
          <a:bodyPr wrap="square" rtlCol="0">
            <a:spAutoFit/>
          </a:bodyPr>
          <a:lstStyle/>
          <a:p>
            <a:r>
              <a:rPr lang="sl-SI" sz="800" b="1" dirty="0"/>
              <a:t>Individualni kazalniki </a:t>
            </a:r>
          </a:p>
          <a:p>
            <a:r>
              <a:rPr lang="sl-SI" sz="800" dirty="0"/>
              <a:t>Kazalniki, ki so povezani z osebnostnimi dejavniki – z osebnimi okoliščinami otrok in mladostnikov/ učencev in individualnimi izidi dobrobiti otrok in mladostnikov/ učencev. Enota opazovanja je otrok/mladostnik/ učenec.</a:t>
            </a:r>
          </a:p>
        </p:txBody>
      </p:sp>
      <p:sp>
        <p:nvSpPr>
          <p:cNvPr id="52" name="Pravokotnik: zaokroženi vogali 51">
            <a:extLst>
              <a:ext uri="{FF2B5EF4-FFF2-40B4-BE49-F238E27FC236}">
                <a16:creationId xmlns:a16="http://schemas.microsoft.com/office/drawing/2014/main" id="{A5FA2061-E416-443D-86DA-80878C7FE77A}"/>
              </a:ext>
            </a:extLst>
          </p:cNvPr>
          <p:cNvSpPr/>
          <p:nvPr/>
        </p:nvSpPr>
        <p:spPr>
          <a:xfrm>
            <a:off x="3160315" y="1074390"/>
            <a:ext cx="992967" cy="1050122"/>
          </a:xfrm>
          <a:prstGeom prst="roundRect">
            <a:avLst/>
          </a:prstGeom>
          <a:solidFill>
            <a:srgbClr val="D7E7F5"/>
          </a:solidFill>
          <a:ln>
            <a:solidFill>
              <a:srgbClr val="D3E1E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800" b="1" dirty="0">
                <a:solidFill>
                  <a:schemeClr val="tx1"/>
                </a:solidFill>
              </a:rPr>
              <a:t>Objektivni</a:t>
            </a:r>
          </a:p>
          <a:p>
            <a:pPr algn="ctr"/>
            <a:r>
              <a:rPr lang="sl-SI" sz="800" dirty="0">
                <a:solidFill>
                  <a:schemeClr val="tx1"/>
                </a:solidFill>
              </a:rPr>
              <a:t>Npr. telesna vzgoja/aktivnost v šoli/izven šole; poškodbe, ki potrebujejo zdravstveno oskrbo ...</a:t>
            </a:r>
          </a:p>
        </p:txBody>
      </p:sp>
      <p:sp>
        <p:nvSpPr>
          <p:cNvPr id="53" name="Pravokotnik: zaokroženi vogali 52">
            <a:extLst>
              <a:ext uri="{FF2B5EF4-FFF2-40B4-BE49-F238E27FC236}">
                <a16:creationId xmlns:a16="http://schemas.microsoft.com/office/drawing/2014/main" id="{97B23E39-3545-4AAA-A04C-DAEF143F4777}"/>
              </a:ext>
            </a:extLst>
          </p:cNvPr>
          <p:cNvSpPr/>
          <p:nvPr/>
        </p:nvSpPr>
        <p:spPr>
          <a:xfrm>
            <a:off x="3280414" y="2375806"/>
            <a:ext cx="832268" cy="801635"/>
          </a:xfrm>
          <a:prstGeom prst="roundRect">
            <a:avLst/>
          </a:prstGeom>
          <a:solidFill>
            <a:srgbClr val="D7E7F5"/>
          </a:solidFill>
          <a:ln>
            <a:solidFill>
              <a:srgbClr val="D3E1E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800" b="1" dirty="0">
                <a:solidFill>
                  <a:schemeClr val="tx1"/>
                </a:solidFill>
              </a:rPr>
              <a:t>Subjektivni</a:t>
            </a:r>
          </a:p>
          <a:p>
            <a:pPr algn="ctr"/>
            <a:r>
              <a:rPr lang="pl-PL" sz="800" dirty="0">
                <a:solidFill>
                  <a:schemeClr val="tx1"/>
                </a:solidFill>
              </a:rPr>
              <a:t>Npr. telesna samopodoba; samoocena zdravja ...</a:t>
            </a:r>
            <a:endParaRPr lang="sl-SI" sz="800" dirty="0">
              <a:solidFill>
                <a:schemeClr val="tx1"/>
              </a:solidFill>
            </a:endParaRPr>
          </a:p>
        </p:txBody>
      </p:sp>
      <p:sp>
        <p:nvSpPr>
          <p:cNvPr id="54" name="Pravokotnik: zaokroženi vogali 53">
            <a:extLst>
              <a:ext uri="{FF2B5EF4-FFF2-40B4-BE49-F238E27FC236}">
                <a16:creationId xmlns:a16="http://schemas.microsoft.com/office/drawing/2014/main" id="{F326C3AF-95BE-4B96-AF8B-AF30679C7948}"/>
              </a:ext>
            </a:extLst>
          </p:cNvPr>
          <p:cNvSpPr/>
          <p:nvPr/>
        </p:nvSpPr>
        <p:spPr>
          <a:xfrm>
            <a:off x="3160316" y="4156995"/>
            <a:ext cx="916879" cy="1222469"/>
          </a:xfrm>
          <a:prstGeom prst="roundRect">
            <a:avLst/>
          </a:prstGeom>
          <a:solidFill>
            <a:srgbClr val="D7E7F5"/>
          </a:solidFill>
          <a:ln>
            <a:solidFill>
              <a:srgbClr val="D3E1E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800" b="1" dirty="0">
                <a:solidFill>
                  <a:schemeClr val="tx1"/>
                </a:solidFill>
              </a:rPr>
              <a:t>Objektivni</a:t>
            </a:r>
          </a:p>
          <a:p>
            <a:pPr algn="ctr"/>
            <a:r>
              <a:rPr lang="sl-SI" sz="800" dirty="0">
                <a:solidFill>
                  <a:schemeClr val="tx1"/>
                </a:solidFill>
              </a:rPr>
              <a:t>Npr. dnevno uživanje zajtrka/ sadja; dnevna telesna dejavnost; stopnja najstniških nosečnosti ...</a:t>
            </a:r>
          </a:p>
        </p:txBody>
      </p:sp>
      <p:sp>
        <p:nvSpPr>
          <p:cNvPr id="55" name="Pravokotnik: zaokroženi vogali 54">
            <a:extLst>
              <a:ext uri="{FF2B5EF4-FFF2-40B4-BE49-F238E27FC236}">
                <a16:creationId xmlns:a16="http://schemas.microsoft.com/office/drawing/2014/main" id="{C01BC36B-88D4-4D4B-8F74-49C7ED737FC5}"/>
              </a:ext>
            </a:extLst>
          </p:cNvPr>
          <p:cNvSpPr/>
          <p:nvPr/>
        </p:nvSpPr>
        <p:spPr>
          <a:xfrm>
            <a:off x="3196613" y="5688607"/>
            <a:ext cx="880582" cy="855583"/>
          </a:xfrm>
          <a:prstGeom prst="roundRect">
            <a:avLst/>
          </a:prstGeom>
          <a:solidFill>
            <a:srgbClr val="D7E7F5"/>
          </a:solidFill>
          <a:ln>
            <a:solidFill>
              <a:srgbClr val="D3E1E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800" b="1" dirty="0">
                <a:solidFill>
                  <a:schemeClr val="tx1"/>
                </a:solidFill>
              </a:rPr>
              <a:t>Subjektivni</a:t>
            </a:r>
          </a:p>
          <a:p>
            <a:pPr algn="ctr"/>
            <a:r>
              <a:rPr lang="pl-PL" sz="800" dirty="0">
                <a:solidFill>
                  <a:schemeClr val="tx1"/>
                </a:solidFill>
              </a:rPr>
              <a:t>Lastna ocena o zdravstvenem stanju</a:t>
            </a:r>
            <a:endParaRPr lang="sl-SI" sz="800" dirty="0">
              <a:solidFill>
                <a:schemeClr val="tx1"/>
              </a:solidFill>
            </a:endParaRPr>
          </a:p>
        </p:txBody>
      </p:sp>
      <p:sp>
        <p:nvSpPr>
          <p:cNvPr id="56" name="Pravokotnik: zaokroženi vogali 55">
            <a:extLst>
              <a:ext uri="{FF2B5EF4-FFF2-40B4-BE49-F238E27FC236}">
                <a16:creationId xmlns:a16="http://schemas.microsoft.com/office/drawing/2014/main" id="{BC17ED92-D6BF-418F-93A9-110A204DFD8A}"/>
              </a:ext>
            </a:extLst>
          </p:cNvPr>
          <p:cNvSpPr/>
          <p:nvPr/>
        </p:nvSpPr>
        <p:spPr>
          <a:xfrm>
            <a:off x="4359436" y="1092245"/>
            <a:ext cx="856374" cy="882323"/>
          </a:xfrm>
          <a:prstGeom prst="roundRect">
            <a:avLst/>
          </a:prstGeom>
          <a:solidFill>
            <a:srgbClr val="D7E7F5"/>
          </a:solidFill>
          <a:ln>
            <a:solidFill>
              <a:srgbClr val="D3E1E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800" b="1" dirty="0">
                <a:solidFill>
                  <a:schemeClr val="tx1"/>
                </a:solidFill>
              </a:rPr>
              <a:t>Objektivni</a:t>
            </a:r>
          </a:p>
          <a:p>
            <a:pPr algn="ctr"/>
            <a:r>
              <a:rPr lang="sl-SI" sz="800" dirty="0">
                <a:solidFill>
                  <a:schemeClr val="tx1"/>
                </a:solidFill>
              </a:rPr>
              <a:t>Predmetno specifična znanja, spretnosti in kompetence</a:t>
            </a:r>
          </a:p>
        </p:txBody>
      </p:sp>
      <p:sp>
        <p:nvSpPr>
          <p:cNvPr id="57" name="Pravokotnik: zaokroženi vogali 56">
            <a:extLst>
              <a:ext uri="{FF2B5EF4-FFF2-40B4-BE49-F238E27FC236}">
                <a16:creationId xmlns:a16="http://schemas.microsoft.com/office/drawing/2014/main" id="{FE56DE72-3D91-42CB-8223-CBA2BB637D82}"/>
              </a:ext>
            </a:extLst>
          </p:cNvPr>
          <p:cNvSpPr/>
          <p:nvPr/>
        </p:nvSpPr>
        <p:spPr>
          <a:xfrm>
            <a:off x="4361061" y="4188907"/>
            <a:ext cx="850147" cy="1250649"/>
          </a:xfrm>
          <a:prstGeom prst="roundRect">
            <a:avLst/>
          </a:prstGeom>
          <a:solidFill>
            <a:srgbClr val="D7E7F5"/>
          </a:solidFill>
          <a:ln>
            <a:solidFill>
              <a:srgbClr val="D3E1E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800" b="1" dirty="0">
                <a:solidFill>
                  <a:schemeClr val="tx1"/>
                </a:solidFill>
              </a:rPr>
              <a:t>Objektivni</a:t>
            </a:r>
          </a:p>
          <a:p>
            <a:pPr algn="ctr"/>
            <a:r>
              <a:rPr lang="sl-SI" sz="800" dirty="0">
                <a:solidFill>
                  <a:schemeClr val="tx1"/>
                </a:solidFill>
              </a:rPr>
              <a:t>Npr. NEET stopnja; dosežki iz znanja v PISA; delež otrok, ki so na primerni razvojni ravni pri učenju ...</a:t>
            </a:r>
          </a:p>
        </p:txBody>
      </p:sp>
      <p:sp>
        <p:nvSpPr>
          <p:cNvPr id="58" name="Pravokotnik: zaokroženi vogali 57">
            <a:extLst>
              <a:ext uri="{FF2B5EF4-FFF2-40B4-BE49-F238E27FC236}">
                <a16:creationId xmlns:a16="http://schemas.microsoft.com/office/drawing/2014/main" id="{7185F77F-881D-45CC-9302-F6BF8F5D6755}"/>
              </a:ext>
            </a:extLst>
          </p:cNvPr>
          <p:cNvSpPr/>
          <p:nvPr/>
        </p:nvSpPr>
        <p:spPr>
          <a:xfrm>
            <a:off x="5409751" y="1152792"/>
            <a:ext cx="1286468" cy="505363"/>
          </a:xfrm>
          <a:prstGeom prst="roundRect">
            <a:avLst/>
          </a:prstGeom>
          <a:solidFill>
            <a:srgbClr val="D7E7F5"/>
          </a:solidFill>
          <a:ln>
            <a:solidFill>
              <a:srgbClr val="D3E1E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800" b="1" dirty="0">
                <a:solidFill>
                  <a:schemeClr val="tx1"/>
                </a:solidFill>
              </a:rPr>
              <a:t>Objektivni</a:t>
            </a:r>
          </a:p>
          <a:p>
            <a:pPr algn="ctr"/>
            <a:r>
              <a:rPr lang="sl-SI" sz="800" dirty="0">
                <a:solidFill>
                  <a:schemeClr val="tx1"/>
                </a:solidFill>
              </a:rPr>
              <a:t>Npr. diagnosticirana depresija otrok ...</a:t>
            </a:r>
          </a:p>
        </p:txBody>
      </p:sp>
      <p:sp>
        <p:nvSpPr>
          <p:cNvPr id="59" name="Pravokotnik: zaokroženi vogali 58">
            <a:extLst>
              <a:ext uri="{FF2B5EF4-FFF2-40B4-BE49-F238E27FC236}">
                <a16:creationId xmlns:a16="http://schemas.microsoft.com/office/drawing/2014/main" id="{C8396A3B-F978-4522-9204-5214E0F421FA}"/>
              </a:ext>
            </a:extLst>
          </p:cNvPr>
          <p:cNvSpPr/>
          <p:nvPr/>
        </p:nvSpPr>
        <p:spPr>
          <a:xfrm>
            <a:off x="5356537" y="1953376"/>
            <a:ext cx="1382707" cy="1773634"/>
          </a:xfrm>
          <a:prstGeom prst="roundRect">
            <a:avLst/>
          </a:prstGeom>
          <a:solidFill>
            <a:srgbClr val="D7E7F5"/>
          </a:solidFill>
          <a:ln>
            <a:solidFill>
              <a:srgbClr val="D3E1E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800" b="1" dirty="0">
                <a:solidFill>
                  <a:schemeClr val="tx1"/>
                </a:solidFill>
              </a:rPr>
              <a:t>Subjektivni</a:t>
            </a:r>
          </a:p>
          <a:p>
            <a:pPr algn="ctr"/>
            <a:r>
              <a:rPr lang="sl-SI" sz="800" dirty="0">
                <a:solidFill>
                  <a:schemeClr val="tx1"/>
                </a:solidFill>
              </a:rPr>
              <a:t>Npr. splošno zadovoljstvo z življenjem/s šolo; </a:t>
            </a:r>
            <a:r>
              <a:rPr lang="sl-SI" sz="800" dirty="0" err="1">
                <a:solidFill>
                  <a:schemeClr val="tx1"/>
                </a:solidFill>
              </a:rPr>
              <a:t>osmišljenost</a:t>
            </a:r>
            <a:r>
              <a:rPr lang="sl-SI" sz="800" dirty="0">
                <a:solidFill>
                  <a:schemeClr val="tx1"/>
                </a:solidFill>
              </a:rPr>
              <a:t> življenja; pogostost izražanja pozitivnih/negativnih čustev; pričakovanja glede kariere in izobrazbe; splošna </a:t>
            </a:r>
            <a:r>
              <a:rPr lang="sl-SI" sz="800" dirty="0" err="1">
                <a:solidFill>
                  <a:schemeClr val="tx1"/>
                </a:solidFill>
              </a:rPr>
              <a:t>samoučinkovitost</a:t>
            </a:r>
            <a:r>
              <a:rPr lang="sl-SI" sz="800" dirty="0">
                <a:solidFill>
                  <a:schemeClr val="tx1"/>
                </a:solidFill>
              </a:rPr>
              <a:t>, veselje do učenja, samopodoba pri znanju predmetov, motivacija za učenje ..</a:t>
            </a:r>
          </a:p>
        </p:txBody>
      </p:sp>
      <p:sp>
        <p:nvSpPr>
          <p:cNvPr id="60" name="Pravokotnik: zaokroženi vogali 59">
            <a:extLst>
              <a:ext uri="{FF2B5EF4-FFF2-40B4-BE49-F238E27FC236}">
                <a16:creationId xmlns:a16="http://schemas.microsoft.com/office/drawing/2014/main" id="{1F645833-0943-4729-8537-40583895F63A}"/>
              </a:ext>
            </a:extLst>
          </p:cNvPr>
          <p:cNvSpPr/>
          <p:nvPr/>
        </p:nvSpPr>
        <p:spPr>
          <a:xfrm>
            <a:off x="5426993" y="4226844"/>
            <a:ext cx="1286468" cy="693990"/>
          </a:xfrm>
          <a:prstGeom prst="roundRect">
            <a:avLst/>
          </a:prstGeom>
          <a:solidFill>
            <a:srgbClr val="D7E7F5"/>
          </a:solidFill>
          <a:ln>
            <a:solidFill>
              <a:srgbClr val="D3E1E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800" b="1" dirty="0">
                <a:solidFill>
                  <a:schemeClr val="tx1"/>
                </a:solidFill>
              </a:rPr>
              <a:t>Objektivni</a:t>
            </a:r>
          </a:p>
          <a:p>
            <a:pPr algn="ctr"/>
            <a:r>
              <a:rPr lang="sl-SI" sz="800" dirty="0">
                <a:solidFill>
                  <a:schemeClr val="tx1"/>
                </a:solidFill>
              </a:rPr>
              <a:t>Npr. pogostost psihosomatskih simptomov; stopnja samomorilnosti otrok ...</a:t>
            </a:r>
          </a:p>
        </p:txBody>
      </p:sp>
      <p:sp>
        <p:nvSpPr>
          <p:cNvPr id="61" name="Pravokotnik: zaokroženi vogali 60">
            <a:extLst>
              <a:ext uri="{FF2B5EF4-FFF2-40B4-BE49-F238E27FC236}">
                <a16:creationId xmlns:a16="http://schemas.microsoft.com/office/drawing/2014/main" id="{29029E61-A0FF-4F33-9945-E9DBAA2909CE}"/>
              </a:ext>
            </a:extLst>
          </p:cNvPr>
          <p:cNvSpPr/>
          <p:nvPr/>
        </p:nvSpPr>
        <p:spPr>
          <a:xfrm>
            <a:off x="5426993" y="5429899"/>
            <a:ext cx="1345779" cy="538822"/>
          </a:xfrm>
          <a:prstGeom prst="roundRect">
            <a:avLst/>
          </a:prstGeom>
          <a:solidFill>
            <a:srgbClr val="D7E7F5"/>
          </a:solidFill>
          <a:ln>
            <a:solidFill>
              <a:srgbClr val="D3E1E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800" b="1" dirty="0">
                <a:solidFill>
                  <a:schemeClr val="tx1"/>
                </a:solidFill>
              </a:rPr>
              <a:t>Subjektivni</a:t>
            </a:r>
          </a:p>
          <a:p>
            <a:pPr algn="ctr"/>
            <a:r>
              <a:rPr lang="sl-SI" sz="800" dirty="0">
                <a:solidFill>
                  <a:schemeClr val="tx1"/>
                </a:solidFill>
              </a:rPr>
              <a:t>Npr. raven zadovoljstva otrok z življenjem ...</a:t>
            </a:r>
          </a:p>
        </p:txBody>
      </p:sp>
      <p:sp>
        <p:nvSpPr>
          <p:cNvPr id="2" name="Pravokotnik 1">
            <a:extLst>
              <a:ext uri="{FF2B5EF4-FFF2-40B4-BE49-F238E27FC236}">
                <a16:creationId xmlns:a16="http://schemas.microsoft.com/office/drawing/2014/main" id="{7ACE2767-E7CC-49EA-8730-3D2EF38BDAA5}"/>
              </a:ext>
            </a:extLst>
          </p:cNvPr>
          <p:cNvSpPr/>
          <p:nvPr/>
        </p:nvSpPr>
        <p:spPr>
          <a:xfrm>
            <a:off x="6875028" y="1133146"/>
            <a:ext cx="2195691" cy="118728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62" name="PoljeZBesedilom 61">
            <a:extLst>
              <a:ext uri="{FF2B5EF4-FFF2-40B4-BE49-F238E27FC236}">
                <a16:creationId xmlns:a16="http://schemas.microsoft.com/office/drawing/2014/main" id="{96F91470-E22F-4206-8BA9-B96891B18BA6}"/>
              </a:ext>
            </a:extLst>
          </p:cNvPr>
          <p:cNvSpPr txBox="1"/>
          <p:nvPr/>
        </p:nvSpPr>
        <p:spPr>
          <a:xfrm>
            <a:off x="7538217" y="1128848"/>
            <a:ext cx="761050" cy="215444"/>
          </a:xfrm>
          <a:prstGeom prst="rect">
            <a:avLst/>
          </a:prstGeom>
          <a:noFill/>
        </p:spPr>
        <p:txBody>
          <a:bodyPr wrap="square" rtlCol="0">
            <a:spAutoFit/>
          </a:bodyPr>
          <a:lstStyle/>
          <a:p>
            <a:r>
              <a:rPr lang="sl-SI" sz="800" b="1" dirty="0"/>
              <a:t>Šolsko okolje</a:t>
            </a:r>
          </a:p>
        </p:txBody>
      </p:sp>
      <p:sp>
        <p:nvSpPr>
          <p:cNvPr id="63" name="Pravokotnik: zaokroženi vogali 62">
            <a:extLst>
              <a:ext uri="{FF2B5EF4-FFF2-40B4-BE49-F238E27FC236}">
                <a16:creationId xmlns:a16="http://schemas.microsoft.com/office/drawing/2014/main" id="{D0CCFC86-F137-415D-B174-DC8309BF10D7}"/>
              </a:ext>
            </a:extLst>
          </p:cNvPr>
          <p:cNvSpPr/>
          <p:nvPr/>
        </p:nvSpPr>
        <p:spPr>
          <a:xfrm>
            <a:off x="6914604" y="1321978"/>
            <a:ext cx="939582" cy="789168"/>
          </a:xfrm>
          <a:prstGeom prst="roundRect">
            <a:avLst/>
          </a:prstGeom>
          <a:solidFill>
            <a:srgbClr val="D7E7F5"/>
          </a:solidFill>
          <a:ln>
            <a:solidFill>
              <a:srgbClr val="D3E1E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800" b="1" dirty="0">
                <a:solidFill>
                  <a:schemeClr val="tx1"/>
                </a:solidFill>
              </a:rPr>
              <a:t>Objektivni</a:t>
            </a:r>
          </a:p>
          <a:p>
            <a:pPr algn="ctr"/>
            <a:r>
              <a:rPr lang="sl-SI" sz="800" dirty="0">
                <a:solidFill>
                  <a:schemeClr val="tx1"/>
                </a:solidFill>
              </a:rPr>
              <a:t>Npr. sodelovanje pri krožkih; odsotnost od pouka in zamujanje ...</a:t>
            </a:r>
          </a:p>
        </p:txBody>
      </p:sp>
      <p:sp>
        <p:nvSpPr>
          <p:cNvPr id="64" name="Pravokotnik: zaokroženi vogali 63">
            <a:extLst>
              <a:ext uri="{FF2B5EF4-FFF2-40B4-BE49-F238E27FC236}">
                <a16:creationId xmlns:a16="http://schemas.microsoft.com/office/drawing/2014/main" id="{DDF42303-E017-4A04-81A4-B487DD408990}"/>
              </a:ext>
            </a:extLst>
          </p:cNvPr>
          <p:cNvSpPr/>
          <p:nvPr/>
        </p:nvSpPr>
        <p:spPr>
          <a:xfrm>
            <a:off x="7962450" y="1306031"/>
            <a:ext cx="1000005" cy="925189"/>
          </a:xfrm>
          <a:prstGeom prst="roundRect">
            <a:avLst/>
          </a:prstGeom>
          <a:solidFill>
            <a:srgbClr val="D7E7F5"/>
          </a:solidFill>
          <a:ln>
            <a:solidFill>
              <a:srgbClr val="D3E1E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800" b="1" dirty="0">
                <a:solidFill>
                  <a:schemeClr val="tx1"/>
                </a:solidFill>
              </a:rPr>
              <a:t>Subjektivni</a:t>
            </a:r>
          </a:p>
          <a:p>
            <a:pPr algn="ctr"/>
            <a:r>
              <a:rPr lang="sl-SI" sz="800" dirty="0">
                <a:solidFill>
                  <a:schemeClr val="tx1"/>
                </a:solidFill>
              </a:rPr>
              <a:t>Npr. občutek pripadnosti šoli; zaznan odnos z učitelji/vrstniki; doživljanje </a:t>
            </a:r>
            <a:r>
              <a:rPr lang="sl-SI" sz="800" dirty="0" err="1">
                <a:solidFill>
                  <a:schemeClr val="tx1"/>
                </a:solidFill>
              </a:rPr>
              <a:t>medvrstniškega</a:t>
            </a:r>
            <a:r>
              <a:rPr lang="sl-SI" sz="800" dirty="0">
                <a:solidFill>
                  <a:schemeClr val="tx1"/>
                </a:solidFill>
              </a:rPr>
              <a:t> nasilja </a:t>
            </a:r>
            <a:r>
              <a:rPr lang="sl-SI" sz="800" dirty="0"/>
              <a:t>...</a:t>
            </a:r>
            <a:endParaRPr lang="sl-SI" sz="800" dirty="0">
              <a:solidFill>
                <a:schemeClr val="tx1"/>
              </a:solidFill>
            </a:endParaRPr>
          </a:p>
        </p:txBody>
      </p:sp>
      <p:sp>
        <p:nvSpPr>
          <p:cNvPr id="65" name="Pravokotnik 64">
            <a:extLst>
              <a:ext uri="{FF2B5EF4-FFF2-40B4-BE49-F238E27FC236}">
                <a16:creationId xmlns:a16="http://schemas.microsoft.com/office/drawing/2014/main" id="{ABE4184B-D7B3-476D-A190-ED4D998A5996}"/>
              </a:ext>
            </a:extLst>
          </p:cNvPr>
          <p:cNvSpPr/>
          <p:nvPr/>
        </p:nvSpPr>
        <p:spPr>
          <a:xfrm>
            <a:off x="6872045" y="2376507"/>
            <a:ext cx="2142936" cy="88428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66" name="PoljeZBesedilom 65">
            <a:extLst>
              <a:ext uri="{FF2B5EF4-FFF2-40B4-BE49-F238E27FC236}">
                <a16:creationId xmlns:a16="http://schemas.microsoft.com/office/drawing/2014/main" id="{85FC9F28-86F2-44EA-AE31-AFA79E3CAB49}"/>
              </a:ext>
            </a:extLst>
          </p:cNvPr>
          <p:cNvSpPr txBox="1"/>
          <p:nvPr/>
        </p:nvSpPr>
        <p:spPr>
          <a:xfrm>
            <a:off x="7654739" y="2312687"/>
            <a:ext cx="761050" cy="215444"/>
          </a:xfrm>
          <a:prstGeom prst="rect">
            <a:avLst/>
          </a:prstGeom>
          <a:noFill/>
        </p:spPr>
        <p:txBody>
          <a:bodyPr wrap="square" rtlCol="0">
            <a:spAutoFit/>
          </a:bodyPr>
          <a:lstStyle/>
          <a:p>
            <a:r>
              <a:rPr lang="sl-SI" sz="800" b="1" dirty="0"/>
              <a:t>Skupnost</a:t>
            </a:r>
          </a:p>
        </p:txBody>
      </p:sp>
      <p:sp>
        <p:nvSpPr>
          <p:cNvPr id="67" name="Pravokotnik: zaokroženi vogali 66">
            <a:extLst>
              <a:ext uri="{FF2B5EF4-FFF2-40B4-BE49-F238E27FC236}">
                <a16:creationId xmlns:a16="http://schemas.microsoft.com/office/drawing/2014/main" id="{27464462-46A0-44EA-88D5-AE4105F13B76}"/>
              </a:ext>
            </a:extLst>
          </p:cNvPr>
          <p:cNvSpPr/>
          <p:nvPr/>
        </p:nvSpPr>
        <p:spPr>
          <a:xfrm>
            <a:off x="6940762" y="2462899"/>
            <a:ext cx="887265" cy="745251"/>
          </a:xfrm>
          <a:prstGeom prst="roundRect">
            <a:avLst/>
          </a:prstGeom>
          <a:solidFill>
            <a:srgbClr val="D7E7F5"/>
          </a:solidFill>
          <a:ln>
            <a:solidFill>
              <a:srgbClr val="D3E1E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800" b="1" dirty="0">
                <a:solidFill>
                  <a:schemeClr val="tx1"/>
                </a:solidFill>
              </a:rPr>
              <a:t>Objektivni</a:t>
            </a:r>
          </a:p>
          <a:p>
            <a:pPr algn="ctr"/>
            <a:r>
              <a:rPr lang="sl-SI" sz="800" dirty="0">
                <a:solidFill>
                  <a:schemeClr val="tx1"/>
                </a:solidFill>
              </a:rPr>
              <a:t>Sodelovanje v različnih organizacijah (mladinskih, prostovoljnih)</a:t>
            </a:r>
          </a:p>
        </p:txBody>
      </p:sp>
      <p:sp>
        <p:nvSpPr>
          <p:cNvPr id="68" name="Pravokotnik: zaokroženi vogali 67">
            <a:extLst>
              <a:ext uri="{FF2B5EF4-FFF2-40B4-BE49-F238E27FC236}">
                <a16:creationId xmlns:a16="http://schemas.microsoft.com/office/drawing/2014/main" id="{56A0ED21-7F1A-4F44-8981-89D26AF5AFE3}"/>
              </a:ext>
            </a:extLst>
          </p:cNvPr>
          <p:cNvSpPr/>
          <p:nvPr/>
        </p:nvSpPr>
        <p:spPr>
          <a:xfrm>
            <a:off x="8104957" y="2455652"/>
            <a:ext cx="887265" cy="745251"/>
          </a:xfrm>
          <a:prstGeom prst="roundRect">
            <a:avLst/>
          </a:prstGeom>
          <a:solidFill>
            <a:srgbClr val="D7E7F5"/>
          </a:solidFill>
          <a:ln>
            <a:solidFill>
              <a:srgbClr val="D3E1E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800" b="1" dirty="0">
                <a:solidFill>
                  <a:schemeClr val="tx1"/>
                </a:solidFill>
              </a:rPr>
              <a:t>Subjektivni</a:t>
            </a:r>
          </a:p>
          <a:p>
            <a:pPr algn="ctr"/>
            <a:r>
              <a:rPr lang="pl-PL" sz="800" dirty="0">
                <a:solidFill>
                  <a:schemeClr val="tx1"/>
                </a:solidFill>
              </a:rPr>
              <a:t>Npr. zadovoljstvo z ljudmi v okolici.</a:t>
            </a:r>
            <a:endParaRPr lang="sl-SI" sz="800" dirty="0">
              <a:solidFill>
                <a:schemeClr val="tx1"/>
              </a:solidFill>
            </a:endParaRPr>
          </a:p>
        </p:txBody>
      </p:sp>
      <p:sp>
        <p:nvSpPr>
          <p:cNvPr id="69" name="Pravokotnik 68">
            <a:extLst>
              <a:ext uri="{FF2B5EF4-FFF2-40B4-BE49-F238E27FC236}">
                <a16:creationId xmlns:a16="http://schemas.microsoft.com/office/drawing/2014/main" id="{5E0EEAC6-DAE7-4699-A6FD-24497C18F17F}"/>
              </a:ext>
            </a:extLst>
          </p:cNvPr>
          <p:cNvSpPr/>
          <p:nvPr/>
        </p:nvSpPr>
        <p:spPr>
          <a:xfrm>
            <a:off x="7334377" y="3325997"/>
            <a:ext cx="1256146" cy="68103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70" name="PoljeZBesedilom 69">
            <a:extLst>
              <a:ext uri="{FF2B5EF4-FFF2-40B4-BE49-F238E27FC236}">
                <a16:creationId xmlns:a16="http://schemas.microsoft.com/office/drawing/2014/main" id="{111BB22E-BE78-405B-A68F-32B4C1290B6A}"/>
              </a:ext>
            </a:extLst>
          </p:cNvPr>
          <p:cNvSpPr txBox="1"/>
          <p:nvPr/>
        </p:nvSpPr>
        <p:spPr>
          <a:xfrm>
            <a:off x="7694832" y="3325289"/>
            <a:ext cx="550142" cy="215444"/>
          </a:xfrm>
          <a:prstGeom prst="rect">
            <a:avLst/>
          </a:prstGeom>
          <a:noFill/>
        </p:spPr>
        <p:txBody>
          <a:bodyPr wrap="square" rtlCol="0">
            <a:spAutoFit/>
          </a:bodyPr>
          <a:lstStyle/>
          <a:p>
            <a:r>
              <a:rPr lang="sl-SI" sz="800" b="1" dirty="0"/>
              <a:t>Družina</a:t>
            </a:r>
          </a:p>
        </p:txBody>
      </p:sp>
      <p:sp>
        <p:nvSpPr>
          <p:cNvPr id="72" name="Pravokotnik: zaokroženi vogali 71">
            <a:extLst>
              <a:ext uri="{FF2B5EF4-FFF2-40B4-BE49-F238E27FC236}">
                <a16:creationId xmlns:a16="http://schemas.microsoft.com/office/drawing/2014/main" id="{2F7C441B-C2E0-4E60-BA96-C773E9F0D8DA}"/>
              </a:ext>
            </a:extLst>
          </p:cNvPr>
          <p:cNvSpPr/>
          <p:nvPr/>
        </p:nvSpPr>
        <p:spPr>
          <a:xfrm>
            <a:off x="7495152" y="3515175"/>
            <a:ext cx="909785" cy="382420"/>
          </a:xfrm>
          <a:prstGeom prst="roundRect">
            <a:avLst/>
          </a:prstGeom>
          <a:solidFill>
            <a:srgbClr val="D7E7F5"/>
          </a:solidFill>
          <a:ln>
            <a:solidFill>
              <a:srgbClr val="D3E1E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800" b="1" dirty="0">
                <a:solidFill>
                  <a:schemeClr val="tx1"/>
                </a:solidFill>
              </a:rPr>
              <a:t>Subjektivni</a:t>
            </a:r>
          </a:p>
          <a:p>
            <a:pPr algn="ctr"/>
            <a:r>
              <a:rPr lang="sl-SI" sz="800" dirty="0">
                <a:solidFill>
                  <a:schemeClr val="tx1"/>
                </a:solidFill>
              </a:rPr>
              <a:t>Odnosi s starši</a:t>
            </a:r>
          </a:p>
        </p:txBody>
      </p:sp>
      <p:sp>
        <p:nvSpPr>
          <p:cNvPr id="73" name="Pravokotnik 72">
            <a:extLst>
              <a:ext uri="{FF2B5EF4-FFF2-40B4-BE49-F238E27FC236}">
                <a16:creationId xmlns:a16="http://schemas.microsoft.com/office/drawing/2014/main" id="{FA8DADFF-65EC-475C-A065-7CEBAF5C6A3B}"/>
              </a:ext>
            </a:extLst>
          </p:cNvPr>
          <p:cNvSpPr/>
          <p:nvPr/>
        </p:nvSpPr>
        <p:spPr>
          <a:xfrm>
            <a:off x="7034821" y="4217954"/>
            <a:ext cx="1957401" cy="78545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75" name="PoljeZBesedilom 74">
            <a:extLst>
              <a:ext uri="{FF2B5EF4-FFF2-40B4-BE49-F238E27FC236}">
                <a16:creationId xmlns:a16="http://schemas.microsoft.com/office/drawing/2014/main" id="{5D2216E7-E793-42B3-8AAC-188F152B79F3}"/>
              </a:ext>
            </a:extLst>
          </p:cNvPr>
          <p:cNvSpPr txBox="1"/>
          <p:nvPr/>
        </p:nvSpPr>
        <p:spPr>
          <a:xfrm>
            <a:off x="7753194" y="4197931"/>
            <a:ext cx="550142" cy="215444"/>
          </a:xfrm>
          <a:prstGeom prst="rect">
            <a:avLst/>
          </a:prstGeom>
          <a:noFill/>
        </p:spPr>
        <p:txBody>
          <a:bodyPr wrap="square" rtlCol="0">
            <a:spAutoFit/>
          </a:bodyPr>
          <a:lstStyle/>
          <a:p>
            <a:r>
              <a:rPr lang="sl-SI" sz="800" b="1" dirty="0"/>
              <a:t>Družina</a:t>
            </a:r>
          </a:p>
        </p:txBody>
      </p:sp>
      <p:sp>
        <p:nvSpPr>
          <p:cNvPr id="76" name="Pravokotnik: zaokroženi vogali 75">
            <a:extLst>
              <a:ext uri="{FF2B5EF4-FFF2-40B4-BE49-F238E27FC236}">
                <a16:creationId xmlns:a16="http://schemas.microsoft.com/office/drawing/2014/main" id="{44E85A5C-94CF-497F-8180-7188C22681F2}"/>
              </a:ext>
            </a:extLst>
          </p:cNvPr>
          <p:cNvSpPr/>
          <p:nvPr/>
        </p:nvSpPr>
        <p:spPr>
          <a:xfrm>
            <a:off x="7210891" y="4431366"/>
            <a:ext cx="1634748" cy="508963"/>
          </a:xfrm>
          <a:prstGeom prst="roundRect">
            <a:avLst/>
          </a:prstGeom>
          <a:solidFill>
            <a:srgbClr val="D7E7F5"/>
          </a:solidFill>
          <a:ln>
            <a:solidFill>
              <a:srgbClr val="D3E1E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800" b="1" dirty="0">
                <a:solidFill>
                  <a:schemeClr val="tx1"/>
                </a:solidFill>
              </a:rPr>
              <a:t>Subjektivni</a:t>
            </a:r>
          </a:p>
          <a:p>
            <a:pPr algn="ctr"/>
            <a:r>
              <a:rPr lang="sl-SI" sz="800" dirty="0">
                <a:solidFill>
                  <a:schemeClr val="tx1"/>
                </a:solidFill>
              </a:rPr>
              <a:t>Npr. delež otrok, ki se z mamo/očetom lahko pogovarjajo o stvareh, ki jih težijo ...</a:t>
            </a:r>
          </a:p>
        </p:txBody>
      </p:sp>
      <p:sp>
        <p:nvSpPr>
          <p:cNvPr id="77" name="Pravokotnik 76">
            <a:extLst>
              <a:ext uri="{FF2B5EF4-FFF2-40B4-BE49-F238E27FC236}">
                <a16:creationId xmlns:a16="http://schemas.microsoft.com/office/drawing/2014/main" id="{823DE2C8-16F3-464F-8D3E-2FB9F6629B6E}"/>
              </a:ext>
            </a:extLst>
          </p:cNvPr>
          <p:cNvSpPr/>
          <p:nvPr/>
        </p:nvSpPr>
        <p:spPr>
          <a:xfrm>
            <a:off x="7002575" y="5221663"/>
            <a:ext cx="1957401" cy="104221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l-SI"/>
          </a:p>
        </p:txBody>
      </p:sp>
      <p:sp>
        <p:nvSpPr>
          <p:cNvPr id="78" name="PoljeZBesedilom 77">
            <a:extLst>
              <a:ext uri="{FF2B5EF4-FFF2-40B4-BE49-F238E27FC236}">
                <a16:creationId xmlns:a16="http://schemas.microsoft.com/office/drawing/2014/main" id="{7DE5E2ED-7C6D-4CFF-9878-2DB10F4B8D56}"/>
              </a:ext>
            </a:extLst>
          </p:cNvPr>
          <p:cNvSpPr txBox="1"/>
          <p:nvPr/>
        </p:nvSpPr>
        <p:spPr>
          <a:xfrm>
            <a:off x="7634756" y="5252217"/>
            <a:ext cx="765499" cy="215444"/>
          </a:xfrm>
          <a:prstGeom prst="rect">
            <a:avLst/>
          </a:prstGeom>
          <a:noFill/>
        </p:spPr>
        <p:txBody>
          <a:bodyPr wrap="square" rtlCol="0">
            <a:spAutoFit/>
          </a:bodyPr>
          <a:lstStyle/>
          <a:p>
            <a:r>
              <a:rPr lang="sl-SI" sz="800" b="1" dirty="0"/>
              <a:t>Šolsko okolje</a:t>
            </a:r>
          </a:p>
        </p:txBody>
      </p:sp>
      <p:sp>
        <p:nvSpPr>
          <p:cNvPr id="79" name="Pravokotnik: zaokroženi vogali 78">
            <a:extLst>
              <a:ext uri="{FF2B5EF4-FFF2-40B4-BE49-F238E27FC236}">
                <a16:creationId xmlns:a16="http://schemas.microsoft.com/office/drawing/2014/main" id="{BBBD35D5-9831-4981-90FA-207EF33FF40F}"/>
              </a:ext>
            </a:extLst>
          </p:cNvPr>
          <p:cNvSpPr/>
          <p:nvPr/>
        </p:nvSpPr>
        <p:spPr>
          <a:xfrm>
            <a:off x="7196147" y="5528602"/>
            <a:ext cx="1634748" cy="508963"/>
          </a:xfrm>
          <a:prstGeom prst="roundRect">
            <a:avLst/>
          </a:prstGeom>
          <a:solidFill>
            <a:srgbClr val="D7E7F5"/>
          </a:solidFill>
          <a:ln>
            <a:solidFill>
              <a:srgbClr val="D3E1E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sl-SI" sz="800" b="1" dirty="0">
                <a:solidFill>
                  <a:schemeClr val="tx1"/>
                </a:solidFill>
              </a:rPr>
              <a:t>Subjektivni</a:t>
            </a:r>
          </a:p>
          <a:p>
            <a:pPr algn="ctr"/>
            <a:r>
              <a:rPr lang="sl-SI" sz="800" dirty="0">
                <a:solidFill>
                  <a:schemeClr val="tx1"/>
                </a:solidFill>
              </a:rPr>
              <a:t>Subjektivni Npr. delež otrok, ki doživlja svoje sošolce kot prijazne in pripravljene nuditi pomoč ..</a:t>
            </a:r>
          </a:p>
        </p:txBody>
      </p:sp>
      <p:sp>
        <p:nvSpPr>
          <p:cNvPr id="13" name="Dvojni okrogli oklepaj 12">
            <a:extLst>
              <a:ext uri="{FF2B5EF4-FFF2-40B4-BE49-F238E27FC236}">
                <a16:creationId xmlns:a16="http://schemas.microsoft.com/office/drawing/2014/main" id="{A7A9D36D-5169-49BC-A779-132D98166914}"/>
              </a:ext>
            </a:extLst>
          </p:cNvPr>
          <p:cNvSpPr/>
          <p:nvPr/>
        </p:nvSpPr>
        <p:spPr>
          <a:xfrm>
            <a:off x="5331369" y="721258"/>
            <a:ext cx="3784950" cy="3311587"/>
          </a:xfrm>
          <a:prstGeom prst="bracketPair">
            <a:avLst/>
          </a:prstGeom>
          <a:ln w="7620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sl-SI"/>
          </a:p>
        </p:txBody>
      </p:sp>
      <p:sp>
        <p:nvSpPr>
          <p:cNvPr id="14" name="PoljeZBesedilom 13">
            <a:extLst>
              <a:ext uri="{FF2B5EF4-FFF2-40B4-BE49-F238E27FC236}">
                <a16:creationId xmlns:a16="http://schemas.microsoft.com/office/drawing/2014/main" id="{F0D98C46-027F-43A8-B2EA-94193C6F45B4}"/>
              </a:ext>
            </a:extLst>
          </p:cNvPr>
          <p:cNvSpPr txBox="1"/>
          <p:nvPr/>
        </p:nvSpPr>
        <p:spPr>
          <a:xfrm>
            <a:off x="3509058" y="227116"/>
            <a:ext cx="1872500" cy="307777"/>
          </a:xfrm>
          <a:prstGeom prst="rect">
            <a:avLst/>
          </a:prstGeom>
          <a:noFill/>
        </p:spPr>
        <p:txBody>
          <a:bodyPr wrap="none" rtlCol="0">
            <a:spAutoFit/>
          </a:bodyPr>
          <a:lstStyle/>
          <a:p>
            <a:r>
              <a:rPr lang="sl-SI" sz="1400" b="1" dirty="0">
                <a:solidFill>
                  <a:srgbClr val="FF0000"/>
                </a:solidFill>
              </a:rPr>
              <a:t>Okvir pričujoče analize</a:t>
            </a:r>
          </a:p>
        </p:txBody>
      </p:sp>
      <p:cxnSp>
        <p:nvCxnSpPr>
          <p:cNvPr id="16" name="Raven puščični povezovalnik 15">
            <a:extLst>
              <a:ext uri="{FF2B5EF4-FFF2-40B4-BE49-F238E27FC236}">
                <a16:creationId xmlns:a16="http://schemas.microsoft.com/office/drawing/2014/main" id="{CE10C477-B7A1-4D45-A1C9-98506D39EADB}"/>
              </a:ext>
            </a:extLst>
          </p:cNvPr>
          <p:cNvCxnSpPr>
            <a:cxnSpLocks/>
          </p:cNvCxnSpPr>
          <p:nvPr/>
        </p:nvCxnSpPr>
        <p:spPr>
          <a:xfrm>
            <a:off x="5331369" y="469309"/>
            <a:ext cx="890680" cy="177186"/>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3" name="Raven povezovalnik 32">
            <a:extLst>
              <a:ext uri="{FF2B5EF4-FFF2-40B4-BE49-F238E27FC236}">
                <a16:creationId xmlns:a16="http://schemas.microsoft.com/office/drawing/2014/main" id="{579093AB-9FE1-494A-907F-B7D15A6B4D3D}"/>
              </a:ext>
            </a:extLst>
          </p:cNvPr>
          <p:cNvCxnSpPr>
            <a:cxnSpLocks/>
          </p:cNvCxnSpPr>
          <p:nvPr/>
        </p:nvCxnSpPr>
        <p:spPr>
          <a:xfrm>
            <a:off x="3095229" y="323273"/>
            <a:ext cx="0" cy="527607"/>
          </a:xfrm>
          <a:prstGeom prst="line">
            <a:avLst/>
          </a:prstGeom>
        </p:spPr>
        <p:style>
          <a:lnRef idx="1">
            <a:schemeClr val="accent1"/>
          </a:lnRef>
          <a:fillRef idx="0">
            <a:schemeClr val="accent1"/>
          </a:fillRef>
          <a:effectRef idx="0">
            <a:schemeClr val="accent1"/>
          </a:effectRef>
          <a:fontRef idx="minor">
            <a:schemeClr val="tx1"/>
          </a:fontRef>
        </p:style>
      </p:cxnSp>
      <p:cxnSp>
        <p:nvCxnSpPr>
          <p:cNvPr id="80" name="Raven povezovalnik 79">
            <a:extLst>
              <a:ext uri="{FF2B5EF4-FFF2-40B4-BE49-F238E27FC236}">
                <a16:creationId xmlns:a16="http://schemas.microsoft.com/office/drawing/2014/main" id="{E580142F-9E53-4638-BD72-2260B1144FED}"/>
              </a:ext>
            </a:extLst>
          </p:cNvPr>
          <p:cNvCxnSpPr>
            <a:cxnSpLocks/>
          </p:cNvCxnSpPr>
          <p:nvPr/>
        </p:nvCxnSpPr>
        <p:spPr>
          <a:xfrm>
            <a:off x="9155955" y="395554"/>
            <a:ext cx="0" cy="527607"/>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Raven puščični povezovalnik 41">
            <a:extLst>
              <a:ext uri="{FF2B5EF4-FFF2-40B4-BE49-F238E27FC236}">
                <a16:creationId xmlns:a16="http://schemas.microsoft.com/office/drawing/2014/main" id="{E357039B-D4FA-4942-BE64-52A9060CA04D}"/>
              </a:ext>
            </a:extLst>
          </p:cNvPr>
          <p:cNvCxnSpPr>
            <a:cxnSpLocks/>
          </p:cNvCxnSpPr>
          <p:nvPr/>
        </p:nvCxnSpPr>
        <p:spPr>
          <a:xfrm flipH="1">
            <a:off x="10296687" y="2094675"/>
            <a:ext cx="25857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83" name="Raven puščični povezovalnik 82">
            <a:extLst>
              <a:ext uri="{FF2B5EF4-FFF2-40B4-BE49-F238E27FC236}">
                <a16:creationId xmlns:a16="http://schemas.microsoft.com/office/drawing/2014/main" id="{88C475AE-6107-4F47-AAB1-1E2794EE4AD7}"/>
              </a:ext>
            </a:extLst>
          </p:cNvPr>
          <p:cNvCxnSpPr>
            <a:cxnSpLocks/>
          </p:cNvCxnSpPr>
          <p:nvPr/>
        </p:nvCxnSpPr>
        <p:spPr>
          <a:xfrm flipH="1">
            <a:off x="10504586" y="4915259"/>
            <a:ext cx="258570" cy="0"/>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71" name="Raven povezovalnik 70">
            <a:extLst>
              <a:ext uri="{FF2B5EF4-FFF2-40B4-BE49-F238E27FC236}">
                <a16:creationId xmlns:a16="http://schemas.microsoft.com/office/drawing/2014/main" id="{7FCE5A14-CE13-4D2A-AA42-B9EDDC2C924E}"/>
              </a:ext>
            </a:extLst>
          </p:cNvPr>
          <p:cNvCxnSpPr>
            <a:cxnSpLocks/>
          </p:cNvCxnSpPr>
          <p:nvPr/>
        </p:nvCxnSpPr>
        <p:spPr>
          <a:xfrm flipH="1">
            <a:off x="9116319" y="4118828"/>
            <a:ext cx="703392" cy="0"/>
          </a:xfrm>
          <a:prstGeom prst="line">
            <a:avLst/>
          </a:prstGeom>
        </p:spPr>
        <p:style>
          <a:lnRef idx="1">
            <a:schemeClr val="accent1"/>
          </a:lnRef>
          <a:fillRef idx="0">
            <a:schemeClr val="accent1"/>
          </a:fillRef>
          <a:effectRef idx="0">
            <a:schemeClr val="accent1"/>
          </a:effectRef>
          <a:fontRef idx="minor">
            <a:schemeClr val="tx1"/>
          </a:fontRef>
        </p:style>
      </p:cxnSp>
      <p:sp>
        <p:nvSpPr>
          <p:cNvPr id="74" name="PoljeZBesedilom 9">
            <a:extLst>
              <a:ext uri="{FF2B5EF4-FFF2-40B4-BE49-F238E27FC236}">
                <a16:creationId xmlns:a16="http://schemas.microsoft.com/office/drawing/2014/main" id="{D4E17C22-E7B2-4FB7-91A7-0C1D6A09429D}"/>
              </a:ext>
            </a:extLst>
          </p:cNvPr>
          <p:cNvSpPr txBox="1"/>
          <p:nvPr/>
        </p:nvSpPr>
        <p:spPr>
          <a:xfrm>
            <a:off x="9275398" y="207669"/>
            <a:ext cx="2841667" cy="1077218"/>
          </a:xfrm>
          <a:prstGeom prst="rect">
            <a:avLst/>
          </a:prstGeom>
          <a:noFill/>
        </p:spPr>
        <p:txBody>
          <a:bodyPr wrap="square" rtlCol="0">
            <a:spAutoFit/>
          </a:bodyPr>
          <a:lstStyle/>
          <a:p>
            <a:pPr algn="ctr"/>
            <a:r>
              <a:rPr lang="sl-SI" sz="3200" b="1" dirty="0">
                <a:solidFill>
                  <a:srgbClr val="1B495A"/>
                </a:solidFill>
              </a:rPr>
              <a:t>Kazalniki dobrobiti</a:t>
            </a:r>
          </a:p>
        </p:txBody>
      </p:sp>
    </p:spTree>
    <p:extLst>
      <p:ext uri="{BB962C8B-B14F-4D97-AF65-F5344CB8AC3E}">
        <p14:creationId xmlns:p14="http://schemas.microsoft.com/office/powerpoint/2010/main" val="25490013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1B495A">
            <a:alpha val="80000"/>
          </a:srgbClr>
        </a:solidFill>
        <a:effectLst/>
      </p:bgPr>
    </p:bg>
    <p:spTree>
      <p:nvGrpSpPr>
        <p:cNvPr id="1" name=""/>
        <p:cNvGrpSpPr/>
        <p:nvPr/>
      </p:nvGrpSpPr>
      <p:grpSpPr>
        <a:xfrm>
          <a:off x="0" y="0"/>
          <a:ext cx="0" cy="0"/>
          <a:chOff x="0" y="0"/>
          <a:chExt cx="0" cy="0"/>
        </a:xfrm>
      </p:grpSpPr>
      <p:sp>
        <p:nvSpPr>
          <p:cNvPr id="2" name="PoljeZBesedilom 1">
            <a:extLst>
              <a:ext uri="{FF2B5EF4-FFF2-40B4-BE49-F238E27FC236}">
                <a16:creationId xmlns:a16="http://schemas.microsoft.com/office/drawing/2014/main" id="{3C5C8B0E-4838-4132-B6AF-0B53CB29F24E}"/>
              </a:ext>
            </a:extLst>
          </p:cNvPr>
          <p:cNvSpPr txBox="1"/>
          <p:nvPr/>
        </p:nvSpPr>
        <p:spPr>
          <a:xfrm>
            <a:off x="523874" y="1839789"/>
            <a:ext cx="11407288" cy="830997"/>
          </a:xfrm>
          <a:prstGeom prst="rect">
            <a:avLst/>
          </a:prstGeom>
          <a:noFill/>
        </p:spPr>
        <p:txBody>
          <a:bodyPr wrap="square" rtlCol="0">
            <a:spAutoFit/>
          </a:bodyPr>
          <a:lstStyle/>
          <a:p>
            <a:pPr marL="285750" indent="-285750">
              <a:buFont typeface="Arial" panose="020B0604020202020204" pitchFamily="34" charset="0"/>
              <a:buChar char="•"/>
            </a:pPr>
            <a:r>
              <a:rPr lang="sl-SI" sz="2400" dirty="0">
                <a:solidFill>
                  <a:schemeClr val="bg1"/>
                </a:solidFill>
              </a:rPr>
              <a:t>Raziskave: PIRLS 2016 / TIMSS 2015 (4r), TIMSS 2015 (8r), PISA 2018/2015/2012 (15-let)</a:t>
            </a:r>
          </a:p>
          <a:p>
            <a:pPr marL="285750" indent="-285750">
              <a:buFont typeface="Arial" panose="020B0604020202020204" pitchFamily="34" charset="0"/>
              <a:buChar char="•"/>
            </a:pPr>
            <a:r>
              <a:rPr lang="sl-SI" sz="2400" dirty="0">
                <a:solidFill>
                  <a:schemeClr val="bg1"/>
                </a:solidFill>
              </a:rPr>
              <a:t>Države: 15 evropskih držav</a:t>
            </a:r>
          </a:p>
        </p:txBody>
      </p:sp>
      <p:sp>
        <p:nvSpPr>
          <p:cNvPr id="3" name="PoljeZBesedilom 2">
            <a:extLst>
              <a:ext uri="{FF2B5EF4-FFF2-40B4-BE49-F238E27FC236}">
                <a16:creationId xmlns:a16="http://schemas.microsoft.com/office/drawing/2014/main" id="{F128C59D-ACC1-4449-AC74-D2A078786FE5}"/>
              </a:ext>
            </a:extLst>
          </p:cNvPr>
          <p:cNvSpPr txBox="1"/>
          <p:nvPr/>
        </p:nvSpPr>
        <p:spPr>
          <a:xfrm>
            <a:off x="1047751" y="590548"/>
            <a:ext cx="9820274" cy="584775"/>
          </a:xfrm>
          <a:prstGeom prst="rect">
            <a:avLst/>
          </a:prstGeom>
          <a:noFill/>
        </p:spPr>
        <p:txBody>
          <a:bodyPr wrap="square" rtlCol="0">
            <a:spAutoFit/>
          </a:bodyPr>
          <a:lstStyle/>
          <a:p>
            <a:r>
              <a:rPr lang="sl-SI" sz="3200" b="1" dirty="0" err="1">
                <a:solidFill>
                  <a:schemeClr val="bg1"/>
                </a:solidFill>
              </a:rPr>
              <a:t>Mednarodnoprimerjalna</a:t>
            </a:r>
            <a:r>
              <a:rPr lang="sl-SI" sz="3200" b="1" dirty="0">
                <a:solidFill>
                  <a:schemeClr val="bg1"/>
                </a:solidFill>
              </a:rPr>
              <a:t> analiza kazalnikov dobrobiti</a:t>
            </a:r>
          </a:p>
        </p:txBody>
      </p:sp>
      <p:pic>
        <p:nvPicPr>
          <p:cNvPr id="6" name="Picture 5"/>
          <p:cNvPicPr>
            <a:picLocks noChangeAspect="1"/>
          </p:cNvPicPr>
          <p:nvPr/>
        </p:nvPicPr>
        <p:blipFill>
          <a:blip r:embed="rId2"/>
          <a:stretch>
            <a:fillRect/>
          </a:stretch>
        </p:blipFill>
        <p:spPr>
          <a:xfrm>
            <a:off x="5802924" y="2365376"/>
            <a:ext cx="5944051" cy="4234032"/>
          </a:xfrm>
          <a:prstGeom prst="rect">
            <a:avLst/>
          </a:prstGeom>
        </p:spPr>
      </p:pic>
      <p:sp>
        <p:nvSpPr>
          <p:cNvPr id="7" name="PoljeZBesedilom 1">
            <a:extLst>
              <a:ext uri="{FF2B5EF4-FFF2-40B4-BE49-F238E27FC236}">
                <a16:creationId xmlns:a16="http://schemas.microsoft.com/office/drawing/2014/main" id="{3C5C8B0E-4838-4132-B6AF-0B53CB29F24E}"/>
              </a:ext>
            </a:extLst>
          </p:cNvPr>
          <p:cNvSpPr txBox="1"/>
          <p:nvPr/>
        </p:nvSpPr>
        <p:spPr>
          <a:xfrm>
            <a:off x="523874" y="4259248"/>
            <a:ext cx="5006488" cy="2246769"/>
          </a:xfrm>
          <a:prstGeom prst="rect">
            <a:avLst/>
          </a:prstGeom>
          <a:noFill/>
        </p:spPr>
        <p:txBody>
          <a:bodyPr wrap="square" rtlCol="0">
            <a:spAutoFit/>
          </a:bodyPr>
          <a:lstStyle/>
          <a:p>
            <a:r>
              <a:rPr lang="sl-SI" sz="2000" b="1" dirty="0">
                <a:solidFill>
                  <a:schemeClr val="bg1"/>
                </a:solidFill>
              </a:rPr>
              <a:t>Vzorci za Slovenijo:</a:t>
            </a:r>
          </a:p>
          <a:p>
            <a:pPr marL="285750" indent="-285750">
              <a:buFont typeface="Arial" panose="020B0604020202020204" pitchFamily="34" charset="0"/>
              <a:buChar char="•"/>
            </a:pPr>
            <a:r>
              <a:rPr lang="sl-SI" sz="2000" dirty="0">
                <a:solidFill>
                  <a:schemeClr val="bg1"/>
                </a:solidFill>
              </a:rPr>
              <a:t>PIRLS 2016 (4r):      n = 4499 </a:t>
            </a:r>
          </a:p>
          <a:p>
            <a:pPr marL="285750" indent="-285750">
              <a:buFont typeface="Arial" panose="020B0604020202020204" pitchFamily="34" charset="0"/>
              <a:buChar char="•"/>
            </a:pPr>
            <a:r>
              <a:rPr lang="sl-SI" sz="2000" dirty="0">
                <a:solidFill>
                  <a:schemeClr val="bg1"/>
                </a:solidFill>
              </a:rPr>
              <a:t>TIMSS 2015 (4r):    n = 4445</a:t>
            </a:r>
          </a:p>
          <a:p>
            <a:pPr marL="285750" indent="-285750">
              <a:buFont typeface="Arial" panose="020B0604020202020204" pitchFamily="34" charset="0"/>
              <a:buChar char="•"/>
            </a:pPr>
            <a:r>
              <a:rPr lang="sl-SI" sz="2000" dirty="0">
                <a:solidFill>
                  <a:schemeClr val="bg1"/>
                </a:solidFill>
              </a:rPr>
              <a:t>TIMSS 2015 (8r):    n = 4257</a:t>
            </a:r>
          </a:p>
          <a:p>
            <a:pPr marL="285750" indent="-285750">
              <a:buFont typeface="Arial" panose="020B0604020202020204" pitchFamily="34" charset="0"/>
              <a:buChar char="•"/>
            </a:pPr>
            <a:r>
              <a:rPr lang="sl-SI" sz="2000" dirty="0">
                <a:solidFill>
                  <a:schemeClr val="bg1"/>
                </a:solidFill>
              </a:rPr>
              <a:t>PISA 2012 (15 let): n = 7229</a:t>
            </a:r>
          </a:p>
          <a:p>
            <a:pPr marL="285750" indent="-285750">
              <a:buFont typeface="Arial" panose="020B0604020202020204" pitchFamily="34" charset="0"/>
              <a:buChar char="•"/>
            </a:pPr>
            <a:r>
              <a:rPr lang="sl-SI" sz="2000" dirty="0">
                <a:solidFill>
                  <a:schemeClr val="bg1"/>
                </a:solidFill>
              </a:rPr>
              <a:t>PISA 2015 (15 let): n = 6406</a:t>
            </a:r>
          </a:p>
          <a:p>
            <a:pPr marL="285750" indent="-285750">
              <a:buFont typeface="Arial" panose="020B0604020202020204" pitchFamily="34" charset="0"/>
              <a:buChar char="•"/>
            </a:pPr>
            <a:r>
              <a:rPr lang="sl-SI" sz="2000" dirty="0">
                <a:solidFill>
                  <a:schemeClr val="bg1"/>
                </a:solidFill>
              </a:rPr>
              <a:t>PISA 2018 (15 let): n = 6401</a:t>
            </a:r>
          </a:p>
        </p:txBody>
      </p:sp>
    </p:spTree>
    <p:extLst>
      <p:ext uri="{BB962C8B-B14F-4D97-AF65-F5344CB8AC3E}">
        <p14:creationId xmlns:p14="http://schemas.microsoft.com/office/powerpoint/2010/main" val="4941249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1B495A">
            <a:alpha val="80000"/>
          </a:srgbClr>
        </a:solidFill>
        <a:effectLst/>
      </p:bgPr>
    </p:bg>
    <p:spTree>
      <p:nvGrpSpPr>
        <p:cNvPr id="1" name=""/>
        <p:cNvGrpSpPr/>
        <p:nvPr/>
      </p:nvGrpSpPr>
      <p:grpSpPr>
        <a:xfrm>
          <a:off x="0" y="0"/>
          <a:ext cx="0" cy="0"/>
          <a:chOff x="0" y="0"/>
          <a:chExt cx="0" cy="0"/>
        </a:xfrm>
      </p:grpSpPr>
      <p:sp>
        <p:nvSpPr>
          <p:cNvPr id="2" name="PoljeZBesedilom 1">
            <a:extLst>
              <a:ext uri="{FF2B5EF4-FFF2-40B4-BE49-F238E27FC236}">
                <a16:creationId xmlns:a16="http://schemas.microsoft.com/office/drawing/2014/main" id="{3C5C8B0E-4838-4132-B6AF-0B53CB29F24E}"/>
              </a:ext>
            </a:extLst>
          </p:cNvPr>
          <p:cNvSpPr txBox="1"/>
          <p:nvPr/>
        </p:nvSpPr>
        <p:spPr>
          <a:xfrm>
            <a:off x="523875" y="1839789"/>
            <a:ext cx="10926446" cy="1938992"/>
          </a:xfrm>
          <a:prstGeom prst="rect">
            <a:avLst/>
          </a:prstGeom>
          <a:noFill/>
        </p:spPr>
        <p:txBody>
          <a:bodyPr wrap="square" rtlCol="0">
            <a:spAutoFit/>
          </a:bodyPr>
          <a:lstStyle/>
          <a:p>
            <a:endParaRPr lang="sl-SI" sz="2400" dirty="0">
              <a:solidFill>
                <a:schemeClr val="bg1"/>
              </a:solidFill>
            </a:endParaRPr>
          </a:p>
          <a:p>
            <a:endParaRPr lang="sl-SI" sz="2400" dirty="0">
              <a:solidFill>
                <a:schemeClr val="bg1"/>
              </a:solidFill>
            </a:endParaRPr>
          </a:p>
          <a:p>
            <a:r>
              <a:rPr lang="sl-SI" sz="2400" dirty="0">
                <a:solidFill>
                  <a:schemeClr val="bg1"/>
                </a:solidFill>
              </a:rPr>
              <a:t>Teorija odgovora </a:t>
            </a:r>
          </a:p>
          <a:p>
            <a:r>
              <a:rPr lang="sl-SI" sz="2400" dirty="0">
                <a:solidFill>
                  <a:schemeClr val="bg1"/>
                </a:solidFill>
              </a:rPr>
              <a:t>na postavko</a:t>
            </a:r>
          </a:p>
          <a:p>
            <a:r>
              <a:rPr lang="sl-SI" sz="2400" dirty="0">
                <a:solidFill>
                  <a:schemeClr val="bg1"/>
                </a:solidFill>
              </a:rPr>
              <a:t>(</a:t>
            </a:r>
            <a:r>
              <a:rPr lang="sl-SI" sz="2400" i="1" dirty="0" err="1">
                <a:solidFill>
                  <a:schemeClr val="bg1"/>
                </a:solidFill>
              </a:rPr>
              <a:t>Item</a:t>
            </a:r>
            <a:r>
              <a:rPr lang="sl-SI" sz="2400" i="1" dirty="0">
                <a:solidFill>
                  <a:schemeClr val="bg1"/>
                </a:solidFill>
              </a:rPr>
              <a:t> </a:t>
            </a:r>
            <a:r>
              <a:rPr lang="sl-SI" sz="2400" i="1" dirty="0" err="1">
                <a:solidFill>
                  <a:schemeClr val="bg1"/>
                </a:solidFill>
              </a:rPr>
              <a:t>Reponse</a:t>
            </a:r>
            <a:r>
              <a:rPr lang="sl-SI" sz="2400" i="1" dirty="0">
                <a:solidFill>
                  <a:schemeClr val="bg1"/>
                </a:solidFill>
              </a:rPr>
              <a:t> </a:t>
            </a:r>
            <a:r>
              <a:rPr lang="sl-SI" sz="2400" i="1" dirty="0" err="1">
                <a:solidFill>
                  <a:schemeClr val="bg1"/>
                </a:solidFill>
              </a:rPr>
              <a:t>Theory</a:t>
            </a:r>
            <a:r>
              <a:rPr lang="sl-SI" sz="2400" dirty="0">
                <a:solidFill>
                  <a:schemeClr val="bg1"/>
                </a:solidFill>
              </a:rPr>
              <a:t>)</a:t>
            </a:r>
          </a:p>
        </p:txBody>
      </p:sp>
      <p:sp>
        <p:nvSpPr>
          <p:cNvPr id="3" name="PoljeZBesedilom 2">
            <a:extLst>
              <a:ext uri="{FF2B5EF4-FFF2-40B4-BE49-F238E27FC236}">
                <a16:creationId xmlns:a16="http://schemas.microsoft.com/office/drawing/2014/main" id="{F128C59D-ACC1-4449-AC74-D2A078786FE5}"/>
              </a:ext>
            </a:extLst>
          </p:cNvPr>
          <p:cNvSpPr txBox="1"/>
          <p:nvPr/>
        </p:nvSpPr>
        <p:spPr>
          <a:xfrm>
            <a:off x="1047751" y="590548"/>
            <a:ext cx="9820274" cy="1569660"/>
          </a:xfrm>
          <a:prstGeom prst="rect">
            <a:avLst/>
          </a:prstGeom>
          <a:noFill/>
        </p:spPr>
        <p:txBody>
          <a:bodyPr wrap="square" rtlCol="0">
            <a:spAutoFit/>
          </a:bodyPr>
          <a:lstStyle/>
          <a:p>
            <a:r>
              <a:rPr lang="sl-SI" sz="3200" b="1" dirty="0">
                <a:solidFill>
                  <a:schemeClr val="bg1"/>
                </a:solidFill>
              </a:rPr>
              <a:t>Metoda izpeljave </a:t>
            </a:r>
          </a:p>
          <a:p>
            <a:r>
              <a:rPr lang="sl-SI" sz="3200" b="1" dirty="0">
                <a:solidFill>
                  <a:schemeClr val="bg1"/>
                </a:solidFill>
              </a:rPr>
              <a:t>kazalnikov </a:t>
            </a:r>
          </a:p>
          <a:p>
            <a:r>
              <a:rPr lang="sl-SI" sz="3200" b="1" dirty="0">
                <a:solidFill>
                  <a:schemeClr val="bg1"/>
                </a:solidFill>
              </a:rPr>
              <a:t>dobrobiti</a:t>
            </a:r>
          </a:p>
        </p:txBody>
      </p:sp>
      <p:pic>
        <p:nvPicPr>
          <p:cNvPr id="11" name="Picture 10"/>
          <p:cNvPicPr>
            <a:picLocks noChangeAspect="1"/>
          </p:cNvPicPr>
          <p:nvPr/>
        </p:nvPicPr>
        <p:blipFill>
          <a:blip r:embed="rId2"/>
          <a:stretch>
            <a:fillRect/>
          </a:stretch>
        </p:blipFill>
        <p:spPr>
          <a:xfrm>
            <a:off x="4191150" y="149469"/>
            <a:ext cx="7379913" cy="6884377"/>
          </a:xfrm>
          <a:prstGeom prst="rect">
            <a:avLst/>
          </a:prstGeom>
        </p:spPr>
      </p:pic>
      <p:sp>
        <p:nvSpPr>
          <p:cNvPr id="12" name="TextBox 11"/>
          <p:cNvSpPr txBox="1"/>
          <p:nvPr/>
        </p:nvSpPr>
        <p:spPr>
          <a:xfrm>
            <a:off x="87923" y="4167554"/>
            <a:ext cx="4352191" cy="2462213"/>
          </a:xfrm>
          <a:prstGeom prst="rect">
            <a:avLst/>
          </a:prstGeom>
          <a:noFill/>
        </p:spPr>
        <p:txBody>
          <a:bodyPr wrap="square" rtlCol="0">
            <a:spAutoFit/>
          </a:bodyPr>
          <a:lstStyle/>
          <a:p>
            <a:r>
              <a:rPr lang="sl-SI" sz="1100" b="1" dirty="0">
                <a:solidFill>
                  <a:schemeClr val="bg1"/>
                </a:solidFill>
              </a:rPr>
              <a:t>PRIMER:</a:t>
            </a:r>
          </a:p>
          <a:p>
            <a:r>
              <a:rPr lang="sl-SI" sz="1100" b="1" i="1" dirty="0">
                <a:solidFill>
                  <a:schemeClr val="bg1"/>
                </a:solidFill>
              </a:rPr>
              <a:t>R1 Pomisli na pouk branja v šoli. Povej nam, koliko se strinjaš z naslednjimi trditvami o pouku branja. </a:t>
            </a:r>
          </a:p>
          <a:p>
            <a:r>
              <a:rPr lang="sl-SI" sz="1100" i="1" dirty="0">
                <a:solidFill>
                  <a:schemeClr val="bg1"/>
                </a:solidFill>
              </a:rPr>
              <a:t>(zelo se strinjam … strinjam se… ne strinjam se… sploh se ne strinjam)</a:t>
            </a:r>
          </a:p>
          <a:p>
            <a:endParaRPr lang="sl-SI" sz="1100" i="1" dirty="0">
              <a:solidFill>
                <a:schemeClr val="bg1"/>
              </a:solidFill>
            </a:endParaRPr>
          </a:p>
          <a:p>
            <a:r>
              <a:rPr lang="sl-SI" sz="1100" i="1" dirty="0">
                <a:solidFill>
                  <a:schemeClr val="bg1"/>
                </a:solidFill>
              </a:rPr>
              <a:t>Všeč mi je tisto, kar berem v šoli.</a:t>
            </a:r>
          </a:p>
          <a:p>
            <a:r>
              <a:rPr lang="sl-SI" sz="1100" i="1" dirty="0">
                <a:solidFill>
                  <a:schemeClr val="bg1"/>
                </a:solidFill>
              </a:rPr>
              <a:t>Učitelj nam za branje izbere zanimiva besedila.</a:t>
            </a:r>
          </a:p>
          <a:p>
            <a:r>
              <a:rPr lang="sl-SI" sz="1100" i="1" dirty="0">
                <a:solidFill>
                  <a:schemeClr val="bg1"/>
                </a:solidFill>
              </a:rPr>
              <a:t>Vem, kaj učitelj pričakuje od mene pri šolskem delu.</a:t>
            </a:r>
          </a:p>
          <a:p>
            <a:r>
              <a:rPr lang="sl-SI" sz="1100" i="1" dirty="0">
                <a:solidFill>
                  <a:schemeClr val="bg1"/>
                </a:solidFill>
              </a:rPr>
              <a:t>Mojega učitelja je lahko razumeti.</a:t>
            </a:r>
          </a:p>
          <a:p>
            <a:r>
              <a:rPr lang="sl-SI" sz="1100" i="1" dirty="0">
                <a:solidFill>
                  <a:schemeClr val="bg1"/>
                </a:solidFill>
              </a:rPr>
              <a:t>Zanima me, kar govori moj učitelj.</a:t>
            </a:r>
          </a:p>
          <a:p>
            <a:r>
              <a:rPr lang="sl-SI" sz="1100" i="1" dirty="0">
                <a:solidFill>
                  <a:schemeClr val="bg1"/>
                </a:solidFill>
              </a:rPr>
              <a:t>Moj učitelj me vzpodbuja, da povem, kaj si mislim o tem, kar sem prebral.</a:t>
            </a:r>
          </a:p>
          <a:p>
            <a:r>
              <a:rPr lang="sl-SI" sz="1100" i="1" dirty="0">
                <a:solidFill>
                  <a:schemeClr val="bg1"/>
                </a:solidFill>
              </a:rPr>
              <a:t>Moj učitelj mi dovoli, da pokažem, kaj sem se naučil.</a:t>
            </a:r>
          </a:p>
          <a:p>
            <a:r>
              <a:rPr lang="sl-SI" sz="1100" i="1" dirty="0">
                <a:solidFill>
                  <a:schemeClr val="bg1"/>
                </a:solidFill>
              </a:rPr>
              <a:t>Moj učitelj počne različne stvari, da nam pomaga pri učenju.</a:t>
            </a:r>
          </a:p>
          <a:p>
            <a:r>
              <a:rPr lang="sl-SI" sz="1100" i="1" dirty="0">
                <a:solidFill>
                  <a:schemeClr val="bg1"/>
                </a:solidFill>
              </a:rPr>
              <a:t>Moj učitelj mi pokaže, kako lahko popravim napake.</a:t>
            </a:r>
          </a:p>
        </p:txBody>
      </p:sp>
    </p:spTree>
    <p:extLst>
      <p:ext uri="{BB962C8B-B14F-4D97-AF65-F5344CB8AC3E}">
        <p14:creationId xmlns:p14="http://schemas.microsoft.com/office/powerpoint/2010/main" val="1181163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995062" y="1596034"/>
            <a:ext cx="5613826" cy="5462640"/>
          </a:xfrm>
          <a:prstGeom prst="rect">
            <a:avLst/>
          </a:prstGeom>
        </p:spPr>
      </p:pic>
      <p:pic>
        <p:nvPicPr>
          <p:cNvPr id="3" name="Picture 2"/>
          <p:cNvPicPr>
            <a:picLocks noChangeAspect="1"/>
          </p:cNvPicPr>
          <p:nvPr/>
        </p:nvPicPr>
        <p:blipFill>
          <a:blip r:embed="rId3"/>
          <a:stretch>
            <a:fillRect/>
          </a:stretch>
        </p:blipFill>
        <p:spPr>
          <a:xfrm>
            <a:off x="6578174" y="1596034"/>
            <a:ext cx="5613826" cy="3129840"/>
          </a:xfrm>
          <a:prstGeom prst="rect">
            <a:avLst/>
          </a:prstGeom>
        </p:spPr>
      </p:pic>
      <p:sp>
        <p:nvSpPr>
          <p:cNvPr id="5" name="Title 1"/>
          <p:cNvSpPr>
            <a:spLocks noGrp="1"/>
          </p:cNvSpPr>
          <p:nvPr>
            <p:ph type="title"/>
          </p:nvPr>
        </p:nvSpPr>
        <p:spPr>
          <a:xfrm>
            <a:off x="2063552" y="116632"/>
            <a:ext cx="8424936" cy="615602"/>
          </a:xfrm>
        </p:spPr>
        <p:txBody>
          <a:bodyPr>
            <a:normAutofit/>
          </a:bodyPr>
          <a:lstStyle/>
          <a:p>
            <a:r>
              <a:rPr lang="sl-SI" sz="3200" b="1" dirty="0">
                <a:solidFill>
                  <a:srgbClr val="1B495A"/>
                </a:solidFill>
                <a:latin typeface="+mn-lt"/>
              </a:rPr>
              <a:t>Socialna dobrobit</a:t>
            </a:r>
          </a:p>
        </p:txBody>
      </p:sp>
      <p:sp>
        <p:nvSpPr>
          <p:cNvPr id="6" name="TextBox 5"/>
          <p:cNvSpPr txBox="1"/>
          <p:nvPr/>
        </p:nvSpPr>
        <p:spPr>
          <a:xfrm>
            <a:off x="1251282" y="855384"/>
            <a:ext cx="9440781" cy="646331"/>
          </a:xfrm>
          <a:prstGeom prst="rect">
            <a:avLst/>
          </a:prstGeom>
          <a:noFill/>
        </p:spPr>
        <p:txBody>
          <a:bodyPr wrap="square" rtlCol="0">
            <a:spAutoFit/>
          </a:bodyPr>
          <a:lstStyle/>
          <a:p>
            <a:r>
              <a:rPr lang="sl-SI" dirty="0">
                <a:solidFill>
                  <a:srgbClr val="1B495A"/>
                </a:solidFill>
              </a:rPr>
              <a:t>Na večini kazalnikov socialne dobrobiti so vrednosti za Slovenijo </a:t>
            </a:r>
            <a:r>
              <a:rPr lang="sl-SI" b="1" u="sng" dirty="0">
                <a:solidFill>
                  <a:srgbClr val="1B495A"/>
                </a:solidFill>
              </a:rPr>
              <a:t>pod mednarodnim povprečjem</a:t>
            </a:r>
            <a:r>
              <a:rPr lang="sl-SI" dirty="0">
                <a:solidFill>
                  <a:srgbClr val="1B495A"/>
                </a:solidFill>
              </a:rPr>
              <a:t> </a:t>
            </a:r>
          </a:p>
          <a:p>
            <a:r>
              <a:rPr lang="sl-SI" dirty="0">
                <a:solidFill>
                  <a:srgbClr val="1B495A"/>
                </a:solidFill>
              </a:rPr>
              <a:t>(povprečje na podlagi podatkov 15 evropskih držav).</a:t>
            </a:r>
          </a:p>
        </p:txBody>
      </p:sp>
      <p:pic>
        <p:nvPicPr>
          <p:cNvPr id="7" name="Picture 6"/>
          <p:cNvPicPr>
            <a:picLocks noChangeAspect="1"/>
          </p:cNvPicPr>
          <p:nvPr/>
        </p:nvPicPr>
        <p:blipFill>
          <a:blip r:embed="rId4"/>
          <a:stretch>
            <a:fillRect/>
          </a:stretch>
        </p:blipFill>
        <p:spPr>
          <a:xfrm>
            <a:off x="6794271" y="4761873"/>
            <a:ext cx="1330613" cy="573480"/>
          </a:xfrm>
          <a:prstGeom prst="rect">
            <a:avLst/>
          </a:prstGeom>
        </p:spPr>
      </p:pic>
      <p:pic>
        <p:nvPicPr>
          <p:cNvPr id="8" name="Picture 7"/>
          <p:cNvPicPr>
            <a:picLocks noChangeAspect="1"/>
          </p:cNvPicPr>
          <p:nvPr/>
        </p:nvPicPr>
        <p:blipFill>
          <a:blip r:embed="rId5"/>
          <a:stretch>
            <a:fillRect/>
          </a:stretch>
        </p:blipFill>
        <p:spPr>
          <a:xfrm>
            <a:off x="9128738" y="4820193"/>
            <a:ext cx="2719500" cy="515160"/>
          </a:xfrm>
          <a:prstGeom prst="rect">
            <a:avLst/>
          </a:prstGeom>
        </p:spPr>
      </p:pic>
    </p:spTree>
    <p:extLst>
      <p:ext uri="{BB962C8B-B14F-4D97-AF65-F5344CB8AC3E}">
        <p14:creationId xmlns:p14="http://schemas.microsoft.com/office/powerpoint/2010/main" val="253603571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FA136D24472C8D42A8FD83F907B2734D" ma:contentTypeVersion="5" ma:contentTypeDescription="Ustvari nov dokument." ma:contentTypeScope="" ma:versionID="04bb79b2e5a81e2e8322a753aeb5695d">
  <xsd:schema xmlns:xsd="http://www.w3.org/2001/XMLSchema" xmlns:xs="http://www.w3.org/2001/XMLSchema" xmlns:p="http://schemas.microsoft.com/office/2006/metadata/properties" xmlns:ns2="1f8e84f3-ef96-4312-9a58-f8fc91998ae7" targetNamespace="http://schemas.microsoft.com/office/2006/metadata/properties" ma:root="true" ma:fieldsID="0f745091388525561f0775ac912259e8" ns2:_="">
    <xsd:import namespace="1f8e84f3-ef96-4312-9a58-f8fc91998ae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f8e84f3-ef96-4312-9a58-f8fc91998ae7" elementFormDefault="qualified">
    <xsd:import namespace="http://schemas.microsoft.com/office/2006/documentManagement/types"/>
    <xsd:import namespace="http://schemas.microsoft.com/office/infopath/2007/PartnerControls"/>
    <xsd:element name="SharedWithUsers" ma:index="8" nillable="true" ma:displayName="V skupni rabi z"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Vrsta vsebine"/>
        <xsd:element ref="dc:title" minOccurs="0" maxOccurs="1" ma:index="4" ma:displayName="Naslov"/>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5089751-08FC-43AD-AAFC-F4597A0CEABB}">
  <ds:schemaRefs>
    <ds:schemaRef ds:uri="http://schemas.microsoft.com/sharepoint/v3/contenttype/forms"/>
  </ds:schemaRefs>
</ds:datastoreItem>
</file>

<file path=customXml/itemProps2.xml><?xml version="1.0" encoding="utf-8"?>
<ds:datastoreItem xmlns:ds="http://schemas.openxmlformats.org/officeDocument/2006/customXml" ds:itemID="{2AC3AB9A-57A8-4E55-AC30-9B545237D63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f8e84f3-ef96-4312-9a58-f8fc91998ae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E7F9BE2-2B48-4044-936B-3935EC5FF681}">
  <ds:schemaRefs>
    <ds:schemaRef ds:uri="http://schemas.microsoft.com/office/2006/documentManagement/types"/>
    <ds:schemaRef ds:uri="http://purl.org/dc/elements/1.1/"/>
    <ds:schemaRef ds:uri="http://purl.org/dc/terms/"/>
    <ds:schemaRef ds:uri="http://schemas.microsoft.com/office/infopath/2007/PartnerControls"/>
    <ds:schemaRef ds:uri="http://purl.org/dc/dcmitype/"/>
    <ds:schemaRef ds:uri="http://schemas.openxmlformats.org/package/2006/metadata/core-properties"/>
    <ds:schemaRef ds:uri="1f8e84f3-ef96-4312-9a58-f8fc91998ae7"/>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Elemental</Template>
  <TotalTime>4805</TotalTime>
  <Words>1499</Words>
  <Application>Microsoft Office PowerPoint</Application>
  <PresentationFormat>Širokozaslonsko</PresentationFormat>
  <Paragraphs>178</Paragraphs>
  <Slides>14</Slides>
  <Notes>2</Notes>
  <HiddenSlides>0</HiddenSlides>
  <MMClips>0</MMClips>
  <ScaleCrop>false</ScaleCrop>
  <HeadingPairs>
    <vt:vector size="6" baseType="variant">
      <vt:variant>
        <vt:lpstr>Uporabljene pisave</vt:lpstr>
      </vt:variant>
      <vt:variant>
        <vt:i4>5</vt:i4>
      </vt:variant>
      <vt:variant>
        <vt:lpstr>Tema</vt:lpstr>
      </vt:variant>
      <vt:variant>
        <vt:i4>1</vt:i4>
      </vt:variant>
      <vt:variant>
        <vt:lpstr>Naslovi diapozitivov</vt:lpstr>
      </vt:variant>
      <vt:variant>
        <vt:i4>14</vt:i4>
      </vt:variant>
    </vt:vector>
  </HeadingPairs>
  <TitlesOfParts>
    <vt:vector size="20" baseType="lpstr">
      <vt:lpstr>Arial</vt:lpstr>
      <vt:lpstr>Calibri</vt:lpstr>
      <vt:lpstr>Lato</vt:lpstr>
      <vt:lpstr>Montserrat</vt:lpstr>
      <vt:lpstr>Wingdings</vt:lpstr>
      <vt:lpstr>Office Theme</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PowerPointova predstavitev</vt:lpstr>
      <vt:lpstr>Socialna dobrobit</vt:lpstr>
      <vt:lpstr>Splošnopsihična dobrobit</vt:lpstr>
      <vt:lpstr>Učnopsihična dobrobit</vt:lpstr>
      <vt:lpstr>PowerPointova predstavitev</vt:lpstr>
      <vt:lpstr>PowerPointova predstavitev</vt:lpstr>
      <vt:lpstr>PowerPointova predstavitev</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Brane Horvat</dc:creator>
  <cp:lastModifiedBy>Mateja Gornik Mrvar</cp:lastModifiedBy>
  <cp:revision>723</cp:revision>
  <cp:lastPrinted>2022-02-22T15:49:56Z</cp:lastPrinted>
  <dcterms:created xsi:type="dcterms:W3CDTF">2021-03-29T09:43:48Z</dcterms:created>
  <dcterms:modified xsi:type="dcterms:W3CDTF">2023-01-23T09:42:37Z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0x010100FA136D24472C8D42A8FD83F907B2734D</vt:lpwstr>
  </property>
</Properties>
</file>