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  <p:sldMasterId id="2147483807" r:id="rId2"/>
  </p:sldMasterIdLst>
  <p:notesMasterIdLst>
    <p:notesMasterId r:id="rId32"/>
  </p:notesMasterIdLst>
  <p:handoutMasterIdLst>
    <p:handoutMasterId r:id="rId33"/>
  </p:handoutMasterIdLst>
  <p:sldIdLst>
    <p:sldId id="355" r:id="rId3"/>
    <p:sldId id="356" r:id="rId4"/>
    <p:sldId id="258" r:id="rId5"/>
    <p:sldId id="357" r:id="rId6"/>
    <p:sldId id="359" r:id="rId7"/>
    <p:sldId id="358" r:id="rId8"/>
    <p:sldId id="361" r:id="rId9"/>
    <p:sldId id="362" r:id="rId10"/>
    <p:sldId id="363" r:id="rId11"/>
    <p:sldId id="365" r:id="rId12"/>
    <p:sldId id="364" r:id="rId13"/>
    <p:sldId id="366" r:id="rId14"/>
    <p:sldId id="368" r:id="rId15"/>
    <p:sldId id="367" r:id="rId16"/>
    <p:sldId id="369" r:id="rId17"/>
    <p:sldId id="371" r:id="rId18"/>
    <p:sldId id="370" r:id="rId19"/>
    <p:sldId id="372" r:id="rId20"/>
    <p:sldId id="373" r:id="rId21"/>
    <p:sldId id="442" r:id="rId22"/>
    <p:sldId id="443" r:id="rId23"/>
    <p:sldId id="444" r:id="rId24"/>
    <p:sldId id="454" r:id="rId25"/>
    <p:sldId id="456" r:id="rId26"/>
    <p:sldId id="458" r:id="rId27"/>
    <p:sldId id="459" r:id="rId28"/>
    <p:sldId id="460" r:id="rId29"/>
    <p:sldId id="461" r:id="rId30"/>
    <p:sldId id="278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F6D6D"/>
    <a:srgbClr val="D5EFFF"/>
    <a:srgbClr val="195EA9"/>
    <a:srgbClr val="2A749B"/>
    <a:srgbClr val="0079C1"/>
    <a:srgbClr val="FFB7B7"/>
    <a:srgbClr val="2E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etel slog 3 – poudare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rednji slog 1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pooblaaščena!$B$1</c:f>
              <c:strCache>
                <c:ptCount val="1"/>
                <c:pt idx="0">
                  <c:v>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pooblaaščena!$A$2:$A$4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vem</c:v>
                </c:pt>
              </c:strCache>
            </c:strRef>
          </c:cat>
          <c:val>
            <c:numRef>
              <c:f>pooblaaščena!$B$2:$B$4</c:f>
              <c:numCache>
                <c:formatCode>General</c:formatCode>
                <c:ptCount val="3"/>
                <c:pt idx="0">
                  <c:v>43</c:v>
                </c:pt>
                <c:pt idx="1">
                  <c:v>106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B-43C5-86DB-41949A43A12F}"/>
            </c:ext>
          </c:extLst>
        </c:ser>
        <c:ser>
          <c:idx val="1"/>
          <c:order val="1"/>
          <c:tx>
            <c:strRef>
              <c:f>pooblaaščena!$C$1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pooblaaščena!$A$2:$A$4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vem</c:v>
                </c:pt>
              </c:strCache>
            </c:strRef>
          </c:cat>
          <c:val>
            <c:numRef>
              <c:f>pooblaaščena!$C$2:$C$4</c:f>
              <c:numCache>
                <c:formatCode>General</c:formatCode>
                <c:ptCount val="3"/>
                <c:pt idx="0">
                  <c:v>56</c:v>
                </c:pt>
                <c:pt idx="1">
                  <c:v>17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B-43C5-86DB-41949A43A1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311688"/>
        <c:axId val="439938080"/>
      </c:barChart>
      <c:catAx>
        <c:axId val="29231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39938080"/>
        <c:crosses val="autoZero"/>
        <c:auto val="1"/>
        <c:lblAlgn val="ctr"/>
        <c:lblOffset val="100"/>
        <c:noMultiLvlLbl val="0"/>
      </c:catAx>
      <c:valAx>
        <c:axId val="43993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9231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000" dirty="0"/>
              <a:t>Otroci, vključeni v izobraževanje v Sloveniji s tujimi listinami</a:t>
            </a:r>
            <a:r>
              <a:rPr lang="sl-SI" sz="2000" baseline="0" dirty="0"/>
              <a:t> o izobraževanju v letu 2022 (ocena, n=308)</a:t>
            </a:r>
            <a:endParaRPr lang="sl-SI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Št.otrok!$Q$2</c:f>
              <c:strCache>
                <c:ptCount val="1"/>
                <c:pt idx="0">
                  <c:v>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Št.otrok!$O$3:$O$11</c:f>
              <c:strCache>
                <c:ptCount val="9"/>
                <c:pt idx="0">
                  <c:v>brez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6 - 10</c:v>
                </c:pt>
                <c:pt idx="7">
                  <c:v>11-20</c:v>
                </c:pt>
                <c:pt idx="8">
                  <c:v>več kot 20</c:v>
                </c:pt>
              </c:strCache>
            </c:strRef>
          </c:cat>
          <c:val>
            <c:numRef>
              <c:f>Št.otrok!$Q$3:$Q$11</c:f>
              <c:numCache>
                <c:formatCode>General</c:formatCode>
                <c:ptCount val="9"/>
                <c:pt idx="0">
                  <c:v>37</c:v>
                </c:pt>
                <c:pt idx="1">
                  <c:v>25</c:v>
                </c:pt>
                <c:pt idx="2">
                  <c:v>26</c:v>
                </c:pt>
                <c:pt idx="3">
                  <c:v>22</c:v>
                </c:pt>
                <c:pt idx="4">
                  <c:v>24</c:v>
                </c:pt>
                <c:pt idx="5">
                  <c:v>14</c:v>
                </c:pt>
                <c:pt idx="6">
                  <c:v>42</c:v>
                </c:pt>
                <c:pt idx="7">
                  <c:v>16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E-49A2-9DAB-F9828E506BDC}"/>
            </c:ext>
          </c:extLst>
        </c:ser>
        <c:ser>
          <c:idx val="1"/>
          <c:order val="1"/>
          <c:tx>
            <c:strRef>
              <c:f>Št.otrok!$R$2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Št.otrok!$O$3:$O$11</c:f>
              <c:strCache>
                <c:ptCount val="9"/>
                <c:pt idx="0">
                  <c:v>brez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6 - 10</c:v>
                </c:pt>
                <c:pt idx="7">
                  <c:v>11-20</c:v>
                </c:pt>
                <c:pt idx="8">
                  <c:v>več kot 20</c:v>
                </c:pt>
              </c:strCache>
            </c:strRef>
          </c:cat>
          <c:val>
            <c:numRef>
              <c:f>Št.otrok!$R$3:$R$11</c:f>
              <c:numCache>
                <c:formatCode>General</c:formatCode>
                <c:ptCount val="9"/>
                <c:pt idx="0">
                  <c:v>2</c:v>
                </c:pt>
                <c:pt idx="1">
                  <c:v>16</c:v>
                </c:pt>
                <c:pt idx="2">
                  <c:v>13</c:v>
                </c:pt>
                <c:pt idx="3">
                  <c:v>15</c:v>
                </c:pt>
                <c:pt idx="4">
                  <c:v>9</c:v>
                </c:pt>
                <c:pt idx="5">
                  <c:v>13</c:v>
                </c:pt>
                <c:pt idx="6">
                  <c:v>18</c:v>
                </c:pt>
                <c:pt idx="7">
                  <c:v>9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E-49A2-9DAB-F9828E506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938472"/>
        <c:axId val="439935336"/>
      </c:barChart>
      <c:catAx>
        <c:axId val="43993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39935336"/>
        <c:crosses val="autoZero"/>
        <c:auto val="1"/>
        <c:lblAlgn val="ctr"/>
        <c:lblOffset val="100"/>
        <c:noMultiLvlLbl val="0"/>
      </c:catAx>
      <c:valAx>
        <c:axId val="43993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3993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000" dirty="0"/>
              <a:t>Število šol, ki so vključile otroke iz tujih šolskih sistemov (N=40), leto 2022 </a:t>
            </a:r>
          </a:p>
        </c:rich>
      </c:tx>
      <c:layout>
        <c:manualLayout>
          <c:xMode val="edge"/>
          <c:yMode val="edge"/>
          <c:x val="0.10446659283868587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E0B-4700-A2FA-213AE3FA5CD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B-4700-A2FA-213AE3FA5CD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E0B-4700-A2FA-213AE3FA5CD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B-4700-A2FA-213AE3FA5CD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E0B-4700-A2FA-213AE3FA5CDD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0B-4700-A2FA-213AE3FA5CDD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E0B-4700-A2FA-213AE3FA5CDD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7-44EF-B921-B045F94CB8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'država izvora'!$AC$2:$AC$41</c:f>
              <c:strCache>
                <c:ptCount val="40"/>
                <c:pt idx="0">
                  <c:v>BIH</c:v>
                </c:pt>
                <c:pt idx="1">
                  <c:v>Ukrajina</c:v>
                </c:pt>
                <c:pt idx="2">
                  <c:v>Srbija</c:v>
                </c:pt>
                <c:pt idx="3">
                  <c:v>S. Makedonija</c:v>
                </c:pt>
                <c:pt idx="4">
                  <c:v>Kosovo</c:v>
                </c:pt>
                <c:pt idx="5">
                  <c:v>Ruska federacija</c:v>
                </c:pt>
                <c:pt idx="6">
                  <c:v>Hrvaška</c:v>
                </c:pt>
                <c:pt idx="7">
                  <c:v>Albanija</c:v>
                </c:pt>
                <c:pt idx="8">
                  <c:v>Nemčija</c:v>
                </c:pt>
                <c:pt idx="9">
                  <c:v>Avstrija</c:v>
                </c:pt>
                <c:pt idx="10">
                  <c:v>Argentina</c:v>
                </c:pt>
                <c:pt idx="11">
                  <c:v>Italija</c:v>
                </c:pt>
                <c:pt idx="12">
                  <c:v>ZDA</c:v>
                </c:pt>
                <c:pt idx="13">
                  <c:v>Francija</c:v>
                </c:pt>
                <c:pt idx="14">
                  <c:v>Švica </c:v>
                </c:pt>
                <c:pt idx="15">
                  <c:v>Združeno kraljestvo</c:v>
                </c:pt>
                <c:pt idx="16">
                  <c:v>Črna gora</c:v>
                </c:pt>
                <c:pt idx="17">
                  <c:v>Armenija</c:v>
                </c:pt>
                <c:pt idx="18">
                  <c:v>mednarodne šole</c:v>
                </c:pt>
                <c:pt idx="19">
                  <c:v>Kuba </c:v>
                </c:pt>
                <c:pt idx="20">
                  <c:v>Kazahstan</c:v>
                </c:pt>
                <c:pt idx="21">
                  <c:v>Kitajska</c:v>
                </c:pt>
                <c:pt idx="22">
                  <c:v>Moldavija</c:v>
                </c:pt>
                <c:pt idx="23">
                  <c:v>Nigerija</c:v>
                </c:pt>
                <c:pt idx="24">
                  <c:v>Nova Zelandija</c:v>
                </c:pt>
                <c:pt idx="25">
                  <c:v>Nizozemska</c:v>
                </c:pt>
                <c:pt idx="26">
                  <c:v>Bangladeš</c:v>
                </c:pt>
                <c:pt idx="27">
                  <c:v>Dubaj</c:v>
                </c:pt>
                <c:pt idx="28">
                  <c:v>Turčija</c:v>
                </c:pt>
                <c:pt idx="29">
                  <c:v>Španija</c:v>
                </c:pt>
                <c:pt idx="30">
                  <c:v>Brazilija</c:v>
                </c:pt>
                <c:pt idx="31">
                  <c:v>Venezuela</c:v>
                </c:pt>
                <c:pt idx="32">
                  <c:v>Singapur</c:v>
                </c:pt>
                <c:pt idx="33">
                  <c:v>Arabski emirati</c:v>
                </c:pt>
                <c:pt idx="34">
                  <c:v>Kanada</c:v>
                </c:pt>
                <c:pt idx="35">
                  <c:v>Poljska</c:v>
                </c:pt>
                <c:pt idx="36">
                  <c:v>Tajska</c:v>
                </c:pt>
                <c:pt idx="37">
                  <c:v>Avstralija</c:v>
                </c:pt>
                <c:pt idx="38">
                  <c:v>Palestina</c:v>
                </c:pt>
                <c:pt idx="39">
                  <c:v>Afganistan</c:v>
                </c:pt>
              </c:strCache>
            </c:strRef>
          </c:cat>
          <c:val>
            <c:numRef>
              <c:f>'država izvora'!$AD$2:$AD$41</c:f>
              <c:numCache>
                <c:formatCode>General</c:formatCode>
                <c:ptCount val="40"/>
                <c:pt idx="0">
                  <c:v>173</c:v>
                </c:pt>
                <c:pt idx="1">
                  <c:v>155</c:v>
                </c:pt>
                <c:pt idx="2">
                  <c:v>91</c:v>
                </c:pt>
                <c:pt idx="3">
                  <c:v>59</c:v>
                </c:pt>
                <c:pt idx="4">
                  <c:v>50</c:v>
                </c:pt>
                <c:pt idx="5">
                  <c:v>44</c:v>
                </c:pt>
                <c:pt idx="6">
                  <c:v>27</c:v>
                </c:pt>
                <c:pt idx="7">
                  <c:v>10</c:v>
                </c:pt>
                <c:pt idx="8">
                  <c:v>7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47-44EF-B921-B045F94C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936120"/>
        <c:axId val="439934944"/>
      </c:barChart>
      <c:catAx>
        <c:axId val="43993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39934944"/>
        <c:crosses val="autoZero"/>
        <c:auto val="1"/>
        <c:lblAlgn val="ctr"/>
        <c:lblOffset val="100"/>
        <c:noMultiLvlLbl val="0"/>
      </c:catAx>
      <c:valAx>
        <c:axId val="43993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3993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B912E-1F53-407F-A38B-EFD849CF7D1C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5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AC259-2B1C-4450-B239-2D5CED0A4F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621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3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83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591E-A0E4-4823-BCD9-0F65840DD082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1" y="4777613"/>
            <a:ext cx="5438774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9428243"/>
            <a:ext cx="2946400" cy="498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9" y="9428243"/>
            <a:ext cx="2946400" cy="498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42C79-8D60-4AC3-8D2B-49E014A1E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84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7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70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0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96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4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4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282701" y="708025"/>
            <a:ext cx="1606551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840"/>
              </a:lnSpc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085" y="6356351"/>
            <a:ext cx="25865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2156-58DC-425C-BC67-592AB045963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54B30-D5D3-4C6D-80D8-FBA8936914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062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A462-4A39-4465-9843-7E1CC5D98727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AB4A3-64D3-4E83-973B-3C48BCE878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457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3FD0-799E-49DA-A4A8-9C910AB02A2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AD4C80-0A71-476A-B4EF-ECDB7E0636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300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93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7DA0-BAFA-40D1-8102-E6F0BE88BCFF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A4AB-B2C9-46EA-B71B-EDAED784AE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2305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282701" y="708025"/>
            <a:ext cx="1606551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840"/>
              </a:lnSpc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084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E0109-C6C9-4267-A4F8-4A3B0433D0B3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E27AEA1-CD6A-4F0A-9829-AF374E239F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4774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282701" y="708025"/>
            <a:ext cx="1606551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840"/>
              </a:lnSpc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084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B1D4-3826-4AAC-BFFE-5EFF515F077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D668D-080F-4C48-90A7-88FA0EB15E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7858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282701" y="708025"/>
            <a:ext cx="1606551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840"/>
              </a:lnSpc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084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F05F-198D-4EDA-80E2-D7479B531BC5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558819-D45D-425F-8BAA-DC43618524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7264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FE70-05C5-4EF8-AD4B-90FDBEF7C2B1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6D6FF-A0EE-43D4-987C-BCCA2E78CE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23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3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8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6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9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4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25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1"/>
            <a:ext cx="2110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052F1-17FA-4DE0-8ADD-F4C9FEB16D51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24. 01. 2023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1441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F6E599-F124-43AC-9E0C-33B6015269EE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  <p:pic>
        <p:nvPicPr>
          <p:cNvPr id="4103" name="Picture 9" descr="grb moder za 10 pt.wm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2701" y="708025"/>
            <a:ext cx="3096684" cy="20518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base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srgbClr val="000000"/>
                </a:solidFill>
                <a:latin typeface="Republika" charset="-18"/>
                <a:cs typeface="Arial" panose="020B0604020202020204" pitchFamily="34" charset="0"/>
              </a:rPr>
              <a:t>REPUBLIKA SLOVENIJA</a:t>
            </a:r>
          </a:p>
          <a:p>
            <a:pPr fontAlgn="base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>
                <a:solidFill>
                  <a:srgbClr val="000000"/>
                </a:solidFill>
                <a:latin typeface="Republika" charset="-18"/>
                <a:cs typeface="Arial" panose="020B0604020202020204" pitchFamily="34" charset="0"/>
              </a:rPr>
              <a:t>MINISTRSTVO ZA </a:t>
            </a:r>
            <a:r>
              <a:rPr lang="sl-SI" sz="700" b="1">
                <a:solidFill>
                  <a:srgbClr val="000000"/>
                </a:solidFill>
                <a:latin typeface="Republika" charset="-18"/>
                <a:cs typeface="Arial" panose="020B0604020202020204" pitchFamily="34" charset="0"/>
              </a:rPr>
              <a:t>VISOKO ŠOLSTVO, ZNANOST IN TEHNOLOGIJO</a:t>
            </a:r>
            <a:endParaRPr lang="en-US" sz="700" b="1">
              <a:solidFill>
                <a:srgbClr val="000000"/>
              </a:solidFill>
              <a:latin typeface="Republika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eng" TargetMode="External"/><Relationship Id="rId2" Type="http://schemas.openxmlformats.org/officeDocument/2006/relationships/hyperlink" Target="https://www.gov.si/assets/ministrstva/MIZS/Dokumenti/ENIC-NARIC-center/IJZ/Ukrajina/Ukrajina_opis-sistem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ic.in.ua/index.php/e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ic.in.ua/index.php/en/educationl-system" TargetMode="External"/><Relationship Id="rId2" Type="http://schemas.openxmlformats.org/officeDocument/2006/relationships/hyperlink" Target="https://www.enic-naric.net/ukrain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ic-naric.net/upper-secondary-school-examinations-high-school-diplomas-in-times-of-covid-19.asp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imea.it/ucraina/Laura_DIRVONSKYTE.pdf" TargetMode="External"/><Relationship Id="rId3" Type="http://schemas.openxmlformats.org/officeDocument/2006/relationships/hyperlink" Target="http://www.anabin.de/" TargetMode="External"/><Relationship Id="rId7" Type="http://schemas.openxmlformats.org/officeDocument/2006/relationships/hyperlink" Target="http://cimea.it/ucraina/Kateryna_SUPRUN_Digital%20solutions_EDBO.pdf" TargetMode="External"/><Relationship Id="rId2" Type="http://schemas.openxmlformats.org/officeDocument/2006/relationships/hyperlink" Target="https://www.nuffic.nl/en/education-systems/ukra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mea.it/ucraina/Valentyna_KRASNOSHCHOK.pdf" TargetMode="External"/><Relationship Id="rId5" Type="http://schemas.openxmlformats.org/officeDocument/2006/relationships/hyperlink" Target="http://www.cimea.it/files/DOC_CIMEA_136_2022_UCRAINA_LINEE_GUIDA_RICONOSCIMENTO.pdf" TargetMode="External"/><Relationship Id="rId4" Type="http://schemas.openxmlformats.org/officeDocument/2006/relationships/hyperlink" Target="https://wenr.wes.org/2019/06/education-in-ukrain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p.mizs@gov.si" TargetMode="External"/><Relationship Id="rId2" Type="http://schemas.openxmlformats.org/officeDocument/2006/relationships/hyperlink" Target="mailto:enicnaric-slovenia@gov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srs.si/Pis.web/pregledPredpisa?id=PRAV10836" TargetMode="External"/><Relationship Id="rId2" Type="http://schemas.openxmlformats.org/officeDocument/2006/relationships/hyperlink" Target="http://pisrs.si/Pis.web/pregledPredpisa?id=ZAKO528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drzavni-organi/ministrstva/ministrstvo-za-izobrazevanje-znanost-in-sport/" TargetMode="External"/><Relationship Id="rId2" Type="http://schemas.openxmlformats.org/officeDocument/2006/relationships/hyperlink" Target="https://www.gov.si/podrocja/izobrazevanje-znanost-in-sport/vrednotenje-in-priznavanje-izobrazevanj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-uprava.gov.si/podrocja/vloge/vloga.html?id=213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nic.in.ua/index.php/en/educational-documentssampl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377434-D375-48D8-AE76-1ECBA8D568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SREČANJE SVETOVALNIH DELAVCEV OSNOVNIH IN SREDNJIH ŠOL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24. in 26. januar 2023</a:t>
            </a:r>
            <a:endParaRPr lang="sl-SI" altLang="sl-SI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9318D6C-3519-4F82-8C66-C47DEDEDA1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95326" y="4149446"/>
            <a:ext cx="7766936" cy="1646302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9C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l-SI" alt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9C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l-SI" alt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ENIC-NARIC CENTER</a:t>
            </a: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9C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l-SI" alt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Anita Jesenko</a:t>
            </a: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9C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l-SI" alt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mag. Eva Vilfan Kavčič</a:t>
            </a: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9C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l-SI" alt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mag. Iztok Žebovec</a:t>
            </a:r>
          </a:p>
          <a:p>
            <a:pPr>
              <a:lnSpc>
                <a:spcPct val="80000"/>
              </a:lnSpc>
            </a:pPr>
            <a:endParaRPr lang="sl-SI" altLang="sl-SI" sz="1400" dirty="0"/>
          </a:p>
        </p:txBody>
      </p:sp>
      <p:pic>
        <p:nvPicPr>
          <p:cNvPr id="4" name="Picture 2" descr="MIZS_slovenščina">
            <a:extLst>
              <a:ext uri="{FF2B5EF4-FFF2-40B4-BE49-F238E27FC236}">
                <a16:creationId xmlns:a16="http://schemas.microsoft.com/office/drawing/2014/main" id="{856186A5-8AAD-4F1B-B177-3F1F8102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5" y="493152"/>
            <a:ext cx="4472238" cy="7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5C041-00A1-4085-BF67-1D92AF0C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Učni načrt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52FD10-CC68-465B-94E7-1318F0F3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Šole razvijajo svoje učne načrte </a:t>
            </a:r>
          </a:p>
          <a:p>
            <a:r>
              <a:rPr lang="sl-S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podlagi tipičnih programov, ki jih je potrdilo Ministrstvo za izobraževanje in znanost za vse razrede.</a:t>
            </a:r>
            <a:br>
              <a:rPr lang="sl-S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114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779333-510A-484D-A675-A1660B8B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47429" cy="1320800"/>
          </a:xfrm>
        </p:spPr>
        <p:txBody>
          <a:bodyPr/>
          <a:lstStyle/>
          <a:p>
            <a:r>
              <a:rPr lang="sl-SI" dirty="0"/>
              <a:t>Ocenjevalna lestvica (srednja šola)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6912166-377C-4982-B96E-4CC732D1F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2" y="2385015"/>
            <a:ext cx="10143067" cy="4622666"/>
          </a:xfrm>
          <a:prstGeom prst="rect">
            <a:avLst/>
          </a:prstGeom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B4D2E0B-A169-48D9-91E7-44258058091C}"/>
              </a:ext>
            </a:extLst>
          </p:cNvPr>
          <p:cNvSpPr txBox="1">
            <a:spLocks/>
          </p:cNvSpPr>
          <p:nvPr/>
        </p:nvSpPr>
        <p:spPr>
          <a:xfrm>
            <a:off x="677332" y="1488613"/>
            <a:ext cx="1135330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Uporablja se 12-stopenjska lestvica z ocenami od 1 do 12. Najvišja ocena je 12,</a:t>
            </a:r>
            <a:br>
              <a:rPr lang="sl-S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minimalna pozitivna ocena je 3</a:t>
            </a:r>
            <a:r>
              <a:rPr lang="sl-S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pod 1 je oznaka "</a:t>
            </a:r>
            <a:r>
              <a:rPr lang="sl-SI" sz="1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neatestirano</a:t>
            </a:r>
            <a:r>
              <a:rPr lang="sl-S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 Ocene so lahko tiskane ali ročno napisane v cirilici. 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2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B7472E7-5BF5-4303-954F-2606D6F6E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91" y="9247"/>
            <a:ext cx="4867053" cy="684875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70E3C0F-802E-40D1-9B89-8E50D333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44" y="9247"/>
            <a:ext cx="4862456" cy="6848753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8EDCF2D1-BBA3-4A47-9C8A-28B12CF706E9}"/>
              </a:ext>
            </a:extLst>
          </p:cNvPr>
          <p:cNvSpPr txBox="1">
            <a:spLocks/>
          </p:cNvSpPr>
          <p:nvPr/>
        </p:nvSpPr>
        <p:spPr>
          <a:xfrm>
            <a:off x="150608" y="609599"/>
            <a:ext cx="2311884" cy="18539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/>
              <a:t>VZOREC:</a:t>
            </a:r>
          </a:p>
          <a:p>
            <a:r>
              <a:rPr lang="sl-SI" dirty="0"/>
              <a:t>Letno spričevalo (prevod)</a:t>
            </a:r>
          </a:p>
        </p:txBody>
      </p:sp>
    </p:spTree>
    <p:extLst>
      <p:ext uri="{BB962C8B-B14F-4D97-AF65-F5344CB8AC3E}">
        <p14:creationId xmlns:p14="http://schemas.microsoft.com/office/powerpoint/2010/main" val="58951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EDCF2D1-BBA3-4A47-9C8A-28B12CF706E9}"/>
              </a:ext>
            </a:extLst>
          </p:cNvPr>
          <p:cNvSpPr txBox="1">
            <a:spLocks/>
          </p:cNvSpPr>
          <p:nvPr/>
        </p:nvSpPr>
        <p:spPr>
          <a:xfrm>
            <a:off x="150607" y="609598"/>
            <a:ext cx="3098201" cy="403411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/>
              <a:t>VZOREC: Polno splošno srednje izobraževanje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0A8C8F2E-C5FA-4428-9E85-503983434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07" y="250413"/>
            <a:ext cx="8759893" cy="66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EDCF2D1-BBA3-4A47-9C8A-28B12CF706E9}"/>
              </a:ext>
            </a:extLst>
          </p:cNvPr>
          <p:cNvSpPr txBox="1">
            <a:spLocks/>
          </p:cNvSpPr>
          <p:nvPr/>
        </p:nvSpPr>
        <p:spPr>
          <a:xfrm>
            <a:off x="150607" y="609598"/>
            <a:ext cx="3098201" cy="403411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/>
              <a:t>VZOREC: Temeljno srednje izobraževanje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CFF908-08A0-4193-8AA3-6B1FB647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28" y="209686"/>
            <a:ext cx="8846372" cy="66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DD7C1E0-4044-4524-B036-12A1DDD8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59" y="0"/>
            <a:ext cx="9332942" cy="70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1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4">
            <a:extLst>
              <a:ext uri="{FF2B5EF4-FFF2-40B4-BE49-F238E27FC236}">
                <a16:creationId xmlns:a16="http://schemas.microsoft.com/office/drawing/2014/main" id="{D51EEFF3-4217-4A83-91B6-317A3C31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60" y="102796"/>
            <a:ext cx="9233040" cy="69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5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04053-FAB9-40EF-A014-34BCB5EF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C36F0A-003F-47BD-A606-BF7176B6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31B72A-E97A-4535-B6C2-422A8EF62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36"/>
            <a:ext cx="9336149" cy="69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2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2B33E37-1109-449B-B37B-8B3DA744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395012" cy="70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4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78E020E-03C5-42BE-BFB7-4CF6019F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30" y="38829"/>
            <a:ext cx="9260966" cy="69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9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F2A395-F042-4B47-ADCE-16B48E93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vključit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šoloobveznih otrok s tujimi listinami o izobraževanju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osnovnošolsko izobraževanje</a:t>
            </a:r>
            <a:b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44. člen Zakona o osnovni šoli - vpis</a:t>
            </a:r>
            <a:endParaRPr lang="sl-SI" sz="2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6ADAC8-4535-4D6F-8B44-23C45B21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22478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x-none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primeru vpisa oziroma vključitve šoloobveznih otrok s tujimi listinami o izobraževanju v osnovnošolsko izobraževanje v Republiki Sloveniji, </a:t>
            </a:r>
            <a:r>
              <a:rPr lang="x-none" sz="1800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osnovna šola na podlagi dokazil ugotovi, v kateri razred se bo otrok vključil. Pri tem šola upošteva predložena dokazila o predhodnem izobraževanju in starost otroka. </a:t>
            </a:r>
            <a:r>
              <a:rPr lang="x-none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Šola pri vključitvi otroka lahko upošteva tudi njegovo poznavanje slovenskega jezika. Šola učencu ob vpisu oziroma vključitvi izda potrdilo o šolanju.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9576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5C041-00A1-4085-BF67-1D92AF0C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Več informacij o izobraževalnem sistemu v Ukrajini in druge koristne povezave (1)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52FD10-CC68-465B-94E7-1318F0F3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438901" cy="469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Spletna stran slovenskega ENIC-NARIC centra:</a:t>
            </a:r>
          </a:p>
          <a:p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https://www.gov.si/teme/informacije-po-drzavah-in-o-primerljivosti-s-slovenskim-izobrazevanjem/  oziroma 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https://www.gov.si/assets/ministrstva/MIZS/Dokumenti/ENIC-NARIC-center/IJZ/Ukrajina/Ukrajina_opis-sistema.pdf</a:t>
            </a:r>
            <a:endParaRPr lang="sl-SI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Uradni pristojni organi Ukrajine: </a:t>
            </a:r>
          </a:p>
          <a:p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Ukrajinsko ministrstvo za izobraževanje in znanost - 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https://mon.gov.ua/eng</a:t>
            </a:r>
            <a:endParaRPr lang="sl-SI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Ukrajinski ENIC center - 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http://enic.in.ua/index.php/en/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10792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5C041-00A1-4085-BF67-1D92AF0C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Več informacij o izobraževalnem sistemu v Ukrajini in druge koristne povezave (2)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52FD10-CC68-465B-94E7-1318F0F3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1362267" cy="469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Mednarodni viri z informacijami, ki jih zagotavljajo neposredno ukrajinske oblasti:</a:t>
            </a:r>
          </a:p>
          <a:p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Informacije o Ukrajinskem sistemu na spletni strani ENIC-NARIC mreže 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–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https://www.enic-naric.net/ukraine.aspx </a:t>
            </a:r>
            <a:b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http://enic.in.ua/index.php/en/educationl-system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</a:p>
          <a:p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Pregled ukrepov, sprejetih v zvezi z izpiti v višji srednji šoli, certificiranjem, dostopom do visokošolskega izobraževanja in s tem povezanih zadev, ki so jih sprejele vlade zaradi COVID-19 - 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https://www.enic-naric.net/upper-secondary-school-examinations-high-school-diplomas-in-times-of-covid-19.aspx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  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5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5C041-00A1-4085-BF67-1D92AF0C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Več informacij o izobraževalnem sistemu v Ukrajini in druge koristne povezave (3)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52FD10-CC68-465B-94E7-1318F0F3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1362267" cy="469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 koristni nacionalni in mednarodni viri: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Nizozemski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ENIC-NARIC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centre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(NUFFIC) -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https://www.nuffic.nl/en/education-systems/ukraine</a:t>
            </a:r>
            <a:endParaRPr kumimoji="0" lang="sl-SI" sz="2000" b="0" i="0" strike="noStrike" kern="1200" cap="none" spc="0" normalizeH="0" baseline="0" noProof="0" dirty="0">
              <a:ln>
                <a:noFill/>
              </a:ln>
              <a:solidFill>
                <a:srgbClr val="0082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hlinkClick r:id="rId2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Nemški ENIC-NARIC center - 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78A2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www.anabin.de</a:t>
            </a:r>
            <a:endParaRPr kumimoji="0" lang="sl-SI" sz="2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 World Education Services (WES)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centre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https://wenr.wes.org/2019/06/education-in-ukraine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hlinkClick r:id="rId4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Informacije o Ukrajinskem sistemu na spletni strani CIMEA - 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http://www.cimea.it/files/DOC_CIMEA_136_2022_UCRAINA_LINEE_GUIDA_RICONOSCIMENTO.pdf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 EAC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webinar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»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Training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Fast-track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Recognition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Ukrainian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Academic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Qualifications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«, 6. april 2022 -</a:t>
            </a:r>
            <a:r>
              <a:rPr kumimoji="0" lang="sl-SI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sl-SI" sz="2000" dirty="0">
                <a:solidFill>
                  <a:srgbClr val="0000FF"/>
                </a:solidFill>
                <a:latin typeface="Arial" panose="020B0604020202020204" pitchFamily="34" charset="0"/>
              </a:rPr>
              <a:t>http://cimea.it/ucraina/Webinar_Ukrainian_Qualifications.pdf 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http://cimea.it/ucraina/Valentyna_KRASNOSHCHOK.pdf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, 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http://cimea.it/ucraina/Kateryna_SUPRUN_Digital%20solutions_EDBO.pdf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 ,  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/>
              </a:rPr>
              <a:t>http://cimea.it/ucraina/Laura_DIRVONSKYTE.pdf</a:t>
            </a:r>
            <a:endParaRPr kumimoji="0" lang="sl-SI" sz="2000" b="0" i="0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15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84802CD7-D2D9-4F9D-88B6-583BF8995ADC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5400" dirty="0"/>
              <a:t>REZULTATI ANKETE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555A8B73-55A3-4849-82B1-DF15A941AF06}"/>
              </a:ext>
            </a:extLst>
          </p:cNvPr>
          <p:cNvSpPr txBox="1">
            <a:spLocks/>
          </p:cNvSpPr>
          <p:nvPr/>
        </p:nvSpPr>
        <p:spPr>
          <a:xfrm>
            <a:off x="783865" y="1930400"/>
            <a:ext cx="11408135" cy="48572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Sodelujoči: 309</a:t>
            </a:r>
          </a:p>
          <a:p>
            <a:pPr lvl="1"/>
            <a:r>
              <a:rPr lang="sl-SI" dirty="0"/>
              <a:t>69 % OŠ, 31% SŠ</a:t>
            </a:r>
          </a:p>
          <a:p>
            <a:pPr marL="457200" lvl="1" indent="0">
              <a:buNone/>
            </a:pPr>
            <a:endParaRPr lang="sl-SI" dirty="0"/>
          </a:p>
          <a:p>
            <a:r>
              <a:rPr lang="sl-SI" dirty="0"/>
              <a:t>Imenovanje za pooblaščeno osebo za vodenje postopkov priznavanja izobraževanja:</a:t>
            </a:r>
          </a:p>
          <a:p>
            <a:pPr marL="0" indent="0">
              <a:buFont typeface="Wingdings 3" charset="2"/>
              <a:buNone/>
            </a:pPr>
            <a:endParaRPr lang="sl-SI" dirty="0"/>
          </a:p>
          <a:p>
            <a:endParaRPr lang="sl-SI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D3EADDB1-C544-44EE-AEB9-6DBAE3C27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409409"/>
              </p:ext>
            </p:extLst>
          </p:nvPr>
        </p:nvGraphicFramePr>
        <p:xfrm>
          <a:off x="5989821" y="3940146"/>
          <a:ext cx="4615428" cy="295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98A953B2-540D-4B08-A6AA-3D54F199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3" y="3748201"/>
            <a:ext cx="5433698" cy="28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2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EA45F039-67ED-4CEB-9AD7-DDF8AB844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142782"/>
              </p:ext>
            </p:extLst>
          </p:nvPr>
        </p:nvGraphicFramePr>
        <p:xfrm>
          <a:off x="0" y="681317"/>
          <a:ext cx="10425953" cy="528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59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4555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575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1740C8B-C045-442C-A27B-4815472E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8757"/>
            <a:ext cx="12192000" cy="60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5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6531" y="270575"/>
            <a:ext cx="10544041" cy="1026869"/>
          </a:xfrm>
        </p:spPr>
        <p:txBody>
          <a:bodyPr>
            <a:normAutofit/>
          </a:bodyPr>
          <a:lstStyle/>
          <a:p>
            <a:r>
              <a:rPr lang="sl-SI" dirty="0"/>
              <a:t>Drugi izzivi - Vprašanja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43523" y="1297444"/>
            <a:ext cx="3557248" cy="3200101"/>
          </a:xfrm>
          <a:solidFill>
            <a:schemeClr val="accent3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Vsebinska presoja:</a:t>
            </a:r>
          </a:p>
          <a:p>
            <a:r>
              <a:rPr lang="sl-SI" dirty="0">
                <a:solidFill>
                  <a:schemeClr val="tx1"/>
                </a:solidFill>
              </a:rPr>
              <a:t>Ocene, drugačna ocenjevalna lestvica (pretvorba ocen v slovenske)</a:t>
            </a:r>
          </a:p>
          <a:p>
            <a:r>
              <a:rPr lang="sl-SI" dirty="0">
                <a:solidFill>
                  <a:schemeClr val="tx1"/>
                </a:solidFill>
              </a:rPr>
              <a:t>Ugotavljanje primerljivosti med tujim in SLO programom (primerljivost po predmetih)</a:t>
            </a:r>
          </a:p>
          <a:p>
            <a:r>
              <a:rPr lang="sl-SI" dirty="0">
                <a:solidFill>
                  <a:schemeClr val="tx1"/>
                </a:solidFill>
              </a:rPr>
              <a:t>Odločitev o razredu/letniku</a:t>
            </a:r>
          </a:p>
          <a:p>
            <a:r>
              <a:rPr lang="sl-SI" dirty="0">
                <a:solidFill>
                  <a:schemeClr val="tx1"/>
                </a:solidFill>
              </a:rPr>
              <a:t>Določanje razlik/diferenc</a:t>
            </a:r>
          </a:p>
          <a:p>
            <a:r>
              <a:rPr lang="sl-SI" dirty="0"/>
              <a:t>Nivo znanja iz nekaterih držav precej nižji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3725333" y="2154448"/>
            <a:ext cx="39543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4643523" y="4629445"/>
            <a:ext cx="3557248" cy="2132514"/>
          </a:xfrm>
          <a:prstGeom prst="rect">
            <a:avLst/>
          </a:prstGeom>
          <a:solidFill>
            <a:srgbClr val="92D050">
              <a:alpha val="52000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/>
              <a:t>Razno:</a:t>
            </a:r>
          </a:p>
          <a:p>
            <a:r>
              <a:rPr lang="sl-SI" dirty="0"/>
              <a:t>Podatki o </a:t>
            </a:r>
            <a:r>
              <a:rPr lang="sl-SI" dirty="0" err="1"/>
              <a:t>rezidenstvu</a:t>
            </a:r>
            <a:endParaRPr lang="sl-SI" dirty="0"/>
          </a:p>
          <a:p>
            <a:r>
              <a:rPr lang="sl-SI" dirty="0"/>
              <a:t>Pridobivanje statusa osebe z začasno/mednarodno zaščito</a:t>
            </a:r>
          </a:p>
          <a:p>
            <a:r>
              <a:rPr lang="sl-SI" dirty="0">
                <a:solidFill>
                  <a:schemeClr val="tx1"/>
                </a:solidFill>
              </a:rPr>
              <a:t>Ni prevajalcev</a:t>
            </a:r>
          </a:p>
          <a:p>
            <a:r>
              <a:rPr lang="sl-SI" dirty="0">
                <a:solidFill>
                  <a:schemeClr val="tx1"/>
                </a:solidFill>
              </a:rPr>
              <a:t>Tečaj </a:t>
            </a:r>
            <a:r>
              <a:rPr lang="sl-SI" dirty="0" err="1">
                <a:solidFill>
                  <a:schemeClr val="tx1"/>
                </a:solidFill>
              </a:rPr>
              <a:t>slo.j</a:t>
            </a:r>
            <a:r>
              <a:rPr lang="sl-SI" dirty="0">
                <a:solidFill>
                  <a:schemeClr val="tx1"/>
                </a:solidFill>
              </a:rPr>
              <a:t> + kulture 1 leto pred vpisom</a:t>
            </a:r>
          </a:p>
          <a:p>
            <a:endParaRPr lang="sl-SI" dirty="0"/>
          </a:p>
          <a:p>
            <a:endParaRPr lang="sl-SI" dirty="0">
              <a:solidFill>
                <a:srgbClr val="92D050"/>
              </a:solidFill>
            </a:endParaRPr>
          </a:p>
          <a:p>
            <a:endParaRPr lang="sl-SI" dirty="0"/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808865" y="1297444"/>
            <a:ext cx="3656001" cy="5464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/>
              <a:t>Postopek priznavanja: </a:t>
            </a:r>
          </a:p>
          <a:p>
            <a:r>
              <a:rPr lang="sl-SI" dirty="0">
                <a:solidFill>
                  <a:schemeClr val="tx1"/>
                </a:solidFill>
              </a:rPr>
              <a:t>Dokumentacija (nepopolna)</a:t>
            </a:r>
          </a:p>
          <a:p>
            <a:r>
              <a:rPr lang="sl-SI" dirty="0"/>
              <a:t>Veljavnost/verodostojnost spričevala /overitev notar?</a:t>
            </a:r>
          </a:p>
          <a:p>
            <a:r>
              <a:rPr lang="sl-SI" dirty="0"/>
              <a:t>Najti pravo št. spričevala</a:t>
            </a:r>
          </a:p>
          <a:p>
            <a:r>
              <a:rPr lang="sl-SI" dirty="0"/>
              <a:t>Nejasnosti v postopku</a:t>
            </a:r>
          </a:p>
          <a:p>
            <a:r>
              <a:rPr lang="sl-SI" dirty="0"/>
              <a:t>Listine v tujem jeziku/pisavi</a:t>
            </a:r>
            <a:br>
              <a:rPr lang="sl-SI" dirty="0"/>
            </a:br>
            <a:r>
              <a:rPr lang="sl-SI" dirty="0"/>
              <a:t>sodni prevodi (drago/napake)</a:t>
            </a:r>
          </a:p>
          <a:p>
            <a:r>
              <a:rPr lang="sl-SI" dirty="0"/>
              <a:t>Nepoznavanje tujega šol. sistema (eksotične države)</a:t>
            </a:r>
          </a:p>
          <a:p>
            <a:r>
              <a:rPr lang="sl-SI" dirty="0">
                <a:solidFill>
                  <a:schemeClr val="tx1"/>
                </a:solidFill>
              </a:rPr>
              <a:t>Opis poteka šolanja </a:t>
            </a:r>
          </a:p>
          <a:p>
            <a:r>
              <a:rPr lang="sl-SI" dirty="0" err="1">
                <a:solidFill>
                  <a:schemeClr val="tx1"/>
                </a:solidFill>
              </a:rPr>
              <a:t>Nedigitaliziran</a:t>
            </a:r>
            <a:r>
              <a:rPr lang="sl-SI" dirty="0">
                <a:solidFill>
                  <a:schemeClr val="tx1"/>
                </a:solidFill>
              </a:rPr>
              <a:t> postopek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(e-uprava - samo </a:t>
            </a:r>
            <a:r>
              <a:rPr lang="sl-SI" dirty="0" err="1">
                <a:solidFill>
                  <a:schemeClr val="tx1"/>
                </a:solidFill>
              </a:rPr>
              <a:t>Obr</a:t>
            </a:r>
            <a:r>
              <a:rPr lang="sl-SI" dirty="0">
                <a:solidFill>
                  <a:schemeClr val="tx1"/>
                </a:solidFill>
              </a:rPr>
              <a:t>. N)</a:t>
            </a:r>
            <a:r>
              <a:rPr lang="sl-SI" dirty="0"/>
              <a:t> </a:t>
            </a:r>
          </a:p>
          <a:p>
            <a:r>
              <a:rPr lang="sl-SI" dirty="0"/>
              <a:t>ni enotnega obrazca za vključevanje v višje razrede</a:t>
            </a:r>
          </a:p>
          <a:p>
            <a:r>
              <a:rPr lang="sl-SI" dirty="0"/>
              <a:t>Vzorec odločbe</a:t>
            </a:r>
          </a:p>
          <a:p>
            <a:r>
              <a:rPr lang="sl-SI" dirty="0">
                <a:solidFill>
                  <a:schemeClr val="tx1"/>
                </a:solidFill>
              </a:rPr>
              <a:t>Ni eksaktnega odgovora </a:t>
            </a:r>
            <a:r>
              <a:rPr lang="sl-SI" dirty="0" err="1">
                <a:solidFill>
                  <a:schemeClr val="tx1"/>
                </a:solidFill>
              </a:rPr>
              <a:t>ENc</a:t>
            </a:r>
            <a:r>
              <a:rPr lang="sl-SI" dirty="0">
                <a:solidFill>
                  <a:schemeClr val="tx1"/>
                </a:solidFill>
              </a:rPr>
              <a:t> o vključitvi otroka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1762" y="96039"/>
            <a:ext cx="3656001" cy="44015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100" b="1" dirty="0"/>
              <a:t>Splošno: </a:t>
            </a:r>
          </a:p>
          <a:p>
            <a:r>
              <a:rPr lang="sl-SI" sz="1900" dirty="0"/>
              <a:t>Vključevanje med ali tik pred </a:t>
            </a:r>
            <a:r>
              <a:rPr lang="sl-SI" sz="1900" dirty="0" err="1"/>
              <a:t>konecem</a:t>
            </a:r>
            <a:r>
              <a:rPr lang="sl-SI" sz="1900" dirty="0"/>
              <a:t> </a:t>
            </a:r>
            <a:r>
              <a:rPr lang="sl-SI" sz="1900" dirty="0" err="1"/>
              <a:t>šol.leta</a:t>
            </a:r>
            <a:r>
              <a:rPr lang="sl-SI" sz="1900" dirty="0"/>
              <a:t>, </a:t>
            </a:r>
          </a:p>
          <a:p>
            <a:r>
              <a:rPr lang="sl-SI" sz="1900" dirty="0"/>
              <a:t>Vpis v 9.razred</a:t>
            </a:r>
          </a:p>
          <a:p>
            <a:r>
              <a:rPr lang="sl-SI" sz="1900" dirty="0"/>
              <a:t>Starost 7-let, prvič v 1.r.</a:t>
            </a:r>
          </a:p>
          <a:p>
            <a:r>
              <a:rPr lang="sl-SI" sz="1900" dirty="0"/>
              <a:t>Vpis v že opravljen letnik</a:t>
            </a:r>
          </a:p>
          <a:p>
            <a:r>
              <a:rPr lang="sl-SI" sz="1900" dirty="0"/>
              <a:t>Vzporedno izobraževanje (UKR-SLO)</a:t>
            </a:r>
          </a:p>
          <a:p>
            <a:r>
              <a:rPr lang="sl-SI" sz="1900" dirty="0"/>
              <a:t>Otroci s </a:t>
            </a:r>
            <a:r>
              <a:rPr lang="sl-SI" sz="1900" dirty="0" err="1"/>
              <a:t>pos</a:t>
            </a:r>
            <a:r>
              <a:rPr lang="sl-SI" sz="1900" dirty="0"/>
              <a:t>. potrebami</a:t>
            </a:r>
          </a:p>
          <a:p>
            <a:r>
              <a:rPr lang="sl-SI" sz="1900" dirty="0"/>
              <a:t>Predmet neocenjen</a:t>
            </a:r>
          </a:p>
          <a:p>
            <a:r>
              <a:rPr lang="sl-SI" sz="1900" dirty="0"/>
              <a:t>Tujec – sprememba normativov (svetovalni delavec) </a:t>
            </a:r>
          </a:p>
          <a:p>
            <a:r>
              <a:rPr lang="sl-SI" sz="1900" dirty="0"/>
              <a:t>Seznanitev z Uredbami (všolanje oseb MZ </a:t>
            </a:r>
            <a:r>
              <a:rPr lang="sl-SI" sz="1900" dirty="0" err="1"/>
              <a:t>ipd</a:t>
            </a:r>
            <a:r>
              <a:rPr lang="sl-SI" sz="1900" dirty="0"/>
              <a:t>), </a:t>
            </a:r>
            <a:br>
              <a:rPr lang="sl-SI" sz="1900" dirty="0"/>
            </a:br>
            <a:r>
              <a:rPr lang="sl-SI" sz="1900" dirty="0"/>
              <a:t>Pravilnik (</a:t>
            </a:r>
            <a:r>
              <a:rPr lang="sl-SI" sz="1300" dirty="0"/>
              <a:t>vključevanje</a:t>
            </a:r>
            <a:r>
              <a:rPr lang="sl-SI" sz="1900" dirty="0"/>
              <a:t> Evropska šola)</a:t>
            </a: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5982000" y="138675"/>
            <a:ext cx="2218771" cy="1026869"/>
          </a:xfrm>
          <a:prstGeom prst="rect">
            <a:avLst/>
          </a:prstGeom>
          <a:solidFill>
            <a:srgbClr val="FFC1C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Komunikacija</a:t>
            </a:r>
            <a:r>
              <a:rPr lang="sl-SI" dirty="0">
                <a:solidFill>
                  <a:srgbClr val="92D050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1200" dirty="0">
                <a:solidFill>
                  <a:schemeClr val="tx1"/>
                </a:solidFill>
              </a:rPr>
              <a:t>s starši/z otrokom (ALB, KOS) 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3" name="Označba mesta vsebine 2"/>
          <p:cNvSpPr txBox="1">
            <a:spLocks/>
          </p:cNvSpPr>
          <p:nvPr/>
        </p:nvSpPr>
        <p:spPr>
          <a:xfrm>
            <a:off x="8381761" y="4629445"/>
            <a:ext cx="3656001" cy="2132516"/>
          </a:xfrm>
          <a:prstGeom prst="rect">
            <a:avLst/>
          </a:prstGeom>
          <a:solidFill>
            <a:srgbClr val="FFC000">
              <a:alpha val="53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/>
              <a:t>Administracija: </a:t>
            </a:r>
          </a:p>
          <a:p>
            <a:r>
              <a:rPr lang="sl-SI" dirty="0"/>
              <a:t>Vnašanje </a:t>
            </a:r>
            <a:r>
              <a:rPr lang="sl-SI" b="1" dirty="0"/>
              <a:t>ocen</a:t>
            </a:r>
            <a:r>
              <a:rPr lang="sl-SI" dirty="0"/>
              <a:t> učencev iz tujih držav v </a:t>
            </a:r>
            <a:r>
              <a:rPr lang="sl-SI" b="1" dirty="0"/>
              <a:t>spletno aplikacijo – prijava na NPZ </a:t>
            </a:r>
            <a:r>
              <a:rPr lang="sl-SI" dirty="0"/>
              <a:t>in </a:t>
            </a:r>
            <a:r>
              <a:rPr lang="sl-SI" b="1" dirty="0"/>
              <a:t>vpis v srednje šole</a:t>
            </a:r>
          </a:p>
          <a:p>
            <a:r>
              <a:rPr lang="sl-SI" dirty="0">
                <a:solidFill>
                  <a:schemeClr val="tx1"/>
                </a:solidFill>
              </a:rPr>
              <a:t>Točkovanje za vpis v SŠ</a:t>
            </a:r>
            <a:endParaRPr lang="sl-SI" b="1" dirty="0"/>
          </a:p>
          <a:p>
            <a:r>
              <a:rPr lang="sl-SI" dirty="0"/>
              <a:t>Kreiranje EMŠO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98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Ugotovitve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3865" y="1386059"/>
            <a:ext cx="11408135" cy="5471941"/>
          </a:xfrm>
        </p:spPr>
        <p:txBody>
          <a:bodyPr>
            <a:normAutofit/>
          </a:bodyPr>
          <a:lstStyle/>
          <a:p>
            <a:r>
              <a:rPr lang="sl-SI" sz="2000" dirty="0"/>
              <a:t>Lep odziv na anketo (pred posvetom)</a:t>
            </a:r>
          </a:p>
          <a:p>
            <a:r>
              <a:rPr lang="sl-SI" sz="2000" dirty="0"/>
              <a:t>Prepletenost: </a:t>
            </a:r>
            <a:r>
              <a:rPr lang="sl-SI" sz="2000" b="1" dirty="0">
                <a:solidFill>
                  <a:srgbClr val="C00000"/>
                </a:solidFill>
              </a:rPr>
              <a:t>priznavanje izobraževanja - postopek vpisa – dejansko vključevanje – pouk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000" b="1" dirty="0">
                <a:solidFill>
                  <a:srgbClr val="0079C1"/>
                </a:solidFill>
              </a:rPr>
              <a:t>Posebni izziv – slovenski jezik: komunikacija </a:t>
            </a:r>
            <a:r>
              <a:rPr lang="sl-SI" sz="2000" dirty="0"/>
              <a:t>v vseh pogledih (</a:t>
            </a:r>
            <a:r>
              <a:rPr lang="sl-SI" sz="2000" dirty="0" err="1"/>
              <a:t>slo.j</a:t>
            </a:r>
            <a:r>
              <a:rPr lang="sl-SI" sz="2000" dirty="0"/>
              <a:t>./drug bolj znan j. sporazumevanja</a:t>
            </a:r>
            <a:br>
              <a:rPr lang="sl-SI" sz="2000" dirty="0"/>
            </a:br>
            <a:r>
              <a:rPr lang="sl-SI" sz="2000" dirty="0"/>
              <a:t>	(s starši otrok, otroci - spremljanje pouka, ocenjevanje) </a:t>
            </a:r>
            <a:br>
              <a:rPr lang="sl-SI" sz="2000" dirty="0"/>
            </a:br>
            <a:r>
              <a:rPr lang="sl-SI" sz="2000" dirty="0"/>
              <a:t>	(tečaji/dodatne ure…)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000" b="1" dirty="0">
                <a:solidFill>
                  <a:srgbClr val="FF0000"/>
                </a:solidFill>
              </a:rPr>
              <a:t>Svetovalni delavci – želje:</a:t>
            </a:r>
          </a:p>
          <a:p>
            <a:pPr lvl="1"/>
            <a:r>
              <a:rPr lang="sl-SI" b="1" dirty="0">
                <a:solidFill>
                  <a:srgbClr val="0079C1"/>
                </a:solidFill>
              </a:rPr>
              <a:t>osnovni seminar o priznavanju izobraževanja </a:t>
            </a:r>
            <a:r>
              <a:rPr lang="sl-SI" dirty="0"/>
              <a:t>na izobraževalnih institucijah (ENIC-NARIC center)</a:t>
            </a:r>
          </a:p>
          <a:p>
            <a:pPr lvl="1"/>
            <a:r>
              <a:rPr lang="sl-SI" dirty="0"/>
              <a:t>kratki </a:t>
            </a:r>
            <a:r>
              <a:rPr lang="sl-SI" b="1" dirty="0">
                <a:solidFill>
                  <a:srgbClr val="0079C1"/>
                </a:solidFill>
              </a:rPr>
              <a:t>opisi šolskih sistemov v slovenskem jeziku za potrebe priznavanja na šolah </a:t>
            </a:r>
            <a:br>
              <a:rPr lang="sl-SI" b="1" dirty="0">
                <a:solidFill>
                  <a:srgbClr val="0079C1"/>
                </a:solidFill>
              </a:rPr>
            </a:br>
            <a:r>
              <a:rPr lang="sl-SI" b="1" dirty="0">
                <a:solidFill>
                  <a:srgbClr val="0079C1"/>
                </a:solidFill>
              </a:rPr>
              <a:t>ocenjevalne lestvice </a:t>
            </a:r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sl-SI" b="1" dirty="0">
                <a:solidFill>
                  <a:srgbClr val="0079C1"/>
                </a:solidFill>
              </a:rPr>
              <a:t>vzorci 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listin </a:t>
            </a:r>
            <a:r>
              <a:rPr lang="sl-SI" dirty="0"/>
              <a:t>(ENIC-NARIC center)</a:t>
            </a:r>
          </a:p>
          <a:p>
            <a:pPr lvl="1"/>
            <a:r>
              <a:rPr lang="sl-SI" dirty="0"/>
              <a:t>hitra </a:t>
            </a:r>
            <a:r>
              <a:rPr lang="sl-SI" b="1" dirty="0">
                <a:solidFill>
                  <a:srgbClr val="0079C1"/>
                </a:solidFill>
              </a:rPr>
              <a:t>odzivnost</a:t>
            </a:r>
            <a:r>
              <a:rPr lang="sl-SI" dirty="0"/>
              <a:t> </a:t>
            </a:r>
            <a:r>
              <a:rPr lang="sl-SI" u="sng" dirty="0"/>
              <a:t>ENIC-NARIC centra</a:t>
            </a:r>
            <a:r>
              <a:rPr lang="sl-SI" dirty="0"/>
              <a:t>, </a:t>
            </a:r>
            <a:r>
              <a:rPr lang="sl-SI" u="sng" dirty="0"/>
              <a:t>Sektorja za OŠ</a:t>
            </a:r>
            <a:r>
              <a:rPr lang="sl-SI" dirty="0"/>
              <a:t>, </a:t>
            </a:r>
            <a:r>
              <a:rPr lang="sl-SI" u="sng" dirty="0"/>
              <a:t>Sektorja za SŠ in drugih služb, uradov </a:t>
            </a:r>
            <a:r>
              <a:rPr lang="sl-SI" u="sng" dirty="0" err="1"/>
              <a:t>ipd</a:t>
            </a:r>
            <a:r>
              <a:rPr lang="sl-SI" u="sng" dirty="0"/>
              <a:t> </a:t>
            </a:r>
            <a:br>
              <a:rPr lang="sl-SI" u="sng" dirty="0"/>
            </a:br>
            <a:r>
              <a:rPr lang="sl-SI" dirty="0"/>
              <a:t>(razmislek o skupni delavnici)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142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42E2397-1349-4C9B-8011-ACA8A23D5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dirty="0">
                <a:solidFill>
                  <a:srgbClr val="0070C0"/>
                </a:solidFill>
              </a:rPr>
              <a:t>Kontakt</a:t>
            </a:r>
            <a:br>
              <a:rPr lang="sl-SI" altLang="sl-SI" sz="3200" dirty="0">
                <a:solidFill>
                  <a:schemeClr val="tx2"/>
                </a:solidFill>
              </a:rPr>
            </a:br>
            <a:endParaRPr lang="sl-SI" altLang="sl-SI" sz="3200" dirty="0">
              <a:solidFill>
                <a:schemeClr val="tx2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F1DB581-F5BD-4AFE-B4D5-FD6741BF8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3" y="1649506"/>
            <a:ext cx="11326408" cy="5038165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sl-SI" altLang="sl-SI" sz="2000" b="1" dirty="0"/>
              <a:t>Ministrstvo za izobraževanje, znanost in šport/Ministrstvo za visoko šolstvo, znanost in inovacije</a:t>
            </a:r>
          </a:p>
          <a:p>
            <a:pPr>
              <a:buFontTx/>
              <a:buNone/>
            </a:pPr>
            <a:r>
              <a:rPr lang="sl-SI" altLang="sl-SI" sz="2000" dirty="0"/>
              <a:t>Direktorat za visoko šolstvo</a:t>
            </a:r>
          </a:p>
          <a:p>
            <a:pPr>
              <a:buFontTx/>
              <a:buNone/>
            </a:pPr>
            <a:r>
              <a:rPr lang="sl-SI" altLang="sl-SI" sz="2000" b="1" dirty="0"/>
              <a:t>ENIC-NARIC center</a:t>
            </a:r>
          </a:p>
          <a:p>
            <a:pPr>
              <a:buFontTx/>
              <a:buNone/>
            </a:pPr>
            <a:r>
              <a:rPr lang="sl-SI" altLang="sl-SI" sz="2000" dirty="0"/>
              <a:t>Kotnikova 38</a:t>
            </a:r>
          </a:p>
          <a:p>
            <a:pPr>
              <a:buFontTx/>
              <a:buNone/>
            </a:pPr>
            <a:r>
              <a:rPr lang="sl-SI" altLang="sl-SI" sz="2000" dirty="0"/>
              <a:t>1000 Ljubljana</a:t>
            </a:r>
          </a:p>
          <a:p>
            <a:pPr>
              <a:buFontTx/>
              <a:buNone/>
            </a:pPr>
            <a:r>
              <a:rPr lang="sl-SI" altLang="sl-SI" sz="2000" dirty="0"/>
              <a:t>Telefon: 	01/478-4600 (centrala </a:t>
            </a:r>
            <a:r>
              <a:rPr lang="sl-SI" altLang="sl-SI" sz="1400" dirty="0"/>
              <a:t>– poveste, da kličete s šole</a:t>
            </a:r>
            <a:r>
              <a:rPr lang="sl-SI" altLang="sl-SI" sz="2000" dirty="0"/>
              <a:t>)</a:t>
            </a:r>
          </a:p>
          <a:p>
            <a:pPr>
              <a:buFontTx/>
              <a:buNone/>
            </a:pPr>
            <a:r>
              <a:rPr lang="sl-SI" altLang="sl-SI" sz="2000" dirty="0"/>
              <a:t>				01/478-4745 (dežurni telefon ENIC-NARIC centra v času uradnih ur)</a:t>
            </a:r>
          </a:p>
          <a:p>
            <a:pPr>
              <a:buFontTx/>
              <a:buNone/>
            </a:pPr>
            <a:endParaRPr lang="sl-SI" altLang="sl-SI" sz="2000" dirty="0"/>
          </a:p>
          <a:p>
            <a:pPr>
              <a:buFontTx/>
              <a:buNone/>
            </a:pPr>
            <a:r>
              <a:rPr lang="sl-SI" altLang="sl-SI" sz="2000" dirty="0"/>
              <a:t>E-mail:</a:t>
            </a:r>
          </a:p>
          <a:p>
            <a:pPr>
              <a:buFontTx/>
              <a:buNone/>
            </a:pPr>
            <a:r>
              <a:rPr lang="sl-SI" altLang="sl-SI" sz="2000" dirty="0">
                <a:hlinkClick r:id="rId2"/>
              </a:rPr>
              <a:t>enicnaric-slovenia@gov.si</a:t>
            </a:r>
            <a:r>
              <a:rPr lang="sl-SI" altLang="sl-SI" sz="2000" dirty="0"/>
              <a:t> (za postopek priznavanja izobraževanja)</a:t>
            </a:r>
          </a:p>
          <a:p>
            <a:pPr>
              <a:buFontTx/>
              <a:buNone/>
            </a:pPr>
            <a:r>
              <a:rPr lang="sl-SI" altLang="sl-SI" sz="2000" dirty="0">
                <a:hlinkClick r:id="rId3"/>
              </a:rPr>
              <a:t>gp.mizs@gov.si</a:t>
            </a:r>
            <a:r>
              <a:rPr lang="sl-SI" altLang="sl-SI" sz="2000" dirty="0"/>
              <a:t> (za druga vprašanja, ki se nanašajo na srednje šolstvo, osnovno šolstvo)</a:t>
            </a:r>
          </a:p>
          <a:p>
            <a:pPr>
              <a:buFontTx/>
              <a:buNone/>
            </a:pPr>
            <a:r>
              <a:rPr lang="sl-SI" altLang="sl-SI" sz="2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0C047C1-1F6E-46C9-A31D-03166AE3D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solidFill>
                  <a:schemeClr val="tx2"/>
                </a:solidFill>
              </a:rPr>
              <a:t>ZAKONODAJA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5712B02-DA46-4B19-9793-777E28682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l-SI" altLang="sl-SI" sz="2000" dirty="0"/>
          </a:p>
          <a:p>
            <a:pPr>
              <a:lnSpc>
                <a:spcPct val="80000"/>
              </a:lnSpc>
            </a:pPr>
            <a:r>
              <a:rPr lang="sl-SI" altLang="sl-SI" sz="2000" dirty="0">
                <a:hlinkClick r:id="rId2"/>
              </a:rPr>
              <a:t>Zakon o vrednotenju in priznavanju izobraževanja </a:t>
            </a:r>
            <a:r>
              <a:rPr lang="sl-SI" altLang="sl-SI" sz="2000" dirty="0"/>
              <a:t>(Uradni list RS, št. 87/2011, 97/2011-popr. in 109/2012)</a:t>
            </a:r>
          </a:p>
          <a:p>
            <a:pPr>
              <a:lnSpc>
                <a:spcPct val="80000"/>
              </a:lnSpc>
            </a:pPr>
            <a:endParaRPr lang="sl-SI" altLang="sl-SI" sz="2000" dirty="0"/>
          </a:p>
          <a:p>
            <a:pPr>
              <a:lnSpc>
                <a:spcPct val="80000"/>
              </a:lnSpc>
            </a:pPr>
            <a:r>
              <a:rPr lang="sl-SI" altLang="sl-SI" sz="2000" dirty="0">
                <a:hlinkClick r:id="rId3"/>
              </a:rPr>
              <a:t>Pravilnik o obrazcih, dokumentaciji in stroških pri vrednotenju in priznavanju izobraževanja </a:t>
            </a:r>
            <a:r>
              <a:rPr lang="sl-SI" altLang="sl-SI" sz="2000" dirty="0"/>
              <a:t>(Uradni list RS, št. 103/11, 91/2015 in 90/2020)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5FA649-15B8-4AB9-B198-B14A1DE9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/>
              <a:t>Priznavanje tujega izobraževanja za namen nadaljevanja izobraževanja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855CB7-2862-4016-BC05-15542D60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Priznavanje izobraževanja</a:t>
            </a:r>
            <a:r>
              <a:rPr lang="sl-SI" dirty="0"/>
              <a:t>-vse osnovne informacije najdete na spletnih straneh, vključno z obrazcem/vlogo N </a:t>
            </a:r>
          </a:p>
          <a:p>
            <a:r>
              <a:rPr lang="sl-SI" dirty="0">
                <a:hlinkClick r:id="rId3"/>
              </a:rPr>
              <a:t>Ministrstvo za izobraževanje, znanost in šport | GOV.SI</a:t>
            </a:r>
            <a:endParaRPr lang="sl-SI" dirty="0"/>
          </a:p>
          <a:p>
            <a:endParaRPr lang="sl-SI" altLang="sl-SI" sz="1800" dirty="0"/>
          </a:p>
          <a:p>
            <a:endParaRPr lang="sl-SI" altLang="sl-SI" dirty="0"/>
          </a:p>
          <a:p>
            <a:r>
              <a:rPr lang="sl-SI" altLang="sl-SI" sz="1800" dirty="0"/>
              <a:t>Postopek vodi pooblaščena oseba, ki je na šoli imenovana za vodenje teh postopkov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707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F9189AE-88CB-4B97-AFCB-73F6828AA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200" dirty="0">
                <a:solidFill>
                  <a:schemeClr val="tx2"/>
                </a:solidFill>
              </a:rPr>
              <a:t>POSTOPEK</a:t>
            </a:r>
            <a:br>
              <a:rPr lang="sl-SI" altLang="sl-SI" sz="3200" dirty="0">
                <a:solidFill>
                  <a:schemeClr val="tx2"/>
                </a:solidFill>
              </a:rPr>
            </a:br>
            <a:endParaRPr lang="sl-SI" altLang="sl-SI" sz="2000" dirty="0">
              <a:solidFill>
                <a:schemeClr val="tx2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D6A0D43-C7FC-4FD4-A41B-85AF26292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2160589"/>
            <a:ext cx="8596668" cy="423088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dirty="0"/>
              <a:t>Postopek se prične z:</a:t>
            </a:r>
          </a:p>
          <a:p>
            <a:pPr>
              <a:buFontTx/>
              <a:buChar char="-"/>
            </a:pPr>
            <a:r>
              <a:rPr lang="sl-SI" altLang="sl-SI" dirty="0"/>
              <a:t>Izpolnjenim obrazcem N </a:t>
            </a:r>
            <a:r>
              <a:rPr lang="sl-SI" dirty="0" err="1">
                <a:hlinkClick r:id="rId2"/>
              </a:rPr>
              <a:t>eUprava</a:t>
            </a:r>
            <a:r>
              <a:rPr lang="sl-SI" dirty="0">
                <a:hlinkClick r:id="rId2"/>
              </a:rPr>
              <a:t> - Vloga (gov.si)</a:t>
            </a:r>
            <a:endParaRPr lang="sl-SI" altLang="sl-SI" dirty="0"/>
          </a:p>
          <a:p>
            <a:pPr>
              <a:buFontTx/>
              <a:buChar char="-"/>
            </a:pPr>
            <a:r>
              <a:rPr lang="sl-SI" altLang="sl-SI" dirty="0"/>
              <a:t>Predloženo dokumentacijo</a:t>
            </a:r>
          </a:p>
          <a:p>
            <a:pPr>
              <a:buFontTx/>
              <a:buNone/>
            </a:pPr>
            <a:endParaRPr lang="sl-SI" altLang="sl-SI" dirty="0"/>
          </a:p>
          <a:p>
            <a:pPr>
              <a:buFontTx/>
              <a:buNone/>
            </a:pPr>
            <a:r>
              <a:rPr lang="sl-SI" altLang="sl-SI" dirty="0"/>
              <a:t>Konča pa z:</a:t>
            </a:r>
          </a:p>
          <a:p>
            <a:pPr>
              <a:buFontTx/>
              <a:buChar char="-"/>
            </a:pPr>
            <a:r>
              <a:rPr lang="sl-SI" altLang="sl-SI" dirty="0"/>
              <a:t>Odločbo </a:t>
            </a:r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r>
              <a:rPr lang="sl-SI" altLang="sl-SI" dirty="0"/>
              <a:t>.</a:t>
            </a:r>
          </a:p>
          <a:p>
            <a:pPr marL="0" indent="0">
              <a:buNone/>
            </a:pPr>
            <a:endParaRPr lang="sl-SI" alt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C4A1FA9-FD8D-4B4E-BD76-F84746163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12" y="4745349"/>
            <a:ext cx="4032053" cy="15806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16EAA1-1DB7-42BE-B7A4-67CAE68A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62" y="2026023"/>
            <a:ext cx="8861113" cy="2034988"/>
          </a:xfrm>
        </p:spPr>
        <p:txBody>
          <a:bodyPr>
            <a:normAutofit/>
          </a:bodyPr>
          <a:lstStyle/>
          <a:p>
            <a:r>
              <a:rPr lang="sl-SI" dirty="0"/>
              <a:t>Kratka predstavitev</a:t>
            </a:r>
            <a:br>
              <a:rPr lang="sl-SI" dirty="0"/>
            </a:br>
            <a:r>
              <a:rPr lang="sl-SI" b="1" dirty="0"/>
              <a:t>UKRAJINSKEGA SISTEMA IZOBRAŽEVANJA </a:t>
            </a:r>
            <a:r>
              <a:rPr lang="sl-SI" dirty="0"/>
              <a:t>(osnovnošolsko in srednješolsko)</a:t>
            </a:r>
          </a:p>
        </p:txBody>
      </p:sp>
    </p:spTree>
    <p:extLst>
      <p:ext uri="{BB962C8B-B14F-4D97-AF65-F5344CB8AC3E}">
        <p14:creationId xmlns:p14="http://schemas.microsoft.com/office/powerpoint/2010/main" val="337783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7EFD87C-2839-465C-9944-5FA5CD68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3"/>
            <a:ext cx="9114912" cy="68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AFCB77-6659-454B-80E9-CEE4EDB4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18948" cy="708212"/>
          </a:xfrm>
        </p:spPr>
        <p:txBody>
          <a:bodyPr/>
          <a:lstStyle/>
          <a:p>
            <a:r>
              <a:rPr lang="sl-SI" dirty="0"/>
              <a:t>Primarno in temeljno srednje izobraževanje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ACA71B-6A25-4A29-9623-A8BC39E1E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4352"/>
            <a:ext cx="11380195" cy="5423647"/>
          </a:xfrm>
        </p:spPr>
        <p:txBody>
          <a:bodyPr>
            <a:normAutofit fontScale="92500" lnSpcReduction="10000"/>
          </a:bodyPr>
          <a:lstStyle/>
          <a:p>
            <a:pPr marL="0" indent="0" algn="l" defTabSz="914400" eaLnBrk="1" hangingPunct="1">
              <a:spcBef>
                <a:spcPct val="50000"/>
              </a:spcBef>
              <a:buNone/>
            </a:pPr>
            <a:r>
              <a:rPr lang="sl-SI" altLang="sl-SI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Primarna šola</a:t>
            </a:r>
            <a:r>
              <a:rPr lang="sl-SI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1. – 4. razred</a:t>
            </a:r>
          </a:p>
          <a:p>
            <a:pPr lvl="1" defTabSz="914400">
              <a:spcBef>
                <a:spcPct val="50000"/>
              </a:spcBef>
              <a:buFontTx/>
              <a:buChar char="•"/>
            </a:pP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 zaključku učenci opravljajo </a:t>
            </a:r>
            <a:r>
              <a:rPr lang="sl-S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državne zaključne izpite (DZI) 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 ukrajinskega jezika in matematike (ponekod dodatno še iz jezika narodne manjšine) </a:t>
            </a:r>
          </a:p>
          <a:p>
            <a:pPr lvl="1" defTabSz="914400">
              <a:spcBef>
                <a:spcPct val="50000"/>
              </a:spcBef>
              <a:buFontTx/>
              <a:buChar char="•"/>
            </a:pP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prejmejo </a:t>
            </a:r>
            <a:r>
              <a:rPr lang="sl-SI" sz="1800" b="1" dirty="0">
                <a:solidFill>
                  <a:schemeClr val="tx1"/>
                </a:solidFill>
                <a:highlight>
                  <a:srgbClr val="FFC1C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l-SI" sz="1800" b="1" i="0" dirty="0">
                <a:solidFill>
                  <a:schemeClr val="tx1"/>
                </a:solidFill>
                <a:effectLst/>
                <a:highlight>
                  <a:srgbClr val="FFC1C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pričevalo o osnovni srednji izobrazbi </a:t>
            </a:r>
            <a:r>
              <a:rPr lang="sl-SI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z-Cyrl-AZ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початкова середня освіта)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 1. 9. 2021 v digitalni obliki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l" defTabSz="914400" eaLnBrk="1" hangingPunct="1">
              <a:spcBef>
                <a:spcPct val="50000"/>
              </a:spcBef>
              <a:buNone/>
            </a:pPr>
            <a:r>
              <a:rPr lang="sl-SI" sz="20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Temeljna srednja šola</a:t>
            </a:r>
            <a:r>
              <a:rPr lang="sl-SI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5. – 9. razred </a:t>
            </a:r>
          </a:p>
          <a:p>
            <a:pPr lvl="1" defTabSz="914400">
              <a:spcBef>
                <a:spcPct val="50000"/>
              </a:spcBef>
              <a:buFontTx/>
              <a:buChar char="•"/>
            </a:pP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 zaključku učenci opravljajo </a:t>
            </a:r>
            <a:r>
              <a:rPr lang="sl-S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državne zaključne izpite (DZI)</a:t>
            </a:r>
            <a:r>
              <a:rPr lang="sl-S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običajno 3 izpiti: ukrajinski jezik, matematika in en izbirni predmet. </a:t>
            </a:r>
          </a:p>
          <a:p>
            <a:pPr lvl="1" defTabSz="914400">
              <a:spcBef>
                <a:spcPct val="50000"/>
              </a:spcBef>
              <a:buFontTx/>
              <a:buChar char="•"/>
            </a:pPr>
            <a:r>
              <a:rPr lang="sl-S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Podeli se jim </a:t>
            </a:r>
            <a:r>
              <a:rPr lang="sl-SI" sz="1800" b="1" dirty="0">
                <a:solidFill>
                  <a:schemeClr val="tx1"/>
                </a:solidFill>
                <a:highlight>
                  <a:srgbClr val="FFC1C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Spričevalo </a:t>
            </a:r>
            <a:r>
              <a:rPr lang="sl-SI" sz="1800" b="1" i="0" dirty="0">
                <a:solidFill>
                  <a:schemeClr val="tx1"/>
                </a:solidFill>
                <a:effectLst/>
                <a:highlight>
                  <a:srgbClr val="FFC1C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 temeljni srednji izobrazbi </a:t>
            </a:r>
            <a:r>
              <a:rPr lang="sl-SI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z-Cyrl-AZ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Свідоцтво про здобуття базової середньої </a:t>
            </a:r>
            <a:r>
              <a:rPr lang="sl-SI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obrazova</a:t>
            </a:r>
            <a:r>
              <a:rPr lang="sl-SI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prilogami, kjer so navedene letne ocene pri posameznem predmetu in rezultati DZI. </a:t>
            </a:r>
          </a:p>
          <a:p>
            <a:pPr lvl="1" defTabSz="914400">
              <a:spcBef>
                <a:spcPct val="50000"/>
              </a:spcBef>
              <a:buFontTx/>
              <a:buChar char="•"/>
            </a:pP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Spričevalo daje imetniku pravico do nadaljnjega izobraževanja na ravni polne srednješolske izobrazbe, poklicno-tehniške izobrazbe in na programih za pridobitev Diplome mladega specialista/</a:t>
            </a:r>
            <a:r>
              <a:rPr lang="sl-SI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bakalavra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 hkratno pridobitvijo polne splošne srednješolske izobrazbe).</a:t>
            </a:r>
          </a:p>
          <a:p>
            <a:pPr marL="457200" lvl="1" indent="0" defTabSz="914400">
              <a:spcBef>
                <a:spcPct val="50000"/>
              </a:spcBef>
              <a:buNone/>
            </a:pPr>
            <a:endParaRPr lang="sl-SI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defTabSz="914400" eaLnBrk="1" hangingPunct="1">
              <a:spcBef>
                <a:spcPct val="50000"/>
              </a:spcBef>
              <a:buNone/>
            </a:pPr>
            <a:r>
              <a:rPr lang="sl-SI" sz="20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Obličnost</a:t>
            </a:r>
            <a:r>
              <a:rPr lang="sl-SI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spričeval je enotna - določa ukrajinsko ministrstvo za izobraževanje in znanost. </a:t>
            </a:r>
            <a:br>
              <a:rPr lang="sl-SI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spletni strani ENIC Ukrajina lahko najdete vzorce listin o izobraževanju: </a:t>
            </a:r>
            <a:r>
              <a:rPr lang="sl-SI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http://enic.in.ua/index.php/en/educational-documentssamples</a:t>
            </a:r>
            <a:r>
              <a:rPr lang="sl-SI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altLang="sl-SI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062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AFCB77-6659-454B-80E9-CEE4EDB4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18948" cy="708212"/>
          </a:xfrm>
        </p:spPr>
        <p:txBody>
          <a:bodyPr>
            <a:normAutofit/>
          </a:bodyPr>
          <a:lstStyle/>
          <a:p>
            <a:r>
              <a:rPr lang="sl-SI" dirty="0"/>
              <a:t>Polno splošno srednje izobraževanje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ACA71B-6A25-4A29-9623-A8BC39E1E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4352"/>
            <a:ext cx="11380195" cy="5262283"/>
          </a:xfrm>
        </p:spPr>
        <p:txBody>
          <a:bodyPr>
            <a:normAutofit/>
          </a:bodyPr>
          <a:lstStyle/>
          <a:p>
            <a:pPr marL="0" indent="0" algn="l" defTabSz="914400" eaLnBrk="1" hangingPunct="1">
              <a:buNone/>
            </a:pPr>
            <a:r>
              <a:rPr lang="sl-SI" altLang="sl-SI" sz="1800" dirty="0">
                <a:solidFill>
                  <a:srgbClr val="000000"/>
                </a:solidFill>
                <a:highlight>
                  <a:srgbClr val="FFC1C1"/>
                </a:highlight>
                <a:latin typeface="Calibri" panose="020F0502020204030204" pitchFamily="34" charset="0"/>
              </a:rPr>
              <a:t>Spričevalo o dokončani splošni srednji izobrazbi 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az-Cyrl-AZ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Свидоцтво про здобуття</a:t>
            </a:r>
            <a:r>
              <a:rPr lang="sl-SI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az-Cyrl-AZ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повної загальної середньої освіти</a:t>
            </a:r>
            <a:r>
              <a:rPr lang="az-Cyrl-AZ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- od 2019) oziroma </a:t>
            </a:r>
            <a:r>
              <a:rPr lang="sl-SI" altLang="sl-SI" sz="1800" dirty="0">
                <a:solidFill>
                  <a:srgbClr val="000000"/>
                </a:solidFill>
                <a:highlight>
                  <a:srgbClr val="FFC1C1"/>
                </a:highlight>
                <a:latin typeface="Calibri" panose="020F0502020204030204" pitchFamily="34" charset="0"/>
              </a:rPr>
              <a:t>Potrdilo o polni splošni srednji izobrazbi 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az-Cyrl-AZ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Атестат про повну загальну</a:t>
            </a:r>
            <a:r>
              <a:rPr lang="sl-SI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sred</a:t>
            </a:r>
            <a:r>
              <a:rPr lang="az-Cyrl-AZ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ню </a:t>
            </a:r>
            <a:r>
              <a:rPr lang="sl-SI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šol</a:t>
            </a:r>
            <a:r>
              <a:rPr lang="az-Cyrl-AZ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у</a:t>
            </a:r>
            <a:r>
              <a:rPr lang="az-Cyrl-AZ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- pred letom 2019 – </a:t>
            </a: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izkazuje uspešen zaključek 11-letne splošne srednje šole 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v Ukrajini. </a:t>
            </a:r>
          </a:p>
          <a:p>
            <a:pPr marL="0" indent="0" algn="l" defTabSz="914400" eaLnBrk="1" hangingPunct="1">
              <a:buNone/>
            </a:pPr>
            <a:r>
              <a:rPr lang="sl-SI" altLang="sl-SI" dirty="0">
                <a:solidFill>
                  <a:srgbClr val="000000"/>
                </a:solidFill>
                <a:latin typeface="Calibri" panose="020F0502020204030204" pitchFamily="34" charset="0"/>
              </a:rPr>
              <a:t>Z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agotavlja splošen dostop do visokošolskega izobraževanja in je predpogoj za vpis na visokošolsko izobraževanje. </a:t>
            </a:r>
            <a:r>
              <a:rPr lang="sl-SI" altLang="sl-SI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Ukrajina uvaja 12-letno splošno izobraževanje, prva matura po novem sistemu pa je predvidena za leto 2030.</a:t>
            </a:r>
          </a:p>
          <a:p>
            <a:pPr algn="l" defTabSz="914400" eaLnBrk="1" hangingPunct="1">
              <a:buNone/>
            </a:pPr>
            <a:endParaRPr lang="sl-SI" altLang="sl-SI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defTabSz="914400" eaLnBrk="1" hangingPunct="1">
              <a:buFont typeface="Wingdings" panose="05000000000000000000" pitchFamily="2" charset="2"/>
              <a:buChar char="Ø"/>
            </a:pPr>
            <a:r>
              <a:rPr lang="sl-SI" altLang="sl-SI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Upoštevajte, da je bil Državni zaključni izpit (DZI) preklican za vse stopnje srednješolskega izobraževanja v šolskem letu 2021/2022 zaradi ruske vojne agresije na Ukrajino. V izobraževalnih dokumentih v vrstici za rezultate DZI mora biti označeno „</a:t>
            </a:r>
            <a:r>
              <a:rPr lang="az-Cyrl-AZ" altLang="sl-SI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звільнено (</a:t>
            </a:r>
            <a:r>
              <a:rPr lang="sl-SI" altLang="sl-SI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izvzeto)“.</a:t>
            </a:r>
          </a:p>
          <a:p>
            <a:pPr marL="0" indent="0" algn="l" defTabSz="914400" eaLnBrk="1" hangingPunct="1">
              <a:buNone/>
            </a:pPr>
            <a:endParaRPr lang="sl-SI" altLang="sl-SI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l" defTabSz="914400" eaLnBrk="1" hangingPunct="1">
              <a:buNone/>
            </a:pP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Zunanja neodvisna evalvacija (ZNE) (</a:t>
            </a:r>
            <a:r>
              <a:rPr lang="az-Cyrl-AZ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Зовнішнє незалежне оцінювання –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 ZNO) je sistem za ocenjevanje učnih rezultatov in sestavni del postopka vpisa v visokošolske programe kot instrument enakopravnega in pravičnega vpisa v visokošolske programe. Po opravljenih testih ZNE se izda </a:t>
            </a:r>
            <a:r>
              <a:rPr lang="sl-SI" altLang="sl-SI" sz="1800" dirty="0">
                <a:solidFill>
                  <a:srgbClr val="000000"/>
                </a:solidFill>
                <a:highlight>
                  <a:srgbClr val="FFC1C1"/>
                </a:highlight>
                <a:latin typeface="Calibri" panose="020F0502020204030204" pitchFamily="34" charset="0"/>
              </a:rPr>
              <a:t>Potrdilo o zunanji neodvisni evalvaciji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 in ločeno se izda </a:t>
            </a:r>
            <a:r>
              <a:rPr lang="sl-SI" altLang="sl-SI" sz="1800" dirty="0">
                <a:solidFill>
                  <a:srgbClr val="000000"/>
                </a:solidFill>
                <a:highlight>
                  <a:srgbClr val="FFC1C1"/>
                </a:highlight>
                <a:latin typeface="Calibri" panose="020F0502020204030204" pitchFamily="34" charset="0"/>
              </a:rPr>
              <a:t>informacijska kartica z rezultati ZNE</a:t>
            </a:r>
            <a:r>
              <a:rPr lang="sl-SI" altLang="sl-SI" sz="1800" dirty="0">
                <a:solidFill>
                  <a:srgbClr val="000000"/>
                </a:solidFill>
                <a:latin typeface="Calibri" panose="020F0502020204030204" pitchFamily="34" charset="0"/>
              </a:rPr>
              <a:t>. Potrdilo ZNE se lahko uporabi za prijavo na visokošolske ustanove v obdobju 2-3 let, podrobno pa se to določi vsako leto s pravnim aktom, ki ureja splošne pogoje za sprejem v višješolske oziroma visokošolske študijske programe.</a:t>
            </a:r>
            <a:endParaRPr lang="sl-SI" altLang="sl-SI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0135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o meri 8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79C1"/>
      </a:accent1>
      <a:accent2>
        <a:srgbClr val="78A22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8A22F"/>
      </a:hlink>
      <a:folHlink>
        <a:srgbClr val="78A22F"/>
      </a:folHlink>
    </a:clrScheme>
    <a:fontScheme name="Gladk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25568</TotalTime>
  <Words>1707</Words>
  <Application>Microsoft Office PowerPoint</Application>
  <PresentationFormat>Širokozaslonsko</PresentationFormat>
  <Paragraphs>146</Paragraphs>
  <Slides>29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29</vt:i4>
      </vt:variant>
    </vt:vector>
  </HeadingPairs>
  <TitlesOfParts>
    <vt:vector size="37" baseType="lpstr">
      <vt:lpstr>Arial</vt:lpstr>
      <vt:lpstr>Calibri</vt:lpstr>
      <vt:lpstr>Republika</vt:lpstr>
      <vt:lpstr>Trebuchet MS</vt:lpstr>
      <vt:lpstr>Wingdings</vt:lpstr>
      <vt:lpstr>Wingdings 3</vt:lpstr>
      <vt:lpstr>Tema1</vt:lpstr>
      <vt:lpstr>Custom Design</vt:lpstr>
      <vt:lpstr>SREČANJE SVETOVALNIH DELAVCEV OSNOVNIH IN SREDNJIH ŠOL 24. in 26. januar 2023</vt:lpstr>
      <vt:lpstr>vključitev šoloobveznih otrok s tujimi listinami o izobraževanju v osnovnošolsko izobraževanje 44. člen Zakona o osnovni šoli - vpis</vt:lpstr>
      <vt:lpstr>ZAKONODAJA</vt:lpstr>
      <vt:lpstr>Priznavanje tujega izobraževanja za namen nadaljevanja izobraževanja v Sloveniji</vt:lpstr>
      <vt:lpstr>POSTOPEK </vt:lpstr>
      <vt:lpstr>Kratka predstavitev UKRAJINSKEGA SISTEMA IZOBRAŽEVANJA (osnovnošolsko in srednješolsko)</vt:lpstr>
      <vt:lpstr>PowerPointova predstavitev</vt:lpstr>
      <vt:lpstr>Primarno in temeljno srednje izobraževanje</vt:lpstr>
      <vt:lpstr>Polno splošno srednje izobraževanje</vt:lpstr>
      <vt:lpstr>Učni načrt</vt:lpstr>
      <vt:lpstr>Ocenjevalna lestvica (srednja šola)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Več informacij o izobraževalnem sistemu v Ukrajini in druge koristne povezave (1)</vt:lpstr>
      <vt:lpstr>Več informacij o izobraževalnem sistemu v Ukrajini in druge koristne povezave (2)</vt:lpstr>
      <vt:lpstr>Več informacij o izobraževalnem sistemu v Ukrajini in druge koristne povezave (3)</vt:lpstr>
      <vt:lpstr>PowerPointova predstavitev</vt:lpstr>
      <vt:lpstr>PowerPointova predstavitev</vt:lpstr>
      <vt:lpstr>PowerPointova predstavitev</vt:lpstr>
      <vt:lpstr>PowerPointova predstavitev</vt:lpstr>
      <vt:lpstr>Drugi izzivi - Vprašanja</vt:lpstr>
      <vt:lpstr>Ugotovitve</vt:lpstr>
      <vt:lpstr>Kontakt </vt:lpstr>
    </vt:vector>
  </TitlesOfParts>
  <Company>MIZKŠ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Tit Neubauer</dc:creator>
  <cp:lastModifiedBy>Anita Jesenko</cp:lastModifiedBy>
  <cp:revision>372</cp:revision>
  <cp:lastPrinted>2023-01-24T07:43:27Z</cp:lastPrinted>
  <dcterms:created xsi:type="dcterms:W3CDTF">2016-07-20T09:58:37Z</dcterms:created>
  <dcterms:modified xsi:type="dcterms:W3CDTF">2023-01-24T12:04:59Z</dcterms:modified>
</cp:coreProperties>
</file>