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8" r:id="rId3"/>
    <p:sldId id="278" r:id="rId4"/>
    <p:sldId id="295" r:id="rId5"/>
    <p:sldId id="288" r:id="rId6"/>
    <p:sldId id="279" r:id="rId7"/>
    <p:sldId id="280" r:id="rId8"/>
    <p:sldId id="281" r:id="rId9"/>
    <p:sldId id="283" r:id="rId10"/>
    <p:sldId id="320" r:id="rId11"/>
    <p:sldId id="318" r:id="rId12"/>
    <p:sldId id="292" r:id="rId13"/>
    <p:sldId id="304" r:id="rId14"/>
    <p:sldId id="319" r:id="rId15"/>
    <p:sldId id="300" r:id="rId16"/>
    <p:sldId id="301" r:id="rId17"/>
    <p:sldId id="262" r:id="rId18"/>
    <p:sldId id="317" r:id="rId19"/>
    <p:sldId id="321" r:id="rId20"/>
    <p:sldId id="316" r:id="rId21"/>
    <p:sldId id="315" r:id="rId22"/>
    <p:sldId id="298" r:id="rId23"/>
  </p:sldIdLst>
  <p:sldSz cx="9144000" cy="6858000" type="screen4x3"/>
  <p:notesSz cx="6858000" cy="992663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vzeti razdelek" id="{E508B391-C27B-48D2-9BCC-0CE3790DDF89}">
          <p14:sldIdLst>
            <p14:sldId id="256"/>
            <p14:sldId id="268"/>
            <p14:sldId id="278"/>
            <p14:sldId id="295"/>
            <p14:sldId id="288"/>
            <p14:sldId id="279"/>
            <p14:sldId id="280"/>
            <p14:sldId id="281"/>
            <p14:sldId id="283"/>
            <p14:sldId id="320"/>
          </p14:sldIdLst>
        </p14:section>
        <p14:section name="Razdelek brez naslova" id="{CCB61B14-83CC-48E7-8A41-A0BA84E2146D}">
          <p14:sldIdLst>
            <p14:sldId id="318"/>
            <p14:sldId id="292"/>
            <p14:sldId id="304"/>
            <p14:sldId id="319"/>
            <p14:sldId id="300"/>
            <p14:sldId id="301"/>
            <p14:sldId id="262"/>
            <p14:sldId id="317"/>
            <p14:sldId id="321"/>
            <p14:sldId id="316"/>
            <p14:sldId id="315"/>
            <p14:sldId id="29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FF"/>
    <a:srgbClr val="CC00FF"/>
    <a:srgbClr val="CCFF66"/>
    <a:srgbClr val="009900"/>
    <a:srgbClr val="33CC33"/>
    <a:srgbClr val="CB05A1"/>
    <a:srgbClr val="800080"/>
    <a:srgbClr val="FFFF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660"/>
  </p:normalViewPr>
  <p:slideViewPr>
    <p:cSldViewPr>
      <p:cViewPr varScale="1">
        <p:scale>
          <a:sx n="78" d="100"/>
          <a:sy n="78" d="100"/>
        </p:scale>
        <p:origin x="-104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4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8584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1AE895-6DBA-4EA7-8A02-F1D739F0F5A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1441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6BAEC-BF37-401F-8A7C-E0EA7A4A57D0}" type="datetimeFigureOut">
              <a:rPr lang="sl-SI" smtClean="0"/>
              <a:t>27.1.2022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1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FADAB-DDB6-464D-BC42-59DA5FDB35E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00176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1979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8249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7666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73612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510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BF406-2D1F-40F4-A307-9DA72190D9C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5A5B0-F10A-4AEF-8376-1C021661586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EFCDC-702C-4388-AC63-1728CCE240B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72F00-F20A-4ECB-AD0A-B774C2E9906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00E01-918C-4231-A71F-2A85FBE5261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7053-7137-4E63-BE1D-D11A32D037D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6D3EF-B494-4EC1-A0D3-5058585007B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02CDF-2C97-4F9D-B312-ECE6ABE76E38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68195-870D-46B9-8E98-9CC17BF1FAE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47EC2-DE03-43EA-BEEC-7CBC95E3190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FEB70-F53D-4B31-9455-D95DAC9E120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9566C-10CC-40B9-8C8F-760FEC21CED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BA8F998-8A7B-4A1A-AA04-41A3C99F1A0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mateja.gornik-mrvar@gov.s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107950" y="2924175"/>
            <a:ext cx="8856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l-SI" sz="2800" b="1" dirty="0">
                <a:solidFill>
                  <a:srgbClr val="002060"/>
                </a:solidFill>
              </a:rPr>
              <a:t>RAZPIS ZA VPIS V SREDNJE </a:t>
            </a:r>
            <a:r>
              <a:rPr lang="sl-SI" sz="2800" b="1" dirty="0" smtClean="0">
                <a:solidFill>
                  <a:srgbClr val="002060"/>
                </a:solidFill>
              </a:rPr>
              <a:t>ŠOLE</a:t>
            </a:r>
            <a:r>
              <a:rPr lang="sl-SI" sz="2800" dirty="0">
                <a:solidFill>
                  <a:srgbClr val="002060"/>
                </a:solidFill>
              </a:rPr>
              <a:t/>
            </a:r>
            <a:br>
              <a:rPr lang="sl-SI" sz="2800" dirty="0">
                <a:solidFill>
                  <a:srgbClr val="002060"/>
                </a:solidFill>
              </a:rPr>
            </a:br>
            <a:endParaRPr lang="sl-SI" sz="2800" dirty="0">
              <a:solidFill>
                <a:srgbClr val="002060"/>
              </a:solidFill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3059112" y="4292600"/>
            <a:ext cx="46092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sl-SI" sz="2800" b="1" dirty="0">
                <a:solidFill>
                  <a:srgbClr val="FF0000"/>
                </a:solidFill>
              </a:rPr>
              <a:t>ŠOLSKO LETO </a:t>
            </a:r>
            <a:r>
              <a:rPr lang="sl-SI" sz="2800" b="1" dirty="0" smtClean="0">
                <a:solidFill>
                  <a:srgbClr val="FF0000"/>
                </a:solidFill>
              </a:rPr>
              <a:t> 2022/2023</a:t>
            </a:r>
            <a:endParaRPr lang="sl-SI" sz="2800" b="1" dirty="0">
              <a:solidFill>
                <a:srgbClr val="FF0000"/>
              </a:solidFill>
            </a:endParaRPr>
          </a:p>
        </p:txBody>
      </p:sp>
      <p:pic>
        <p:nvPicPr>
          <p:cNvPr id="6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7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sp>
        <p:nvSpPr>
          <p:cNvPr id="3" name="AutoShape 2" descr="Rezultat iskanja slik za vpis v šo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4" name="AutoShape 4" descr="Rezultat iskanja slik za vpis v šol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0" name="Picture 6" descr="Rezultat iskanja slik za vpis v šol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113028"/>
            <a:ext cx="3218898" cy="180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zultat iskanja slik za vpis v srednjo šol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606251"/>
            <a:ext cx="2226315" cy="1669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28059" y="858549"/>
            <a:ext cx="8229600" cy="5217443"/>
          </a:xfrm>
        </p:spPr>
        <p:txBody>
          <a:bodyPr/>
          <a:lstStyle/>
          <a:p>
            <a:pPr marL="381000" lvl="1" indent="-381000" algn="ctr" eaLnBrk="1" hangingPunct="1">
              <a:spcBef>
                <a:spcPts val="0"/>
              </a:spcBef>
              <a:buNone/>
              <a:defRPr/>
            </a:pPr>
            <a:r>
              <a:rPr lang="sl-SI" b="1" dirty="0">
                <a:solidFill>
                  <a:srgbClr val="FF0000"/>
                </a:solidFill>
                <a:ea typeface="+mn-ea"/>
                <a:cs typeface="+mn-cs"/>
              </a:rPr>
              <a:t>NOVE RAZMESTITVE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sl-SI" sz="2000" dirty="0"/>
          </a:p>
          <a:p>
            <a:pPr marL="381600" lvl="1" indent="-381600" algn="just" eaLnBrk="1" hangingPunct="1">
              <a:spcBef>
                <a:spcPts val="0"/>
              </a:spcBef>
              <a:buNone/>
              <a:defRPr/>
            </a:pPr>
            <a:r>
              <a:rPr lang="sl-SI" sz="2200" b="1" dirty="0"/>
              <a:t>Izobraževalni programi srednjega </a:t>
            </a:r>
            <a:r>
              <a:rPr lang="sl-SI" sz="2200" b="1" dirty="0" smtClean="0"/>
              <a:t>strokovnega</a:t>
            </a:r>
          </a:p>
          <a:p>
            <a:pPr marL="381600" lvl="1" indent="-381600" algn="just" eaLnBrk="1" hangingPunct="1">
              <a:spcBef>
                <a:spcPts val="0"/>
              </a:spcBef>
              <a:buNone/>
              <a:defRPr/>
            </a:pPr>
            <a:r>
              <a:rPr lang="sl-SI" sz="2200" b="1" dirty="0" smtClean="0"/>
              <a:t>izobraževanja</a:t>
            </a:r>
            <a:r>
              <a:rPr lang="sl-SI" sz="2200" b="1" dirty="0"/>
              <a:t>:</a:t>
            </a:r>
            <a:r>
              <a:rPr lang="sl-SI" sz="2200" b="1" dirty="0">
                <a:solidFill>
                  <a:srgbClr val="0070C0"/>
                </a:solidFill>
              </a:rPr>
              <a:t> </a:t>
            </a:r>
            <a:endParaRPr lang="sl-SI" sz="2200" b="1" dirty="0" smtClean="0">
              <a:solidFill>
                <a:srgbClr val="0070C0"/>
              </a:solidFill>
            </a:endParaRPr>
          </a:p>
          <a:p>
            <a:pPr lvl="1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 smtClean="0">
                <a:solidFill>
                  <a:srgbClr val="FF0000"/>
                </a:solidFill>
              </a:rPr>
              <a:t>Gastronomija in turizem, </a:t>
            </a:r>
            <a:r>
              <a:rPr lang="sl-SI" sz="2200" dirty="0" smtClean="0"/>
              <a:t>ŠC Nova Gorica, </a:t>
            </a:r>
            <a:r>
              <a:rPr lang="sl-SI" sz="2200" i="1" dirty="0" smtClean="0"/>
              <a:t>Biotehniška šola </a:t>
            </a:r>
            <a:r>
              <a:rPr lang="sl-SI" sz="2000" i="1" dirty="0" smtClean="0"/>
              <a:t>(</a:t>
            </a:r>
            <a:r>
              <a:rPr lang="sl-SI" sz="2000" i="1" dirty="0"/>
              <a:t>program bo šola v naslednjem šolskem letu izvajala, če se bo v program ob roku za prijave (do 4. 4. 2022) prijavilo vsaj 16 </a:t>
            </a:r>
            <a:r>
              <a:rPr lang="sl-SI" sz="2000" i="1" dirty="0" smtClean="0"/>
              <a:t>kandidatov),</a:t>
            </a:r>
          </a:p>
          <a:p>
            <a:pPr lvl="1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 smtClean="0">
                <a:solidFill>
                  <a:srgbClr val="FF0000"/>
                </a:solidFill>
              </a:rPr>
              <a:t>Tehnik elektronskih komunikacij, </a:t>
            </a:r>
            <a:r>
              <a:rPr lang="sl-SI" sz="2200" dirty="0" smtClean="0"/>
              <a:t>Prometna šola Maribor,</a:t>
            </a:r>
          </a:p>
          <a:p>
            <a:pPr lvl="1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 smtClean="0">
                <a:solidFill>
                  <a:srgbClr val="FF0000"/>
                </a:solidFill>
              </a:rPr>
              <a:t>Tehnik oblikovanja</a:t>
            </a:r>
            <a:r>
              <a:rPr lang="sl-SI" sz="2200" dirty="0" smtClean="0"/>
              <a:t>, ŠC Ptuj, </a:t>
            </a:r>
            <a:r>
              <a:rPr lang="sl-SI" sz="2200" i="1" dirty="0" smtClean="0"/>
              <a:t>Šola za ekonomijo, turizem in kmetijstvo (</a:t>
            </a:r>
            <a:r>
              <a:rPr lang="sl-SI" sz="2000" i="1" dirty="0" smtClean="0"/>
              <a:t>namesto dosedanjega programa </a:t>
            </a:r>
            <a:r>
              <a:rPr lang="sl-SI" sz="2000" i="1" dirty="0" err="1" smtClean="0"/>
              <a:t>Aranžerski</a:t>
            </a:r>
            <a:r>
              <a:rPr lang="sl-SI" sz="2000" i="1" dirty="0" smtClean="0"/>
              <a:t> tehnik)</a:t>
            </a:r>
            <a:r>
              <a:rPr lang="sl-SI" sz="2200" dirty="0" smtClean="0"/>
              <a:t>;</a:t>
            </a:r>
          </a:p>
          <a:p>
            <a:pPr lvl="1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sl-SI" sz="2200" dirty="0"/>
          </a:p>
          <a:p>
            <a:pPr marL="381600" lvl="1" indent="-381600" algn="just" eaLnBrk="1" hangingPunct="1">
              <a:spcBef>
                <a:spcPts val="0"/>
              </a:spcBef>
              <a:buNone/>
              <a:defRPr/>
            </a:pPr>
            <a:r>
              <a:rPr lang="sl-SI" sz="2200" b="1" dirty="0"/>
              <a:t>Izobraževalni </a:t>
            </a:r>
            <a:r>
              <a:rPr lang="sl-SI" sz="2200" b="1" dirty="0" smtClean="0"/>
              <a:t>program poklicnega tečaja (PT):</a:t>
            </a:r>
            <a:r>
              <a:rPr lang="sl-SI" sz="2200" b="1" dirty="0" smtClean="0">
                <a:solidFill>
                  <a:srgbClr val="0070C0"/>
                </a:solidFill>
              </a:rPr>
              <a:t> </a:t>
            </a:r>
            <a:endParaRPr lang="sl-SI" sz="2200" b="1" dirty="0">
              <a:solidFill>
                <a:srgbClr val="0070C0"/>
              </a:solidFill>
            </a:endParaRPr>
          </a:p>
          <a:p>
            <a:pPr lvl="1"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>
                <a:solidFill>
                  <a:srgbClr val="FF0000"/>
                </a:solidFill>
              </a:rPr>
              <a:t>Gastronomija in </a:t>
            </a:r>
            <a:r>
              <a:rPr lang="sl-SI" sz="2200" dirty="0" smtClean="0">
                <a:solidFill>
                  <a:srgbClr val="FF0000"/>
                </a:solidFill>
              </a:rPr>
              <a:t>turizem (PT), </a:t>
            </a:r>
            <a:r>
              <a:rPr lang="sl-SI" sz="2200" dirty="0" smtClean="0"/>
              <a:t>Srednja šola za gostinstvo in turizem Maribor;</a:t>
            </a:r>
            <a:endParaRPr lang="sl-SI" sz="2200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0334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434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</a:rPr>
              <a:t/>
            </a:r>
            <a:br>
              <a:rPr lang="sl-SI" b="1" dirty="0" smtClean="0">
                <a:solidFill>
                  <a:srgbClr val="FF0000"/>
                </a:solidFill>
              </a:rPr>
            </a:br>
            <a:r>
              <a:rPr lang="sl-SI" b="1" dirty="0">
                <a:solidFill>
                  <a:srgbClr val="FF0000"/>
                </a:solidFill>
              </a:rPr>
              <a:t/>
            </a:r>
            <a:br>
              <a:rPr lang="sl-SI" b="1" dirty="0">
                <a:solidFill>
                  <a:srgbClr val="FF0000"/>
                </a:solidFill>
              </a:rPr>
            </a:br>
            <a:r>
              <a:rPr lang="sl-SI" b="1" dirty="0" smtClean="0">
                <a:solidFill>
                  <a:srgbClr val="FF0000"/>
                </a:solidFill>
              </a:rPr>
              <a:t/>
            </a:r>
            <a:br>
              <a:rPr lang="sl-SI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>NOVE </a:t>
            </a:r>
            <a:r>
              <a:rPr lang="sl-SI" sz="2800" b="1" dirty="0">
                <a:solidFill>
                  <a:srgbClr val="FF0000"/>
                </a:solidFill>
              </a:rPr>
              <a:t>RAZMESTITVE</a:t>
            </a:r>
            <a:r>
              <a:rPr lang="sl-SI" b="1" dirty="0">
                <a:solidFill>
                  <a:srgbClr val="FF0000"/>
                </a:solidFill>
              </a:rPr>
              <a:t/>
            </a:r>
            <a:br>
              <a:rPr lang="sl-SI" b="1" dirty="0">
                <a:solidFill>
                  <a:srgbClr val="FF0000"/>
                </a:solidFill>
              </a:rPr>
            </a:br>
            <a:endParaRPr lang="en-GB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 marL="57150" indent="0" eaLnBrk="1" hangingPunct="1">
              <a:spcBef>
                <a:spcPts val="0"/>
              </a:spcBef>
              <a:buNone/>
              <a:defRPr/>
            </a:pPr>
            <a:r>
              <a:rPr lang="sl-SI" sz="2200" b="1" dirty="0" smtClean="0"/>
              <a:t>Izobraževalni programi gimnazijskega izobraževanja:</a:t>
            </a:r>
          </a:p>
          <a:p>
            <a:pPr marL="857250" lvl="1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Tehniška gimnazija, </a:t>
            </a:r>
            <a:r>
              <a:rPr lang="sl-SI" sz="2000" dirty="0" smtClean="0"/>
              <a:t>Srednja gradbena, geodetska in okoljevarstvena šola Ljubljana,</a:t>
            </a:r>
          </a:p>
          <a:p>
            <a:pPr marL="857250" lvl="1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Gimnazija, </a:t>
            </a:r>
            <a:r>
              <a:rPr lang="sl-SI" sz="2000" dirty="0" smtClean="0"/>
              <a:t>Srednja šola za gastronomijo in turizem Ljubljana,</a:t>
            </a:r>
            <a:endParaRPr lang="sl-SI" sz="2000" dirty="0" smtClean="0">
              <a:solidFill>
                <a:srgbClr val="FF0000"/>
              </a:solidFill>
            </a:endParaRPr>
          </a:p>
          <a:p>
            <a:pPr marL="857250" lvl="1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Gimnazija – športni oddelek, </a:t>
            </a:r>
            <a:r>
              <a:rPr lang="sl-SI" sz="2000" dirty="0" smtClean="0"/>
              <a:t>ŠC Rogaška Slatina;</a:t>
            </a:r>
          </a:p>
          <a:p>
            <a:pPr marL="514350" lvl="1" indent="0" eaLnBrk="1" hangingPunct="1">
              <a:spcBef>
                <a:spcPts val="0"/>
              </a:spcBef>
              <a:buNone/>
              <a:defRPr/>
            </a:pPr>
            <a:endParaRPr lang="sl-SI" sz="2000" dirty="0" smtClean="0">
              <a:solidFill>
                <a:srgbClr val="FF0000"/>
              </a:solidFill>
            </a:endParaRPr>
          </a:p>
          <a:p>
            <a:pPr marL="57150" indent="0" eaLnBrk="1" hangingPunct="1">
              <a:spcBef>
                <a:spcPts val="0"/>
              </a:spcBef>
              <a:buNone/>
              <a:defRPr/>
            </a:pPr>
            <a:r>
              <a:rPr lang="sl-SI" sz="2200" b="1" dirty="0" smtClean="0"/>
              <a:t>Izobraževalni programi poklicno-tehniškega izobraževanja:</a:t>
            </a:r>
            <a:endParaRPr lang="sl-SI" sz="2200" b="1" dirty="0"/>
          </a:p>
          <a:p>
            <a:pPr marL="857250" lvl="1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err="1" smtClean="0">
                <a:solidFill>
                  <a:srgbClr val="FF0000"/>
                </a:solidFill>
              </a:rPr>
              <a:t>Avtoservisni</a:t>
            </a:r>
            <a:r>
              <a:rPr lang="sl-SI" sz="2000" dirty="0" smtClean="0">
                <a:solidFill>
                  <a:srgbClr val="FF0000"/>
                </a:solidFill>
              </a:rPr>
              <a:t> tehnik (PTI), </a:t>
            </a:r>
            <a:r>
              <a:rPr lang="sl-SI" sz="2000" dirty="0" smtClean="0"/>
              <a:t>Srednja poklicna in tehniška šola Murska Sobota,</a:t>
            </a:r>
          </a:p>
          <a:p>
            <a:pPr marL="857250" lvl="1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Frizerski tehnik (PTI) </a:t>
            </a:r>
            <a:r>
              <a:rPr lang="sl-SI" sz="2000" b="1" dirty="0" smtClean="0">
                <a:solidFill>
                  <a:srgbClr val="FF0000"/>
                </a:solidFill>
              </a:rPr>
              <a:t>(nov IP), </a:t>
            </a:r>
            <a:r>
              <a:rPr lang="sl-SI" sz="2000" dirty="0" smtClean="0"/>
              <a:t>Srednja frizerska šola Ljubljana</a:t>
            </a:r>
            <a:r>
              <a:rPr lang="sl-SI" sz="2000" dirty="0"/>
              <a:t>, </a:t>
            </a:r>
            <a:r>
              <a:rPr lang="sl-SI" sz="2000" dirty="0" smtClean="0"/>
              <a:t>Srednja šola </a:t>
            </a:r>
            <a:r>
              <a:rPr lang="sl-SI" sz="2000" dirty="0"/>
              <a:t>za oblikovanje Maribor, </a:t>
            </a:r>
            <a:r>
              <a:rPr lang="sl-SI" sz="2000" dirty="0" smtClean="0"/>
              <a:t>ŠC Celje</a:t>
            </a:r>
            <a:r>
              <a:rPr lang="sl-SI" sz="2000" dirty="0"/>
              <a:t>, </a:t>
            </a:r>
            <a:r>
              <a:rPr lang="sl-SI" sz="2000" i="1" dirty="0" smtClean="0"/>
              <a:t>Srednja šola </a:t>
            </a:r>
            <a:r>
              <a:rPr lang="sl-SI" sz="2000" i="1" dirty="0"/>
              <a:t>za storitvene dejavnosti in logistiko</a:t>
            </a:r>
            <a:r>
              <a:rPr lang="sl-SI" sz="2000" dirty="0"/>
              <a:t>, </a:t>
            </a:r>
            <a:r>
              <a:rPr lang="sl-SI" sz="2000" dirty="0" smtClean="0"/>
              <a:t>ŠC Kranj</a:t>
            </a:r>
            <a:r>
              <a:rPr lang="sl-SI" sz="2000" dirty="0"/>
              <a:t>, </a:t>
            </a:r>
            <a:r>
              <a:rPr lang="sl-SI" sz="2000" i="1" dirty="0" smtClean="0"/>
              <a:t>Srednja ekonomska, storitvena </a:t>
            </a:r>
            <a:r>
              <a:rPr lang="sl-SI" sz="2000" i="1" dirty="0"/>
              <a:t>in </a:t>
            </a:r>
            <a:r>
              <a:rPr lang="sl-SI" sz="2000" i="1" dirty="0" smtClean="0"/>
              <a:t>gradbena šola</a:t>
            </a:r>
            <a:r>
              <a:rPr lang="sl-SI" sz="2000" dirty="0" smtClean="0"/>
              <a:t>, </a:t>
            </a:r>
            <a:r>
              <a:rPr lang="sl-SI" sz="2000" dirty="0"/>
              <a:t>ter na </a:t>
            </a:r>
            <a:r>
              <a:rPr lang="sl-SI" sz="2000" dirty="0" smtClean="0"/>
              <a:t>ŠC </a:t>
            </a:r>
            <a:r>
              <a:rPr lang="sl-SI" sz="2000" dirty="0"/>
              <a:t>Krško-Sevnica, </a:t>
            </a:r>
            <a:r>
              <a:rPr lang="sl-SI" sz="2000" i="1" dirty="0" smtClean="0"/>
              <a:t>Srednja šola Sevnica</a:t>
            </a:r>
            <a:r>
              <a:rPr lang="sl-SI" sz="2000" i="1" dirty="0"/>
              <a:t>;</a:t>
            </a:r>
          </a:p>
          <a:p>
            <a:pPr marL="514350" lvl="1" indent="0" eaLnBrk="1" hangingPunct="1">
              <a:spcBef>
                <a:spcPts val="0"/>
              </a:spcBef>
              <a:buNone/>
              <a:defRPr/>
            </a:pPr>
            <a:endParaRPr lang="sl-SI" sz="2000" dirty="0" smtClean="0"/>
          </a:p>
          <a:p>
            <a:pPr marL="514350" lvl="1" indent="0" eaLnBrk="1" hangingPunct="1">
              <a:spcBef>
                <a:spcPts val="0"/>
              </a:spcBef>
              <a:buNone/>
              <a:defRPr/>
            </a:pPr>
            <a:endParaRPr lang="sl-SI" sz="2000" dirty="0">
              <a:solidFill>
                <a:srgbClr val="FF0000"/>
              </a:solidFill>
            </a:endParaRPr>
          </a:p>
          <a:p>
            <a:endParaRPr lang="en-GB" sz="1400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6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sz="2600" b="1" dirty="0" smtClean="0">
                <a:solidFill>
                  <a:srgbClr val="FF0000"/>
                </a:solidFill>
              </a:rPr>
              <a:t>VAJENIŠKA IZVEDBA NEKATERIH PROGRAMOV</a:t>
            </a:r>
            <a:endParaRPr lang="sl-SI" sz="26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sl-SI" sz="1750" dirty="0" smtClean="0"/>
              <a:t>Mreža šol in </a:t>
            </a:r>
            <a:r>
              <a:rPr lang="sl-SI" sz="1750" dirty="0"/>
              <a:t>v</a:t>
            </a:r>
            <a:r>
              <a:rPr lang="sl-SI" sz="1750" dirty="0" smtClean="0"/>
              <a:t>ajeniških programov </a:t>
            </a:r>
            <a:r>
              <a:rPr lang="sl-SI" sz="1750" b="1" dirty="0" smtClean="0"/>
              <a:t>se bistveno ne spreminja </a:t>
            </a:r>
            <a:r>
              <a:rPr lang="sl-SI" sz="1750" i="1" dirty="0" smtClean="0"/>
              <a:t>(</a:t>
            </a:r>
            <a:r>
              <a:rPr lang="sl-SI" sz="1750" i="1" dirty="0" smtClean="0">
                <a:solidFill>
                  <a:srgbClr val="FF0000"/>
                </a:solidFill>
              </a:rPr>
              <a:t>z rdečo označene spremembe v primerjavi z lanskim razpisom</a:t>
            </a:r>
            <a:r>
              <a:rPr lang="sl-SI" sz="1750" i="1" dirty="0" smtClean="0"/>
              <a:t>)</a:t>
            </a:r>
            <a:r>
              <a:rPr lang="sl-SI" sz="1750" dirty="0" smtClean="0"/>
              <a:t>:</a:t>
            </a:r>
          </a:p>
          <a:p>
            <a:pPr marL="0" indent="0">
              <a:buNone/>
            </a:pPr>
            <a:r>
              <a:rPr lang="sl-SI" sz="1750" b="1" dirty="0" smtClean="0">
                <a:solidFill>
                  <a:srgbClr val="0070C0"/>
                </a:solidFill>
              </a:rPr>
              <a:t>14 VAJENIŠKIH PROGRAMOV:</a:t>
            </a:r>
          </a:p>
          <a:p>
            <a:pPr lvl="1"/>
            <a:r>
              <a:rPr lang="sl-SI" sz="1750" b="1" dirty="0" smtClean="0"/>
              <a:t>MIZAR:</a:t>
            </a:r>
            <a:r>
              <a:rPr lang="sl-SI" sz="1750" dirty="0" smtClean="0">
                <a:solidFill>
                  <a:srgbClr val="FF0000"/>
                </a:solidFill>
              </a:rPr>
              <a:t> </a:t>
            </a:r>
            <a:r>
              <a:rPr lang="sl-SI" sz="1750" dirty="0" smtClean="0"/>
              <a:t>ŠC Novo mesto, ŠC Slovenj Gradec, ŠC Nova Gorica in ŠC Škofja Loka,</a:t>
            </a:r>
          </a:p>
          <a:p>
            <a:pPr lvl="1"/>
            <a:r>
              <a:rPr lang="sl-SI" sz="1750" b="1" dirty="0" smtClean="0"/>
              <a:t>OBLIKOVALEC KOVIN – ORODJAR</a:t>
            </a:r>
            <a:r>
              <a:rPr lang="sl-SI" sz="1750" dirty="0" smtClean="0">
                <a:solidFill>
                  <a:srgbClr val="FF0000"/>
                </a:solidFill>
              </a:rPr>
              <a:t>: </a:t>
            </a:r>
            <a:r>
              <a:rPr lang="sl-SI" sz="1750" dirty="0" smtClean="0"/>
              <a:t>ŠC Škofja Loka, SIC Ljubljana </a:t>
            </a:r>
            <a:r>
              <a:rPr lang="sl-SI" sz="1750" dirty="0"/>
              <a:t>– Srednja poklicna in strokovna šola </a:t>
            </a:r>
            <a:r>
              <a:rPr lang="sl-SI" sz="1750" dirty="0" smtClean="0"/>
              <a:t>Bežigrad, ŠC Novo mesto, ŠC Nova Gorica, Tehniški šolski center Maribor, Srednja poklicna in tehniška šola Murska Sobota in </a:t>
            </a:r>
            <a:r>
              <a:rPr lang="sl-SI" sz="1750" strike="sngStrike" dirty="0" smtClean="0">
                <a:solidFill>
                  <a:srgbClr val="FF0000"/>
                </a:solidFill>
              </a:rPr>
              <a:t>ŠC Velenje</a:t>
            </a:r>
            <a:r>
              <a:rPr lang="sl-SI" sz="1750" dirty="0" smtClean="0"/>
              <a:t>;</a:t>
            </a:r>
          </a:p>
          <a:p>
            <a:pPr lvl="1"/>
            <a:r>
              <a:rPr lang="sl-SI" sz="1750" b="1" dirty="0" smtClean="0"/>
              <a:t>GASTRONOMSKE IN HOTELSKE STORITVE</a:t>
            </a:r>
            <a:r>
              <a:rPr lang="sl-SI" sz="1750" dirty="0" smtClean="0">
                <a:solidFill>
                  <a:srgbClr val="FF0000"/>
                </a:solidFill>
              </a:rPr>
              <a:t>: </a:t>
            </a:r>
            <a:r>
              <a:rPr lang="sl-SI" sz="1750" dirty="0" smtClean="0"/>
              <a:t>Srednja šola Izola in Srednja šola za gostinstvo in turizem Radenci,</a:t>
            </a:r>
          </a:p>
          <a:p>
            <a:pPr lvl="1"/>
            <a:r>
              <a:rPr lang="sl-SI" sz="1750" b="1" dirty="0" smtClean="0"/>
              <a:t>KAMNOSEK</a:t>
            </a:r>
            <a:r>
              <a:rPr lang="sl-SI" sz="1750" dirty="0" smtClean="0">
                <a:solidFill>
                  <a:srgbClr val="FF0000"/>
                </a:solidFill>
              </a:rPr>
              <a:t>: </a:t>
            </a:r>
            <a:r>
              <a:rPr lang="sl-SI" sz="1750" dirty="0" smtClean="0"/>
              <a:t>Srednja gradbena, geodetska in okoljevarstvena šola Ljubljana,</a:t>
            </a:r>
            <a:endParaRPr lang="sl-SI" sz="1750" dirty="0"/>
          </a:p>
          <a:p>
            <a:pPr lvl="1"/>
            <a:r>
              <a:rPr lang="sl-SI" sz="1750" b="1" dirty="0" smtClean="0"/>
              <a:t>STEKLAR</a:t>
            </a:r>
            <a:r>
              <a:rPr lang="sl-SI" sz="1750" b="1" dirty="0"/>
              <a:t>: </a:t>
            </a:r>
            <a:r>
              <a:rPr lang="sl-SI" sz="1750" dirty="0"/>
              <a:t>ŠC Rogaška Slatina</a:t>
            </a:r>
            <a:r>
              <a:rPr lang="sl-SI" sz="1750" dirty="0" smtClean="0"/>
              <a:t>,</a:t>
            </a:r>
          </a:p>
          <a:p>
            <a:pPr lvl="1"/>
            <a:r>
              <a:rPr lang="sl-SI" sz="1800" b="1" dirty="0"/>
              <a:t>PAPIRNIČAR: </a:t>
            </a:r>
            <a:r>
              <a:rPr lang="sl-SI" sz="1800" dirty="0"/>
              <a:t>SIC Ljubljana </a:t>
            </a:r>
            <a:r>
              <a:rPr lang="sl-SI" sz="1800" b="1" dirty="0"/>
              <a:t>- </a:t>
            </a:r>
            <a:r>
              <a:rPr lang="sl-SI" sz="1800" dirty="0"/>
              <a:t>Srednja poklicna in strokovna šola Bežigrad,</a:t>
            </a:r>
          </a:p>
          <a:p>
            <a:pPr lvl="1"/>
            <a:endParaRPr lang="sl-SI" sz="1750" dirty="0"/>
          </a:p>
          <a:p>
            <a:pPr marL="457200" lvl="1" indent="0">
              <a:buNone/>
            </a:pPr>
            <a:endParaRPr lang="sl-SI" sz="2000" dirty="0"/>
          </a:p>
        </p:txBody>
      </p:sp>
      <p:pic>
        <p:nvPicPr>
          <p:cNvPr id="6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7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1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sz="2600" b="1" dirty="0" smtClean="0">
                <a:solidFill>
                  <a:srgbClr val="FF0000"/>
                </a:solidFill>
              </a:rPr>
              <a:t>VAJENIŠKA IZVEDBA NEKATERIH PROGRAMOV</a:t>
            </a:r>
            <a:endParaRPr lang="sl-SI" sz="26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l-SI" sz="1900" b="1" dirty="0" smtClean="0"/>
              <a:t>SLIKOPLESKAR – ČRKOSLIKAR: </a:t>
            </a:r>
            <a:r>
              <a:rPr lang="sl-SI" sz="1900" dirty="0" smtClean="0"/>
              <a:t>ŠC Kranj in Srednja gradbena šola in gimnazija Maribor,</a:t>
            </a:r>
          </a:p>
          <a:p>
            <a:pPr lvl="1"/>
            <a:r>
              <a:rPr lang="sl-SI" sz="1900" b="1" dirty="0" smtClean="0"/>
              <a:t>STROJNI MEHANIK: </a:t>
            </a:r>
            <a:r>
              <a:rPr lang="sl-SI" sz="1900" dirty="0" smtClean="0"/>
              <a:t>ŠC Novo mesto, ŠC Škofja Loka, ŠC Velenje in ŠC Krško – Sevnica,</a:t>
            </a:r>
          </a:p>
          <a:p>
            <a:pPr lvl="1"/>
            <a:r>
              <a:rPr lang="sl-SI" sz="1900" b="1" dirty="0" smtClean="0"/>
              <a:t>ZIDAR:</a:t>
            </a:r>
            <a:r>
              <a:rPr lang="sl-SI" sz="1900" dirty="0" smtClean="0"/>
              <a:t> ŠC Kranj, ŠC Novo mesto, Srednja gradbena, geodetska in okoljevarstvena šola Ljubljana, </a:t>
            </a:r>
          </a:p>
          <a:p>
            <a:pPr lvl="1"/>
            <a:r>
              <a:rPr lang="sl-SI" sz="1900" b="1" dirty="0" smtClean="0"/>
              <a:t>ELEKTRIKAR: </a:t>
            </a:r>
            <a:r>
              <a:rPr lang="sl-SI" sz="1900" dirty="0" smtClean="0"/>
              <a:t>ŠC Kranj, ŠC Velenje,</a:t>
            </a:r>
          </a:p>
          <a:p>
            <a:pPr lvl="1"/>
            <a:r>
              <a:rPr lang="sl-SI" sz="1900" b="1" dirty="0" smtClean="0"/>
              <a:t>MEHATRONIK OPERATER: </a:t>
            </a:r>
            <a:r>
              <a:rPr lang="sl-SI" sz="1900" dirty="0" smtClean="0"/>
              <a:t>ŠC Novo mesto, Srednja tehniška šola Koper, SIC Ljubljana - Srednja </a:t>
            </a:r>
            <a:r>
              <a:rPr lang="sl-SI" sz="1900" dirty="0"/>
              <a:t>poklicna in strokovna šola </a:t>
            </a:r>
            <a:r>
              <a:rPr lang="sl-SI" sz="1900" dirty="0" smtClean="0"/>
              <a:t>Bežigrad,</a:t>
            </a:r>
            <a:r>
              <a:rPr lang="sl-SI" sz="1900" dirty="0">
                <a:solidFill>
                  <a:srgbClr val="FF0000"/>
                </a:solidFill>
              </a:rPr>
              <a:t> </a:t>
            </a:r>
            <a:r>
              <a:rPr lang="sl-SI" sz="1900" dirty="0"/>
              <a:t>Srednja poklicna in tehniška šola Murska Sobota </a:t>
            </a:r>
            <a:r>
              <a:rPr lang="sl-SI" sz="1900" dirty="0" smtClean="0"/>
              <a:t>in </a:t>
            </a:r>
            <a:r>
              <a:rPr lang="sl-SI" sz="1900" dirty="0" smtClean="0">
                <a:solidFill>
                  <a:srgbClr val="FF0000"/>
                </a:solidFill>
              </a:rPr>
              <a:t>ŠC Kranj,</a:t>
            </a:r>
            <a:r>
              <a:rPr lang="sl-SI" sz="1900" dirty="0" smtClean="0"/>
              <a:t> </a:t>
            </a:r>
            <a:r>
              <a:rPr lang="sl-SI" sz="1900" strike="sngStrike" dirty="0">
                <a:solidFill>
                  <a:srgbClr val="FF0000"/>
                </a:solidFill>
              </a:rPr>
              <a:t>ŠC </a:t>
            </a:r>
            <a:r>
              <a:rPr lang="sl-SI" sz="1900" strike="sngStrike" dirty="0" smtClean="0">
                <a:solidFill>
                  <a:srgbClr val="FF0000"/>
                </a:solidFill>
              </a:rPr>
              <a:t>Velenje</a:t>
            </a:r>
            <a:r>
              <a:rPr lang="sl-SI" sz="1900" dirty="0" smtClean="0"/>
              <a:t>, </a:t>
            </a:r>
          </a:p>
          <a:p>
            <a:pPr lvl="1"/>
            <a:r>
              <a:rPr lang="sl-SI" sz="1900" b="1" dirty="0" smtClean="0"/>
              <a:t>KLEPAR – KROVEC: </a:t>
            </a:r>
            <a:r>
              <a:rPr lang="sl-SI" sz="1900" dirty="0" smtClean="0"/>
              <a:t>ŠC Ptuj in SIC Ljubljana - Srednja </a:t>
            </a:r>
            <a:r>
              <a:rPr lang="sl-SI" sz="1900" dirty="0"/>
              <a:t>poklicna in strokovna šola </a:t>
            </a:r>
            <a:r>
              <a:rPr lang="sl-SI" sz="1900" dirty="0" smtClean="0"/>
              <a:t>Bežigrad,</a:t>
            </a:r>
          </a:p>
          <a:p>
            <a:pPr marL="457200" lvl="1" indent="0">
              <a:buNone/>
            </a:pPr>
            <a:endParaRPr lang="sl-SI" sz="2200" dirty="0" smtClean="0">
              <a:solidFill>
                <a:srgbClr val="FF00FF"/>
              </a:solidFill>
            </a:endParaRPr>
          </a:p>
          <a:p>
            <a:pPr marL="457200" lvl="1" indent="0">
              <a:buNone/>
            </a:pPr>
            <a:endParaRPr lang="sl-SI" sz="2000" dirty="0">
              <a:solidFill>
                <a:srgbClr val="FF00FF"/>
              </a:solidFill>
            </a:endParaRPr>
          </a:p>
        </p:txBody>
      </p:sp>
      <p:pic>
        <p:nvPicPr>
          <p:cNvPr id="6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7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9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</a:rPr>
              <a:t/>
            </a:r>
            <a:br>
              <a:rPr lang="sl-SI" b="1" dirty="0" smtClean="0">
                <a:solidFill>
                  <a:srgbClr val="FF0000"/>
                </a:solidFill>
              </a:rPr>
            </a:br>
            <a:r>
              <a:rPr lang="sl-SI" b="1" dirty="0">
                <a:solidFill>
                  <a:srgbClr val="FF0000"/>
                </a:solidFill>
              </a:rPr>
              <a:t/>
            </a:r>
            <a:br>
              <a:rPr lang="sl-SI" b="1" dirty="0">
                <a:solidFill>
                  <a:srgbClr val="FF0000"/>
                </a:solidFill>
              </a:rPr>
            </a:br>
            <a:r>
              <a:rPr lang="sl-SI" sz="2600" b="1" dirty="0" smtClean="0">
                <a:solidFill>
                  <a:srgbClr val="FF0000"/>
                </a:solidFill>
              </a:rPr>
              <a:t>VAJENIŠKA </a:t>
            </a:r>
            <a:r>
              <a:rPr lang="sl-SI" sz="2600" b="1" dirty="0">
                <a:solidFill>
                  <a:srgbClr val="FF0000"/>
                </a:solidFill>
              </a:rPr>
              <a:t>IZVEDBA NEKATERIH </a:t>
            </a:r>
            <a:r>
              <a:rPr lang="sl-SI" sz="2600" b="1" dirty="0" smtClean="0">
                <a:solidFill>
                  <a:srgbClr val="FF0000"/>
                </a:solidFill>
              </a:rPr>
              <a:t>PROGRAMOV – nova programa</a:t>
            </a:r>
            <a:endParaRPr lang="en-GB" sz="2600" dirty="0"/>
          </a:p>
        </p:txBody>
      </p:sp>
      <p:pic>
        <p:nvPicPr>
          <p:cNvPr id="3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4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sp>
        <p:nvSpPr>
          <p:cNvPr id="6" name="Pravokotnik 5"/>
          <p:cNvSpPr/>
          <p:nvPr/>
        </p:nvSpPr>
        <p:spPr>
          <a:xfrm>
            <a:off x="755576" y="2204864"/>
            <a:ext cx="74888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sl-SI" sz="1900" b="1" dirty="0" smtClean="0"/>
              <a:t>AVTOSERVISER: </a:t>
            </a:r>
            <a:r>
              <a:rPr lang="sl-SI" sz="1900" dirty="0" smtClean="0"/>
              <a:t>ŠC Novo mesto, ŠC Škofja Loka, ŠC Ptuj, SIC Ljubljana - Srednja poklicna in strokovna šola Bežigrad, </a:t>
            </a:r>
          </a:p>
          <a:p>
            <a:endParaRPr lang="sl-SI" sz="1900" dirty="0" smtClean="0"/>
          </a:p>
          <a:p>
            <a:pPr marL="342900" indent="-342900">
              <a:buFontTx/>
              <a:buChar char="-"/>
            </a:pPr>
            <a:r>
              <a:rPr lang="sl-SI" sz="1900" b="1" dirty="0" smtClean="0"/>
              <a:t>AVTOKAROSERIST: </a:t>
            </a:r>
            <a:r>
              <a:rPr lang="sl-SI" sz="1900" dirty="0"/>
              <a:t>ŠC Novo mesto, ŠC Škofja Loka, ŠC Ptuj, SIC Ljubljana - Srednja poklicna in strokovna šola </a:t>
            </a:r>
            <a:r>
              <a:rPr lang="sl-SI" sz="1900" dirty="0" smtClean="0"/>
              <a:t>Bežigrad </a:t>
            </a:r>
            <a:r>
              <a:rPr lang="sl-SI" sz="1900" dirty="0" smtClean="0">
                <a:solidFill>
                  <a:srgbClr val="FF0000"/>
                </a:solidFill>
              </a:rPr>
              <a:t>in</a:t>
            </a:r>
            <a:r>
              <a:rPr lang="sl-SI" sz="1900" dirty="0" smtClean="0"/>
              <a:t> </a:t>
            </a:r>
            <a:r>
              <a:rPr lang="sl-SI" sz="1900" dirty="0" smtClean="0">
                <a:solidFill>
                  <a:srgbClr val="FF0000"/>
                </a:solidFill>
              </a:rPr>
              <a:t>ŠC Nova Gorica</a:t>
            </a:r>
            <a:r>
              <a:rPr lang="sl-SI" sz="1900" dirty="0" smtClean="0"/>
              <a:t>.</a:t>
            </a:r>
          </a:p>
          <a:p>
            <a:pPr marL="342900" indent="-342900">
              <a:buFontTx/>
              <a:buChar char="-"/>
            </a:pPr>
            <a:endParaRPr lang="sl-SI" sz="1900" dirty="0" smtClean="0"/>
          </a:p>
          <a:p>
            <a:r>
              <a:rPr lang="sl-SI" sz="2200" dirty="0" smtClean="0"/>
              <a:t>V </a:t>
            </a:r>
            <a:r>
              <a:rPr lang="sl-SI" sz="2200" dirty="0"/>
              <a:t>šolskem letu </a:t>
            </a:r>
            <a:r>
              <a:rPr lang="sl-SI" sz="2200" b="1" dirty="0" smtClean="0"/>
              <a:t>2021/2022 </a:t>
            </a:r>
            <a:r>
              <a:rPr lang="sl-SI" sz="2200" b="1" dirty="0">
                <a:solidFill>
                  <a:srgbClr val="FF0000"/>
                </a:solidFill>
              </a:rPr>
              <a:t>skupaj </a:t>
            </a:r>
            <a:r>
              <a:rPr lang="sl-SI" sz="2200" b="1" dirty="0" smtClean="0">
                <a:solidFill>
                  <a:srgbClr val="FF0000"/>
                </a:solidFill>
              </a:rPr>
              <a:t>406 vajencev </a:t>
            </a:r>
            <a:r>
              <a:rPr lang="sl-SI" sz="2200" i="1" dirty="0" smtClean="0"/>
              <a:t>(197 </a:t>
            </a:r>
            <a:r>
              <a:rPr lang="sl-SI" sz="2200" i="1" dirty="0"/>
              <a:t>v 1. letniku, </a:t>
            </a:r>
            <a:r>
              <a:rPr lang="sl-SI" sz="2200" i="1" dirty="0" smtClean="0"/>
              <a:t>91 </a:t>
            </a:r>
            <a:r>
              <a:rPr lang="sl-SI" sz="2200" i="1" dirty="0"/>
              <a:t>v 2. letniku in </a:t>
            </a:r>
            <a:r>
              <a:rPr lang="sl-SI" sz="2200" i="1" dirty="0" smtClean="0"/>
              <a:t>118 </a:t>
            </a:r>
            <a:r>
              <a:rPr lang="sl-SI" sz="2200" i="1" dirty="0"/>
              <a:t>v 3. letniku).</a:t>
            </a:r>
          </a:p>
          <a:p>
            <a:pPr marL="800100" lvl="1" indent="-342900">
              <a:buFontTx/>
              <a:buChar char="-"/>
            </a:pPr>
            <a:endParaRPr lang="sl-SI" sz="1900" dirty="0"/>
          </a:p>
        </p:txBody>
      </p:sp>
    </p:spTree>
    <p:extLst>
      <p:ext uri="{BB962C8B-B14F-4D97-AF65-F5344CB8AC3E}">
        <p14:creationId xmlns:p14="http://schemas.microsoft.com/office/powerpoint/2010/main" val="3336764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>
                <a:solidFill>
                  <a:srgbClr val="FF0000"/>
                </a:solidFill>
              </a:rPr>
              <a:t>VAJENIŠKA OBLIKA IZOBRAŽEVANJA</a:t>
            </a:r>
            <a:endParaRPr lang="sl-SI" sz="2800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lvl="1"/>
            <a:r>
              <a:rPr lang="sl-SI" sz="2200" dirty="0" smtClean="0"/>
              <a:t>program </a:t>
            </a:r>
            <a:r>
              <a:rPr lang="sl-SI" sz="2200" dirty="0"/>
              <a:t>se bo izvajal v šolski in vajeniški obliki (</a:t>
            </a:r>
            <a:r>
              <a:rPr lang="sl-SI" sz="2200" b="1" i="1" dirty="0"/>
              <a:t>obe obliki enakovredni,</a:t>
            </a:r>
            <a:r>
              <a:rPr lang="sl-SI" sz="2200" i="1" dirty="0"/>
              <a:t> enaka izobrazba, enake možnosti za nadaljevanje</a:t>
            </a:r>
            <a:r>
              <a:rPr lang="sl-SI" sz="2200" i="1" dirty="0" smtClean="0"/>
              <a:t>),</a:t>
            </a:r>
            <a:endParaRPr lang="sl-SI" sz="2200" i="1" dirty="0"/>
          </a:p>
          <a:p>
            <a:pPr lvl="1"/>
            <a:r>
              <a:rPr lang="sl-SI" sz="2200" b="1" dirty="0" smtClean="0"/>
              <a:t>polovica programa </a:t>
            </a:r>
            <a:r>
              <a:rPr lang="sl-SI" sz="2200" dirty="0" smtClean="0"/>
              <a:t>se</a:t>
            </a:r>
            <a:r>
              <a:rPr lang="sl-SI" sz="2200" b="1" dirty="0" smtClean="0"/>
              <a:t> </a:t>
            </a:r>
            <a:r>
              <a:rPr lang="sl-SI" sz="2200" dirty="0" smtClean="0"/>
              <a:t>izvede kot PUD </a:t>
            </a:r>
            <a:r>
              <a:rPr lang="sl-SI" sz="2200" b="1" dirty="0" smtClean="0"/>
              <a:t>pri delodajalcu </a:t>
            </a:r>
            <a:r>
              <a:rPr lang="sl-SI" sz="2200" i="1" dirty="0" smtClean="0"/>
              <a:t>(okvirno 56 tednov v treh letih),</a:t>
            </a:r>
          </a:p>
          <a:p>
            <a:pPr lvl="1"/>
            <a:r>
              <a:rPr lang="sl-SI" sz="2200" dirty="0" smtClean="0"/>
              <a:t>prednost vajeniške oblike</a:t>
            </a:r>
            <a:r>
              <a:rPr lang="sl-SI" sz="2200" b="1" dirty="0" smtClean="0"/>
              <a:t>: zgodnejši stik z delodajalcem</a:t>
            </a:r>
            <a:r>
              <a:rPr lang="sl-SI" sz="2200" dirty="0" smtClean="0"/>
              <a:t>, več praktičnih izkušenj, večja možnost za zaposlitev,</a:t>
            </a:r>
          </a:p>
          <a:p>
            <a:pPr lvl="1"/>
            <a:r>
              <a:rPr lang="sl-SI" sz="2200" dirty="0" smtClean="0"/>
              <a:t>vajeniška nagrada </a:t>
            </a:r>
            <a:r>
              <a:rPr lang="sl-SI" sz="2200" i="1" dirty="0" smtClean="0"/>
              <a:t>(250 EUR v 1. l., 300 EUR v 2. l. in 400 evrov v 3. l. mesečno),</a:t>
            </a:r>
          </a:p>
          <a:p>
            <a:pPr lvl="1">
              <a:buFontTx/>
              <a:buChar char="-"/>
            </a:pPr>
            <a:r>
              <a:rPr lang="sl-SI" sz="2200" dirty="0" smtClean="0"/>
              <a:t>kandidati z vajeniško pogodbo </a:t>
            </a:r>
            <a:r>
              <a:rPr lang="sl-SI" sz="2200" b="1" dirty="0" smtClean="0"/>
              <a:t>izvzeti iz izbirnega postopka, </a:t>
            </a:r>
            <a:r>
              <a:rPr lang="sl-SI" sz="2200" dirty="0" smtClean="0"/>
              <a:t>če dostavijo vajeniško pogodbo do začetka izbirnega postopka.</a:t>
            </a:r>
            <a:endParaRPr lang="sl-SI" sz="2200" b="1" dirty="0" smtClean="0"/>
          </a:p>
          <a:p>
            <a:pPr lvl="1">
              <a:buFontTx/>
              <a:buChar char="-"/>
            </a:pPr>
            <a:endParaRPr lang="sl-SI" sz="2400" dirty="0" smtClean="0"/>
          </a:p>
          <a:p>
            <a:pPr lvl="1"/>
            <a:endParaRPr lang="sl-SI" i="1" dirty="0" smtClean="0"/>
          </a:p>
          <a:p>
            <a:pPr lvl="1"/>
            <a:endParaRPr lang="sl-SI" dirty="0" smtClean="0"/>
          </a:p>
          <a:p>
            <a:pPr lvl="1"/>
            <a:endParaRPr lang="sl-SI" dirty="0" smtClean="0"/>
          </a:p>
          <a:p>
            <a:pPr lvl="1">
              <a:buFontTx/>
              <a:buChar char="-"/>
            </a:pPr>
            <a:endParaRPr lang="sl-SI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56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>
                <a:solidFill>
                  <a:srgbClr val="FF0000"/>
                </a:solidFill>
              </a:rPr>
              <a:t>VAJENIŠKA OBLIKA IZOBRAŽEVANJA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sl-SI" sz="2400" b="1" dirty="0" smtClean="0">
              <a:solidFill>
                <a:srgbClr val="0070C0"/>
              </a:solidFill>
            </a:endParaRPr>
          </a:p>
          <a:p>
            <a:pPr lvl="1"/>
            <a:r>
              <a:rPr lang="sl-SI" sz="2200" b="1" dirty="0" smtClean="0"/>
              <a:t>Kandidati izpolnijo enako prijavnico – </a:t>
            </a:r>
            <a:r>
              <a:rPr lang="sl-SI" sz="2200" u="sng" dirty="0" smtClean="0"/>
              <a:t>pripis</a:t>
            </a:r>
            <a:r>
              <a:rPr lang="sl-SI" sz="2200" dirty="0" smtClean="0"/>
              <a:t> pri navedbi programa: npr. </a:t>
            </a:r>
            <a:r>
              <a:rPr lang="sl-SI" sz="2200" dirty="0" smtClean="0">
                <a:solidFill>
                  <a:srgbClr val="FF0000"/>
                </a:solidFill>
              </a:rPr>
              <a:t>KAMNOSEK – VAJENIŠKA OBLIKA</a:t>
            </a:r>
            <a:r>
              <a:rPr lang="sl-SI" sz="2200" dirty="0"/>
              <a:t>;</a:t>
            </a:r>
            <a:endParaRPr lang="sl-SI" sz="2200" dirty="0" smtClean="0"/>
          </a:p>
          <a:p>
            <a:pPr marL="457200" lvl="1" indent="0">
              <a:buNone/>
            </a:pPr>
            <a:endParaRPr lang="sl-SI" sz="2200" i="1" dirty="0"/>
          </a:p>
          <a:p>
            <a:pPr lvl="1"/>
            <a:r>
              <a:rPr lang="sl-SI" sz="2200" dirty="0" smtClean="0"/>
              <a:t>prijavni in vpisni postopek </a:t>
            </a:r>
            <a:r>
              <a:rPr lang="sl-SI" sz="2200" b="1" dirty="0" smtClean="0"/>
              <a:t>povsem enaka </a:t>
            </a:r>
            <a:r>
              <a:rPr lang="sl-SI" sz="2200" dirty="0" smtClean="0"/>
              <a:t>(</a:t>
            </a:r>
            <a:r>
              <a:rPr lang="sl-SI" sz="2200" i="1" dirty="0" smtClean="0"/>
              <a:t>roki, določeni z rokovnikom veljajo enako za vse kandidate);</a:t>
            </a:r>
          </a:p>
          <a:p>
            <a:pPr marL="457200" lvl="1" indent="0">
              <a:buNone/>
            </a:pPr>
            <a:endParaRPr lang="sl-SI" sz="2200" i="1" dirty="0" smtClean="0"/>
          </a:p>
          <a:p>
            <a:pPr lvl="1"/>
            <a:r>
              <a:rPr lang="sl-SI" sz="2200" b="1" dirty="0"/>
              <a:t>u</a:t>
            </a:r>
            <a:r>
              <a:rPr lang="sl-SI" sz="2200" b="1" dirty="0" smtClean="0"/>
              <a:t>čna mesta na spletni strani MIZŠ;</a:t>
            </a:r>
          </a:p>
          <a:p>
            <a:pPr lvl="1"/>
            <a:endParaRPr lang="sl-SI" sz="2200" b="1" dirty="0"/>
          </a:p>
          <a:p>
            <a:pPr lvl="1"/>
            <a:r>
              <a:rPr lang="sl-SI" sz="2200" dirty="0"/>
              <a:t>V</a:t>
            </a:r>
            <a:r>
              <a:rPr lang="sl-SI" sz="2200" dirty="0" smtClean="0"/>
              <a:t>pisna aplikacija dopolnjena (</a:t>
            </a:r>
            <a:r>
              <a:rPr lang="sl-SI" sz="2200" i="1" dirty="0" smtClean="0"/>
              <a:t>možno posebej označiti prijavo za v vajeniško obliko + predložitev registrirane vajeniške pogodbe).</a:t>
            </a:r>
            <a:endParaRPr lang="sl-SI" sz="2200" i="1" dirty="0"/>
          </a:p>
          <a:p>
            <a:endParaRPr lang="sl-SI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329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484784"/>
            <a:ext cx="7931224" cy="5039841"/>
          </a:xfrm>
        </p:spPr>
        <p:txBody>
          <a:bodyPr/>
          <a:lstStyle/>
          <a:p>
            <a:pPr eaLnBrk="1" hangingPunct="1"/>
            <a:r>
              <a:rPr lang="sl-SI" sz="2200" b="1" dirty="0" smtClean="0"/>
              <a:t>2. marec- </a:t>
            </a:r>
            <a:r>
              <a:rPr lang="sl-SI" sz="2200" dirty="0" smtClean="0"/>
              <a:t>prijava na opravljanje preizkusa nadarjenosti / izpolnjevanje športnih pogojev;</a:t>
            </a:r>
          </a:p>
          <a:p>
            <a:pPr eaLnBrk="1" hangingPunct="1"/>
            <a:r>
              <a:rPr lang="sl-SI" sz="2200" b="1" dirty="0"/>
              <a:t>m</a:t>
            </a:r>
            <a:r>
              <a:rPr lang="sl-SI" sz="2200" b="1" dirty="0" smtClean="0"/>
              <a:t>ed 11. in 21. marcem </a:t>
            </a:r>
            <a:r>
              <a:rPr lang="sl-SI" sz="2200" dirty="0" smtClean="0"/>
              <a:t>preizkusi na šolah;</a:t>
            </a:r>
          </a:p>
          <a:p>
            <a:pPr eaLnBrk="1" hangingPunct="1"/>
            <a:r>
              <a:rPr lang="sl-SI" sz="2200" b="1" dirty="0"/>
              <a:t>d</a:t>
            </a:r>
            <a:r>
              <a:rPr lang="sl-SI" sz="2200" b="1" dirty="0" smtClean="0"/>
              <a:t>o 28. marca </a:t>
            </a:r>
            <a:r>
              <a:rPr lang="sl-SI" sz="2200" dirty="0" smtClean="0"/>
              <a:t>posredovanje potrdil o opravljenih preizkusih;</a:t>
            </a:r>
            <a:endParaRPr lang="sl-SI" sz="2200" b="1" dirty="0" smtClean="0"/>
          </a:p>
          <a:p>
            <a:pPr eaLnBrk="1" hangingPunct="1"/>
            <a:r>
              <a:rPr lang="sl-SI" sz="2200" b="1" dirty="0">
                <a:solidFill>
                  <a:srgbClr val="FF0000"/>
                </a:solidFill>
              </a:rPr>
              <a:t>4</a:t>
            </a:r>
            <a:r>
              <a:rPr lang="sl-SI" sz="2200" b="1" dirty="0" smtClean="0">
                <a:solidFill>
                  <a:srgbClr val="FF0000"/>
                </a:solidFill>
              </a:rPr>
              <a:t>. april – </a:t>
            </a:r>
            <a:r>
              <a:rPr lang="sl-SI" sz="2200" dirty="0" smtClean="0">
                <a:solidFill>
                  <a:srgbClr val="FF0000"/>
                </a:solidFill>
              </a:rPr>
              <a:t>zadnji dan prijav;</a:t>
            </a:r>
          </a:p>
          <a:p>
            <a:pPr eaLnBrk="1" hangingPunct="1"/>
            <a:r>
              <a:rPr lang="sl-SI" sz="2200" b="1" dirty="0" smtClean="0"/>
              <a:t>8. april – </a:t>
            </a:r>
            <a:r>
              <a:rPr lang="sl-SI" sz="2200" dirty="0" smtClean="0"/>
              <a:t>objava stanja prijav;</a:t>
            </a:r>
          </a:p>
          <a:p>
            <a:pPr eaLnBrk="1" hangingPunct="1"/>
            <a:r>
              <a:rPr lang="sl-SI" sz="2200" b="1" dirty="0" smtClean="0"/>
              <a:t>25. </a:t>
            </a:r>
            <a:r>
              <a:rPr lang="sl-SI" sz="2200" b="1" dirty="0"/>
              <a:t>april-  </a:t>
            </a:r>
            <a:r>
              <a:rPr lang="sl-SI" sz="2200" dirty="0"/>
              <a:t>zadnji dan prenosa prijav</a:t>
            </a:r>
            <a:r>
              <a:rPr lang="sl-SI" sz="2200" dirty="0" smtClean="0"/>
              <a:t>;</a:t>
            </a:r>
          </a:p>
          <a:p>
            <a:pPr eaLnBrk="1" hangingPunct="1"/>
            <a:r>
              <a:rPr lang="sl-SI" sz="2200" b="1" u="sng" dirty="0">
                <a:solidFill>
                  <a:srgbClr val="FF0000"/>
                </a:solidFill>
              </a:rPr>
              <a:t>do </a:t>
            </a:r>
            <a:r>
              <a:rPr lang="sl-SI" sz="2200" b="1" u="sng" dirty="0" smtClean="0">
                <a:solidFill>
                  <a:srgbClr val="FF0000"/>
                </a:solidFill>
              </a:rPr>
              <a:t>14. </a:t>
            </a:r>
            <a:r>
              <a:rPr lang="sl-SI" sz="2200" b="1" u="sng" dirty="0">
                <a:solidFill>
                  <a:srgbClr val="FF0000"/>
                </a:solidFill>
              </a:rPr>
              <a:t>junija do </a:t>
            </a:r>
            <a:r>
              <a:rPr lang="sl-SI" sz="2200" b="1" u="sng" dirty="0" smtClean="0">
                <a:solidFill>
                  <a:srgbClr val="FF0000"/>
                </a:solidFill>
              </a:rPr>
              <a:t>12. </a:t>
            </a:r>
            <a:r>
              <a:rPr lang="sl-SI" sz="2200" b="1" u="sng" dirty="0">
                <a:solidFill>
                  <a:srgbClr val="FF0000"/>
                </a:solidFill>
              </a:rPr>
              <a:t>ure – vnos ocen 9. razreda – svetovalni delavci OŠ</a:t>
            </a:r>
            <a:r>
              <a:rPr lang="sl-SI" sz="2200" b="1" u="sng" dirty="0" smtClean="0">
                <a:solidFill>
                  <a:srgbClr val="FF0000"/>
                </a:solidFill>
              </a:rPr>
              <a:t>!!</a:t>
            </a:r>
          </a:p>
          <a:p>
            <a:pPr eaLnBrk="1" hangingPunct="1"/>
            <a:r>
              <a:rPr lang="sl-SI" sz="2200" b="1" dirty="0" smtClean="0"/>
              <a:t>16. </a:t>
            </a:r>
            <a:r>
              <a:rPr lang="sl-SI" sz="2200" b="1" dirty="0"/>
              <a:t>– </a:t>
            </a:r>
            <a:r>
              <a:rPr lang="sl-SI" sz="2200" b="1" dirty="0" smtClean="0"/>
              <a:t>21. </a:t>
            </a:r>
            <a:r>
              <a:rPr lang="sl-SI" sz="2200" b="1" dirty="0"/>
              <a:t>junij – </a:t>
            </a:r>
            <a:r>
              <a:rPr lang="sl-SI" sz="2200" dirty="0"/>
              <a:t>izvedba 1. kroga izbirnega postopka</a:t>
            </a:r>
            <a:r>
              <a:rPr lang="sl-SI" sz="2200" dirty="0" smtClean="0"/>
              <a:t>;</a:t>
            </a:r>
          </a:p>
          <a:p>
            <a:pPr eaLnBrk="1" hangingPunct="1"/>
            <a:r>
              <a:rPr lang="sl-SI" sz="2200" b="1" dirty="0" smtClean="0"/>
              <a:t>24. junij do 15. ure </a:t>
            </a:r>
            <a:r>
              <a:rPr lang="sl-SI" sz="2200" dirty="0" smtClean="0"/>
              <a:t>– prijava v 2. krogu izbirnega postopka</a:t>
            </a:r>
          </a:p>
          <a:p>
            <a:pPr eaLnBrk="1" hangingPunct="1"/>
            <a:r>
              <a:rPr lang="sl-SI" sz="2200" b="1" dirty="0" smtClean="0"/>
              <a:t>30. </a:t>
            </a:r>
            <a:r>
              <a:rPr lang="sl-SI" sz="2200" b="1" dirty="0"/>
              <a:t>junij do </a:t>
            </a:r>
            <a:r>
              <a:rPr lang="sl-SI" sz="2200" b="1" dirty="0" smtClean="0"/>
              <a:t>9. </a:t>
            </a:r>
            <a:r>
              <a:rPr lang="sl-SI" sz="2200" b="1" dirty="0"/>
              <a:t>ure -  </a:t>
            </a:r>
            <a:r>
              <a:rPr lang="sl-SI" sz="2200" dirty="0"/>
              <a:t>izvedba 2. kroga izbirnega postopka (MIZŠ</a:t>
            </a:r>
            <a:r>
              <a:rPr lang="sl-SI" sz="2200" dirty="0" smtClean="0"/>
              <a:t>).</a:t>
            </a:r>
            <a:endParaRPr lang="sl-SI" sz="2200" dirty="0"/>
          </a:p>
          <a:p>
            <a:pPr eaLnBrk="1" hangingPunct="1"/>
            <a:endParaRPr lang="sl-SI" sz="2400" dirty="0">
              <a:solidFill>
                <a:srgbClr val="FF0000"/>
              </a:solidFill>
            </a:endParaRPr>
          </a:p>
          <a:p>
            <a:pPr eaLnBrk="1" hangingPunct="1"/>
            <a:endParaRPr lang="sl-SI" sz="2400" b="1" u="sng" dirty="0">
              <a:solidFill>
                <a:srgbClr val="0070C0"/>
              </a:solidFill>
            </a:endParaRPr>
          </a:p>
          <a:p>
            <a:pPr eaLnBrk="1" hangingPunct="1"/>
            <a:endParaRPr lang="sl-SI" sz="2400" dirty="0">
              <a:solidFill>
                <a:srgbClr val="0070C0"/>
              </a:solidFill>
            </a:endParaRPr>
          </a:p>
          <a:p>
            <a:pPr eaLnBrk="1" hangingPunct="1"/>
            <a:endParaRPr lang="sl-SI" sz="2400" dirty="0" smtClean="0">
              <a:solidFill>
                <a:srgbClr val="0070C0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615950"/>
            <a:ext cx="8291264" cy="868834"/>
          </a:xfrm>
        </p:spPr>
        <p:txBody>
          <a:bodyPr/>
          <a:lstStyle/>
          <a:p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>
                <a:solidFill>
                  <a:srgbClr val="FF0000"/>
                </a:solidFill>
              </a:rPr>
              <a:t>POMEMBNI DATUMI ZA VPIS V SŠ PROGRAME</a:t>
            </a:r>
            <a:r>
              <a:rPr lang="sl-SI" sz="2800" b="1" dirty="0"/>
              <a:t/>
            </a:r>
            <a:br>
              <a:rPr lang="sl-SI" sz="2800" b="1" dirty="0"/>
            </a:br>
            <a:endParaRPr lang="sl-SI" sz="2800" dirty="0">
              <a:solidFill>
                <a:schemeClr val="tx1"/>
              </a:solidFill>
            </a:endParaRPr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63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/>
          <a:lstStyle/>
          <a:p>
            <a:r>
              <a:rPr lang="sl-SI" sz="2800" b="1" dirty="0">
                <a:solidFill>
                  <a:srgbClr val="FF0000"/>
                </a:solidFill>
              </a:rPr>
              <a:t>POMEMBNI DATUMI ZA </a:t>
            </a:r>
            <a:r>
              <a:rPr lang="sl-SI" sz="2800" b="1" dirty="0" smtClean="0">
                <a:solidFill>
                  <a:srgbClr val="FF0000"/>
                </a:solidFill>
              </a:rPr>
              <a:t>VPIS v PROGRAME PTI, PT in MT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sl-SI" sz="2400" b="1" u="sng" dirty="0" smtClean="0">
                <a:solidFill>
                  <a:srgbClr val="FF0000"/>
                </a:solidFill>
              </a:rPr>
              <a:t>Vpis v programe PTI</a:t>
            </a:r>
          </a:p>
          <a:p>
            <a:pPr eaLnBrk="1" hangingPunct="1"/>
            <a:r>
              <a:rPr lang="sl-SI" sz="2400" b="1" dirty="0" smtClean="0">
                <a:solidFill>
                  <a:srgbClr val="FF0000"/>
                </a:solidFill>
              </a:rPr>
              <a:t>17. maj - zadnji dan prijav,</a:t>
            </a:r>
          </a:p>
          <a:p>
            <a:pPr eaLnBrk="1" hangingPunct="1"/>
            <a:r>
              <a:rPr lang="sl-SI" sz="2400" b="1" dirty="0" smtClean="0"/>
              <a:t>20. maj -</a:t>
            </a:r>
            <a:r>
              <a:rPr lang="sl-SI" sz="2400" dirty="0" smtClean="0"/>
              <a:t> </a:t>
            </a:r>
            <a:r>
              <a:rPr lang="sl-SI" sz="2400" dirty="0"/>
              <a:t>objava stanja </a:t>
            </a:r>
            <a:r>
              <a:rPr lang="sl-SI" sz="2400" dirty="0" smtClean="0"/>
              <a:t>prijav,</a:t>
            </a:r>
            <a:endParaRPr lang="sl-SI" sz="2400" dirty="0"/>
          </a:p>
          <a:p>
            <a:pPr eaLnBrk="1" hangingPunct="1"/>
            <a:r>
              <a:rPr lang="sl-SI" sz="2400" b="1" dirty="0" smtClean="0"/>
              <a:t>6. junij - </a:t>
            </a:r>
            <a:r>
              <a:rPr lang="sl-SI" sz="2400" dirty="0" smtClean="0"/>
              <a:t>zadnji dan prenosa prijav,</a:t>
            </a:r>
          </a:p>
          <a:p>
            <a:pPr eaLnBrk="1" hangingPunct="1"/>
            <a:r>
              <a:rPr lang="sl-SI" sz="2400" b="1" dirty="0"/>
              <a:t>d</a:t>
            </a:r>
            <a:r>
              <a:rPr lang="sl-SI" sz="2400" b="1" dirty="0" smtClean="0"/>
              <a:t>o 1. julija - </a:t>
            </a:r>
            <a:r>
              <a:rPr lang="sl-SI" sz="2400" dirty="0" smtClean="0"/>
              <a:t>izvedba vpisa;</a:t>
            </a:r>
          </a:p>
          <a:p>
            <a:pPr marL="0" indent="0" eaLnBrk="1" hangingPunct="1">
              <a:buNone/>
            </a:pPr>
            <a:endParaRPr lang="sl-SI" sz="2400" dirty="0" smtClean="0"/>
          </a:p>
          <a:p>
            <a:pPr marL="0" indent="0" eaLnBrk="1" hangingPunct="1">
              <a:buNone/>
            </a:pPr>
            <a:r>
              <a:rPr lang="sl-SI" sz="2400" b="1" u="sng" dirty="0" smtClean="0">
                <a:solidFill>
                  <a:srgbClr val="FF0000"/>
                </a:solidFill>
              </a:rPr>
              <a:t>Vpis </a:t>
            </a:r>
            <a:r>
              <a:rPr lang="sl-SI" sz="2400" b="1" u="sng" dirty="0">
                <a:solidFill>
                  <a:srgbClr val="FF0000"/>
                </a:solidFill>
              </a:rPr>
              <a:t>v programe </a:t>
            </a:r>
            <a:r>
              <a:rPr lang="sl-SI" sz="2400" b="1" u="sng" dirty="0" smtClean="0">
                <a:solidFill>
                  <a:srgbClr val="FF0000"/>
                </a:solidFill>
              </a:rPr>
              <a:t>PT in MT</a:t>
            </a:r>
            <a:endParaRPr lang="sl-SI" sz="2400" b="1" u="sng" dirty="0">
              <a:solidFill>
                <a:srgbClr val="FF0000"/>
              </a:solidFill>
            </a:endParaRPr>
          </a:p>
          <a:p>
            <a:pPr eaLnBrk="1" hangingPunct="1"/>
            <a:r>
              <a:rPr lang="sl-SI" sz="2400" b="1" dirty="0" smtClean="0">
                <a:solidFill>
                  <a:srgbClr val="FF0000"/>
                </a:solidFill>
              </a:rPr>
              <a:t>5. september - </a:t>
            </a:r>
            <a:r>
              <a:rPr lang="sl-SI" sz="2400" b="1" dirty="0">
                <a:solidFill>
                  <a:srgbClr val="FF0000"/>
                </a:solidFill>
              </a:rPr>
              <a:t>zadnji dan </a:t>
            </a:r>
            <a:r>
              <a:rPr lang="sl-SI" sz="2400" b="1" dirty="0" smtClean="0">
                <a:solidFill>
                  <a:srgbClr val="FF0000"/>
                </a:solidFill>
              </a:rPr>
              <a:t>prijav, </a:t>
            </a:r>
            <a:endParaRPr lang="sl-SI" sz="2400" b="1" dirty="0">
              <a:solidFill>
                <a:srgbClr val="FF0000"/>
              </a:solidFill>
            </a:endParaRPr>
          </a:p>
          <a:p>
            <a:pPr eaLnBrk="1" hangingPunct="1"/>
            <a:r>
              <a:rPr lang="sl-SI" sz="2400" b="1" dirty="0" smtClean="0"/>
              <a:t>8. september - </a:t>
            </a:r>
            <a:r>
              <a:rPr lang="sl-SI" sz="2400" dirty="0" smtClean="0"/>
              <a:t>objava </a:t>
            </a:r>
            <a:r>
              <a:rPr lang="sl-SI" sz="2400" dirty="0"/>
              <a:t>stanja </a:t>
            </a:r>
            <a:r>
              <a:rPr lang="sl-SI" sz="2400" dirty="0" smtClean="0"/>
              <a:t>prijav,</a:t>
            </a:r>
            <a:endParaRPr lang="sl-SI" sz="2400" dirty="0"/>
          </a:p>
          <a:p>
            <a:pPr eaLnBrk="1" hangingPunct="1"/>
            <a:r>
              <a:rPr lang="sl-SI" sz="2400" b="1" dirty="0" smtClean="0"/>
              <a:t>26. in 27. september - </a:t>
            </a:r>
            <a:r>
              <a:rPr lang="sl-SI" sz="2400" dirty="0" smtClean="0"/>
              <a:t>izvedba vpisa.</a:t>
            </a:r>
            <a:endParaRPr lang="sl-SI" sz="2400" dirty="0"/>
          </a:p>
          <a:p>
            <a:pPr eaLnBrk="1" hangingPunct="1"/>
            <a:endParaRPr lang="sl-SI" sz="2600" dirty="0" smtClean="0"/>
          </a:p>
          <a:p>
            <a:pPr marL="0" indent="0">
              <a:buNone/>
            </a:pPr>
            <a:endParaRPr lang="sl-SI" sz="2600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" y="0"/>
            <a:ext cx="9144000" cy="65669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040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>RAZPIS MEST V DIJAŠKIH DOMOVIH</a:t>
            </a:r>
            <a:endParaRPr lang="en-GB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Z</a:t>
            </a:r>
            <a:r>
              <a:rPr lang="sl-SI" dirty="0" smtClean="0"/>
              <a:t>a </a:t>
            </a:r>
            <a:r>
              <a:rPr lang="sl-SI" dirty="0"/>
              <a:t>novince v vzgojnem programu dijaških domov </a:t>
            </a:r>
            <a:r>
              <a:rPr lang="sl-SI" dirty="0" smtClean="0"/>
              <a:t>za </a:t>
            </a:r>
            <a:r>
              <a:rPr lang="sl-SI" dirty="0"/>
              <a:t>šolsko leto 2022/2023 predvidenih </a:t>
            </a:r>
            <a:r>
              <a:rPr lang="sl-SI" b="1" dirty="0">
                <a:solidFill>
                  <a:srgbClr val="FF0000"/>
                </a:solidFill>
              </a:rPr>
              <a:t>skupaj 2.263 mest</a:t>
            </a:r>
            <a:r>
              <a:rPr lang="sl-SI" dirty="0" smtClean="0">
                <a:solidFill>
                  <a:srgbClr val="FF0000"/>
                </a:solidFill>
              </a:rPr>
              <a:t>,</a:t>
            </a:r>
          </a:p>
          <a:p>
            <a:endParaRPr lang="sl-SI" dirty="0">
              <a:solidFill>
                <a:srgbClr val="FF0000"/>
              </a:solidFill>
            </a:endParaRPr>
          </a:p>
          <a:p>
            <a:r>
              <a:rPr lang="sl-SI" dirty="0" smtClean="0"/>
              <a:t>t. j. 77 </a:t>
            </a:r>
            <a:r>
              <a:rPr lang="sl-SI" dirty="0"/>
              <a:t>mest več kot za </a:t>
            </a:r>
            <a:r>
              <a:rPr lang="sl-SI" dirty="0" smtClean="0"/>
              <a:t>lansko šolsko </a:t>
            </a:r>
            <a:r>
              <a:rPr lang="sl-SI" dirty="0"/>
              <a:t>leto </a:t>
            </a:r>
            <a:r>
              <a:rPr lang="sl-SI" dirty="0" smtClean="0"/>
              <a:t>in </a:t>
            </a:r>
            <a:r>
              <a:rPr lang="sl-SI" dirty="0"/>
              <a:t>490 prostih mest več, kot je bilo lani dejansko sprejetih novincev.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" y="0"/>
            <a:ext cx="9144000" cy="65669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65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16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04166"/>
              </p:ext>
            </p:extLst>
          </p:nvPr>
        </p:nvGraphicFramePr>
        <p:xfrm>
          <a:off x="179511" y="1124746"/>
          <a:ext cx="8784977" cy="537765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73088"/>
                <a:gridCol w="845364"/>
                <a:gridCol w="1320405"/>
                <a:gridCol w="1305401"/>
                <a:gridCol w="2340719"/>
              </a:tblGrid>
              <a:tr h="36003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sl-SI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ŠTEVILO NOVIH DIJAKOV</a:t>
                      </a:r>
                      <a:r>
                        <a:rPr lang="sl-SI" sz="20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ŠTEVILO RAZPISANIH MEST za š. l. 22/23</a:t>
                      </a:r>
                      <a:endParaRPr lang="sl-SI" sz="2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/>
                      <a:endParaRPr lang="sl-SI" sz="1600" dirty="0">
                        <a:solidFill>
                          <a:srgbClr val="CB05A1"/>
                        </a:solidFill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1646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Regija</a:t>
                      </a:r>
                      <a:endParaRPr lang="sl-SI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2021/22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2022/23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Razlika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ŠTEVILO MEST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solidFill>
                            <a:srgbClr val="FF00FF"/>
                          </a:solidFill>
                          <a:effectLst/>
                        </a:rPr>
                        <a:t>Gorenjska</a:t>
                      </a:r>
                      <a:endParaRPr lang="sl-SI" sz="1600" b="1" i="0" u="none" strike="noStrike" dirty="0">
                        <a:solidFill>
                          <a:srgbClr val="FF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2.091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2.083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FF00FF"/>
                          </a:solidFill>
                          <a:effectLst/>
                          <a:latin typeface="Arial"/>
                        </a:rPr>
                        <a:t>- 8</a:t>
                      </a:r>
                      <a:endParaRPr lang="sl-SI" sz="1600" b="1" i="0" u="none" strike="noStrike" dirty="0">
                        <a:solidFill>
                          <a:srgbClr val="FF00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2.560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Goriška</a:t>
                      </a:r>
                      <a:endParaRPr lang="sl-SI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983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1.156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+ 173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1.406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08202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Jugovzhodna Slovenija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1.349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1.392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+ 43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2.200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Koroška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633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659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+ 26</a:t>
                      </a:r>
                      <a:endParaRPr lang="sl-SI" sz="1600" b="1" i="0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790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Primorsko</a:t>
                      </a:r>
                      <a:r>
                        <a:rPr lang="sl-SI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- notranjska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490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508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+ 18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398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Obalno-Kraška</a:t>
                      </a:r>
                      <a:endParaRPr lang="sl-SI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909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1.010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sl-SI" sz="16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101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1.212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Osrednjeslovenska</a:t>
                      </a:r>
                      <a:endParaRPr lang="sl-SI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5.380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5.626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+ 246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6.640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Podravska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2.799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2.810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+ 11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4.230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Pomurska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934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961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+ 27</a:t>
                      </a:r>
                      <a:endParaRPr lang="sl-SI" sz="1600" b="1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1.346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Savinjska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2.433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2.471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+ 38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3.348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 smtClean="0">
                          <a:solidFill>
                            <a:srgbClr val="FF00FF"/>
                          </a:solidFill>
                          <a:effectLst/>
                        </a:rPr>
                        <a:t>Posavska</a:t>
                      </a:r>
                      <a:endParaRPr lang="sl-SI" sz="1600" b="1" i="0" u="none" strike="noStrike" dirty="0">
                        <a:solidFill>
                          <a:srgbClr val="FF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703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658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1" i="0" u="none" strike="noStrike" kern="1200" dirty="0" smtClean="0">
                          <a:solidFill>
                            <a:srgbClr val="FF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- 45</a:t>
                      </a:r>
                      <a:endParaRPr lang="sl-SI" sz="1600" b="1" i="0" u="none" strike="noStrike" kern="1200" dirty="0">
                        <a:solidFill>
                          <a:srgbClr val="FF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580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Zasavska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487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547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+ 60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488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SKUPAJ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19.191</a:t>
                      </a:r>
                      <a:endParaRPr lang="sl-SI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19.881</a:t>
                      </a:r>
                      <a:endParaRPr lang="sl-SI" sz="16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sl-SI" sz="16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690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         25.189</a:t>
                      </a:r>
                      <a:r>
                        <a:rPr lang="sl-SI" sz="1600" b="1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sl-SI" sz="1200" b="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(lani 24.140)</a:t>
                      </a:r>
                      <a:endParaRPr lang="sl-SI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57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100" b="1" dirty="0">
                <a:solidFill>
                  <a:srgbClr val="FF0000"/>
                </a:solidFill>
              </a:rPr>
              <a:t>4</a:t>
            </a:r>
            <a:r>
              <a:rPr lang="sl-SI" sz="2100" b="1" dirty="0" smtClean="0">
                <a:solidFill>
                  <a:srgbClr val="FF0000"/>
                </a:solidFill>
              </a:rPr>
              <a:t>. </a:t>
            </a:r>
            <a:r>
              <a:rPr lang="sl-SI" sz="2100" b="1" dirty="0">
                <a:solidFill>
                  <a:srgbClr val="FF0000"/>
                </a:solidFill>
              </a:rPr>
              <a:t>april </a:t>
            </a:r>
            <a:r>
              <a:rPr lang="sl-SI" sz="2100" b="1" dirty="0" smtClean="0">
                <a:solidFill>
                  <a:srgbClr val="FF0000"/>
                </a:solidFill>
              </a:rPr>
              <a:t>- </a:t>
            </a:r>
            <a:r>
              <a:rPr lang="sl-SI" sz="2100" dirty="0" smtClean="0">
                <a:solidFill>
                  <a:srgbClr val="FF0000"/>
                </a:solidFill>
              </a:rPr>
              <a:t>zadnji </a:t>
            </a:r>
            <a:r>
              <a:rPr lang="sl-SI" sz="2100" dirty="0">
                <a:solidFill>
                  <a:srgbClr val="FF0000"/>
                </a:solidFill>
              </a:rPr>
              <a:t>dan prijav</a:t>
            </a:r>
            <a:r>
              <a:rPr lang="sl-SI" sz="21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sl-SI" sz="2100" b="1" dirty="0" smtClean="0"/>
              <a:t>25. april - </a:t>
            </a:r>
            <a:r>
              <a:rPr lang="sl-SI" sz="2100" b="1" dirty="0"/>
              <a:t>zadnji dan prenosa </a:t>
            </a:r>
            <a:r>
              <a:rPr lang="sl-SI" sz="2100" b="1" dirty="0" smtClean="0"/>
              <a:t>prijav </a:t>
            </a:r>
            <a:r>
              <a:rPr lang="sl-SI" sz="2100" i="1" dirty="0" smtClean="0"/>
              <a:t>(do tega roka </a:t>
            </a:r>
            <a:r>
              <a:rPr lang="sl-SI" sz="2100" i="1" dirty="0"/>
              <a:t>lahko prvo prijavo oddajo tudi kandidati, ki bi zaradi prenosa prijave v drugo srednjo šolo želeli bivati v </a:t>
            </a:r>
            <a:r>
              <a:rPr lang="sl-SI" sz="2100" i="1" dirty="0" smtClean="0"/>
              <a:t>DD);</a:t>
            </a:r>
            <a:endParaRPr lang="sl-SI" sz="2100" i="1" dirty="0"/>
          </a:p>
          <a:p>
            <a:r>
              <a:rPr lang="sl-SI" sz="2100" dirty="0"/>
              <a:t>Vpis v </a:t>
            </a:r>
            <a:r>
              <a:rPr lang="sl-SI" sz="2100" dirty="0" smtClean="0"/>
              <a:t>DD </a:t>
            </a:r>
            <a:r>
              <a:rPr lang="sl-SI" sz="2100" u="sng" dirty="0" smtClean="0"/>
              <a:t>brez </a:t>
            </a:r>
            <a:r>
              <a:rPr lang="sl-SI" sz="2100" u="sng" dirty="0"/>
              <a:t>omejitve vpisa </a:t>
            </a:r>
            <a:r>
              <a:rPr lang="sl-SI" sz="2100" b="1" dirty="0" smtClean="0"/>
              <a:t>do 21. </a:t>
            </a:r>
            <a:r>
              <a:rPr lang="sl-SI" sz="2100" b="1" dirty="0"/>
              <a:t>junija </a:t>
            </a:r>
            <a:r>
              <a:rPr lang="sl-SI" sz="2100" dirty="0" smtClean="0"/>
              <a:t>oz</a:t>
            </a:r>
            <a:r>
              <a:rPr lang="sl-SI" sz="2100" dirty="0"/>
              <a:t>. </a:t>
            </a:r>
            <a:r>
              <a:rPr lang="sl-SI" sz="2100" b="1" dirty="0" smtClean="0"/>
              <a:t>1. julija </a:t>
            </a:r>
            <a:r>
              <a:rPr lang="sl-SI" sz="2100" dirty="0"/>
              <a:t>za kandidate, ki se bodo vpisali v srednje šole z omejitvijo vpisa v drugem krogu vpisnega </a:t>
            </a:r>
            <a:r>
              <a:rPr lang="sl-SI" sz="2100" dirty="0" smtClean="0"/>
              <a:t>postopka</a:t>
            </a:r>
            <a:r>
              <a:rPr lang="sl-SI" sz="2100" dirty="0"/>
              <a:t>;</a:t>
            </a:r>
            <a:endParaRPr lang="sl-SI" sz="2100" dirty="0" smtClean="0"/>
          </a:p>
          <a:p>
            <a:r>
              <a:rPr lang="sl-SI" sz="2100" dirty="0"/>
              <a:t>Vpis v </a:t>
            </a:r>
            <a:r>
              <a:rPr lang="sl-SI" sz="2100" dirty="0" smtClean="0"/>
              <a:t>DD </a:t>
            </a:r>
            <a:r>
              <a:rPr lang="sl-SI" sz="2100" u="sng" dirty="0" smtClean="0"/>
              <a:t>z </a:t>
            </a:r>
            <a:r>
              <a:rPr lang="sl-SI" sz="2100" u="sng" dirty="0"/>
              <a:t>omejitvijo vpisa </a:t>
            </a:r>
            <a:r>
              <a:rPr lang="sl-SI" sz="2100" b="1" dirty="0" smtClean="0"/>
              <a:t>do 13. julija</a:t>
            </a:r>
            <a:r>
              <a:rPr lang="sl-SI" sz="2100" dirty="0" smtClean="0"/>
              <a:t>;</a:t>
            </a:r>
            <a:endParaRPr lang="sl-SI" sz="2100" dirty="0"/>
          </a:p>
          <a:p>
            <a:r>
              <a:rPr lang="sl-SI" sz="2100" b="1" dirty="0" smtClean="0"/>
              <a:t>Do 13. </a:t>
            </a:r>
            <a:r>
              <a:rPr lang="sl-SI" sz="2100" b="1" dirty="0"/>
              <a:t>julija</a:t>
            </a:r>
            <a:r>
              <a:rPr lang="sl-SI" sz="2100" dirty="0"/>
              <a:t> bo potekal </a:t>
            </a:r>
            <a:r>
              <a:rPr lang="sl-SI" sz="2100" dirty="0" smtClean="0"/>
              <a:t>tudi vpis </a:t>
            </a:r>
            <a:r>
              <a:rPr lang="sl-SI" sz="2100" dirty="0"/>
              <a:t>na prosta mesta za kandidate, ki niso bili izbrani v </a:t>
            </a:r>
            <a:r>
              <a:rPr lang="sl-SI" sz="2100" dirty="0" smtClean="0"/>
              <a:t>DD z </a:t>
            </a:r>
            <a:r>
              <a:rPr lang="sl-SI" sz="2100" dirty="0"/>
              <a:t>omejitvijo </a:t>
            </a:r>
            <a:r>
              <a:rPr lang="sl-SI" sz="2100" dirty="0" smtClean="0"/>
              <a:t>vpisa</a:t>
            </a:r>
            <a:r>
              <a:rPr lang="sl-SI" sz="2100" dirty="0"/>
              <a:t>;</a:t>
            </a:r>
            <a:endParaRPr lang="sl-SI" sz="2100" dirty="0" smtClean="0"/>
          </a:p>
          <a:p>
            <a:r>
              <a:rPr lang="sl-SI" sz="2100" dirty="0" smtClean="0"/>
              <a:t>po </a:t>
            </a:r>
            <a:r>
              <a:rPr lang="sl-SI" sz="2100" dirty="0"/>
              <a:t>tem datumu in </a:t>
            </a:r>
            <a:r>
              <a:rPr lang="sl-SI" sz="2100" b="1" dirty="0"/>
              <a:t>do 30. septembra </a:t>
            </a:r>
            <a:r>
              <a:rPr lang="sl-SI" sz="2100" dirty="0"/>
              <a:t>pa še vpis na prosta mesta za kandidate, ki se niso prijavili v </a:t>
            </a:r>
            <a:r>
              <a:rPr lang="sl-SI" sz="2100" dirty="0" smtClean="0"/>
              <a:t>roku </a:t>
            </a:r>
            <a:r>
              <a:rPr lang="sl-SI" sz="2100" i="1" dirty="0"/>
              <a:t>(do </a:t>
            </a:r>
            <a:r>
              <a:rPr lang="sl-SI" sz="2100" i="1" dirty="0" smtClean="0"/>
              <a:t>4. </a:t>
            </a:r>
            <a:r>
              <a:rPr lang="sl-SI" sz="2100" i="1" dirty="0"/>
              <a:t>aprila </a:t>
            </a:r>
            <a:r>
              <a:rPr lang="sl-SI" sz="2100" i="1" dirty="0" smtClean="0"/>
              <a:t>2022). </a:t>
            </a:r>
          </a:p>
          <a:p>
            <a:endParaRPr lang="sl-SI" dirty="0">
              <a:solidFill>
                <a:srgbClr val="FF0000"/>
              </a:solidFill>
            </a:endParaRPr>
          </a:p>
          <a:p>
            <a:endParaRPr lang="sl-SI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/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>ROKOVNIK ZA VPIS V DIJAŠKI DOM</a:t>
            </a:r>
            <a:endParaRPr lang="sl-SI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717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/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>DODATNE INFORMACIJE</a:t>
            </a:r>
            <a:endParaRPr lang="sl-SI" sz="28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/>
          <a:lstStyle/>
          <a:p>
            <a:r>
              <a:rPr lang="sl-SI" sz="2100" b="1" dirty="0" smtClean="0"/>
              <a:t>Informativni </a:t>
            </a:r>
            <a:r>
              <a:rPr lang="sl-SI" sz="2100" b="1" dirty="0"/>
              <a:t>dnevi </a:t>
            </a:r>
            <a:r>
              <a:rPr lang="sl-SI" sz="2100" dirty="0"/>
              <a:t>na </a:t>
            </a:r>
            <a:r>
              <a:rPr lang="sl-SI" sz="2100" dirty="0" smtClean="0"/>
              <a:t>daljavo;</a:t>
            </a:r>
            <a:endParaRPr lang="sl-SI" sz="2100" dirty="0"/>
          </a:p>
          <a:p>
            <a:r>
              <a:rPr lang="sl-SI" sz="2100" b="1" dirty="0" smtClean="0"/>
              <a:t>Izvedba preizkusov nadarjenosti </a:t>
            </a:r>
            <a:r>
              <a:rPr lang="sl-SI" sz="2100" b="1" dirty="0" smtClean="0"/>
              <a:t>- </a:t>
            </a:r>
            <a:r>
              <a:rPr lang="sl-SI" sz="2100" dirty="0" smtClean="0"/>
              <a:t>izvedba možna na šoli, ali tudi na </a:t>
            </a:r>
            <a:r>
              <a:rPr lang="sl-SI" sz="2000" dirty="0" smtClean="0"/>
              <a:t>daljavo (odvisno od odločitev šol);</a:t>
            </a:r>
            <a:endParaRPr lang="sl-SI" sz="2000" dirty="0" smtClean="0"/>
          </a:p>
          <a:p>
            <a:r>
              <a:rPr lang="sl-SI" sz="2100" b="1" dirty="0" smtClean="0"/>
              <a:t>Izpolnjevanje prijavnic </a:t>
            </a:r>
            <a:r>
              <a:rPr lang="sl-SI" sz="2100" b="1" dirty="0" smtClean="0"/>
              <a:t>devetošolcev </a:t>
            </a:r>
            <a:r>
              <a:rPr lang="sl-SI" sz="2100" dirty="0" smtClean="0"/>
              <a:t>– enako kot doslej (poslati priporočeno po pošti);</a:t>
            </a:r>
            <a:endParaRPr lang="sl-SI" sz="2100" dirty="0" smtClean="0"/>
          </a:p>
          <a:p>
            <a:r>
              <a:rPr lang="sl-SI" sz="2100" dirty="0" smtClean="0"/>
              <a:t>Potek </a:t>
            </a:r>
            <a:r>
              <a:rPr lang="sl-SI" sz="2100" b="1" dirty="0" smtClean="0"/>
              <a:t>prenosa prijav</a:t>
            </a:r>
            <a:r>
              <a:rPr lang="sl-SI" sz="2100" dirty="0" smtClean="0"/>
              <a:t> do </a:t>
            </a:r>
            <a:r>
              <a:rPr lang="sl-SI" sz="2100" dirty="0" smtClean="0"/>
              <a:t>25. </a:t>
            </a:r>
            <a:r>
              <a:rPr lang="sl-SI" sz="2100" dirty="0" smtClean="0"/>
              <a:t>4. </a:t>
            </a:r>
            <a:r>
              <a:rPr lang="sl-SI" sz="2100" dirty="0" smtClean="0"/>
              <a:t>- priporočamo </a:t>
            </a:r>
            <a:r>
              <a:rPr lang="sl-SI" sz="2100" dirty="0" smtClean="0"/>
              <a:t>elektronsko kot lansko </a:t>
            </a:r>
            <a:r>
              <a:rPr lang="sl-SI" sz="2100" dirty="0" smtClean="0"/>
              <a:t>leto;</a:t>
            </a:r>
            <a:endParaRPr lang="sl-SI" sz="2100" dirty="0" smtClean="0"/>
          </a:p>
          <a:p>
            <a:r>
              <a:rPr lang="sl-SI" sz="2100" b="1" dirty="0" smtClean="0"/>
              <a:t>Vpisni postopek </a:t>
            </a:r>
            <a:r>
              <a:rPr lang="sl-SI" sz="2100" dirty="0" smtClean="0"/>
              <a:t>v </a:t>
            </a:r>
            <a:r>
              <a:rPr lang="sl-SI" sz="2100" dirty="0" smtClean="0"/>
              <a:t>juniju</a:t>
            </a:r>
            <a:r>
              <a:rPr lang="sl-SI" sz="2100" dirty="0"/>
              <a:t> </a:t>
            </a:r>
            <a:r>
              <a:rPr lang="sl-SI" sz="2100" dirty="0" smtClean="0"/>
              <a:t>– enako kot lansko leto.</a:t>
            </a:r>
          </a:p>
          <a:p>
            <a:endParaRPr lang="sl-SI" sz="2100" dirty="0" smtClean="0"/>
          </a:p>
          <a:p>
            <a:r>
              <a:rPr lang="sl-SI" sz="2100" b="1" dirty="0" smtClean="0">
                <a:solidFill>
                  <a:srgbClr val="FF0000"/>
                </a:solidFill>
              </a:rPr>
              <a:t>NOVA VPISNA APLIKACIJA </a:t>
            </a:r>
            <a:r>
              <a:rPr lang="sl-SI" sz="2100" b="1" dirty="0" smtClean="0"/>
              <a:t>– predvidoma pripravljena do izvedbe vpisa novincev v šolsko leto 2023/2024</a:t>
            </a:r>
          </a:p>
          <a:p>
            <a:endParaRPr lang="sl-SI" b="1" i="1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821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l-SI" b="1" dirty="0" smtClean="0"/>
          </a:p>
          <a:p>
            <a:pPr marL="0" indent="0" algn="ctr">
              <a:buNone/>
            </a:pPr>
            <a:r>
              <a:rPr lang="sl-SI" b="1" dirty="0" smtClean="0"/>
              <a:t>H V A L A</a:t>
            </a:r>
          </a:p>
          <a:p>
            <a:pPr marL="0" indent="0" algn="ctr">
              <a:buNone/>
            </a:pPr>
            <a:endParaRPr lang="sl-SI" b="1" dirty="0" smtClean="0"/>
          </a:p>
          <a:p>
            <a:pPr marL="0" indent="0" algn="ctr">
              <a:buNone/>
            </a:pPr>
            <a:r>
              <a:rPr lang="sl-SI" b="1" dirty="0" err="1" smtClean="0">
                <a:hlinkClick r:id="rId2"/>
              </a:rPr>
              <a:t>mateja.gornik</a:t>
            </a:r>
            <a:r>
              <a:rPr lang="sl-SI" b="1" dirty="0" smtClean="0">
                <a:hlinkClick r:id="rId2"/>
              </a:rPr>
              <a:t>-</a:t>
            </a:r>
            <a:r>
              <a:rPr lang="sl-SI" b="1" dirty="0" err="1" smtClean="0">
                <a:hlinkClick r:id="rId2"/>
              </a:rPr>
              <a:t>mrvar@gov.si</a:t>
            </a:r>
            <a:endParaRPr lang="sl-SI" b="1" dirty="0" smtClean="0"/>
          </a:p>
          <a:p>
            <a:pPr marL="0" indent="0" algn="ctr">
              <a:buNone/>
            </a:pPr>
            <a:r>
              <a:rPr lang="sl-SI" b="1" dirty="0" smtClean="0"/>
              <a:t>Tel.: 01/400 5311</a:t>
            </a:r>
            <a:endParaRPr lang="sl-SI" b="1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36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845107"/>
              </p:ext>
            </p:extLst>
          </p:nvPr>
        </p:nvGraphicFramePr>
        <p:xfrm>
          <a:off x="395535" y="1196751"/>
          <a:ext cx="8424935" cy="5112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1805"/>
                <a:gridCol w="943094"/>
                <a:gridCol w="1457509"/>
                <a:gridCol w="1028830"/>
                <a:gridCol w="1028830"/>
                <a:gridCol w="857358"/>
                <a:gridCol w="1457509"/>
              </a:tblGrid>
              <a:tr h="307851">
                <a:tc>
                  <a:txBody>
                    <a:bodyPr/>
                    <a:lstStyle/>
                    <a:p>
                      <a:pPr algn="l" fontAlgn="b"/>
                      <a:r>
                        <a:rPr lang="sl-SI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SLOVENIJA</a:t>
                      </a:r>
                      <a:endParaRPr lang="sl-SI" sz="2000" b="1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2000" b="0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2000" b="0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sl-SI" sz="2000" b="0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l-SI" sz="2000" b="0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2000" b="0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846956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effectLst/>
                        </a:rPr>
                        <a:t>PROGRAMI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RAZPIS </a:t>
                      </a:r>
                      <a:r>
                        <a:rPr lang="sl-SI" sz="1500" b="1" u="none" strike="noStrike" dirty="0" smtClean="0">
                          <a:effectLst/>
                        </a:rPr>
                        <a:t>2021/22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DELEŽ RAZPISANIH </a:t>
                      </a:r>
                      <a:r>
                        <a:rPr lang="sl-SI" sz="1500" b="1" u="none" strike="noStrike" dirty="0" smtClean="0">
                          <a:effectLst/>
                        </a:rPr>
                        <a:t>MEST 2021/22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VPIS </a:t>
                      </a:r>
                      <a:r>
                        <a:rPr lang="sl-SI" sz="1500" b="1" u="none" strike="noStrike" dirty="0" smtClean="0">
                          <a:effectLst/>
                        </a:rPr>
                        <a:t>2021/22          </a:t>
                      </a:r>
                      <a:r>
                        <a:rPr lang="sl-SI" sz="1500" b="1" u="none" strike="noStrike" dirty="0">
                          <a:effectLst/>
                        </a:rPr>
                        <a:t>1. </a:t>
                      </a:r>
                      <a:r>
                        <a:rPr lang="sl-SI" sz="1500" b="1" u="none" strike="noStrike" dirty="0" smtClean="0">
                          <a:effectLst/>
                        </a:rPr>
                        <a:t>l.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DELEŽ VPISA V 1. </a:t>
                      </a:r>
                      <a:r>
                        <a:rPr lang="sl-SI" sz="1500" b="1" u="none" strike="noStrike" dirty="0" smtClean="0">
                          <a:effectLst/>
                        </a:rPr>
                        <a:t>l. 2020/21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RAZPIS </a:t>
                      </a:r>
                      <a:r>
                        <a:rPr lang="sl-SI" sz="15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2022/23</a:t>
                      </a:r>
                      <a:endParaRPr lang="sl-SI" sz="1500" b="1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DELEŽ RAZPISANIH MEST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79865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 smtClean="0">
                          <a:effectLst/>
                        </a:rPr>
                        <a:t>NPI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656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2,7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effectLst/>
                        </a:rPr>
                        <a:t>651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700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2,8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780905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 smtClean="0">
                          <a:effectLst/>
                        </a:rPr>
                        <a:t>SPI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6.688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27,7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4.704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21,7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6.872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27,3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780905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 smtClean="0">
                          <a:effectLst/>
                        </a:rPr>
                        <a:t>SSTI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9.616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39,8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9.064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41,8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10.176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40,4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39045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 smtClean="0">
                          <a:effectLst/>
                        </a:rPr>
                        <a:t>GIM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7.180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29,8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7.252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33,5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7.450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29,6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39045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0" u="none" strike="noStrike" dirty="0">
                          <a:effectLst/>
                        </a:rPr>
                        <a:t> </a:t>
                      </a:r>
                      <a:r>
                        <a:rPr lang="sl-SI" sz="1500" b="0" u="none" strike="noStrike" dirty="0" smtClean="0">
                          <a:effectLst/>
                        </a:rPr>
                        <a:t>Splošna GIM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effectLst/>
                          <a:latin typeface="Arial CE"/>
                        </a:rPr>
                        <a:t>5.762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23,9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effectLst/>
                          <a:latin typeface="Arial CE"/>
                        </a:rPr>
                        <a:t>5.848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27,0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5.976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23,7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408199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0" u="none" strike="noStrike" dirty="0">
                          <a:effectLst/>
                        </a:rPr>
                        <a:t> </a:t>
                      </a:r>
                      <a:r>
                        <a:rPr lang="sl-SI" sz="1500" b="0" u="none" strike="noStrike" dirty="0" smtClean="0">
                          <a:effectLst/>
                        </a:rPr>
                        <a:t>Strokovna GIM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effectLst/>
                          <a:latin typeface="Arial CE"/>
                        </a:rPr>
                        <a:t>1.418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5,9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effectLst/>
                          <a:latin typeface="Arial CE"/>
                        </a:rPr>
                        <a:t>1.404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6,5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1.474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5,8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408199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effectLst/>
                        </a:rPr>
                        <a:t>SKUPAJ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effectLst/>
                        </a:rPr>
                        <a:t>24.140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100,0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effectLst/>
                        </a:rPr>
                        <a:t>21.671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100,0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25.198</a:t>
                      </a:r>
                      <a:endParaRPr lang="sl-SI" sz="1500" b="1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100,0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4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pic>
        <p:nvPicPr>
          <p:cNvPr id="5" name="chart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554" y="980728"/>
            <a:ext cx="8028892" cy="516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81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755576" y="404664"/>
            <a:ext cx="75608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b="1" dirty="0" smtClean="0"/>
          </a:p>
          <a:p>
            <a:endParaRPr lang="sl-SI" b="1" dirty="0"/>
          </a:p>
          <a:p>
            <a:pPr algn="ctr"/>
            <a:r>
              <a:rPr lang="sl-SI" sz="2200" b="1" dirty="0" smtClean="0">
                <a:solidFill>
                  <a:srgbClr val="FF0000"/>
                </a:solidFill>
              </a:rPr>
              <a:t>Deleži </a:t>
            </a:r>
            <a:r>
              <a:rPr lang="sl-SI" sz="2200" b="1" dirty="0">
                <a:solidFill>
                  <a:srgbClr val="FF0000"/>
                </a:solidFill>
              </a:rPr>
              <a:t>razpisanih mest od šolskega leta 2009/10 </a:t>
            </a:r>
            <a:endParaRPr lang="sl-SI" sz="2200" b="1" dirty="0" smtClean="0">
              <a:solidFill>
                <a:srgbClr val="FF0000"/>
              </a:solidFill>
            </a:endParaRPr>
          </a:p>
          <a:p>
            <a:pPr algn="ctr"/>
            <a:r>
              <a:rPr lang="sl-SI" sz="2200" b="1" dirty="0" smtClean="0">
                <a:solidFill>
                  <a:srgbClr val="FF0000"/>
                </a:solidFill>
              </a:rPr>
              <a:t>do </a:t>
            </a:r>
            <a:r>
              <a:rPr lang="sl-SI" sz="2200" b="1" dirty="0">
                <a:solidFill>
                  <a:srgbClr val="FF0000"/>
                </a:solidFill>
              </a:rPr>
              <a:t>šolskega leta </a:t>
            </a:r>
            <a:r>
              <a:rPr lang="sl-SI" sz="2200" b="1" dirty="0" smtClean="0">
                <a:solidFill>
                  <a:srgbClr val="FF0000"/>
                </a:solidFill>
              </a:rPr>
              <a:t>2022/23</a:t>
            </a:r>
            <a:endParaRPr lang="sl-SI" sz="2200" dirty="0">
              <a:solidFill>
                <a:srgbClr val="FF0000"/>
              </a:solidFill>
            </a:endParaRPr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6" name="Grafikon 1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792088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4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219374"/>
              </p:ext>
            </p:extLst>
          </p:nvPr>
        </p:nvGraphicFramePr>
        <p:xfrm>
          <a:off x="323530" y="876846"/>
          <a:ext cx="8496941" cy="5608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2048"/>
                <a:gridCol w="1280800"/>
                <a:gridCol w="1280800"/>
                <a:gridCol w="1280800"/>
                <a:gridCol w="160100"/>
                <a:gridCol w="1212393"/>
              </a:tblGrid>
              <a:tr h="738586">
                <a:tc gridSpan="6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solidFill>
                            <a:srgbClr val="FF0000"/>
                          </a:solidFill>
                          <a:effectLst/>
                        </a:rPr>
                        <a:t>RAZPIS ZA PROGRAME POKLICNO-TEHNIŠKEGA </a:t>
                      </a:r>
                      <a:r>
                        <a:rPr lang="sl-SI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IZOBRAŽEVANJA</a:t>
                      </a:r>
                      <a:endParaRPr lang="sl-SI" sz="20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87746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</a:rPr>
                        <a:t>REGIJA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Razpis za vpis v š.l. </a:t>
                      </a:r>
                      <a:r>
                        <a:rPr lang="sl-SI" sz="1600" b="1" dirty="0" smtClean="0">
                          <a:effectLst/>
                        </a:rPr>
                        <a:t>2021/22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Št. vpisanih dijakov v š.l.  </a:t>
                      </a:r>
                      <a:r>
                        <a:rPr lang="sl-SI" sz="1600" b="1" dirty="0" smtClean="0">
                          <a:effectLst/>
                        </a:rPr>
                        <a:t>21/22 </a:t>
                      </a:r>
                      <a:r>
                        <a:rPr lang="sl-SI" sz="1600" b="1" dirty="0">
                          <a:effectLst/>
                        </a:rPr>
                        <a:t>(začetni letnik)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Št. vpisanih dijakov v š.l. </a:t>
                      </a:r>
                      <a:r>
                        <a:rPr lang="sl-SI" sz="1600" b="1" dirty="0" smtClean="0">
                          <a:effectLst/>
                        </a:rPr>
                        <a:t>21/22 (</a:t>
                      </a:r>
                      <a:r>
                        <a:rPr lang="sl-SI" sz="1600" b="1" dirty="0">
                          <a:effectLst/>
                        </a:rPr>
                        <a:t>tretji letnik SPI)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Razpis 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za vpis </a:t>
                      </a: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v šolsko leto 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2022/23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GORENJSKA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336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232</a:t>
                      </a:r>
                      <a:endParaRPr lang="sl-SI" sz="16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CE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395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364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GORIŠKA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148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185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</a:tr>
              <a:tr h="35446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JUGOVZHODNA SLOVENIJA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213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253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280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KOROŠKA 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117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140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PRIMORSKO</a:t>
                      </a:r>
                      <a:r>
                        <a:rPr lang="sl-SI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- NOTRANJSKA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OBALNO-KRAŠKA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160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105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159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176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OSREDNJESLOVENSKA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560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561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828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588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PODRAVSKA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532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414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646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560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POMURSKA 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188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SAVINJSKA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420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334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450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448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POSAVSKA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78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ZASAVSKA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56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7620" marR="7620" marT="7620" marB="0" anchor="b"/>
                </a:tc>
              </a:tr>
              <a:tr h="7557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</a:rPr>
                        <a:t>SKUPAJ REGIJE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0070C0"/>
                          </a:solidFill>
                          <a:effectLst/>
                        </a:rPr>
                        <a:t>2.980</a:t>
                      </a:r>
                      <a:endParaRPr lang="sl-SI" sz="16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2.252</a:t>
                      </a:r>
                      <a:endParaRPr lang="sl-SI" sz="1600" b="1" i="0" u="none" strike="noStrike" kern="1200" dirty="0">
                        <a:solidFill>
                          <a:schemeClr val="dk1"/>
                        </a:solidFill>
                        <a:effectLst/>
                        <a:latin typeface="Arial CE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3.284</a:t>
                      </a:r>
                      <a:endParaRPr lang="sl-SI" sz="1600" b="1" i="0" u="none" strike="noStrike" kern="1200" dirty="0">
                        <a:solidFill>
                          <a:schemeClr val="dk1"/>
                        </a:solidFill>
                        <a:effectLst/>
                        <a:latin typeface="Arial CE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sl-SI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 CE"/>
                          <a:ea typeface="+mn-ea"/>
                          <a:cs typeface="+mn-cs"/>
                        </a:rPr>
                        <a:t>3.164</a:t>
                      </a:r>
                      <a:endParaRPr lang="sl-SI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Arial CE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5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783637"/>
              </p:ext>
            </p:extLst>
          </p:nvPr>
        </p:nvGraphicFramePr>
        <p:xfrm>
          <a:off x="467544" y="1124743"/>
          <a:ext cx="7992887" cy="53675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3000"/>
                <a:gridCol w="1351536"/>
                <a:gridCol w="1750347"/>
                <a:gridCol w="177250"/>
                <a:gridCol w="1240754"/>
              </a:tblGrid>
              <a:tr h="576064">
                <a:tc gridSpan="5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 smtClean="0">
                          <a:solidFill>
                            <a:srgbClr val="FF0000"/>
                          </a:solidFill>
                          <a:effectLst/>
                        </a:rPr>
                        <a:t>RAZPIS MEST </a:t>
                      </a:r>
                      <a:r>
                        <a:rPr lang="sl-SI" sz="2000" dirty="0">
                          <a:solidFill>
                            <a:srgbClr val="FF0000"/>
                          </a:solidFill>
                          <a:effectLst/>
                        </a:rPr>
                        <a:t>ZA PROGRAM MATURITETNI TEČAJ</a:t>
                      </a:r>
                      <a:endParaRPr lang="sl-SI" sz="20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70388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REGIJA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Razpis za vpis v š. l. </a:t>
                      </a:r>
                      <a:r>
                        <a:rPr lang="sl-SI" sz="1600" b="1" dirty="0" smtClean="0">
                          <a:effectLst/>
                        </a:rPr>
                        <a:t>21/22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Št. vpisanih dijakov v š.l.  </a:t>
                      </a:r>
                      <a:r>
                        <a:rPr lang="sl-SI" sz="1600" b="1" dirty="0" smtClean="0">
                          <a:effectLst/>
                        </a:rPr>
                        <a:t>21/22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Razpis za vpis v š. l. 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22/23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2248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GORENJSKA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72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</a:tr>
              <a:tr h="34311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GORIŠKA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36980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JUGOVZHODNA SLOVENIJA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34311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KOROŠKA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34311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OBALNO-KRAŠKA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34311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OSREDNJESLOVENSKA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72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</a:tr>
              <a:tr h="34311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PODRAVSKA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72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</a:tr>
              <a:tr h="34311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POMURSKA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34311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SAVINJSKA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0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34311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</a:rPr>
                        <a:t>SKUPAJ REGIJE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432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432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</a:tr>
              <a:tr h="290475">
                <a:tc>
                  <a:txBody>
                    <a:bodyPr/>
                    <a:lstStyle/>
                    <a:p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sl-SI" sz="1600" b="0" i="0" u="none" strike="noStrike" kern="1200" dirty="0">
                        <a:solidFill>
                          <a:srgbClr val="0070C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25989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ZASEBNE ŠOLE - LJ.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36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36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72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066834"/>
              </p:ext>
            </p:extLst>
          </p:nvPr>
        </p:nvGraphicFramePr>
        <p:xfrm>
          <a:off x="467544" y="1484781"/>
          <a:ext cx="8136904" cy="4373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4296"/>
                <a:gridCol w="2088232"/>
                <a:gridCol w="1777472"/>
                <a:gridCol w="286504"/>
                <a:gridCol w="1320400"/>
              </a:tblGrid>
              <a:tr h="720083">
                <a:tc gridSpan="5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 smtClean="0">
                          <a:solidFill>
                            <a:srgbClr val="FF0000"/>
                          </a:solidFill>
                          <a:effectLst/>
                        </a:rPr>
                        <a:t>RAZPIS </a:t>
                      </a:r>
                      <a:r>
                        <a:rPr lang="sl-SI" sz="2000" dirty="0">
                          <a:solidFill>
                            <a:srgbClr val="FF0000"/>
                          </a:solidFill>
                          <a:effectLst/>
                        </a:rPr>
                        <a:t>MEST ZA PROGRAME POKLICNIH TEČAJEV</a:t>
                      </a:r>
                      <a:endParaRPr lang="sl-SI" sz="20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sz="18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980296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REGIJA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Razpis za vpis v š. l. </a:t>
                      </a:r>
                      <a:r>
                        <a:rPr lang="sl-SI" sz="1600" b="1" dirty="0" smtClean="0">
                          <a:effectLst/>
                        </a:rPr>
                        <a:t>21/22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Št. vpisanih dijakov v š.l.  </a:t>
                      </a:r>
                      <a:r>
                        <a:rPr lang="sl-SI" sz="1600" b="1" dirty="0" smtClean="0">
                          <a:effectLst/>
                        </a:rPr>
                        <a:t>21/22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Razpis za vpis v š. l. 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22/23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187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GORENJSKA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sl-SI" sz="16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</a:tr>
              <a:tr h="32763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KOROŠKA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sl-SI" sz="16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</a:tr>
              <a:tr h="32763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OBALNO-KRAŠKA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sl-SI" sz="16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</a:tr>
              <a:tr h="42052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OSREDNJESLOVENSKA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102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sl-SI" sz="16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102</a:t>
                      </a:r>
                    </a:p>
                  </a:txBody>
                  <a:tcPr marL="7620" marR="7620" marT="7620" marB="0" anchor="b"/>
                </a:tc>
              </a:tr>
              <a:tr h="32763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PODRAVSKA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sl-SI" sz="16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7620" marR="7620" marT="7620" marB="0" anchor="b"/>
                </a:tc>
              </a:tr>
              <a:tr h="34187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SAVINJSKA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sl-SI" sz="16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</a:tr>
              <a:tr h="34187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SKUPAJ REGIJE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272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109</a:t>
                      </a:r>
                      <a:endParaRPr lang="sl-SI" sz="1600" b="1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306</a:t>
                      </a:r>
                      <a:endParaRPr lang="sl-SI" sz="1600" b="1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5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528" y="908720"/>
            <a:ext cx="8568952" cy="5689277"/>
          </a:xfrm>
        </p:spPr>
        <p:txBody>
          <a:bodyPr/>
          <a:lstStyle/>
          <a:p>
            <a:pPr marL="381000" indent="-381000" algn="ctr" eaLnBrk="1" hangingPunct="1">
              <a:spcBef>
                <a:spcPts val="0"/>
              </a:spcBef>
              <a:buFontTx/>
              <a:buNone/>
              <a:defRPr/>
            </a:pPr>
            <a:r>
              <a:rPr lang="sl-SI" sz="2800" b="1" dirty="0" smtClean="0">
                <a:solidFill>
                  <a:srgbClr val="FF0000"/>
                </a:solidFill>
              </a:rPr>
              <a:t>NOVE RAZMESTITVE</a:t>
            </a:r>
          </a:p>
          <a:p>
            <a:pPr marL="381600" lvl="1" indent="-381600" eaLnBrk="1" hangingPunct="1">
              <a:spcBef>
                <a:spcPts val="0"/>
              </a:spcBef>
              <a:buNone/>
              <a:defRPr/>
            </a:pPr>
            <a:endParaRPr lang="sl-SI" sz="2200" b="1" dirty="0" smtClean="0"/>
          </a:p>
          <a:p>
            <a:pPr marL="381600" lvl="1" indent="-381600" eaLnBrk="1" hangingPunct="1">
              <a:spcBef>
                <a:spcPts val="0"/>
              </a:spcBef>
              <a:buNone/>
              <a:defRPr/>
            </a:pPr>
            <a:r>
              <a:rPr lang="sl-SI" sz="2200" b="1" dirty="0" smtClean="0"/>
              <a:t>Izobraževalni programi nižjega poklicnega </a:t>
            </a:r>
            <a:r>
              <a:rPr lang="sl-SI" sz="2200" b="1" dirty="0"/>
              <a:t>izobraževanja:</a:t>
            </a:r>
            <a:r>
              <a:rPr lang="sl-SI" sz="2200" b="1" dirty="0">
                <a:solidFill>
                  <a:srgbClr val="0070C0"/>
                </a:solidFill>
              </a:rPr>
              <a:t> </a:t>
            </a:r>
            <a:endParaRPr lang="sl-SI" sz="2200" dirty="0">
              <a:solidFill>
                <a:srgbClr val="0070C0"/>
              </a:solidFill>
            </a:endParaRP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 smtClean="0">
                <a:solidFill>
                  <a:srgbClr val="FF0000"/>
                </a:solidFill>
              </a:rPr>
              <a:t>Pomočnik v biotehniki in oskrbi</a:t>
            </a:r>
            <a:r>
              <a:rPr lang="sl-SI" sz="2200" dirty="0" smtClean="0"/>
              <a:t>, Srednja šola za gostinstvo in turizem Maribor,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 smtClean="0">
                <a:solidFill>
                  <a:srgbClr val="FF0000"/>
                </a:solidFill>
              </a:rPr>
              <a:t>Pomočnik v biotehniki in oskrbi (DV) in Pomočnik v tehnoloških procesih (DV), </a:t>
            </a:r>
            <a:r>
              <a:rPr lang="sl-SI" sz="2200" dirty="0" smtClean="0"/>
              <a:t>Dvojezična srednja šola Lendava;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sl-SI" sz="2200" dirty="0" smtClean="0"/>
          </a:p>
          <a:p>
            <a:pPr marL="381600" lvl="1" indent="-381600" eaLnBrk="1" hangingPunct="1">
              <a:spcBef>
                <a:spcPts val="0"/>
              </a:spcBef>
              <a:buNone/>
              <a:defRPr/>
            </a:pPr>
            <a:r>
              <a:rPr lang="sl-SI" sz="2200" b="1" dirty="0" smtClean="0"/>
              <a:t>Izobraževalna programa srednjega </a:t>
            </a:r>
            <a:r>
              <a:rPr lang="sl-SI" sz="2200" b="1" dirty="0"/>
              <a:t>poklicnega izobraževanja:</a:t>
            </a:r>
            <a:r>
              <a:rPr lang="sl-SI" sz="2200" b="1" dirty="0">
                <a:solidFill>
                  <a:srgbClr val="0070C0"/>
                </a:solidFill>
              </a:rPr>
              <a:t> </a:t>
            </a:r>
            <a:endParaRPr lang="sl-SI" sz="2200" dirty="0">
              <a:solidFill>
                <a:srgbClr val="0070C0"/>
              </a:solidFill>
            </a:endParaRP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 smtClean="0">
                <a:solidFill>
                  <a:srgbClr val="FF0000"/>
                </a:solidFill>
              </a:rPr>
              <a:t>Izdelovalec oblačil in Grafični operater, </a:t>
            </a:r>
            <a:r>
              <a:rPr lang="sl-SI" sz="2200" dirty="0" smtClean="0"/>
              <a:t>Srednja šola za oblikovanje Maribor;</a:t>
            </a:r>
            <a:endParaRPr lang="sl-SI" sz="2200" dirty="0"/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sl-SI" sz="2200" dirty="0" smtClean="0"/>
          </a:p>
          <a:p>
            <a:pPr marL="381600" lvl="1" indent="-381600" eaLnBrk="1" hangingPunct="1">
              <a:spcBef>
                <a:spcPts val="0"/>
              </a:spcBef>
              <a:buNone/>
              <a:defRPr/>
            </a:pPr>
            <a:r>
              <a:rPr lang="sl-SI" sz="2200" b="1" dirty="0"/>
              <a:t>Izobraževalni </a:t>
            </a:r>
            <a:r>
              <a:rPr lang="sl-SI" sz="2200" b="1" dirty="0" smtClean="0"/>
              <a:t>programi </a:t>
            </a:r>
            <a:r>
              <a:rPr lang="sl-SI" sz="2200" b="1" dirty="0"/>
              <a:t>srednjega </a:t>
            </a:r>
            <a:r>
              <a:rPr lang="sl-SI" sz="2200" b="1" dirty="0" smtClean="0"/>
              <a:t>strokovnega </a:t>
            </a:r>
            <a:r>
              <a:rPr lang="sl-SI" sz="2200" b="1" dirty="0"/>
              <a:t>izobraževanja:</a:t>
            </a:r>
            <a:r>
              <a:rPr lang="sl-SI" sz="2200" b="1" dirty="0">
                <a:solidFill>
                  <a:srgbClr val="0070C0"/>
                </a:solidFill>
              </a:rPr>
              <a:t> </a:t>
            </a:r>
            <a:endParaRPr lang="sl-SI" sz="2200" dirty="0">
              <a:solidFill>
                <a:srgbClr val="0070C0"/>
              </a:solidFill>
            </a:endParaRP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 smtClean="0">
                <a:solidFill>
                  <a:srgbClr val="FF0000"/>
                </a:solidFill>
              </a:rPr>
              <a:t>Tehnik računalništva, </a:t>
            </a:r>
            <a:r>
              <a:rPr lang="sl-SI" sz="2200" dirty="0" smtClean="0"/>
              <a:t>Gimnazija in srednja šola Kočevje,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 smtClean="0">
                <a:solidFill>
                  <a:srgbClr val="FF0000"/>
                </a:solidFill>
              </a:rPr>
              <a:t>Ekonomski tehnik, </a:t>
            </a:r>
            <a:r>
              <a:rPr lang="sl-SI" sz="2200" dirty="0" smtClean="0"/>
              <a:t>Srednja šola Črnomelj,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200" dirty="0" smtClean="0">
                <a:solidFill>
                  <a:srgbClr val="FF0000"/>
                </a:solidFill>
              </a:rPr>
              <a:t>Predšolska vzgoja</a:t>
            </a:r>
            <a:r>
              <a:rPr lang="sl-SI" sz="2200" dirty="0" smtClean="0"/>
              <a:t>, ŠC Postojna,</a:t>
            </a:r>
          </a:p>
          <a:p>
            <a:pPr marL="457200" lvl="1" indent="0" eaLnBrk="1" hangingPunct="1">
              <a:spcBef>
                <a:spcPts val="0"/>
              </a:spcBef>
              <a:buNone/>
              <a:defRPr/>
            </a:pPr>
            <a:endParaRPr lang="sl-SI" sz="2400" b="1" dirty="0"/>
          </a:p>
          <a:p>
            <a:pPr marL="57150" indent="0" eaLnBrk="1" hangingPunct="1">
              <a:spcBef>
                <a:spcPts val="0"/>
              </a:spcBef>
              <a:buNone/>
              <a:defRPr/>
            </a:pPr>
            <a:endParaRPr lang="sl-SI" sz="2400" b="1" dirty="0" smtClean="0"/>
          </a:p>
          <a:p>
            <a:pPr marL="457200" lvl="1" indent="0" eaLnBrk="1" hangingPunct="1">
              <a:spcBef>
                <a:spcPts val="0"/>
              </a:spcBef>
              <a:buNone/>
              <a:defRPr/>
            </a:pPr>
            <a:endParaRPr lang="sl-SI" sz="2000" b="1" dirty="0">
              <a:solidFill>
                <a:srgbClr val="FF0000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sl-SI" sz="2000" i="1" dirty="0" smtClean="0"/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sl-SI" sz="2000" i="1" dirty="0" smtClean="0"/>
          </a:p>
          <a:p>
            <a:pPr marL="800100" lvl="1" indent="-342900" eaLnBrk="1" hangingPunct="1">
              <a:lnSpc>
                <a:spcPct val="80000"/>
              </a:lnSpc>
              <a:defRPr/>
            </a:pPr>
            <a:endParaRPr lang="sl-SI" sz="2000" b="1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  <a:defRPr/>
            </a:pPr>
            <a:endParaRPr lang="sl-SI" sz="2800" b="1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  <a:defRPr/>
            </a:pPr>
            <a:endParaRPr lang="sl-SI" sz="2800" b="1" dirty="0" smtClean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0334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6992</TotalTime>
  <Words>1715</Words>
  <Application>Microsoft Office PowerPoint</Application>
  <PresentationFormat>Diaprojekcija na zaslonu (4:3)</PresentationFormat>
  <Paragraphs>421</Paragraphs>
  <Slides>22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22</vt:i4>
      </vt:variant>
    </vt:vector>
  </HeadingPairs>
  <TitlesOfParts>
    <vt:vector size="23" baseType="lpstr">
      <vt:lpstr>Privzeti načrt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   NOVE RAZMESTITVE </vt:lpstr>
      <vt:lpstr> VAJENIŠKA IZVEDBA NEKATERIH PROGRAMOV</vt:lpstr>
      <vt:lpstr> VAJENIŠKA IZVEDBA NEKATERIH PROGRAMOV</vt:lpstr>
      <vt:lpstr>  VAJENIŠKA IZVEDBA NEKATERIH PROGRAMOV – nova programa</vt:lpstr>
      <vt:lpstr>  VAJENIŠKA OBLIKA IZOBRAŽEVANJA</vt:lpstr>
      <vt:lpstr>  VAJENIŠKA OBLIKA IZOBRAŽEVANJA</vt:lpstr>
      <vt:lpstr> POMEMBNI DATUMI ZA VPIS V SŠ PROGRAME </vt:lpstr>
      <vt:lpstr>POMEMBNI DATUMI ZA VPIS v PROGRAME PTI, PT in MT</vt:lpstr>
      <vt:lpstr>RAZPIS MEST V DIJAŠKIH DOMOVIH</vt:lpstr>
      <vt:lpstr>ROKOVNIK ZA VPIS V DIJAŠKI DOM</vt:lpstr>
      <vt:lpstr>DODATNE INFORMACIJE</vt:lpstr>
      <vt:lpstr>PowerPointova predstavitev</vt:lpstr>
    </vt:vector>
  </TitlesOfParts>
  <Company>Ministrstvo za šolstvo in šport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IVidmar</dc:creator>
  <cp:lastModifiedBy>Mateja Gornik Mrvar</cp:lastModifiedBy>
  <cp:revision>258</cp:revision>
  <cp:lastPrinted>2021-01-29T12:53:22Z</cp:lastPrinted>
  <dcterms:created xsi:type="dcterms:W3CDTF">2011-01-20T09:15:58Z</dcterms:created>
  <dcterms:modified xsi:type="dcterms:W3CDTF">2022-01-27T13:57:43Z</dcterms:modified>
</cp:coreProperties>
</file>