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5" r:id="rId2"/>
    <p:sldId id="295" r:id="rId3"/>
    <p:sldId id="272" r:id="rId4"/>
    <p:sldId id="296" r:id="rId5"/>
    <p:sldId id="297" r:id="rId6"/>
    <p:sldId id="298" r:id="rId7"/>
    <p:sldId id="299" r:id="rId8"/>
    <p:sldId id="300" r:id="rId9"/>
    <p:sldId id="30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vetel slog 3 – poudarek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4"/>
    <p:restoredTop sz="96092" autoAdjust="0"/>
  </p:normalViewPr>
  <p:slideViewPr>
    <p:cSldViewPr snapToGrid="0" snapToObjects="1">
      <p:cViewPr varScale="1">
        <p:scale>
          <a:sx n="82" d="100"/>
          <a:sy n="82" d="100"/>
        </p:scale>
        <p:origin x="854" y="6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2" d="100"/>
          <a:sy n="112" d="100"/>
        </p:scale>
        <p:origin x="29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A89D8-C921-FD48-BA33-9423322A32B2}" type="datetimeFigureOut">
              <a:rPr lang="en-US" smtClean="0"/>
              <a:pPr/>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C9013-9B44-A04B-A77F-543B2D793454}" type="slidenum">
              <a:rPr lang="en-US" smtClean="0"/>
              <a:pPr/>
              <a:t>‹#›</a:t>
            </a:fld>
            <a:endParaRPr lang="en-US"/>
          </a:p>
        </p:txBody>
      </p:sp>
    </p:spTree>
    <p:extLst>
      <p:ext uri="{BB962C8B-B14F-4D97-AF65-F5344CB8AC3E}">
        <p14:creationId xmlns:p14="http://schemas.microsoft.com/office/powerpoint/2010/main" val="128732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4</a:t>
            </a:fld>
            <a:endParaRPr lang="en-US"/>
          </a:p>
        </p:txBody>
      </p:sp>
    </p:spTree>
    <p:extLst>
      <p:ext uri="{BB962C8B-B14F-4D97-AF65-F5344CB8AC3E}">
        <p14:creationId xmlns:p14="http://schemas.microsoft.com/office/powerpoint/2010/main" val="189273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5</a:t>
            </a:fld>
            <a:endParaRPr lang="en-US"/>
          </a:p>
        </p:txBody>
      </p:sp>
    </p:spTree>
    <p:extLst>
      <p:ext uri="{BB962C8B-B14F-4D97-AF65-F5344CB8AC3E}">
        <p14:creationId xmlns:p14="http://schemas.microsoft.com/office/powerpoint/2010/main" val="24218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6</a:t>
            </a:fld>
            <a:endParaRPr lang="en-US"/>
          </a:p>
        </p:txBody>
      </p:sp>
    </p:spTree>
    <p:extLst>
      <p:ext uri="{BB962C8B-B14F-4D97-AF65-F5344CB8AC3E}">
        <p14:creationId xmlns:p14="http://schemas.microsoft.com/office/powerpoint/2010/main" val="318630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7</a:t>
            </a:fld>
            <a:endParaRPr lang="en-US"/>
          </a:p>
        </p:txBody>
      </p:sp>
    </p:spTree>
    <p:extLst>
      <p:ext uri="{BB962C8B-B14F-4D97-AF65-F5344CB8AC3E}">
        <p14:creationId xmlns:p14="http://schemas.microsoft.com/office/powerpoint/2010/main" val="127835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8</a:t>
            </a:fld>
            <a:endParaRPr lang="en-US"/>
          </a:p>
        </p:txBody>
      </p:sp>
    </p:spTree>
    <p:extLst>
      <p:ext uri="{BB962C8B-B14F-4D97-AF65-F5344CB8AC3E}">
        <p14:creationId xmlns:p14="http://schemas.microsoft.com/office/powerpoint/2010/main" val="64078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9</a:t>
            </a:fld>
            <a:endParaRPr lang="en-US"/>
          </a:p>
        </p:txBody>
      </p:sp>
    </p:spTree>
    <p:extLst>
      <p:ext uri="{BB962C8B-B14F-4D97-AF65-F5344CB8AC3E}">
        <p14:creationId xmlns:p14="http://schemas.microsoft.com/office/powerpoint/2010/main" val="1708754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0070C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9974" y="5735977"/>
            <a:ext cx="1556652" cy="58531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7281" y="642047"/>
            <a:ext cx="3674561" cy="7339399"/>
          </a:xfrm>
          <a:prstGeom prst="rect">
            <a:avLst/>
          </a:prstGeom>
        </p:spPr>
      </p:pic>
      <p:sp>
        <p:nvSpPr>
          <p:cNvPr id="8" name="Text Placeholder 9"/>
          <p:cNvSpPr>
            <a:spLocks noGrp="1"/>
          </p:cNvSpPr>
          <p:nvPr>
            <p:ph type="body" sz="quarter" idx="11" hasCustomPrompt="1"/>
          </p:nvPr>
        </p:nvSpPr>
        <p:spPr>
          <a:xfrm>
            <a:off x="2889250" y="371475"/>
            <a:ext cx="8445500" cy="3338513"/>
          </a:xfrm>
          <a:prstGeom prst="rect">
            <a:avLst/>
          </a:prstGeom>
        </p:spPr>
        <p:txBody>
          <a:bodyPr/>
          <a:lstStyle>
            <a:lvl1pPr marL="0" indent="0">
              <a:buNone/>
              <a:defRPr sz="7000" baseline="0">
                <a:solidFill>
                  <a:schemeClr val="bg1"/>
                </a:solidFill>
                <a:latin typeface="Calibri" charset="0"/>
                <a:ea typeface="Calibri" charset="0"/>
                <a:cs typeface="Calibri" charset="0"/>
              </a:defRPr>
            </a:lvl1pPr>
            <a:lvl2pPr>
              <a:defRPr sz="1800"/>
            </a:lvl2pPr>
            <a:lvl3pPr>
              <a:defRPr sz="1800"/>
            </a:lvl3pPr>
            <a:lvl4pPr>
              <a:defRPr sz="1800"/>
            </a:lvl4pPr>
            <a:lvl5pPr>
              <a:defRPr sz="1800"/>
            </a:lvl5pPr>
          </a:lstStyle>
          <a:p>
            <a:pPr lvl="0"/>
            <a:r>
              <a:rPr lang="en-US" sz="7000" dirty="0">
                <a:latin typeface="Calibri" charset="0"/>
                <a:ea typeface="Calibri" charset="0"/>
                <a:cs typeface="Calibri" charset="0"/>
              </a:rPr>
              <a:t>NASLOV NALSOVNAS NASLOV NASLOV NASLOV NASLOV NASL</a:t>
            </a:r>
            <a:endParaRPr lang="en-US" dirty="0"/>
          </a:p>
        </p:txBody>
      </p:sp>
    </p:spTree>
    <p:extLst>
      <p:ext uri="{BB962C8B-B14F-4D97-AF65-F5344CB8AC3E}">
        <p14:creationId xmlns:p14="http://schemas.microsoft.com/office/powerpoint/2010/main" val="46424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4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424982" y="319456"/>
            <a:ext cx="272485" cy="544969"/>
          </a:xfrm>
          <a:prstGeom prst="rect">
            <a:avLst/>
          </a:prstGeom>
        </p:spPr>
      </p:pic>
      <p:sp>
        <p:nvSpPr>
          <p:cNvPr id="9"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Tree>
    <p:extLst>
      <p:ext uri="{BB962C8B-B14F-4D97-AF65-F5344CB8AC3E}">
        <p14:creationId xmlns:p14="http://schemas.microsoft.com/office/powerpoint/2010/main" val="33767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ŠRI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424982" y="319456"/>
            <a:ext cx="272485" cy="544969"/>
          </a:xfrm>
          <a:prstGeom prst="rect">
            <a:avLst/>
          </a:prstGeom>
        </p:spPr>
      </p:pic>
      <p:sp>
        <p:nvSpPr>
          <p:cNvPr id="6" name="Title 1"/>
          <p:cNvSpPr>
            <a:spLocks noGrp="1"/>
          </p:cNvSpPr>
          <p:nvPr>
            <p:ph type="title" hasCustomPrompt="1"/>
          </p:nvPr>
        </p:nvSpPr>
        <p:spPr>
          <a:xfrm>
            <a:off x="792480" y="1963405"/>
            <a:ext cx="10515600" cy="389293"/>
          </a:xfrm>
          <a:prstGeom prst="rect">
            <a:avLst/>
          </a:prstGeom>
        </p:spPr>
        <p:txBody>
          <a:bodyP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sp>
        <p:nvSpPr>
          <p:cNvPr id="11" name="Content Placeholder 10"/>
          <p:cNvSpPr>
            <a:spLocks noGrp="1"/>
          </p:cNvSpPr>
          <p:nvPr>
            <p:ph sz="quarter" idx="12" hasCustomPrompt="1"/>
          </p:nvPr>
        </p:nvSpPr>
        <p:spPr>
          <a:xfrm>
            <a:off x="792480" y="2773679"/>
            <a:ext cx="9631362" cy="2606041"/>
          </a:xfrm>
          <a:prstGeom prst="rect">
            <a:avLst/>
          </a:prstGeom>
        </p:spPr>
        <p:txBody>
          <a:bodyPr/>
          <a:lstStyle>
            <a:lvl1pPr marL="457200" marR="0" indent="-457200" algn="l" defTabSz="914400" rtl="0" eaLnBrk="1" fontAlgn="auto" latinLnBrk="0" hangingPunct="1">
              <a:lnSpc>
                <a:spcPct val="100000"/>
              </a:lnSpc>
              <a:spcBef>
                <a:spcPts val="1000"/>
              </a:spcBef>
              <a:spcAft>
                <a:spcPts val="0"/>
              </a:spcAft>
              <a:buClrTx/>
              <a:buSzTx/>
              <a:buFont typeface="Arial" charset="0"/>
              <a:buChar char="•"/>
              <a:tabLst/>
              <a:defRPr sz="1700">
                <a:solidFill>
                  <a:schemeClr val="tx1">
                    <a:lumMod val="65000"/>
                    <a:lumOff val="35000"/>
                  </a:schemeClr>
                </a:solidFill>
              </a:defRPr>
            </a:lvl1pPr>
            <a:lvl2pPr marL="800100" indent="-342900">
              <a:buFont typeface="Arial" charset="0"/>
              <a:buChar char="•"/>
              <a:defRPr/>
            </a:lvl2pPr>
            <a:lvl3pPr marL="1257300" indent="-342900">
              <a:buFont typeface="Arial" charset="0"/>
              <a:buChar char="•"/>
              <a:defRPr/>
            </a:lvl3pPr>
            <a:lvl4pPr marL="1657350" indent="-285750">
              <a:buFont typeface="Arial" charset="0"/>
              <a:buChar char="•"/>
              <a:defRPr/>
            </a:lvl4pPr>
            <a:lvl5pPr marL="2114550" indent="-285750">
              <a:buFont typeface="Arial" charset="0"/>
              <a:buChar char="•"/>
              <a:defRPr/>
            </a:lvl5pPr>
          </a:lstStyle>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p:txBody>
      </p:sp>
      <p:sp>
        <p:nvSpPr>
          <p:cNvPr id="14"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Tree>
    <p:extLst>
      <p:ext uri="{BB962C8B-B14F-4D97-AF65-F5344CB8AC3E}">
        <p14:creationId xmlns:p14="http://schemas.microsoft.com/office/powerpoint/2010/main" val="66313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ŠRI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424982" y="319456"/>
            <a:ext cx="272485" cy="544969"/>
          </a:xfrm>
          <a:prstGeom prst="rect">
            <a:avLst/>
          </a:prstGeom>
        </p:spPr>
      </p:pic>
      <p:sp>
        <p:nvSpPr>
          <p:cNvPr id="6" name="Title 1"/>
          <p:cNvSpPr>
            <a:spLocks noGrp="1"/>
          </p:cNvSpPr>
          <p:nvPr>
            <p:ph type="title" hasCustomPrompt="1"/>
          </p:nvPr>
        </p:nvSpPr>
        <p:spPr>
          <a:xfrm>
            <a:off x="792480" y="1530053"/>
            <a:ext cx="4906645" cy="389293"/>
          </a:xfrm>
          <a:prstGeom prst="rect">
            <a:avLst/>
          </a:prstGeom>
        </p:spPr>
        <p:txBody>
          <a:bodyPr anchor="ct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sp>
        <p:nvSpPr>
          <p:cNvPr id="17" name="Picture Placeholder 16"/>
          <p:cNvSpPr>
            <a:spLocks noGrp="1"/>
          </p:cNvSpPr>
          <p:nvPr>
            <p:ph type="pic" sz="quarter" idx="15"/>
          </p:nvPr>
        </p:nvSpPr>
        <p:spPr>
          <a:xfrm>
            <a:off x="5852160" y="1530350"/>
            <a:ext cx="6339840" cy="3362325"/>
          </a:xfrm>
          <a:prstGeom prst="rect">
            <a:avLst/>
          </a:prstGeom>
        </p:spPr>
        <p:txBody>
          <a:bodyPr/>
          <a:lstStyle/>
          <a:p>
            <a:endParaRPr lang="en-US" dirty="0"/>
          </a:p>
        </p:txBody>
      </p:sp>
      <p:sp>
        <p:nvSpPr>
          <p:cNvPr id="18"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
        <p:nvSpPr>
          <p:cNvPr id="20" name="Text Placeholder 19"/>
          <p:cNvSpPr>
            <a:spLocks noGrp="1"/>
          </p:cNvSpPr>
          <p:nvPr>
            <p:ph type="body" sz="quarter" idx="16" hasCustomPrompt="1"/>
          </p:nvPr>
        </p:nvSpPr>
        <p:spPr>
          <a:xfrm>
            <a:off x="792163" y="5562600"/>
            <a:ext cx="4906962" cy="365125"/>
          </a:xfrm>
          <a:prstGeom prst="rect">
            <a:avLst/>
          </a:prstGeom>
        </p:spPr>
        <p:txBody>
          <a:bodyPr anchor="ctr"/>
          <a:lstStyle>
            <a:lvl1pPr marL="0" indent="0">
              <a:buNone/>
              <a:defRPr sz="1700" i="1" baseline="0">
                <a:solidFill>
                  <a:schemeClr val="bg1">
                    <a:lumMod val="50000"/>
                  </a:schemeClr>
                </a:solidFill>
              </a:defRPr>
            </a:lvl1pPr>
            <a:lvl5pPr marL="1828800" indent="0" algn="l">
              <a:lnSpc>
                <a:spcPct val="100000"/>
              </a:lnSpc>
              <a:buNone/>
              <a:defRPr/>
            </a:lvl5pPr>
          </a:lstStyle>
          <a:p>
            <a:pPr lvl="0"/>
            <a:r>
              <a:rPr lang="en-US" dirty="0" err="1"/>
              <a:t>Opisni</a:t>
            </a:r>
            <a:r>
              <a:rPr lang="en-US" dirty="0"/>
              <a:t> </a:t>
            </a:r>
            <a:r>
              <a:rPr lang="en-US" dirty="0" err="1"/>
              <a:t>tekst</a:t>
            </a:r>
            <a:r>
              <a:rPr lang="en-US" dirty="0"/>
              <a:t> lorem ipsum dolor sit</a:t>
            </a:r>
          </a:p>
        </p:txBody>
      </p:sp>
      <p:sp>
        <p:nvSpPr>
          <p:cNvPr id="22" name="Text Placeholder 21"/>
          <p:cNvSpPr>
            <a:spLocks noGrp="1"/>
          </p:cNvSpPr>
          <p:nvPr>
            <p:ph type="body" sz="quarter" idx="17" hasCustomPrompt="1"/>
          </p:nvPr>
        </p:nvSpPr>
        <p:spPr>
          <a:xfrm>
            <a:off x="792163" y="2270443"/>
            <a:ext cx="4906962" cy="1143317"/>
          </a:xfrm>
          <a:prstGeom prst="rect">
            <a:avLst/>
          </a:prstGeom>
        </p:spPr>
        <p:txBody>
          <a:bodyPr anchor="t"/>
          <a:lstStyle>
            <a:lvl1pPr marL="0" indent="0">
              <a:lnSpc>
                <a:spcPct val="150000"/>
              </a:lnSpc>
              <a:buNone/>
              <a:defRPr sz="1600" baseline="0">
                <a:solidFill>
                  <a:schemeClr val="tx1">
                    <a:lumMod val="75000"/>
                    <a:lumOff val="25000"/>
                  </a:schemeClr>
                </a:solidFill>
                <a:latin typeface="+mn-lt"/>
              </a:defRPr>
            </a:lvl1pPr>
            <a:lvl5pPr algn="l">
              <a:defRPr/>
            </a:lvl5pPr>
          </a:lstStyle>
          <a:p>
            <a:pPr lvl="0"/>
            <a:r>
              <a:rPr lang="en-US" dirty="0"/>
              <a:t>Fifth level lorem ipsum dolor sir </a:t>
            </a:r>
            <a:r>
              <a:rPr lang="en-US" dirty="0" err="1"/>
              <a:t>amter</a:t>
            </a:r>
            <a:r>
              <a:rPr lang="en-US" dirty="0"/>
              <a:t> </a:t>
            </a:r>
            <a:r>
              <a:rPr lang="en-US" dirty="0" err="1"/>
              <a:t>daflk</a:t>
            </a:r>
            <a:r>
              <a:rPr lang="en-US" dirty="0"/>
              <a:t> a </a:t>
            </a:r>
            <a:r>
              <a:rPr lang="en-US" dirty="0" err="1"/>
              <a:t>oieboa</a:t>
            </a:r>
            <a:r>
              <a:rPr lang="en-US" dirty="0"/>
              <a:t> v </a:t>
            </a:r>
            <a:r>
              <a:rPr lang="en-US" dirty="0" err="1"/>
              <a:t>doi</a:t>
            </a:r>
            <a:r>
              <a:rPr lang="en-US" dirty="0"/>
              <a:t> </a:t>
            </a:r>
            <a:r>
              <a:rPr lang="en-US" dirty="0" err="1"/>
              <a:t>jadoči</a:t>
            </a:r>
            <a:r>
              <a:rPr lang="en-US" dirty="0"/>
              <a:t>. Ad </a:t>
            </a:r>
            <a:r>
              <a:rPr lang="en-US" dirty="0" err="1"/>
              <a:t>odaofi</a:t>
            </a:r>
            <a:r>
              <a:rPr lang="en-US" dirty="0"/>
              <a:t> </a:t>
            </a:r>
            <a:r>
              <a:rPr lang="en-US" dirty="0" err="1"/>
              <a:t>nn</a:t>
            </a:r>
            <a:r>
              <a:rPr lang="en-US" dirty="0"/>
              <a:t>. </a:t>
            </a:r>
            <a:r>
              <a:rPr lang="en-US" dirty="0" err="1"/>
              <a:t>Adovj</a:t>
            </a:r>
            <a:r>
              <a:rPr lang="en-US" dirty="0"/>
              <a:t> </a:t>
            </a:r>
            <a:r>
              <a:rPr lang="en-US" dirty="0" err="1"/>
              <a:t>ačoadsvkjbegš</a:t>
            </a:r>
            <a:r>
              <a:rPr lang="en-US" dirty="0"/>
              <a:t>. Lorem ipsum dolor </a:t>
            </a:r>
            <a:r>
              <a:rPr lang="en-US" dirty="0" err="1"/>
              <a:t>sitamet</a:t>
            </a:r>
            <a:r>
              <a:rPr lang="en-US" dirty="0"/>
              <a:t> </a:t>
            </a:r>
            <a:r>
              <a:rPr lang="en-US" dirty="0" err="1"/>
              <a:t>dlortwrb</a:t>
            </a:r>
            <a:r>
              <a:rPr lang="en-US" dirty="0"/>
              <a:t>. </a:t>
            </a:r>
          </a:p>
        </p:txBody>
      </p:sp>
      <p:sp>
        <p:nvSpPr>
          <p:cNvPr id="8" name="Text Placeholder 7"/>
          <p:cNvSpPr>
            <a:spLocks noGrp="1"/>
          </p:cNvSpPr>
          <p:nvPr>
            <p:ph type="body" sz="quarter" idx="18" hasCustomPrompt="1"/>
          </p:nvPr>
        </p:nvSpPr>
        <p:spPr>
          <a:xfrm>
            <a:off x="792163" y="3611563"/>
            <a:ext cx="4906962" cy="1600200"/>
          </a:xfrm>
          <a:prstGeom prst="rect">
            <a:avLst/>
          </a:prstGeom>
        </p:spPr>
        <p:txBody>
          <a:bodyPr/>
          <a:lstStyle>
            <a:lvl1pPr marL="514350" indent="-514350">
              <a:buFont typeface="+mj-lt"/>
              <a:buAutoNum type="arabicPeriod"/>
              <a:defRPr sz="1600">
                <a:solidFill>
                  <a:srgbClr val="92D050"/>
                </a:solidFill>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err="1"/>
              <a:t>Sdvoubuhtoprbwe</a:t>
            </a:r>
            <a:r>
              <a:rPr lang="en-US" dirty="0"/>
              <a:t> </a:t>
            </a:r>
            <a:r>
              <a:rPr lang="en-US" dirty="0" err="1"/>
              <a:t>vfisuhvapd</a:t>
            </a:r>
            <a:r>
              <a:rPr lang="en-US" dirty="0"/>
              <a:t> </a:t>
            </a:r>
            <a:r>
              <a:rPr lang="en-US" dirty="0" err="1"/>
              <a:t>faiuvhadev</a:t>
            </a:r>
            <a:r>
              <a:rPr lang="en-US" dirty="0"/>
              <a:t> </a:t>
            </a:r>
            <a:r>
              <a:rPr lang="en-US" dirty="0" err="1"/>
              <a:t>ufdhva</a:t>
            </a:r>
            <a:endParaRPr lang="en-US" dirty="0"/>
          </a:p>
          <a:p>
            <a:pPr lvl="0"/>
            <a:r>
              <a:rPr lang="en-US" dirty="0"/>
              <a:t>Tree </a:t>
            </a:r>
            <a:r>
              <a:rPr lang="en-US" dirty="0" err="1"/>
              <a:t>gewnboiwrb</a:t>
            </a:r>
            <a:r>
              <a:rPr lang="en-US" dirty="0"/>
              <a:t> </a:t>
            </a:r>
            <a:r>
              <a:rPr lang="en-US" dirty="0" err="1"/>
              <a:t>gnbrewpauih</a:t>
            </a:r>
            <a:r>
              <a:rPr lang="en-US" dirty="0"/>
              <a:t> </a:t>
            </a:r>
            <a:r>
              <a:rPr lang="en-US" dirty="0" err="1"/>
              <a:t>fiuhwbpiruw</a:t>
            </a:r>
            <a:endParaRPr lang="en-US" dirty="0"/>
          </a:p>
          <a:p>
            <a:pPr lvl="0"/>
            <a:r>
              <a:rPr lang="en-US" dirty="0" err="1"/>
              <a:t>Sbuhtoprbwe</a:t>
            </a:r>
            <a:r>
              <a:rPr lang="en-US" dirty="0"/>
              <a:t> </a:t>
            </a:r>
            <a:r>
              <a:rPr lang="en-US" dirty="0" err="1"/>
              <a:t>vfisuhvapd</a:t>
            </a:r>
            <a:r>
              <a:rPr lang="en-US" dirty="0"/>
              <a:t> </a:t>
            </a:r>
            <a:r>
              <a:rPr lang="en-US" dirty="0" err="1"/>
              <a:t>faiuvhadev</a:t>
            </a:r>
            <a:r>
              <a:rPr lang="en-US" dirty="0"/>
              <a:t> </a:t>
            </a:r>
            <a:r>
              <a:rPr lang="en-US" dirty="0" err="1"/>
              <a:t>ufdhvaj</a:t>
            </a:r>
            <a:r>
              <a:rPr lang="en-US" dirty="0"/>
              <a:t> </a:t>
            </a:r>
          </a:p>
          <a:p>
            <a:pPr lvl="0"/>
            <a:r>
              <a:rPr lang="en-US" dirty="0"/>
              <a:t>Free </a:t>
            </a:r>
            <a:r>
              <a:rPr lang="en-US" dirty="0" err="1"/>
              <a:t>vfisuhvapd</a:t>
            </a:r>
            <a:r>
              <a:rPr lang="en-US" dirty="0"/>
              <a:t> </a:t>
            </a:r>
            <a:r>
              <a:rPr lang="en-US" dirty="0" err="1"/>
              <a:t>faiuvhadev</a:t>
            </a:r>
            <a:r>
              <a:rPr lang="en-US" dirty="0"/>
              <a:t> </a:t>
            </a:r>
            <a:r>
              <a:rPr lang="en-US" dirty="0" err="1"/>
              <a:t>ufdhvapj</a:t>
            </a:r>
            <a:r>
              <a:rPr lang="en-US" dirty="0"/>
              <a:t> tree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2480" y="1606253"/>
            <a:ext cx="4906645" cy="389293"/>
          </a:xfrm>
          <a:prstGeom prst="rect">
            <a:avLst/>
          </a:prstGeom>
        </p:spPr>
        <p:txBody>
          <a:bodyPr anchor="ct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pic>
        <p:nvPicPr>
          <p:cNvPr id="7" name="Picture 6"/>
          <p:cNvPicPr>
            <a:picLocks noChangeAspect="1"/>
          </p:cNvPicPr>
          <p:nvPr userDrawn="1"/>
        </p:nvPicPr>
        <p:blipFill>
          <a:blip r:embed="rId3"/>
          <a:stretch>
            <a:fillRect/>
          </a:stretch>
        </p:blipFill>
        <p:spPr>
          <a:xfrm>
            <a:off x="424982" y="319456"/>
            <a:ext cx="272485" cy="544969"/>
          </a:xfrm>
          <a:prstGeom prst="rect">
            <a:avLst/>
          </a:prstGeom>
        </p:spPr>
      </p:pic>
      <p:sp>
        <p:nvSpPr>
          <p:cNvPr id="11" name="Title 1"/>
          <p:cNvSpPr txBox="1">
            <a:spLocks/>
          </p:cNvSpPr>
          <p:nvPr userDrawn="1"/>
        </p:nvSpPr>
        <p:spPr>
          <a:xfrm>
            <a:off x="792480" y="2154893"/>
            <a:ext cx="4906645" cy="389293"/>
          </a:xfrm>
          <a:prstGeom prst="rect">
            <a:avLst/>
          </a:prstGeom>
        </p:spPr>
        <p:txBody>
          <a:bodyPr anchor="ctr"/>
          <a:lstStyle>
            <a:lvl1pPr algn="l" defTabSz="914400" rtl="0" eaLnBrk="1" latinLnBrk="0" hangingPunct="1">
              <a:lnSpc>
                <a:spcPct val="90000"/>
              </a:lnSpc>
              <a:spcBef>
                <a:spcPct val="0"/>
              </a:spcBef>
              <a:buNone/>
              <a:defRPr lang="sl-SI" sz="2500" b="1" kern="1200" baseline="0" smtClean="0">
                <a:solidFill>
                  <a:schemeClr val="tx1">
                    <a:lumMod val="65000"/>
                    <a:lumOff val="35000"/>
                  </a:schemeClr>
                </a:solidFill>
                <a:latin typeface="Calibri light" charset="0"/>
                <a:ea typeface="Arial Narrow" panose="020B0606020202030204" pitchFamily="34" charset="0"/>
                <a:cs typeface="Arial Narrow" panose="020B0606020202030204" pitchFamily="34" charset="0"/>
              </a:defRPr>
            </a:lvl1pPr>
          </a:lstStyle>
          <a:p>
            <a:pPr>
              <a:lnSpc>
                <a:spcPct val="150000"/>
              </a:lnSpc>
              <a:spcAft>
                <a:spcPts val="0"/>
              </a:spcAft>
            </a:pPr>
            <a:endParaRPr lang="sl-SI" sz="1700" b="1" i="0" dirty="0">
              <a:solidFill>
                <a:schemeClr val="tx1">
                  <a:lumMod val="65000"/>
                  <a:lumOff val="35000"/>
                </a:schemeClr>
              </a:solidFill>
              <a:latin typeface="Calibri" charset="0"/>
              <a:ea typeface="Calibri" charset="0"/>
              <a:cs typeface="Calibri" charset="0"/>
            </a:endParaRPr>
          </a:p>
        </p:txBody>
      </p:sp>
      <p:sp>
        <p:nvSpPr>
          <p:cNvPr id="14"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
        <p:nvSpPr>
          <p:cNvPr id="16" name="Text Placeholder 15"/>
          <p:cNvSpPr>
            <a:spLocks noGrp="1"/>
          </p:cNvSpPr>
          <p:nvPr>
            <p:ph type="body" sz="quarter" idx="16" hasCustomPrompt="1"/>
          </p:nvPr>
        </p:nvSpPr>
        <p:spPr>
          <a:xfrm>
            <a:off x="792163" y="1995488"/>
            <a:ext cx="4906962" cy="449262"/>
          </a:xfrm>
          <a:prstGeom prst="rect">
            <a:avLst/>
          </a:prstGeom>
        </p:spPr>
        <p:txBody>
          <a:bodyPr anchor="ctr"/>
          <a:lstStyle>
            <a:lvl1pPr marL="0" indent="0">
              <a:lnSpc>
                <a:spcPct val="100000"/>
              </a:lnSpc>
              <a:buNone/>
              <a:defRPr sz="1700" b="1">
                <a:solidFill>
                  <a:schemeClr val="tx1">
                    <a:lumMod val="65000"/>
                    <a:lumOff val="35000"/>
                  </a:schemeClr>
                </a:solidFill>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dirty="0"/>
              <a:t>Fifth level lorem ipsum dolor</a:t>
            </a:r>
          </a:p>
        </p:txBody>
      </p:sp>
      <p:sp>
        <p:nvSpPr>
          <p:cNvPr id="19" name="Text Placeholder 21"/>
          <p:cNvSpPr>
            <a:spLocks noGrp="1"/>
          </p:cNvSpPr>
          <p:nvPr>
            <p:ph type="body" sz="quarter" idx="17" hasCustomPrompt="1"/>
          </p:nvPr>
        </p:nvSpPr>
        <p:spPr>
          <a:xfrm>
            <a:off x="792162" y="2734904"/>
            <a:ext cx="10235603" cy="2949616"/>
          </a:xfrm>
          <a:prstGeom prst="rect">
            <a:avLst/>
          </a:prstGeom>
        </p:spPr>
        <p:txBody>
          <a:bodyPr anchor="t"/>
          <a:lstStyle>
            <a:lvl1pPr marL="0" marR="0" indent="0" algn="l" defTabSz="914400" rtl="0" eaLnBrk="1" fontAlgn="auto" latinLnBrk="0" hangingPunct="1">
              <a:lnSpc>
                <a:spcPct val="150000"/>
              </a:lnSpc>
              <a:spcBef>
                <a:spcPts val="1000"/>
              </a:spcBef>
              <a:spcAft>
                <a:spcPts val="0"/>
              </a:spcAft>
              <a:buClrTx/>
              <a:buSzTx/>
              <a:buFont typeface="Arial"/>
              <a:buNone/>
              <a:tabLst/>
              <a:defRPr sz="1600" baseline="0">
                <a:solidFill>
                  <a:schemeClr val="tx1">
                    <a:lumMod val="75000"/>
                    <a:lumOff val="25000"/>
                  </a:schemeClr>
                </a:solidFill>
                <a:latin typeface="+mn-lt"/>
              </a:defRPr>
            </a:lvl1pPr>
            <a:lvl5pPr algn="l">
              <a:defRPr/>
            </a:lvl5pPr>
          </a:lstStyle>
          <a:p>
            <a:pPr marL="0" marR="0" lvl="0" indent="0" algn="l" defTabSz="914400" rtl="0" eaLnBrk="1" fontAlgn="auto" latinLnBrk="0" hangingPunct="1">
              <a:lnSpc>
                <a:spcPct val="150000"/>
              </a:lnSpc>
              <a:spcBef>
                <a:spcPts val="1000"/>
              </a:spcBef>
              <a:spcAft>
                <a:spcPts val="0"/>
              </a:spcAft>
              <a:buClrTx/>
              <a:buSzTx/>
              <a:buFont typeface="Arial"/>
              <a:buNone/>
              <a:tabLst/>
              <a:defRPr/>
            </a:pPr>
            <a:r>
              <a:rPr lang="en-US" dirty="0"/>
              <a:t>Fifth level lorem ipsum dolor sir </a:t>
            </a:r>
            <a:r>
              <a:rPr lang="en-US" dirty="0" err="1"/>
              <a:t>amter</a:t>
            </a:r>
            <a:r>
              <a:rPr lang="en-US" dirty="0"/>
              <a:t> </a:t>
            </a:r>
            <a:r>
              <a:rPr lang="en-US" dirty="0" err="1"/>
              <a:t>daflk</a:t>
            </a:r>
            <a:r>
              <a:rPr lang="en-US" dirty="0"/>
              <a:t> a </a:t>
            </a:r>
            <a:r>
              <a:rPr lang="en-US" dirty="0" err="1"/>
              <a:t>oieboa</a:t>
            </a:r>
            <a:r>
              <a:rPr lang="en-US" dirty="0"/>
              <a:t> v </a:t>
            </a:r>
            <a:r>
              <a:rPr lang="en-US" dirty="0" err="1"/>
              <a:t>doi</a:t>
            </a:r>
            <a:r>
              <a:rPr lang="en-US" dirty="0"/>
              <a:t> </a:t>
            </a:r>
            <a:r>
              <a:rPr lang="en-US" dirty="0" err="1"/>
              <a:t>jadoči</a:t>
            </a:r>
            <a:r>
              <a:rPr lang="en-US" dirty="0"/>
              <a:t>. Ad </a:t>
            </a:r>
            <a:r>
              <a:rPr lang="en-US" dirty="0" err="1"/>
              <a:t>odaofi</a:t>
            </a:r>
            <a:r>
              <a:rPr lang="en-US" dirty="0"/>
              <a:t> </a:t>
            </a:r>
            <a:r>
              <a:rPr lang="en-US" dirty="0" err="1"/>
              <a:t>nn</a:t>
            </a:r>
            <a:r>
              <a:rPr lang="en-US" dirty="0"/>
              <a:t>. </a:t>
            </a:r>
            <a:r>
              <a:rPr lang="en-US" dirty="0" err="1"/>
              <a:t>Adovj</a:t>
            </a:r>
            <a:r>
              <a:rPr lang="en-US" dirty="0"/>
              <a:t> </a:t>
            </a:r>
            <a:r>
              <a:rPr lang="en-US" dirty="0" err="1"/>
              <a:t>ačoadsvkjbegš</a:t>
            </a:r>
            <a:r>
              <a:rPr lang="en-US" dirty="0"/>
              <a:t>. Lorem ipsum dolor </a:t>
            </a:r>
            <a:r>
              <a:rPr lang="en-US" dirty="0" err="1"/>
              <a:t>sitamet</a:t>
            </a:r>
            <a:r>
              <a:rPr lang="en-US" dirty="0"/>
              <a:t> </a:t>
            </a:r>
            <a:r>
              <a:rPr lang="en-US" dirty="0" err="1"/>
              <a:t>dlortwrb</a:t>
            </a:r>
            <a:r>
              <a:rPr lang="en-US" dirty="0"/>
              <a:t>. </a:t>
            </a:r>
            <a:r>
              <a:rPr lang="en-US" dirty="0" err="1"/>
              <a:t>Sdvoubuhtoprbwe</a:t>
            </a:r>
            <a:r>
              <a:rPr lang="en-US" dirty="0"/>
              <a:t> </a:t>
            </a:r>
            <a:r>
              <a:rPr lang="en-US" dirty="0" err="1"/>
              <a:t>vfisuhvapd</a:t>
            </a:r>
            <a:r>
              <a:rPr lang="en-US" dirty="0"/>
              <a:t> </a:t>
            </a:r>
            <a:r>
              <a:rPr lang="en-US" dirty="0" err="1"/>
              <a:t>faiuvhadev</a:t>
            </a:r>
            <a:r>
              <a:rPr lang="en-US" dirty="0"/>
              <a:t> </a:t>
            </a:r>
            <a:r>
              <a:rPr lang="en-US" dirty="0" err="1"/>
              <a:t>ufdhvapj</a:t>
            </a:r>
            <a:r>
              <a:rPr lang="en-US" dirty="0"/>
              <a:t> tree </a:t>
            </a:r>
            <a:r>
              <a:rPr lang="en-US" dirty="0" err="1"/>
              <a:t>gewnboiwrb</a:t>
            </a:r>
            <a:r>
              <a:rPr lang="en-US" dirty="0"/>
              <a:t> </a:t>
            </a:r>
            <a:r>
              <a:rPr lang="en-US" dirty="0" err="1"/>
              <a:t>gnbrewpauih</a:t>
            </a:r>
            <a:r>
              <a:rPr lang="en-US" dirty="0"/>
              <a:t> </a:t>
            </a:r>
            <a:r>
              <a:rPr lang="en-US" dirty="0" err="1"/>
              <a:t>fiuhwbpiruw</a:t>
            </a:r>
            <a:r>
              <a:rPr lang="en-US" dirty="0"/>
              <a:t>. </a:t>
            </a:r>
            <a:r>
              <a:rPr lang="en-US" dirty="0" err="1"/>
              <a:t>Sbuhtoprbwe</a:t>
            </a:r>
            <a:r>
              <a:rPr lang="en-US" dirty="0"/>
              <a:t> </a:t>
            </a:r>
            <a:r>
              <a:rPr lang="en-US" dirty="0" err="1"/>
              <a:t>vfisuhvapd</a:t>
            </a:r>
            <a:r>
              <a:rPr lang="en-US" dirty="0"/>
              <a:t> </a:t>
            </a:r>
            <a:r>
              <a:rPr lang="en-US" dirty="0" err="1"/>
              <a:t>faiuvhadev</a:t>
            </a:r>
            <a:r>
              <a:rPr lang="en-US" dirty="0"/>
              <a:t>. </a:t>
            </a:r>
          </a:p>
          <a:p>
            <a:pPr marL="0" marR="0" lvl="0" indent="0" algn="l" defTabSz="914400" rtl="0" eaLnBrk="1" fontAlgn="auto" latinLnBrk="0" hangingPunct="1">
              <a:lnSpc>
                <a:spcPct val="150000"/>
              </a:lnSpc>
              <a:spcBef>
                <a:spcPts val="1000"/>
              </a:spcBef>
              <a:spcAft>
                <a:spcPts val="0"/>
              </a:spcAft>
              <a:buClrTx/>
              <a:buSzTx/>
              <a:buFont typeface="Arial"/>
              <a:buNone/>
              <a:tabLst/>
              <a:defRPr/>
            </a:pPr>
            <a:r>
              <a:rPr lang="en-US" dirty="0"/>
              <a:t>Fifth level lorem ipsum dolor sir </a:t>
            </a:r>
            <a:r>
              <a:rPr lang="en-US" dirty="0" err="1"/>
              <a:t>amter</a:t>
            </a:r>
            <a:r>
              <a:rPr lang="en-US" dirty="0"/>
              <a:t> </a:t>
            </a:r>
            <a:r>
              <a:rPr lang="en-US" dirty="0" err="1"/>
              <a:t>daflk</a:t>
            </a:r>
            <a:r>
              <a:rPr lang="en-US" dirty="0"/>
              <a:t> a </a:t>
            </a:r>
            <a:r>
              <a:rPr lang="en-US" dirty="0" err="1"/>
              <a:t>oieboa</a:t>
            </a:r>
            <a:r>
              <a:rPr lang="en-US" dirty="0"/>
              <a:t> v </a:t>
            </a:r>
            <a:r>
              <a:rPr lang="en-US" dirty="0" err="1"/>
              <a:t>doi</a:t>
            </a:r>
            <a:r>
              <a:rPr lang="en-US" dirty="0"/>
              <a:t> </a:t>
            </a:r>
            <a:r>
              <a:rPr lang="en-US" dirty="0" err="1"/>
              <a:t>jadoči</a:t>
            </a:r>
            <a:r>
              <a:rPr lang="en-US" dirty="0"/>
              <a:t>. Ad </a:t>
            </a:r>
            <a:r>
              <a:rPr lang="en-US" dirty="0" err="1"/>
              <a:t>odaofi</a:t>
            </a:r>
            <a:r>
              <a:rPr lang="en-US" dirty="0"/>
              <a:t> </a:t>
            </a:r>
            <a:r>
              <a:rPr lang="en-US" dirty="0" err="1"/>
              <a:t>nn</a:t>
            </a:r>
            <a:r>
              <a:rPr lang="en-US" dirty="0"/>
              <a:t>. </a:t>
            </a:r>
            <a:r>
              <a:rPr lang="en-US" dirty="0" err="1"/>
              <a:t>Adovj</a:t>
            </a:r>
            <a:r>
              <a:rPr lang="en-US" dirty="0"/>
              <a:t> </a:t>
            </a:r>
            <a:r>
              <a:rPr lang="en-US" dirty="0" err="1"/>
              <a:t>ačoadsvkjbegš</a:t>
            </a:r>
            <a:r>
              <a:rPr lang="en-US" dirty="0"/>
              <a:t>. Lorem ipsum dolor </a:t>
            </a:r>
            <a:r>
              <a:rPr lang="en-US" dirty="0" err="1"/>
              <a:t>sitamet</a:t>
            </a:r>
            <a:r>
              <a:rPr lang="en-US" dirty="0"/>
              <a:t> </a:t>
            </a:r>
            <a:r>
              <a:rPr lang="en-US" dirty="0" err="1"/>
              <a:t>dlortwrb</a:t>
            </a:r>
            <a:r>
              <a:rPr lang="en-US" dirty="0"/>
              <a:t>. </a:t>
            </a:r>
            <a:r>
              <a:rPr lang="en-US" dirty="0" err="1"/>
              <a:t>Sdvoubuhtoprbwe</a:t>
            </a:r>
            <a:r>
              <a:rPr lang="en-US" dirty="0"/>
              <a:t> </a:t>
            </a:r>
            <a:r>
              <a:rPr lang="en-US" dirty="0" err="1"/>
              <a:t>vfisuhvapd</a:t>
            </a:r>
            <a:r>
              <a:rPr lang="en-US" dirty="0"/>
              <a:t> </a:t>
            </a:r>
            <a:r>
              <a:rPr lang="en-US" dirty="0" err="1"/>
              <a:t>faiuvhadev</a:t>
            </a:r>
            <a:r>
              <a:rPr lang="en-US" dirty="0"/>
              <a:t> </a:t>
            </a:r>
            <a:r>
              <a:rPr lang="en-US" dirty="0" err="1"/>
              <a:t>ufdhvapj</a:t>
            </a:r>
            <a:r>
              <a:rPr lang="en-US" dirty="0"/>
              <a:t> tree </a:t>
            </a:r>
            <a:r>
              <a:rPr lang="en-US" dirty="0" err="1"/>
              <a:t>gewnboiwrb</a:t>
            </a:r>
            <a:r>
              <a:rPr lang="en-US" dirty="0"/>
              <a:t> </a:t>
            </a:r>
            <a:r>
              <a:rPr lang="en-US" dirty="0" err="1"/>
              <a:t>gnbrewpauih</a:t>
            </a:r>
            <a:r>
              <a:rPr lang="en-US" dirty="0"/>
              <a:t> </a:t>
            </a:r>
            <a:r>
              <a:rPr lang="en-US" dirty="0" err="1"/>
              <a:t>fiuhwbpiruw</a:t>
            </a:r>
            <a:r>
              <a:rPr lang="en-US" dirty="0"/>
              <a:t>. </a:t>
            </a:r>
            <a:r>
              <a:rPr lang="en-US" dirty="0" err="1"/>
              <a:t>Sbuhtoprbwe</a:t>
            </a:r>
            <a:r>
              <a:rPr lang="en-US" dirty="0"/>
              <a:t> </a:t>
            </a:r>
            <a:r>
              <a:rPr lang="en-US" dirty="0" err="1"/>
              <a:t>vfisuhvapd</a:t>
            </a:r>
            <a:r>
              <a:rPr lang="en-US" dirty="0"/>
              <a:t> </a:t>
            </a:r>
            <a:r>
              <a:rPr lang="en-US" dirty="0" err="1"/>
              <a:t>faiuvhadev</a:t>
            </a:r>
            <a:r>
              <a:rPr lang="en-US" dirty="0"/>
              <a:t>. </a:t>
            </a:r>
          </a:p>
        </p:txBody>
      </p:sp>
    </p:spTree>
    <p:extLst>
      <p:ext uri="{BB962C8B-B14F-4D97-AF65-F5344CB8AC3E}">
        <p14:creationId xmlns:p14="http://schemas.microsoft.com/office/powerpoint/2010/main" val="7855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613516" y="5264890"/>
            <a:ext cx="5569826" cy="377923"/>
            <a:chOff x="402964" y="5052925"/>
            <a:chExt cx="6772420" cy="459523"/>
          </a:xfrm>
        </p:grpSpPr>
        <p:sp>
          <p:nvSpPr>
            <p:cNvPr id="8" name="TextBox 7"/>
            <p:cNvSpPr txBox="1"/>
            <p:nvPr/>
          </p:nvSpPr>
          <p:spPr>
            <a:xfrm>
              <a:off x="402964" y="5052925"/>
              <a:ext cx="652744" cy="369332"/>
            </a:xfrm>
            <a:prstGeom prst="rect">
              <a:avLst/>
            </a:prstGeom>
            <a:noFill/>
          </p:spPr>
          <p:txBody>
            <a:bodyPr wrap="none" rtlCol="0">
              <a:spAutoFit/>
            </a:bodyPr>
            <a:lstStyle/>
            <a:p>
              <a:r>
                <a:rPr lang="is-IS" dirty="0">
                  <a:solidFill>
                    <a:schemeClr val="tx1">
                      <a:lumMod val="50000"/>
                      <a:lumOff val="50000"/>
                    </a:schemeClr>
                  </a:solidFill>
                  <a:latin typeface="+mj-lt"/>
                </a:rPr>
                <a:t>1997</a:t>
              </a:r>
              <a:endParaRPr lang="en-US" dirty="0">
                <a:solidFill>
                  <a:schemeClr val="tx1">
                    <a:lumMod val="50000"/>
                    <a:lumOff val="50000"/>
                  </a:schemeClr>
                </a:solidFill>
                <a:latin typeface="+mj-lt"/>
              </a:endParaRPr>
            </a:p>
          </p:txBody>
        </p:sp>
        <p:sp>
          <p:nvSpPr>
            <p:cNvPr id="9" name="TextBox 8"/>
            <p:cNvSpPr txBox="1"/>
            <p:nvPr/>
          </p:nvSpPr>
          <p:spPr>
            <a:xfrm>
              <a:off x="1164774" y="5052925"/>
              <a:ext cx="652744" cy="369332"/>
            </a:xfrm>
            <a:prstGeom prst="rect">
              <a:avLst/>
            </a:prstGeom>
            <a:noFill/>
          </p:spPr>
          <p:txBody>
            <a:bodyPr wrap="none" rtlCol="0">
              <a:spAutoFit/>
            </a:bodyPr>
            <a:lstStyle/>
            <a:p>
              <a:r>
                <a:rPr lang="is-IS" dirty="0">
                  <a:solidFill>
                    <a:schemeClr val="tx1">
                      <a:lumMod val="50000"/>
                      <a:lumOff val="50000"/>
                    </a:schemeClr>
                  </a:solidFill>
                  <a:latin typeface="+mj-lt"/>
                </a:rPr>
                <a:t>1999</a:t>
              </a:r>
              <a:endParaRPr lang="en-US" dirty="0">
                <a:solidFill>
                  <a:schemeClr val="tx1">
                    <a:lumMod val="50000"/>
                    <a:lumOff val="50000"/>
                  </a:schemeClr>
                </a:solidFill>
                <a:latin typeface="+mj-lt"/>
              </a:endParaRPr>
            </a:p>
          </p:txBody>
        </p:sp>
        <p:sp>
          <p:nvSpPr>
            <p:cNvPr id="10" name="TextBox 9"/>
            <p:cNvSpPr txBox="1"/>
            <p:nvPr/>
          </p:nvSpPr>
          <p:spPr>
            <a:xfrm>
              <a:off x="1863793" y="5063361"/>
              <a:ext cx="793678" cy="449077"/>
            </a:xfrm>
            <a:prstGeom prst="rect">
              <a:avLst/>
            </a:prstGeom>
            <a:noFill/>
          </p:spPr>
          <p:txBody>
            <a:bodyPr wrap="none" rtlCol="0">
              <a:spAutoFit/>
            </a:bodyPr>
            <a:lstStyle/>
            <a:p>
              <a:r>
                <a:rPr lang="is-IS" dirty="0">
                  <a:solidFill>
                    <a:schemeClr val="tx1">
                      <a:lumMod val="50000"/>
                      <a:lumOff val="50000"/>
                    </a:schemeClr>
                  </a:solidFill>
                  <a:latin typeface="+mj-lt"/>
                </a:rPr>
                <a:t>2001</a:t>
              </a:r>
              <a:endParaRPr lang="en-US" dirty="0">
                <a:solidFill>
                  <a:schemeClr val="tx1">
                    <a:lumMod val="50000"/>
                    <a:lumOff val="50000"/>
                  </a:schemeClr>
                </a:solidFill>
                <a:latin typeface="+mj-lt"/>
              </a:endParaRPr>
            </a:p>
          </p:txBody>
        </p:sp>
        <p:sp>
          <p:nvSpPr>
            <p:cNvPr id="11" name="TextBox 10"/>
            <p:cNvSpPr txBox="1"/>
            <p:nvPr/>
          </p:nvSpPr>
          <p:spPr>
            <a:xfrm>
              <a:off x="2995443" y="5063365"/>
              <a:ext cx="793678" cy="449077"/>
            </a:xfrm>
            <a:prstGeom prst="rect">
              <a:avLst/>
            </a:prstGeom>
            <a:noFill/>
          </p:spPr>
          <p:txBody>
            <a:bodyPr wrap="none" rtlCol="0">
              <a:spAutoFit/>
            </a:bodyPr>
            <a:lstStyle/>
            <a:p>
              <a:r>
                <a:rPr lang="is-IS" dirty="0">
                  <a:solidFill>
                    <a:schemeClr val="tx1">
                      <a:lumMod val="50000"/>
                      <a:lumOff val="50000"/>
                    </a:schemeClr>
                  </a:solidFill>
                  <a:latin typeface="+mj-lt"/>
                </a:rPr>
                <a:t>2004</a:t>
              </a:r>
              <a:endParaRPr lang="en-US" dirty="0">
                <a:solidFill>
                  <a:schemeClr val="tx1">
                    <a:lumMod val="50000"/>
                    <a:lumOff val="50000"/>
                  </a:schemeClr>
                </a:solidFill>
                <a:latin typeface="+mj-lt"/>
              </a:endParaRPr>
            </a:p>
          </p:txBody>
        </p:sp>
        <p:sp>
          <p:nvSpPr>
            <p:cNvPr id="12" name="TextBox 11"/>
            <p:cNvSpPr txBox="1"/>
            <p:nvPr/>
          </p:nvSpPr>
          <p:spPr>
            <a:xfrm>
              <a:off x="3793253" y="5063364"/>
              <a:ext cx="652743" cy="369332"/>
            </a:xfrm>
            <a:prstGeom prst="rect">
              <a:avLst/>
            </a:prstGeom>
            <a:noFill/>
          </p:spPr>
          <p:txBody>
            <a:bodyPr wrap="none" rtlCol="0">
              <a:spAutoFit/>
            </a:bodyPr>
            <a:lstStyle/>
            <a:p>
              <a:r>
                <a:rPr lang="is-IS" dirty="0">
                  <a:solidFill>
                    <a:schemeClr val="tx1">
                      <a:lumMod val="50000"/>
                      <a:lumOff val="50000"/>
                    </a:schemeClr>
                  </a:solidFill>
                  <a:latin typeface="+mj-lt"/>
                </a:rPr>
                <a:t>2006</a:t>
              </a:r>
              <a:endParaRPr lang="en-US" dirty="0">
                <a:solidFill>
                  <a:schemeClr val="tx1">
                    <a:lumMod val="50000"/>
                    <a:lumOff val="50000"/>
                  </a:schemeClr>
                </a:solidFill>
                <a:latin typeface="+mj-lt"/>
              </a:endParaRPr>
            </a:p>
          </p:txBody>
        </p:sp>
        <p:sp>
          <p:nvSpPr>
            <p:cNvPr id="13" name="TextBox 12"/>
            <p:cNvSpPr txBox="1"/>
            <p:nvPr/>
          </p:nvSpPr>
          <p:spPr>
            <a:xfrm>
              <a:off x="6381706" y="5063371"/>
              <a:ext cx="793678" cy="449077"/>
            </a:xfrm>
            <a:prstGeom prst="rect">
              <a:avLst/>
            </a:prstGeom>
            <a:noFill/>
          </p:spPr>
          <p:txBody>
            <a:bodyPr wrap="none" rtlCol="0">
              <a:spAutoFit/>
            </a:bodyPr>
            <a:lstStyle/>
            <a:p>
              <a:r>
                <a:rPr lang="is-IS" dirty="0">
                  <a:solidFill>
                    <a:schemeClr val="tx1">
                      <a:lumMod val="50000"/>
                      <a:lumOff val="50000"/>
                    </a:schemeClr>
                  </a:solidFill>
                  <a:latin typeface="+mj-lt"/>
                </a:rPr>
                <a:t>2013</a:t>
              </a:r>
              <a:endParaRPr lang="en-US" dirty="0">
                <a:solidFill>
                  <a:schemeClr val="tx1">
                    <a:lumMod val="50000"/>
                    <a:lumOff val="50000"/>
                  </a:schemeClr>
                </a:solidFill>
                <a:latin typeface="+mj-lt"/>
              </a:endParaRPr>
            </a:p>
          </p:txBody>
        </p:sp>
      </p:grpSp>
      <p:pic>
        <p:nvPicPr>
          <p:cNvPr id="14" name="Picture 13"/>
          <p:cNvPicPr>
            <a:picLocks noChangeAspect="1"/>
          </p:cNvPicPr>
          <p:nvPr userDrawn="1"/>
        </p:nvPicPr>
        <p:blipFill>
          <a:blip r:embed="rId2"/>
          <a:stretch>
            <a:fillRect/>
          </a:stretch>
        </p:blipFill>
        <p:spPr>
          <a:xfrm>
            <a:off x="7169032" y="2174438"/>
            <a:ext cx="897502" cy="1787937"/>
          </a:xfrm>
          <a:prstGeom prst="rect">
            <a:avLst/>
          </a:prstGeom>
        </p:spPr>
      </p:pic>
      <p:sp>
        <p:nvSpPr>
          <p:cNvPr id="15" name="TextBox 14"/>
          <p:cNvSpPr txBox="1"/>
          <p:nvPr userDrawn="1"/>
        </p:nvSpPr>
        <p:spPr>
          <a:xfrm>
            <a:off x="6811737" y="5264904"/>
            <a:ext cx="646331" cy="369332"/>
          </a:xfrm>
          <a:prstGeom prst="rect">
            <a:avLst/>
          </a:prstGeom>
          <a:noFill/>
        </p:spPr>
        <p:txBody>
          <a:bodyPr wrap="none" rtlCol="0">
            <a:spAutoFit/>
          </a:bodyPr>
          <a:lstStyle/>
          <a:p>
            <a:r>
              <a:rPr lang="is-IS" b="1" dirty="0">
                <a:solidFill>
                  <a:schemeClr val="accent1">
                    <a:lumMod val="75000"/>
                  </a:schemeClr>
                </a:solidFill>
                <a:latin typeface="+mj-lt"/>
              </a:rPr>
              <a:t>2017</a:t>
            </a:r>
            <a:endParaRPr lang="en-US" b="1" dirty="0">
              <a:solidFill>
                <a:schemeClr val="accent1">
                  <a:lumMod val="75000"/>
                </a:schemeClr>
              </a:solidFill>
              <a:latin typeface="+mj-lt"/>
            </a:endParaRPr>
          </a:p>
        </p:txBody>
      </p:sp>
      <p:sp>
        <p:nvSpPr>
          <p:cNvPr id="16" name="TextBox 15"/>
          <p:cNvSpPr txBox="1"/>
          <p:nvPr userDrawn="1"/>
        </p:nvSpPr>
        <p:spPr>
          <a:xfrm>
            <a:off x="765420" y="3991073"/>
            <a:ext cx="790473" cy="646331"/>
          </a:xfrm>
          <a:prstGeom prst="rect">
            <a:avLst/>
          </a:prstGeom>
          <a:noFill/>
        </p:spPr>
        <p:txBody>
          <a:bodyPr wrap="none" rtlCol="0">
            <a:spAutoFit/>
          </a:bodyPr>
          <a:lstStyle/>
          <a:p>
            <a:r>
              <a:rPr lang="en-US" sz="1200" dirty="0" err="1">
                <a:solidFill>
                  <a:schemeClr val="tx1">
                    <a:lumMod val="75000"/>
                    <a:lumOff val="25000"/>
                  </a:schemeClr>
                </a:solidFill>
                <a:latin typeface="+mj-lt"/>
                <a:ea typeface="Calibri" charset="0"/>
                <a:cs typeface="Calibri" charset="0"/>
              </a:rPr>
              <a:t>Jamstveni</a:t>
            </a:r>
            <a:endParaRPr lang="en-US" sz="1200" dirty="0">
              <a:solidFill>
                <a:schemeClr val="tx1">
                  <a:lumMod val="75000"/>
                  <a:lumOff val="25000"/>
                </a:schemeClr>
              </a:solidFill>
              <a:latin typeface="+mj-lt"/>
              <a:ea typeface="Calibri" charset="0"/>
              <a:cs typeface="Calibri" charset="0"/>
            </a:endParaRPr>
          </a:p>
          <a:p>
            <a:r>
              <a:rPr lang="en-US" sz="1200" dirty="0" err="1">
                <a:solidFill>
                  <a:schemeClr val="tx1">
                    <a:lumMod val="75000"/>
                    <a:lumOff val="25000"/>
                  </a:schemeClr>
                </a:solidFill>
                <a:latin typeface="+mj-lt"/>
                <a:ea typeface="Calibri" charset="0"/>
                <a:cs typeface="Calibri" charset="0"/>
              </a:rPr>
              <a:t>Sklad</a:t>
            </a:r>
            <a:endParaRPr lang="en-US" sz="1200" dirty="0">
              <a:solidFill>
                <a:schemeClr val="tx1">
                  <a:lumMod val="75000"/>
                  <a:lumOff val="25000"/>
                </a:schemeClr>
              </a:solidFill>
              <a:latin typeface="+mj-lt"/>
              <a:ea typeface="Calibri" charset="0"/>
              <a:cs typeface="Calibri" charset="0"/>
            </a:endParaRPr>
          </a:p>
          <a:p>
            <a:r>
              <a:rPr lang="en-US" sz="1200" dirty="0" err="1">
                <a:solidFill>
                  <a:schemeClr val="tx1">
                    <a:lumMod val="75000"/>
                    <a:lumOff val="25000"/>
                  </a:schemeClr>
                </a:solidFill>
                <a:latin typeface="+mj-lt"/>
                <a:ea typeface="Calibri" charset="0"/>
                <a:cs typeface="Calibri" charset="0"/>
              </a:rPr>
              <a:t>Republike</a:t>
            </a:r>
            <a:endParaRPr lang="en-US" sz="1200" dirty="0">
              <a:solidFill>
                <a:schemeClr val="tx1">
                  <a:lumMod val="75000"/>
                  <a:lumOff val="25000"/>
                </a:schemeClr>
              </a:solidFill>
              <a:latin typeface="+mj-lt"/>
              <a:ea typeface="Calibri" charset="0"/>
              <a:cs typeface="Calibri" charset="0"/>
            </a:endParaRPr>
          </a:p>
        </p:txBody>
      </p:sp>
      <p:sp>
        <p:nvSpPr>
          <p:cNvPr id="17" name="TextBox 16"/>
          <p:cNvSpPr txBox="1"/>
          <p:nvPr userDrawn="1"/>
        </p:nvSpPr>
        <p:spPr>
          <a:xfrm>
            <a:off x="1448070" y="1846406"/>
            <a:ext cx="1251753" cy="276999"/>
          </a:xfrm>
          <a:prstGeom prst="rect">
            <a:avLst/>
          </a:prstGeom>
          <a:noFill/>
        </p:spPr>
        <p:txBody>
          <a:bodyPr wrap="none" rtlCol="0">
            <a:spAutoFit/>
          </a:bodyPr>
          <a:lstStyle/>
          <a:p>
            <a:r>
              <a:rPr lang="en-US" sz="1200" dirty="0" err="1">
                <a:solidFill>
                  <a:schemeClr val="tx1">
                    <a:lumMod val="75000"/>
                    <a:lumOff val="25000"/>
                  </a:schemeClr>
                </a:solidFill>
                <a:latin typeface="+mj-lt"/>
                <a:ea typeface="Calibri" charset="0"/>
                <a:cs typeface="Calibri" charset="0"/>
              </a:rPr>
              <a:t>Preživninski</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sklad</a:t>
            </a:r>
            <a:endParaRPr lang="en-US" sz="1200" dirty="0">
              <a:solidFill>
                <a:schemeClr val="tx1">
                  <a:lumMod val="75000"/>
                  <a:lumOff val="25000"/>
                </a:schemeClr>
              </a:solidFill>
              <a:latin typeface="+mj-lt"/>
              <a:ea typeface="Calibri" charset="0"/>
              <a:cs typeface="Calibri" charset="0"/>
            </a:endParaRPr>
          </a:p>
        </p:txBody>
      </p:sp>
      <p:sp>
        <p:nvSpPr>
          <p:cNvPr id="18" name="TextBox 17"/>
          <p:cNvSpPr txBox="1"/>
          <p:nvPr userDrawn="1"/>
        </p:nvSpPr>
        <p:spPr>
          <a:xfrm>
            <a:off x="1412356" y="3627385"/>
            <a:ext cx="1396966" cy="261610"/>
          </a:xfrm>
          <a:prstGeom prst="rect">
            <a:avLst/>
          </a:prstGeom>
          <a:noFill/>
        </p:spPr>
        <p:txBody>
          <a:bodyPr wrap="square" rtlCol="0">
            <a:spAutoFit/>
          </a:bodyPr>
          <a:lstStyle/>
          <a:p>
            <a:pPr algn="r"/>
            <a:r>
              <a:rPr lang="en-US" sz="1100" dirty="0">
                <a:solidFill>
                  <a:schemeClr val="tx1">
                    <a:lumMod val="75000"/>
                    <a:lumOff val="25000"/>
                  </a:schemeClr>
                </a:solidFill>
                <a:latin typeface="+mj-lt"/>
                <a:ea typeface="Calibri" charset="0"/>
                <a:cs typeface="Calibri" charset="0"/>
              </a:rPr>
              <a:t>Ad </a:t>
            </a:r>
            <a:r>
              <a:rPr lang="en-US" sz="1100" dirty="0" err="1">
                <a:solidFill>
                  <a:schemeClr val="tx1">
                    <a:lumMod val="75000"/>
                    <a:lumOff val="25000"/>
                  </a:schemeClr>
                </a:solidFill>
                <a:latin typeface="+mj-lt"/>
                <a:ea typeface="Calibri" charset="0"/>
                <a:cs typeface="Calibri" charset="0"/>
              </a:rPr>
              <a:t>futura</a:t>
            </a:r>
            <a:r>
              <a:rPr lang="en-US" sz="1100" dirty="0">
                <a:solidFill>
                  <a:schemeClr val="tx1">
                    <a:lumMod val="75000"/>
                    <a:lumOff val="25000"/>
                  </a:schemeClr>
                </a:solidFill>
                <a:latin typeface="+mj-lt"/>
                <a:ea typeface="Calibri" charset="0"/>
                <a:cs typeface="Calibri" charset="0"/>
              </a:rPr>
              <a:t>,</a:t>
            </a:r>
          </a:p>
        </p:txBody>
      </p:sp>
      <p:sp>
        <p:nvSpPr>
          <p:cNvPr id="19" name="TextBox 18"/>
          <p:cNvSpPr txBox="1"/>
          <p:nvPr userDrawn="1"/>
        </p:nvSpPr>
        <p:spPr>
          <a:xfrm>
            <a:off x="3624165" y="3363010"/>
            <a:ext cx="1681898" cy="430887"/>
          </a:xfrm>
          <a:prstGeom prst="rect">
            <a:avLst/>
          </a:prstGeom>
          <a:noFill/>
        </p:spPr>
        <p:txBody>
          <a:bodyPr wrap="square" rtlCol="0">
            <a:spAutoFit/>
          </a:bodyPr>
          <a:lstStyle/>
          <a:p>
            <a:r>
              <a:rPr lang="en-US" sz="1100" dirty="0" err="1">
                <a:solidFill>
                  <a:schemeClr val="tx1">
                    <a:lumMod val="75000"/>
                    <a:lumOff val="25000"/>
                  </a:schemeClr>
                </a:solidFill>
                <a:latin typeface="+mj-lt"/>
                <a:ea typeface="Calibri" charset="0"/>
                <a:cs typeface="Calibri" charset="0"/>
              </a:rPr>
              <a:t>Sklad</a:t>
            </a:r>
            <a:r>
              <a:rPr lang="en-US" sz="1100" dirty="0">
                <a:solidFill>
                  <a:schemeClr val="tx1">
                    <a:lumMod val="75000"/>
                    <a:lumOff val="25000"/>
                  </a:schemeClr>
                </a:solidFill>
                <a:latin typeface="+mj-lt"/>
                <a:ea typeface="Calibri" charset="0"/>
                <a:cs typeface="Calibri" charset="0"/>
              </a:rPr>
              <a:t> RS </a:t>
            </a:r>
            <a:r>
              <a:rPr lang="en-US" sz="1100" dirty="0" err="1">
                <a:solidFill>
                  <a:schemeClr val="tx1">
                    <a:lumMod val="75000"/>
                    <a:lumOff val="25000"/>
                  </a:schemeClr>
                </a:solidFill>
                <a:latin typeface="+mj-lt"/>
                <a:ea typeface="Calibri" charset="0"/>
                <a:cs typeface="Calibri" charset="0"/>
              </a:rPr>
              <a:t>za</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vzpodbujanje</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zaposlovanja</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invalidov</a:t>
            </a:r>
            <a:endParaRPr lang="en-US" sz="1100" dirty="0">
              <a:solidFill>
                <a:schemeClr val="tx1">
                  <a:lumMod val="75000"/>
                  <a:lumOff val="25000"/>
                </a:schemeClr>
              </a:solidFill>
              <a:latin typeface="+mj-lt"/>
              <a:ea typeface="Calibri" charset="0"/>
              <a:cs typeface="Calibri" charset="0"/>
            </a:endParaRPr>
          </a:p>
        </p:txBody>
      </p:sp>
      <p:sp>
        <p:nvSpPr>
          <p:cNvPr id="20" name="TextBox 19"/>
          <p:cNvSpPr txBox="1"/>
          <p:nvPr userDrawn="1"/>
        </p:nvSpPr>
        <p:spPr>
          <a:xfrm>
            <a:off x="5662677" y="1496077"/>
            <a:ext cx="1632600" cy="600164"/>
          </a:xfrm>
          <a:prstGeom prst="rect">
            <a:avLst/>
          </a:prstGeom>
          <a:noFill/>
        </p:spPr>
        <p:txBody>
          <a:bodyPr wrap="square" rtlCol="0">
            <a:spAutoFit/>
          </a:bodyPr>
          <a:lstStyle/>
          <a:p>
            <a:r>
              <a:rPr lang="en-US" sz="1100" dirty="0" err="1">
                <a:solidFill>
                  <a:schemeClr val="tx1">
                    <a:lumMod val="75000"/>
                    <a:lumOff val="25000"/>
                  </a:schemeClr>
                </a:solidFill>
                <a:latin typeface="+mj-lt"/>
                <a:ea typeface="Calibri" charset="0"/>
                <a:cs typeface="Calibri" charset="0"/>
              </a:rPr>
              <a:t>Javni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jamstveni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preživninski</a:t>
            </a:r>
            <a:r>
              <a:rPr lang="en-US" sz="1100" dirty="0">
                <a:solidFill>
                  <a:schemeClr val="tx1">
                    <a:lumMod val="75000"/>
                    <a:lumOff val="25000"/>
                  </a:schemeClr>
                </a:solidFill>
                <a:latin typeface="+mj-lt"/>
                <a:ea typeface="Calibri" charset="0"/>
                <a:cs typeface="Calibri" charset="0"/>
              </a:rPr>
              <a:t> in </a:t>
            </a:r>
            <a:r>
              <a:rPr lang="en-US" sz="1100" dirty="0" err="1">
                <a:solidFill>
                  <a:schemeClr val="tx1">
                    <a:lumMod val="75000"/>
                    <a:lumOff val="25000"/>
                  </a:schemeClr>
                </a:solidFill>
                <a:latin typeface="+mj-lt"/>
                <a:ea typeface="Calibri" charset="0"/>
                <a:cs typeface="Calibri" charset="0"/>
              </a:rPr>
              <a:t>invalidski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sklad</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Republike</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Slovenije</a:t>
            </a:r>
            <a:endParaRPr lang="en-US" sz="1100" dirty="0">
              <a:solidFill>
                <a:schemeClr val="tx1">
                  <a:lumMod val="75000"/>
                  <a:lumOff val="25000"/>
                </a:schemeClr>
              </a:solidFill>
              <a:latin typeface="+mj-lt"/>
              <a:ea typeface="Calibri" charset="0"/>
              <a:cs typeface="Calibri" charset="0"/>
            </a:endParaRPr>
          </a:p>
        </p:txBody>
      </p:sp>
      <p:grpSp>
        <p:nvGrpSpPr>
          <p:cNvPr id="21" name="Group 20"/>
          <p:cNvGrpSpPr/>
          <p:nvPr userDrawn="1"/>
        </p:nvGrpSpPr>
        <p:grpSpPr>
          <a:xfrm>
            <a:off x="873211" y="4661180"/>
            <a:ext cx="5037989" cy="179105"/>
            <a:chOff x="986818" y="2193206"/>
            <a:chExt cx="6785375" cy="2633818"/>
          </a:xfrm>
        </p:grpSpPr>
        <p:cxnSp>
          <p:nvCxnSpPr>
            <p:cNvPr id="22" name="Straight Connector 21"/>
            <p:cNvCxnSpPr/>
            <p:nvPr/>
          </p:nvCxnSpPr>
          <p:spPr>
            <a:xfrm flipV="1">
              <a:off x="1003271" y="2193206"/>
              <a:ext cx="0" cy="263381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86818" y="2193206"/>
              <a:ext cx="678537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2133600" y="3899411"/>
            <a:ext cx="4951905" cy="926989"/>
            <a:chOff x="1181221" y="1787073"/>
            <a:chExt cx="7696200" cy="2994608"/>
          </a:xfrm>
        </p:grpSpPr>
        <p:cxnSp>
          <p:nvCxnSpPr>
            <p:cNvPr id="25" name="Straight Connector 24"/>
            <p:cNvCxnSpPr/>
            <p:nvPr/>
          </p:nvCxnSpPr>
          <p:spPr>
            <a:xfrm flipV="1">
              <a:off x="1199883" y="1787073"/>
              <a:ext cx="0" cy="299460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81221" y="1787073"/>
              <a:ext cx="76962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a:xfrm>
            <a:off x="3061240" y="2652995"/>
            <a:ext cx="2908157" cy="2174027"/>
            <a:chOff x="1181221" y="1787073"/>
            <a:chExt cx="7696200" cy="2994608"/>
          </a:xfrm>
        </p:grpSpPr>
        <p:cxnSp>
          <p:nvCxnSpPr>
            <p:cNvPr id="28" name="Straight Connector 27"/>
            <p:cNvCxnSpPr/>
            <p:nvPr/>
          </p:nvCxnSpPr>
          <p:spPr>
            <a:xfrm flipV="1">
              <a:off x="1199883" y="1787073"/>
              <a:ext cx="0" cy="299460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81221" y="1787073"/>
              <a:ext cx="76962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userDrawn="1"/>
        </p:nvGrpSpPr>
        <p:grpSpPr>
          <a:xfrm>
            <a:off x="3667768" y="3834846"/>
            <a:ext cx="3417737" cy="982650"/>
            <a:chOff x="3418522" y="4006365"/>
            <a:chExt cx="4326089" cy="820656"/>
          </a:xfrm>
        </p:grpSpPr>
        <p:cxnSp>
          <p:nvCxnSpPr>
            <p:cNvPr id="31" name="Straight Connector 30"/>
            <p:cNvCxnSpPr/>
            <p:nvPr/>
          </p:nvCxnSpPr>
          <p:spPr>
            <a:xfrm flipV="1">
              <a:off x="3427252" y="4006365"/>
              <a:ext cx="0" cy="82065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18522" y="4006365"/>
              <a:ext cx="432608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userDrawn="1"/>
        </p:nvGrpSpPr>
        <p:grpSpPr>
          <a:xfrm>
            <a:off x="1509535" y="2157867"/>
            <a:ext cx="5589252" cy="2669507"/>
            <a:chOff x="1575154" y="2165056"/>
            <a:chExt cx="6256188" cy="2662317"/>
          </a:xfrm>
        </p:grpSpPr>
        <p:cxnSp>
          <p:nvCxnSpPr>
            <p:cNvPr id="34" name="Straight Connector 33"/>
            <p:cNvCxnSpPr/>
            <p:nvPr/>
          </p:nvCxnSpPr>
          <p:spPr>
            <a:xfrm flipV="1">
              <a:off x="1586736" y="2165056"/>
              <a:ext cx="0" cy="266231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75154" y="2165056"/>
              <a:ext cx="6256188"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userDrawn="1"/>
        </p:nvSpPr>
        <p:spPr>
          <a:xfrm>
            <a:off x="3012139" y="2191330"/>
            <a:ext cx="1843005" cy="461665"/>
          </a:xfrm>
          <a:prstGeom prst="rect">
            <a:avLst/>
          </a:prstGeom>
          <a:noFill/>
        </p:spPr>
        <p:txBody>
          <a:bodyPr wrap="none" rtlCol="0">
            <a:spAutoFit/>
          </a:bodyPr>
          <a:lstStyle/>
          <a:p>
            <a:r>
              <a:rPr lang="en-US" sz="1200" dirty="0" err="1">
                <a:solidFill>
                  <a:schemeClr val="tx1">
                    <a:lumMod val="75000"/>
                    <a:lumOff val="25000"/>
                  </a:schemeClr>
                </a:solidFill>
                <a:latin typeface="+mj-lt"/>
                <a:ea typeface="Calibri" charset="0"/>
                <a:cs typeface="Calibri" charset="0"/>
              </a:rPr>
              <a:t>Javni</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sklad</a:t>
            </a:r>
            <a:r>
              <a:rPr lang="sl-SI"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za</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razvoj</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kadrov</a:t>
            </a:r>
            <a:endParaRPr lang="sl-SI" sz="1200" dirty="0">
              <a:solidFill>
                <a:schemeClr val="tx1">
                  <a:lumMod val="75000"/>
                  <a:lumOff val="25000"/>
                </a:schemeClr>
              </a:solidFill>
              <a:latin typeface="+mj-lt"/>
              <a:ea typeface="Calibri" charset="0"/>
              <a:cs typeface="Calibri" charset="0"/>
            </a:endParaRPr>
          </a:p>
          <a:p>
            <a:r>
              <a:rPr lang="en-US" sz="1200" dirty="0">
                <a:solidFill>
                  <a:schemeClr val="tx1">
                    <a:lumMod val="75000"/>
                    <a:lumOff val="25000"/>
                  </a:schemeClr>
                </a:solidFill>
                <a:latin typeface="+mj-lt"/>
                <a:ea typeface="Calibri" charset="0"/>
                <a:cs typeface="Calibri" charset="0"/>
              </a:rPr>
              <a:t>in </a:t>
            </a:r>
            <a:r>
              <a:rPr lang="en-US" sz="1200" dirty="0" err="1">
                <a:solidFill>
                  <a:schemeClr val="tx1">
                    <a:lumMod val="75000"/>
                    <a:lumOff val="25000"/>
                  </a:schemeClr>
                </a:solidFill>
                <a:latin typeface="+mj-lt"/>
                <a:ea typeface="Calibri" charset="0"/>
                <a:cs typeface="Calibri" charset="0"/>
              </a:rPr>
              <a:t>štipendije</a:t>
            </a:r>
            <a:r>
              <a:rPr lang="en-US" sz="1200" dirty="0">
                <a:solidFill>
                  <a:schemeClr val="tx1">
                    <a:lumMod val="75000"/>
                    <a:lumOff val="25000"/>
                  </a:schemeClr>
                </a:solidFill>
                <a:latin typeface="+mj-lt"/>
                <a:ea typeface="Calibri" charset="0"/>
                <a:cs typeface="Calibri" charset="0"/>
              </a:rPr>
              <a:t> RS</a:t>
            </a:r>
          </a:p>
        </p:txBody>
      </p:sp>
      <p:sp>
        <p:nvSpPr>
          <p:cNvPr id="37" name="TextBox 36"/>
          <p:cNvSpPr txBox="1"/>
          <p:nvPr userDrawn="1"/>
        </p:nvSpPr>
        <p:spPr>
          <a:xfrm>
            <a:off x="7085505" y="3962194"/>
            <a:ext cx="1635734" cy="938719"/>
          </a:xfrm>
          <a:prstGeom prst="rect">
            <a:avLst/>
          </a:prstGeom>
          <a:noFill/>
        </p:spPr>
        <p:txBody>
          <a:bodyPr wrap="square" rtlCol="0">
            <a:spAutoFit/>
          </a:bodyPr>
          <a:lstStyle/>
          <a:p>
            <a:r>
              <a:rPr lang="en-US" sz="1100" dirty="0" err="1">
                <a:solidFill>
                  <a:schemeClr val="tx1">
                    <a:lumMod val="75000"/>
                    <a:lumOff val="25000"/>
                  </a:schemeClr>
                </a:solidFill>
                <a:latin typeface="+mj-lt"/>
                <a:ea typeface="Calibri" charset="0"/>
                <a:cs typeface="Calibri" charset="0"/>
              </a:rPr>
              <a:t>Javni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štipendijski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razvojni</a:t>
            </a:r>
            <a:r>
              <a:rPr lang="en-US" sz="1100" dirty="0">
                <a:solidFill>
                  <a:schemeClr val="tx1">
                    <a:lumMod val="75000"/>
                    <a:lumOff val="25000"/>
                  </a:schemeClr>
                </a:solidFill>
                <a:latin typeface="+mj-lt"/>
                <a:ea typeface="Calibri" charset="0"/>
                <a:cs typeface="Calibri" charset="0"/>
              </a:rPr>
              <a:t>, </a:t>
            </a:r>
          </a:p>
          <a:p>
            <a:r>
              <a:rPr lang="en-US" sz="1100" dirty="0" err="1">
                <a:solidFill>
                  <a:schemeClr val="tx1">
                    <a:lumMod val="75000"/>
                    <a:lumOff val="25000"/>
                  </a:schemeClr>
                </a:solidFill>
                <a:latin typeface="+mj-lt"/>
                <a:ea typeface="Calibri" charset="0"/>
                <a:cs typeface="Calibri" charset="0"/>
              </a:rPr>
              <a:t>invalidski</a:t>
            </a:r>
            <a:r>
              <a:rPr lang="en-US" sz="1100" dirty="0">
                <a:solidFill>
                  <a:schemeClr val="tx1">
                    <a:lumMod val="75000"/>
                    <a:lumOff val="25000"/>
                  </a:schemeClr>
                </a:solidFill>
                <a:latin typeface="+mj-lt"/>
                <a:ea typeface="Calibri" charset="0"/>
                <a:cs typeface="Calibri" charset="0"/>
              </a:rPr>
              <a:t> in </a:t>
            </a:r>
            <a:r>
              <a:rPr lang="en-US" sz="1100" dirty="0" err="1">
                <a:solidFill>
                  <a:schemeClr val="tx1">
                    <a:lumMod val="75000"/>
                    <a:lumOff val="25000"/>
                  </a:schemeClr>
                </a:solidFill>
                <a:latin typeface="+mj-lt"/>
                <a:ea typeface="Calibri" charset="0"/>
                <a:cs typeface="Calibri" charset="0"/>
              </a:rPr>
              <a:t>preživninski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sklad</a:t>
            </a:r>
            <a:r>
              <a:rPr lang="en-US" sz="1100" dirty="0">
                <a:solidFill>
                  <a:schemeClr val="tx1">
                    <a:lumMod val="75000"/>
                    <a:lumOff val="25000"/>
                  </a:schemeClr>
                </a:solidFill>
                <a:latin typeface="+mj-lt"/>
                <a:ea typeface="Calibri" charset="0"/>
                <a:cs typeface="Calibri" charset="0"/>
              </a:rPr>
              <a:t> </a:t>
            </a:r>
          </a:p>
          <a:p>
            <a:r>
              <a:rPr lang="en-US" sz="1100" dirty="0" err="1">
                <a:solidFill>
                  <a:schemeClr val="tx1">
                    <a:lumMod val="75000"/>
                    <a:lumOff val="25000"/>
                  </a:schemeClr>
                </a:solidFill>
                <a:latin typeface="+mj-lt"/>
                <a:ea typeface="Calibri" charset="0"/>
                <a:cs typeface="Calibri" charset="0"/>
              </a:rPr>
              <a:t>Republike</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Slovenije</a:t>
            </a:r>
            <a:endParaRPr lang="en-US" sz="1100" dirty="0">
              <a:solidFill>
                <a:schemeClr val="tx1">
                  <a:lumMod val="75000"/>
                  <a:lumOff val="25000"/>
                </a:schemeClr>
              </a:solidFill>
              <a:latin typeface="+mj-lt"/>
              <a:ea typeface="Calibri" charset="0"/>
              <a:cs typeface="Calibri" charset="0"/>
            </a:endParaRPr>
          </a:p>
        </p:txBody>
      </p:sp>
      <p:pic>
        <p:nvPicPr>
          <p:cNvPr id="38" name="Picture 37"/>
          <p:cNvPicPr>
            <a:picLocks noChangeAspect="1"/>
          </p:cNvPicPr>
          <p:nvPr userDrawn="1"/>
        </p:nvPicPr>
        <p:blipFill>
          <a:blip r:embed="rId3"/>
          <a:stretch>
            <a:fillRect/>
          </a:stretch>
        </p:blipFill>
        <p:spPr>
          <a:xfrm>
            <a:off x="424982" y="319456"/>
            <a:ext cx="272485" cy="544969"/>
          </a:xfrm>
          <a:prstGeom prst="rect">
            <a:avLst/>
          </a:prstGeom>
        </p:spPr>
      </p:pic>
      <p:grpSp>
        <p:nvGrpSpPr>
          <p:cNvPr id="39" name="Group 38"/>
          <p:cNvGrpSpPr/>
          <p:nvPr userDrawn="1"/>
        </p:nvGrpSpPr>
        <p:grpSpPr>
          <a:xfrm>
            <a:off x="5972589" y="2214801"/>
            <a:ext cx="1112916" cy="103363"/>
            <a:chOff x="5972589" y="2218676"/>
            <a:chExt cx="1491048" cy="103363"/>
          </a:xfrm>
        </p:grpSpPr>
        <p:cxnSp>
          <p:nvCxnSpPr>
            <p:cNvPr id="40" name="Straight Connector 39"/>
            <p:cNvCxnSpPr/>
            <p:nvPr/>
          </p:nvCxnSpPr>
          <p:spPr>
            <a:xfrm>
              <a:off x="5972589" y="2218676"/>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972589" y="2266998"/>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972589" y="2322039"/>
              <a:ext cx="149104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userDrawn="1"/>
        </p:nvCxnSpPr>
        <p:spPr>
          <a:xfrm flipV="1">
            <a:off x="5972589" y="2165056"/>
            <a:ext cx="0" cy="266231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5866030" y="4647652"/>
            <a:ext cx="0" cy="1797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8195263" y="3911110"/>
            <a:ext cx="14910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8195263" y="2322039"/>
            <a:ext cx="149104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8195263" y="2263123"/>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8195263" y="2216003"/>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8195263" y="2161178"/>
            <a:ext cx="1491048"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50" name="Rectangle 49"/>
          <p:cNvSpPr/>
          <p:nvPr userDrawn="1"/>
        </p:nvSpPr>
        <p:spPr>
          <a:xfrm>
            <a:off x="765421" y="4872209"/>
            <a:ext cx="9103008" cy="8290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userDrawn="1"/>
        </p:nvGrpSpPr>
        <p:grpSpPr>
          <a:xfrm>
            <a:off x="881934" y="4966024"/>
            <a:ext cx="932122" cy="298866"/>
            <a:chOff x="881934" y="4966024"/>
            <a:chExt cx="932122" cy="298866"/>
          </a:xfrm>
        </p:grpSpPr>
        <p:cxnSp>
          <p:nvCxnSpPr>
            <p:cNvPr id="52" name="Straight Connector 51"/>
            <p:cNvCxnSpPr>
              <a:stCxn id="27" idx="0"/>
            </p:cNvCxnSpPr>
            <p:nvPr/>
          </p:nvCxnSpPr>
          <p:spPr>
            <a:xfrm flipV="1">
              <a:off x="881934" y="4966025"/>
              <a:ext cx="4481" cy="298865"/>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3" name="Straight Connector 52"/>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4" name="Straight Connector 53"/>
            <p:cNvCxnSpPr/>
            <p:nvPr/>
          </p:nvCxnSpPr>
          <p:spPr>
            <a:xfrm flipV="1">
              <a:off x="1510792" y="4966026"/>
              <a:ext cx="0" cy="25567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5" name="Straight Connector 5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56" name="Group 55"/>
          <p:cNvGrpSpPr/>
          <p:nvPr userDrawn="1"/>
        </p:nvGrpSpPr>
        <p:grpSpPr>
          <a:xfrm>
            <a:off x="2133599" y="4966024"/>
            <a:ext cx="927641" cy="255681"/>
            <a:chOff x="886415" y="4966024"/>
            <a:chExt cx="927641" cy="255681"/>
          </a:xfrm>
        </p:grpSpPr>
        <p:cxnSp>
          <p:nvCxnSpPr>
            <p:cNvPr id="57" name="Straight Connector 56"/>
            <p:cNvCxnSpPr/>
            <p:nvPr/>
          </p:nvCxnSpPr>
          <p:spPr>
            <a:xfrm flipV="1">
              <a:off x="886415" y="4966025"/>
              <a:ext cx="1"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a:xfrm flipV="1">
              <a:off x="1814056"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61" name="Group 60"/>
          <p:cNvGrpSpPr/>
          <p:nvPr userDrawn="1"/>
        </p:nvGrpSpPr>
        <p:grpSpPr>
          <a:xfrm>
            <a:off x="3364504" y="4966024"/>
            <a:ext cx="927641" cy="255681"/>
            <a:chOff x="886415" y="4966024"/>
            <a:chExt cx="927641" cy="255681"/>
          </a:xfrm>
        </p:grpSpPr>
        <p:cxnSp>
          <p:nvCxnSpPr>
            <p:cNvPr id="62" name="Straight Connector 61"/>
            <p:cNvCxnSpPr/>
            <p:nvPr/>
          </p:nvCxnSpPr>
          <p:spPr>
            <a:xfrm flipV="1">
              <a:off x="886415"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a:xfrm flipV="1">
              <a:off x="1189679"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66" name="Group 65"/>
          <p:cNvGrpSpPr/>
          <p:nvPr userDrawn="1"/>
        </p:nvGrpSpPr>
        <p:grpSpPr>
          <a:xfrm>
            <a:off x="4613633" y="4966024"/>
            <a:ext cx="927641" cy="164309"/>
            <a:chOff x="886415" y="4966024"/>
            <a:chExt cx="927641" cy="164309"/>
          </a:xfrm>
        </p:grpSpPr>
        <p:cxnSp>
          <p:nvCxnSpPr>
            <p:cNvPr id="67" name="Straight Connector 66"/>
            <p:cNvCxnSpPr/>
            <p:nvPr/>
          </p:nvCxnSpPr>
          <p:spPr>
            <a:xfrm flipV="1">
              <a:off x="886415"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8" name="Straight Connector 67"/>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9" name="Straight Connector 68"/>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0" name="Straight Connector 69"/>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71" name="Group 70"/>
          <p:cNvGrpSpPr/>
          <p:nvPr userDrawn="1"/>
        </p:nvGrpSpPr>
        <p:grpSpPr>
          <a:xfrm>
            <a:off x="5854600" y="4966024"/>
            <a:ext cx="927641" cy="255681"/>
            <a:chOff x="886415" y="4966024"/>
            <a:chExt cx="927641" cy="255681"/>
          </a:xfrm>
        </p:grpSpPr>
        <p:cxnSp>
          <p:nvCxnSpPr>
            <p:cNvPr id="72" name="Straight Connector 71"/>
            <p:cNvCxnSpPr/>
            <p:nvPr/>
          </p:nvCxnSpPr>
          <p:spPr>
            <a:xfrm flipV="1">
              <a:off x="886415"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3" name="Straight Connector 72"/>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4" name="Straight Connector 73"/>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5" name="Straight Connector 7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cxnSp>
        <p:nvCxnSpPr>
          <p:cNvPr id="76" name="Straight Connector 75"/>
          <p:cNvCxnSpPr/>
          <p:nvPr userDrawn="1"/>
        </p:nvCxnSpPr>
        <p:spPr>
          <a:xfrm flipV="1">
            <a:off x="7085505" y="4966025"/>
            <a:ext cx="0" cy="255680"/>
          </a:xfrm>
          <a:prstGeom prst="line">
            <a:avLst/>
          </a:prstGeom>
          <a:ln w="19050">
            <a:solidFill>
              <a:srgbClr val="0070C0"/>
            </a:solidFill>
          </a:ln>
        </p:spPr>
        <p:style>
          <a:lnRef idx="2">
            <a:schemeClr val="accent6"/>
          </a:lnRef>
          <a:fillRef idx="0">
            <a:schemeClr val="accent6"/>
          </a:fillRef>
          <a:effectRef idx="1">
            <a:schemeClr val="accent6"/>
          </a:effectRef>
          <a:fontRef idx="minor">
            <a:schemeClr val="tx1"/>
          </a:fontRef>
        </p:style>
      </p:cxnSp>
      <p:grpSp>
        <p:nvGrpSpPr>
          <p:cNvPr id="77" name="Group 76"/>
          <p:cNvGrpSpPr/>
          <p:nvPr userDrawn="1"/>
        </p:nvGrpSpPr>
        <p:grpSpPr>
          <a:xfrm>
            <a:off x="8940787" y="4966024"/>
            <a:ext cx="927641" cy="164309"/>
            <a:chOff x="8940787" y="4966024"/>
            <a:chExt cx="927641" cy="164309"/>
          </a:xfrm>
        </p:grpSpPr>
        <p:cxnSp>
          <p:nvCxnSpPr>
            <p:cNvPr id="78" name="Straight Connector 77"/>
            <p:cNvCxnSpPr/>
            <p:nvPr/>
          </p:nvCxnSpPr>
          <p:spPr>
            <a:xfrm flipV="1">
              <a:off x="8940787"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nvGrpSpPr>
            <p:cNvPr id="79" name="Group 78"/>
            <p:cNvGrpSpPr/>
            <p:nvPr/>
          </p:nvGrpSpPr>
          <p:grpSpPr>
            <a:xfrm>
              <a:off x="9244051" y="4966024"/>
              <a:ext cx="624377" cy="164309"/>
              <a:chOff x="7388769" y="4966024"/>
              <a:chExt cx="624377" cy="164309"/>
            </a:xfrm>
          </p:grpSpPr>
          <p:cxnSp>
            <p:nvCxnSpPr>
              <p:cNvPr id="80" name="Straight Connector 79"/>
              <p:cNvCxnSpPr/>
              <p:nvPr/>
            </p:nvCxnSpPr>
            <p:spPr>
              <a:xfrm flipV="1">
                <a:off x="738876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81" name="Straight Connector 80"/>
              <p:cNvCxnSpPr/>
              <p:nvPr/>
            </p:nvCxnSpPr>
            <p:spPr>
              <a:xfrm flipV="1">
                <a:off x="770988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82" name="Straight Connector 81"/>
              <p:cNvCxnSpPr/>
              <p:nvPr/>
            </p:nvCxnSpPr>
            <p:spPr>
              <a:xfrm flipV="1">
                <a:off x="801314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cxnSp>
        <p:nvCxnSpPr>
          <p:cNvPr id="83" name="Straight Arrow Connector 82"/>
          <p:cNvCxnSpPr/>
          <p:nvPr userDrawn="1"/>
        </p:nvCxnSpPr>
        <p:spPr>
          <a:xfrm flipV="1">
            <a:off x="793477" y="4901151"/>
            <a:ext cx="9874523" cy="19503"/>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5922630" y="2301016"/>
            <a:ext cx="1" cy="252538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8195263" y="3855964"/>
            <a:ext cx="149104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Text Placeholder 13"/>
          <p:cNvSpPr>
            <a:spLocks noGrp="1"/>
          </p:cNvSpPr>
          <p:nvPr>
            <p:ph type="body" sz="quarter" idx="13" hasCustomPrompt="1"/>
          </p:nvPr>
        </p:nvSpPr>
        <p:spPr>
          <a:xfrm>
            <a:off x="792162" y="546100"/>
            <a:ext cx="5547677" cy="318325"/>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GRAF 1 - </a:t>
            </a:r>
            <a:r>
              <a:rPr lang="sl-SI" sz="2000" dirty="0">
                <a:solidFill>
                  <a:schemeClr val="tx1">
                    <a:lumMod val="50000"/>
                    <a:lumOff val="50000"/>
                  </a:schemeClr>
                </a:solidFill>
                <a:latin typeface="+mj-lt"/>
              </a:rPr>
              <a:t>(pripravljate ga na Master</a:t>
            </a:r>
            <a:r>
              <a:rPr lang="sl-SI" sz="2000" baseline="0" dirty="0">
                <a:solidFill>
                  <a:schemeClr val="tx1">
                    <a:lumMod val="50000"/>
                    <a:lumOff val="50000"/>
                  </a:schemeClr>
                </a:solidFill>
                <a:latin typeface="+mj-lt"/>
              </a:rPr>
              <a:t> slide-u</a:t>
            </a:r>
            <a:endParaRPr lang="en-US" dirty="0"/>
          </a:p>
        </p:txBody>
      </p:sp>
    </p:spTree>
    <p:extLst>
      <p:ext uri="{BB962C8B-B14F-4D97-AF65-F5344CB8AC3E}">
        <p14:creationId xmlns:p14="http://schemas.microsoft.com/office/powerpoint/2010/main" val="32410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215323" y="2758758"/>
            <a:ext cx="6020118" cy="1004887"/>
          </a:xfrm>
          <a:prstGeom prst="rect">
            <a:avLst/>
          </a:prstGeom>
        </p:spPr>
        <p:txBody>
          <a:bodyPr anchor="ctr"/>
          <a:lstStyle>
            <a:lvl1pPr marL="0" indent="0" algn="ctr">
              <a:lnSpc>
                <a:spcPct val="100000"/>
              </a:lnSpc>
              <a:buNone/>
              <a:defRPr sz="4000">
                <a:solidFill>
                  <a:schemeClr val="bg1">
                    <a:lumMod val="50000"/>
                  </a:schemeClr>
                </a:solidFill>
              </a:defRPr>
            </a:lvl1pPr>
          </a:lstStyle>
          <a:p>
            <a:pPr lvl="0"/>
            <a:r>
              <a:rPr lang="en-US" dirty="0"/>
              <a:t>Lorem ipsum dolor sit </a:t>
            </a:r>
            <a:r>
              <a:rPr lang="en-US" dirty="0" err="1"/>
              <a:t>amet</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1403" y="6069326"/>
            <a:ext cx="1313954" cy="503478"/>
          </a:xfrm>
          <a:prstGeom prst="rect">
            <a:avLst/>
          </a:prstGeom>
        </p:spPr>
      </p:pic>
    </p:spTree>
    <p:extLst>
      <p:ext uri="{BB962C8B-B14F-4D97-AF65-F5344CB8AC3E}">
        <p14:creationId xmlns:p14="http://schemas.microsoft.com/office/powerpoint/2010/main" val="213246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11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18920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0" r:id="rId3"/>
    <p:sldLayoutId id="2147483649" r:id="rId4"/>
    <p:sldLayoutId id="2147483660" r:id="rId5"/>
    <p:sldLayoutId id="2147483661" r:id="rId6"/>
    <p:sldLayoutId id="2147483654" r:id="rId7"/>
    <p:sldLayoutId id="2147483655" r:id="rId8"/>
  </p:sldLayoutIdLst>
  <p:hf hdr="0" dt="0"/>
  <p:txStyles>
    <p:titleStyle>
      <a:lvl1pPr algn="l" defTabSz="914400" rtl="0" eaLnBrk="1" latinLnBrk="0" hangingPunct="1">
        <a:lnSpc>
          <a:spcPct val="90000"/>
        </a:lnSpc>
        <a:spcBef>
          <a:spcPct val="0"/>
        </a:spcBef>
        <a:buNone/>
        <a:defRPr sz="2000" kern="1200" baseline="0">
          <a:solidFill>
            <a:schemeClr val="tx1"/>
          </a:solidFill>
          <a:latin typeface="Calibri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srips-rs.si/"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889250" y="371475"/>
            <a:ext cx="8445500" cy="5069658"/>
          </a:xfrm>
        </p:spPr>
        <p:txBody>
          <a:bodyPr/>
          <a:lstStyle/>
          <a:p>
            <a:pPr algn="ctr"/>
            <a:endParaRPr lang="sl-SI" sz="4800" dirty="0"/>
          </a:p>
          <a:p>
            <a:pPr algn="ctr"/>
            <a:r>
              <a:rPr lang="sl-SI" sz="2000" dirty="0"/>
              <a:t>Javni štipendijski, razvojni, invalidski in preživninski sklad Republike Slovenije</a:t>
            </a:r>
          </a:p>
          <a:p>
            <a:pPr algn="ctr"/>
            <a:endParaRPr lang="sl-SI" sz="1000" dirty="0"/>
          </a:p>
          <a:p>
            <a:pPr algn="ctr"/>
            <a:endParaRPr lang="sl-SI" sz="1000" dirty="0"/>
          </a:p>
          <a:p>
            <a:pPr algn="ctr"/>
            <a:r>
              <a:rPr lang="sl-SI" sz="7200" dirty="0"/>
              <a:t>ŠTIPENDIJE</a:t>
            </a:r>
          </a:p>
          <a:p>
            <a:endParaRPr lang="sl-SI" sz="800" dirty="0"/>
          </a:p>
          <a:p>
            <a:endParaRPr lang="sl-SI" sz="800" dirty="0"/>
          </a:p>
          <a:p>
            <a:endParaRPr lang="sl-SI" sz="800" dirty="0"/>
          </a:p>
          <a:p>
            <a:pPr algn="ctr"/>
            <a:r>
              <a:rPr lang="sl-SI" altLang="sl-SI" sz="2000" dirty="0"/>
              <a:t>Irena Kuntarič Hribar</a:t>
            </a:r>
          </a:p>
          <a:p>
            <a:pPr algn="ctr"/>
            <a:r>
              <a:rPr lang="sl-SI" altLang="sl-SI" sz="2000" dirty="0"/>
              <a:t>direktorica</a:t>
            </a:r>
          </a:p>
          <a:p>
            <a:pPr algn="ctr"/>
            <a:endParaRPr lang="sl-SI" altLang="sl-SI" sz="2000" dirty="0"/>
          </a:p>
          <a:p>
            <a:pPr algn="ctr"/>
            <a:r>
              <a:rPr lang="sl-SI" altLang="sl-SI" sz="2000" dirty="0"/>
              <a:t>Ljubljana, februar 2021</a:t>
            </a:r>
          </a:p>
          <a:p>
            <a:pPr algn="ctr"/>
            <a:endParaRPr lang="en-US" sz="4800" dirty="0"/>
          </a:p>
        </p:txBody>
      </p:sp>
    </p:spTree>
    <p:extLst>
      <p:ext uri="{BB962C8B-B14F-4D97-AF65-F5344CB8AC3E}">
        <p14:creationId xmlns:p14="http://schemas.microsoft.com/office/powerpoint/2010/main" val="180189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792162" y="335902"/>
            <a:ext cx="4750221" cy="529286"/>
          </a:xfrm>
        </p:spPr>
        <p:txBody>
          <a:bodyPr/>
          <a:lstStyle/>
          <a:p>
            <a:r>
              <a:rPr lang="sl-SI" sz="3600" b="1" dirty="0"/>
              <a:t>DEJAVNOSTI SKLADA</a:t>
            </a:r>
          </a:p>
        </p:txBody>
      </p:sp>
      <p:sp>
        <p:nvSpPr>
          <p:cNvPr id="5" name="Ograda besedila 4"/>
          <p:cNvSpPr>
            <a:spLocks noGrp="1"/>
          </p:cNvSpPr>
          <p:nvPr>
            <p:ph type="body" sz="quarter" idx="17"/>
          </p:nvPr>
        </p:nvSpPr>
        <p:spPr>
          <a:xfrm>
            <a:off x="867747" y="2097035"/>
            <a:ext cx="9870769" cy="4425063"/>
          </a:xfrm>
        </p:spPr>
        <p:txBody>
          <a:bodyPr/>
          <a:lstStyle/>
          <a:p>
            <a:pPr>
              <a:buClr>
                <a:schemeClr val="accent6">
                  <a:lumMod val="60000"/>
                  <a:lumOff val="40000"/>
                </a:schemeClr>
              </a:buClr>
              <a:buFont typeface="Wingdings" pitchFamily="2" charset="2"/>
              <a:buChar char="Ø"/>
            </a:pPr>
            <a:r>
              <a:rPr lang="sl-SI" sz="2400" dirty="0"/>
              <a:t> ŠTIPENDIRANJE</a:t>
            </a:r>
          </a:p>
          <a:p>
            <a:pPr>
              <a:buClr>
                <a:schemeClr val="accent6">
                  <a:lumMod val="60000"/>
                  <a:lumOff val="40000"/>
                </a:schemeClr>
              </a:buClr>
              <a:buFont typeface="Wingdings" pitchFamily="2" charset="2"/>
              <a:buChar char="Ø"/>
            </a:pPr>
            <a:r>
              <a:rPr lang="sl-SI" sz="2400" dirty="0"/>
              <a:t> VLAGANJE V RAZVOJ KADROV</a:t>
            </a:r>
          </a:p>
          <a:p>
            <a:pPr>
              <a:buClr>
                <a:schemeClr val="accent6">
                  <a:lumMod val="60000"/>
                  <a:lumOff val="40000"/>
                </a:schemeClr>
              </a:buClr>
              <a:buFont typeface="Wingdings" pitchFamily="2" charset="2"/>
              <a:buChar char="Ø"/>
            </a:pPr>
            <a:r>
              <a:rPr lang="sl-SI" sz="2400" dirty="0"/>
              <a:t> SPODBUJANJE ZAPOSLOVANJA INVALIDOV</a:t>
            </a:r>
          </a:p>
          <a:p>
            <a:pPr>
              <a:buClr>
                <a:schemeClr val="accent6">
                  <a:lumMod val="60000"/>
                  <a:lumOff val="40000"/>
                </a:schemeClr>
              </a:buClr>
              <a:buFont typeface="Wingdings" pitchFamily="2" charset="2"/>
              <a:buChar char="Ø"/>
            </a:pPr>
            <a:r>
              <a:rPr lang="sl-SI" sz="2400" dirty="0"/>
              <a:t> ZAGOTAVLJANJE PRAVIC DELAVCEM OB INSOLVENTNOSTI DELODAJALCA</a:t>
            </a:r>
          </a:p>
          <a:p>
            <a:pPr>
              <a:buClr>
                <a:schemeClr val="accent6">
                  <a:lumMod val="60000"/>
                  <a:lumOff val="40000"/>
                </a:schemeClr>
              </a:buClr>
              <a:buFont typeface="Wingdings" pitchFamily="2" charset="2"/>
              <a:buChar char="Ø"/>
            </a:pPr>
            <a:r>
              <a:rPr lang="sl-SI" sz="2400" dirty="0"/>
              <a:t> ZAGOTAVLJANJE PRAVICE OTROK DO NADOMESTILA PREŽIVNINE</a:t>
            </a:r>
          </a:p>
          <a:p>
            <a:pPr>
              <a:buClr>
                <a:schemeClr val="accent6">
                  <a:lumMod val="60000"/>
                  <a:lumOff val="40000"/>
                </a:schemeClr>
              </a:buClr>
              <a:buFont typeface="Wingdings" pitchFamily="2" charset="2"/>
              <a:buChar char="Ø"/>
            </a:pPr>
            <a:r>
              <a:rPr lang="sl-SI" sz="2400" dirty="0"/>
              <a:t> MEDNARODNA IZTERJAVA PREŽIVNIN</a:t>
            </a:r>
          </a:p>
        </p:txBody>
      </p:sp>
      <p:pic>
        <p:nvPicPr>
          <p:cNvPr id="4" name="Slika 3">
            <a:extLst>
              <a:ext uri="{FF2B5EF4-FFF2-40B4-BE49-F238E27FC236}">
                <a16:creationId xmlns:a16="http://schemas.microsoft.com/office/drawing/2014/main" id="{193705F2-B111-42D1-8A45-A21D8FB3ED2E}"/>
              </a:ext>
            </a:extLst>
          </p:cNvPr>
          <p:cNvPicPr>
            <a:picLocks noChangeAspect="1"/>
          </p:cNvPicPr>
          <p:nvPr/>
        </p:nvPicPr>
        <p:blipFill>
          <a:blip r:embed="rId2"/>
          <a:stretch>
            <a:fillRect/>
          </a:stretch>
        </p:blipFill>
        <p:spPr>
          <a:xfrm>
            <a:off x="5287339" y="865188"/>
            <a:ext cx="6271120" cy="21292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017037"/>
            <a:ext cx="10388550" cy="5299787"/>
          </a:xfrm>
        </p:spPr>
        <p:txBody>
          <a:bodyPr/>
          <a:lstStyle/>
          <a:p>
            <a:pPr marL="0" indent="0" algn="ctr">
              <a:buClr>
                <a:schemeClr val="accent6">
                  <a:lumMod val="60000"/>
                  <a:lumOff val="40000"/>
                </a:schemeClr>
              </a:buClr>
              <a:buNone/>
              <a:defRPr/>
            </a:pPr>
            <a:r>
              <a:rPr lang="sl-SI" sz="2400" dirty="0"/>
              <a:t>Spodbuda za doseganje </a:t>
            </a:r>
            <a:r>
              <a:rPr lang="sl-SI" sz="2400" b="1" dirty="0"/>
              <a:t>izjemnih dosežkov</a:t>
            </a:r>
            <a:r>
              <a:rPr lang="sl-SI" sz="2400" dirty="0"/>
              <a:t>.</a:t>
            </a:r>
          </a:p>
          <a:p>
            <a:pPr marL="0" indent="0" algn="ctr">
              <a:buClr>
                <a:schemeClr val="accent6">
                  <a:lumMod val="60000"/>
                  <a:lumOff val="40000"/>
                </a:schemeClr>
              </a:buClr>
              <a:buNone/>
              <a:defRPr/>
            </a:pPr>
            <a:endParaRPr lang="sl-SI" sz="2400" dirty="0"/>
          </a:p>
          <a:p>
            <a:pPr marL="0" indent="0">
              <a:buClr>
                <a:schemeClr val="accent6">
                  <a:lumMod val="60000"/>
                  <a:lumOff val="40000"/>
                </a:schemeClr>
              </a:buClr>
              <a:buNone/>
              <a:defRPr/>
            </a:pPr>
            <a:r>
              <a:rPr lang="sl-SI" sz="2400" u="sng" dirty="0"/>
              <a:t>Splošni pogoji za pridobitev:</a:t>
            </a:r>
          </a:p>
          <a:p>
            <a:pPr algn="just">
              <a:buClr>
                <a:schemeClr val="accent6">
                  <a:lumMod val="60000"/>
                  <a:lumOff val="40000"/>
                </a:schemeClr>
              </a:buClr>
              <a:buFont typeface="Wingdings" pitchFamily="2" charset="2"/>
              <a:buChar char="Ø"/>
              <a:defRPr/>
            </a:pPr>
            <a:r>
              <a:rPr lang="sl-SI" sz="2400" dirty="0"/>
              <a:t>državljanstvo</a:t>
            </a:r>
          </a:p>
          <a:p>
            <a:pPr algn="just">
              <a:buClr>
                <a:schemeClr val="accent6">
                  <a:lumMod val="60000"/>
                  <a:lumOff val="40000"/>
                </a:schemeClr>
              </a:buClr>
              <a:buFont typeface="Wingdings" pitchFamily="2" charset="2"/>
              <a:buChar char="Ø"/>
              <a:defRPr/>
            </a:pPr>
            <a:r>
              <a:rPr lang="sl-SI" sz="2400" dirty="0"/>
              <a:t>starost</a:t>
            </a:r>
          </a:p>
          <a:p>
            <a:pPr algn="just">
              <a:buClr>
                <a:schemeClr val="accent6">
                  <a:lumMod val="60000"/>
                  <a:lumOff val="40000"/>
                </a:schemeClr>
              </a:buClr>
              <a:buFont typeface="Wingdings" pitchFamily="2" charset="2"/>
              <a:buChar char="Ø"/>
              <a:defRPr/>
            </a:pPr>
            <a:r>
              <a:rPr lang="sl-SI" sz="2400" dirty="0"/>
              <a:t>status dijaka ali študenta ali udeleženca izobraževanja odraslih</a:t>
            </a:r>
          </a:p>
          <a:p>
            <a:pPr algn="just">
              <a:buClr>
                <a:schemeClr val="accent6">
                  <a:lumMod val="60000"/>
                  <a:lumOff val="40000"/>
                </a:schemeClr>
              </a:buClr>
              <a:buFont typeface="Wingdings" pitchFamily="2" charset="2"/>
              <a:buChar char="Ø"/>
              <a:defRPr/>
            </a:pPr>
            <a:r>
              <a:rPr lang="sl-SI" sz="2400" dirty="0"/>
              <a:t>ustrezna izobraževalna ustanova in izobraževalni program v Sloveniji ali tujini</a:t>
            </a:r>
          </a:p>
          <a:p>
            <a:pPr algn="just">
              <a:buClr>
                <a:schemeClr val="accent6">
                  <a:lumMod val="60000"/>
                  <a:lumOff val="40000"/>
                </a:schemeClr>
              </a:buClr>
              <a:buFont typeface="Wingdings" pitchFamily="2" charset="2"/>
              <a:buChar char="Ø"/>
              <a:defRPr/>
            </a:pPr>
            <a:r>
              <a:rPr lang="sl-SI" sz="2400" dirty="0"/>
              <a:t>status glede opravljanja dela oziroma brezposelnosti</a:t>
            </a:r>
          </a:p>
          <a:p>
            <a:pPr algn="just">
              <a:buClr>
                <a:schemeClr val="accent6">
                  <a:lumMod val="60000"/>
                  <a:lumOff val="40000"/>
                </a:schemeClr>
              </a:buClr>
              <a:buFont typeface="Wingdings" pitchFamily="2" charset="2"/>
              <a:buChar char="Ø"/>
              <a:defRPr/>
            </a:pPr>
            <a:r>
              <a:rPr lang="sl-SI" sz="2400" dirty="0"/>
              <a:t>neupravičenost do štipendij, ki niso združljive s Zoisovo štipendijo</a:t>
            </a:r>
          </a:p>
          <a:p>
            <a:pPr algn="just">
              <a:buClr>
                <a:schemeClr val="accent6">
                  <a:lumMod val="60000"/>
                  <a:lumOff val="40000"/>
                </a:schemeClr>
              </a:buClr>
              <a:buFont typeface="Wingdings" pitchFamily="2" charset="2"/>
              <a:buChar char="Ø"/>
              <a:defRPr/>
            </a:pPr>
            <a:endParaRPr lang="sl-SI" sz="2800" dirty="0"/>
          </a:p>
          <a:p>
            <a:pPr marL="0" indent="0" algn="just">
              <a:buClr>
                <a:schemeClr val="accent6">
                  <a:lumMod val="60000"/>
                  <a:lumOff val="40000"/>
                </a:schemeClr>
              </a:buClr>
              <a:buNone/>
              <a:defRPr/>
            </a:pPr>
            <a:endParaRPr lang="sl-SI" sz="2800" dirty="0"/>
          </a:p>
          <a:p>
            <a:pPr algn="just">
              <a:buClr>
                <a:schemeClr val="accent6">
                  <a:lumMod val="60000"/>
                  <a:lumOff val="40000"/>
                </a:schemeClr>
              </a:buClr>
              <a:buFont typeface="Wingdings" pitchFamily="2" charset="2"/>
              <a:buChar char="Ø"/>
              <a:defRPr/>
            </a:pPr>
            <a:endParaRPr lang="sl-SI" sz="2800" dirty="0"/>
          </a:p>
          <a:p>
            <a:pPr algn="just">
              <a:buNone/>
              <a:defRPr/>
            </a:pPr>
            <a:endParaRPr lang="sl-SI" altLang="sl-SI" sz="1800" dirty="0"/>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ZOISOVE ŠTIPENDIJE</a:t>
            </a:r>
          </a:p>
        </p:txBody>
      </p:sp>
    </p:spTree>
    <p:extLst>
      <p:ext uri="{BB962C8B-B14F-4D97-AF65-F5344CB8AC3E}">
        <p14:creationId xmlns:p14="http://schemas.microsoft.com/office/powerpoint/2010/main" val="92775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017037"/>
            <a:ext cx="10388550" cy="5299787"/>
          </a:xfrm>
        </p:spPr>
        <p:txBody>
          <a:bodyPr/>
          <a:lstStyle/>
          <a:p>
            <a:pPr marL="0" indent="0">
              <a:buClr>
                <a:schemeClr val="accent6">
                  <a:lumMod val="60000"/>
                  <a:lumOff val="40000"/>
                </a:schemeClr>
              </a:buClr>
              <a:buNone/>
              <a:defRPr/>
            </a:pPr>
            <a:endParaRPr lang="sl-SI" sz="2400" u="sng" dirty="0"/>
          </a:p>
          <a:p>
            <a:pPr marL="0" indent="0">
              <a:buClr>
                <a:schemeClr val="accent6">
                  <a:lumMod val="60000"/>
                  <a:lumOff val="40000"/>
                </a:schemeClr>
              </a:buClr>
              <a:buNone/>
              <a:defRPr/>
            </a:pPr>
            <a:r>
              <a:rPr lang="sl-SI" sz="2400" u="sng" dirty="0"/>
              <a:t>Posebni pogoji za pridobitev:</a:t>
            </a:r>
          </a:p>
          <a:p>
            <a:pPr algn="just">
              <a:buClr>
                <a:schemeClr val="accent6">
                  <a:lumMod val="60000"/>
                  <a:lumOff val="40000"/>
                </a:schemeClr>
              </a:buClr>
              <a:buFont typeface="Wingdings" pitchFamily="2" charset="2"/>
              <a:buChar char="Ø"/>
              <a:defRPr/>
            </a:pPr>
            <a:r>
              <a:rPr lang="sl-SI" sz="2400" dirty="0"/>
              <a:t>izjemen dosežek iz znanja, raziskovanja, razvoja ali umetnosti IN </a:t>
            </a:r>
          </a:p>
          <a:p>
            <a:pPr algn="just">
              <a:buClr>
                <a:schemeClr val="accent6">
                  <a:lumMod val="60000"/>
                  <a:lumOff val="40000"/>
                </a:schemeClr>
              </a:buClr>
              <a:buFont typeface="Wingdings" pitchFamily="2" charset="2"/>
              <a:buChar char="Ø"/>
              <a:defRPr/>
            </a:pPr>
            <a:r>
              <a:rPr lang="sl-SI" sz="2400" dirty="0"/>
              <a:t>ustrezna povprečna ocena </a:t>
            </a:r>
          </a:p>
          <a:p>
            <a:pPr marL="0" indent="0" algn="just">
              <a:buClr>
                <a:schemeClr val="accent6">
                  <a:lumMod val="60000"/>
                  <a:lumOff val="40000"/>
                </a:schemeClr>
              </a:buClr>
              <a:buNone/>
              <a:defRPr/>
            </a:pPr>
            <a:endParaRPr lang="sl-SI" sz="2400" dirty="0"/>
          </a:p>
          <a:p>
            <a:pPr marL="0" indent="0" algn="just">
              <a:buClr>
                <a:schemeClr val="accent6">
                  <a:lumMod val="60000"/>
                  <a:lumOff val="40000"/>
                </a:schemeClr>
              </a:buClr>
              <a:buNone/>
              <a:defRPr/>
            </a:pPr>
            <a:r>
              <a:rPr lang="sl-SI" sz="2400" dirty="0">
                <a:effectLst/>
                <a:latin typeface="Calibri" panose="020F0502020204030204" pitchFamily="34" charset="0"/>
                <a:ea typeface="Times New Roman" panose="02020603050405020304" pitchFamily="18" charset="0"/>
              </a:rPr>
              <a:t>Sprememba z interventnim zakonom zaradi Covid-19:</a:t>
            </a:r>
          </a:p>
          <a:p>
            <a:pPr algn="just">
              <a:buClr>
                <a:schemeClr val="accent6">
                  <a:lumMod val="60000"/>
                  <a:lumOff val="40000"/>
                </a:schemeClr>
              </a:buClr>
              <a:buFont typeface="Wingdings" panose="05000000000000000000" pitchFamily="2" charset="2"/>
              <a:buChar char="Ø"/>
              <a:defRPr/>
            </a:pPr>
            <a:r>
              <a:rPr lang="sl-SI" sz="2400" dirty="0">
                <a:effectLst/>
                <a:latin typeface="Calibri" panose="020F0502020204030204" pitchFamily="34" charset="0"/>
                <a:ea typeface="Times New Roman" panose="02020603050405020304" pitchFamily="18" charset="0"/>
              </a:rPr>
              <a:t>pogoji za dodelitev Zoisove štipendije so še vedno enaki (šolski uspeh, izjemni dosežki …), </a:t>
            </a:r>
            <a:r>
              <a:rPr lang="sl-SI" sz="2400" b="1" dirty="0">
                <a:effectLst/>
                <a:latin typeface="Calibri" panose="020F0502020204030204" pitchFamily="34" charset="0"/>
                <a:ea typeface="Times New Roman" panose="02020603050405020304" pitchFamily="18" charset="0"/>
              </a:rPr>
              <a:t>spremenilo se je le časovno obdobje upoštevanja tekmovanj</a:t>
            </a:r>
            <a:r>
              <a:rPr lang="sl-SI" sz="2400" dirty="0">
                <a:effectLst/>
                <a:latin typeface="Calibri" panose="020F0502020204030204" pitchFamily="34" charset="0"/>
                <a:ea typeface="Times New Roman" panose="02020603050405020304" pitchFamily="18" charset="0"/>
              </a:rPr>
              <a:t>. Tekmovanja, ki so bila organizirana v letu 2019/2020, se torej niso upoštevala kot ustrezni dosežki, so se pa upoštevala tekmovanja iz preteklih let.</a:t>
            </a:r>
            <a:endParaRPr lang="sl-SI" sz="2400" dirty="0"/>
          </a:p>
          <a:p>
            <a:pPr marL="0" indent="0" algn="just">
              <a:buClr>
                <a:schemeClr val="accent6">
                  <a:lumMod val="60000"/>
                  <a:lumOff val="40000"/>
                </a:schemeClr>
              </a:buClr>
              <a:buNone/>
              <a:defRPr/>
            </a:pPr>
            <a:endParaRPr lang="sl-SI" sz="2400" dirty="0"/>
          </a:p>
          <a:p>
            <a:pPr algn="just">
              <a:buClr>
                <a:schemeClr val="accent6">
                  <a:lumMod val="60000"/>
                  <a:lumOff val="40000"/>
                </a:schemeClr>
              </a:buClr>
              <a:buFont typeface="Wingdings" pitchFamily="2" charset="2"/>
              <a:buChar char="Ø"/>
              <a:defRPr/>
            </a:pPr>
            <a:endParaRPr lang="sl-SI" sz="2800" dirty="0"/>
          </a:p>
          <a:p>
            <a:pPr algn="just">
              <a:buNone/>
              <a:defRPr/>
            </a:pPr>
            <a:endParaRPr lang="sl-SI" altLang="sl-SI" sz="1800" dirty="0"/>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ZOISOVE ŠTIPENDIJE</a:t>
            </a:r>
          </a:p>
        </p:txBody>
      </p:sp>
    </p:spTree>
    <p:extLst>
      <p:ext uri="{BB962C8B-B14F-4D97-AF65-F5344CB8AC3E}">
        <p14:creationId xmlns:p14="http://schemas.microsoft.com/office/powerpoint/2010/main" val="420935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436915"/>
            <a:ext cx="10388550" cy="4879910"/>
          </a:xfrm>
        </p:spPr>
        <p:txBody>
          <a:bodyPr/>
          <a:lstStyle/>
          <a:p>
            <a:pPr algn="just">
              <a:buClr>
                <a:schemeClr val="accent6">
                  <a:lumMod val="60000"/>
                  <a:lumOff val="40000"/>
                </a:schemeClr>
              </a:buClr>
              <a:buFont typeface="Wingdings" pitchFamily="2" charset="2"/>
              <a:buChar char="Ø"/>
              <a:defRPr/>
            </a:pPr>
            <a:r>
              <a:rPr lang="sl-SI" sz="2400" dirty="0"/>
              <a:t>sklad objavi razpis na spletni strani do konca junija</a:t>
            </a:r>
          </a:p>
          <a:p>
            <a:pPr algn="just">
              <a:buClr>
                <a:schemeClr val="accent6">
                  <a:lumMod val="60000"/>
                  <a:lumOff val="40000"/>
                </a:schemeClr>
              </a:buClr>
              <a:buFont typeface="Wingdings" pitchFamily="2" charset="2"/>
              <a:buChar char="Ø"/>
              <a:defRPr/>
            </a:pPr>
            <a:r>
              <a:rPr lang="sl-SI" sz="2400" dirty="0"/>
              <a:t>rok za oddajo </a:t>
            </a:r>
            <a:r>
              <a:rPr lang="sl-SI" sz="2400" dirty="0">
                <a:effectLst/>
                <a:ea typeface="MS Mincho" panose="02020609040205080304" pitchFamily="49" charset="-128"/>
                <a:cs typeface="Times New Roman" panose="02020603050405020304" pitchFamily="18" charset="0"/>
              </a:rPr>
              <a:t>vlog je določen v vsakokratnem razpisu: za dijake v začetku septembra, za študente pa v začetku oktobra</a:t>
            </a:r>
          </a:p>
          <a:p>
            <a:pPr algn="just">
              <a:buClr>
                <a:schemeClr val="accent6">
                  <a:lumMod val="60000"/>
                  <a:lumOff val="40000"/>
                </a:schemeClr>
              </a:buClr>
              <a:buFont typeface="Wingdings" pitchFamily="2" charset="2"/>
              <a:buChar char="Ø"/>
              <a:defRPr/>
            </a:pPr>
            <a:r>
              <a:rPr lang="sl-SI" sz="2400" dirty="0">
                <a:ea typeface="MS Mincho" panose="02020609040205080304" pitchFamily="49" charset="-128"/>
                <a:cs typeface="Times New Roman" panose="02020603050405020304" pitchFamily="18" charset="0"/>
              </a:rPr>
              <a:t>letos bo možno vlogo oddati tudi že elektronsko</a:t>
            </a:r>
            <a:endParaRPr lang="sl-SI" sz="2400" dirty="0"/>
          </a:p>
          <a:p>
            <a:pPr algn="just">
              <a:buClr>
                <a:schemeClr val="accent6">
                  <a:lumMod val="60000"/>
                  <a:lumOff val="40000"/>
                </a:schemeClr>
              </a:buClr>
              <a:buFont typeface="Wingdings" pitchFamily="2" charset="2"/>
              <a:buChar char="Ø"/>
              <a:defRPr/>
            </a:pPr>
            <a:endParaRPr lang="sl-SI" sz="2400" dirty="0"/>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ZOISOVE ŠTIPENDIJE</a:t>
            </a:r>
          </a:p>
        </p:txBody>
      </p:sp>
      <p:pic>
        <p:nvPicPr>
          <p:cNvPr id="5" name="Slika 4">
            <a:extLst>
              <a:ext uri="{FF2B5EF4-FFF2-40B4-BE49-F238E27FC236}">
                <a16:creationId xmlns:a16="http://schemas.microsoft.com/office/drawing/2014/main" id="{B0CD35A3-811B-4DB4-8B3A-A286182A225D}"/>
              </a:ext>
            </a:extLst>
          </p:cNvPr>
          <p:cNvPicPr>
            <a:picLocks noChangeAspect="1"/>
          </p:cNvPicPr>
          <p:nvPr/>
        </p:nvPicPr>
        <p:blipFill>
          <a:blip r:embed="rId3"/>
          <a:stretch>
            <a:fillRect/>
          </a:stretch>
        </p:blipFill>
        <p:spPr>
          <a:xfrm>
            <a:off x="1453633" y="3571999"/>
            <a:ext cx="9066244" cy="2744826"/>
          </a:xfrm>
          <a:prstGeom prst="rect">
            <a:avLst/>
          </a:prstGeom>
        </p:spPr>
      </p:pic>
    </p:spTree>
    <p:extLst>
      <p:ext uri="{BB962C8B-B14F-4D97-AF65-F5344CB8AC3E}">
        <p14:creationId xmlns:p14="http://schemas.microsoft.com/office/powerpoint/2010/main" val="47143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123951"/>
            <a:ext cx="10388550" cy="5192874"/>
          </a:xfrm>
        </p:spPr>
        <p:txBody>
          <a:bodyPr/>
          <a:lstStyle/>
          <a:p>
            <a:pPr marL="0" indent="0" algn="just">
              <a:buClr>
                <a:schemeClr val="accent6">
                  <a:lumMod val="60000"/>
                  <a:lumOff val="40000"/>
                </a:schemeClr>
              </a:buClr>
              <a:buNone/>
              <a:defRPr/>
            </a:pPr>
            <a:r>
              <a:rPr lang="sl-SI" sz="2400" dirty="0">
                <a:ea typeface="Times New Roman" panose="02020603050405020304" pitchFamily="18" charset="0"/>
              </a:rPr>
              <a:t>So n</a:t>
            </a:r>
            <a:r>
              <a:rPr lang="sl-SI" sz="2400" dirty="0">
                <a:effectLst/>
                <a:ea typeface="Times New Roman" panose="02020603050405020304" pitchFamily="18" charset="0"/>
              </a:rPr>
              <a:t>amenjene spodbujanju mladih za vpis v izobraževalne programe za poklice, </a:t>
            </a:r>
            <a:r>
              <a:rPr lang="sl-SI" sz="2400" b="1" dirty="0">
                <a:effectLst/>
                <a:ea typeface="Times New Roman" panose="02020603050405020304" pitchFamily="18" charset="0"/>
              </a:rPr>
              <a:t>za katere na trgu dela ni dovolj kadra glede na potrebe delodajalcev</a:t>
            </a:r>
            <a:r>
              <a:rPr lang="sl-SI" sz="2400" dirty="0">
                <a:effectLst/>
                <a:ea typeface="Times New Roman" panose="02020603050405020304" pitchFamily="18" charset="0"/>
              </a:rPr>
              <a:t>.</a:t>
            </a: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ŠTIPENDIJE ZA DEFICITARNE POKLICE</a:t>
            </a:r>
          </a:p>
        </p:txBody>
      </p:sp>
      <p:graphicFrame>
        <p:nvGraphicFramePr>
          <p:cNvPr id="3" name="Tabela 2">
            <a:extLst>
              <a:ext uri="{FF2B5EF4-FFF2-40B4-BE49-F238E27FC236}">
                <a16:creationId xmlns:a16="http://schemas.microsoft.com/office/drawing/2014/main" id="{8E405805-7A5C-49A2-B05A-00C5DAD5B1C9}"/>
              </a:ext>
            </a:extLst>
          </p:cNvPr>
          <p:cNvGraphicFramePr>
            <a:graphicFrameLocks noGrp="1"/>
          </p:cNvGraphicFramePr>
          <p:nvPr>
            <p:extLst>
              <p:ext uri="{D42A27DB-BD31-4B8C-83A1-F6EECF244321}">
                <p14:modId xmlns:p14="http://schemas.microsoft.com/office/powerpoint/2010/main" val="3961777609"/>
              </p:ext>
            </p:extLst>
          </p:nvPr>
        </p:nvGraphicFramePr>
        <p:xfrm>
          <a:off x="793801" y="2010001"/>
          <a:ext cx="10607039" cy="2517537"/>
        </p:xfrm>
        <a:graphic>
          <a:graphicData uri="http://schemas.openxmlformats.org/drawingml/2006/table">
            <a:tbl>
              <a:tblPr firstRow="1" firstCol="1" bandRow="1">
                <a:tableStyleId>{E8B1032C-EA38-4F05-BA0D-38AFFFC7BED3}</a:tableStyleId>
              </a:tblPr>
              <a:tblGrid>
                <a:gridCol w="651683">
                  <a:extLst>
                    <a:ext uri="{9D8B030D-6E8A-4147-A177-3AD203B41FA5}">
                      <a16:colId xmlns:a16="http://schemas.microsoft.com/office/drawing/2014/main" val="1534312904"/>
                    </a:ext>
                  </a:extLst>
                </a:gridCol>
                <a:gridCol w="4079016">
                  <a:extLst>
                    <a:ext uri="{9D8B030D-6E8A-4147-A177-3AD203B41FA5}">
                      <a16:colId xmlns:a16="http://schemas.microsoft.com/office/drawing/2014/main" val="4105642162"/>
                    </a:ext>
                  </a:extLst>
                </a:gridCol>
                <a:gridCol w="509144">
                  <a:extLst>
                    <a:ext uri="{9D8B030D-6E8A-4147-A177-3AD203B41FA5}">
                      <a16:colId xmlns:a16="http://schemas.microsoft.com/office/drawing/2014/main" val="2323160121"/>
                    </a:ext>
                  </a:extLst>
                </a:gridCol>
                <a:gridCol w="5367196">
                  <a:extLst>
                    <a:ext uri="{9D8B030D-6E8A-4147-A177-3AD203B41FA5}">
                      <a16:colId xmlns:a16="http://schemas.microsoft.com/office/drawing/2014/main" val="2416497849"/>
                    </a:ext>
                  </a:extLst>
                </a:gridCol>
              </a:tblGrid>
              <a:tr h="228867">
                <a:tc>
                  <a:txBody>
                    <a:bodyPr/>
                    <a:lstStyle/>
                    <a:p>
                      <a:pPr algn="just"/>
                      <a:r>
                        <a:rPr lang="sl-SI" sz="1100" b="0" dirty="0">
                          <a:effectLst/>
                        </a:rPr>
                        <a:t>1.</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b="0" dirty="0">
                          <a:effectLst/>
                        </a:rPr>
                        <a:t>kamnosek</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b="0" dirty="0">
                          <a:effectLst/>
                        </a:rPr>
                        <a:t>12.</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b="0" dirty="0">
                          <a:effectLst/>
                        </a:rPr>
                        <a:t>zidar/zidarka</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90877428"/>
                  </a:ext>
                </a:extLst>
              </a:tr>
              <a:tr h="228867">
                <a:tc>
                  <a:txBody>
                    <a:bodyPr/>
                    <a:lstStyle/>
                    <a:p>
                      <a:pPr algn="just"/>
                      <a:r>
                        <a:rPr lang="sl-SI" sz="1100" b="0">
                          <a:effectLst/>
                        </a:rPr>
                        <a:t>2.</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dirty="0" err="1">
                          <a:effectLst/>
                        </a:rPr>
                        <a:t>mehatronik</a:t>
                      </a:r>
                      <a:r>
                        <a:rPr lang="sl-SI" sz="1100" dirty="0">
                          <a:effectLst/>
                        </a:rPr>
                        <a:t> operater</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13.</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tesar/tesarka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59718796"/>
                  </a:ext>
                </a:extLst>
              </a:tr>
              <a:tr h="228867">
                <a:tc>
                  <a:txBody>
                    <a:bodyPr/>
                    <a:lstStyle/>
                    <a:p>
                      <a:pPr algn="just"/>
                      <a:r>
                        <a:rPr lang="sl-SI" sz="1100" b="0">
                          <a:effectLst/>
                        </a:rPr>
                        <a:t>3.</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inštalater/inštalaterka strojnih inštalacij</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14.</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klepar-krovec/kleparka-krovka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078455073"/>
                  </a:ext>
                </a:extLst>
              </a:tr>
              <a:tr h="228867">
                <a:tc>
                  <a:txBody>
                    <a:bodyPr/>
                    <a:lstStyle/>
                    <a:p>
                      <a:pPr algn="just"/>
                      <a:r>
                        <a:rPr lang="sl-SI" sz="1100" b="0">
                          <a:effectLst/>
                        </a:rPr>
                        <a:t>4.</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oblikovalec kovin orodjar/orodjarka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15.</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izvajalec/izvajalka suhomontažne gradnje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48064017"/>
                  </a:ext>
                </a:extLst>
              </a:tr>
              <a:tr h="228867">
                <a:tc>
                  <a:txBody>
                    <a:bodyPr/>
                    <a:lstStyle/>
                    <a:p>
                      <a:pPr algn="just"/>
                      <a:r>
                        <a:rPr lang="sl-SI" sz="1100" b="0">
                          <a:effectLst/>
                        </a:rPr>
                        <a:t>5.</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dirty="0">
                          <a:effectLst/>
                        </a:rPr>
                        <a:t>elektrikar/elektrikarka</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16.</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slikopleskar-črkoslikar/slikopleskarka-črkoslikarka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61733682"/>
                  </a:ext>
                </a:extLst>
              </a:tr>
              <a:tr h="228867">
                <a:tc>
                  <a:txBody>
                    <a:bodyPr/>
                    <a:lstStyle/>
                    <a:p>
                      <a:pPr algn="just"/>
                      <a:r>
                        <a:rPr lang="sl-SI" sz="1100" b="0">
                          <a:effectLst/>
                        </a:rPr>
                        <a:t>6.</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avtokaroserist/avtokaroseristka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dirty="0">
                          <a:effectLst/>
                        </a:rPr>
                        <a:t>17.</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pečar-polagalec keramičnih oblog/pečarka-polagalka keramičnih oblog</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5954890"/>
                  </a:ext>
                </a:extLst>
              </a:tr>
              <a:tr h="228867">
                <a:tc>
                  <a:txBody>
                    <a:bodyPr/>
                    <a:lstStyle/>
                    <a:p>
                      <a:r>
                        <a:rPr lang="sl-SI" sz="1100" b="0">
                          <a:effectLst/>
                        </a:rPr>
                        <a:t>7.</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pek/pekarka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18.</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gozdar/gozdarka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05549824"/>
                  </a:ext>
                </a:extLst>
              </a:tr>
              <a:tr h="228867">
                <a:tc>
                  <a:txBody>
                    <a:bodyPr/>
                    <a:lstStyle/>
                    <a:p>
                      <a:r>
                        <a:rPr lang="sl-SI" sz="1100" b="0">
                          <a:effectLst/>
                        </a:rPr>
                        <a:t>8.</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slaščičar/slaščičarka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19.</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dimnikar/dimnikarka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10857036"/>
                  </a:ext>
                </a:extLst>
              </a:tr>
              <a:tr h="228867">
                <a:tc>
                  <a:txBody>
                    <a:bodyPr/>
                    <a:lstStyle/>
                    <a:p>
                      <a:r>
                        <a:rPr lang="sl-SI" sz="1100" b="0">
                          <a:effectLst/>
                        </a:rPr>
                        <a:t>9.</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mesar/mesarka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20.</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steklar/steklarka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51873022"/>
                  </a:ext>
                </a:extLst>
              </a:tr>
              <a:tr h="228867">
                <a:tc>
                  <a:txBody>
                    <a:bodyPr/>
                    <a:lstStyle/>
                    <a:p>
                      <a:r>
                        <a:rPr lang="sl-SI" sz="1100" b="0">
                          <a:effectLst/>
                        </a:rPr>
                        <a:t>10.</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tapetnik/tapetničarka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21.</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tehnik/tehnica steklarstva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5975288"/>
                  </a:ext>
                </a:extLst>
              </a:tr>
              <a:tr h="228867">
                <a:tc>
                  <a:txBody>
                    <a:bodyPr/>
                    <a:lstStyle/>
                    <a:p>
                      <a:r>
                        <a:rPr lang="sl-SI" sz="1100" b="0" dirty="0">
                          <a:effectLst/>
                        </a:rPr>
                        <a:t>11.</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mizar/mizarka</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 </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69106645"/>
                  </a:ext>
                </a:extLst>
              </a:tr>
            </a:tbl>
          </a:graphicData>
        </a:graphic>
      </p:graphicFrame>
      <p:graphicFrame>
        <p:nvGraphicFramePr>
          <p:cNvPr id="4" name="Tabela 3">
            <a:extLst>
              <a:ext uri="{FF2B5EF4-FFF2-40B4-BE49-F238E27FC236}">
                <a16:creationId xmlns:a16="http://schemas.microsoft.com/office/drawing/2014/main" id="{53369A10-D7D2-4528-880D-77560FF37FAE}"/>
              </a:ext>
            </a:extLst>
          </p:cNvPr>
          <p:cNvGraphicFramePr>
            <a:graphicFrameLocks noGrp="1"/>
          </p:cNvGraphicFramePr>
          <p:nvPr>
            <p:extLst>
              <p:ext uri="{D42A27DB-BD31-4B8C-83A1-F6EECF244321}">
                <p14:modId xmlns:p14="http://schemas.microsoft.com/office/powerpoint/2010/main" val="2922488891"/>
              </p:ext>
            </p:extLst>
          </p:nvPr>
        </p:nvGraphicFramePr>
        <p:xfrm>
          <a:off x="4379124" y="4616384"/>
          <a:ext cx="5866783" cy="1885849"/>
        </p:xfrm>
        <a:graphic>
          <a:graphicData uri="http://schemas.openxmlformats.org/drawingml/2006/table">
            <a:tbl>
              <a:tblPr firstRow="1" firstCol="1" bandRow="1">
                <a:tableStyleId>{E8B1032C-EA38-4F05-BA0D-38AFFFC7BED3}</a:tableStyleId>
              </a:tblPr>
              <a:tblGrid>
                <a:gridCol w="497909">
                  <a:extLst>
                    <a:ext uri="{9D8B030D-6E8A-4147-A177-3AD203B41FA5}">
                      <a16:colId xmlns:a16="http://schemas.microsoft.com/office/drawing/2014/main" val="4056331744"/>
                    </a:ext>
                  </a:extLst>
                </a:gridCol>
                <a:gridCol w="5368874">
                  <a:extLst>
                    <a:ext uri="{9D8B030D-6E8A-4147-A177-3AD203B41FA5}">
                      <a16:colId xmlns:a16="http://schemas.microsoft.com/office/drawing/2014/main" val="3354711154"/>
                    </a:ext>
                  </a:extLst>
                </a:gridCol>
              </a:tblGrid>
              <a:tr h="269407">
                <a:tc>
                  <a:txBody>
                    <a:bodyPr/>
                    <a:lstStyle/>
                    <a:p>
                      <a:r>
                        <a:rPr lang="sl-SI" sz="1100" b="0" dirty="0">
                          <a:effectLst/>
                        </a:rPr>
                        <a:t>22.</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b="0" dirty="0">
                          <a:effectLst/>
                        </a:rPr>
                        <a:t>ekonomski tehnik/ekonomska tehnica (IS), ki se izvaja v italijanskem jeziku</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9325696"/>
                  </a:ext>
                </a:extLst>
              </a:tr>
              <a:tr h="269407">
                <a:tc>
                  <a:txBody>
                    <a:bodyPr/>
                    <a:lstStyle/>
                    <a:p>
                      <a:r>
                        <a:rPr lang="sl-SI" sz="1100" b="0" dirty="0">
                          <a:effectLst/>
                        </a:rPr>
                        <a:t>23.</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avtoserviser/avtoserviserka (IS), ki se izvaja v italijanskem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70636279"/>
                  </a:ext>
                </a:extLst>
              </a:tr>
              <a:tr h="269407">
                <a:tc>
                  <a:txBody>
                    <a:bodyPr/>
                    <a:lstStyle/>
                    <a:p>
                      <a:r>
                        <a:rPr lang="sl-SI" sz="1100" b="0" dirty="0">
                          <a:effectLst/>
                        </a:rPr>
                        <a:t>24.</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predšolska vzgoja (IS), ki se izvaja v italijanskem jeziku</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91815789"/>
                  </a:ext>
                </a:extLst>
              </a:tr>
              <a:tr h="269407">
                <a:tc>
                  <a:txBody>
                    <a:bodyPr/>
                    <a:lstStyle/>
                    <a:p>
                      <a:r>
                        <a:rPr lang="sl-SI" sz="1100" b="0" dirty="0">
                          <a:effectLst/>
                        </a:rPr>
                        <a:t>25.</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mehatronik operater/operaterka (DV), ki se izvaja v madžarskem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42088076"/>
                  </a:ext>
                </a:extLst>
              </a:tr>
              <a:tr h="269407">
                <a:tc>
                  <a:txBody>
                    <a:bodyPr/>
                    <a:lstStyle/>
                    <a:p>
                      <a:r>
                        <a:rPr lang="sl-SI" sz="1100" b="0" dirty="0">
                          <a:effectLst/>
                        </a:rPr>
                        <a:t>26.</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strojni tehnik/strojna tehnica (DV), ki se izvaja v madžarskem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04681953"/>
                  </a:ext>
                </a:extLst>
              </a:tr>
              <a:tr h="269407">
                <a:tc>
                  <a:txBody>
                    <a:bodyPr/>
                    <a:lstStyle/>
                    <a:p>
                      <a:r>
                        <a:rPr lang="sl-SI" sz="1100" b="0" dirty="0">
                          <a:effectLst/>
                        </a:rPr>
                        <a:t>27.</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kemijski tehnik/kemijska tehnica (DV), ki se izvaja v madžarskem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086257044"/>
                  </a:ext>
                </a:extLst>
              </a:tr>
              <a:tr h="269407">
                <a:tc>
                  <a:txBody>
                    <a:bodyPr/>
                    <a:lstStyle/>
                    <a:p>
                      <a:r>
                        <a:rPr lang="sl-SI" sz="1100" b="0" dirty="0">
                          <a:effectLst/>
                        </a:rPr>
                        <a:t>28.</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ekonomski tehnik/ekonomska tehnica (IS), ki se izvaja v madžarskem jeziku</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4864624"/>
                  </a:ext>
                </a:extLst>
              </a:tr>
            </a:tbl>
          </a:graphicData>
        </a:graphic>
      </p:graphicFrame>
      <p:sp>
        <p:nvSpPr>
          <p:cNvPr id="5" name="Rectangle 1">
            <a:extLst>
              <a:ext uri="{FF2B5EF4-FFF2-40B4-BE49-F238E27FC236}">
                <a16:creationId xmlns:a16="http://schemas.microsoft.com/office/drawing/2014/main" id="{94C20B1F-E0EC-4F27-945C-0563F6D181A9}"/>
              </a:ext>
            </a:extLst>
          </p:cNvPr>
          <p:cNvSpPr>
            <a:spLocks noChangeArrowheads="1"/>
          </p:cNvSpPr>
          <p:nvPr/>
        </p:nvSpPr>
        <p:spPr bwMode="auto">
          <a:xfrm>
            <a:off x="793801" y="4933766"/>
            <a:ext cx="3417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b="0" i="0" u="none" strike="noStrike" cap="none" normalizeH="0" baseline="0" dirty="0">
                <a:ln>
                  <a:noFill/>
                </a:ln>
                <a:solidFill>
                  <a:schemeClr val="tx1">
                    <a:lumMod val="65000"/>
                    <a:lumOff val="35000"/>
                  </a:schemeClr>
                </a:solidFill>
                <a:effectLst/>
              </a:rPr>
              <a:t>Dvojezični izobraževalni programi: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116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240971"/>
            <a:ext cx="10388550" cy="5075853"/>
          </a:xfrm>
        </p:spPr>
        <p:txBody>
          <a:bodyPr/>
          <a:lstStyle/>
          <a:p>
            <a:pPr algn="just">
              <a:buClr>
                <a:schemeClr val="accent6">
                  <a:lumMod val="60000"/>
                  <a:lumOff val="40000"/>
                </a:schemeClr>
              </a:buClr>
              <a:buFont typeface="Wingdings" pitchFamily="2" charset="2"/>
              <a:buChar char="Ø"/>
              <a:defRPr/>
            </a:pPr>
            <a:r>
              <a:rPr lang="sl-SI" sz="2400" dirty="0"/>
              <a:t>razpis za šolsko leto 2021/2022 je bil objavljen 29. 1. 2021</a:t>
            </a:r>
          </a:p>
          <a:p>
            <a:pPr algn="just">
              <a:buClr>
                <a:schemeClr val="accent6">
                  <a:lumMod val="60000"/>
                  <a:lumOff val="40000"/>
                </a:schemeClr>
              </a:buClr>
              <a:buFont typeface="Wingdings" pitchFamily="2" charset="2"/>
              <a:buChar char="Ø"/>
              <a:defRPr/>
            </a:pPr>
            <a:r>
              <a:rPr lang="sl-SI" sz="2400" dirty="0"/>
              <a:t>vlogo bo možno oddati od </a:t>
            </a:r>
            <a:r>
              <a:rPr lang="sl-SI" sz="2400" b="1" dirty="0"/>
              <a:t>14. 6. </a:t>
            </a:r>
            <a:r>
              <a:rPr lang="sl-SI" sz="2400" dirty="0"/>
              <a:t>do </a:t>
            </a:r>
            <a:r>
              <a:rPr lang="sl-SI" sz="2400" b="1" dirty="0"/>
              <a:t>24. 9. </a:t>
            </a:r>
            <a:r>
              <a:rPr lang="sl-SI" sz="2400" dirty="0"/>
              <a:t>2021 (tudi prvič elektronsko)</a:t>
            </a:r>
          </a:p>
          <a:p>
            <a:pPr algn="just">
              <a:buClr>
                <a:schemeClr val="accent6">
                  <a:lumMod val="60000"/>
                  <a:lumOff val="40000"/>
                </a:schemeClr>
              </a:buClr>
              <a:buFont typeface="Wingdings" pitchFamily="2" charset="2"/>
              <a:buChar char="Ø"/>
              <a:defRPr/>
            </a:pPr>
            <a:r>
              <a:rPr lang="sl-SI" sz="2400" dirty="0">
                <a:ea typeface="Times New Roman" panose="02020603050405020304" pitchFamily="18" charset="0"/>
              </a:rPr>
              <a:t>d</a:t>
            </a:r>
            <a:r>
              <a:rPr lang="sl-SI" sz="2400" dirty="0">
                <a:effectLst/>
                <a:ea typeface="Times New Roman" panose="02020603050405020304" pitchFamily="18" charset="0"/>
              </a:rPr>
              <a:t>odeljenih bo do 1000 štipendij </a:t>
            </a:r>
          </a:p>
          <a:p>
            <a:pPr algn="just">
              <a:buClr>
                <a:schemeClr val="accent6">
                  <a:lumMod val="60000"/>
                  <a:lumOff val="40000"/>
                </a:schemeClr>
              </a:buClr>
              <a:buFont typeface="Wingdings" pitchFamily="2" charset="2"/>
              <a:buChar char="Ø"/>
              <a:defRPr/>
            </a:pPr>
            <a:r>
              <a:rPr lang="sl-SI" sz="2400" dirty="0">
                <a:effectLst/>
                <a:ea typeface="Times New Roman" panose="02020603050405020304" pitchFamily="18" charset="0"/>
              </a:rPr>
              <a:t>mesečna višina štipendije znaša </a:t>
            </a:r>
            <a:r>
              <a:rPr lang="sl-SI" sz="2400" b="1" dirty="0">
                <a:effectLst/>
                <a:ea typeface="Times New Roman" panose="02020603050405020304" pitchFamily="18" charset="0"/>
              </a:rPr>
              <a:t>102,40 evrov</a:t>
            </a:r>
            <a:endParaRPr lang="sl-SI" sz="2400" dirty="0"/>
          </a:p>
          <a:p>
            <a:pPr algn="just">
              <a:buClr>
                <a:schemeClr val="accent6">
                  <a:lumMod val="60000"/>
                  <a:lumOff val="40000"/>
                </a:schemeClr>
              </a:buClr>
              <a:buFont typeface="Wingdings" pitchFamily="2" charset="2"/>
              <a:buChar char="Ø"/>
              <a:defRPr/>
            </a:pPr>
            <a:r>
              <a:rPr lang="sl-SI" sz="2400" dirty="0">
                <a:effectLst/>
                <a:latin typeface="Calibri" panose="020F0502020204030204" pitchFamily="34" charset="0"/>
                <a:ea typeface="Times New Roman" panose="02020603050405020304" pitchFamily="18" charset="0"/>
                <a:cs typeface="Calibri" panose="020F0502020204030204" pitchFamily="34" charset="0"/>
              </a:rPr>
              <a:t>prejemanje štipendije ne vpliva na višino otroškega dodatka</a:t>
            </a:r>
            <a:endParaRPr lang="sl-SI" sz="2400" dirty="0">
              <a:effectLst/>
              <a:latin typeface="Calibri" panose="020F0502020204030204" pitchFamily="34" charset="0"/>
              <a:ea typeface="MS Mincho" panose="02020609040205080304" pitchFamily="49" charset="-128"/>
              <a:cs typeface="Times New Roman" panose="02020603050405020304" pitchFamily="18" charset="0"/>
            </a:endParaRPr>
          </a:p>
          <a:p>
            <a:pPr algn="just">
              <a:buClr>
                <a:schemeClr val="accent6">
                  <a:lumMod val="60000"/>
                  <a:lumOff val="40000"/>
                </a:schemeClr>
              </a:buClr>
              <a:buFont typeface="Wingdings" pitchFamily="2" charset="2"/>
              <a:buChar char="Ø"/>
              <a:defRPr/>
            </a:pPr>
            <a:r>
              <a:rPr lang="sl-SI" sz="2400" dirty="0">
                <a:effectLst/>
                <a:latin typeface="Calibri" panose="020F0502020204030204" pitchFamily="34" charset="0"/>
                <a:ea typeface="Times New Roman" panose="02020603050405020304" pitchFamily="18" charset="0"/>
                <a:cs typeface="Calibri" panose="020F0502020204030204" pitchFamily="34" charset="0"/>
              </a:rPr>
              <a:t>ravno tako ne vpliva na višino plačila dohodnine </a:t>
            </a:r>
          </a:p>
          <a:p>
            <a:pPr algn="just">
              <a:buClr>
                <a:schemeClr val="accent6">
                  <a:lumMod val="60000"/>
                  <a:lumOff val="40000"/>
                </a:schemeClr>
              </a:buClr>
              <a:buFont typeface="Wingdings" pitchFamily="2" charset="2"/>
              <a:buChar char="Ø"/>
              <a:defRPr/>
            </a:pPr>
            <a:r>
              <a:rPr lang="sl-SI" sz="2400" dirty="0">
                <a:effectLst/>
                <a:latin typeface="Calibri" panose="020F0502020204030204" pitchFamily="34" charset="0"/>
                <a:ea typeface="Times New Roman" panose="02020603050405020304" pitchFamily="18" charset="0"/>
                <a:cs typeface="Calibri" panose="020F0502020204030204" pitchFamily="34" charset="0"/>
              </a:rPr>
              <a:t>dijak lahko istočasno prejema štipendijo za deficitarne poklice in državno štipendijo/Zoisovo štipendijo </a:t>
            </a:r>
          </a:p>
          <a:p>
            <a:pPr algn="just">
              <a:buClr>
                <a:schemeClr val="accent6">
                  <a:lumMod val="60000"/>
                  <a:lumOff val="40000"/>
                </a:schemeClr>
              </a:buClr>
              <a:buFont typeface="Wingdings" pitchFamily="2" charset="2"/>
              <a:buChar char="Ø"/>
              <a:defRPr/>
            </a:pPr>
            <a:r>
              <a:rPr lang="sl-SI" sz="2400" dirty="0">
                <a:latin typeface="Calibri" panose="020F0502020204030204" pitchFamily="34" charset="0"/>
                <a:ea typeface="Times New Roman" panose="02020603050405020304" pitchFamily="18" charset="0"/>
                <a:cs typeface="Calibri" panose="020F0502020204030204" pitchFamily="34" charset="0"/>
              </a:rPr>
              <a:t>v</a:t>
            </a:r>
            <a:r>
              <a:rPr lang="sl-SI" sz="2400" dirty="0">
                <a:effectLst/>
                <a:latin typeface="Calibri" panose="020F0502020204030204" pitchFamily="34" charset="0"/>
                <a:ea typeface="Times New Roman" panose="02020603050405020304" pitchFamily="18" charset="0"/>
                <a:cs typeface="Calibri" panose="020F0502020204030204" pitchFamily="34" charset="0"/>
              </a:rPr>
              <a:t> primeru, da dijak ponavlja isti letnik oz. ne izpolnjuje pogojev za napredovanje v višji letnik, lahko štipendijsko razmerje miruje, vendar ne več kot eno leto.</a:t>
            </a:r>
            <a:endParaRPr lang="sl-SI" sz="24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ŠTIPENDIJE ZA DEFICITARNE POKLICE</a:t>
            </a:r>
          </a:p>
        </p:txBody>
      </p:sp>
    </p:spTree>
    <p:extLst>
      <p:ext uri="{BB962C8B-B14F-4D97-AF65-F5344CB8AC3E}">
        <p14:creationId xmlns:p14="http://schemas.microsoft.com/office/powerpoint/2010/main" val="388272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222310"/>
            <a:ext cx="10388550" cy="5094514"/>
          </a:xfrm>
        </p:spPr>
        <p:txBody>
          <a:bodyPr/>
          <a:lstStyle/>
          <a:p>
            <a:pPr marL="0" indent="0" algn="just">
              <a:buClr>
                <a:schemeClr val="accent6">
                  <a:lumMod val="60000"/>
                  <a:lumOff val="40000"/>
                </a:schemeClr>
              </a:buClr>
              <a:buNone/>
              <a:defRPr/>
            </a:pPr>
            <a:r>
              <a:rPr lang="sl-SI" sz="2400" dirty="0">
                <a:effectLst/>
                <a:latin typeface="Calibri" panose="020F0502020204030204" pitchFamily="34" charset="0"/>
                <a:ea typeface="MS Mincho" panose="02020609040205080304" pitchFamily="49" charset="-128"/>
                <a:cs typeface="Times New Roman" panose="02020603050405020304" pitchFamily="18" charset="0"/>
              </a:rPr>
              <a:t>Sklad v sklopu programov Ad futura objavlja razpise za spodbujanje mednarodne mobilnosti dijakov, študentov in strokovnjakov.</a:t>
            </a:r>
          </a:p>
          <a:p>
            <a:pPr marL="0" indent="0" algn="just">
              <a:buClr>
                <a:schemeClr val="accent6">
                  <a:lumMod val="60000"/>
                  <a:lumOff val="40000"/>
                </a:schemeClr>
              </a:buClr>
              <a:buNone/>
              <a:defRPr/>
            </a:pPr>
            <a:endParaRPr lang="sl-SI" sz="8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buClr>
                <a:schemeClr val="accent6">
                  <a:lumMod val="60000"/>
                  <a:lumOff val="40000"/>
                </a:schemeClr>
              </a:buClr>
              <a:buNone/>
              <a:defRPr/>
            </a:pPr>
            <a:r>
              <a:rPr lang="sl-SI" sz="2400" u="sng" dirty="0">
                <a:effectLst/>
                <a:latin typeface="Calibri" panose="020F0502020204030204" pitchFamily="34" charset="0"/>
                <a:ea typeface="MS Mincho" panose="02020609040205080304" pitchFamily="49" charset="-128"/>
                <a:cs typeface="Times New Roman" panose="02020603050405020304" pitchFamily="18" charset="0"/>
              </a:rPr>
              <a:t>Spodbujanje mobilnosti v tujino</a:t>
            </a:r>
            <a:r>
              <a:rPr lang="sl-SI" sz="2400" dirty="0">
                <a:effectLst/>
                <a:latin typeface="Calibri" panose="020F0502020204030204" pitchFamily="34" charset="0"/>
                <a:ea typeface="MS Mincho" panose="02020609040205080304" pitchFamily="49" charset="-128"/>
                <a:cs typeface="Times New Roman" panose="02020603050405020304" pitchFamily="18" charset="0"/>
              </a:rPr>
              <a:t>:</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Štipendije Ad futura za izobraževanje v tujini (za dodiplomski in podiplomski študij)</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Štipendije Ad futura za študijske obiske v tujini </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Štipendije Ad futura za sodelovanje na mednarodnih tekmovanjih v tujini </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Posebni programi Ad futura za spodbujanje raziskovalne mobilnosti </a:t>
            </a:r>
          </a:p>
          <a:p>
            <a:pPr marL="0" indent="0" algn="just">
              <a:buClr>
                <a:schemeClr val="accent6">
                  <a:lumMod val="60000"/>
                  <a:lumOff val="40000"/>
                </a:schemeClr>
              </a:buClr>
              <a:buNone/>
              <a:defRPr/>
            </a:pPr>
            <a:endParaRPr lang="sl-SI" sz="800" b="1"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buClr>
                <a:schemeClr val="accent6">
                  <a:lumMod val="60000"/>
                  <a:lumOff val="40000"/>
                </a:schemeClr>
              </a:buClr>
              <a:buNone/>
              <a:defRPr/>
            </a:pPr>
            <a:r>
              <a:rPr lang="sl-SI" sz="1800" b="1" dirty="0" err="1">
                <a:effectLst/>
                <a:latin typeface="Calibri" panose="020F0502020204030204" pitchFamily="34" charset="0"/>
                <a:ea typeface="MS Mincho" panose="02020609040205080304" pitchFamily="49" charset="-128"/>
                <a:cs typeface="Times New Roman" panose="02020603050405020304" pitchFamily="18" charset="0"/>
              </a:rPr>
              <a:t>EducationUSA</a:t>
            </a:r>
            <a:r>
              <a:rPr lang="sl-SI" sz="1800" b="1" dirty="0">
                <a:effectLst/>
                <a:latin typeface="Calibri" panose="020F0502020204030204" pitchFamily="34" charset="0"/>
                <a:ea typeface="MS Mincho" panose="02020609040205080304" pitchFamily="49" charset="-128"/>
                <a:cs typeface="Times New Roman" panose="02020603050405020304" pitchFamily="18" charset="0"/>
              </a:rPr>
              <a:t> center – informacije o študiju v ZDA</a:t>
            </a:r>
          </a:p>
          <a:p>
            <a:pPr marL="0" indent="0" algn="just">
              <a:spcAft>
                <a:spcPts val="300"/>
              </a:spcAft>
              <a:buNone/>
            </a:pPr>
            <a:endParaRPr lang="sl-SI" sz="8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r>
              <a:rPr lang="sl-SI" sz="2400" u="sng" dirty="0">
                <a:effectLst/>
                <a:latin typeface="Calibri" panose="020F0502020204030204" pitchFamily="34" charset="0"/>
                <a:ea typeface="MS Mincho" panose="02020609040205080304" pitchFamily="49" charset="-128"/>
                <a:cs typeface="Times New Roman" panose="02020603050405020304" pitchFamily="18" charset="0"/>
              </a:rPr>
              <a:t>Spodbujanje mobilnosti v Slovenijo</a:t>
            </a:r>
          </a:p>
          <a:p>
            <a:pPr marL="0" indent="0" algn="just">
              <a:spcAft>
                <a:spcPts val="300"/>
              </a:spcAft>
              <a:buNone/>
            </a:pPr>
            <a:endParaRPr lang="sl-SI"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ŠTIPENDIJE AD FUTURA</a:t>
            </a:r>
          </a:p>
        </p:txBody>
      </p:sp>
    </p:spTree>
    <p:extLst>
      <p:ext uri="{BB962C8B-B14F-4D97-AF65-F5344CB8AC3E}">
        <p14:creationId xmlns:p14="http://schemas.microsoft.com/office/powerpoint/2010/main" val="335013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222310"/>
            <a:ext cx="10388550" cy="5094514"/>
          </a:xfrm>
        </p:spPr>
        <p:txBody>
          <a:bodyPr/>
          <a:lstStyle/>
          <a:p>
            <a:pPr algn="ctr">
              <a:buClr>
                <a:schemeClr val="accent6">
                  <a:lumMod val="60000"/>
                  <a:lumOff val="40000"/>
                </a:schemeClr>
              </a:buClr>
              <a:buFont typeface="Wingdings" pitchFamily="2" charset="2"/>
              <a:buChar char="Ø"/>
              <a:defRPr/>
            </a:pPr>
            <a:r>
              <a:rPr lang="sl-SI" sz="3600" b="1" dirty="0">
                <a:effectLst/>
                <a:latin typeface="Calibri" panose="020F0502020204030204" pitchFamily="34" charset="0"/>
                <a:ea typeface="MS Mincho" panose="02020609040205080304" pitchFamily="49" charset="-128"/>
                <a:cs typeface="Times New Roman" panose="02020603050405020304" pitchFamily="18" charset="0"/>
                <a:hlinkClick r:id="rId3"/>
              </a:rPr>
              <a:t>www.srips-rs.si</a:t>
            </a:r>
            <a:endParaRPr lang="sl-SI" sz="3600" b="1" dirty="0">
              <a:effectLst/>
              <a:latin typeface="Calibri" panose="020F0502020204030204" pitchFamily="34" charset="0"/>
              <a:ea typeface="MS Mincho" panose="02020609040205080304" pitchFamily="49" charset="-128"/>
              <a:cs typeface="Times New Roman" panose="02020603050405020304" pitchFamily="18" charset="0"/>
            </a:endParaRPr>
          </a:p>
          <a:p>
            <a:pPr algn="ctr">
              <a:buClr>
                <a:schemeClr val="accent6">
                  <a:lumMod val="60000"/>
                  <a:lumOff val="40000"/>
                </a:schemeClr>
              </a:buClr>
              <a:buFont typeface="Wingdings" pitchFamily="2" charset="2"/>
              <a:buChar char="Ø"/>
              <a:defRPr/>
            </a:pPr>
            <a:endParaRPr lang="sl-SI" sz="3600" b="1"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SPREMLJAJTE NAS NA  </a:t>
            </a:r>
          </a:p>
        </p:txBody>
      </p:sp>
      <p:pic>
        <p:nvPicPr>
          <p:cNvPr id="7" name="Slika 6">
            <a:extLst>
              <a:ext uri="{FF2B5EF4-FFF2-40B4-BE49-F238E27FC236}">
                <a16:creationId xmlns:a16="http://schemas.microsoft.com/office/drawing/2014/main" id="{338FFF32-07DE-4297-BF92-CBD9617A3984}"/>
              </a:ext>
            </a:extLst>
          </p:cNvPr>
          <p:cNvPicPr>
            <a:picLocks noChangeAspect="1"/>
          </p:cNvPicPr>
          <p:nvPr/>
        </p:nvPicPr>
        <p:blipFill>
          <a:blip r:embed="rId4"/>
          <a:stretch>
            <a:fillRect/>
          </a:stretch>
        </p:blipFill>
        <p:spPr>
          <a:xfrm>
            <a:off x="1329613" y="1977399"/>
            <a:ext cx="9344608" cy="4545623"/>
          </a:xfrm>
          <a:prstGeom prst="rect">
            <a:avLst/>
          </a:prstGeom>
        </p:spPr>
      </p:pic>
    </p:spTree>
    <p:extLst>
      <p:ext uri="{BB962C8B-B14F-4D97-AF65-F5344CB8AC3E}">
        <p14:creationId xmlns:p14="http://schemas.microsoft.com/office/powerpoint/2010/main" val="284883521"/>
      </p:ext>
    </p:extLst>
  </p:cSld>
  <p:clrMapOvr>
    <a:masterClrMapping/>
  </p:clrMapOvr>
</p:sld>
</file>

<file path=ppt/theme/theme1.xml><?xml version="1.0" encoding="utf-8"?>
<a:theme xmlns:a="http://schemas.openxmlformats.org/drawingml/2006/main" name="ŠRIP osnov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1391</Words>
  <Application>Microsoft Office PowerPoint</Application>
  <PresentationFormat>Širokozaslonsko</PresentationFormat>
  <Paragraphs>158</Paragraphs>
  <Slides>9</Slides>
  <Notes>7</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9</vt:i4>
      </vt:variant>
    </vt:vector>
  </HeadingPairs>
  <TitlesOfParts>
    <vt:vector size="15" baseType="lpstr">
      <vt:lpstr>Arial</vt:lpstr>
      <vt:lpstr>Calibri</vt:lpstr>
      <vt:lpstr>Calibri Light</vt:lpstr>
      <vt:lpstr>Calibri Light</vt:lpstr>
      <vt:lpstr>Wingdings</vt:lpstr>
      <vt:lpstr>ŠRIP osnova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Sabina Mrlak</cp:lastModifiedBy>
  <cp:revision>97</cp:revision>
  <dcterms:created xsi:type="dcterms:W3CDTF">2017-03-15T15:46:58Z</dcterms:created>
  <dcterms:modified xsi:type="dcterms:W3CDTF">2021-02-02T21:58:19Z</dcterms:modified>
</cp:coreProperties>
</file>