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68" r:id="rId3"/>
    <p:sldId id="278" r:id="rId4"/>
    <p:sldId id="295" r:id="rId5"/>
    <p:sldId id="288" r:id="rId6"/>
    <p:sldId id="279" r:id="rId7"/>
    <p:sldId id="280" r:id="rId8"/>
    <p:sldId id="281" r:id="rId9"/>
    <p:sldId id="283" r:id="rId10"/>
    <p:sldId id="318" r:id="rId11"/>
    <p:sldId id="292" r:id="rId12"/>
    <p:sldId id="304" r:id="rId13"/>
    <p:sldId id="319" r:id="rId14"/>
    <p:sldId id="300" r:id="rId15"/>
    <p:sldId id="301" r:id="rId16"/>
    <p:sldId id="262" r:id="rId17"/>
    <p:sldId id="317" r:id="rId18"/>
    <p:sldId id="316" r:id="rId19"/>
    <p:sldId id="315" r:id="rId20"/>
    <p:sldId id="298" r:id="rId21"/>
  </p:sldIdLst>
  <p:sldSz cx="9144000" cy="6858000" type="screen4x3"/>
  <p:notesSz cx="6858000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ivzeti razdelek" id="{E508B391-C27B-48D2-9BCC-0CE3790DDF89}">
          <p14:sldIdLst>
            <p14:sldId id="256"/>
            <p14:sldId id="268"/>
            <p14:sldId id="278"/>
            <p14:sldId id="295"/>
            <p14:sldId id="288"/>
            <p14:sldId id="279"/>
            <p14:sldId id="280"/>
            <p14:sldId id="281"/>
            <p14:sldId id="283"/>
          </p14:sldIdLst>
        </p14:section>
        <p14:section name="Razdelek brez naslova" id="{CCB61B14-83CC-48E7-8A41-A0BA84E2146D}">
          <p14:sldIdLst>
            <p14:sldId id="318"/>
            <p14:sldId id="292"/>
            <p14:sldId id="304"/>
            <p14:sldId id="319"/>
            <p14:sldId id="300"/>
            <p14:sldId id="301"/>
            <p14:sldId id="262"/>
            <p14:sldId id="317"/>
            <p14:sldId id="316"/>
            <p14:sldId id="315"/>
            <p14:sldId id="29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CCFF66"/>
    <a:srgbClr val="009900"/>
    <a:srgbClr val="33CC33"/>
    <a:srgbClr val="FF00FF"/>
    <a:srgbClr val="CB05A1"/>
    <a:srgbClr val="800080"/>
    <a:srgbClr val="FFFFCC"/>
    <a:srgbClr val="006600"/>
    <a:srgbClr val="482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0"/>
  </p:normalViewPr>
  <p:slideViewPr>
    <p:cSldViewPr>
      <p:cViewPr varScale="1">
        <p:scale>
          <a:sx n="78" d="100"/>
          <a:sy n="78" d="100"/>
        </p:scale>
        <p:origin x="-104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/>
            </a:pPr>
            <a:r>
              <a:rPr lang="sl-SI" sz="2400" dirty="0"/>
              <a:t>Delež razpisanih mest za vpis v srednješolske programe za šolsko leto </a:t>
            </a:r>
            <a:r>
              <a:rPr lang="sl-SI" sz="2400" dirty="0" smtClean="0"/>
              <a:t>2021/2022</a:t>
            </a:r>
            <a:endParaRPr lang="en-US" sz="24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sl-SI" smtClean="0"/>
                      <a:t>2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sl-SI" smtClean="0"/>
                      <a:t>40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2800"/>
                </a:pPr>
                <a:endParaRPr lang="sl-SI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'PODATKI ZA GRAFIKON'!$A$52:$A$55</c:f>
              <c:strCache>
                <c:ptCount val="4"/>
                <c:pt idx="0">
                  <c:v>Nižje poklicno izobraževanje</c:v>
                </c:pt>
                <c:pt idx="1">
                  <c:v>Srednje poklicno izobraževanje</c:v>
                </c:pt>
                <c:pt idx="2">
                  <c:v>Srednje strokovno izobraževanje </c:v>
                </c:pt>
                <c:pt idx="3">
                  <c:v>Gimnazije</c:v>
                </c:pt>
              </c:strCache>
            </c:strRef>
          </c:cat>
          <c:val>
            <c:numRef>
              <c:f>'PODATKI ZA GRAFIKON'!$B$52:$B$55</c:f>
              <c:numCache>
                <c:formatCode>General</c:formatCode>
                <c:ptCount val="4"/>
                <c:pt idx="0">
                  <c:v>2.8</c:v>
                </c:pt>
                <c:pt idx="1">
                  <c:v>28</c:v>
                </c:pt>
                <c:pt idx="2">
                  <c:v>39.200000000000003</c:v>
                </c:pt>
                <c:pt idx="3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sl-SI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8584"/>
            <a:ext cx="29718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41AE895-6DBA-4EA7-8A02-F1D739F0F5A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114418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46BAEC-BF37-401F-8A7C-E0EA7A4A57D0}" type="datetimeFigureOut">
              <a:rPr lang="sl-SI" smtClean="0"/>
              <a:t>2.2.2021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85801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9FADAB-DDB6-464D-BC42-59DA5FDB35E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017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1979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8249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7666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73612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FADAB-DDB6-464D-BC42-59DA5FDB35ED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2510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BBF406-2D1F-40F4-A307-9DA72190D9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5A5B0-F10A-4AEF-8376-1C02166158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EFCDC-702C-4388-AC63-1728CCE240B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sl-SI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72F00-F20A-4ECB-AD0A-B774C2E9906A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00E01-918C-4231-A71F-2A85FBE5261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E7053-7137-4E63-BE1D-D11A32D037D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6D3EF-B494-4EC1-A0D3-5058585007BF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02CDF-2C97-4F9D-B312-ECE6ABE76E38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8195-870D-46B9-8E98-9CC17BF1FAE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C47EC2-DE03-43EA-BEEC-7CBC95E319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FEB70-F53D-4B31-9455-D95DAC9E120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9566C-10CC-40B9-8C8F-760FEC21CED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BA8F998-8A7B-4A1A-AA04-41A3C99F1A0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mailto:mateja.gornik-mrvar@gov.si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107950" y="2924175"/>
            <a:ext cx="885666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sl-SI" sz="2800" b="1" dirty="0">
                <a:solidFill>
                  <a:srgbClr val="002060"/>
                </a:solidFill>
              </a:rPr>
              <a:t>RAZPIS ZA VPIS V SREDNJE </a:t>
            </a:r>
            <a:r>
              <a:rPr lang="sl-SI" sz="2800" b="1" dirty="0" smtClean="0">
                <a:solidFill>
                  <a:srgbClr val="002060"/>
                </a:solidFill>
              </a:rPr>
              <a:t>ŠOLE</a:t>
            </a:r>
            <a:r>
              <a:rPr lang="sl-SI" sz="2800" dirty="0">
                <a:solidFill>
                  <a:srgbClr val="002060"/>
                </a:solidFill>
              </a:rPr>
              <a:t/>
            </a:r>
            <a:br>
              <a:rPr lang="sl-SI" sz="2800" dirty="0">
                <a:solidFill>
                  <a:srgbClr val="002060"/>
                </a:solidFill>
              </a:rPr>
            </a:br>
            <a:endParaRPr lang="sl-SI" sz="2800" dirty="0">
              <a:solidFill>
                <a:srgbClr val="002060"/>
              </a:solidFill>
            </a:endParaRPr>
          </a:p>
        </p:txBody>
      </p:sp>
      <p:sp>
        <p:nvSpPr>
          <p:cNvPr id="15364" name="Rectangle 8"/>
          <p:cNvSpPr>
            <a:spLocks noChangeArrowheads="1"/>
          </p:cNvSpPr>
          <p:nvPr/>
        </p:nvSpPr>
        <p:spPr bwMode="auto">
          <a:xfrm>
            <a:off x="3059112" y="4292600"/>
            <a:ext cx="460923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sl-SI" sz="2800" b="1" dirty="0">
                <a:solidFill>
                  <a:srgbClr val="FF0000"/>
                </a:solidFill>
              </a:rPr>
              <a:t>ŠOLSKO LETO </a:t>
            </a:r>
            <a:r>
              <a:rPr lang="sl-SI" sz="2800" b="1" dirty="0" smtClean="0">
                <a:solidFill>
                  <a:srgbClr val="FF0000"/>
                </a:solidFill>
              </a:rPr>
              <a:t> 2021/2022</a:t>
            </a:r>
            <a:endParaRPr lang="sl-SI" sz="2800" b="1" dirty="0">
              <a:solidFill>
                <a:srgbClr val="FF0000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3" name="AutoShape 2" descr="Rezultat iskanja slik za vpis v šol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4" name="AutoShape 4" descr="Rezultat iskanja slik za vpis v šol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030" name="Picture 6" descr="Rezultat iskanja slik za vpis v šol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113028"/>
            <a:ext cx="3218898" cy="1801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Rezultat iskanja slik za vpis v srednjo šol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606251"/>
            <a:ext cx="2226315" cy="166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sz="2800" b="1" dirty="0" smtClean="0">
                <a:solidFill>
                  <a:srgbClr val="FF0000"/>
                </a:solidFill>
              </a:rPr>
              <a:t>NOVE </a:t>
            </a:r>
            <a:r>
              <a:rPr lang="sl-SI" sz="2800" b="1" dirty="0">
                <a:solidFill>
                  <a:srgbClr val="FF0000"/>
                </a:solidFill>
              </a:rPr>
              <a:t>RAZMESTITVE</a:t>
            </a: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/>
          <a:lstStyle/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 gimnazijskega izobraževanja: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Gimnazija – športni oddelek, </a:t>
            </a:r>
            <a:r>
              <a:rPr lang="sl-SI" sz="2000" dirty="0" smtClean="0"/>
              <a:t>Gimnazija Franceta Prešerna Kranj;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/>
          </a:p>
          <a:p>
            <a:pPr marL="857250" lvl="1" indent="-342900" eaLnBrk="1" hangingPunct="1">
              <a:spcBef>
                <a:spcPts val="0"/>
              </a:spcBef>
              <a:buFont typeface="Wingdings" panose="05000000000000000000" pitchFamily="2" charset="2"/>
              <a:buChar char="v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program </a:t>
            </a:r>
            <a:r>
              <a:rPr lang="sl-SI" sz="2000" dirty="0">
                <a:solidFill>
                  <a:srgbClr val="FF0000"/>
                </a:solidFill>
              </a:rPr>
              <a:t>Mednarodna matura, </a:t>
            </a:r>
            <a:r>
              <a:rPr lang="sl-SI" sz="2000" dirty="0"/>
              <a:t>Gimnazija Novo mesto (</a:t>
            </a:r>
            <a:r>
              <a:rPr lang="sl-SI" sz="2000" i="1" dirty="0"/>
              <a:t>pod pogojem, da bo šola do roka za prijavo (5. 3. 2021) prejela akreditacijo za izvajanje programa s strani matične ustanove v </a:t>
            </a:r>
            <a:r>
              <a:rPr lang="sl-SI" sz="2000" i="1" dirty="0" smtClean="0"/>
              <a:t>Ženevi);</a:t>
            </a:r>
            <a:endParaRPr lang="sl-SI" sz="2000" dirty="0">
              <a:solidFill>
                <a:srgbClr val="FF0000"/>
              </a:solidFill>
            </a:endParaRP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 smtClean="0">
              <a:solidFill>
                <a:srgbClr val="FF0000"/>
              </a:solidFill>
            </a:endParaRPr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Izobraževalna programa poklicno-tehniškega izobraževanja:</a:t>
            </a:r>
            <a:endParaRPr lang="sl-SI" sz="2200" b="1" dirty="0"/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Tehnik </a:t>
            </a:r>
            <a:r>
              <a:rPr lang="sl-SI" sz="2000" dirty="0" err="1" smtClean="0">
                <a:solidFill>
                  <a:srgbClr val="FF0000"/>
                </a:solidFill>
              </a:rPr>
              <a:t>mehatronike</a:t>
            </a:r>
            <a:r>
              <a:rPr lang="sl-SI" sz="2000" dirty="0" smtClean="0">
                <a:solidFill>
                  <a:srgbClr val="FF0000"/>
                </a:solidFill>
              </a:rPr>
              <a:t> (PTI), </a:t>
            </a:r>
            <a:r>
              <a:rPr lang="sl-SI" sz="2000" dirty="0" smtClean="0"/>
              <a:t>Srednja tehniška šola Koper,</a:t>
            </a:r>
          </a:p>
          <a:p>
            <a:pPr marL="857250" lvl="1" indent="-342900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Zdravstvena nega (PTI</a:t>
            </a:r>
            <a:r>
              <a:rPr lang="sl-SI" sz="2000" dirty="0">
                <a:solidFill>
                  <a:srgbClr val="FF0000"/>
                </a:solidFill>
              </a:rPr>
              <a:t>), </a:t>
            </a:r>
            <a:r>
              <a:rPr lang="sl-SI" sz="2000" dirty="0"/>
              <a:t>Srednja </a:t>
            </a:r>
            <a:r>
              <a:rPr lang="sl-SI" sz="2000" dirty="0" smtClean="0"/>
              <a:t>zdravstvena šola Ljubljana.</a:t>
            </a:r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 smtClean="0"/>
          </a:p>
          <a:p>
            <a:pPr marL="514350" lvl="1" indent="0" eaLnBrk="1" hangingPunct="1">
              <a:spcBef>
                <a:spcPts val="0"/>
              </a:spcBef>
              <a:buNone/>
              <a:defRPr/>
            </a:pPr>
            <a:endParaRPr lang="sl-SI" sz="2000" dirty="0">
              <a:solidFill>
                <a:srgbClr val="FF0000"/>
              </a:solidFill>
            </a:endParaRPr>
          </a:p>
          <a:p>
            <a:endParaRPr lang="en-GB" sz="14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6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sl-SI" sz="1750" dirty="0" smtClean="0"/>
              <a:t>Mreža šol in izobraževalnih programov z izvedbo tudi v vajeniški obliki  </a:t>
            </a:r>
            <a:r>
              <a:rPr lang="sl-SI" sz="1750" b="1" dirty="0" smtClean="0"/>
              <a:t>je</a:t>
            </a:r>
            <a:r>
              <a:rPr lang="sl-SI" sz="1750" dirty="0" smtClean="0"/>
              <a:t> </a:t>
            </a:r>
            <a:r>
              <a:rPr lang="sl-SI" sz="1750" b="1" dirty="0" smtClean="0"/>
              <a:t>dopolnjena </a:t>
            </a:r>
            <a:r>
              <a:rPr lang="sl-SI" sz="1750" i="1" dirty="0" smtClean="0"/>
              <a:t>(</a:t>
            </a:r>
            <a:r>
              <a:rPr lang="sl-SI" sz="1750" i="1" dirty="0" smtClean="0">
                <a:solidFill>
                  <a:srgbClr val="FF0000"/>
                </a:solidFill>
              </a:rPr>
              <a:t>z rdečo označene novosti v primerjavi z lanskim razpisom</a:t>
            </a:r>
            <a:r>
              <a:rPr lang="sl-SI" sz="1750" i="1" dirty="0" smtClean="0"/>
              <a:t>)</a:t>
            </a:r>
            <a:r>
              <a:rPr lang="sl-SI" sz="1750" dirty="0" smtClean="0"/>
              <a:t>:</a:t>
            </a:r>
          </a:p>
          <a:p>
            <a:pPr marL="0" indent="0">
              <a:buNone/>
            </a:pPr>
            <a:r>
              <a:rPr lang="sl-SI" sz="1750" b="1" dirty="0" smtClean="0"/>
              <a:t>VAJENIŠKI PROGRAMI:</a:t>
            </a:r>
          </a:p>
          <a:p>
            <a:pPr lvl="1"/>
            <a:r>
              <a:rPr lang="sl-SI" sz="1750" b="1" dirty="0" smtClean="0"/>
              <a:t>MIZAR:</a:t>
            </a:r>
            <a:r>
              <a:rPr lang="sl-SI" sz="1750" dirty="0" smtClean="0">
                <a:solidFill>
                  <a:srgbClr val="FF0000"/>
                </a:solidFill>
              </a:rPr>
              <a:t> </a:t>
            </a:r>
            <a:r>
              <a:rPr lang="sl-SI" sz="1750" dirty="0" smtClean="0"/>
              <a:t>ŠC Novo mesto, ŠC Slovenj Gradec, ŠC Nova Gorica in ŠC Škofja Loka,</a:t>
            </a:r>
          </a:p>
          <a:p>
            <a:pPr lvl="1"/>
            <a:r>
              <a:rPr lang="sl-SI" sz="1750" b="1" dirty="0" smtClean="0"/>
              <a:t>OBLIKOVALEC KOVIN – ORODJAR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ŠC Škofja Loka, SIC Ljubljana </a:t>
            </a:r>
            <a:r>
              <a:rPr lang="sl-SI" sz="1750" dirty="0"/>
              <a:t>– Srednja poklicna in strokovna šola </a:t>
            </a:r>
            <a:r>
              <a:rPr lang="sl-SI" sz="1750" dirty="0" smtClean="0"/>
              <a:t>Bežigrad, ŠC Novo mesto, ŠC Nova Gorica, Tehniški šolski center Maribor, </a:t>
            </a:r>
            <a:r>
              <a:rPr lang="sl-SI" sz="1750" dirty="0" smtClean="0">
                <a:solidFill>
                  <a:srgbClr val="FF0000"/>
                </a:solidFill>
              </a:rPr>
              <a:t>Srednja poklicna in tehniška šola Murska Sobota in ŠC Velenje;</a:t>
            </a:r>
            <a:endParaRPr lang="sl-SI" sz="1750" dirty="0" smtClean="0"/>
          </a:p>
          <a:p>
            <a:pPr lvl="1"/>
            <a:r>
              <a:rPr lang="sl-SI" sz="1750" b="1" dirty="0" smtClean="0"/>
              <a:t>GASTRONOMSKE IN HOTELSKE STORITVE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Srednja šola Izola in Srednja šola za gostinstvo in turizem Radenci,</a:t>
            </a:r>
          </a:p>
          <a:p>
            <a:pPr lvl="1"/>
            <a:r>
              <a:rPr lang="sl-SI" sz="1750" b="1" dirty="0" smtClean="0"/>
              <a:t>KAMNOSEK</a:t>
            </a:r>
            <a:r>
              <a:rPr lang="sl-SI" sz="1750" dirty="0" smtClean="0">
                <a:solidFill>
                  <a:srgbClr val="FF0000"/>
                </a:solidFill>
              </a:rPr>
              <a:t>: </a:t>
            </a:r>
            <a:r>
              <a:rPr lang="sl-SI" sz="1750" dirty="0" smtClean="0"/>
              <a:t>Srednja gradbena, geodetska in okoljevarstvena šola Ljubljana,</a:t>
            </a:r>
            <a:endParaRPr lang="sl-SI" sz="1750" dirty="0"/>
          </a:p>
          <a:p>
            <a:pPr lvl="1"/>
            <a:r>
              <a:rPr lang="sl-SI" sz="1750" b="1" dirty="0" smtClean="0"/>
              <a:t>STEKLAR</a:t>
            </a:r>
            <a:r>
              <a:rPr lang="sl-SI" sz="1750" b="1" dirty="0"/>
              <a:t>: </a:t>
            </a:r>
            <a:r>
              <a:rPr lang="sl-SI" sz="1750" dirty="0"/>
              <a:t>ŠC Rogaška Slatina,</a:t>
            </a:r>
          </a:p>
          <a:p>
            <a:pPr lvl="1"/>
            <a:r>
              <a:rPr lang="sl-SI" sz="1750" b="1" dirty="0"/>
              <a:t>PAPIRNIČAR: </a:t>
            </a:r>
            <a:r>
              <a:rPr lang="sl-SI" sz="1750" dirty="0" smtClean="0"/>
              <a:t>SIC Ljubljana </a:t>
            </a:r>
            <a:r>
              <a:rPr lang="sl-SI" sz="1750" b="1" dirty="0" smtClean="0"/>
              <a:t>- </a:t>
            </a:r>
            <a:r>
              <a:rPr lang="sl-SI" sz="1750" dirty="0" smtClean="0"/>
              <a:t>Srednja poklicna in strokovna šola Bežigrad,</a:t>
            </a:r>
            <a:endParaRPr lang="sl-SI" sz="1750" dirty="0"/>
          </a:p>
          <a:p>
            <a:pPr marL="457200" lvl="1" indent="0">
              <a:buNone/>
            </a:pPr>
            <a:endParaRPr lang="sl-SI" sz="2000" dirty="0"/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15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sz="2600" b="1" dirty="0" smtClean="0">
                <a:solidFill>
                  <a:srgbClr val="FF0000"/>
                </a:solidFill>
              </a:rPr>
              <a:t>VAJENIŠKA IZVEDBA NEKATERIH PROGRAMOV</a:t>
            </a:r>
            <a:endParaRPr lang="sl-SI" sz="26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sl-SI" sz="1900" b="1" dirty="0" smtClean="0"/>
              <a:t>SLIKOPLESKAR – ČRKOSLIKAR: </a:t>
            </a:r>
            <a:r>
              <a:rPr lang="sl-SI" sz="1900" dirty="0" smtClean="0"/>
              <a:t>ŠC Kranj in Srednja gradbena šola in gimnazija Maribor,</a:t>
            </a:r>
          </a:p>
          <a:p>
            <a:pPr lvl="1"/>
            <a:r>
              <a:rPr lang="sl-SI" sz="1900" b="1" dirty="0" smtClean="0"/>
              <a:t>STROJNI MEHANIK: </a:t>
            </a:r>
            <a:r>
              <a:rPr lang="sl-SI" sz="1900" dirty="0" smtClean="0"/>
              <a:t>ŠC Novo mesto, ŠC Škofja Loka, ŠC Velenje in ŠC Krško – Sevnica,</a:t>
            </a:r>
          </a:p>
          <a:p>
            <a:pPr lvl="1"/>
            <a:r>
              <a:rPr lang="sl-SI" sz="1900" b="1" dirty="0" smtClean="0"/>
              <a:t>ZIDAR:</a:t>
            </a:r>
            <a:r>
              <a:rPr lang="sl-SI" sz="1900" dirty="0" smtClean="0"/>
              <a:t> ŠC Kranj, ŠC Novo mesto, Srednja gradbena, geodetska in okoljevarstvena šola Ljubljana, </a:t>
            </a:r>
          </a:p>
          <a:p>
            <a:pPr lvl="1"/>
            <a:r>
              <a:rPr lang="sl-SI" sz="1900" b="1" dirty="0" smtClean="0"/>
              <a:t>ELEKTRIKAR: </a:t>
            </a:r>
            <a:r>
              <a:rPr lang="sl-SI" sz="1900" dirty="0" smtClean="0"/>
              <a:t>ŠC Kranj, ŠC Velenje,</a:t>
            </a:r>
          </a:p>
          <a:p>
            <a:pPr lvl="1"/>
            <a:r>
              <a:rPr lang="sl-SI" sz="1900" b="1" dirty="0" smtClean="0"/>
              <a:t>MEHATRONIK OPERATER: </a:t>
            </a:r>
            <a:r>
              <a:rPr lang="sl-SI" sz="1900" dirty="0" smtClean="0"/>
              <a:t>ŠC Novo mesto, Srednja tehniška šola Koper, SIC Ljubljana - Srednja </a:t>
            </a:r>
            <a:r>
              <a:rPr lang="sl-SI" sz="1900" dirty="0"/>
              <a:t>poklicna in strokovna šola </a:t>
            </a:r>
            <a:r>
              <a:rPr lang="sl-SI" sz="1900" dirty="0" smtClean="0"/>
              <a:t>Bežigrad,</a:t>
            </a:r>
            <a:r>
              <a:rPr lang="sl-SI" sz="1900" dirty="0">
                <a:solidFill>
                  <a:srgbClr val="FF0000"/>
                </a:solidFill>
              </a:rPr>
              <a:t> Srednja poklicna in tehniška šola Murska Sobota in ŠC </a:t>
            </a:r>
            <a:r>
              <a:rPr lang="sl-SI" sz="1900" dirty="0" smtClean="0">
                <a:solidFill>
                  <a:srgbClr val="FF0000"/>
                </a:solidFill>
              </a:rPr>
              <a:t>Velenje,</a:t>
            </a:r>
            <a:r>
              <a:rPr lang="sl-SI" sz="1900" dirty="0" smtClean="0"/>
              <a:t> </a:t>
            </a:r>
          </a:p>
          <a:p>
            <a:pPr lvl="1"/>
            <a:r>
              <a:rPr lang="sl-SI" sz="1900" b="1" dirty="0" smtClean="0"/>
              <a:t>KLEPAR – KROVEC: </a:t>
            </a:r>
            <a:r>
              <a:rPr lang="sl-SI" sz="1900" dirty="0" smtClean="0"/>
              <a:t>ŠC Ptuj </a:t>
            </a:r>
            <a:r>
              <a:rPr lang="sl-SI" sz="1900" dirty="0" smtClean="0">
                <a:solidFill>
                  <a:srgbClr val="FF0000"/>
                </a:solidFill>
              </a:rPr>
              <a:t>in SIC Ljubljana - Srednja </a:t>
            </a:r>
            <a:r>
              <a:rPr lang="sl-SI" sz="1900" dirty="0">
                <a:solidFill>
                  <a:srgbClr val="FF0000"/>
                </a:solidFill>
              </a:rPr>
              <a:t>poklicna in strokovna šola </a:t>
            </a:r>
            <a:r>
              <a:rPr lang="sl-SI" sz="1900" dirty="0" smtClean="0">
                <a:solidFill>
                  <a:srgbClr val="FF0000"/>
                </a:solidFill>
              </a:rPr>
              <a:t>Bežigrad</a:t>
            </a:r>
            <a:r>
              <a:rPr lang="sl-SI" sz="1900" dirty="0" smtClean="0"/>
              <a:t>,</a:t>
            </a:r>
          </a:p>
          <a:p>
            <a:pPr marL="457200" lvl="1" indent="0">
              <a:buNone/>
            </a:pPr>
            <a:endParaRPr lang="sl-SI" sz="2200" dirty="0" smtClean="0">
              <a:solidFill>
                <a:srgbClr val="FF00FF"/>
              </a:solidFill>
            </a:endParaRPr>
          </a:p>
          <a:p>
            <a:pPr marL="457200" lvl="1" indent="0">
              <a:buNone/>
            </a:pPr>
            <a:endParaRPr lang="sl-SI" sz="2000" dirty="0">
              <a:solidFill>
                <a:srgbClr val="FF00FF"/>
              </a:solidFill>
            </a:endParaRPr>
          </a:p>
        </p:txBody>
      </p:sp>
      <p:pic>
        <p:nvPicPr>
          <p:cNvPr id="6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7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/>
            </a:r>
            <a:br>
              <a:rPr lang="sl-SI" b="1" dirty="0" smtClean="0">
                <a:solidFill>
                  <a:srgbClr val="FF0000"/>
                </a:solidFill>
              </a:rPr>
            </a:br>
            <a:r>
              <a:rPr lang="sl-SI" b="1" dirty="0">
                <a:solidFill>
                  <a:srgbClr val="FF0000"/>
                </a:solidFill>
              </a:rPr>
              <a:t/>
            </a:r>
            <a:br>
              <a:rPr lang="sl-SI" b="1" dirty="0">
                <a:solidFill>
                  <a:srgbClr val="FF0000"/>
                </a:solidFill>
              </a:rPr>
            </a:br>
            <a:r>
              <a:rPr lang="sl-SI" sz="2600" b="1" dirty="0" smtClean="0">
                <a:solidFill>
                  <a:srgbClr val="FF0000"/>
                </a:solidFill>
              </a:rPr>
              <a:t>VAJENIŠKA </a:t>
            </a:r>
            <a:r>
              <a:rPr lang="sl-SI" sz="2600" b="1" dirty="0">
                <a:solidFill>
                  <a:srgbClr val="FF0000"/>
                </a:solidFill>
              </a:rPr>
              <a:t>IZVEDBA NEKATERIH </a:t>
            </a:r>
            <a:r>
              <a:rPr lang="sl-SI" sz="2600" b="1" dirty="0" smtClean="0">
                <a:solidFill>
                  <a:srgbClr val="FF0000"/>
                </a:solidFill>
              </a:rPr>
              <a:t>PROGRAMOV – nova programa</a:t>
            </a:r>
            <a:endParaRPr lang="en-GB" sz="2600" dirty="0"/>
          </a:p>
        </p:txBody>
      </p:sp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6" name="Pravokotnik 5"/>
          <p:cNvSpPr/>
          <p:nvPr/>
        </p:nvSpPr>
        <p:spPr>
          <a:xfrm>
            <a:off x="755576" y="2204864"/>
            <a:ext cx="7488832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Tx/>
              <a:buChar char="-"/>
            </a:pPr>
            <a:r>
              <a:rPr lang="sl-SI" sz="1900" b="1" dirty="0" smtClean="0">
                <a:solidFill>
                  <a:srgbClr val="FF0000"/>
                </a:solidFill>
              </a:rPr>
              <a:t>AVTOSERVISER</a:t>
            </a:r>
            <a:r>
              <a:rPr lang="sl-SI" sz="1900" b="1" dirty="0" smtClean="0"/>
              <a:t>: </a:t>
            </a:r>
            <a:r>
              <a:rPr lang="sl-SI" sz="1900" dirty="0" smtClean="0"/>
              <a:t>ŠC Novo mesto, ŠC Škofja Loka, ŠC Ptuj, SIC Ljubljana - Srednja poklicna in strokovna šola Bežigrad, </a:t>
            </a:r>
          </a:p>
          <a:p>
            <a:endParaRPr lang="sl-SI" sz="1900" dirty="0" smtClean="0"/>
          </a:p>
          <a:p>
            <a:pPr marL="342900" indent="-342900">
              <a:buFontTx/>
              <a:buChar char="-"/>
            </a:pPr>
            <a:r>
              <a:rPr lang="sl-SI" sz="1900" b="1" dirty="0" smtClean="0">
                <a:solidFill>
                  <a:srgbClr val="FF0000"/>
                </a:solidFill>
              </a:rPr>
              <a:t>AVTOKAROSERIST:</a:t>
            </a:r>
            <a:r>
              <a:rPr lang="sl-SI" sz="1900" b="1" dirty="0" smtClean="0"/>
              <a:t> </a:t>
            </a:r>
            <a:r>
              <a:rPr lang="sl-SI" sz="1900" dirty="0"/>
              <a:t>ŠC Novo mesto, ŠC Škofja Loka, ŠC Ptuj, SIC Ljubljana - Srednja poklicna in strokovna šola </a:t>
            </a:r>
            <a:r>
              <a:rPr lang="sl-SI" sz="1900" dirty="0" smtClean="0"/>
              <a:t>Bežigrad.</a:t>
            </a:r>
          </a:p>
          <a:p>
            <a:pPr marL="342900" indent="-342900">
              <a:buFontTx/>
              <a:buChar char="-"/>
            </a:pPr>
            <a:endParaRPr lang="sl-SI" sz="1900" dirty="0" smtClean="0"/>
          </a:p>
          <a:p>
            <a:endParaRPr lang="sl-SI" sz="1900" dirty="0" smtClean="0"/>
          </a:p>
          <a:p>
            <a:r>
              <a:rPr lang="sl-SI" sz="1900" dirty="0" smtClean="0"/>
              <a:t>V </a:t>
            </a:r>
            <a:r>
              <a:rPr lang="sl-SI" sz="1900" dirty="0"/>
              <a:t>šolskem letu </a:t>
            </a:r>
            <a:r>
              <a:rPr lang="sl-SI" sz="1900" b="1" dirty="0"/>
              <a:t>2020/2021 </a:t>
            </a:r>
            <a:r>
              <a:rPr lang="sl-SI" sz="1900" b="1" dirty="0">
                <a:solidFill>
                  <a:srgbClr val="FF0000"/>
                </a:solidFill>
              </a:rPr>
              <a:t>skupaj 300 vajencev </a:t>
            </a:r>
            <a:r>
              <a:rPr lang="sl-SI" sz="1900" i="1" dirty="0"/>
              <a:t>(83 v 1. letniku, 117 v 2. letniku in 100 v 3. letniku).</a:t>
            </a:r>
          </a:p>
          <a:p>
            <a:pPr marL="800100" lvl="1" indent="-342900">
              <a:buFontTx/>
              <a:buChar char="-"/>
            </a:pPr>
            <a:endParaRPr lang="sl-SI" sz="1900" dirty="0"/>
          </a:p>
        </p:txBody>
      </p:sp>
    </p:spTree>
    <p:extLst>
      <p:ext uri="{BB962C8B-B14F-4D97-AF65-F5344CB8AC3E}">
        <p14:creationId xmlns:p14="http://schemas.microsoft.com/office/powerpoint/2010/main" val="3336764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VAJENIŠKA OBLIKA IZOBRAŽEVANJA</a:t>
            </a:r>
            <a:endParaRPr lang="sl-SI" sz="2800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lvl="1"/>
            <a:r>
              <a:rPr lang="sl-SI" sz="2200" dirty="0" smtClean="0"/>
              <a:t>program </a:t>
            </a:r>
            <a:r>
              <a:rPr lang="sl-SI" sz="2200" dirty="0"/>
              <a:t>se bo izvajal v šolski in vajeniški obliki (</a:t>
            </a:r>
            <a:r>
              <a:rPr lang="sl-SI" sz="2200" b="1" i="1" dirty="0"/>
              <a:t>obe obliki enakovredni,</a:t>
            </a:r>
            <a:r>
              <a:rPr lang="sl-SI" sz="2200" i="1" dirty="0"/>
              <a:t> enaka izobrazba, enake možnosti za nadaljevanje</a:t>
            </a:r>
            <a:r>
              <a:rPr lang="sl-SI" sz="2200" i="1" dirty="0" smtClean="0"/>
              <a:t>),</a:t>
            </a:r>
            <a:endParaRPr lang="sl-SI" sz="2200" i="1" dirty="0"/>
          </a:p>
          <a:p>
            <a:pPr lvl="1"/>
            <a:r>
              <a:rPr lang="sl-SI" sz="2200" b="1" dirty="0" smtClean="0"/>
              <a:t>polovica programa </a:t>
            </a:r>
            <a:r>
              <a:rPr lang="sl-SI" sz="2200" dirty="0" smtClean="0"/>
              <a:t>se</a:t>
            </a:r>
            <a:r>
              <a:rPr lang="sl-SI" sz="2200" b="1" dirty="0" smtClean="0"/>
              <a:t> </a:t>
            </a:r>
            <a:r>
              <a:rPr lang="sl-SI" sz="2200" dirty="0" smtClean="0"/>
              <a:t>izvede kot PUD </a:t>
            </a:r>
            <a:r>
              <a:rPr lang="sl-SI" sz="2200" b="1" dirty="0" smtClean="0"/>
              <a:t>pri delodajalcu </a:t>
            </a:r>
            <a:r>
              <a:rPr lang="sl-SI" sz="2200" i="1" dirty="0" smtClean="0"/>
              <a:t>(okvirno 56 tednov v treh letih),</a:t>
            </a:r>
          </a:p>
          <a:p>
            <a:pPr lvl="1"/>
            <a:r>
              <a:rPr lang="sl-SI" sz="2200" dirty="0" smtClean="0"/>
              <a:t>prednost vajeniške oblike</a:t>
            </a:r>
            <a:r>
              <a:rPr lang="sl-SI" sz="2200" b="1" dirty="0" smtClean="0"/>
              <a:t>: zgodnejši stik z delodajalcem</a:t>
            </a:r>
            <a:r>
              <a:rPr lang="sl-SI" sz="2200" dirty="0" smtClean="0"/>
              <a:t>, več praktičnih izkušenj, večja možnost za zaposlitev,</a:t>
            </a:r>
          </a:p>
          <a:p>
            <a:pPr lvl="1"/>
            <a:r>
              <a:rPr lang="sl-SI" sz="2200" dirty="0" smtClean="0"/>
              <a:t>vajeniška nagrada </a:t>
            </a:r>
            <a:r>
              <a:rPr lang="sl-SI" sz="2200" i="1" dirty="0" smtClean="0"/>
              <a:t>(250 EUR v 1. l., 300 EUR v 2. l. in 400 evrov v 3. l. mesečno),</a:t>
            </a:r>
          </a:p>
          <a:p>
            <a:pPr lvl="1">
              <a:buFontTx/>
              <a:buChar char="-"/>
            </a:pPr>
            <a:r>
              <a:rPr lang="sl-SI" sz="2200" dirty="0" smtClean="0"/>
              <a:t>kandidati z vajeniško pogodbo </a:t>
            </a:r>
            <a:r>
              <a:rPr lang="sl-SI" sz="2200" b="1" dirty="0" smtClean="0"/>
              <a:t>izvzeti iz izbirnega postopka, </a:t>
            </a:r>
            <a:r>
              <a:rPr lang="sl-SI" sz="2200" dirty="0" smtClean="0"/>
              <a:t>če dostavijo vajeniško pogodbo do začetka izbirnega postopka.</a:t>
            </a:r>
            <a:endParaRPr lang="sl-SI" sz="2200" b="1" dirty="0" smtClean="0"/>
          </a:p>
          <a:p>
            <a:pPr lvl="1">
              <a:buFontTx/>
              <a:buChar char="-"/>
            </a:pPr>
            <a:endParaRPr lang="sl-SI" sz="2400" dirty="0" smtClean="0"/>
          </a:p>
          <a:p>
            <a:pPr lvl="1"/>
            <a:endParaRPr lang="sl-SI" i="1" dirty="0" smtClean="0"/>
          </a:p>
          <a:p>
            <a:pPr lvl="1"/>
            <a:endParaRPr lang="sl-SI" dirty="0" smtClean="0"/>
          </a:p>
          <a:p>
            <a:pPr lvl="1"/>
            <a:endParaRPr lang="sl-SI" dirty="0" smtClean="0"/>
          </a:p>
          <a:p>
            <a:pPr lvl="1">
              <a:buFontTx/>
              <a:buChar char="-"/>
            </a:pP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56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>
                <a:solidFill>
                  <a:srgbClr val="FF0000"/>
                </a:solidFill>
              </a:rPr>
              <a:t>VAJENIŠKA OBLIKA IZOBRAŽEVANJA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sl-SI" sz="2400" b="1" dirty="0" smtClean="0">
              <a:solidFill>
                <a:srgbClr val="0070C0"/>
              </a:solidFill>
            </a:endParaRPr>
          </a:p>
          <a:p>
            <a:pPr lvl="1"/>
            <a:r>
              <a:rPr lang="sl-SI" sz="2200" b="1" dirty="0" smtClean="0"/>
              <a:t>Kandidati izpolnijo enako prijavnico – </a:t>
            </a:r>
            <a:r>
              <a:rPr lang="sl-SI" sz="2200" u="sng" dirty="0" smtClean="0"/>
              <a:t>pripis</a:t>
            </a:r>
            <a:r>
              <a:rPr lang="sl-SI" sz="2200" dirty="0" smtClean="0"/>
              <a:t> pri navedbi programa: npr. </a:t>
            </a:r>
            <a:r>
              <a:rPr lang="sl-SI" sz="2200" dirty="0" smtClean="0">
                <a:solidFill>
                  <a:srgbClr val="FF0000"/>
                </a:solidFill>
              </a:rPr>
              <a:t>STEKLAR – VAJENIŠKA OBLIKA</a:t>
            </a:r>
            <a:r>
              <a:rPr lang="sl-SI" sz="2200" dirty="0"/>
              <a:t>;</a:t>
            </a:r>
            <a:endParaRPr lang="sl-SI" sz="2200" dirty="0" smtClean="0"/>
          </a:p>
          <a:p>
            <a:pPr marL="457200" lvl="1" indent="0">
              <a:buNone/>
            </a:pPr>
            <a:endParaRPr lang="sl-SI" sz="2200" i="1" dirty="0"/>
          </a:p>
          <a:p>
            <a:pPr lvl="1"/>
            <a:r>
              <a:rPr lang="sl-SI" sz="2200" dirty="0" smtClean="0"/>
              <a:t>prijavni in vpisni postopek </a:t>
            </a:r>
            <a:r>
              <a:rPr lang="sl-SI" sz="2200" b="1" dirty="0" smtClean="0"/>
              <a:t>povsem enaka </a:t>
            </a:r>
            <a:r>
              <a:rPr lang="sl-SI" sz="2200" dirty="0" smtClean="0"/>
              <a:t>(</a:t>
            </a:r>
            <a:r>
              <a:rPr lang="sl-SI" sz="2200" i="1" dirty="0" smtClean="0"/>
              <a:t>roki, določeni z rokovnikom veljajo enako za vse kandidate);</a:t>
            </a:r>
          </a:p>
          <a:p>
            <a:pPr marL="457200" lvl="1" indent="0">
              <a:buNone/>
            </a:pPr>
            <a:endParaRPr lang="sl-SI" sz="2200" i="1" dirty="0" smtClean="0"/>
          </a:p>
          <a:p>
            <a:pPr lvl="1"/>
            <a:r>
              <a:rPr lang="sl-SI" sz="2200" b="1" dirty="0"/>
              <a:t>u</a:t>
            </a:r>
            <a:r>
              <a:rPr lang="sl-SI" sz="2200" b="1" dirty="0" smtClean="0"/>
              <a:t>čna mesta na spletni strani MIZŠ;</a:t>
            </a:r>
          </a:p>
          <a:p>
            <a:pPr lvl="1"/>
            <a:endParaRPr lang="sl-SI" sz="2200" b="1" dirty="0"/>
          </a:p>
          <a:p>
            <a:pPr lvl="1"/>
            <a:r>
              <a:rPr lang="sl-SI" sz="2200" dirty="0"/>
              <a:t>V</a:t>
            </a:r>
            <a:r>
              <a:rPr lang="sl-SI" sz="2200" dirty="0" smtClean="0"/>
              <a:t>pisna aplikacija dopolnjena (</a:t>
            </a:r>
            <a:r>
              <a:rPr lang="sl-SI" sz="2200" i="1" dirty="0" smtClean="0"/>
              <a:t>možno posebej označiti prijavo za v vajeniško obliko + predložitev registrirane vajeniške pogodbe).</a:t>
            </a:r>
            <a:endParaRPr lang="sl-SI" sz="2200" i="1" dirty="0"/>
          </a:p>
          <a:p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329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755576" y="1484784"/>
            <a:ext cx="7931224" cy="5039841"/>
          </a:xfrm>
        </p:spPr>
        <p:txBody>
          <a:bodyPr/>
          <a:lstStyle/>
          <a:p>
            <a:pPr eaLnBrk="1" hangingPunct="1"/>
            <a:r>
              <a:rPr lang="sl-SI" sz="2200" b="1" dirty="0" smtClean="0"/>
              <a:t>4. marec- </a:t>
            </a:r>
            <a:r>
              <a:rPr lang="sl-SI" sz="2200" dirty="0" smtClean="0"/>
              <a:t>prijava na opravljanje preizkusa nadarjenosti / izpolnjevanje športnih pogojev;</a:t>
            </a:r>
          </a:p>
          <a:p>
            <a:pPr eaLnBrk="1" hangingPunct="1"/>
            <a:r>
              <a:rPr lang="sl-SI" sz="2200" b="1" dirty="0"/>
              <a:t>m</a:t>
            </a:r>
            <a:r>
              <a:rPr lang="sl-SI" sz="2200" b="1" dirty="0" smtClean="0"/>
              <a:t>ed 11. in 20. marcem </a:t>
            </a:r>
            <a:r>
              <a:rPr lang="sl-SI" sz="2200" dirty="0" smtClean="0"/>
              <a:t>preizkusi na šolah;</a:t>
            </a:r>
          </a:p>
          <a:p>
            <a:pPr eaLnBrk="1" hangingPunct="1"/>
            <a:r>
              <a:rPr lang="sl-SI" sz="2200" b="1" dirty="0"/>
              <a:t>d</a:t>
            </a:r>
            <a:r>
              <a:rPr lang="sl-SI" sz="2200" b="1" dirty="0" smtClean="0"/>
              <a:t>o 26. marca </a:t>
            </a:r>
            <a:r>
              <a:rPr lang="sl-SI" sz="2200" dirty="0" smtClean="0"/>
              <a:t>posredovanje potrdil o opravljenih preizkusih;</a:t>
            </a:r>
            <a:endParaRPr lang="sl-SI" sz="2200" b="1" dirty="0" smtClean="0"/>
          </a:p>
          <a:p>
            <a:pPr eaLnBrk="1" hangingPunct="1"/>
            <a:r>
              <a:rPr lang="sl-SI" sz="2200" b="1" dirty="0" smtClean="0">
                <a:solidFill>
                  <a:srgbClr val="FF0000"/>
                </a:solidFill>
              </a:rPr>
              <a:t>2. april – </a:t>
            </a:r>
            <a:r>
              <a:rPr lang="sl-SI" sz="2200" dirty="0" smtClean="0">
                <a:solidFill>
                  <a:srgbClr val="FF0000"/>
                </a:solidFill>
              </a:rPr>
              <a:t>zadnji dan prijav;</a:t>
            </a:r>
          </a:p>
          <a:p>
            <a:pPr eaLnBrk="1" hangingPunct="1"/>
            <a:r>
              <a:rPr lang="sl-SI" sz="2200" b="1" dirty="0" smtClean="0"/>
              <a:t>8. april – </a:t>
            </a:r>
            <a:r>
              <a:rPr lang="sl-SI" sz="2200" dirty="0" smtClean="0"/>
              <a:t>objava stanja prijav;</a:t>
            </a:r>
          </a:p>
          <a:p>
            <a:pPr eaLnBrk="1" hangingPunct="1"/>
            <a:r>
              <a:rPr lang="sl-SI" sz="2200" b="1" dirty="0" smtClean="0"/>
              <a:t>22. </a:t>
            </a:r>
            <a:r>
              <a:rPr lang="sl-SI" sz="2200" b="1" dirty="0"/>
              <a:t>april-  </a:t>
            </a:r>
            <a:r>
              <a:rPr lang="sl-SI" sz="2200" dirty="0"/>
              <a:t>zadnji dan prenosa prijav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u="sng" dirty="0">
                <a:solidFill>
                  <a:srgbClr val="FF0000"/>
                </a:solidFill>
              </a:rPr>
              <a:t>do </a:t>
            </a:r>
            <a:r>
              <a:rPr lang="sl-SI" sz="2200" b="1" u="sng" dirty="0" smtClean="0">
                <a:solidFill>
                  <a:srgbClr val="FF0000"/>
                </a:solidFill>
              </a:rPr>
              <a:t>14. </a:t>
            </a:r>
            <a:r>
              <a:rPr lang="sl-SI" sz="2200" b="1" u="sng" dirty="0">
                <a:solidFill>
                  <a:srgbClr val="FF0000"/>
                </a:solidFill>
              </a:rPr>
              <a:t>junija do </a:t>
            </a:r>
            <a:r>
              <a:rPr lang="sl-SI" sz="2200" b="1" u="sng" dirty="0" smtClean="0">
                <a:solidFill>
                  <a:srgbClr val="FF0000"/>
                </a:solidFill>
              </a:rPr>
              <a:t>14. </a:t>
            </a:r>
            <a:r>
              <a:rPr lang="sl-SI" sz="2200" b="1" u="sng" dirty="0">
                <a:solidFill>
                  <a:srgbClr val="FF0000"/>
                </a:solidFill>
              </a:rPr>
              <a:t>ure – vnos ocen 9. razreda – svetovalni delavci OŠ</a:t>
            </a:r>
            <a:r>
              <a:rPr lang="sl-SI" sz="2200" b="1" u="sng" dirty="0" smtClean="0">
                <a:solidFill>
                  <a:srgbClr val="FF0000"/>
                </a:solidFill>
              </a:rPr>
              <a:t>!!</a:t>
            </a:r>
          </a:p>
          <a:p>
            <a:pPr eaLnBrk="1" hangingPunct="1"/>
            <a:r>
              <a:rPr lang="sl-SI" sz="2200" b="1" dirty="0" smtClean="0"/>
              <a:t>16. </a:t>
            </a:r>
            <a:r>
              <a:rPr lang="sl-SI" sz="2200" b="1" dirty="0"/>
              <a:t>– </a:t>
            </a:r>
            <a:r>
              <a:rPr lang="sl-SI" sz="2200" b="1" dirty="0" smtClean="0"/>
              <a:t>21. </a:t>
            </a:r>
            <a:r>
              <a:rPr lang="sl-SI" sz="2200" b="1" dirty="0"/>
              <a:t>junij – </a:t>
            </a:r>
            <a:r>
              <a:rPr lang="sl-SI" sz="2200" dirty="0"/>
              <a:t>izvedba 1. kroga izbirnega postopka</a:t>
            </a:r>
            <a:r>
              <a:rPr lang="sl-SI" sz="2200" dirty="0" smtClean="0"/>
              <a:t>;</a:t>
            </a:r>
          </a:p>
          <a:p>
            <a:pPr eaLnBrk="1" hangingPunct="1"/>
            <a:r>
              <a:rPr lang="sl-SI" sz="2200" b="1" dirty="0" smtClean="0"/>
              <a:t>24. junij do 15. ure </a:t>
            </a:r>
            <a:r>
              <a:rPr lang="sl-SI" sz="2200" dirty="0" smtClean="0"/>
              <a:t>– prijava v 2. krogu izbirnega postopka</a:t>
            </a:r>
          </a:p>
          <a:p>
            <a:pPr eaLnBrk="1" hangingPunct="1"/>
            <a:r>
              <a:rPr lang="sl-SI" sz="2200" b="1" dirty="0" smtClean="0"/>
              <a:t>29. </a:t>
            </a:r>
            <a:r>
              <a:rPr lang="sl-SI" sz="2200" b="1" dirty="0"/>
              <a:t>junij do </a:t>
            </a:r>
            <a:r>
              <a:rPr lang="sl-SI" sz="2200" b="1" dirty="0" smtClean="0"/>
              <a:t>9. </a:t>
            </a:r>
            <a:r>
              <a:rPr lang="sl-SI" sz="2200" b="1" dirty="0"/>
              <a:t>ure -  </a:t>
            </a:r>
            <a:r>
              <a:rPr lang="sl-SI" sz="2200" dirty="0"/>
              <a:t>izvedba 2. kroga izbirnega postopka (MIZŠ</a:t>
            </a:r>
            <a:r>
              <a:rPr lang="sl-SI" sz="2200" dirty="0" smtClean="0"/>
              <a:t>).</a:t>
            </a:r>
            <a:endParaRPr lang="sl-SI" sz="2200" dirty="0"/>
          </a:p>
          <a:p>
            <a:pPr eaLnBrk="1" hangingPunct="1"/>
            <a:endParaRPr lang="sl-SI" sz="2400" dirty="0">
              <a:solidFill>
                <a:srgbClr val="FF0000"/>
              </a:solidFill>
            </a:endParaRPr>
          </a:p>
          <a:p>
            <a:pPr eaLnBrk="1" hangingPunct="1"/>
            <a:endParaRPr lang="sl-SI" sz="2400" b="1" u="sng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>
              <a:solidFill>
                <a:srgbClr val="0070C0"/>
              </a:solidFill>
            </a:endParaRPr>
          </a:p>
          <a:p>
            <a:pPr eaLnBrk="1" hangingPunct="1"/>
            <a:endParaRPr lang="sl-SI" sz="2400" dirty="0" smtClean="0">
              <a:solidFill>
                <a:srgbClr val="0070C0"/>
              </a:solidFill>
            </a:endParaRPr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615950"/>
            <a:ext cx="8291264" cy="868834"/>
          </a:xfrm>
        </p:spPr>
        <p:txBody>
          <a:bodyPr/>
          <a:lstStyle/>
          <a:p>
            <a:r>
              <a:rPr lang="sl-SI" sz="2800" b="1" dirty="0" smtClean="0"/>
              <a:t/>
            </a:r>
            <a:br>
              <a:rPr lang="sl-SI" sz="2800" b="1" dirty="0" smtClean="0"/>
            </a:br>
            <a:r>
              <a:rPr lang="sl-SI" sz="2800" b="1" dirty="0" smtClean="0">
                <a:solidFill>
                  <a:srgbClr val="FF0000"/>
                </a:solidFill>
              </a:rPr>
              <a:t>POMEMBNI DATUMI ZA VPIS V SŠ PROGRAME</a:t>
            </a:r>
            <a:r>
              <a:rPr lang="sl-SI" sz="2800" b="1" dirty="0"/>
              <a:t/>
            </a:r>
            <a:br>
              <a:rPr lang="sl-SI" sz="2800" b="1" dirty="0"/>
            </a:br>
            <a:endParaRPr lang="sl-SI" sz="2800" dirty="0">
              <a:solidFill>
                <a:schemeClr val="tx1"/>
              </a:solidFill>
            </a:endParaRPr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3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r>
              <a:rPr lang="sl-SI" sz="2800" b="1" dirty="0">
                <a:solidFill>
                  <a:srgbClr val="FF0000"/>
                </a:solidFill>
              </a:rPr>
              <a:t>POMEMBNI DATUMI ZA </a:t>
            </a:r>
            <a:r>
              <a:rPr lang="sl-SI" sz="2800" b="1" dirty="0" smtClean="0">
                <a:solidFill>
                  <a:srgbClr val="FF0000"/>
                </a:solidFill>
              </a:rPr>
              <a:t>VPIS v PROGRAME PTI, PT in MT</a:t>
            </a:r>
            <a:endParaRPr lang="sl-SI" sz="2800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v programe PTI</a:t>
            </a: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17. maj- zadnji dan prijav,</a:t>
            </a:r>
          </a:p>
          <a:p>
            <a:pPr eaLnBrk="1" hangingPunct="1"/>
            <a:r>
              <a:rPr lang="sl-SI" sz="2400" b="1" dirty="0" smtClean="0"/>
              <a:t>21. maj -</a:t>
            </a:r>
            <a:r>
              <a:rPr lang="sl-SI" sz="2400" dirty="0" smtClean="0"/>
              <a:t> </a:t>
            </a:r>
            <a:r>
              <a:rPr lang="sl-SI" sz="2400" dirty="0"/>
              <a:t>objava 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7. junij - </a:t>
            </a:r>
            <a:r>
              <a:rPr lang="sl-SI" sz="2400" dirty="0" smtClean="0"/>
              <a:t>zadnji dan prenosa prijav,</a:t>
            </a:r>
          </a:p>
          <a:p>
            <a:pPr eaLnBrk="1" hangingPunct="1"/>
            <a:r>
              <a:rPr lang="sl-SI" sz="2400" b="1" dirty="0"/>
              <a:t>d</a:t>
            </a:r>
            <a:r>
              <a:rPr lang="sl-SI" sz="2400" b="1" dirty="0" smtClean="0"/>
              <a:t>o 1. julija - </a:t>
            </a:r>
            <a:r>
              <a:rPr lang="sl-SI" sz="2400" dirty="0" smtClean="0"/>
              <a:t>izvedba vpisa;</a:t>
            </a:r>
          </a:p>
          <a:p>
            <a:pPr marL="0" indent="0" eaLnBrk="1" hangingPunct="1">
              <a:buNone/>
            </a:pPr>
            <a:endParaRPr lang="sl-SI" sz="2400" dirty="0" smtClean="0"/>
          </a:p>
          <a:p>
            <a:pPr marL="0" indent="0" eaLnBrk="1" hangingPunct="1">
              <a:buNone/>
            </a:pPr>
            <a:r>
              <a:rPr lang="sl-SI" sz="2400" b="1" u="sng" dirty="0" smtClean="0">
                <a:solidFill>
                  <a:srgbClr val="FF0000"/>
                </a:solidFill>
              </a:rPr>
              <a:t>Vpis </a:t>
            </a:r>
            <a:r>
              <a:rPr lang="sl-SI" sz="2400" b="1" u="sng" dirty="0">
                <a:solidFill>
                  <a:srgbClr val="FF0000"/>
                </a:solidFill>
              </a:rPr>
              <a:t>v programe </a:t>
            </a:r>
            <a:r>
              <a:rPr lang="sl-SI" sz="2400" b="1" u="sng" dirty="0" smtClean="0">
                <a:solidFill>
                  <a:srgbClr val="FF0000"/>
                </a:solidFill>
              </a:rPr>
              <a:t>PT in MT</a:t>
            </a:r>
            <a:endParaRPr lang="sl-SI" sz="2400" b="1" u="sng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>
                <a:solidFill>
                  <a:srgbClr val="FF0000"/>
                </a:solidFill>
              </a:rPr>
              <a:t>5. september- </a:t>
            </a:r>
            <a:r>
              <a:rPr lang="sl-SI" sz="2400" b="1" dirty="0">
                <a:solidFill>
                  <a:srgbClr val="FF0000"/>
                </a:solidFill>
              </a:rPr>
              <a:t>zadnji dan </a:t>
            </a:r>
            <a:r>
              <a:rPr lang="sl-SI" sz="2400" b="1" dirty="0" smtClean="0">
                <a:solidFill>
                  <a:srgbClr val="FF0000"/>
                </a:solidFill>
              </a:rPr>
              <a:t>prijav, </a:t>
            </a:r>
            <a:endParaRPr lang="sl-SI" sz="2400" b="1" dirty="0">
              <a:solidFill>
                <a:srgbClr val="FF0000"/>
              </a:solidFill>
            </a:endParaRPr>
          </a:p>
          <a:p>
            <a:pPr eaLnBrk="1" hangingPunct="1"/>
            <a:r>
              <a:rPr lang="sl-SI" sz="2400" b="1" dirty="0" smtClean="0"/>
              <a:t>8. september - </a:t>
            </a:r>
            <a:r>
              <a:rPr lang="sl-SI" sz="2400" dirty="0" smtClean="0"/>
              <a:t>objava </a:t>
            </a:r>
            <a:r>
              <a:rPr lang="sl-SI" sz="2400" dirty="0"/>
              <a:t>stanja </a:t>
            </a:r>
            <a:r>
              <a:rPr lang="sl-SI" sz="2400" dirty="0" smtClean="0"/>
              <a:t>prijav,</a:t>
            </a:r>
            <a:endParaRPr lang="sl-SI" sz="2400" dirty="0"/>
          </a:p>
          <a:p>
            <a:pPr eaLnBrk="1" hangingPunct="1"/>
            <a:r>
              <a:rPr lang="sl-SI" sz="2400" b="1" dirty="0" smtClean="0"/>
              <a:t>25 in 26. september - </a:t>
            </a:r>
            <a:r>
              <a:rPr lang="sl-SI" sz="2400" dirty="0" smtClean="0"/>
              <a:t>izvedba vpisa.</a:t>
            </a:r>
            <a:endParaRPr lang="sl-SI" sz="2400" dirty="0"/>
          </a:p>
          <a:p>
            <a:pPr eaLnBrk="1" hangingPunct="1"/>
            <a:endParaRPr lang="sl-SI" sz="2600" dirty="0" smtClean="0"/>
          </a:p>
          <a:p>
            <a:pPr marL="0" indent="0">
              <a:buNone/>
            </a:pPr>
            <a:endParaRPr lang="sl-SI" sz="2600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63" y="0"/>
            <a:ext cx="9144000" cy="65669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0408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b="1" dirty="0">
                <a:solidFill>
                  <a:srgbClr val="FF0000"/>
                </a:solidFill>
              </a:rPr>
              <a:t>2. april – </a:t>
            </a:r>
            <a:r>
              <a:rPr lang="sl-SI" sz="2000" dirty="0">
                <a:solidFill>
                  <a:srgbClr val="FF0000"/>
                </a:solidFill>
              </a:rPr>
              <a:t>zadnji dan prijav</a:t>
            </a:r>
            <a:r>
              <a:rPr lang="sl-SI" sz="20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sl-SI" sz="2000" b="1" dirty="0" smtClean="0"/>
              <a:t>22. </a:t>
            </a:r>
            <a:r>
              <a:rPr lang="sl-SI" sz="2000" b="1" dirty="0"/>
              <a:t>april-  zadnji dan prenosa </a:t>
            </a:r>
            <a:r>
              <a:rPr lang="sl-SI" sz="2000" b="1" dirty="0" smtClean="0"/>
              <a:t>prijav </a:t>
            </a:r>
            <a:r>
              <a:rPr lang="sl-SI" sz="2000" i="1" dirty="0" smtClean="0"/>
              <a:t>(do tega roka </a:t>
            </a:r>
            <a:r>
              <a:rPr lang="sl-SI" sz="2000" i="1" dirty="0"/>
              <a:t>lahko prvo prijavo oddajo tudi kandidati, ki bi zaradi prenosa prijave v drugo srednjo šolo želeli bivati v </a:t>
            </a:r>
            <a:r>
              <a:rPr lang="sl-SI" sz="2000" i="1" dirty="0" smtClean="0"/>
              <a:t>DD);</a:t>
            </a:r>
            <a:endParaRPr lang="sl-SI" sz="2000" i="1" dirty="0"/>
          </a:p>
          <a:p>
            <a:r>
              <a:rPr lang="sl-SI" sz="2000" dirty="0"/>
              <a:t>Vpis v </a:t>
            </a:r>
            <a:r>
              <a:rPr lang="sl-SI" sz="2000" dirty="0" smtClean="0"/>
              <a:t>DD </a:t>
            </a:r>
            <a:r>
              <a:rPr lang="sl-SI" sz="2000" u="sng" dirty="0" smtClean="0"/>
              <a:t>brez </a:t>
            </a:r>
            <a:r>
              <a:rPr lang="sl-SI" sz="2000" u="sng" dirty="0"/>
              <a:t>omejitve vpisa </a:t>
            </a:r>
            <a:r>
              <a:rPr lang="sl-SI" sz="2000" b="1" dirty="0" smtClean="0"/>
              <a:t>do 21. </a:t>
            </a:r>
            <a:r>
              <a:rPr lang="sl-SI" sz="2000" b="1" dirty="0"/>
              <a:t>junija </a:t>
            </a:r>
            <a:r>
              <a:rPr lang="sl-SI" sz="2000" dirty="0" smtClean="0"/>
              <a:t>oz</a:t>
            </a:r>
            <a:r>
              <a:rPr lang="sl-SI" sz="2000" dirty="0"/>
              <a:t>. </a:t>
            </a:r>
            <a:r>
              <a:rPr lang="sl-SI" sz="2000" b="1" dirty="0"/>
              <a:t>30. junija </a:t>
            </a:r>
            <a:r>
              <a:rPr lang="sl-SI" sz="2000" dirty="0"/>
              <a:t>za kandidate, ki se bodo vpisali v srednje šole z omejitvijo vpisa v drugem krogu vpisnega </a:t>
            </a:r>
            <a:r>
              <a:rPr lang="sl-SI" sz="2000" dirty="0" smtClean="0"/>
              <a:t>postopka</a:t>
            </a:r>
            <a:r>
              <a:rPr lang="sl-SI" sz="2000" dirty="0"/>
              <a:t>;</a:t>
            </a:r>
            <a:endParaRPr lang="sl-SI" sz="2000" dirty="0" smtClean="0"/>
          </a:p>
          <a:p>
            <a:r>
              <a:rPr lang="sl-SI" sz="2000" dirty="0"/>
              <a:t>Vpis v </a:t>
            </a:r>
            <a:r>
              <a:rPr lang="sl-SI" sz="2000" dirty="0" smtClean="0"/>
              <a:t>DD </a:t>
            </a:r>
            <a:r>
              <a:rPr lang="sl-SI" sz="2000" u="sng" dirty="0" smtClean="0"/>
              <a:t>z </a:t>
            </a:r>
            <a:r>
              <a:rPr lang="sl-SI" sz="2000" u="sng" dirty="0"/>
              <a:t>omejitvijo vpisa </a:t>
            </a:r>
            <a:r>
              <a:rPr lang="sl-SI" sz="2000" b="1" dirty="0" smtClean="0"/>
              <a:t>do 9. julija</a:t>
            </a:r>
            <a:r>
              <a:rPr lang="sl-SI" sz="2000" dirty="0" smtClean="0"/>
              <a:t>;</a:t>
            </a:r>
            <a:endParaRPr lang="sl-SI" sz="2000" dirty="0"/>
          </a:p>
          <a:p>
            <a:r>
              <a:rPr lang="sl-SI" sz="2000" b="1" dirty="0" smtClean="0"/>
              <a:t>Do 9. </a:t>
            </a:r>
            <a:r>
              <a:rPr lang="sl-SI" sz="2000" b="1" dirty="0"/>
              <a:t>julija</a:t>
            </a:r>
            <a:r>
              <a:rPr lang="sl-SI" sz="2000" dirty="0"/>
              <a:t> bo potekal </a:t>
            </a:r>
            <a:r>
              <a:rPr lang="sl-SI" sz="2000" dirty="0" smtClean="0"/>
              <a:t>tudi vpis </a:t>
            </a:r>
            <a:r>
              <a:rPr lang="sl-SI" sz="2000" dirty="0"/>
              <a:t>na prosta mesta za kandidate, ki niso bili izbrani v </a:t>
            </a:r>
            <a:r>
              <a:rPr lang="sl-SI" sz="2000" dirty="0" smtClean="0"/>
              <a:t>DD z </a:t>
            </a:r>
            <a:r>
              <a:rPr lang="sl-SI" sz="2000" dirty="0"/>
              <a:t>omejitvijo </a:t>
            </a:r>
            <a:r>
              <a:rPr lang="sl-SI" sz="2000" dirty="0" smtClean="0"/>
              <a:t>vpisa</a:t>
            </a:r>
            <a:r>
              <a:rPr lang="sl-SI" sz="2000" dirty="0"/>
              <a:t>;</a:t>
            </a:r>
            <a:endParaRPr lang="sl-SI" sz="2000" dirty="0" smtClean="0"/>
          </a:p>
          <a:p>
            <a:r>
              <a:rPr lang="sl-SI" sz="2000" dirty="0" smtClean="0"/>
              <a:t>po </a:t>
            </a:r>
            <a:r>
              <a:rPr lang="sl-SI" sz="2000" dirty="0"/>
              <a:t>tem datumu in </a:t>
            </a:r>
            <a:r>
              <a:rPr lang="sl-SI" sz="2000" b="1" dirty="0"/>
              <a:t>do 30. septembra </a:t>
            </a:r>
            <a:r>
              <a:rPr lang="sl-SI" sz="2000" dirty="0"/>
              <a:t>pa še vpis na prosta mesta za kandidate, ki se niso prijavili v </a:t>
            </a:r>
            <a:r>
              <a:rPr lang="sl-SI" sz="2000" dirty="0" smtClean="0"/>
              <a:t>roku </a:t>
            </a:r>
            <a:r>
              <a:rPr lang="sl-SI" sz="2000" i="1" dirty="0"/>
              <a:t>(do 2. aprila </a:t>
            </a:r>
            <a:r>
              <a:rPr lang="sl-SI" sz="2000" i="1" dirty="0" smtClean="0"/>
              <a:t>2021). </a:t>
            </a:r>
          </a:p>
          <a:p>
            <a:endParaRPr lang="sl-SI" dirty="0">
              <a:solidFill>
                <a:srgbClr val="FF0000"/>
              </a:solidFill>
            </a:endParaRPr>
          </a:p>
          <a:p>
            <a:endParaRPr lang="sl-SI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6" name="Naslov 5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ROKOVNIK ZA VPIS V DIJAŠKI DOM</a:t>
            </a:r>
            <a:endParaRPr lang="sl-SI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7178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sl-SI" sz="2800" b="1" dirty="0" smtClean="0">
                <a:solidFill>
                  <a:srgbClr val="FF0000"/>
                </a:solidFill>
              </a:rPr>
              <a:t>DODATNE INFORMACIJE</a:t>
            </a:r>
            <a:endParaRPr lang="sl-SI" sz="2800" b="1" dirty="0">
              <a:solidFill>
                <a:srgbClr val="FF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/>
          <a:lstStyle/>
          <a:p>
            <a:r>
              <a:rPr lang="sl-SI" sz="2200" b="1" dirty="0" smtClean="0"/>
              <a:t>Izvedba tečaja slovenščine za tuje dijake </a:t>
            </a:r>
            <a:r>
              <a:rPr lang="sl-SI" sz="2400" dirty="0" smtClean="0"/>
              <a:t>(</a:t>
            </a:r>
            <a:r>
              <a:rPr lang="sl-SI" sz="2000" i="1" dirty="0" smtClean="0"/>
              <a:t>izvedba tečaja možna do konca pouka, preizkus po koncu tečaja oz. ob povratku dijakov v šole, zamik izvedbe dodatnih ur do konca prvega ocenjevalnega obdobja v drugem š. l.);</a:t>
            </a:r>
          </a:p>
          <a:p>
            <a:r>
              <a:rPr lang="sl-SI" sz="2100" b="1" dirty="0" smtClean="0"/>
              <a:t>Novi obrazci </a:t>
            </a:r>
            <a:r>
              <a:rPr lang="sl-SI" sz="2100" dirty="0" smtClean="0"/>
              <a:t>za dokazovanje izpolnjevanja vpisnih pogojev za </a:t>
            </a:r>
            <a:r>
              <a:rPr lang="sl-SI" sz="2100" b="1" dirty="0" smtClean="0"/>
              <a:t>vpis v športne </a:t>
            </a:r>
            <a:r>
              <a:rPr lang="sl-SI" sz="2100" b="1" dirty="0" smtClean="0"/>
              <a:t>oddelke </a:t>
            </a:r>
            <a:r>
              <a:rPr lang="sl-SI" sz="2100" i="1" dirty="0" smtClean="0"/>
              <a:t>(upoštevajo se rezultati zadnjih dveh tekmovalnih sezon);</a:t>
            </a:r>
            <a:endParaRPr lang="sl-SI" sz="2100" i="1" dirty="0" smtClean="0"/>
          </a:p>
          <a:p>
            <a:r>
              <a:rPr lang="sl-SI" sz="2100" b="1" dirty="0"/>
              <a:t>Informativni dnevi </a:t>
            </a:r>
            <a:r>
              <a:rPr lang="sl-SI" sz="2100" dirty="0"/>
              <a:t>na </a:t>
            </a:r>
            <a:r>
              <a:rPr lang="sl-SI" sz="2100" dirty="0" smtClean="0"/>
              <a:t>daljavo;</a:t>
            </a:r>
            <a:endParaRPr lang="sl-SI" sz="2100" dirty="0"/>
          </a:p>
          <a:p>
            <a:r>
              <a:rPr lang="sl-SI" sz="2100" b="1" dirty="0" smtClean="0"/>
              <a:t>Izvedba preizkusov nadarjenosti </a:t>
            </a:r>
            <a:r>
              <a:rPr lang="sl-SI" sz="2100" dirty="0" smtClean="0"/>
              <a:t>predvidoma na daljavo (</a:t>
            </a:r>
            <a:r>
              <a:rPr lang="sl-SI" sz="2000" i="1" dirty="0" smtClean="0"/>
              <a:t>izjemoma v prostorih šole, če ni možna izvedba na daljavo</a:t>
            </a:r>
            <a:r>
              <a:rPr lang="sl-SI" sz="2000" dirty="0" smtClean="0"/>
              <a:t>);</a:t>
            </a:r>
          </a:p>
          <a:p>
            <a:r>
              <a:rPr lang="sl-SI" sz="2100" b="1" dirty="0" smtClean="0"/>
              <a:t>Izpolnjevanje prijavnic </a:t>
            </a:r>
            <a:r>
              <a:rPr lang="sl-SI" sz="2100" dirty="0" smtClean="0"/>
              <a:t>devetošolcev;</a:t>
            </a:r>
            <a:endParaRPr lang="sl-SI" sz="2100" dirty="0" smtClean="0"/>
          </a:p>
          <a:p>
            <a:r>
              <a:rPr lang="sl-SI" sz="2100" dirty="0" smtClean="0"/>
              <a:t>Potek </a:t>
            </a:r>
            <a:r>
              <a:rPr lang="sl-SI" sz="2100" b="1" dirty="0" smtClean="0"/>
              <a:t>prenosa prijav</a:t>
            </a:r>
            <a:r>
              <a:rPr lang="sl-SI" sz="2100" dirty="0" smtClean="0"/>
              <a:t> do 22. 4. (</a:t>
            </a:r>
            <a:r>
              <a:rPr lang="sl-SI" sz="2100" i="1" dirty="0" smtClean="0"/>
              <a:t>priporočamo elektronsko kot lansko leto</a:t>
            </a:r>
            <a:r>
              <a:rPr lang="sl-SI" sz="2100" dirty="0" smtClean="0"/>
              <a:t>);</a:t>
            </a:r>
          </a:p>
          <a:p>
            <a:r>
              <a:rPr lang="sl-SI" sz="2100" b="1" dirty="0" smtClean="0"/>
              <a:t>Vpisni postopek </a:t>
            </a:r>
            <a:r>
              <a:rPr lang="sl-SI" sz="2100" dirty="0" smtClean="0"/>
              <a:t>v juniju.</a:t>
            </a:r>
          </a:p>
          <a:p>
            <a:endParaRPr lang="sl-SI" b="1" i="1" dirty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582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242301"/>
              </p:ext>
            </p:extLst>
          </p:nvPr>
        </p:nvGraphicFramePr>
        <p:xfrm>
          <a:off x="179511" y="1124746"/>
          <a:ext cx="8856985" cy="5377658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808312"/>
                <a:gridCol w="1357406"/>
                <a:gridCol w="1247225"/>
                <a:gridCol w="1233052"/>
                <a:gridCol w="2210990"/>
              </a:tblGrid>
              <a:tr h="36003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sl-SI" sz="18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ŠTEVILO NOVIH DIJAKOV</a:t>
                      </a:r>
                      <a:r>
                        <a:rPr lang="sl-SI" sz="18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ŠTEVILO RAZPISANIH MEST za š. l. 21/22</a:t>
                      </a:r>
                      <a:endParaRPr lang="sl-SI" sz="18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/>
                      <a:endParaRPr lang="sl-SI" sz="1600" dirty="0">
                        <a:solidFill>
                          <a:srgbClr val="CB05A1"/>
                        </a:solidFill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1646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2020/21</a:t>
                      </a:r>
                      <a:endParaRPr lang="sl-SI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2021/22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Razlika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rgbClr val="0070C0"/>
                          </a:solidFill>
                          <a:effectLst/>
                        </a:rPr>
                        <a:t>ŠTEVILO MEST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1.941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2.091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+ 150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2.560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rgbClr val="CC00FF"/>
                          </a:solidFill>
                          <a:effectLst/>
                        </a:rPr>
                        <a:t>Goriška</a:t>
                      </a:r>
                      <a:endParaRPr lang="sl-SI" sz="1600" b="0" i="0" u="none" strike="noStrike" dirty="0">
                        <a:solidFill>
                          <a:srgbClr val="CC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1.052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983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CC00FF"/>
                          </a:solidFill>
                          <a:effectLst/>
                          <a:latin typeface="+mn-lt"/>
                        </a:rPr>
                        <a:t>- 69</a:t>
                      </a:r>
                      <a:endParaRPr lang="sl-SI" sz="1600" b="1" i="0" u="none" strike="noStrike" dirty="0">
                        <a:solidFill>
                          <a:srgbClr val="CC00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1.352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408202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1.230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1.349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+ 119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2.116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576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633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+ 57</a:t>
                      </a:r>
                      <a:endParaRPr lang="sl-SI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762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u="none" strike="noStrike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459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490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+ 31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370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890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909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 19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1.212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4.867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5.380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+ 513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6.140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2.733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2.799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+ 66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4.076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932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934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+ 2</a:t>
                      </a:r>
                      <a:endParaRPr lang="sl-SI" sz="1600" b="1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1.258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2.324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2.433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+ 109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3.222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615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703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i="0" u="none" strike="noStrike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+ 88</a:t>
                      </a:r>
                      <a:endParaRPr lang="sl-SI" sz="1600" b="1" i="0" u="none" strike="noStrike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552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434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487</a:t>
                      </a:r>
                      <a:endParaRPr lang="sl-SI" sz="16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+ 53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0070C0"/>
                          </a:solidFill>
                          <a:effectLst/>
                        </a:rPr>
                        <a:t>488</a:t>
                      </a:r>
                      <a:endParaRPr lang="sl-SI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  <a:tr h="357746">
                <a:tc>
                  <a:txBody>
                    <a:bodyPr/>
                    <a:lstStyle/>
                    <a:p>
                      <a:pPr algn="l" fontAlgn="b"/>
                      <a:r>
                        <a:rPr lang="sl-SI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SKUPAJ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18.053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sl-SI" sz="1600" b="1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19.191</a:t>
                      </a:r>
                      <a:endParaRPr lang="sl-SI" sz="1600" b="1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sl-SI" sz="1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 1.138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           24.108</a:t>
                      </a:r>
                      <a:r>
                        <a:rPr lang="sl-SI" sz="1600" b="1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sl-SI" sz="1200" b="0" u="none" strike="noStrike" baseline="0" dirty="0" smtClean="0">
                          <a:solidFill>
                            <a:srgbClr val="FF0000"/>
                          </a:solidFill>
                          <a:effectLst/>
                        </a:rPr>
                        <a:t>(lani 23.782)</a:t>
                      </a:r>
                      <a:endParaRPr lang="sl-SI" sz="12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32656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5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H V A L A</a:t>
            </a:r>
          </a:p>
          <a:p>
            <a:pPr marL="0" indent="0" algn="ctr">
              <a:buNone/>
            </a:pPr>
            <a:endParaRPr lang="sl-SI" b="1" dirty="0" smtClean="0"/>
          </a:p>
          <a:p>
            <a:pPr marL="0" indent="0" algn="ctr">
              <a:buNone/>
            </a:pPr>
            <a:r>
              <a:rPr lang="sl-SI" b="1" dirty="0" err="1" smtClean="0">
                <a:hlinkClick r:id="rId2"/>
              </a:rPr>
              <a:t>mateja.gornik</a:t>
            </a:r>
            <a:r>
              <a:rPr lang="sl-SI" b="1" dirty="0" smtClean="0">
                <a:hlinkClick r:id="rId2"/>
              </a:rPr>
              <a:t>-</a:t>
            </a:r>
            <a:r>
              <a:rPr lang="sl-SI" b="1" dirty="0" err="1" smtClean="0">
                <a:hlinkClick r:id="rId2"/>
              </a:rPr>
              <a:t>mrvar@gov.si</a:t>
            </a:r>
            <a:endParaRPr lang="sl-SI" b="1" dirty="0" smtClean="0"/>
          </a:p>
          <a:p>
            <a:pPr marL="0" indent="0" algn="ctr">
              <a:buNone/>
            </a:pPr>
            <a:r>
              <a:rPr lang="sl-SI" b="1" dirty="0" smtClean="0"/>
              <a:t>Tel.: 01/400 5311</a:t>
            </a:r>
            <a:endParaRPr lang="sl-SI" b="1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36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69601"/>
              </p:ext>
            </p:extLst>
          </p:nvPr>
        </p:nvGraphicFramePr>
        <p:xfrm>
          <a:off x="395535" y="1196751"/>
          <a:ext cx="8424935" cy="51125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805"/>
                <a:gridCol w="943094"/>
                <a:gridCol w="1457509"/>
                <a:gridCol w="1028830"/>
                <a:gridCol w="1028830"/>
                <a:gridCol w="857358"/>
                <a:gridCol w="1457509"/>
              </a:tblGrid>
              <a:tr h="3078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SLOVENIJA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sl-SI" sz="1500" b="0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846956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PROGRAMI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2020/21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</a:t>
                      </a:r>
                      <a:r>
                        <a:rPr lang="sl-SI" sz="1500" b="1" u="none" strike="noStrike" dirty="0" smtClean="0">
                          <a:effectLst/>
                        </a:rPr>
                        <a:t>MEST 2020/21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VPIS </a:t>
                      </a:r>
                      <a:r>
                        <a:rPr lang="sl-SI" sz="1500" b="1" u="none" strike="noStrike" dirty="0" smtClean="0">
                          <a:effectLst/>
                        </a:rPr>
                        <a:t>2020/21          </a:t>
                      </a:r>
                      <a:r>
                        <a:rPr lang="sl-SI" sz="1500" b="1" u="none" strike="noStrike" dirty="0">
                          <a:effectLst/>
                        </a:rPr>
                        <a:t>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VPISA V 1. </a:t>
                      </a:r>
                      <a:r>
                        <a:rPr lang="sl-SI" sz="1500" b="1" u="none" strike="noStrike" dirty="0" smtClean="0">
                          <a:effectLst/>
                        </a:rPr>
                        <a:t>l. 2020/21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2021/22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DELEŽ RAZPISANIH MEST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986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NPI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623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3,1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656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SPI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6.672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28,1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4.399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21,7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6.672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27,7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780905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SSTI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9.348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39,3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8.370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41,2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9.600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39,8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 smtClean="0">
                          <a:effectLst/>
                        </a:rPr>
                        <a:t>GIM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7.106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29,9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effectLst/>
                          <a:latin typeface="Arial CE"/>
                        </a:rPr>
                        <a:t>6.904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34,0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7.180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29,8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390451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Splošna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5.716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24,1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5.580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27,5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5.762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23,9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0" u="none" strike="noStrike" dirty="0">
                          <a:effectLst/>
                        </a:rPr>
                        <a:t> </a:t>
                      </a:r>
                      <a:r>
                        <a:rPr lang="sl-SI" sz="1500" b="0" u="none" strike="noStrike" dirty="0" smtClean="0">
                          <a:effectLst/>
                        </a:rPr>
                        <a:t>Strokovna GIM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1.390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5,8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0" i="0" u="none" strike="noStrike" dirty="0" smtClean="0">
                          <a:effectLst/>
                          <a:latin typeface="Arial CE"/>
                        </a:rPr>
                        <a:t>1.324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6,5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Arial CE"/>
                        </a:rPr>
                        <a:t>1.418</a:t>
                      </a:r>
                      <a:endParaRPr lang="sl-SI" sz="1500" b="1" i="0" u="none" strike="noStrike" dirty="0">
                        <a:solidFill>
                          <a:srgbClr val="0070C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u="none" strike="noStrike" dirty="0" smtClean="0">
                          <a:effectLst/>
                        </a:rPr>
                        <a:t>5,9</a:t>
                      </a:r>
                      <a:endParaRPr lang="sl-SI" sz="1500" b="0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  <a:tr h="408199">
                <a:tc>
                  <a:txBody>
                    <a:bodyPr/>
                    <a:lstStyle/>
                    <a:p>
                      <a:pPr algn="l" fontAlgn="b"/>
                      <a:r>
                        <a:rPr lang="sl-SI" sz="1500" b="1" u="none" strike="noStrike" dirty="0">
                          <a:effectLst/>
                        </a:rPr>
                        <a:t>SKUPAJ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23.782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effectLst/>
                        </a:rPr>
                        <a:t>20.296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24.108</a:t>
                      </a:r>
                      <a:endParaRPr lang="sl-SI" sz="1500" b="1" i="0" u="none" strike="noStrike" dirty="0">
                        <a:solidFill>
                          <a:srgbClr val="FF0000"/>
                        </a:solidFill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500" b="1" u="none" strike="noStrike" dirty="0">
                          <a:effectLst/>
                        </a:rPr>
                        <a:t>100,0</a:t>
                      </a:r>
                      <a:endParaRPr lang="sl-SI" sz="1500" b="1" i="0" u="none" strike="noStrike" dirty="0">
                        <a:effectLst/>
                        <a:latin typeface="Arial CE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58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4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graphicFrame>
        <p:nvGraphicFramePr>
          <p:cNvPr id="6" name="Grafikon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0270792"/>
              </p:ext>
            </p:extLst>
          </p:nvPr>
        </p:nvGraphicFramePr>
        <p:xfrm>
          <a:off x="467544" y="836712"/>
          <a:ext cx="820891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35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otnik 1"/>
          <p:cNvSpPr/>
          <p:nvPr/>
        </p:nvSpPr>
        <p:spPr>
          <a:xfrm>
            <a:off x="755576" y="404664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b="1" dirty="0" smtClean="0"/>
          </a:p>
          <a:p>
            <a:endParaRPr lang="sl-SI" b="1" dirty="0"/>
          </a:p>
          <a:p>
            <a:pPr algn="ctr"/>
            <a:r>
              <a:rPr lang="sl-SI" b="1" dirty="0" smtClean="0"/>
              <a:t>Deleži </a:t>
            </a:r>
            <a:r>
              <a:rPr lang="sl-SI" b="1" dirty="0"/>
              <a:t>razpisanih mest od šolskega leta 2009/10 </a:t>
            </a:r>
            <a:endParaRPr lang="sl-SI" b="1" dirty="0" smtClean="0"/>
          </a:p>
          <a:p>
            <a:pPr algn="ctr"/>
            <a:r>
              <a:rPr lang="sl-SI" b="1" dirty="0" smtClean="0"/>
              <a:t>do </a:t>
            </a:r>
            <a:r>
              <a:rPr lang="sl-SI" b="1" dirty="0"/>
              <a:t>šolskega leta </a:t>
            </a:r>
            <a:r>
              <a:rPr lang="sl-SI" b="1" dirty="0" smtClean="0"/>
              <a:t>2021/22</a:t>
            </a:r>
            <a:endParaRPr lang="sl-SI" dirty="0"/>
          </a:p>
        </p:txBody>
      </p:sp>
      <p:pic>
        <p:nvPicPr>
          <p:cNvPr id="5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6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72816"/>
            <a:ext cx="7920880" cy="4320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458689"/>
              </p:ext>
            </p:extLst>
          </p:nvPr>
        </p:nvGraphicFramePr>
        <p:xfrm>
          <a:off x="323530" y="1052733"/>
          <a:ext cx="8496941" cy="55386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2048"/>
                <a:gridCol w="1280800"/>
                <a:gridCol w="1280800"/>
                <a:gridCol w="1280800"/>
                <a:gridCol w="160100"/>
                <a:gridCol w="1212393"/>
              </a:tblGrid>
              <a:tr h="738586">
                <a:tc gridSpan="6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400" b="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b="1" dirty="0">
                          <a:solidFill>
                            <a:srgbClr val="FF0000"/>
                          </a:solidFill>
                          <a:effectLst/>
                        </a:rPr>
                        <a:t>RAZPIS ZA PROGRAME POKLICNO-TEHNIŠKEGA </a:t>
                      </a:r>
                      <a:r>
                        <a:rPr lang="sl-SI" sz="1800" b="1" dirty="0" smtClean="0">
                          <a:solidFill>
                            <a:srgbClr val="FF0000"/>
                          </a:solidFill>
                          <a:effectLst/>
                        </a:rPr>
                        <a:t>IZOBRAŽEVANJA</a:t>
                      </a:r>
                      <a:endParaRPr lang="sl-SI" sz="18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</a:tr>
              <a:tr h="917601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š.l. </a:t>
                      </a:r>
                      <a:r>
                        <a:rPr lang="sl-SI" sz="1600" b="1" dirty="0" smtClean="0">
                          <a:effectLst/>
                        </a:rPr>
                        <a:t>2020/21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20/21 </a:t>
                      </a:r>
                      <a:r>
                        <a:rPr lang="sl-SI" sz="1600" b="1" dirty="0">
                          <a:effectLst/>
                        </a:rPr>
                        <a:t>(začetni letnik)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</a:t>
                      </a:r>
                      <a:r>
                        <a:rPr lang="sl-SI" sz="1600" b="1" dirty="0" smtClean="0">
                          <a:effectLst/>
                        </a:rPr>
                        <a:t>20/21 (</a:t>
                      </a:r>
                      <a:r>
                        <a:rPr lang="sl-SI" sz="1600" b="1" dirty="0">
                          <a:effectLst/>
                        </a:rPr>
                        <a:t>tretji letnik SPI)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za vpis </a:t>
                      </a: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v šolsko leto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2021/22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026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258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320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336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130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159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Arial CE"/>
                        </a:rPr>
                        <a:t>224</a:t>
                      </a:r>
                    </a:p>
                  </a:txBody>
                  <a:tcPr marL="7620" marR="7620" marT="7620" marB="0" anchor="b"/>
                </a:tc>
              </a:tr>
              <a:tr h="35446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226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261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83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119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140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</a:t>
                      </a:r>
                      <a:r>
                        <a:rPr lang="sl-SI" sz="16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- 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37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28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160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103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134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504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551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1.006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560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532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429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567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532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 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72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130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160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306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488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420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57</a:t>
                      </a:r>
                      <a:endParaRPr lang="en-GB" dirty="0"/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66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84</a:t>
                      </a:r>
                    </a:p>
                  </a:txBody>
                  <a:tcPr marL="7620" marR="7620" marT="7620" marB="0" anchor="b"/>
                </a:tc>
              </a:tr>
              <a:tr h="2954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31</a:t>
                      </a:r>
                      <a:endParaRPr lang="en-GB" dirty="0"/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Arial CE"/>
                        </a:rPr>
                        <a:t>23</a:t>
                      </a:r>
                      <a:endParaRPr lang="sl-SI" sz="1600" b="0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Arial CE"/>
                        </a:rPr>
                        <a:t>56</a:t>
                      </a:r>
                    </a:p>
                  </a:txBody>
                  <a:tcPr marL="7620" marR="7620" marT="7620" marB="0" anchor="b"/>
                </a:tc>
              </a:tr>
              <a:tr h="293422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0070C0"/>
                          </a:solidFill>
                          <a:effectLst/>
                        </a:rPr>
                        <a:t>2.924</a:t>
                      </a: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2.262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l-SI" sz="1600" b="1" i="0" u="none" strike="noStrike" dirty="0" smtClean="0">
                          <a:effectLst/>
                          <a:latin typeface="Arial CE"/>
                        </a:rPr>
                        <a:t>3.310</a:t>
                      </a:r>
                      <a:endParaRPr lang="sl-SI" sz="1600" b="1" i="0" u="none" strike="noStrike" dirty="0">
                        <a:effectLst/>
                        <a:latin typeface="Arial CE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2.980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6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3372830"/>
              </p:ext>
            </p:extLst>
          </p:nvPr>
        </p:nvGraphicFramePr>
        <p:xfrm>
          <a:off x="395538" y="1052738"/>
          <a:ext cx="8064893" cy="5502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5006"/>
                <a:gridCol w="1351536"/>
                <a:gridCol w="1750347"/>
                <a:gridCol w="177250"/>
                <a:gridCol w="1240754"/>
              </a:tblGrid>
              <a:tr h="214699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 MATURITETNI TEČAJ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606759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20/21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20/21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21/22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36419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46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GORIŠKA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51760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 SLOVENIJA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PRIMORSKO-NOTRANJSKA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53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38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72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8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effectLst/>
                          <a:latin typeface="+mn-lt"/>
                        </a:rPr>
                        <a:t>24</a:t>
                      </a:r>
                      <a:endParaRPr lang="sl-SI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solidFill>
                            <a:schemeClr val="tx1"/>
                          </a:solidFill>
                          <a:effectLst/>
                        </a:rPr>
                        <a:t>POSAVSKA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</a:tr>
              <a:tr h="36698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36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rgbClr val="0070C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sl-SI" sz="1600" b="0" i="0" u="none" strike="noStrike" dirty="0">
                        <a:solidFill>
                          <a:srgbClr val="0070C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</a:tr>
              <a:tr h="29577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b="1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468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432</a:t>
                      </a:r>
                      <a:endParaRPr lang="sl-SI" sz="16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</a:tr>
              <a:tr h="250394">
                <a:tc>
                  <a:txBody>
                    <a:bodyPr/>
                    <a:lstStyle/>
                    <a:p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24034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ZASEBNE ŠOLE - LJ.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36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72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4139112"/>
              </p:ext>
            </p:extLst>
          </p:nvPr>
        </p:nvGraphicFramePr>
        <p:xfrm>
          <a:off x="395536" y="1484781"/>
          <a:ext cx="8208912" cy="4442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0937"/>
                <a:gridCol w="1743599"/>
                <a:gridCol w="1777472"/>
                <a:gridCol w="286504"/>
                <a:gridCol w="1320400"/>
              </a:tblGrid>
              <a:tr h="520962">
                <a:tc gridSpan="5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800" dirty="0">
                          <a:solidFill>
                            <a:srgbClr val="FF0000"/>
                          </a:solidFill>
                          <a:effectLst/>
                        </a:rPr>
                        <a:t>ŠTEVILO RAZPISANIH MEST ZA PROGRAME POKLICNIH TEČAJEV</a:t>
                      </a:r>
                      <a:endParaRPr lang="sl-SI" sz="1800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 sz="18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sl-SI" sz="1600" dirty="0">
                        <a:effectLst/>
                        <a:latin typeface="Times New Roman"/>
                      </a:endParaRPr>
                    </a:p>
                  </a:txBody>
                  <a:tcPr marL="44450" marR="44450" marT="0" marB="0" anchor="b"/>
                </a:tc>
              </a:tr>
              <a:tr h="104192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REGIJA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effectLst/>
                        </a:rPr>
                        <a:t>20/21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Št. vpisanih dijakov v š.l.  </a:t>
                      </a:r>
                      <a:r>
                        <a:rPr lang="sl-SI" sz="1600" b="1" dirty="0" smtClean="0">
                          <a:effectLst/>
                        </a:rPr>
                        <a:t>20/21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solidFill>
                            <a:srgbClr val="FF0000"/>
                          </a:solidFill>
                          <a:effectLst/>
                        </a:rPr>
                        <a:t>Razpis za vpis v š. l. </a:t>
                      </a: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</a:rPr>
                        <a:t>21/22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GORENJSKA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JUGOVZHODNA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KOROŠKA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7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OBALNO-KRAŠKA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34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354907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OSREDNJESLOVENSKA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35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102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PODRAVSKA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27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76511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POMURSKA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0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solidFill>
                            <a:schemeClr val="tx1"/>
                          </a:solidFill>
                          <a:effectLst/>
                        </a:rPr>
                        <a:t>SAVINJSKA</a:t>
                      </a:r>
                      <a:endParaRPr lang="sl-SI" sz="1600" b="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</a:t>
                      </a:r>
                      <a:endParaRPr lang="sl-SI" sz="16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solidFill>
                            <a:srgbClr val="0070C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34</a:t>
                      </a:r>
                      <a:endParaRPr lang="sl-SI" sz="1600" dirty="0">
                        <a:solidFill>
                          <a:srgbClr val="0070C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88533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solidFill>
                            <a:schemeClr val="tx1"/>
                          </a:solidFill>
                          <a:effectLst/>
                        </a:rPr>
                        <a:t>SKUPAJ REGIJE</a:t>
                      </a:r>
                      <a:endParaRPr lang="sl-SI" sz="1600" dirty="0">
                        <a:solidFill>
                          <a:schemeClr val="tx1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272</a:t>
                      </a: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146</a:t>
                      </a:r>
                      <a:endParaRPr lang="sl-SI" sz="16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solidFill>
                            <a:srgbClr val="FF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272</a:t>
                      </a:r>
                      <a:endParaRPr lang="sl-SI" sz="1600" b="1" dirty="0">
                        <a:solidFill>
                          <a:srgbClr val="FF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5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287524" y="1268760"/>
            <a:ext cx="8568952" cy="5329237"/>
          </a:xfrm>
        </p:spPr>
        <p:txBody>
          <a:bodyPr/>
          <a:lstStyle/>
          <a:p>
            <a:pPr marL="381000" indent="-381000" algn="ctr" eaLnBrk="1" hangingPunct="1">
              <a:spcBef>
                <a:spcPts val="0"/>
              </a:spcBef>
              <a:buFontTx/>
              <a:buNone/>
              <a:defRPr/>
            </a:pPr>
            <a:r>
              <a:rPr lang="sl-SI" sz="2800" b="1" dirty="0" smtClean="0">
                <a:solidFill>
                  <a:srgbClr val="FF0000"/>
                </a:solidFill>
              </a:rPr>
              <a:t>NOVE RAZMESTITVE</a:t>
            </a:r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Izobraževalni program nižjega poklicnega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Pomočnik v tehnoloških procesih</a:t>
            </a:r>
            <a:r>
              <a:rPr lang="sl-SI" sz="2000" dirty="0" smtClean="0"/>
              <a:t>, ŠC Nova Gorica, </a:t>
            </a:r>
            <a:r>
              <a:rPr lang="sl-SI" sz="2000" i="1" dirty="0" smtClean="0"/>
              <a:t>Strojna, prometna in lesarska šola</a:t>
            </a:r>
            <a:r>
              <a:rPr lang="sl-SI" sz="2000" dirty="0" smtClean="0"/>
              <a:t>;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000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 smtClean="0"/>
              <a:t>Izobraževalna programa srednjega </a:t>
            </a:r>
            <a:r>
              <a:rPr lang="sl-SI" sz="2200" b="1" dirty="0"/>
              <a:t>poklicnega 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Oblikovalec kovin – orodjar in </a:t>
            </a:r>
            <a:r>
              <a:rPr lang="sl-SI" sz="2000" dirty="0" err="1" smtClean="0">
                <a:solidFill>
                  <a:srgbClr val="FF0000"/>
                </a:solidFill>
              </a:rPr>
              <a:t>Mehatronik</a:t>
            </a:r>
            <a:r>
              <a:rPr lang="sl-SI" sz="2000" dirty="0" smtClean="0">
                <a:solidFill>
                  <a:srgbClr val="FF0000"/>
                </a:solidFill>
              </a:rPr>
              <a:t> operater</a:t>
            </a:r>
            <a:r>
              <a:rPr lang="sl-SI" sz="2000" dirty="0" smtClean="0"/>
              <a:t>, Srednja poklicna in tehniška šola Murska Sobota </a:t>
            </a:r>
            <a:r>
              <a:rPr lang="sl-SI" sz="2000" i="1" dirty="0" smtClean="0"/>
              <a:t>(tudi v vajeniški obliki)</a:t>
            </a:r>
            <a:r>
              <a:rPr lang="sl-SI" sz="2000" dirty="0" smtClean="0"/>
              <a:t>;</a:t>
            </a:r>
            <a:endParaRPr lang="sl-SI" sz="2000" dirty="0"/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endParaRPr lang="sl-SI" sz="2000" dirty="0" smtClean="0"/>
          </a:p>
          <a:p>
            <a:pPr marL="381600" lvl="1" indent="-381600" eaLnBrk="1" hangingPunct="1">
              <a:spcBef>
                <a:spcPts val="0"/>
              </a:spcBef>
              <a:buNone/>
              <a:defRPr/>
            </a:pPr>
            <a:r>
              <a:rPr lang="sl-SI" sz="2200" b="1" dirty="0"/>
              <a:t>Izobraževalni </a:t>
            </a:r>
            <a:r>
              <a:rPr lang="sl-SI" sz="2200" b="1" dirty="0" smtClean="0"/>
              <a:t>programi </a:t>
            </a:r>
            <a:r>
              <a:rPr lang="sl-SI" sz="2200" b="1" dirty="0"/>
              <a:t>srednjega </a:t>
            </a:r>
            <a:r>
              <a:rPr lang="sl-SI" sz="2200" b="1" dirty="0" smtClean="0"/>
              <a:t>strokovnega </a:t>
            </a:r>
            <a:r>
              <a:rPr lang="sl-SI" sz="2200" b="1" dirty="0"/>
              <a:t>izobraževanja:</a:t>
            </a:r>
            <a:r>
              <a:rPr lang="sl-SI" sz="2200" b="1" dirty="0">
                <a:solidFill>
                  <a:srgbClr val="0070C0"/>
                </a:solidFill>
              </a:rPr>
              <a:t> </a:t>
            </a:r>
            <a:endParaRPr lang="sl-SI" sz="2200" dirty="0">
              <a:solidFill>
                <a:srgbClr val="0070C0"/>
              </a:solidFill>
            </a:endParaRP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Kozmetični tehnik, </a:t>
            </a:r>
            <a:r>
              <a:rPr lang="sl-SI" sz="2000" dirty="0" smtClean="0"/>
              <a:t>Srednja gostinska in turistična šola Radovljica,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Tehnik varovanja, </a:t>
            </a:r>
            <a:r>
              <a:rPr lang="sl-SI" sz="2000" dirty="0" smtClean="0"/>
              <a:t>Ekonomska šola Murska Sobota,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Zdravstvena nega</a:t>
            </a:r>
            <a:r>
              <a:rPr lang="sl-SI" sz="2000" dirty="0" smtClean="0"/>
              <a:t>, Gimnazija Ormož,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Medijski tehnik</a:t>
            </a:r>
            <a:r>
              <a:rPr lang="sl-SI" sz="2000" dirty="0" smtClean="0"/>
              <a:t>, Gimnazija Franca Miklošiča Ljutomer,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Logistični </a:t>
            </a:r>
            <a:r>
              <a:rPr lang="sl-SI" sz="2000" dirty="0">
                <a:solidFill>
                  <a:srgbClr val="FF0000"/>
                </a:solidFill>
              </a:rPr>
              <a:t>tehnik</a:t>
            </a:r>
            <a:r>
              <a:rPr lang="sl-SI" sz="2000" dirty="0"/>
              <a:t>, </a:t>
            </a:r>
            <a:r>
              <a:rPr lang="sl-SI" sz="2000" dirty="0" smtClean="0"/>
              <a:t>Gimnazija, </a:t>
            </a:r>
            <a:r>
              <a:rPr lang="sl-SI" sz="2000" dirty="0" err="1" smtClean="0"/>
              <a:t>elektro</a:t>
            </a:r>
            <a:r>
              <a:rPr lang="sl-SI" sz="2000" dirty="0" smtClean="0"/>
              <a:t>, pomorska šola Piran,</a:t>
            </a:r>
          </a:p>
          <a:p>
            <a:pPr lvl="1" eaLnBrk="1" hangingPunct="1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sl-SI" sz="2000" dirty="0" smtClean="0">
                <a:solidFill>
                  <a:srgbClr val="FF0000"/>
                </a:solidFill>
              </a:rPr>
              <a:t>Fotografski </a:t>
            </a:r>
            <a:r>
              <a:rPr lang="sl-SI" sz="2000" dirty="0">
                <a:solidFill>
                  <a:srgbClr val="FF0000"/>
                </a:solidFill>
              </a:rPr>
              <a:t>tehnik</a:t>
            </a:r>
            <a:r>
              <a:rPr lang="sl-SI" sz="2000" dirty="0"/>
              <a:t>, </a:t>
            </a:r>
            <a:r>
              <a:rPr lang="sl-SI" sz="2000" dirty="0" smtClean="0"/>
              <a:t>Šola za hortikulturo in vizualne umetnosti Celje;</a:t>
            </a:r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400" b="1" dirty="0"/>
          </a:p>
          <a:p>
            <a:pPr marL="57150" indent="0" eaLnBrk="1" hangingPunct="1">
              <a:spcBef>
                <a:spcPts val="0"/>
              </a:spcBef>
              <a:buNone/>
              <a:defRPr/>
            </a:pPr>
            <a:endParaRPr lang="sl-SI" sz="2400" b="1" dirty="0" smtClean="0"/>
          </a:p>
          <a:p>
            <a:pPr marL="457200" lvl="1" indent="0" eaLnBrk="1" hangingPunct="1">
              <a:spcBef>
                <a:spcPts val="0"/>
              </a:spcBef>
              <a:buNone/>
              <a:defRPr/>
            </a:pPr>
            <a:endParaRPr lang="sl-SI" sz="2000" b="1" dirty="0">
              <a:solidFill>
                <a:srgbClr val="FF0000"/>
              </a:solidFill>
            </a:endParaRPr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457200" lvl="1" indent="0" eaLnBrk="1" hangingPunct="1">
              <a:lnSpc>
                <a:spcPct val="80000"/>
              </a:lnSpc>
              <a:buNone/>
              <a:defRPr/>
            </a:pPr>
            <a:endParaRPr lang="sl-SI" sz="2000" i="1" dirty="0" smtClean="0"/>
          </a:p>
          <a:p>
            <a:pPr marL="800100" lvl="1" indent="-342900" eaLnBrk="1" hangingPunct="1">
              <a:lnSpc>
                <a:spcPct val="80000"/>
              </a:lnSpc>
              <a:defRPr/>
            </a:pPr>
            <a:endParaRPr lang="sl-SI" sz="20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  <a:p>
            <a:pPr marL="381000" indent="-381000" eaLnBrk="1" hangingPunct="1">
              <a:lnSpc>
                <a:spcPct val="80000"/>
              </a:lnSpc>
              <a:buFontTx/>
              <a:buNone/>
              <a:defRPr/>
            </a:pPr>
            <a:endParaRPr lang="sl-SI" sz="2800" b="1" dirty="0" smtClean="0"/>
          </a:p>
        </p:txBody>
      </p:sp>
      <p:pic>
        <p:nvPicPr>
          <p:cNvPr id="4" name="Picture 3" descr="backgroundHead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36712"/>
          </a:xfrm>
          <a:prstGeom prst="rect">
            <a:avLst/>
          </a:prstGeom>
        </p:spPr>
      </p:pic>
      <p:pic>
        <p:nvPicPr>
          <p:cNvPr id="5" name="Picture 4" descr="MIZS_slovenščina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237626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3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isarn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6458</TotalTime>
  <Words>1626</Words>
  <Application>Microsoft Office PowerPoint</Application>
  <PresentationFormat>Diaprojekcija na zaslonu (4:3)</PresentationFormat>
  <Paragraphs>432</Paragraphs>
  <Slides>20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20</vt:i4>
      </vt:variant>
    </vt:vector>
  </HeadingPairs>
  <TitlesOfParts>
    <vt:vector size="21" baseType="lpstr">
      <vt:lpstr>Privzeti načrt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   NOVE RAZMESTITVE </vt:lpstr>
      <vt:lpstr> VAJENIŠKA IZVEDBA NEKATERIH PROGRAMOV</vt:lpstr>
      <vt:lpstr> VAJENIŠKA IZVEDBA NEKATERIH PROGRAMOV</vt:lpstr>
      <vt:lpstr>  VAJENIŠKA IZVEDBA NEKATERIH PROGRAMOV – nova programa</vt:lpstr>
      <vt:lpstr>  VAJENIŠKA OBLIKA IZOBRAŽEVANJA</vt:lpstr>
      <vt:lpstr>  VAJENIŠKA OBLIKA IZOBRAŽEVANJA</vt:lpstr>
      <vt:lpstr> POMEMBNI DATUMI ZA VPIS V SŠ PROGRAME </vt:lpstr>
      <vt:lpstr>POMEMBNI DATUMI ZA VPIS v PROGRAME PTI, PT in MT</vt:lpstr>
      <vt:lpstr>ROKOVNIK ZA VPIS V DIJAŠKI DOM</vt:lpstr>
      <vt:lpstr>DODATNE INFORMACIJE</vt:lpstr>
      <vt:lpstr>PowerPointova predstavitev</vt:lpstr>
    </vt:vector>
  </TitlesOfParts>
  <Company>Ministrstvo za šolstvo in šport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IVidmar</dc:creator>
  <cp:lastModifiedBy>Mateja Gornik Mrvar</cp:lastModifiedBy>
  <cp:revision>231</cp:revision>
  <cp:lastPrinted>2021-01-29T12:53:22Z</cp:lastPrinted>
  <dcterms:created xsi:type="dcterms:W3CDTF">2011-01-20T09:15:58Z</dcterms:created>
  <dcterms:modified xsi:type="dcterms:W3CDTF">2021-02-02T14:57:56Z</dcterms:modified>
</cp:coreProperties>
</file>