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78" r:id="rId4"/>
    <p:sldId id="295" r:id="rId5"/>
    <p:sldId id="288" r:id="rId6"/>
    <p:sldId id="279" r:id="rId7"/>
    <p:sldId id="280" r:id="rId8"/>
    <p:sldId id="281" r:id="rId9"/>
    <p:sldId id="283" r:id="rId10"/>
    <p:sldId id="292" r:id="rId11"/>
    <p:sldId id="304" r:id="rId12"/>
    <p:sldId id="300" r:id="rId13"/>
    <p:sldId id="301" r:id="rId14"/>
    <p:sldId id="262" r:id="rId15"/>
    <p:sldId id="317" r:id="rId16"/>
    <p:sldId id="316" r:id="rId17"/>
    <p:sldId id="315" r:id="rId18"/>
    <p:sldId id="298" r:id="rId19"/>
    <p:sldId id="312" r:id="rId20"/>
    <p:sldId id="313" r:id="rId21"/>
    <p:sldId id="314" r:id="rId22"/>
    <p:sldId id="302" r:id="rId23"/>
    <p:sldId id="308" r:id="rId24"/>
    <p:sldId id="310" r:id="rId25"/>
  </p:sldIdLst>
  <p:sldSz cx="9144000" cy="6858000" type="screen4x3"/>
  <p:notesSz cx="7010400" cy="92964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E508B391-C27B-48D2-9BCC-0CE3790DDF89}">
          <p14:sldIdLst>
            <p14:sldId id="256"/>
            <p14:sldId id="268"/>
            <p14:sldId id="278"/>
            <p14:sldId id="295"/>
            <p14:sldId id="288"/>
            <p14:sldId id="279"/>
            <p14:sldId id="280"/>
            <p14:sldId id="281"/>
            <p14:sldId id="283"/>
          </p14:sldIdLst>
        </p14:section>
        <p14:section name="Razdelek brez naslova" id="{CCB61B14-83CC-48E7-8A41-A0BA84E2146D}">
          <p14:sldIdLst>
            <p14:sldId id="292"/>
            <p14:sldId id="304"/>
            <p14:sldId id="300"/>
            <p14:sldId id="301"/>
            <p14:sldId id="262"/>
            <p14:sldId id="317"/>
            <p14:sldId id="316"/>
            <p14:sldId id="315"/>
            <p14:sldId id="298"/>
            <p14:sldId id="312"/>
            <p14:sldId id="313"/>
            <p14:sldId id="314"/>
            <p14:sldId id="302"/>
            <p14:sldId id="308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9900"/>
    <a:srgbClr val="33CC33"/>
    <a:srgbClr val="FF00FF"/>
    <a:srgbClr val="CB05A1"/>
    <a:srgbClr val="CC00FF"/>
    <a:srgbClr val="800080"/>
    <a:srgbClr val="FFFFCC"/>
    <a:srgbClr val="006600"/>
    <a:srgbClr val="482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 varScale="1">
        <p:scale>
          <a:sx n="68" d="100"/>
          <a:sy n="68" d="100"/>
        </p:scale>
        <p:origin x="3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sl-SI" sz="2400" dirty="0"/>
              <a:t>Delež razpisanih mest za vpis v srednješolske programe za šolsko leto </a:t>
            </a:r>
            <a:r>
              <a:rPr lang="sl-SI" sz="2400" dirty="0" smtClean="0"/>
              <a:t>2020/2021</a:t>
            </a:r>
            <a:endParaRPr lang="en-US" sz="24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sl-SI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'PODATKI ZA GRAFIKON'!$A$52:$A$55</c:f>
              <c:strCache>
                <c:ptCount val="4"/>
                <c:pt idx="0">
                  <c:v>Nižje poklicno izobraževanje</c:v>
                </c:pt>
                <c:pt idx="1">
                  <c:v>Srednje poklicno izobraževanje</c:v>
                </c:pt>
                <c:pt idx="2">
                  <c:v>Srednje strokovno izobraževanje </c:v>
                </c:pt>
                <c:pt idx="3">
                  <c:v>Gimnazije</c:v>
                </c:pt>
              </c:strCache>
            </c:strRef>
          </c:cat>
          <c:val>
            <c:numRef>
              <c:f>'PODATKI ZA GRAFIKON'!$B$52:$B$55</c:f>
              <c:numCache>
                <c:formatCode>General</c:formatCode>
                <c:ptCount val="4"/>
                <c:pt idx="0">
                  <c:v>2.8</c:v>
                </c:pt>
                <c:pt idx="1">
                  <c:v>28</c:v>
                </c:pt>
                <c:pt idx="2">
                  <c:v>39.200000000000003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1AE895-6DBA-4EA7-8A02-F1D739F0F5A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144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BAEC-BF37-401F-8A7C-E0EA7A4A57D0}" type="datetimeFigureOut">
              <a:rPr lang="sl-SI" smtClean="0"/>
              <a:t>20.1.2020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ADAB-DDB6-464D-BC42-59DA5FDB35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017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97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824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76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6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F406-2D1F-40F4-A307-9DA72190D9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5A5B0-F10A-4AEF-8376-1C02166158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FCDC-702C-4388-AC63-1728CCE240B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2F00-F20A-4ECB-AD0A-B774C2E9906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0E01-918C-4231-A71F-2A85FBE526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7053-7137-4E63-BE1D-D11A32D037D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D3EF-B494-4EC1-A0D3-5058585007B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02CDF-2C97-4F9D-B312-ECE6ABE76E3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8195-870D-46B9-8E98-9CC17BF1FA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47EC2-DE03-43EA-BEEC-7CBC95E319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EB70-F53D-4B31-9455-D95DAC9E120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9566C-10CC-40B9-8C8F-760FEC21CED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BA8F998-8A7B-4A1A-AA04-41A3C99F1A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ateja.gornik-mrvar@gov.s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07950" y="2924175"/>
            <a:ext cx="885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002060"/>
                </a:solidFill>
              </a:rPr>
              <a:t>RAZPIS ZA VPIS V SREDNJE </a:t>
            </a:r>
            <a:r>
              <a:rPr lang="sl-SI" sz="2800" b="1" dirty="0" smtClean="0">
                <a:solidFill>
                  <a:srgbClr val="002060"/>
                </a:solidFill>
              </a:rPr>
              <a:t>ŠOLE</a:t>
            </a:r>
            <a:r>
              <a:rPr lang="sl-SI" sz="2800" dirty="0">
                <a:solidFill>
                  <a:srgbClr val="002060"/>
                </a:solidFill>
              </a:rPr>
              <a:t/>
            </a:r>
            <a:br>
              <a:rPr lang="sl-SI" sz="2800" dirty="0">
                <a:solidFill>
                  <a:srgbClr val="002060"/>
                </a:solidFill>
              </a:rPr>
            </a:br>
            <a:endParaRPr lang="sl-SI" sz="2800" dirty="0">
              <a:solidFill>
                <a:srgbClr val="002060"/>
              </a:solidFill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059112" y="4292600"/>
            <a:ext cx="4609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sl-SI" sz="2800" b="1" dirty="0">
                <a:solidFill>
                  <a:srgbClr val="FF0000"/>
                </a:solidFill>
              </a:rPr>
              <a:t>ŠOLSKO LETO </a:t>
            </a:r>
            <a:r>
              <a:rPr lang="sl-SI" sz="2800" b="1" dirty="0" smtClean="0">
                <a:solidFill>
                  <a:srgbClr val="FF0000"/>
                </a:solidFill>
              </a:rPr>
              <a:t> 2020/2021</a:t>
            </a:r>
            <a:endParaRPr lang="sl-SI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3" name="AutoShape 2" descr="Rezultat iskanja slik za vpis v š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" name="AutoShape 4" descr="Rezultat iskanja slik za vpis v š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0" name="Picture 6" descr="Rezultat iskanja slik za vpis v šol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13028"/>
            <a:ext cx="3218898" cy="180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06251"/>
            <a:ext cx="2226315" cy="166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 smtClean="0"/>
              <a:t>Mreža šol in izobraževalnih programov z izvedbo tudi v vajeniški obliki </a:t>
            </a:r>
            <a:r>
              <a:rPr lang="sl-SI" sz="2000" b="1" dirty="0" smtClean="0"/>
              <a:t>ostaja enaka</a:t>
            </a:r>
            <a:r>
              <a:rPr lang="sl-SI" sz="2000" dirty="0" smtClean="0"/>
              <a:t>, kot je bila v šolskem letu 2019/2020:</a:t>
            </a:r>
          </a:p>
          <a:p>
            <a:pPr marL="0" indent="0">
              <a:buNone/>
            </a:pPr>
            <a:r>
              <a:rPr lang="sl-SI" sz="2000" b="1" dirty="0" smtClean="0"/>
              <a:t>VAJENIŠKI PROGRAMI:</a:t>
            </a:r>
          </a:p>
          <a:p>
            <a:pPr lvl="1"/>
            <a:r>
              <a:rPr lang="sl-SI" sz="2000" b="1" dirty="0" smtClean="0"/>
              <a:t>MIZAR: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/>
              <a:t>ŠC Novo mesto, ŠC Slovenj Gradec, ŠC Nova Gorica in ŠC Škofja Loka,</a:t>
            </a:r>
          </a:p>
          <a:p>
            <a:pPr lvl="1"/>
            <a:r>
              <a:rPr lang="sl-SI" sz="2000" b="1" dirty="0" smtClean="0"/>
              <a:t>OBLIKOVALEC KOVIN – ORODJAR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ŠC Škofja Loka, Srednja poklicna in strokovna šola Bežigrad, ŠC Novo mesto, ŠC Nova Gorica in Tehniški šolski center Maribor,</a:t>
            </a:r>
          </a:p>
          <a:p>
            <a:pPr lvl="1"/>
            <a:r>
              <a:rPr lang="sl-SI" sz="2000" b="1" dirty="0" smtClean="0"/>
              <a:t>GASTRONOMSKE IN HOTELSKE STORITVE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Srednja šola Izola in Srednja šola za gostinstvo in turizem Radenci,</a:t>
            </a:r>
          </a:p>
          <a:p>
            <a:pPr lvl="1"/>
            <a:r>
              <a:rPr lang="sl-SI" sz="2000" b="1" dirty="0" smtClean="0"/>
              <a:t>KAMNOSEK</a:t>
            </a:r>
            <a:r>
              <a:rPr lang="sl-SI" sz="2000" dirty="0" smtClean="0">
                <a:solidFill>
                  <a:srgbClr val="FF0000"/>
                </a:solidFill>
              </a:rPr>
              <a:t>: </a:t>
            </a:r>
            <a:r>
              <a:rPr lang="sl-SI" sz="2000" dirty="0" smtClean="0"/>
              <a:t>Srednja gradbena, geodetska in okoljevarstvena šola Ljubljana,</a:t>
            </a:r>
            <a:endParaRPr lang="sl-SI" sz="2000" dirty="0"/>
          </a:p>
          <a:p>
            <a:pPr lvl="1"/>
            <a:r>
              <a:rPr lang="sl-SI" sz="2000" b="1" dirty="0" smtClean="0"/>
              <a:t>STEKLAR</a:t>
            </a:r>
            <a:r>
              <a:rPr lang="sl-SI" sz="2000" b="1" dirty="0"/>
              <a:t>: </a:t>
            </a:r>
            <a:r>
              <a:rPr lang="sl-SI" sz="2000" dirty="0"/>
              <a:t>ŠC Rogaška Slatina,</a:t>
            </a:r>
          </a:p>
          <a:p>
            <a:pPr lvl="1"/>
            <a:r>
              <a:rPr lang="sl-SI" sz="2000" b="1" dirty="0"/>
              <a:t>PAPIRNIČAR: </a:t>
            </a:r>
            <a:r>
              <a:rPr lang="sl-SI" sz="2000" dirty="0"/>
              <a:t>Srednja poklicna in strokovna šola Bežigrad,</a:t>
            </a:r>
          </a:p>
          <a:p>
            <a:pPr marL="457200" lvl="1" indent="0">
              <a:buNone/>
            </a:pPr>
            <a:endParaRPr lang="sl-SI" sz="2000" dirty="0"/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l-SI" sz="2000" b="1" dirty="0" smtClean="0"/>
              <a:t>SLIKOPLESKAR – ČRKOSLIKAR: </a:t>
            </a:r>
            <a:r>
              <a:rPr lang="sl-SI" sz="2000" dirty="0" smtClean="0"/>
              <a:t>ŠC Kranj in Srednja gradbena šola in gimnazija Maribor,</a:t>
            </a:r>
          </a:p>
          <a:p>
            <a:pPr lvl="1"/>
            <a:r>
              <a:rPr lang="sl-SI" sz="2000" b="1" dirty="0" smtClean="0"/>
              <a:t>STROJNI MEHANIK: </a:t>
            </a:r>
            <a:r>
              <a:rPr lang="sl-SI" sz="2000" dirty="0" smtClean="0"/>
              <a:t>ŠC Novo mesto, ŠC Škofja Loka, ŠC Velenje in ŠC Krško – Sevnica,</a:t>
            </a:r>
          </a:p>
          <a:p>
            <a:pPr lvl="1"/>
            <a:r>
              <a:rPr lang="sl-SI" sz="2000" b="1" dirty="0" smtClean="0"/>
              <a:t>ZIDAR:</a:t>
            </a:r>
            <a:r>
              <a:rPr lang="sl-SI" sz="2000" dirty="0" smtClean="0"/>
              <a:t> ŠC Kranj, ŠC Novo mesto, Srednja gradbena, geodetska in okoljevarstvena šola Ljubljana, </a:t>
            </a:r>
          </a:p>
          <a:p>
            <a:pPr lvl="1"/>
            <a:r>
              <a:rPr lang="sl-SI" sz="2000" b="1" dirty="0" smtClean="0"/>
              <a:t>ELEKTRIKAR: </a:t>
            </a:r>
            <a:r>
              <a:rPr lang="sl-SI" sz="2000" dirty="0" smtClean="0"/>
              <a:t>ŠC Kranj, ŠC Velenje,</a:t>
            </a:r>
          </a:p>
          <a:p>
            <a:pPr lvl="1"/>
            <a:r>
              <a:rPr lang="sl-SI" sz="2000" b="1" dirty="0" smtClean="0"/>
              <a:t>MEHATRONIK OPERATER: </a:t>
            </a:r>
            <a:r>
              <a:rPr lang="sl-SI" sz="2000" dirty="0" smtClean="0"/>
              <a:t>ŠC Novo mesto, Srednja tehniška šola Koper, </a:t>
            </a:r>
            <a:r>
              <a:rPr lang="sl-SI" sz="2000" dirty="0"/>
              <a:t>Srednja poklicna in strokovna šola </a:t>
            </a:r>
            <a:r>
              <a:rPr lang="sl-SI" sz="2000" dirty="0" smtClean="0"/>
              <a:t>Bežigrad,</a:t>
            </a:r>
          </a:p>
          <a:p>
            <a:pPr lvl="1"/>
            <a:r>
              <a:rPr lang="sl-SI" sz="2000" b="1" dirty="0" smtClean="0"/>
              <a:t>KLEPAR – KROVEC: </a:t>
            </a:r>
            <a:r>
              <a:rPr lang="sl-SI" sz="2000" dirty="0" smtClean="0"/>
              <a:t>ŠC Ptuj.</a:t>
            </a:r>
          </a:p>
          <a:p>
            <a:pPr marL="457200" lvl="1" indent="0">
              <a:buNone/>
            </a:pPr>
            <a:endParaRPr lang="sl-SI" sz="2000" b="1" dirty="0" smtClean="0"/>
          </a:p>
          <a:p>
            <a:pPr marL="57150" indent="0">
              <a:buNone/>
            </a:pPr>
            <a:r>
              <a:rPr lang="sl-SI" sz="2200" dirty="0" smtClean="0"/>
              <a:t>V šolskem letu </a:t>
            </a:r>
            <a:r>
              <a:rPr lang="sl-SI" sz="2200" b="1" dirty="0" smtClean="0"/>
              <a:t>2019/2020 </a:t>
            </a:r>
            <a:r>
              <a:rPr lang="sl-SI" sz="2200" b="1" dirty="0" smtClean="0">
                <a:solidFill>
                  <a:srgbClr val="FF0000"/>
                </a:solidFill>
              </a:rPr>
              <a:t>skupaj 287 vajencev </a:t>
            </a:r>
            <a:r>
              <a:rPr lang="sl-SI" sz="2200" i="1" dirty="0" smtClean="0"/>
              <a:t>(130 v 1. letniku, 111 v 2. letniku in 46 v 3. letniku).</a:t>
            </a:r>
          </a:p>
          <a:p>
            <a:pPr marL="457200" lvl="1" indent="0">
              <a:buNone/>
            </a:pPr>
            <a:endParaRPr lang="sl-SI" sz="22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endParaRPr lang="sl-SI" sz="2000" dirty="0">
              <a:solidFill>
                <a:srgbClr val="FF00FF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VAJENIŠKA OBLIKA IZOBRAŽEVANJA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lvl="1"/>
            <a:r>
              <a:rPr lang="sl-SI" sz="2200" dirty="0" smtClean="0"/>
              <a:t>program </a:t>
            </a:r>
            <a:r>
              <a:rPr lang="sl-SI" sz="2200" dirty="0"/>
              <a:t>se bo izvajal v šolski in vajeniški obliki (</a:t>
            </a:r>
            <a:r>
              <a:rPr lang="sl-SI" sz="2200" b="1" i="1" dirty="0"/>
              <a:t>obe obliki enakovredni,</a:t>
            </a:r>
            <a:r>
              <a:rPr lang="sl-SI" sz="2200" i="1" dirty="0"/>
              <a:t> enaka izobrazba, enake možnosti za nadaljevanje</a:t>
            </a:r>
            <a:r>
              <a:rPr lang="sl-SI" sz="2200" i="1" dirty="0" smtClean="0"/>
              <a:t>),</a:t>
            </a:r>
            <a:endParaRPr lang="sl-SI" sz="2200" i="1" dirty="0"/>
          </a:p>
          <a:p>
            <a:pPr lvl="1"/>
            <a:r>
              <a:rPr lang="sl-SI" sz="2200" b="1" dirty="0" smtClean="0"/>
              <a:t>polovica programa </a:t>
            </a:r>
            <a:r>
              <a:rPr lang="sl-SI" sz="2200" dirty="0" smtClean="0"/>
              <a:t>se</a:t>
            </a:r>
            <a:r>
              <a:rPr lang="sl-SI" sz="2200" b="1" dirty="0" smtClean="0"/>
              <a:t> </a:t>
            </a:r>
            <a:r>
              <a:rPr lang="sl-SI" sz="2200" dirty="0" smtClean="0"/>
              <a:t>izvede kot PUD </a:t>
            </a:r>
            <a:r>
              <a:rPr lang="sl-SI" sz="2200" b="1" dirty="0" smtClean="0"/>
              <a:t>pri delodajalcu </a:t>
            </a:r>
            <a:r>
              <a:rPr lang="sl-SI" sz="2200" i="1" dirty="0" smtClean="0"/>
              <a:t>(okvirno 56 tednov v treh letih),</a:t>
            </a:r>
          </a:p>
          <a:p>
            <a:pPr lvl="1"/>
            <a:r>
              <a:rPr lang="sl-SI" sz="2200" dirty="0" smtClean="0"/>
              <a:t>prednost vajeniške oblike</a:t>
            </a:r>
            <a:r>
              <a:rPr lang="sl-SI" sz="2200" b="1" dirty="0" smtClean="0"/>
              <a:t>: zgodnejši stik z delodajalcem</a:t>
            </a:r>
            <a:r>
              <a:rPr lang="sl-SI" sz="2200" dirty="0" smtClean="0"/>
              <a:t>, več praktičnih izkušenj, večja možnost za zaposlitev,</a:t>
            </a:r>
          </a:p>
          <a:p>
            <a:pPr lvl="1"/>
            <a:r>
              <a:rPr lang="sl-SI" sz="2200" dirty="0" smtClean="0"/>
              <a:t>vajeniška nagrada </a:t>
            </a:r>
            <a:r>
              <a:rPr lang="sl-SI" sz="2200" i="1" dirty="0" smtClean="0"/>
              <a:t>(250 EUR v 1. l., 300 EUR v 2. l. in 400 evrov v 3. l. mesečno),</a:t>
            </a:r>
          </a:p>
          <a:p>
            <a:pPr lvl="1">
              <a:buFontTx/>
              <a:buChar char="-"/>
            </a:pPr>
            <a:r>
              <a:rPr lang="sl-SI" sz="2200" dirty="0" smtClean="0"/>
              <a:t>kandidati z vajeniško pogodbo </a:t>
            </a:r>
            <a:r>
              <a:rPr lang="sl-SI" sz="2200" b="1" dirty="0" smtClean="0"/>
              <a:t>izvzeti iz izbirnega postopka, </a:t>
            </a:r>
            <a:r>
              <a:rPr lang="sl-SI" sz="2200" dirty="0" smtClean="0"/>
              <a:t>če dostavijo vajeniško pogodbo do začetka izbirnega postopka.</a:t>
            </a:r>
            <a:endParaRPr lang="sl-SI" sz="2200" b="1" dirty="0" smtClean="0"/>
          </a:p>
          <a:p>
            <a:pPr lvl="1">
              <a:buFontTx/>
              <a:buChar char="-"/>
            </a:pPr>
            <a:endParaRPr lang="sl-SI" sz="2400" dirty="0" smtClean="0"/>
          </a:p>
          <a:p>
            <a:pPr lvl="1"/>
            <a:endParaRPr lang="sl-SI" i="1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>
              <a:buFontTx/>
              <a:buChar char="-"/>
            </a:pP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>
                <a:solidFill>
                  <a:srgbClr val="FF0000"/>
                </a:solidFill>
              </a:rPr>
              <a:t>VAJENIŠKA OBLIKA IZOBRAŽEVANJA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l-SI" sz="2400" b="1" dirty="0" smtClean="0">
              <a:solidFill>
                <a:srgbClr val="0070C0"/>
              </a:solidFill>
            </a:endParaRPr>
          </a:p>
          <a:p>
            <a:pPr lvl="1"/>
            <a:r>
              <a:rPr lang="sl-SI" sz="2200" b="1" dirty="0" smtClean="0"/>
              <a:t>Kandidati izpolnijo enako prijavnico – </a:t>
            </a:r>
            <a:r>
              <a:rPr lang="sl-SI" sz="2200" u="sng" dirty="0" smtClean="0"/>
              <a:t>pripis</a:t>
            </a:r>
            <a:r>
              <a:rPr lang="sl-SI" sz="2200" dirty="0" smtClean="0"/>
              <a:t> pri navedbi programa: npr. </a:t>
            </a:r>
            <a:r>
              <a:rPr lang="sl-SI" sz="2200" dirty="0" smtClean="0">
                <a:solidFill>
                  <a:srgbClr val="FF0000"/>
                </a:solidFill>
              </a:rPr>
              <a:t>KAMNOSEK – VAJENIŠKA OBLIKA</a:t>
            </a:r>
            <a:r>
              <a:rPr lang="sl-SI" sz="2200" dirty="0"/>
              <a:t>;</a:t>
            </a:r>
            <a:endParaRPr lang="sl-SI" sz="2200" dirty="0" smtClean="0"/>
          </a:p>
          <a:p>
            <a:pPr marL="457200" lvl="1" indent="0">
              <a:buNone/>
            </a:pPr>
            <a:endParaRPr lang="sl-SI" sz="2200" i="1" dirty="0"/>
          </a:p>
          <a:p>
            <a:pPr lvl="1"/>
            <a:r>
              <a:rPr lang="sl-SI" sz="2200" dirty="0" smtClean="0"/>
              <a:t>prijavni in vpisni postopek </a:t>
            </a:r>
            <a:r>
              <a:rPr lang="sl-SI" sz="2200" b="1" dirty="0" smtClean="0"/>
              <a:t>povsem enaka </a:t>
            </a:r>
            <a:r>
              <a:rPr lang="sl-SI" sz="2200" dirty="0" smtClean="0"/>
              <a:t>(</a:t>
            </a:r>
            <a:r>
              <a:rPr lang="sl-SI" sz="2200" i="1" dirty="0" smtClean="0"/>
              <a:t>roki, določeni z rokovnikom veljajo enako za vse kandidate);</a:t>
            </a:r>
          </a:p>
          <a:p>
            <a:pPr marL="457200" lvl="1" indent="0">
              <a:buNone/>
            </a:pPr>
            <a:endParaRPr lang="sl-SI" sz="2200" i="1" dirty="0" smtClean="0"/>
          </a:p>
          <a:p>
            <a:pPr lvl="1"/>
            <a:r>
              <a:rPr lang="sl-SI" sz="2200" b="1" dirty="0"/>
              <a:t>u</a:t>
            </a:r>
            <a:r>
              <a:rPr lang="sl-SI" sz="2200" b="1" dirty="0" smtClean="0"/>
              <a:t>čna mesta na spletni strani MIZŠ;</a:t>
            </a:r>
          </a:p>
          <a:p>
            <a:pPr lvl="1"/>
            <a:endParaRPr lang="sl-SI" sz="2200" b="1" dirty="0"/>
          </a:p>
          <a:p>
            <a:pPr lvl="1"/>
            <a:r>
              <a:rPr lang="sl-SI" sz="2200" dirty="0"/>
              <a:t>V</a:t>
            </a:r>
            <a:r>
              <a:rPr lang="sl-SI" sz="2200" dirty="0" smtClean="0"/>
              <a:t>pisna aplikacija dopolnjena (</a:t>
            </a:r>
            <a:r>
              <a:rPr lang="sl-SI" sz="2200" i="1" dirty="0" smtClean="0"/>
              <a:t>možno posebej označiti prijavo za v vajeniško obliko + predložitev registrirane vajeniške pogodbe).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2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84784"/>
            <a:ext cx="7931224" cy="5039841"/>
          </a:xfrm>
        </p:spPr>
        <p:txBody>
          <a:bodyPr/>
          <a:lstStyle/>
          <a:p>
            <a:pPr eaLnBrk="1" hangingPunct="1"/>
            <a:r>
              <a:rPr lang="sl-SI" sz="2200" b="1" dirty="0" smtClean="0"/>
              <a:t>4. marec- </a:t>
            </a:r>
            <a:r>
              <a:rPr lang="sl-SI" sz="2200" dirty="0" smtClean="0"/>
              <a:t>prijava na opravljanje preizkusa nadarjenosti / izpolnjevanje športnih pogojev;</a:t>
            </a:r>
          </a:p>
          <a:p>
            <a:pPr eaLnBrk="1" hangingPunct="1"/>
            <a:r>
              <a:rPr lang="sl-SI" sz="2200" b="1" dirty="0"/>
              <a:t>m</a:t>
            </a:r>
            <a:r>
              <a:rPr lang="sl-SI" sz="2200" b="1" dirty="0" smtClean="0"/>
              <a:t>ed 11. in 21. marcem </a:t>
            </a:r>
            <a:r>
              <a:rPr lang="sl-SI" sz="2200" dirty="0" smtClean="0"/>
              <a:t>preizkusi na šolah;</a:t>
            </a:r>
          </a:p>
          <a:p>
            <a:pPr eaLnBrk="1" hangingPunct="1"/>
            <a:r>
              <a:rPr lang="sl-SI" sz="2200" b="1" dirty="0"/>
              <a:t>d</a:t>
            </a:r>
            <a:r>
              <a:rPr lang="sl-SI" sz="2200" b="1" dirty="0" smtClean="0"/>
              <a:t>o 26. marca </a:t>
            </a:r>
            <a:r>
              <a:rPr lang="sl-SI" sz="2200" dirty="0" smtClean="0"/>
              <a:t>posredovanje potrdil o opravljenih preizkusih;</a:t>
            </a:r>
            <a:endParaRPr lang="sl-SI" sz="2200" b="1" dirty="0" smtClean="0"/>
          </a:p>
          <a:p>
            <a:pPr eaLnBrk="1" hangingPunct="1"/>
            <a:r>
              <a:rPr lang="sl-SI" sz="2200" b="1" dirty="0" smtClean="0">
                <a:solidFill>
                  <a:srgbClr val="FF0000"/>
                </a:solidFill>
              </a:rPr>
              <a:t>2. april – </a:t>
            </a:r>
            <a:r>
              <a:rPr lang="sl-SI" sz="2200" dirty="0" smtClean="0">
                <a:solidFill>
                  <a:srgbClr val="FF0000"/>
                </a:solidFill>
              </a:rPr>
              <a:t>zadnji dan prijav;</a:t>
            </a:r>
          </a:p>
          <a:p>
            <a:pPr eaLnBrk="1" hangingPunct="1"/>
            <a:r>
              <a:rPr lang="sl-SI" sz="2200" b="1" dirty="0" smtClean="0"/>
              <a:t>8. april – </a:t>
            </a:r>
            <a:r>
              <a:rPr lang="sl-SI" sz="2200" dirty="0" smtClean="0"/>
              <a:t>objava stanja prijav;</a:t>
            </a:r>
          </a:p>
          <a:p>
            <a:pPr eaLnBrk="1" hangingPunct="1"/>
            <a:r>
              <a:rPr lang="sl-SI" sz="2200" b="1" dirty="0" smtClean="0"/>
              <a:t>23. </a:t>
            </a:r>
            <a:r>
              <a:rPr lang="sl-SI" sz="2200" b="1" dirty="0"/>
              <a:t>april-  </a:t>
            </a:r>
            <a:r>
              <a:rPr lang="sl-SI" sz="2200" dirty="0"/>
              <a:t>zadnji dan prenosa prijav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u="sng" dirty="0">
                <a:solidFill>
                  <a:srgbClr val="FF0000"/>
                </a:solidFill>
              </a:rPr>
              <a:t>do </a:t>
            </a:r>
            <a:r>
              <a:rPr lang="sl-SI" sz="2200" b="1" u="sng" dirty="0" smtClean="0">
                <a:solidFill>
                  <a:srgbClr val="FF0000"/>
                </a:solidFill>
              </a:rPr>
              <a:t>12. </a:t>
            </a:r>
            <a:r>
              <a:rPr lang="sl-SI" sz="2200" b="1" u="sng" dirty="0">
                <a:solidFill>
                  <a:srgbClr val="FF0000"/>
                </a:solidFill>
              </a:rPr>
              <a:t>junija do </a:t>
            </a:r>
            <a:r>
              <a:rPr lang="sl-SI" sz="2200" b="1" u="sng" dirty="0" smtClean="0">
                <a:solidFill>
                  <a:srgbClr val="FF0000"/>
                </a:solidFill>
              </a:rPr>
              <a:t>15. </a:t>
            </a:r>
            <a:r>
              <a:rPr lang="sl-SI" sz="2200" b="1" u="sng" dirty="0">
                <a:solidFill>
                  <a:srgbClr val="FF0000"/>
                </a:solidFill>
              </a:rPr>
              <a:t>ure – vnos ocen 9. razreda – svetovalni delavci OŠ</a:t>
            </a:r>
            <a:r>
              <a:rPr lang="sl-SI" sz="2200" b="1" u="sng" dirty="0" smtClean="0">
                <a:solidFill>
                  <a:srgbClr val="FF0000"/>
                </a:solidFill>
              </a:rPr>
              <a:t>!!</a:t>
            </a:r>
          </a:p>
          <a:p>
            <a:pPr eaLnBrk="1" hangingPunct="1"/>
            <a:r>
              <a:rPr lang="sl-SI" sz="2200" b="1" dirty="0" smtClean="0"/>
              <a:t>16. </a:t>
            </a:r>
            <a:r>
              <a:rPr lang="sl-SI" sz="2200" b="1" dirty="0"/>
              <a:t>– </a:t>
            </a:r>
            <a:r>
              <a:rPr lang="sl-SI" sz="2200" b="1" dirty="0" smtClean="0"/>
              <a:t>19. </a:t>
            </a:r>
            <a:r>
              <a:rPr lang="sl-SI" sz="2200" b="1" dirty="0"/>
              <a:t>junij – </a:t>
            </a:r>
            <a:r>
              <a:rPr lang="sl-SI" sz="2200" dirty="0"/>
              <a:t>izvedba 1. kroga izbirnega postopka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dirty="0" smtClean="0"/>
              <a:t>24. junij do 15. ure </a:t>
            </a:r>
            <a:r>
              <a:rPr lang="sl-SI" sz="2200" dirty="0" smtClean="0"/>
              <a:t>– prijava v 2. krogu izbirnega postopka</a:t>
            </a:r>
          </a:p>
          <a:p>
            <a:pPr eaLnBrk="1" hangingPunct="1"/>
            <a:r>
              <a:rPr lang="sl-SI" sz="2200" b="1" dirty="0" smtClean="0"/>
              <a:t>29. </a:t>
            </a:r>
            <a:r>
              <a:rPr lang="sl-SI" sz="2200" b="1" dirty="0"/>
              <a:t>junij do </a:t>
            </a:r>
            <a:r>
              <a:rPr lang="sl-SI" sz="2200" b="1" dirty="0" smtClean="0"/>
              <a:t>9. </a:t>
            </a:r>
            <a:r>
              <a:rPr lang="sl-SI" sz="2200" b="1" dirty="0"/>
              <a:t>ure -  </a:t>
            </a:r>
            <a:r>
              <a:rPr lang="sl-SI" sz="2200" dirty="0"/>
              <a:t>izvedba 2. kroga izbirnega postopka (MIZŠ</a:t>
            </a:r>
            <a:r>
              <a:rPr lang="sl-SI" sz="2200" dirty="0" smtClean="0"/>
              <a:t>).</a:t>
            </a:r>
            <a:endParaRPr lang="sl-SI" sz="2200" dirty="0"/>
          </a:p>
          <a:p>
            <a:pPr eaLnBrk="1" hangingPunct="1"/>
            <a:endParaRPr lang="sl-SI" sz="2400" dirty="0">
              <a:solidFill>
                <a:srgbClr val="FF0000"/>
              </a:solidFill>
            </a:endParaRPr>
          </a:p>
          <a:p>
            <a:pPr eaLnBrk="1" hangingPunct="1"/>
            <a:endParaRPr lang="sl-SI" sz="2400" b="1" u="sng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 smtClean="0">
              <a:solidFill>
                <a:srgbClr val="0070C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15950"/>
            <a:ext cx="8291264" cy="868834"/>
          </a:xfrm>
        </p:spPr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POMEMBNI DATUMI ZA VPIS V SŠ PROGRAME</a:t>
            </a:r>
            <a:r>
              <a:rPr lang="sl-SI" sz="2800" b="1" dirty="0"/>
              <a:t/>
            </a:r>
            <a:br>
              <a:rPr lang="sl-SI" sz="2800" b="1" dirty="0"/>
            </a:br>
            <a:endParaRPr lang="sl-SI" sz="2800" dirty="0">
              <a:solidFill>
                <a:schemeClr val="tx1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3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sl-SI" sz="2800" b="1" dirty="0">
                <a:solidFill>
                  <a:srgbClr val="FF0000"/>
                </a:solidFill>
              </a:rPr>
              <a:t>POMEMBNI DATUMI ZA </a:t>
            </a:r>
            <a:r>
              <a:rPr lang="sl-SI" sz="2800" b="1" dirty="0" smtClean="0">
                <a:solidFill>
                  <a:srgbClr val="FF0000"/>
                </a:solidFill>
              </a:rPr>
              <a:t>VPIS v PROGRAME PTI, PT in MT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v programe PTI</a:t>
            </a: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18. maj- zadnji dan prijav,</a:t>
            </a:r>
          </a:p>
          <a:p>
            <a:pPr eaLnBrk="1" hangingPunct="1"/>
            <a:r>
              <a:rPr lang="sl-SI" sz="2400" b="1" dirty="0" smtClean="0"/>
              <a:t>25. maj -</a:t>
            </a:r>
            <a:r>
              <a:rPr lang="sl-SI" sz="2400" dirty="0" smtClean="0"/>
              <a:t> </a:t>
            </a:r>
            <a:r>
              <a:rPr lang="sl-SI" sz="2400" dirty="0"/>
              <a:t>objava 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8. junij - </a:t>
            </a:r>
            <a:r>
              <a:rPr lang="sl-SI" sz="2400" dirty="0" smtClean="0"/>
              <a:t>zadnji dan prenosa prijav,</a:t>
            </a:r>
          </a:p>
          <a:p>
            <a:pPr eaLnBrk="1" hangingPunct="1"/>
            <a:r>
              <a:rPr lang="sl-SI" sz="2400" b="1" dirty="0"/>
              <a:t>d</a:t>
            </a:r>
            <a:r>
              <a:rPr lang="sl-SI" sz="2400" b="1" dirty="0" smtClean="0"/>
              <a:t>o 8. julija - </a:t>
            </a:r>
            <a:r>
              <a:rPr lang="sl-SI" sz="2400" dirty="0" smtClean="0"/>
              <a:t>izvedba vpisa;</a:t>
            </a:r>
          </a:p>
          <a:p>
            <a:pPr marL="0" indent="0" eaLnBrk="1" hangingPunct="1">
              <a:buNone/>
            </a:pPr>
            <a:endParaRPr lang="sl-SI" sz="2400" dirty="0" smtClean="0"/>
          </a:p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</a:t>
            </a:r>
            <a:r>
              <a:rPr lang="sl-SI" sz="2400" b="1" u="sng" dirty="0">
                <a:solidFill>
                  <a:srgbClr val="FF0000"/>
                </a:solidFill>
              </a:rPr>
              <a:t>v programe </a:t>
            </a:r>
            <a:r>
              <a:rPr lang="sl-SI" sz="2400" b="1" u="sng" dirty="0" smtClean="0">
                <a:solidFill>
                  <a:srgbClr val="FF0000"/>
                </a:solidFill>
              </a:rPr>
              <a:t>PT in MT</a:t>
            </a:r>
            <a:endParaRPr lang="sl-SI" sz="24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4. september- </a:t>
            </a:r>
            <a:r>
              <a:rPr lang="sl-SI" sz="2400" b="1" dirty="0">
                <a:solidFill>
                  <a:srgbClr val="FF0000"/>
                </a:solidFill>
              </a:rPr>
              <a:t>zadnji dan </a:t>
            </a:r>
            <a:r>
              <a:rPr lang="sl-SI" sz="2400" b="1" dirty="0" smtClean="0">
                <a:solidFill>
                  <a:srgbClr val="FF0000"/>
                </a:solidFill>
              </a:rPr>
              <a:t>prijav, </a:t>
            </a:r>
            <a:endParaRPr lang="sl-SI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/>
              <a:t>9. september - </a:t>
            </a:r>
            <a:r>
              <a:rPr lang="sl-SI" sz="2400" dirty="0" smtClean="0"/>
              <a:t>objava </a:t>
            </a:r>
            <a:r>
              <a:rPr lang="sl-SI" sz="2400" dirty="0"/>
              <a:t>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24 in 25. september - </a:t>
            </a:r>
            <a:r>
              <a:rPr lang="sl-SI" sz="2400" dirty="0" smtClean="0"/>
              <a:t>izvedba vpisa.</a:t>
            </a:r>
            <a:endParaRPr lang="sl-SI" sz="2400" dirty="0"/>
          </a:p>
          <a:p>
            <a:pPr eaLnBrk="1" hangingPunct="1"/>
            <a:endParaRPr lang="sl-SI" sz="2600" dirty="0" smtClean="0"/>
          </a:p>
          <a:p>
            <a:pPr marL="0" indent="0">
              <a:buNone/>
            </a:pPr>
            <a:endParaRPr lang="sl-SI" sz="26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3" y="0"/>
            <a:ext cx="9144000" cy="65669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40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b="1" dirty="0">
                <a:solidFill>
                  <a:srgbClr val="FF0000"/>
                </a:solidFill>
              </a:rPr>
              <a:t>2. april – </a:t>
            </a:r>
            <a:r>
              <a:rPr lang="sl-SI" sz="2000" dirty="0">
                <a:solidFill>
                  <a:srgbClr val="FF0000"/>
                </a:solidFill>
              </a:rPr>
              <a:t>zadnji dan prijav</a:t>
            </a:r>
            <a:r>
              <a:rPr lang="sl-SI" sz="20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sl-SI" sz="2000" b="1" dirty="0"/>
              <a:t>23. april-  zadnji dan prenosa </a:t>
            </a:r>
            <a:r>
              <a:rPr lang="sl-SI" sz="2000" b="1" dirty="0" smtClean="0"/>
              <a:t>prijav </a:t>
            </a:r>
            <a:r>
              <a:rPr lang="sl-SI" sz="2000" i="1" dirty="0" smtClean="0"/>
              <a:t>(do tega roka </a:t>
            </a:r>
            <a:r>
              <a:rPr lang="sl-SI" sz="2000" i="1" dirty="0"/>
              <a:t>lahko prvo prijavo oddajo tudi kandidati, ki bi zaradi prenosa prijave v drugo srednjo šolo želeli bivati v </a:t>
            </a:r>
            <a:r>
              <a:rPr lang="sl-SI" sz="2000" i="1" dirty="0" smtClean="0"/>
              <a:t>DD);</a:t>
            </a:r>
            <a:endParaRPr lang="sl-SI" sz="2000" i="1" dirty="0"/>
          </a:p>
          <a:p>
            <a:r>
              <a:rPr lang="sl-SI" sz="2000" dirty="0"/>
              <a:t>Vpis v </a:t>
            </a:r>
            <a:r>
              <a:rPr lang="sl-SI" sz="2000" dirty="0" smtClean="0"/>
              <a:t>DD </a:t>
            </a:r>
            <a:r>
              <a:rPr lang="sl-SI" sz="2000" u="sng" dirty="0" smtClean="0"/>
              <a:t>brez </a:t>
            </a:r>
            <a:r>
              <a:rPr lang="sl-SI" sz="2000" u="sng" dirty="0"/>
              <a:t>omejitve vpisa </a:t>
            </a:r>
            <a:r>
              <a:rPr lang="sl-SI" sz="2000" b="1" dirty="0" smtClean="0"/>
              <a:t>do </a:t>
            </a:r>
            <a:r>
              <a:rPr lang="sl-SI" sz="2000" b="1" dirty="0"/>
              <a:t>19. junija </a:t>
            </a:r>
            <a:r>
              <a:rPr lang="sl-SI" sz="2000" b="1" dirty="0" smtClean="0"/>
              <a:t>2020</a:t>
            </a:r>
            <a:r>
              <a:rPr lang="sl-SI" sz="2000" dirty="0" smtClean="0"/>
              <a:t> </a:t>
            </a:r>
            <a:r>
              <a:rPr lang="sl-SI" sz="2000" dirty="0"/>
              <a:t>oz. </a:t>
            </a:r>
            <a:r>
              <a:rPr lang="sl-SI" sz="2000" b="1" dirty="0"/>
              <a:t>30. junija </a:t>
            </a:r>
            <a:r>
              <a:rPr lang="sl-SI" sz="2000" dirty="0"/>
              <a:t>za kandidate, ki se bodo vpisali v srednje šole z omejitvijo vpisa v drugem krogu vpisnega </a:t>
            </a:r>
            <a:r>
              <a:rPr lang="sl-SI" sz="2000" dirty="0" smtClean="0"/>
              <a:t>postopka</a:t>
            </a:r>
            <a:r>
              <a:rPr lang="sl-SI" sz="2000" dirty="0"/>
              <a:t>;</a:t>
            </a:r>
            <a:endParaRPr lang="sl-SI" sz="2000" dirty="0" smtClean="0"/>
          </a:p>
          <a:p>
            <a:r>
              <a:rPr lang="sl-SI" sz="2000" dirty="0"/>
              <a:t>Vpis v </a:t>
            </a:r>
            <a:r>
              <a:rPr lang="sl-SI" sz="2000" dirty="0" smtClean="0"/>
              <a:t>DD </a:t>
            </a:r>
            <a:r>
              <a:rPr lang="sl-SI" sz="2000" u="sng" dirty="0" smtClean="0"/>
              <a:t>z </a:t>
            </a:r>
            <a:r>
              <a:rPr lang="sl-SI" sz="2000" u="sng" dirty="0"/>
              <a:t>omejitvijo vpisa </a:t>
            </a:r>
            <a:r>
              <a:rPr lang="sl-SI" sz="2000" b="1" dirty="0" smtClean="0"/>
              <a:t>do </a:t>
            </a:r>
            <a:r>
              <a:rPr lang="sl-SI" sz="2000" b="1" dirty="0"/>
              <a:t>10. julija </a:t>
            </a:r>
            <a:r>
              <a:rPr lang="sl-SI" sz="2000" b="1" dirty="0" smtClean="0"/>
              <a:t>2020</a:t>
            </a:r>
            <a:r>
              <a:rPr lang="sl-SI" sz="2000" dirty="0" smtClean="0"/>
              <a:t>;</a:t>
            </a:r>
            <a:endParaRPr lang="sl-SI" sz="2000" dirty="0"/>
          </a:p>
          <a:p>
            <a:r>
              <a:rPr lang="sl-SI" sz="2000" b="1" dirty="0" smtClean="0"/>
              <a:t>Do </a:t>
            </a:r>
            <a:r>
              <a:rPr lang="sl-SI" sz="2000" b="1" dirty="0"/>
              <a:t>10. julija</a:t>
            </a:r>
            <a:r>
              <a:rPr lang="sl-SI" sz="2000" dirty="0"/>
              <a:t> bo potekal </a:t>
            </a:r>
            <a:r>
              <a:rPr lang="sl-SI" sz="2000" dirty="0" smtClean="0"/>
              <a:t>tudi vpis </a:t>
            </a:r>
            <a:r>
              <a:rPr lang="sl-SI" sz="2000" dirty="0"/>
              <a:t>na prosta mesta za kandidate, ki niso bili izbrani v </a:t>
            </a:r>
            <a:r>
              <a:rPr lang="sl-SI" sz="2000" dirty="0" smtClean="0"/>
              <a:t>DD z </a:t>
            </a:r>
            <a:r>
              <a:rPr lang="sl-SI" sz="2000" dirty="0"/>
              <a:t>omejitvijo </a:t>
            </a:r>
            <a:r>
              <a:rPr lang="sl-SI" sz="2000" dirty="0" smtClean="0"/>
              <a:t>vpisa</a:t>
            </a:r>
            <a:r>
              <a:rPr lang="sl-SI" sz="2000" dirty="0"/>
              <a:t>;</a:t>
            </a:r>
            <a:endParaRPr lang="sl-SI" sz="2000" dirty="0" smtClean="0"/>
          </a:p>
          <a:p>
            <a:r>
              <a:rPr lang="sl-SI" sz="2000" dirty="0" smtClean="0"/>
              <a:t>po </a:t>
            </a:r>
            <a:r>
              <a:rPr lang="sl-SI" sz="2000" dirty="0"/>
              <a:t>tem datumu in </a:t>
            </a:r>
            <a:r>
              <a:rPr lang="sl-SI" sz="2000" b="1" dirty="0"/>
              <a:t>do 30. septembra </a:t>
            </a:r>
            <a:r>
              <a:rPr lang="sl-SI" sz="2000" dirty="0"/>
              <a:t>pa še vpis na prosta mesta za kandidate, ki se niso prijavili v </a:t>
            </a:r>
            <a:r>
              <a:rPr lang="sl-SI" sz="2000" dirty="0" smtClean="0"/>
              <a:t>roku </a:t>
            </a:r>
            <a:r>
              <a:rPr lang="sl-SI" sz="2000" i="1" dirty="0"/>
              <a:t>(do 2. aprila 2020). </a:t>
            </a:r>
            <a:endParaRPr lang="sl-SI" sz="2000" i="1" dirty="0" smtClean="0"/>
          </a:p>
          <a:p>
            <a:endParaRPr lang="sl-SI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ROKOVNIK ZA VPIS V DIJAŠKI DOM</a:t>
            </a:r>
            <a:endParaRPr lang="sl-SI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17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DODATNE INFORMACIJE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200" dirty="0" smtClean="0"/>
              <a:t>Dopolnjena bo </a:t>
            </a:r>
            <a:r>
              <a:rPr lang="sl-SI" sz="2200" b="1" dirty="0" smtClean="0"/>
              <a:t>prijavnica za vpis novincev </a:t>
            </a:r>
            <a:r>
              <a:rPr lang="sl-SI" sz="2200" i="1" dirty="0" smtClean="0"/>
              <a:t>(tel. št. , e-pošta in davčna št. kandidata ter e-pošta in davčna št. starša); </a:t>
            </a:r>
          </a:p>
          <a:p>
            <a:r>
              <a:rPr lang="sl-SI" sz="2200" dirty="0" smtClean="0"/>
              <a:t>Sprememba pravilnika o normativih za izvajanje programa OŠ – </a:t>
            </a:r>
            <a:r>
              <a:rPr lang="sl-SI" sz="2200" b="1" dirty="0" smtClean="0"/>
              <a:t>učenci priseljenci deležni dodatnih ur slovenščine. </a:t>
            </a:r>
            <a:r>
              <a:rPr lang="sl-SI" sz="2200" dirty="0" smtClean="0"/>
              <a:t>Poudarek </a:t>
            </a:r>
            <a:r>
              <a:rPr lang="sl-SI" sz="2200" dirty="0"/>
              <a:t>je na jezikovnem </a:t>
            </a:r>
            <a:r>
              <a:rPr lang="sl-SI" sz="2200" dirty="0" err="1"/>
              <a:t>opolnomočenju</a:t>
            </a:r>
            <a:r>
              <a:rPr lang="sl-SI" sz="2200" dirty="0"/>
              <a:t> v prvem letu šolanja;</a:t>
            </a:r>
            <a:endParaRPr lang="sl-SI" sz="2200" b="1" dirty="0" smtClean="0"/>
          </a:p>
          <a:p>
            <a:pPr lvl="2"/>
            <a:r>
              <a:rPr lang="sl-SI" sz="1800" dirty="0" smtClean="0"/>
              <a:t>do </a:t>
            </a:r>
            <a:r>
              <a:rPr lang="sl-SI" sz="1800" dirty="0"/>
              <a:t>4 učenci -120 ur, </a:t>
            </a:r>
            <a:r>
              <a:rPr lang="sl-SI" sz="1800" dirty="0" smtClean="0"/>
              <a:t>5-8 učencev -</a:t>
            </a:r>
            <a:r>
              <a:rPr lang="sl-SI" sz="1800" dirty="0"/>
              <a:t>160 ur, </a:t>
            </a:r>
            <a:r>
              <a:rPr lang="sl-SI" sz="1800" dirty="0" smtClean="0"/>
              <a:t>9-17 učencev - </a:t>
            </a:r>
            <a:r>
              <a:rPr lang="sl-SI" sz="1800" dirty="0"/>
              <a:t>180 </a:t>
            </a:r>
            <a:r>
              <a:rPr lang="sl-SI" sz="1800" dirty="0" smtClean="0"/>
              <a:t>ur; </a:t>
            </a:r>
            <a:endParaRPr lang="sl-SI" sz="1800" dirty="0"/>
          </a:p>
          <a:p>
            <a:pPr lvl="2"/>
            <a:r>
              <a:rPr lang="sl-SI" sz="1800" dirty="0"/>
              <a:t>če se učenci vključijo </a:t>
            </a:r>
            <a:r>
              <a:rPr lang="sl-SI" sz="1800" dirty="0" smtClean="0"/>
              <a:t>v </a:t>
            </a:r>
            <a:r>
              <a:rPr lang="sl-SI" sz="1800" dirty="0"/>
              <a:t>drugem polletju, </a:t>
            </a:r>
            <a:r>
              <a:rPr lang="sl-SI" sz="1800" dirty="0" smtClean="0"/>
              <a:t>v </a:t>
            </a:r>
            <a:r>
              <a:rPr lang="sl-SI" sz="1800" dirty="0"/>
              <a:t>prvem letu </a:t>
            </a:r>
            <a:r>
              <a:rPr lang="sl-SI" sz="1800" dirty="0" smtClean="0"/>
              <a:t>35 ur, </a:t>
            </a:r>
            <a:r>
              <a:rPr lang="sl-SI" sz="1800" dirty="0"/>
              <a:t>vendar </a:t>
            </a:r>
            <a:r>
              <a:rPr lang="sl-SI" sz="1800" dirty="0" smtClean="0"/>
              <a:t>nadaljujejo </a:t>
            </a:r>
            <a:r>
              <a:rPr lang="sl-SI" sz="1800" dirty="0"/>
              <a:t>še v prihodnjem </a:t>
            </a:r>
            <a:r>
              <a:rPr lang="sl-SI" sz="1800" dirty="0" smtClean="0"/>
              <a:t>š. l.;</a:t>
            </a:r>
            <a:endParaRPr lang="sl-SI" sz="1800" dirty="0"/>
          </a:p>
          <a:p>
            <a:pPr lvl="2"/>
            <a:r>
              <a:rPr lang="sl-SI" sz="1800" dirty="0"/>
              <a:t>možnost sistemizacije deleža delovnega mesta strokovnega </a:t>
            </a:r>
            <a:r>
              <a:rPr lang="sl-SI" sz="1800" dirty="0" smtClean="0"/>
              <a:t>delavca, </a:t>
            </a:r>
            <a:r>
              <a:rPr lang="sl-SI" sz="1800" dirty="0"/>
              <a:t>če se v začetku šolskega leta vključi 9 ali več učencev;</a:t>
            </a:r>
          </a:p>
          <a:p>
            <a:pPr lvl="2"/>
            <a:r>
              <a:rPr lang="sl-SI" sz="1800" dirty="0" smtClean="0"/>
              <a:t>dodatne ure </a:t>
            </a:r>
            <a:r>
              <a:rPr lang="sl-SI" sz="1800" dirty="0"/>
              <a:t>slovenščine </a:t>
            </a:r>
            <a:r>
              <a:rPr lang="sl-SI" sz="1800" dirty="0" smtClean="0"/>
              <a:t>tudi </a:t>
            </a:r>
            <a:r>
              <a:rPr lang="sl-SI" sz="1800" dirty="0"/>
              <a:t>za učence, katerih materni jezik je slovenski, </a:t>
            </a:r>
            <a:r>
              <a:rPr lang="sl-SI" sz="1800" dirty="0" smtClean="0"/>
              <a:t>vendar </a:t>
            </a:r>
            <a:r>
              <a:rPr lang="sl-SI" sz="1800" dirty="0"/>
              <a:t>so se predhodno izobraževali v tujini.</a:t>
            </a:r>
          </a:p>
          <a:p>
            <a:endParaRPr lang="sl-SI" sz="2400" i="1" dirty="0" smtClean="0"/>
          </a:p>
          <a:p>
            <a:endParaRPr lang="sl-SI" b="1" i="1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21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H V A L A</a:t>
            </a:r>
          </a:p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err="1" smtClean="0">
                <a:hlinkClick r:id="rId2"/>
              </a:rPr>
              <a:t>mateja.gornik</a:t>
            </a:r>
            <a:r>
              <a:rPr lang="sl-SI" b="1" dirty="0" smtClean="0">
                <a:hlinkClick r:id="rId2"/>
              </a:rPr>
              <a:t>-</a:t>
            </a:r>
            <a:r>
              <a:rPr lang="sl-SI" b="1" dirty="0" err="1" smtClean="0">
                <a:hlinkClick r:id="rId2"/>
              </a:rPr>
              <a:t>mrvar@gov.si</a:t>
            </a: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Tel.: 01/400 5311</a:t>
            </a:r>
            <a:endParaRPr lang="sl-SI" b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KLJUČNE NOVOSTI ZA DEVETOŠOLCE </a:t>
            </a:r>
            <a:r>
              <a:rPr lang="sl-SI" sz="2400" b="1" dirty="0" smtClean="0">
                <a:solidFill>
                  <a:srgbClr val="FF0000"/>
                </a:solidFill>
              </a:rPr>
              <a:t>(začele veljati že za vpis v 2019/2020)</a:t>
            </a:r>
            <a:endParaRPr lang="sl-SI" sz="24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Vpis kandidatov z odločbo o usmeritvi </a:t>
            </a:r>
            <a:r>
              <a:rPr lang="sl-SI" sz="2150" dirty="0"/>
              <a:t>(v primeru omejitve vpisa še vedno izvzeti, vendar morajo dosegati 90% točk spodnje meje) (19. člen</a:t>
            </a:r>
            <a:r>
              <a:rPr lang="sl-SI" sz="2150" dirty="0" smtClean="0"/>
              <a:t>). </a:t>
            </a:r>
            <a:r>
              <a:rPr lang="sl-SI" sz="2150" i="1" dirty="0" smtClean="0"/>
              <a:t>Če kandidat v 1. krogu izbirnega postopka ne bo sprejet, se odločba (doseganje samo 90% točk) upošteva tudi v 2. krogu izbirnega postopka za druge programe.</a:t>
            </a:r>
          </a:p>
          <a:p>
            <a:pPr marL="0" indent="0">
              <a:spcBef>
                <a:spcPts val="0"/>
              </a:spcBef>
              <a:buNone/>
            </a:pPr>
            <a:endParaRPr lang="sl-SI" sz="215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Potrdilo o uspešno opravljenem preizkusu znanja in nadarjenosti</a:t>
            </a:r>
            <a:r>
              <a:rPr lang="sl-SI" sz="2150" dirty="0"/>
              <a:t> velja samo na šoli, ki je potrdilo izdala (14. člen</a:t>
            </a:r>
            <a:r>
              <a:rPr lang="sl-SI" sz="215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sl-SI" sz="215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150" b="1" dirty="0"/>
              <a:t>Devetošolci s popravnimi izpiti</a:t>
            </a:r>
            <a:r>
              <a:rPr lang="sl-SI" sz="2150" dirty="0"/>
              <a:t> (17. člen) </a:t>
            </a:r>
            <a:r>
              <a:rPr lang="sl-SI" sz="2150" i="1" dirty="0"/>
              <a:t>„V drugem krogu se na preostalih 10% vpisnih mest izbere kandidate izmed vseh še prijavljenih kandidatov, ki niso bili uspešni v prvem krogu“.</a:t>
            </a:r>
            <a:endParaRPr lang="sl-SI" sz="2150" b="1" i="1" dirty="0"/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9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892857"/>
              </p:ext>
            </p:extLst>
          </p:nvPr>
        </p:nvGraphicFramePr>
        <p:xfrm>
          <a:off x="107504" y="1124746"/>
          <a:ext cx="8928993" cy="537765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80320"/>
                <a:gridCol w="1357406"/>
                <a:gridCol w="1247225"/>
                <a:gridCol w="1233052"/>
                <a:gridCol w="2210990"/>
              </a:tblGrid>
              <a:tr h="36003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NOVIH DIJAKOV</a:t>
                      </a:r>
                      <a:r>
                        <a:rPr lang="sl-SI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ŠTEVILO RAZPISANIH MEST za š. l. 20/21</a:t>
                      </a:r>
                      <a:endParaRPr lang="sl-SI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sl-SI" sz="1600" dirty="0">
                        <a:solidFill>
                          <a:srgbClr val="CB05A1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1646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2019/20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2020/21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Razlika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ŠTEVILO MEST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1.913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1.941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+ 28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2.458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986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1.052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1.336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0820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1.200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1.230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+ 30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2.088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646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576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- 70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762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453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459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370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866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890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24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1.210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4.748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4.867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+ 119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6.112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2.573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2.733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+ 160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4.076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960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932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- 28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1.166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2.250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2.324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+ 74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3.166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656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615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- 41</a:t>
                      </a:r>
                      <a:endParaRPr lang="sl-SI" sz="1600" b="1" i="0" u="none" strike="noStrike" dirty="0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578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433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434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+ 1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SKUPAJ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17.684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18.053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369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23.782</a:t>
                      </a:r>
                      <a:r>
                        <a:rPr lang="sl-SI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sl-SI" sz="1200" b="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(lani 23.756)</a:t>
                      </a:r>
                      <a:endParaRPr lang="sl-SI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KLJUČNE NOVOSTI ZA DEVETOŠOLCE</a:t>
            </a: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FontTx/>
              <a:buChar char="-"/>
            </a:pPr>
            <a:r>
              <a:rPr lang="sl-SI" sz="2200" b="1" dirty="0"/>
              <a:t>Urejen vpis kandidata v vajeniško obliko izobraževanja </a:t>
            </a:r>
            <a:r>
              <a:rPr lang="sl-SI" sz="2200" dirty="0"/>
              <a:t>(dodana dokazila </a:t>
            </a:r>
            <a:r>
              <a:rPr lang="sl-SI" sz="2200" i="1" dirty="0"/>
              <a:t>(vajeniška pogodba, registrirana pri pristojni zbornici)</a:t>
            </a:r>
            <a:r>
              <a:rPr lang="sl-SI" sz="2200" dirty="0"/>
              <a:t>, rok za dokazila</a:t>
            </a:r>
            <a:r>
              <a:rPr lang="sl-SI" sz="2200" i="1" dirty="0"/>
              <a:t>, </a:t>
            </a:r>
            <a:r>
              <a:rPr lang="sl-SI" sz="2200" dirty="0"/>
              <a:t>izvzetost iz izbirnega postopka v primeru omejitve vpisa) (4. člen, 12. člen, 20. člen</a:t>
            </a:r>
            <a:r>
              <a:rPr lang="sl-SI" sz="2200" dirty="0" smtClean="0"/>
              <a:t>).</a:t>
            </a:r>
          </a:p>
          <a:p>
            <a:pPr marL="457200" indent="-457200">
              <a:spcBef>
                <a:spcPts val="0"/>
              </a:spcBef>
              <a:buFontTx/>
              <a:buChar char="-"/>
            </a:pPr>
            <a:endParaRPr lang="sl-SI" sz="2200" dirty="0"/>
          </a:p>
          <a:p>
            <a:pPr marL="457200" indent="-457200">
              <a:spcBef>
                <a:spcPts val="0"/>
              </a:spcBef>
              <a:buFontTx/>
              <a:buChar char="-"/>
            </a:pPr>
            <a:r>
              <a:rPr lang="sl-SI" sz="2200" dirty="0"/>
              <a:t>Razpis </a:t>
            </a:r>
            <a:r>
              <a:rPr lang="sl-SI" sz="2200" b="1" dirty="0"/>
              <a:t>vajeniških učnih mest </a:t>
            </a:r>
            <a:r>
              <a:rPr lang="sl-SI" sz="2200" dirty="0"/>
              <a:t>pripravijo in objavijo pristojne zbornice (GZS in OZS) </a:t>
            </a:r>
            <a:r>
              <a:rPr lang="sl-SI" sz="2200" dirty="0" smtClean="0"/>
              <a:t>(</a:t>
            </a:r>
            <a:r>
              <a:rPr lang="sl-SI" sz="2200" dirty="0"/>
              <a:t>4. člen).</a:t>
            </a:r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5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rgbClr val="FF0000"/>
                </a:solidFill>
              </a:rPr>
              <a:t/>
            </a:r>
            <a:br>
              <a:rPr lang="sl-SI" sz="3200" dirty="0" smtClean="0">
                <a:solidFill>
                  <a:srgbClr val="FF0000"/>
                </a:solidFill>
              </a:rPr>
            </a:br>
            <a:r>
              <a:rPr lang="sl-SI" sz="3200" b="1" dirty="0" smtClean="0">
                <a:solidFill>
                  <a:srgbClr val="FF0000"/>
                </a:solidFill>
              </a:rPr>
              <a:t>DRUGE NOVOSTI PRAVILNIKA</a:t>
            </a:r>
            <a:endParaRPr lang="sl-SI" sz="32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Novost pri vpisu kandidatov tujcev  </a:t>
            </a:r>
            <a:r>
              <a:rPr lang="sl-SI" sz="2200" dirty="0"/>
              <a:t>(pod enakimi pogoji tudi kandidat, katerega vsaj eden od staršev rezident RS za davčne namene) (3. člen</a:t>
            </a:r>
            <a:r>
              <a:rPr lang="sl-SI" sz="2200" dirty="0" smtClean="0"/>
              <a:t>).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sl-SI" sz="2200" dirty="0"/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Vpis oseb z mednarodno zaščito brez ustreznih listin </a:t>
            </a:r>
            <a:r>
              <a:rPr lang="sl-SI" sz="2200" dirty="0"/>
              <a:t>o formalni izobrazbi </a:t>
            </a:r>
            <a:r>
              <a:rPr lang="sl-SI" sz="2200" i="1" dirty="0"/>
              <a:t>(na podlagi potrdila o uspešno opravljenem preizkusu znanja) </a:t>
            </a:r>
            <a:r>
              <a:rPr lang="sl-SI" sz="2200" dirty="0"/>
              <a:t>(11. člen</a:t>
            </a:r>
            <a:r>
              <a:rPr lang="sl-SI" sz="2200" dirty="0" smtClean="0"/>
              <a:t>).</a:t>
            </a:r>
          </a:p>
          <a:p>
            <a:pPr marL="0" indent="0">
              <a:buClr>
                <a:srgbClr val="C00000"/>
              </a:buClr>
              <a:buNone/>
              <a:defRPr/>
            </a:pPr>
            <a:endParaRPr lang="sl-SI" sz="2200" dirty="0"/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sl-SI" sz="2200" b="1" dirty="0"/>
              <a:t>OSTALO</a:t>
            </a:r>
            <a:r>
              <a:rPr lang="sl-SI" sz="2200" dirty="0"/>
              <a:t> – črtanje iz seznama prijavljenih, če kandidat ne pride na vpis (22. člen), črtani 23. člen (ponavljanje), 24. člen (vpis po prekinitvi) in 25. člen (status dijaka) – </a:t>
            </a:r>
            <a:r>
              <a:rPr lang="sl-SI" sz="2200" i="1" dirty="0"/>
              <a:t>urejeni že v </a:t>
            </a:r>
            <a:r>
              <a:rPr lang="sl-SI" sz="2200" i="1" dirty="0" smtClean="0"/>
              <a:t>zakonih.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25" y="220334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095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TRAJANJE STATUSA DIJAKA </a:t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PO NOVI ZAKONODAJI</a:t>
            </a:r>
            <a:br>
              <a:rPr lang="sl-SI" sz="2800" b="1" dirty="0" smtClean="0">
                <a:solidFill>
                  <a:srgbClr val="FF0000"/>
                </a:solidFill>
              </a:rPr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353347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sl-SI" sz="2250" dirty="0" smtClean="0"/>
              <a:t>Trajanje izobraževalnega programa </a:t>
            </a:r>
            <a:r>
              <a:rPr lang="sl-SI" sz="2250" b="1" dirty="0" smtClean="0"/>
              <a:t>+ 2 leti za ponavljanje in prestopanje</a:t>
            </a:r>
            <a:r>
              <a:rPr lang="sl-SI" sz="2250" dirty="0" smtClean="0"/>
              <a:t>. </a:t>
            </a:r>
            <a:r>
              <a:rPr lang="sl-SI" sz="2250" u="sng" dirty="0" smtClean="0"/>
              <a:t>Dijaki s posebnimi pravicami</a:t>
            </a:r>
            <a:r>
              <a:rPr lang="sl-SI" sz="2250" dirty="0" smtClean="0"/>
              <a:t> še 2 dodatni leti za ponavljanje </a:t>
            </a:r>
            <a:r>
              <a:rPr lang="sl-SI" sz="2250" i="1" dirty="0" smtClean="0"/>
              <a:t>(17. člen ZGIM in 46. člen ZPSI);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MT:</a:t>
            </a:r>
            <a:r>
              <a:rPr lang="sl-SI" sz="2250" dirty="0" smtClean="0"/>
              <a:t> vpiše, kdor pred tem še ni ponavljal ali prestopil v isti letnik drugega programa, v MT samo 1 leto </a:t>
            </a:r>
            <a:r>
              <a:rPr lang="sl-SI" sz="2250" i="1" dirty="0" smtClean="0"/>
              <a:t>(17. in 20. člen ZGIM);</a:t>
            </a:r>
          </a:p>
          <a:p>
            <a:pPr marL="0" indent="0" algn="just">
              <a:lnSpc>
                <a:spcPts val="2500"/>
              </a:lnSpc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v PT </a:t>
            </a:r>
            <a:r>
              <a:rPr lang="sl-SI" sz="2250" dirty="0" smtClean="0"/>
              <a:t>samo 1 leto </a:t>
            </a:r>
            <a:r>
              <a:rPr lang="sl-SI" sz="2250" i="1" dirty="0" smtClean="0"/>
              <a:t>(46. člen ZPSI);</a:t>
            </a:r>
          </a:p>
          <a:p>
            <a:pPr marL="0" indent="0" algn="just">
              <a:lnSpc>
                <a:spcPts val="2500"/>
              </a:lnSpc>
              <a:spcBef>
                <a:spcPts val="0"/>
              </a:spcBef>
              <a:buNone/>
            </a:pPr>
            <a:endParaRPr lang="sl-SI" sz="2250" i="1" dirty="0" smtClean="0"/>
          </a:p>
          <a:p>
            <a:pPr algn="just">
              <a:lnSpc>
                <a:spcPts val="2500"/>
              </a:lnSpc>
              <a:spcBef>
                <a:spcPts val="0"/>
              </a:spcBef>
            </a:pPr>
            <a:r>
              <a:rPr lang="sl-SI" sz="2250" b="1" dirty="0" smtClean="0"/>
              <a:t>PTI:</a:t>
            </a:r>
            <a:r>
              <a:rPr lang="sl-SI" sz="2250" dirty="0" smtClean="0"/>
              <a:t> trajanje izobraževalnega programa </a:t>
            </a:r>
            <a:r>
              <a:rPr lang="sl-SI" sz="2250" b="1" dirty="0" smtClean="0"/>
              <a:t>+ 1 leto za ponavljanje</a:t>
            </a:r>
            <a:r>
              <a:rPr lang="sl-SI" sz="2250" dirty="0" smtClean="0"/>
              <a:t>, </a:t>
            </a:r>
            <a:r>
              <a:rPr lang="sl-SI" sz="2250" b="1" dirty="0" smtClean="0"/>
              <a:t>če</a:t>
            </a:r>
            <a:r>
              <a:rPr lang="sl-SI" sz="2250" dirty="0" smtClean="0"/>
              <a:t> ni presegel trajanja statusa v predhodnem izobraževanju (če predhodno </a:t>
            </a:r>
            <a:r>
              <a:rPr lang="sl-SI" sz="2250" dirty="0" smtClean="0">
                <a:solidFill>
                  <a:srgbClr val="FF0000"/>
                </a:solidFill>
              </a:rPr>
              <a:t>ni ponavljal </a:t>
            </a:r>
            <a:r>
              <a:rPr lang="sl-SI" sz="2250" b="1" dirty="0" smtClean="0">
                <a:solidFill>
                  <a:srgbClr val="FF0000"/>
                </a:solidFill>
              </a:rPr>
              <a:t>IN</a:t>
            </a:r>
            <a:r>
              <a:rPr lang="sl-SI" sz="2250" dirty="0" smtClean="0">
                <a:solidFill>
                  <a:srgbClr val="FF0000"/>
                </a:solidFill>
              </a:rPr>
              <a:t> prestopil </a:t>
            </a:r>
            <a:r>
              <a:rPr lang="sl-SI" sz="2250" dirty="0" smtClean="0"/>
              <a:t>v isti letnik) </a:t>
            </a:r>
            <a:r>
              <a:rPr lang="sl-SI" sz="2250" i="1" dirty="0" smtClean="0"/>
              <a:t>(46. člen ZPSI);</a:t>
            </a:r>
          </a:p>
          <a:p>
            <a:pPr algn="just">
              <a:lnSpc>
                <a:spcPts val="2500"/>
              </a:lnSpc>
              <a:spcBef>
                <a:spcPts val="0"/>
              </a:spcBef>
            </a:pPr>
            <a:endParaRPr lang="sl-SI" sz="2400" i="1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i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4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TRAJANJE </a:t>
            </a:r>
            <a:r>
              <a:rPr lang="sl-SI" sz="2800" b="1" dirty="0">
                <a:solidFill>
                  <a:srgbClr val="FF0000"/>
                </a:solidFill>
              </a:rPr>
              <a:t>STATUSA DIJAKA </a:t>
            </a:r>
            <a:br>
              <a:rPr lang="sl-SI" sz="2800" b="1" dirty="0">
                <a:solidFill>
                  <a:srgbClr val="FF0000"/>
                </a:solidFill>
              </a:rPr>
            </a:br>
            <a:r>
              <a:rPr lang="sl-SI" sz="2800" b="1" dirty="0">
                <a:solidFill>
                  <a:srgbClr val="FF0000"/>
                </a:solidFill>
              </a:rPr>
              <a:t>PO NOVI ZAKONODAJI</a:t>
            </a:r>
            <a:br>
              <a:rPr lang="sl-SI" sz="2800" b="1" dirty="0">
                <a:solidFill>
                  <a:srgbClr val="FF0000"/>
                </a:solidFill>
              </a:rPr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000" dirty="0" smtClean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dirty="0" smtClean="0"/>
              <a:t>v </a:t>
            </a:r>
            <a:r>
              <a:rPr lang="sl-SI" sz="2200" dirty="0"/>
              <a:t>skupni obseg trajanja statusa dijaka </a:t>
            </a:r>
            <a:r>
              <a:rPr lang="sl-SI" sz="2200" b="1" dirty="0"/>
              <a:t>se upoštevata oba </a:t>
            </a:r>
            <a:r>
              <a:rPr lang="sl-SI" sz="2200" b="1" dirty="0" smtClean="0"/>
              <a:t>zakona</a:t>
            </a:r>
            <a:r>
              <a:rPr lang="sl-SI" sz="2200" i="1" dirty="0"/>
              <a:t>;</a:t>
            </a:r>
            <a:endParaRPr lang="sl-SI" sz="2200" i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sl-SI" sz="2200" i="1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b="1" dirty="0"/>
              <a:t>kdor je že zaključil </a:t>
            </a:r>
            <a:r>
              <a:rPr lang="sl-SI" sz="2200" dirty="0"/>
              <a:t>izobraževanje po obeh zakonih, </a:t>
            </a:r>
            <a:r>
              <a:rPr lang="sl-SI" sz="2200" b="1" dirty="0"/>
              <a:t>se ne more redno izobraževat</a:t>
            </a:r>
            <a:r>
              <a:rPr lang="sl-SI" sz="2200" dirty="0"/>
              <a:t>i po drugem programu z istim vstopnim pogojem, vertikala možna </a:t>
            </a:r>
            <a:r>
              <a:rPr lang="sl-SI" sz="2200" i="1" dirty="0"/>
              <a:t>(iz NPI v SPI, iz SPI v PTI</a:t>
            </a:r>
            <a:r>
              <a:rPr lang="sl-SI" sz="2200" i="1" dirty="0" smtClean="0"/>
              <a:t>...);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b="1" i="1" dirty="0">
              <a:solidFill>
                <a:srgbClr val="0070C0"/>
              </a:solidFill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200" b="1" dirty="0"/>
              <a:t>Opravljanje manjkajočih </a:t>
            </a:r>
            <a:r>
              <a:rPr lang="sl-SI" sz="2200" b="1" dirty="0" smtClean="0"/>
              <a:t>obveznosti</a:t>
            </a:r>
            <a:r>
              <a:rPr lang="sl-SI" sz="2200" b="1" dirty="0"/>
              <a:t>: </a:t>
            </a:r>
            <a:r>
              <a:rPr lang="sl-SI" sz="2200" dirty="0"/>
              <a:t>dijak zaključnega letnika, dijak, ki se izobražuje v vajeniški obliki, dijak PTI in dijak s posebnimi pravicami</a:t>
            </a:r>
            <a:r>
              <a:rPr lang="sl-SI" sz="2200" b="1" dirty="0"/>
              <a:t> </a:t>
            </a:r>
            <a:r>
              <a:rPr lang="sl-SI" sz="2200" dirty="0"/>
              <a:t>lahko opravi manjkajoče obveznosti tudi z izpiti </a:t>
            </a:r>
            <a:r>
              <a:rPr lang="sl-SI" sz="2200" i="1" dirty="0"/>
              <a:t>(20. člen ZGIM in 52. člen ZPSI</a:t>
            </a:r>
            <a:r>
              <a:rPr lang="sl-SI" sz="2200" i="1" dirty="0" smtClean="0"/>
              <a:t>)</a:t>
            </a:r>
            <a:r>
              <a:rPr lang="sl-SI" sz="2200" dirty="0" smtClean="0"/>
              <a:t>.</a:t>
            </a:r>
            <a:endParaRPr lang="sl-SI" sz="2200" dirty="0"/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l-SI" sz="2200" b="1" dirty="0" smtClean="0">
              <a:solidFill>
                <a:srgbClr val="0070C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33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/>
            </a:r>
            <a:br>
              <a:rPr lang="sl-SI" sz="2800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VELJAVNOST IN UPORABA NOVIH PRAVIL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000" b="1" dirty="0" smtClean="0"/>
              <a:t>Novosti,</a:t>
            </a:r>
            <a:r>
              <a:rPr lang="sl-SI" sz="2000" dirty="0" smtClean="0"/>
              <a:t> ki jih je prinesel nov Pravilnik o vpisu v srednje šole, ter </a:t>
            </a:r>
            <a:r>
              <a:rPr lang="sl-SI" sz="2000" b="1" dirty="0" smtClean="0"/>
              <a:t>novosti glede trajanja statusa dijaka</a:t>
            </a:r>
            <a:r>
              <a:rPr lang="sl-SI" sz="2000" dirty="0" smtClean="0"/>
              <a:t>, ki izhajajo iz novel ZGIM in ZPSI, so začele veljati</a:t>
            </a:r>
            <a:r>
              <a:rPr lang="sl-SI" sz="2000" b="1" dirty="0" smtClean="0"/>
              <a:t>: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sl-SI" sz="2000" b="1" dirty="0" smtClean="0"/>
              <a:t>za generacijo dijakov</a:t>
            </a:r>
            <a:r>
              <a:rPr lang="sl-SI" sz="2000" dirty="0" smtClean="0"/>
              <a:t>, ki so se kot novinci vpisovali v šolsko leto </a:t>
            </a:r>
            <a:r>
              <a:rPr lang="sl-SI" sz="2000" b="1" dirty="0" smtClean="0"/>
              <a:t>2019/2020,</a:t>
            </a:r>
            <a:r>
              <a:rPr lang="sl-SI" sz="2000" dirty="0" smtClean="0"/>
              <a:t> in 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sl-SI" sz="2000" dirty="0" smtClean="0"/>
              <a:t>za dijake, ki so se v šolskem letu 2019/2020 </a:t>
            </a:r>
            <a:r>
              <a:rPr lang="sl-SI" sz="2000" b="1" dirty="0" smtClean="0"/>
              <a:t>ponovno vključili v srednješolsko izobraževanje po prekinitvi</a:t>
            </a:r>
            <a:r>
              <a:rPr lang="sl-SI" sz="2000" dirty="0" smtClean="0"/>
              <a:t> (torej niso imeli statusa dijaka vsaj v šolskem letu 2018/2019).  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sl-SI" sz="2000" b="1" dirty="0" smtClean="0"/>
              <a:t>Vsi dijaki, ki so imeli status v šolskem letu 2018/2019 </a:t>
            </a:r>
            <a:r>
              <a:rPr lang="sl-SI" sz="2000" dirty="0" smtClean="0"/>
              <a:t>(ne glede na to v katerem letniku so se izobraževali) </a:t>
            </a:r>
            <a:r>
              <a:rPr lang="sl-SI" sz="2000" b="1" dirty="0" smtClean="0"/>
              <a:t>se</a:t>
            </a:r>
            <a:r>
              <a:rPr lang="sl-SI" sz="2000" dirty="0" smtClean="0"/>
              <a:t> bodo do uspešnega zaključka izobraževanja oziroma do prekinitve </a:t>
            </a:r>
            <a:r>
              <a:rPr lang="sl-SI" sz="2000" b="1" dirty="0" smtClean="0"/>
              <a:t>izobraževali po stari zakonodaji</a:t>
            </a:r>
            <a:r>
              <a:rPr lang="sl-SI" sz="2000" dirty="0" smtClean="0"/>
              <a:t>. </a:t>
            </a:r>
            <a:endParaRPr lang="sl-SI" sz="2000" u="sng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>
              <a:solidFill>
                <a:srgbClr val="0070C0"/>
              </a:solidFill>
            </a:endParaRPr>
          </a:p>
          <a:p>
            <a:pPr marL="457200" indent="-457200" algn="just">
              <a:lnSpc>
                <a:spcPts val="2600"/>
              </a:lnSpc>
              <a:spcBef>
                <a:spcPts val="0"/>
              </a:spcBef>
              <a:buFont typeface="+mj-lt"/>
              <a:buAutoNum type="arabicPeriod"/>
            </a:pPr>
            <a:endParaRPr lang="sl-SI" sz="20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endParaRPr lang="sl-SI" sz="2000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i="1" dirty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i="1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dirty="0" smtClean="0">
              <a:solidFill>
                <a:srgbClr val="0070C0"/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  <a:buFontTx/>
              <a:buAutoNum type="arabicPeriod"/>
            </a:pPr>
            <a:endParaRPr lang="sl-SI" sz="1400" b="1" dirty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sl-SI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7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75013"/>
              </p:ext>
            </p:extLst>
          </p:nvPr>
        </p:nvGraphicFramePr>
        <p:xfrm>
          <a:off x="395535" y="1196751"/>
          <a:ext cx="8424935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805"/>
                <a:gridCol w="943094"/>
                <a:gridCol w="1457509"/>
                <a:gridCol w="1028830"/>
                <a:gridCol w="1028830"/>
                <a:gridCol w="857358"/>
                <a:gridCol w="1457509"/>
              </a:tblGrid>
              <a:tr h="3078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SLOVENIJA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84695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PROGRAMI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2019/20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</a:t>
                      </a:r>
                      <a:r>
                        <a:rPr lang="sl-SI" sz="1500" b="1" u="none" strike="noStrike" dirty="0" smtClean="0">
                          <a:effectLst/>
                        </a:rPr>
                        <a:t>MEST 2019/20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VPIS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2019/20          </a:t>
                      </a:r>
                      <a:r>
                        <a:rPr lang="sl-SI" sz="1500" b="1" u="none" strike="noStrike" dirty="0">
                          <a:effectLst/>
                        </a:rPr>
                        <a:t>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VPISA V 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 2019/20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2020/21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MEST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986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NPI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612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6.646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28,0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4.589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22,6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6.672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28,1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SSTI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9.320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8.328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41,0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9.348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GIM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7.134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6.784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33,4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7.106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29,9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Splošna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5.800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24,4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5.525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27,2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5.716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24,1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Strokovna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1.334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5,6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1.259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6,2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1.390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5,8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SKUPAJ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23.756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20.313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23.782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723583"/>
              </p:ext>
            </p:extLst>
          </p:nvPr>
        </p:nvGraphicFramePr>
        <p:xfrm>
          <a:off x="467544" y="836712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5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55576" y="404664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b="1" dirty="0" smtClean="0"/>
              <a:t>Deleži </a:t>
            </a:r>
            <a:r>
              <a:rPr lang="sl-SI" b="1" dirty="0"/>
              <a:t>razpisanih mest od šolskega leta 2009/10 </a:t>
            </a:r>
            <a:endParaRPr lang="sl-SI" b="1" dirty="0" smtClean="0"/>
          </a:p>
          <a:p>
            <a:pPr algn="ctr"/>
            <a:r>
              <a:rPr lang="sl-SI" b="1" dirty="0" smtClean="0"/>
              <a:t>do </a:t>
            </a:r>
            <a:r>
              <a:rPr lang="sl-SI" b="1" dirty="0"/>
              <a:t>šolskega leta </a:t>
            </a:r>
            <a:r>
              <a:rPr lang="sl-SI" b="1" dirty="0" smtClean="0"/>
              <a:t>2020/21</a:t>
            </a: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pic>
        <p:nvPicPr>
          <p:cNvPr id="1026" name="Grafikon 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41682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4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449271"/>
              </p:ext>
            </p:extLst>
          </p:nvPr>
        </p:nvGraphicFramePr>
        <p:xfrm>
          <a:off x="323530" y="1052733"/>
          <a:ext cx="8496941" cy="553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048"/>
                <a:gridCol w="1280800"/>
                <a:gridCol w="1280800"/>
                <a:gridCol w="1280800"/>
                <a:gridCol w="160100"/>
                <a:gridCol w="1212393"/>
              </a:tblGrid>
              <a:tr h="738586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b="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FF0000"/>
                          </a:solidFill>
                          <a:effectLst/>
                        </a:rPr>
                        <a:t>RAZPIS ZA PROGRAME POKLICNO-TEHNIŠKEGA 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IZOBRAŽEVANJA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91760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š.l. </a:t>
                      </a:r>
                      <a:r>
                        <a:rPr lang="sl-SI" sz="1600" b="1" dirty="0" smtClean="0">
                          <a:effectLst/>
                        </a:rPr>
                        <a:t>2019/20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19/20 </a:t>
                      </a:r>
                      <a:r>
                        <a:rPr lang="sl-SI" sz="1600" b="1" dirty="0">
                          <a:effectLst/>
                        </a:rPr>
                        <a:t>(začetni letnik)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</a:t>
                      </a:r>
                      <a:r>
                        <a:rPr lang="sl-SI" sz="1600" b="1" dirty="0" smtClean="0">
                          <a:effectLst/>
                        </a:rPr>
                        <a:t>19/20 (</a:t>
                      </a:r>
                      <a:r>
                        <a:rPr lang="sl-SI" sz="1600" b="1" dirty="0">
                          <a:effectLst/>
                        </a:rPr>
                        <a:t>tretji letnik SPI)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za vpis </a:t>
                      </a: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v šolsko leto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2020/21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026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237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131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</a:tr>
              <a:tr h="35446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229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83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34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160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91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484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945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504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504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396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532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70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293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41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</a:tr>
              <a:tr h="29342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</a:rPr>
                        <a:t>2.868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2.110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3.253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2.924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154257"/>
              </p:ext>
            </p:extLst>
          </p:nvPr>
        </p:nvGraphicFramePr>
        <p:xfrm>
          <a:off x="395538" y="1052738"/>
          <a:ext cx="8064893" cy="5502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5006"/>
                <a:gridCol w="1351536"/>
                <a:gridCol w="1750347"/>
                <a:gridCol w="177250"/>
                <a:gridCol w="1240754"/>
              </a:tblGrid>
              <a:tr h="214699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 MATURITETNI TEČAJ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606759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19/20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19/20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20/21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419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51760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PRIMORSKO-NOTRANJSKA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36698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259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468</a:t>
                      </a:r>
                    </a:p>
                  </a:txBody>
                  <a:tcPr marL="7620" marR="7620" marT="7620" marB="0" anchor="b"/>
                </a:tc>
              </a:tr>
              <a:tr h="250394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0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ZASEBNE ŠOLE - LJ.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56093"/>
              </p:ext>
            </p:extLst>
          </p:nvPr>
        </p:nvGraphicFramePr>
        <p:xfrm>
          <a:off x="395536" y="1484781"/>
          <a:ext cx="8208912" cy="4442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0937"/>
                <a:gridCol w="1743599"/>
                <a:gridCol w="1777472"/>
                <a:gridCol w="286504"/>
                <a:gridCol w="1320400"/>
              </a:tblGrid>
              <a:tr h="520962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PROGRAME POKLICNIH TEČAJEV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8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104192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19/20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19/20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20/21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49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165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268413"/>
            <a:ext cx="8568952" cy="5329237"/>
          </a:xfrm>
        </p:spPr>
        <p:txBody>
          <a:bodyPr/>
          <a:lstStyle/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2800" b="1" dirty="0" smtClean="0">
                <a:solidFill>
                  <a:srgbClr val="FF0000"/>
                </a:solidFill>
              </a:rPr>
              <a:t>NOVE RAZMESTITVE</a:t>
            </a:r>
          </a:p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endParaRPr lang="sl-SI" sz="2800" b="1" dirty="0" smtClean="0">
              <a:solidFill>
                <a:srgbClr val="FF0000"/>
              </a:solidFill>
            </a:endParaRPr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 </a:t>
            </a:r>
            <a:r>
              <a:rPr lang="sl-SI" sz="2200" b="1" dirty="0"/>
              <a:t>srednjega </a:t>
            </a:r>
            <a:r>
              <a:rPr lang="sl-SI" sz="2200" b="1" dirty="0" smtClean="0"/>
              <a:t>poklicnega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Mehanik kmetijskih in delovnih strojev</a:t>
            </a:r>
            <a:r>
              <a:rPr lang="sl-SI" sz="2000" dirty="0" smtClean="0"/>
              <a:t>, Biotehniški izobraževalni center Naklo</a:t>
            </a:r>
            <a:r>
              <a:rPr lang="sl-SI" sz="2000" dirty="0"/>
              <a:t>,</a:t>
            </a:r>
            <a:endParaRPr lang="sl-SI" sz="2000" dirty="0" smtClean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Bolničar - negovalec</a:t>
            </a:r>
            <a:r>
              <a:rPr lang="sl-SI" sz="2000" dirty="0" smtClean="0"/>
              <a:t>, Ekonomska in trgovska šola Brežice </a:t>
            </a:r>
            <a:r>
              <a:rPr lang="sl-SI" sz="2000" i="1" dirty="0"/>
              <a:t>(pogoj: najmanj </a:t>
            </a:r>
            <a:r>
              <a:rPr lang="sl-SI" sz="2000" i="1" dirty="0" smtClean="0"/>
              <a:t>26 </a:t>
            </a:r>
            <a:r>
              <a:rPr lang="sl-SI" sz="2000" i="1" dirty="0"/>
              <a:t>prijav ob roku za prijave);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000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Izobraževalni program srednjega </a:t>
            </a:r>
            <a:r>
              <a:rPr lang="sl-SI" sz="2200" b="1" dirty="0" smtClean="0"/>
              <a:t>strokovnega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Zdravstvena nega</a:t>
            </a:r>
            <a:r>
              <a:rPr lang="sl-SI" sz="2000" dirty="0" smtClean="0"/>
              <a:t>, </a:t>
            </a:r>
            <a:r>
              <a:rPr lang="sl-SI" sz="2000" dirty="0"/>
              <a:t>Ekonomska in trgovska šola </a:t>
            </a:r>
            <a:r>
              <a:rPr lang="sl-SI" sz="2000" dirty="0" smtClean="0"/>
              <a:t>Brežice </a:t>
            </a:r>
            <a:r>
              <a:rPr lang="sl-SI" sz="2000" i="1" dirty="0"/>
              <a:t>(pogoj: najmanj 28 prijav ob roku za prijave);</a:t>
            </a: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</a:t>
            </a:r>
            <a:r>
              <a:rPr lang="sl-SI" sz="2200" b="1" dirty="0"/>
              <a:t>program </a:t>
            </a:r>
            <a:r>
              <a:rPr lang="sl-SI" sz="2200" b="1" dirty="0" smtClean="0"/>
              <a:t>gimnazijskega izobraževanja: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Umetniška gimnazija – likovna smer in Umetniška gimnazija – smer gledališče in film, </a:t>
            </a:r>
            <a:r>
              <a:rPr lang="sl-SI" sz="2000" dirty="0" smtClean="0"/>
              <a:t>Gimnazija Ptuj.</a:t>
            </a:r>
            <a:endParaRPr lang="sl-SI" sz="2000" dirty="0" smtClean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 smtClean="0"/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800100" lvl="1" indent="-342900" eaLnBrk="1" hangingPunct="1">
              <a:lnSpc>
                <a:spcPct val="80000"/>
              </a:lnSpc>
              <a:defRPr/>
            </a:pPr>
            <a:endParaRPr lang="sl-SI" sz="20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6012</TotalTime>
  <Words>2056</Words>
  <Application>Microsoft Office PowerPoint</Application>
  <PresentationFormat>Diaprojekcija na zaslonu (4:3)</PresentationFormat>
  <Paragraphs>458</Paragraphs>
  <Slides>24</Slides>
  <Notes>4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29" baseType="lpstr">
      <vt:lpstr>Arial</vt:lpstr>
      <vt:lpstr>Arial CE</vt:lpstr>
      <vt:lpstr>Calibri</vt:lpstr>
      <vt:lpstr>Times New Roman</vt:lpstr>
      <vt:lpstr>Privzeti načrt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 VAJENIŠKA IZVEDBA NEKATERIH PROGRAMOV</vt:lpstr>
      <vt:lpstr> VAJENIŠKA IZVEDBA NEKATERIH PROGRAMOV</vt:lpstr>
      <vt:lpstr>  VAJENIŠKA OBLIKA IZOBRAŽEVANJA</vt:lpstr>
      <vt:lpstr>  VAJENIŠKA OBLIKA IZOBRAŽEVANJA</vt:lpstr>
      <vt:lpstr> POMEMBNI DATUMI ZA VPIS V SŠ PROGRAME </vt:lpstr>
      <vt:lpstr>POMEMBNI DATUMI ZA VPIS v PROGRAME PTI, PT in MT</vt:lpstr>
      <vt:lpstr>ROKOVNIK ZA VPIS V DIJAŠKI DOM</vt:lpstr>
      <vt:lpstr>DODATNE INFORMACIJE</vt:lpstr>
      <vt:lpstr>PowerPointova predstavitev</vt:lpstr>
      <vt:lpstr> KLJUČNE NOVOSTI ZA DEVETOŠOLCE (začele veljati že za vpis v 2019/2020)</vt:lpstr>
      <vt:lpstr> KLJUČNE NOVOSTI ZA DEVETOŠOLCE</vt:lpstr>
      <vt:lpstr> DRUGE NOVOSTI PRAVILNIKA</vt:lpstr>
      <vt:lpstr>   TRAJANJE STATUSA DIJAKA  PO NOVI ZAKONODAJI </vt:lpstr>
      <vt:lpstr>   TRAJANJE STATUSA DIJAKA  PO NOVI ZAKONODAJI </vt:lpstr>
      <vt:lpstr>  VELJAVNOST IN UPORABA NOVIH PRAVIL</vt:lpstr>
    </vt:vector>
  </TitlesOfParts>
  <Company>Ministrstvo za šolstvo in šport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IVidmar</dc:creator>
  <cp:lastModifiedBy>Mojca Pozne Šuštar</cp:lastModifiedBy>
  <cp:revision>208</cp:revision>
  <cp:lastPrinted>2019-01-22T14:07:52Z</cp:lastPrinted>
  <dcterms:created xsi:type="dcterms:W3CDTF">2011-01-20T09:15:58Z</dcterms:created>
  <dcterms:modified xsi:type="dcterms:W3CDTF">2020-01-20T13:30:41Z</dcterms:modified>
</cp:coreProperties>
</file>