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05" r:id="rId3"/>
    <p:sldId id="340" r:id="rId4"/>
    <p:sldId id="397" r:id="rId5"/>
    <p:sldId id="378" r:id="rId6"/>
    <p:sldId id="373" r:id="rId7"/>
    <p:sldId id="374" r:id="rId8"/>
    <p:sldId id="379" r:id="rId9"/>
    <p:sldId id="368" r:id="rId10"/>
    <p:sldId id="380" r:id="rId11"/>
    <p:sldId id="381" r:id="rId12"/>
    <p:sldId id="371" r:id="rId13"/>
    <p:sldId id="372" r:id="rId14"/>
    <p:sldId id="366" r:id="rId15"/>
    <p:sldId id="362" r:id="rId16"/>
    <p:sldId id="383" r:id="rId17"/>
    <p:sldId id="382" r:id="rId18"/>
    <p:sldId id="285" r:id="rId19"/>
    <p:sldId id="396" r:id="rId20"/>
    <p:sldId id="398" r:id="rId21"/>
    <p:sldId id="402" r:id="rId22"/>
    <p:sldId id="399" r:id="rId23"/>
    <p:sldId id="410" r:id="rId24"/>
    <p:sldId id="409" r:id="rId25"/>
    <p:sldId id="403" r:id="rId26"/>
    <p:sldId id="401" r:id="rId27"/>
    <p:sldId id="385" r:id="rId28"/>
    <p:sldId id="389" r:id="rId29"/>
    <p:sldId id="386" r:id="rId30"/>
    <p:sldId id="406" r:id="rId31"/>
    <p:sldId id="407" r:id="rId32"/>
    <p:sldId id="408" r:id="rId33"/>
    <p:sldId id="411" r:id="rId34"/>
    <p:sldId id="412" r:id="rId35"/>
    <p:sldId id="404" r:id="rId3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5DE47-EA6A-4EEC-A1ED-CC8EC9428F35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5853E-0854-4C54-81BA-93C1C8563D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59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Številka vprašanja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CR551Q06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Kognitivni proces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Razmišljanje o vsebini in obliki besedila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 vprašanja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Vprašanje zaprtega tipa – avtomatično kodirano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Težavnost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654 – 5. raven</a:t>
            </a:r>
          </a:p>
          <a:p>
            <a:r>
              <a:rPr lang="sl-SI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Pravilen odgovor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Dejstvo, Mnenje, Dejstvo, Dejstvo, Mnenje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8406B-A8B1-4E8C-96F0-7F046515CD7B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80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5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7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14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457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1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98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9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43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9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92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CD7A2-880A-426F-82DA-6016006D70CE}" type="datetimeFigureOut">
              <a:rPr lang="sl-SI" smtClean="0"/>
              <a:t>20.1.2020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5314-A557-4A58-B4B0-19B3B3F0A4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01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5" y="980728"/>
            <a:ext cx="66967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sl-SI" sz="5400" b="1" kern="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Blagostanje učenk in učencev iz raziskave </a:t>
            </a:r>
            <a:endParaRPr lang="en-GB" sz="5400" b="1" i="1" kern="0" dirty="0" smtClean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4941168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Mojca</a:t>
            </a:r>
            <a:r>
              <a:rPr lang="en-US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 </a:t>
            </a:r>
            <a:r>
              <a:rPr lang="en-US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Štraus</a:t>
            </a:r>
            <a:r>
              <a:rPr lang="sl-SI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sl-SI" sz="2400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sl-SI" sz="2400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MIZŠ, Ljubljana, 20. – 22. januar 2020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75D6025-51F2-44EB-82AC-4FE4280B02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2" y="3140968"/>
            <a:ext cx="3415930" cy="131824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104"/>
            <a:ext cx="5350417" cy="65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Matematična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xmlns="" id="{9CA8782B-1266-4602-A7D6-096C8517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509120"/>
            <a:ext cx="6120753" cy="208705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75186"/>
              <a:gd name="adj2" fmla="val 27682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(489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85098" y="2996952"/>
            <a:ext cx="2347342" cy="1080120"/>
          </a:xfrm>
          <a:prstGeom prst="wedgeRoundRectCallout">
            <a:avLst>
              <a:gd name="adj1" fmla="val -7056"/>
              <a:gd name="adj2" fmla="val 1041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več državah so pri matematiki uspešnejši fantje. V Sloveniji pri matematiki ni razlike med spoloma (OECD 5 točk).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852" y="4581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975951" cy="6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Naravoslovna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xmlns="" id="{E44B2472-FF45-45EF-80A1-5EB56FF82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09120"/>
            <a:ext cx="6219983" cy="207891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89179"/>
              <a:gd name="adj2" fmla="val 24796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(489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85098" y="2996952"/>
            <a:ext cx="2347342" cy="1080120"/>
          </a:xfrm>
          <a:prstGeom prst="wedgeRoundRectCallout">
            <a:avLst>
              <a:gd name="adj1" fmla="val 9041"/>
              <a:gd name="adj2" fmla="val 1118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več državah so pri naravoslovju uspešnejša dekleta. V Sloveniji je pri naravoslovju razlika med spoloma 10 točk (OECD 2 točki).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852" y="46496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12267" r="50750" b="9733"/>
          <a:stretch/>
        </p:blipFill>
        <p:spPr bwMode="auto">
          <a:xfrm>
            <a:off x="4680000" y="144000"/>
            <a:ext cx="4320480" cy="66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160000"/>
            <a:ext cx="3669665" cy="2921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4356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 pismenost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4. razred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PIRLS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328" y="245840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 smtClean="0"/>
              <a:t>Južna Koreja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4107917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404664"/>
            <a:ext cx="435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 pismenost</a:t>
            </a:r>
          </a:p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15-letniki  PISA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59969"/>
            <a:ext cx="4191800" cy="66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001" y="1412776"/>
            <a:ext cx="3493458" cy="27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6" y="4005064"/>
            <a:ext cx="3209408" cy="27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Kaj država naredi z rezultati raziskav?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Nacionalni okvir ugotavljanja in zagotavljanja kakovosti v vzgoji in izobraževanju (MIZŠ, februar 2017)</a:t>
            </a:r>
          </a:p>
          <a:p>
            <a:pPr lvl="1"/>
            <a:r>
              <a:rPr lang="sl-SI" sz="24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Samoevalvacija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zavodov (vrtcev, šol)</a:t>
            </a:r>
          </a:p>
          <a:p>
            <a:pPr lvl="1"/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Evalvacija sistema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Bela knjiga, 2011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Strategija razvoja Slovenije 2030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Ciljne vrednosti programov ET2020, ET2030, SDG 4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Sekundarne analize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Obravnava na delovnih telesih ministrstva (strokovni sveti, konference, srečanja ravnateljev, …)</a:t>
            </a:r>
            <a:endParaRPr lang="sl-SI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po </a:t>
            </a:r>
            <a:r>
              <a:rPr lang="sl-SI" sz="3200" b="1" u="sng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šolah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 ozadjem učencev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839393" cy="595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93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z vpisom v SŠ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30325"/>
            <a:ext cx="79343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Povezanost dosežkov po </a:t>
            </a:r>
            <a:r>
              <a:rPr lang="sl-SI" sz="3200" b="1" u="sng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regijah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 ozadjem učencev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72827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0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739939"/>
            <a:ext cx="6020615" cy="610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909292"/>
            <a:ext cx="27723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okviru podatkov PISA 2018 o blagostanju učenk in učencev obravnavamo:</a:t>
            </a:r>
          </a:p>
          <a:p>
            <a:endParaRPr lang="sl-SI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Zadovoljstvo z življenjem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Čustvovanje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 v šoli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Povratna informacija pri slovenščini</a:t>
            </a:r>
          </a:p>
          <a:p>
            <a:pPr marL="342900" indent="-342900">
              <a:buAutoNum type="arabicPeriod"/>
            </a:pPr>
            <a:endParaRPr lang="sl-SI" sz="20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1878" y="188639"/>
            <a:ext cx="8940622" cy="551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Candara" pitchFamily="34" charset="0"/>
                <a:ea typeface="+mj-ea"/>
                <a:cs typeface="+mj-cs"/>
              </a:rPr>
              <a:t>Ne-kognitivni rezultati izobraževanja - blagostanje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75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mladih, ki so zadovoljni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57" y="2337287"/>
            <a:ext cx="9116653" cy="45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13667" r="19657" b="43834"/>
          <a:stretch/>
        </p:blipFill>
        <p:spPr bwMode="auto">
          <a:xfrm>
            <a:off x="3419872" y="620688"/>
            <a:ext cx="5472608" cy="22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9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„Zemljevid“ mednarodnih raziskav</a:t>
            </a:r>
            <a:endParaRPr lang="en-GB" sz="3200" b="1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6" y="1178443"/>
            <a:ext cx="8921550" cy="505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01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 v zadovoljstvu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944835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5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Veselje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195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učencev, ki so „vedno“ veseli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(ostali ponujeni odgovori so bili „nikoli“, „redko“ in „včasih“)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9" y="1912234"/>
            <a:ext cx="9116653" cy="439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88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Pogostost pozitivnih čustev – razlike med spoloma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38555" cy="40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8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Žalost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9" y="1988840"/>
            <a:ext cx="9116653" cy="45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61950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Odstotek učencev, ki so „vedno“ žalostni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(ostali ponujeni odgovori so bili „nikoli“, „redko“ in „včasih“)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94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0738"/>
            <a:ext cx="8339621" cy="39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92696"/>
            <a:ext cx="4569751" cy="18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2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Strah pred neuspehom in zadovoljstvo z življenjem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38555" cy="39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11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 inteligentnost lahko spreminja?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4555" cy="39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88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338555" cy="398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046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Medvrstniško</a:t>
            </a:r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nasilje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38555" cy="39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14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Se morda vprašate?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Zakaj sploh zunanja ali celo mednarodna preverjanja znanja in raziskave?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se sploh preverja ‚prava‘ znanja in ‚prave‘ stvari? Kdo izbira šole in učence? Ali so rezultati sploh pokazatelj pravega znanja, če preizkusi niso za oceno?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je sploh mogoče primerjati tako različne izobraževalne sisteme, umeščene v tako različnih kulturah?</a:t>
            </a:r>
          </a:p>
          <a:p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Ali te raziskave povzročajo le še več tekmovalnosti in storilnostne naravnanosti naših šol? Kaj pa dobro počutje učenk in učencev ter (strokovnih) delavk in delavcev?</a:t>
            </a:r>
            <a:endParaRPr lang="sl-SI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193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Zaznava povratne informacije učitelja slovenščine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483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Indeks zaznave povratne informacije pri slovenščini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" y="2852936"/>
            <a:ext cx="8465464" cy="40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3313070" cy="179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95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Zaznava opore učitelja slovenščine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83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Indeks zaznave opore učitelja slovenščine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2" y="2802376"/>
            <a:ext cx="8465464" cy="408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0" y="673527"/>
            <a:ext cx="3230560" cy="215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1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0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87325"/>
            <a:ext cx="7324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8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4941168"/>
            <a:ext cx="66967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None/>
            </a:pPr>
            <a:r>
              <a:rPr lang="sl-SI" b="1" kern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  <a:cs typeface="Times New Roman" charset="0"/>
              </a:rPr>
              <a:t>Mojca.Straus@gov.si</a:t>
            </a:r>
            <a:endParaRPr lang="sl-SI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sl-SI" sz="2400" b="1" kern="0" dirty="0" smtClean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  <a:cs typeface="Times New Roman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75D6025-51F2-44EB-82AC-4FE4280B02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32" y="1340768"/>
            <a:ext cx="3415930" cy="131824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3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24936" cy="615602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Spremembe v bralnih navadah 15-letnikov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4" y="3139412"/>
            <a:ext cx="8339621" cy="40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8"/>
          <a:stretch/>
        </p:blipFill>
        <p:spPr bwMode="auto">
          <a:xfrm>
            <a:off x="251603" y="836712"/>
            <a:ext cx="8339621" cy="245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73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Osnovni podatki PISA 2018</a:t>
            </a:r>
            <a:endParaRPr lang="sl-SI" sz="32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9140"/>
            <a:ext cx="4320480" cy="317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3316066" cy="2348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399734" cy="4692179"/>
          </a:xfrm>
        </p:spPr>
        <p:txBody>
          <a:bodyPr>
            <a:normAutofit/>
          </a:bodyPr>
          <a:lstStyle/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= Program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mednarodne primerjave dosežkov učencev in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učenk  (OECD)</a:t>
            </a:r>
            <a:endParaRPr lang="sl-SI" sz="1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Preverja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bralno, matematično in naravoslovno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 </a:t>
            </a:r>
          </a:p>
          <a:p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(PISA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=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poudarek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 bralni pismenosti; matematična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 naravoslovna pismenost sta v preizkus vključeni v manjšem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obsegu; Pismenost 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= uporaba </a:t>
            </a:r>
            <a:r>
              <a:rPr lang="sl-SI" sz="1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kurikularnega</a:t>
            </a:r>
            <a:r>
              <a:rPr lang="sl-SI" sz="1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znanja v konkretnih, </a:t>
            </a:r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življenjskih, problemsko-zasnovanih situacijah).</a:t>
            </a:r>
            <a:endParaRPr lang="sl-SI" sz="1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Zbiranje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podatkov je bilo v celoti izvedeno na računalnikih.</a:t>
            </a:r>
          </a:p>
          <a:p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Sodelujejo 15-letniki v izobraževalnem sistemu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 Leta 2018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je sodelovalo </a:t>
            </a:r>
            <a:r>
              <a:rPr lang="sl-SI" sz="1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79 držav 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in s tem skupaj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540 000 učencev in učenk.</a:t>
            </a: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Sloveniji: </a:t>
            </a:r>
            <a:r>
              <a:rPr lang="sl-SI" sz="16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vsi srednješolski </a:t>
            </a:r>
            <a:r>
              <a:rPr lang="sl-SI" sz="1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programi </a:t>
            </a:r>
          </a:p>
          <a:p>
            <a:pPr marL="0" indent="0">
              <a:buNone/>
            </a:pP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         (in </a:t>
            </a:r>
            <a:r>
              <a:rPr lang="sl-SI" sz="1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43 osnovnih šol ter 2 ustanovi za </a:t>
            </a:r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izobraževanje odraslih)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302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izobraževalna programa</a:t>
            </a:r>
          </a:p>
          <a:p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sl-SI" sz="16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6401 dijak in dijakinja (učenec in učenka</a:t>
            </a:r>
            <a:r>
              <a:rPr lang="sl-SI" sz="1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endParaRPr lang="sl-SI" sz="16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60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 txBox="1">
            <a:spLocks noChangeArrowheads="1"/>
          </p:cNvSpPr>
          <p:nvPr/>
        </p:nvSpPr>
        <p:spPr bwMode="auto">
          <a:xfrm>
            <a:off x="707619" y="335314"/>
            <a:ext cx="7728762" cy="598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sl-SI" sz="27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 </a:t>
            </a:r>
            <a:r>
              <a:rPr lang="sl-SI" sz="2700" b="1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naloge PISA 2018</a:t>
            </a:r>
            <a:endParaRPr lang="sl-SI" sz="2700" b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eaLnBrk="1" hangingPunct="1">
              <a:spcBef>
                <a:spcPts val="180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2200" dirty="0">
                <a:solidFill>
                  <a:schemeClr val="accent5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endParaRPr lang="sl-SI" sz="2200" b="1" kern="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rgbClr val="FF6600"/>
              </a:buClr>
              <a:buSzPct val="75000"/>
              <a:buNone/>
              <a:defRPr/>
            </a:pPr>
            <a:r>
              <a:rPr lang="sl-SI" sz="1500" kern="0" dirty="0">
                <a:solidFill>
                  <a:schemeClr val="accent5">
                    <a:lumMod val="50000"/>
                  </a:schemeClr>
                </a:solidFill>
                <a:effectLst/>
                <a:latin typeface="Candara" pitchFamily="34" charset="0"/>
              </a:rPr>
              <a:t>		</a:t>
            </a:r>
            <a:endParaRPr lang="sl-SI" sz="1350" kern="0" dirty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9E9D06C-DEDC-4A1D-8F3A-05DF3BAEB1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966901"/>
            <a:ext cx="6782858" cy="46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59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 txBox="1">
            <a:spLocks noChangeArrowheads="1"/>
          </p:cNvSpPr>
          <p:nvPr/>
        </p:nvSpPr>
        <p:spPr bwMode="auto">
          <a:xfrm>
            <a:off x="707619" y="335314"/>
            <a:ext cx="7728762" cy="598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FF6600"/>
              </a:buClr>
              <a:buSzPct val="75000"/>
              <a:buFont typeface="Wingdings" pitchFamily="2" charset="2"/>
              <a:buNone/>
              <a:defRPr/>
            </a:pPr>
            <a:r>
              <a:rPr lang="sl-SI" sz="27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Primer naloge</a:t>
            </a:r>
          </a:p>
          <a:p>
            <a:pPr marL="0" indent="0" eaLnBrk="1" hangingPunct="1">
              <a:spcBef>
                <a:spcPts val="1800"/>
              </a:spcBef>
              <a:buClr>
                <a:srgbClr val="FF6600"/>
              </a:buClr>
              <a:buSzPct val="75000"/>
              <a:buNone/>
              <a:defRPr/>
            </a:pPr>
            <a:endParaRPr lang="sl-SI" sz="1350" kern="0" dirty="0">
              <a:solidFill>
                <a:schemeClr val="accent5">
                  <a:lumMod val="50000"/>
                </a:schemeClr>
              </a:solidFill>
              <a:effectLst/>
              <a:latin typeface="Candara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D491627-5369-4F1C-8B49-D3864E9857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9" y="915845"/>
            <a:ext cx="7578302" cy="54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3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969604" cy="6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4">
            <a:extLst>
              <a:ext uri="{FF2B5EF4-FFF2-40B4-BE49-F238E27FC236}">
                <a16:creationId xmlns:a16="http://schemas.microsoft.com/office/drawing/2014/main" xmlns="" id="{80336688-C0A7-4351-B177-7036F03F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71613"/>
            <a:ext cx="6057048" cy="22818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544108" y="1844824"/>
            <a:ext cx="1512168" cy="576064"/>
          </a:xfrm>
          <a:prstGeom prst="wedgeRoundRectCallout">
            <a:avLst>
              <a:gd name="adj1" fmla="val -71688"/>
              <a:gd name="adj2" fmla="val 21648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Povprečje OECD</a:t>
            </a:r>
          </a:p>
          <a:p>
            <a:pPr algn="ctr"/>
            <a:r>
              <a:rPr lang="sl-SI" sz="1400" dirty="0" smtClean="0">
                <a:solidFill>
                  <a:schemeClr val="accent5">
                    <a:lumMod val="50000"/>
                  </a:schemeClr>
                </a:solidFill>
              </a:rPr>
              <a:t>(487 točk)</a:t>
            </a:r>
            <a:endParaRPr lang="sl-SI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85098" y="2708920"/>
            <a:ext cx="2419350" cy="1368152"/>
          </a:xfrm>
          <a:prstGeom prst="wedgeRoundRectCallout">
            <a:avLst>
              <a:gd name="adj1" fmla="val -127140"/>
              <a:gd name="adj2" fmla="val 78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Pri branju so v vseh državah uspešnejša dekleta. V Sloveniji je razlika med spoloma mednarodno primerjalno med večjimi (42 točk, OECD 31 točk).</a:t>
            </a:r>
            <a:endParaRPr lang="sl-SI" sz="1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219" y="42803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Razlike med spoloma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</a:t>
            </a:r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2018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</a:t>
            </a:r>
          </a:p>
          <a:p>
            <a:pPr algn="ctr"/>
            <a:r>
              <a:rPr lang="sl-SI" sz="2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912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91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8304" y="206096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Dosežki</a:t>
            </a:r>
          </a:p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od 2000 </a:t>
            </a:r>
          </a:p>
          <a:p>
            <a:pPr algn="ctr"/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</a:rPr>
              <a:t>do 2018</a:t>
            </a:r>
            <a:endParaRPr lang="sl-SI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525" y="47545"/>
            <a:ext cx="5328592" cy="6828455"/>
            <a:chOff x="287525" y="47545"/>
            <a:chExt cx="5328592" cy="6828455"/>
          </a:xfrm>
        </p:grpSpPr>
        <p:grpSp>
          <p:nvGrpSpPr>
            <p:cNvPr id="7" name="Group 12"/>
            <p:cNvGrpSpPr/>
            <p:nvPr/>
          </p:nvGrpSpPr>
          <p:grpSpPr>
            <a:xfrm>
              <a:off x="287525" y="47545"/>
              <a:ext cx="5328592" cy="6828455"/>
              <a:chOff x="302997" y="6639"/>
              <a:chExt cx="5583003" cy="68284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6000" y="5805264"/>
                <a:ext cx="5580000" cy="102983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6000" y="4149080"/>
                <a:ext cx="5580000" cy="1656184"/>
              </a:xfrm>
              <a:prstGeom prst="rect">
                <a:avLst/>
              </a:prstGeom>
              <a:solidFill>
                <a:srgbClr val="FF66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6000" y="2420888"/>
                <a:ext cx="5580000" cy="1728192"/>
              </a:xfrm>
              <a:prstGeom prst="rect">
                <a:avLst/>
              </a:prstGeom>
              <a:solidFill>
                <a:srgbClr val="FFFF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6000" y="800708"/>
                <a:ext cx="5580000" cy="1620180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6000" y="6639"/>
                <a:ext cx="5580000" cy="794069"/>
              </a:xfrm>
              <a:prstGeom prst="rect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3191" y="522920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 err="1" smtClean="0">
                    <a:solidFill>
                      <a:srgbClr val="002060"/>
                    </a:solidFill>
                  </a:rPr>
                  <a:t>1.a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6000" y="3133284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2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6000" y="872716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3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3191" y="403309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>
                    <a:solidFill>
                      <a:srgbClr val="002060"/>
                    </a:solidFill>
                  </a:rPr>
                  <a:t>4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.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2997" y="6166290"/>
                <a:ext cx="15121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l-SI" sz="1400" b="1" dirty="0" err="1" smtClean="0">
                    <a:solidFill>
                      <a:srgbClr val="002060"/>
                    </a:solidFill>
                  </a:rPr>
                  <a:t>1.b</a:t>
                </a:r>
                <a:r>
                  <a:rPr lang="sl-SI" sz="1400" b="1" dirty="0" smtClean="0">
                    <a:solidFill>
                      <a:srgbClr val="002060"/>
                    </a:solidFill>
                  </a:rPr>
                  <a:t> raven</a:t>
                </a:r>
                <a:endParaRPr lang="sl-SI" sz="1400" b="1" dirty="0">
                  <a:solidFill>
                    <a:srgbClr val="002060"/>
                  </a:solidFill>
                </a:endParaRP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287525" y="4190677"/>
              <a:ext cx="5328592" cy="0"/>
            </a:xfrm>
            <a:prstGeom prst="line">
              <a:avLst/>
            </a:prstGeom>
            <a:ln w="635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Callout 1 18"/>
          <p:cNvSpPr/>
          <p:nvPr/>
        </p:nvSpPr>
        <p:spPr>
          <a:xfrm>
            <a:off x="5868144" y="992043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115915"/>
              <a:gd name="adj4" fmla="val -13321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vsaj 5.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7,8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 8,6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868144" y="1856139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141009"/>
              <a:gd name="adj4" fmla="val -19242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4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Slovenija 	28,1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27,4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5868144" y="2720235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51003"/>
              <a:gd name="adj4" fmla="val -21253"/>
            </a:avLst>
          </a:prstGeom>
          <a:solidFill>
            <a:srgbClr val="00B05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3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57,6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53,5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5868144" y="3597591"/>
            <a:ext cx="1764000" cy="778828"/>
          </a:xfrm>
          <a:prstGeom prst="borderCallout1">
            <a:avLst>
              <a:gd name="adj1" fmla="val 9194"/>
              <a:gd name="adj2" fmla="val -793"/>
              <a:gd name="adj3" fmla="val 4905"/>
              <a:gd name="adj4" fmla="val -21331"/>
            </a:avLst>
          </a:prstGeom>
          <a:solidFill>
            <a:srgbClr val="FFFF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vsaj 2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.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82,1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77,3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3" name="Line Callout 1 22"/>
          <p:cNvSpPr/>
          <p:nvPr/>
        </p:nvSpPr>
        <p:spPr>
          <a:xfrm>
            <a:off x="5868144" y="4448427"/>
            <a:ext cx="1764000" cy="778828"/>
          </a:xfrm>
          <a:prstGeom prst="borderCallout1">
            <a:avLst>
              <a:gd name="adj1" fmla="val 9194"/>
              <a:gd name="adj2" fmla="val -793"/>
              <a:gd name="adj3" fmla="val 9999"/>
              <a:gd name="adj4" fmla="val -22183"/>
            </a:avLst>
          </a:prstGeom>
          <a:solidFill>
            <a:srgbClr val="FD9D9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err="1" smtClean="0">
                <a:solidFill>
                  <a:srgbClr val="002060"/>
                </a:solidFill>
                <a:latin typeface="Candara" pitchFamily="34" charset="0"/>
              </a:rPr>
              <a:t>1.a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12,9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15,0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4" name="Line Callout 1 23"/>
          <p:cNvSpPr/>
          <p:nvPr/>
        </p:nvSpPr>
        <p:spPr>
          <a:xfrm>
            <a:off x="5868144" y="6091715"/>
            <a:ext cx="1764000" cy="777600"/>
          </a:xfrm>
          <a:prstGeom prst="borderCallout1">
            <a:avLst>
              <a:gd name="adj1" fmla="val 9194"/>
              <a:gd name="adj2" fmla="val -793"/>
              <a:gd name="adj3" fmla="val 95115"/>
              <a:gd name="adj4" fmla="val -8293"/>
            </a:avLst>
          </a:prstGeom>
          <a:solidFill>
            <a:srgbClr val="FF99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1.c raven:</a:t>
            </a:r>
            <a:endParaRPr lang="sl-SI" sz="1400" b="1" dirty="0">
              <a:solidFill>
                <a:srgbClr val="002060"/>
              </a:solidFill>
              <a:latin typeface="Candara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0,6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1,3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  <p:sp>
        <p:nvSpPr>
          <p:cNvPr id="25" name="Line Callout 1 24"/>
          <p:cNvSpPr/>
          <p:nvPr/>
        </p:nvSpPr>
        <p:spPr>
          <a:xfrm>
            <a:off x="5868144" y="131216"/>
            <a:ext cx="1764000" cy="778828"/>
          </a:xfrm>
          <a:prstGeom prst="borderCallout1">
            <a:avLst>
              <a:gd name="adj1" fmla="val 9194"/>
              <a:gd name="adj2" fmla="val -793"/>
              <a:gd name="adj3" fmla="val -9942"/>
              <a:gd name="adj4" fmla="val -7219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6. raven: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Slovenija 	1,0 %</a:t>
            </a:r>
          </a:p>
          <a:p>
            <a:pPr algn="ctr">
              <a:spcAft>
                <a:spcPts val="300"/>
              </a:spcAft>
            </a:pP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OECD 	1,3 %</a:t>
            </a:r>
            <a:endParaRPr lang="sl-SI" sz="1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5868144" y="5240515"/>
            <a:ext cx="1764000" cy="778828"/>
          </a:xfrm>
          <a:prstGeom prst="borderCallout1">
            <a:avLst>
              <a:gd name="adj1" fmla="val 9194"/>
              <a:gd name="adj2" fmla="val -793"/>
              <a:gd name="adj3" fmla="val 94425"/>
              <a:gd name="adj4" fmla="val -21019"/>
            </a:avLst>
          </a:prstGeom>
          <a:solidFill>
            <a:srgbClr val="FF99CC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sl-SI" sz="1400" b="1" dirty="0" err="1" smtClean="0">
                <a:solidFill>
                  <a:srgbClr val="002060"/>
                </a:solidFill>
                <a:latin typeface="Candara" pitchFamily="34" charset="0"/>
              </a:rPr>
              <a:t>1.b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 raven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: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Slovenija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4,3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  <a:p>
            <a:pPr algn="ctr">
              <a:spcAft>
                <a:spcPts val="300"/>
              </a:spcAft>
            </a:pP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OECD </a:t>
            </a:r>
            <a:r>
              <a:rPr lang="sl-SI" sz="1400" b="1" dirty="0" smtClean="0">
                <a:solidFill>
                  <a:srgbClr val="002060"/>
                </a:solidFill>
                <a:latin typeface="Candara" pitchFamily="34" charset="0"/>
              </a:rPr>
              <a:t>	6,2 </a:t>
            </a:r>
            <a:r>
              <a:rPr lang="sl-SI" sz="1400" b="1" dirty="0">
                <a:solidFill>
                  <a:srgbClr val="002060"/>
                </a:solidFill>
                <a:latin typeface="Candara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904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707</Words>
  <Application>Microsoft Office PowerPoint</Application>
  <PresentationFormat>Diaprojekcija na zaslonu (4:3)</PresentationFormat>
  <Paragraphs>139</Paragraphs>
  <Slides>35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35</vt:i4>
      </vt:variant>
    </vt:vector>
  </HeadingPairs>
  <TitlesOfParts>
    <vt:vector size="41" baseType="lpstr">
      <vt:lpstr>Arial</vt:lpstr>
      <vt:lpstr>Calibri</vt:lpstr>
      <vt:lpstr>Candara</vt:lpstr>
      <vt:lpstr>Times New Roman</vt:lpstr>
      <vt:lpstr>Wingdings</vt:lpstr>
      <vt:lpstr>Office Theme</vt:lpstr>
      <vt:lpstr>PowerPointova predstavitev</vt:lpstr>
      <vt:lpstr>„Zemljevid“ mednarodnih raziskav</vt:lpstr>
      <vt:lpstr>Se morda vprašate?</vt:lpstr>
      <vt:lpstr>Spremembe v bralnih navadah 15-letnikov</vt:lpstr>
      <vt:lpstr>Osnovni podatki PISA 2018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država naredi z rezultati raziskav?</vt:lpstr>
      <vt:lpstr>Povezanost dosežkov po šolah z ozadjem učencev</vt:lpstr>
      <vt:lpstr>Povezanost dosežkov z vpisom v SŠ</vt:lpstr>
      <vt:lpstr>Povezanost dosežkov po regijah z ozadjem učencev</vt:lpstr>
      <vt:lpstr>PowerPointova predstavitev</vt:lpstr>
      <vt:lpstr>Odstotek mladih, ki so zadovoljni z življenjem</vt:lpstr>
      <vt:lpstr>Razlike med spoloma v zadovoljstvu z življenjem</vt:lpstr>
      <vt:lpstr>Veselje</vt:lpstr>
      <vt:lpstr>Pogostost pozitivnih čustev – razlike med spoloma</vt:lpstr>
      <vt:lpstr>Žalost</vt:lpstr>
      <vt:lpstr>PowerPointova predstavitev</vt:lpstr>
      <vt:lpstr>Strah pred neuspehom</vt:lpstr>
      <vt:lpstr>Strah pred neuspehom in zadovoljstvo z življenjem</vt:lpstr>
      <vt:lpstr>Se inteligentnost lahko spreminja?</vt:lpstr>
      <vt:lpstr>Medvrstniško nasilje</vt:lpstr>
      <vt:lpstr>Medvrstniško nasilje</vt:lpstr>
      <vt:lpstr>Zaznava povratne informacije učitelja slovenščine</vt:lpstr>
      <vt:lpstr>Zaznava opore učitelja slovenščine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Mojca Štraus</dc:creator>
  <cp:lastModifiedBy>Mojca Pozne Šuštar</cp:lastModifiedBy>
  <cp:revision>145</cp:revision>
  <dcterms:created xsi:type="dcterms:W3CDTF">2019-11-02T16:27:22Z</dcterms:created>
  <dcterms:modified xsi:type="dcterms:W3CDTF">2020-01-20T13:56:14Z</dcterms:modified>
</cp:coreProperties>
</file>