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287000" cy="10287000"/>
  <p:notesSz cx="6858000" cy="9144000"/>
  <p:embeddedFontLst>
    <p:embeddedFont>
      <p:font typeface="Abril Fatface" panose="02000503000000020003" pitchFamily="2" charset="-18"/>
      <p:regular r:id="rId9"/>
    </p:embeddedFont>
    <p:embeddedFont>
      <p:font typeface="Aleo Bold" panose="00000800000000000000" charset="-18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DM Sans Bold" panose="020B0604020202020204" charset="-18"/>
      <p:regular r:id="rId15"/>
    </p:embeddedFont>
    <p:embeddedFont>
      <p:font typeface="Montserrat Light" panose="00000400000000000000" pitchFamily="2" charset="-18"/>
      <p:regular r:id="rId16"/>
      <p:italic r:id="rId17"/>
    </p:embeddedFont>
    <p:embeddedFont>
      <p:font typeface="Montserrat Light Bold" panose="020B0604020202020204" charset="-18"/>
      <p:regular r:id="rId18"/>
    </p:embeddedFont>
    <p:embeddedFont>
      <p:font typeface="Montserrat Light Bold Italics" panose="020B0604020202020204" charset="-18"/>
      <p:regular r:id="rId19"/>
    </p:embeddedFont>
    <p:embeddedFont>
      <p:font typeface="Montserrat Light Italics" panose="020B0604020202020204" charset="-18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41" autoAdjust="0"/>
  </p:normalViewPr>
  <p:slideViewPr>
    <p:cSldViewPr>
      <p:cViewPr varScale="1">
        <p:scale>
          <a:sx n="70" d="100"/>
          <a:sy n="70" d="100"/>
        </p:scale>
        <p:origin x="19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 descr="Logotip Ministrstva za vzgojo in izobraževanje"/>
          <p:cNvSpPr/>
          <p:nvPr/>
        </p:nvSpPr>
        <p:spPr>
          <a:xfrm>
            <a:off x="3155511" y="0"/>
            <a:ext cx="3105297" cy="1211157"/>
          </a:xfrm>
          <a:custGeom>
            <a:avLst/>
            <a:gdLst/>
            <a:ahLst/>
            <a:cxnLst/>
            <a:rect l="l" t="t" r="r" b="b"/>
            <a:pathLst>
              <a:path w="3105297" h="1211157">
                <a:moveTo>
                  <a:pt x="0" y="0"/>
                </a:moveTo>
                <a:lnTo>
                  <a:pt x="3105297" y="0"/>
                </a:lnTo>
                <a:lnTo>
                  <a:pt x="3105297" y="1211157"/>
                </a:lnTo>
                <a:lnTo>
                  <a:pt x="0" y="12111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7" name="Naslov 26">
            <a:extLst>
              <a:ext uri="{FF2B5EF4-FFF2-40B4-BE49-F238E27FC236}">
                <a16:creationId xmlns:a16="http://schemas.microsoft.com/office/drawing/2014/main" id="{9868153A-D626-03E9-FC4B-1D9E791379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073" y="1682537"/>
            <a:ext cx="8229600" cy="1143000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6000" kern="1200" dirty="0" err="1">
                <a:solidFill>
                  <a:srgbClr val="6AADD5"/>
                </a:solidFill>
                <a:effectLst/>
                <a:latin typeface="Abril Fatface" panose="02000503000000020003" pitchFamily="2" charset="-18"/>
                <a:ea typeface="+mn-ea"/>
                <a:cs typeface="+mn-cs"/>
              </a:rPr>
              <a:t>Predšolska</a:t>
            </a:r>
            <a:r>
              <a:rPr lang="en-US" sz="6000" kern="1200" dirty="0">
                <a:solidFill>
                  <a:srgbClr val="6AADD5"/>
                </a:solidFill>
                <a:effectLst/>
                <a:latin typeface="Abril Fatface" panose="02000503000000020003" pitchFamily="2" charset="-18"/>
                <a:ea typeface="+mn-ea"/>
                <a:cs typeface="+mn-cs"/>
              </a:rPr>
              <a:t> </a:t>
            </a:r>
            <a:r>
              <a:rPr lang="en-US" sz="6700" kern="1200" dirty="0" err="1">
                <a:solidFill>
                  <a:srgbClr val="6AADD5"/>
                </a:solidFill>
                <a:effectLst/>
                <a:latin typeface="Abril Fatface" panose="02000503000000020003" pitchFamily="2" charset="-18"/>
                <a:ea typeface="+mn-ea"/>
                <a:cs typeface="+mn-cs"/>
              </a:rPr>
              <a:t>vzgoja</a:t>
            </a:r>
            <a:r>
              <a:rPr lang="en-US" sz="6000" kern="1200" dirty="0">
                <a:solidFill>
                  <a:srgbClr val="6AADD5"/>
                </a:solidFill>
                <a:effectLst/>
                <a:latin typeface="Abril Fatface" panose="02000503000000020003" pitchFamily="2" charset="-18"/>
                <a:ea typeface="+mn-ea"/>
                <a:cs typeface="+mn-cs"/>
              </a:rPr>
              <a:t> v </a:t>
            </a:r>
            <a:r>
              <a:rPr lang="en-US" sz="6000" kern="1200" dirty="0" err="1">
                <a:solidFill>
                  <a:srgbClr val="6AADD5"/>
                </a:solidFill>
                <a:effectLst/>
                <a:latin typeface="Abril Fatface" panose="02000503000000020003" pitchFamily="2" charset="-18"/>
                <a:ea typeface="+mn-ea"/>
                <a:cs typeface="+mn-cs"/>
              </a:rPr>
              <a:t>številkah</a:t>
            </a:r>
            <a:r>
              <a:rPr lang="sl-SI" sz="6000" kern="1200" dirty="0">
                <a:solidFill>
                  <a:srgbClr val="6AADD5"/>
                </a:solidFill>
                <a:effectLst/>
                <a:latin typeface="Abril Fatface" panose="02000503000000020003" pitchFamily="2" charset="-18"/>
                <a:ea typeface="+mn-ea"/>
                <a:cs typeface="+mn-cs"/>
              </a:rPr>
              <a:t> </a:t>
            </a:r>
            <a:br>
              <a:rPr lang="sl-SI" sz="6000" kern="1200" dirty="0">
                <a:solidFill>
                  <a:srgbClr val="6AADD5"/>
                </a:solidFill>
                <a:effectLst/>
                <a:latin typeface="Abril Fatface" panose="02000503000000020003" pitchFamily="2" charset="-18"/>
                <a:ea typeface="+mn-ea"/>
                <a:cs typeface="+mn-cs"/>
              </a:rPr>
            </a:br>
            <a:r>
              <a:rPr lang="sl-SI" sz="6000" kern="1200" dirty="0">
                <a:solidFill>
                  <a:srgbClr val="6AADD5"/>
                </a:solidFill>
                <a:effectLst/>
                <a:latin typeface="Abril Fatface" panose="02000503000000020003" pitchFamily="2" charset="-18"/>
                <a:ea typeface="+mn-ea"/>
                <a:cs typeface="+mn-cs"/>
              </a:rPr>
              <a:t>2023/2024</a:t>
            </a:r>
            <a:endParaRPr lang="sl-SI" sz="4900" dirty="0">
              <a:effectLst/>
            </a:endParaRPr>
          </a:p>
          <a:p>
            <a:endParaRPr lang="sl-SI" dirty="0"/>
          </a:p>
        </p:txBody>
      </p:sp>
      <p:grpSp>
        <p:nvGrpSpPr>
          <p:cNvPr id="4" name="Group 4" descr="Piktogram dojenčki v plenicah"/>
          <p:cNvGrpSpPr/>
          <p:nvPr/>
        </p:nvGrpSpPr>
        <p:grpSpPr>
          <a:xfrm>
            <a:off x="277672" y="3333708"/>
            <a:ext cx="4112787" cy="560835"/>
            <a:chOff x="0" y="0"/>
            <a:chExt cx="5483716" cy="747779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5483716" cy="747779"/>
              <a:chOff x="0" y="0"/>
              <a:chExt cx="13970000" cy="1905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25400" y="0"/>
                <a:ext cx="2489200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2489200" h="1905000">
                    <a:moveTo>
                      <a:pt x="863600" y="254000"/>
                    </a:moveTo>
                    <a:cubicBezTo>
                      <a:pt x="863600" y="393700"/>
                      <a:pt x="749300" y="508000"/>
                      <a:pt x="609600" y="508000"/>
                    </a:cubicBezTo>
                    <a:cubicBezTo>
                      <a:pt x="469900" y="508000"/>
                      <a:pt x="355600" y="393700"/>
                      <a:pt x="355600" y="254000"/>
                    </a:cubicBezTo>
                    <a:cubicBezTo>
                      <a:pt x="355600" y="114300"/>
                      <a:pt x="469900" y="0"/>
                      <a:pt x="609600" y="0"/>
                    </a:cubicBezTo>
                    <a:cubicBezTo>
                      <a:pt x="749300" y="0"/>
                      <a:pt x="863600" y="114300"/>
                      <a:pt x="863600" y="254000"/>
                    </a:cubicBezTo>
                    <a:close/>
                    <a:moveTo>
                      <a:pt x="317500" y="1257300"/>
                    </a:moveTo>
                    <a:cubicBezTo>
                      <a:pt x="330200" y="1244600"/>
                      <a:pt x="342900" y="1231900"/>
                      <a:pt x="355600" y="1231900"/>
                    </a:cubicBezTo>
                    <a:cubicBezTo>
                      <a:pt x="381000" y="1231900"/>
                      <a:pt x="393700" y="1231900"/>
                      <a:pt x="406400" y="1244600"/>
                    </a:cubicBezTo>
                    <a:lnTo>
                      <a:pt x="520700" y="1320800"/>
                    </a:lnTo>
                    <a:cubicBezTo>
                      <a:pt x="533400" y="1333500"/>
                      <a:pt x="546100" y="1346200"/>
                      <a:pt x="546100" y="1371600"/>
                    </a:cubicBezTo>
                    <a:cubicBezTo>
                      <a:pt x="546100" y="1384300"/>
                      <a:pt x="533400" y="1409700"/>
                      <a:pt x="520700" y="1422400"/>
                    </a:cubicBezTo>
                    <a:lnTo>
                      <a:pt x="355600" y="1587500"/>
                    </a:lnTo>
                    <a:cubicBezTo>
                      <a:pt x="355600" y="1587500"/>
                      <a:pt x="355600" y="1587500"/>
                      <a:pt x="355600" y="1587500"/>
                    </a:cubicBezTo>
                    <a:cubicBezTo>
                      <a:pt x="355600" y="1587500"/>
                      <a:pt x="355600" y="1587500"/>
                      <a:pt x="355600" y="1587500"/>
                    </a:cubicBezTo>
                    <a:lnTo>
                      <a:pt x="495300" y="1727200"/>
                    </a:lnTo>
                    <a:cubicBezTo>
                      <a:pt x="558800" y="1790700"/>
                      <a:pt x="520700" y="1879600"/>
                      <a:pt x="444500" y="1905000"/>
                    </a:cubicBezTo>
                    <a:cubicBezTo>
                      <a:pt x="431800" y="1905000"/>
                      <a:pt x="406400" y="1892300"/>
                      <a:pt x="406400" y="1892300"/>
                    </a:cubicBezTo>
                    <a:lnTo>
                      <a:pt x="177800" y="1663700"/>
                    </a:lnTo>
                    <a:cubicBezTo>
                      <a:pt x="127000" y="1612900"/>
                      <a:pt x="127000" y="1549400"/>
                      <a:pt x="165100" y="1498600"/>
                    </a:cubicBezTo>
                    <a:lnTo>
                      <a:pt x="317500" y="1257300"/>
                    </a:lnTo>
                    <a:close/>
                    <a:moveTo>
                      <a:pt x="342900" y="952500"/>
                    </a:moveTo>
                    <a:cubicBezTo>
                      <a:pt x="342900" y="952500"/>
                      <a:pt x="355600" y="952500"/>
                      <a:pt x="355600" y="965200"/>
                    </a:cubicBezTo>
                    <a:lnTo>
                      <a:pt x="355600" y="1130300"/>
                    </a:lnTo>
                    <a:cubicBezTo>
                      <a:pt x="355600" y="1130300"/>
                      <a:pt x="368300" y="1143000"/>
                      <a:pt x="368300" y="1143000"/>
                    </a:cubicBezTo>
                    <a:cubicBezTo>
                      <a:pt x="533400" y="1117600"/>
                      <a:pt x="685800" y="1117600"/>
                      <a:pt x="850900" y="1143000"/>
                    </a:cubicBezTo>
                    <a:cubicBezTo>
                      <a:pt x="850900" y="1143000"/>
                      <a:pt x="850900" y="1143000"/>
                      <a:pt x="863600" y="1143000"/>
                    </a:cubicBezTo>
                    <a:cubicBezTo>
                      <a:pt x="863600" y="1130300"/>
                      <a:pt x="863600" y="1130300"/>
                      <a:pt x="863600" y="1130300"/>
                    </a:cubicBezTo>
                    <a:lnTo>
                      <a:pt x="863600" y="965200"/>
                    </a:lnTo>
                    <a:cubicBezTo>
                      <a:pt x="863600" y="952500"/>
                      <a:pt x="876300" y="952500"/>
                      <a:pt x="876300" y="952500"/>
                    </a:cubicBezTo>
                    <a:lnTo>
                      <a:pt x="1016000" y="1206500"/>
                    </a:lnTo>
                    <a:cubicBezTo>
                      <a:pt x="1041400" y="1244600"/>
                      <a:pt x="1079500" y="1270000"/>
                      <a:pt x="1130300" y="1270000"/>
                    </a:cubicBezTo>
                    <a:lnTo>
                      <a:pt x="1193800" y="1270000"/>
                    </a:lnTo>
                    <a:cubicBezTo>
                      <a:pt x="1206500" y="1270000"/>
                      <a:pt x="1206500" y="1270000"/>
                      <a:pt x="1219200" y="1257300"/>
                    </a:cubicBezTo>
                    <a:cubicBezTo>
                      <a:pt x="1219200" y="1244600"/>
                      <a:pt x="1219200" y="1231900"/>
                      <a:pt x="1219200" y="1219200"/>
                    </a:cubicBezTo>
                    <a:lnTo>
                      <a:pt x="990600" y="825500"/>
                    </a:lnTo>
                    <a:lnTo>
                      <a:pt x="939800" y="711200"/>
                    </a:lnTo>
                    <a:cubicBezTo>
                      <a:pt x="889000" y="622300"/>
                      <a:pt x="800100" y="571500"/>
                      <a:pt x="711200" y="571500"/>
                    </a:cubicBezTo>
                    <a:lnTo>
                      <a:pt x="508000" y="571500"/>
                    </a:lnTo>
                    <a:cubicBezTo>
                      <a:pt x="419100" y="571500"/>
                      <a:pt x="330200" y="622300"/>
                      <a:pt x="279400" y="711200"/>
                    </a:cubicBezTo>
                    <a:lnTo>
                      <a:pt x="228600" y="825500"/>
                    </a:lnTo>
                    <a:lnTo>
                      <a:pt x="0" y="1219200"/>
                    </a:lnTo>
                    <a:cubicBezTo>
                      <a:pt x="0" y="1231900"/>
                      <a:pt x="0" y="1244600"/>
                      <a:pt x="0" y="1257300"/>
                    </a:cubicBezTo>
                    <a:cubicBezTo>
                      <a:pt x="12700" y="1270000"/>
                      <a:pt x="12700" y="1270000"/>
                      <a:pt x="25400" y="1270000"/>
                    </a:cubicBezTo>
                    <a:lnTo>
                      <a:pt x="88900" y="1270000"/>
                    </a:lnTo>
                    <a:cubicBezTo>
                      <a:pt x="139700" y="1270000"/>
                      <a:pt x="177800" y="1244600"/>
                      <a:pt x="203200" y="1206500"/>
                    </a:cubicBezTo>
                    <a:lnTo>
                      <a:pt x="342900" y="952500"/>
                    </a:lnTo>
                    <a:close/>
                    <a:moveTo>
                      <a:pt x="812800" y="1244600"/>
                    </a:moveTo>
                    <a:cubicBezTo>
                      <a:pt x="825500" y="1231900"/>
                      <a:pt x="838200" y="1231900"/>
                      <a:pt x="863600" y="1231900"/>
                    </a:cubicBezTo>
                    <a:cubicBezTo>
                      <a:pt x="876300" y="1231900"/>
                      <a:pt x="889000" y="1244600"/>
                      <a:pt x="901700" y="1257300"/>
                    </a:cubicBezTo>
                    <a:lnTo>
                      <a:pt x="1054100" y="1498600"/>
                    </a:lnTo>
                    <a:cubicBezTo>
                      <a:pt x="1092200" y="1549400"/>
                      <a:pt x="1092200" y="1612900"/>
                      <a:pt x="1041400" y="1663700"/>
                    </a:cubicBezTo>
                    <a:lnTo>
                      <a:pt x="812800" y="1892300"/>
                    </a:lnTo>
                    <a:cubicBezTo>
                      <a:pt x="812800" y="1892300"/>
                      <a:pt x="787400" y="1905000"/>
                      <a:pt x="774700" y="1905000"/>
                    </a:cubicBezTo>
                    <a:cubicBezTo>
                      <a:pt x="698500" y="1879600"/>
                      <a:pt x="660400" y="1790700"/>
                      <a:pt x="723900" y="1727200"/>
                    </a:cubicBezTo>
                    <a:lnTo>
                      <a:pt x="863600" y="1587500"/>
                    </a:lnTo>
                    <a:cubicBezTo>
                      <a:pt x="863600" y="1587500"/>
                      <a:pt x="863600" y="1587500"/>
                      <a:pt x="863600" y="1587500"/>
                    </a:cubicBezTo>
                    <a:cubicBezTo>
                      <a:pt x="863600" y="1587500"/>
                      <a:pt x="863600" y="1587500"/>
                      <a:pt x="863600" y="1587500"/>
                    </a:cubicBezTo>
                    <a:lnTo>
                      <a:pt x="698500" y="1422400"/>
                    </a:lnTo>
                    <a:cubicBezTo>
                      <a:pt x="685800" y="1409700"/>
                      <a:pt x="673100" y="1384300"/>
                      <a:pt x="673100" y="1371600"/>
                    </a:cubicBezTo>
                    <a:cubicBezTo>
                      <a:pt x="673100" y="1346200"/>
                      <a:pt x="685800" y="1333500"/>
                      <a:pt x="698500" y="1320800"/>
                    </a:cubicBezTo>
                    <a:lnTo>
                      <a:pt x="812800" y="1244600"/>
                    </a:lnTo>
                    <a:close/>
                    <a:moveTo>
                      <a:pt x="2133600" y="254000"/>
                    </a:moveTo>
                    <a:cubicBezTo>
                      <a:pt x="2133600" y="393700"/>
                      <a:pt x="2019300" y="508000"/>
                      <a:pt x="1879600" y="508000"/>
                    </a:cubicBezTo>
                    <a:cubicBezTo>
                      <a:pt x="1739900" y="508000"/>
                      <a:pt x="1625600" y="393700"/>
                      <a:pt x="1625600" y="254000"/>
                    </a:cubicBezTo>
                    <a:cubicBezTo>
                      <a:pt x="1625600" y="114300"/>
                      <a:pt x="1739900" y="0"/>
                      <a:pt x="1879600" y="0"/>
                    </a:cubicBezTo>
                    <a:cubicBezTo>
                      <a:pt x="2019300" y="0"/>
                      <a:pt x="2133600" y="114300"/>
                      <a:pt x="2133600" y="254000"/>
                    </a:cubicBezTo>
                    <a:close/>
                    <a:moveTo>
                      <a:pt x="1587500" y="1257300"/>
                    </a:moveTo>
                    <a:cubicBezTo>
                      <a:pt x="1600200" y="1244600"/>
                      <a:pt x="1612900" y="1231900"/>
                      <a:pt x="1625600" y="1231900"/>
                    </a:cubicBezTo>
                    <a:cubicBezTo>
                      <a:pt x="1651000" y="1231900"/>
                      <a:pt x="1663700" y="1231900"/>
                      <a:pt x="1676400" y="1244600"/>
                    </a:cubicBezTo>
                    <a:lnTo>
                      <a:pt x="1790700" y="1320800"/>
                    </a:lnTo>
                    <a:cubicBezTo>
                      <a:pt x="1803400" y="1333500"/>
                      <a:pt x="1816100" y="1346200"/>
                      <a:pt x="1816100" y="1371600"/>
                    </a:cubicBezTo>
                    <a:cubicBezTo>
                      <a:pt x="1816100" y="1384300"/>
                      <a:pt x="1803400" y="1409700"/>
                      <a:pt x="1790700" y="1422400"/>
                    </a:cubicBezTo>
                    <a:lnTo>
                      <a:pt x="1625600" y="1587500"/>
                    </a:lnTo>
                    <a:lnTo>
                      <a:pt x="1765300" y="1727200"/>
                    </a:lnTo>
                    <a:cubicBezTo>
                      <a:pt x="1828800" y="1790700"/>
                      <a:pt x="1790700" y="1879600"/>
                      <a:pt x="1714500" y="1905000"/>
                    </a:cubicBezTo>
                    <a:cubicBezTo>
                      <a:pt x="1701800" y="1905000"/>
                      <a:pt x="1676400" y="1892300"/>
                      <a:pt x="1676400" y="1892300"/>
                    </a:cubicBezTo>
                    <a:lnTo>
                      <a:pt x="1447800" y="1663700"/>
                    </a:lnTo>
                    <a:cubicBezTo>
                      <a:pt x="1397000" y="1612900"/>
                      <a:pt x="1397000" y="1549400"/>
                      <a:pt x="1435100" y="1498600"/>
                    </a:cubicBezTo>
                    <a:lnTo>
                      <a:pt x="1587500" y="1257300"/>
                    </a:lnTo>
                    <a:close/>
                    <a:moveTo>
                      <a:pt x="1612900" y="952500"/>
                    </a:moveTo>
                    <a:cubicBezTo>
                      <a:pt x="1612900" y="952500"/>
                      <a:pt x="1625600" y="952500"/>
                      <a:pt x="1625600" y="965200"/>
                    </a:cubicBezTo>
                    <a:lnTo>
                      <a:pt x="1625600" y="1130300"/>
                    </a:lnTo>
                    <a:cubicBezTo>
                      <a:pt x="1625600" y="1130300"/>
                      <a:pt x="1638300" y="1143000"/>
                      <a:pt x="1638300" y="1143000"/>
                    </a:cubicBezTo>
                    <a:cubicBezTo>
                      <a:pt x="1803400" y="1117600"/>
                      <a:pt x="1955800" y="1117600"/>
                      <a:pt x="2120900" y="1143000"/>
                    </a:cubicBezTo>
                    <a:cubicBezTo>
                      <a:pt x="2120900" y="1143000"/>
                      <a:pt x="2120900" y="1143000"/>
                      <a:pt x="2133600" y="1143000"/>
                    </a:cubicBezTo>
                    <a:cubicBezTo>
                      <a:pt x="2133600" y="1130300"/>
                      <a:pt x="2133600" y="1130300"/>
                      <a:pt x="2133600" y="1130300"/>
                    </a:cubicBezTo>
                    <a:lnTo>
                      <a:pt x="2133600" y="965200"/>
                    </a:lnTo>
                    <a:cubicBezTo>
                      <a:pt x="2133600" y="952500"/>
                      <a:pt x="2146300" y="952500"/>
                      <a:pt x="2146300" y="952500"/>
                    </a:cubicBezTo>
                    <a:lnTo>
                      <a:pt x="2286000" y="1206500"/>
                    </a:lnTo>
                    <a:cubicBezTo>
                      <a:pt x="2311400" y="1244600"/>
                      <a:pt x="2349500" y="1270000"/>
                      <a:pt x="2400300" y="1270000"/>
                    </a:cubicBezTo>
                    <a:lnTo>
                      <a:pt x="2463800" y="1270000"/>
                    </a:lnTo>
                    <a:cubicBezTo>
                      <a:pt x="2476500" y="1270000"/>
                      <a:pt x="2476500" y="1270000"/>
                      <a:pt x="2489200" y="1257300"/>
                    </a:cubicBezTo>
                    <a:cubicBezTo>
                      <a:pt x="2489200" y="1244600"/>
                      <a:pt x="2489200" y="1231900"/>
                      <a:pt x="2489200" y="1219200"/>
                    </a:cubicBezTo>
                    <a:lnTo>
                      <a:pt x="2260600" y="825500"/>
                    </a:lnTo>
                    <a:lnTo>
                      <a:pt x="2209800" y="711200"/>
                    </a:lnTo>
                    <a:cubicBezTo>
                      <a:pt x="2159000" y="622300"/>
                      <a:pt x="2070100" y="571500"/>
                      <a:pt x="1981200" y="571500"/>
                    </a:cubicBezTo>
                    <a:lnTo>
                      <a:pt x="1778000" y="571500"/>
                    </a:lnTo>
                    <a:cubicBezTo>
                      <a:pt x="1689100" y="571500"/>
                      <a:pt x="1600200" y="622300"/>
                      <a:pt x="1549400" y="711200"/>
                    </a:cubicBezTo>
                    <a:lnTo>
                      <a:pt x="1498600" y="825500"/>
                    </a:lnTo>
                    <a:lnTo>
                      <a:pt x="1270000" y="1219200"/>
                    </a:lnTo>
                    <a:cubicBezTo>
                      <a:pt x="1270000" y="1231900"/>
                      <a:pt x="1270000" y="1244600"/>
                      <a:pt x="1270000" y="1257300"/>
                    </a:cubicBezTo>
                    <a:cubicBezTo>
                      <a:pt x="1282700" y="1270000"/>
                      <a:pt x="1282700" y="1270000"/>
                      <a:pt x="1295400" y="1270000"/>
                    </a:cubicBezTo>
                    <a:lnTo>
                      <a:pt x="1358900" y="1270000"/>
                    </a:lnTo>
                    <a:cubicBezTo>
                      <a:pt x="1409700" y="1270000"/>
                      <a:pt x="1447800" y="1244600"/>
                      <a:pt x="1473200" y="1206500"/>
                    </a:cubicBezTo>
                    <a:lnTo>
                      <a:pt x="1612900" y="952500"/>
                    </a:lnTo>
                    <a:close/>
                    <a:moveTo>
                      <a:pt x="2082800" y="1244600"/>
                    </a:moveTo>
                    <a:cubicBezTo>
                      <a:pt x="2095500" y="1231900"/>
                      <a:pt x="2108200" y="1231900"/>
                      <a:pt x="2133600" y="1231900"/>
                    </a:cubicBezTo>
                    <a:cubicBezTo>
                      <a:pt x="2146300" y="1231900"/>
                      <a:pt x="2159000" y="1244600"/>
                      <a:pt x="2171700" y="1257300"/>
                    </a:cubicBezTo>
                    <a:lnTo>
                      <a:pt x="2324100" y="1498600"/>
                    </a:lnTo>
                    <a:cubicBezTo>
                      <a:pt x="2362200" y="1549400"/>
                      <a:pt x="2362200" y="1612900"/>
                      <a:pt x="2311400" y="1663700"/>
                    </a:cubicBezTo>
                    <a:lnTo>
                      <a:pt x="2082800" y="1892300"/>
                    </a:lnTo>
                    <a:cubicBezTo>
                      <a:pt x="2082800" y="1892300"/>
                      <a:pt x="2057400" y="1905000"/>
                      <a:pt x="2044700" y="1905000"/>
                    </a:cubicBezTo>
                    <a:cubicBezTo>
                      <a:pt x="1968500" y="1879600"/>
                      <a:pt x="1930400" y="1790700"/>
                      <a:pt x="1993900" y="1727200"/>
                    </a:cubicBezTo>
                    <a:lnTo>
                      <a:pt x="2133600" y="1587500"/>
                    </a:lnTo>
                    <a:lnTo>
                      <a:pt x="1968500" y="1422400"/>
                    </a:lnTo>
                    <a:cubicBezTo>
                      <a:pt x="1955800" y="1409700"/>
                      <a:pt x="1943100" y="1384300"/>
                      <a:pt x="1943100" y="1371600"/>
                    </a:cubicBezTo>
                    <a:cubicBezTo>
                      <a:pt x="1943100" y="1346200"/>
                      <a:pt x="1955800" y="1333500"/>
                      <a:pt x="1968500" y="1320800"/>
                    </a:cubicBezTo>
                    <a:lnTo>
                      <a:pt x="2082800" y="1244600"/>
                    </a:lnTo>
                    <a:close/>
                  </a:path>
                </a:pathLst>
              </a:custGeom>
              <a:solidFill>
                <a:srgbClr val="BDBDBD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2565400" y="0"/>
                <a:ext cx="10109200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10109200" h="1905000">
                    <a:moveTo>
                      <a:pt x="863600" y="254000"/>
                    </a:moveTo>
                    <a:cubicBezTo>
                      <a:pt x="863600" y="393700"/>
                      <a:pt x="749300" y="508000"/>
                      <a:pt x="609600" y="508000"/>
                    </a:cubicBezTo>
                    <a:cubicBezTo>
                      <a:pt x="469900" y="508000"/>
                      <a:pt x="355600" y="393700"/>
                      <a:pt x="355600" y="254000"/>
                    </a:cubicBezTo>
                    <a:cubicBezTo>
                      <a:pt x="355600" y="114300"/>
                      <a:pt x="469900" y="0"/>
                      <a:pt x="609600" y="0"/>
                    </a:cubicBezTo>
                    <a:cubicBezTo>
                      <a:pt x="749300" y="0"/>
                      <a:pt x="863600" y="114300"/>
                      <a:pt x="863600" y="254000"/>
                    </a:cubicBezTo>
                    <a:close/>
                    <a:moveTo>
                      <a:pt x="317500" y="1257300"/>
                    </a:moveTo>
                    <a:cubicBezTo>
                      <a:pt x="330200" y="1244600"/>
                      <a:pt x="342900" y="1231900"/>
                      <a:pt x="355600" y="1231900"/>
                    </a:cubicBezTo>
                    <a:cubicBezTo>
                      <a:pt x="381000" y="1231900"/>
                      <a:pt x="393700" y="1231900"/>
                      <a:pt x="406400" y="1244600"/>
                    </a:cubicBezTo>
                    <a:lnTo>
                      <a:pt x="520700" y="1320800"/>
                    </a:lnTo>
                    <a:cubicBezTo>
                      <a:pt x="533400" y="1333500"/>
                      <a:pt x="546100" y="1346200"/>
                      <a:pt x="546100" y="1371600"/>
                    </a:cubicBezTo>
                    <a:cubicBezTo>
                      <a:pt x="546100" y="1384300"/>
                      <a:pt x="533400" y="1409700"/>
                      <a:pt x="520700" y="1422400"/>
                    </a:cubicBezTo>
                    <a:lnTo>
                      <a:pt x="355600" y="1587500"/>
                    </a:lnTo>
                    <a:lnTo>
                      <a:pt x="495300" y="1727200"/>
                    </a:lnTo>
                    <a:cubicBezTo>
                      <a:pt x="558800" y="1790700"/>
                      <a:pt x="520700" y="1879600"/>
                      <a:pt x="444500" y="1905000"/>
                    </a:cubicBezTo>
                    <a:cubicBezTo>
                      <a:pt x="431800" y="1905000"/>
                      <a:pt x="406400" y="1892300"/>
                      <a:pt x="406400" y="1892300"/>
                    </a:cubicBezTo>
                    <a:lnTo>
                      <a:pt x="177800" y="1663700"/>
                    </a:lnTo>
                    <a:cubicBezTo>
                      <a:pt x="127000" y="1612900"/>
                      <a:pt x="127000" y="1549400"/>
                      <a:pt x="165100" y="1498600"/>
                    </a:cubicBezTo>
                    <a:lnTo>
                      <a:pt x="317500" y="1257300"/>
                    </a:lnTo>
                    <a:close/>
                    <a:moveTo>
                      <a:pt x="342900" y="952500"/>
                    </a:moveTo>
                    <a:cubicBezTo>
                      <a:pt x="342900" y="952500"/>
                      <a:pt x="355600" y="952500"/>
                      <a:pt x="355600" y="965200"/>
                    </a:cubicBezTo>
                    <a:lnTo>
                      <a:pt x="355600" y="1130300"/>
                    </a:lnTo>
                    <a:cubicBezTo>
                      <a:pt x="355600" y="1130300"/>
                      <a:pt x="368300" y="1143000"/>
                      <a:pt x="368300" y="1143000"/>
                    </a:cubicBezTo>
                    <a:cubicBezTo>
                      <a:pt x="533400" y="1117600"/>
                      <a:pt x="685800" y="1117600"/>
                      <a:pt x="850900" y="1143000"/>
                    </a:cubicBezTo>
                    <a:cubicBezTo>
                      <a:pt x="850900" y="1143000"/>
                      <a:pt x="850900" y="1143000"/>
                      <a:pt x="863600" y="1143000"/>
                    </a:cubicBezTo>
                    <a:cubicBezTo>
                      <a:pt x="863600" y="1130300"/>
                      <a:pt x="863600" y="1130300"/>
                      <a:pt x="863600" y="1130300"/>
                    </a:cubicBezTo>
                    <a:lnTo>
                      <a:pt x="863600" y="965200"/>
                    </a:lnTo>
                    <a:cubicBezTo>
                      <a:pt x="863600" y="952500"/>
                      <a:pt x="876300" y="952500"/>
                      <a:pt x="876300" y="952500"/>
                    </a:cubicBezTo>
                    <a:lnTo>
                      <a:pt x="1016000" y="1206500"/>
                    </a:lnTo>
                    <a:cubicBezTo>
                      <a:pt x="1041400" y="1244600"/>
                      <a:pt x="1079500" y="1270000"/>
                      <a:pt x="1130300" y="1270000"/>
                    </a:cubicBezTo>
                    <a:lnTo>
                      <a:pt x="1193800" y="1270000"/>
                    </a:lnTo>
                    <a:cubicBezTo>
                      <a:pt x="1206500" y="1270000"/>
                      <a:pt x="1206500" y="1270000"/>
                      <a:pt x="1219200" y="1257300"/>
                    </a:cubicBezTo>
                    <a:cubicBezTo>
                      <a:pt x="1219200" y="1244600"/>
                      <a:pt x="1219200" y="1231900"/>
                      <a:pt x="1219200" y="1219200"/>
                    </a:cubicBezTo>
                    <a:lnTo>
                      <a:pt x="990600" y="825500"/>
                    </a:lnTo>
                    <a:lnTo>
                      <a:pt x="939800" y="711200"/>
                    </a:lnTo>
                    <a:cubicBezTo>
                      <a:pt x="889000" y="622300"/>
                      <a:pt x="800100" y="571500"/>
                      <a:pt x="711200" y="571500"/>
                    </a:cubicBezTo>
                    <a:lnTo>
                      <a:pt x="508000" y="571500"/>
                    </a:lnTo>
                    <a:cubicBezTo>
                      <a:pt x="419100" y="571500"/>
                      <a:pt x="330200" y="622300"/>
                      <a:pt x="279400" y="711200"/>
                    </a:cubicBezTo>
                    <a:lnTo>
                      <a:pt x="228600" y="825500"/>
                    </a:lnTo>
                    <a:lnTo>
                      <a:pt x="0" y="1219200"/>
                    </a:lnTo>
                    <a:cubicBezTo>
                      <a:pt x="0" y="1231900"/>
                      <a:pt x="0" y="1244600"/>
                      <a:pt x="0" y="1257300"/>
                    </a:cubicBezTo>
                    <a:cubicBezTo>
                      <a:pt x="12700" y="1270000"/>
                      <a:pt x="12700" y="1270000"/>
                      <a:pt x="25400" y="1270000"/>
                    </a:cubicBezTo>
                    <a:lnTo>
                      <a:pt x="88900" y="1270000"/>
                    </a:lnTo>
                    <a:cubicBezTo>
                      <a:pt x="139700" y="1270000"/>
                      <a:pt x="177800" y="1244600"/>
                      <a:pt x="203200" y="1206500"/>
                    </a:cubicBezTo>
                    <a:lnTo>
                      <a:pt x="342900" y="952500"/>
                    </a:lnTo>
                    <a:close/>
                    <a:moveTo>
                      <a:pt x="812800" y="1244600"/>
                    </a:moveTo>
                    <a:cubicBezTo>
                      <a:pt x="825500" y="1231900"/>
                      <a:pt x="838200" y="1231900"/>
                      <a:pt x="863600" y="1231900"/>
                    </a:cubicBezTo>
                    <a:cubicBezTo>
                      <a:pt x="876300" y="1231900"/>
                      <a:pt x="889000" y="1244600"/>
                      <a:pt x="901700" y="1257300"/>
                    </a:cubicBezTo>
                    <a:lnTo>
                      <a:pt x="1054100" y="1498600"/>
                    </a:lnTo>
                    <a:cubicBezTo>
                      <a:pt x="1092200" y="1549400"/>
                      <a:pt x="1092200" y="1612900"/>
                      <a:pt x="1041400" y="1663700"/>
                    </a:cubicBezTo>
                    <a:lnTo>
                      <a:pt x="812800" y="1892300"/>
                    </a:lnTo>
                    <a:cubicBezTo>
                      <a:pt x="812800" y="1892300"/>
                      <a:pt x="787400" y="1905000"/>
                      <a:pt x="774700" y="1905000"/>
                    </a:cubicBezTo>
                    <a:cubicBezTo>
                      <a:pt x="698500" y="1879600"/>
                      <a:pt x="660400" y="1790700"/>
                      <a:pt x="723900" y="1727200"/>
                    </a:cubicBezTo>
                    <a:lnTo>
                      <a:pt x="863600" y="1587500"/>
                    </a:lnTo>
                    <a:lnTo>
                      <a:pt x="698500" y="1422400"/>
                    </a:lnTo>
                    <a:cubicBezTo>
                      <a:pt x="685800" y="1409700"/>
                      <a:pt x="673100" y="1384300"/>
                      <a:pt x="673100" y="1371600"/>
                    </a:cubicBezTo>
                    <a:cubicBezTo>
                      <a:pt x="673100" y="1346200"/>
                      <a:pt x="685800" y="1333500"/>
                      <a:pt x="698500" y="1320800"/>
                    </a:cubicBezTo>
                    <a:lnTo>
                      <a:pt x="812800" y="1244600"/>
                    </a:lnTo>
                    <a:close/>
                    <a:moveTo>
                      <a:pt x="2133600" y="254000"/>
                    </a:moveTo>
                    <a:cubicBezTo>
                      <a:pt x="2133600" y="393700"/>
                      <a:pt x="2019300" y="508000"/>
                      <a:pt x="1879600" y="508000"/>
                    </a:cubicBezTo>
                    <a:cubicBezTo>
                      <a:pt x="1739900" y="508000"/>
                      <a:pt x="1625600" y="393700"/>
                      <a:pt x="1625600" y="254000"/>
                    </a:cubicBezTo>
                    <a:cubicBezTo>
                      <a:pt x="1625600" y="114300"/>
                      <a:pt x="1739900" y="0"/>
                      <a:pt x="1879600" y="0"/>
                    </a:cubicBezTo>
                    <a:cubicBezTo>
                      <a:pt x="2019300" y="0"/>
                      <a:pt x="2133600" y="114300"/>
                      <a:pt x="2133600" y="254000"/>
                    </a:cubicBezTo>
                    <a:close/>
                    <a:moveTo>
                      <a:pt x="1587500" y="1257300"/>
                    </a:moveTo>
                    <a:cubicBezTo>
                      <a:pt x="1600200" y="1244600"/>
                      <a:pt x="1612900" y="1231900"/>
                      <a:pt x="1625600" y="1231900"/>
                    </a:cubicBezTo>
                    <a:cubicBezTo>
                      <a:pt x="1651000" y="1231900"/>
                      <a:pt x="1663700" y="1231900"/>
                      <a:pt x="1676400" y="1244600"/>
                    </a:cubicBezTo>
                    <a:lnTo>
                      <a:pt x="1790700" y="1320800"/>
                    </a:lnTo>
                    <a:cubicBezTo>
                      <a:pt x="1803400" y="1333500"/>
                      <a:pt x="1816100" y="1346200"/>
                      <a:pt x="1816100" y="1371600"/>
                    </a:cubicBezTo>
                    <a:cubicBezTo>
                      <a:pt x="1816100" y="1384300"/>
                      <a:pt x="1803400" y="1409700"/>
                      <a:pt x="1790700" y="1422400"/>
                    </a:cubicBezTo>
                    <a:lnTo>
                      <a:pt x="1625600" y="1587500"/>
                    </a:lnTo>
                    <a:lnTo>
                      <a:pt x="1765300" y="1727200"/>
                    </a:lnTo>
                    <a:cubicBezTo>
                      <a:pt x="1828800" y="1790700"/>
                      <a:pt x="1790700" y="1879600"/>
                      <a:pt x="1714500" y="1905000"/>
                    </a:cubicBezTo>
                    <a:cubicBezTo>
                      <a:pt x="1701800" y="1905000"/>
                      <a:pt x="1676400" y="1892300"/>
                      <a:pt x="1676400" y="1892300"/>
                    </a:cubicBezTo>
                    <a:lnTo>
                      <a:pt x="1447800" y="1663700"/>
                    </a:lnTo>
                    <a:cubicBezTo>
                      <a:pt x="1397000" y="1612900"/>
                      <a:pt x="1397000" y="1549400"/>
                      <a:pt x="1435100" y="1498600"/>
                    </a:cubicBezTo>
                    <a:lnTo>
                      <a:pt x="1587500" y="1257300"/>
                    </a:lnTo>
                    <a:close/>
                    <a:moveTo>
                      <a:pt x="1612900" y="952500"/>
                    </a:moveTo>
                    <a:cubicBezTo>
                      <a:pt x="1612900" y="952500"/>
                      <a:pt x="1625600" y="952500"/>
                      <a:pt x="1625600" y="965200"/>
                    </a:cubicBezTo>
                    <a:lnTo>
                      <a:pt x="1625600" y="1130300"/>
                    </a:lnTo>
                    <a:cubicBezTo>
                      <a:pt x="1625600" y="1130300"/>
                      <a:pt x="1638300" y="1143000"/>
                      <a:pt x="1638300" y="1143000"/>
                    </a:cubicBezTo>
                    <a:cubicBezTo>
                      <a:pt x="1803400" y="1117600"/>
                      <a:pt x="1955800" y="1117600"/>
                      <a:pt x="2120900" y="1143000"/>
                    </a:cubicBezTo>
                    <a:cubicBezTo>
                      <a:pt x="2120900" y="1143000"/>
                      <a:pt x="2120900" y="1143000"/>
                      <a:pt x="2133600" y="1143000"/>
                    </a:cubicBezTo>
                    <a:cubicBezTo>
                      <a:pt x="2133600" y="1130300"/>
                      <a:pt x="2133600" y="1130300"/>
                      <a:pt x="2133600" y="1130300"/>
                    </a:cubicBezTo>
                    <a:lnTo>
                      <a:pt x="2133600" y="965200"/>
                    </a:lnTo>
                    <a:cubicBezTo>
                      <a:pt x="2133600" y="952500"/>
                      <a:pt x="2146300" y="952500"/>
                      <a:pt x="2146300" y="952500"/>
                    </a:cubicBezTo>
                    <a:lnTo>
                      <a:pt x="2286000" y="1206500"/>
                    </a:lnTo>
                    <a:cubicBezTo>
                      <a:pt x="2311400" y="1244600"/>
                      <a:pt x="2349500" y="1270000"/>
                      <a:pt x="2400300" y="1270000"/>
                    </a:cubicBezTo>
                    <a:lnTo>
                      <a:pt x="2463800" y="1270000"/>
                    </a:lnTo>
                    <a:cubicBezTo>
                      <a:pt x="2476500" y="1270000"/>
                      <a:pt x="2476500" y="1270000"/>
                      <a:pt x="2489200" y="1257300"/>
                    </a:cubicBezTo>
                    <a:cubicBezTo>
                      <a:pt x="2489200" y="1244600"/>
                      <a:pt x="2489200" y="1231900"/>
                      <a:pt x="2489200" y="1219200"/>
                    </a:cubicBezTo>
                    <a:lnTo>
                      <a:pt x="2260600" y="825500"/>
                    </a:lnTo>
                    <a:lnTo>
                      <a:pt x="2209800" y="711200"/>
                    </a:lnTo>
                    <a:cubicBezTo>
                      <a:pt x="2159000" y="622300"/>
                      <a:pt x="2070100" y="571500"/>
                      <a:pt x="1981200" y="571500"/>
                    </a:cubicBezTo>
                    <a:lnTo>
                      <a:pt x="1778000" y="571500"/>
                    </a:lnTo>
                    <a:cubicBezTo>
                      <a:pt x="1689100" y="571500"/>
                      <a:pt x="1600200" y="622300"/>
                      <a:pt x="1549400" y="711200"/>
                    </a:cubicBezTo>
                    <a:lnTo>
                      <a:pt x="1498600" y="825500"/>
                    </a:lnTo>
                    <a:lnTo>
                      <a:pt x="1270000" y="1219200"/>
                    </a:lnTo>
                    <a:cubicBezTo>
                      <a:pt x="1270000" y="1231900"/>
                      <a:pt x="1270000" y="1244600"/>
                      <a:pt x="1270000" y="1257300"/>
                    </a:cubicBezTo>
                    <a:cubicBezTo>
                      <a:pt x="1282700" y="1270000"/>
                      <a:pt x="1282700" y="1270000"/>
                      <a:pt x="1295400" y="1270000"/>
                    </a:cubicBezTo>
                    <a:lnTo>
                      <a:pt x="1358900" y="1270000"/>
                    </a:lnTo>
                    <a:cubicBezTo>
                      <a:pt x="1409700" y="1270000"/>
                      <a:pt x="1447800" y="1244600"/>
                      <a:pt x="1473200" y="1206500"/>
                    </a:cubicBezTo>
                    <a:lnTo>
                      <a:pt x="1612900" y="952500"/>
                    </a:lnTo>
                    <a:close/>
                    <a:moveTo>
                      <a:pt x="2082800" y="1244600"/>
                    </a:moveTo>
                    <a:cubicBezTo>
                      <a:pt x="2095500" y="1231900"/>
                      <a:pt x="2108200" y="1231900"/>
                      <a:pt x="2133600" y="1231900"/>
                    </a:cubicBezTo>
                    <a:cubicBezTo>
                      <a:pt x="2146300" y="1231900"/>
                      <a:pt x="2159000" y="1244600"/>
                      <a:pt x="2171700" y="1257300"/>
                    </a:cubicBezTo>
                    <a:lnTo>
                      <a:pt x="2324100" y="1498600"/>
                    </a:lnTo>
                    <a:cubicBezTo>
                      <a:pt x="2362200" y="1549400"/>
                      <a:pt x="2362200" y="1612900"/>
                      <a:pt x="2311400" y="1663700"/>
                    </a:cubicBezTo>
                    <a:lnTo>
                      <a:pt x="2082800" y="1892300"/>
                    </a:lnTo>
                    <a:cubicBezTo>
                      <a:pt x="2082800" y="1892300"/>
                      <a:pt x="2057400" y="1905000"/>
                      <a:pt x="2044700" y="1905000"/>
                    </a:cubicBezTo>
                    <a:cubicBezTo>
                      <a:pt x="1968500" y="1879600"/>
                      <a:pt x="1930400" y="1790700"/>
                      <a:pt x="1993900" y="1727200"/>
                    </a:cubicBezTo>
                    <a:lnTo>
                      <a:pt x="2133600" y="1587500"/>
                    </a:lnTo>
                    <a:lnTo>
                      <a:pt x="1968500" y="1422400"/>
                    </a:lnTo>
                    <a:cubicBezTo>
                      <a:pt x="1955800" y="1409700"/>
                      <a:pt x="1943100" y="1384300"/>
                      <a:pt x="1943100" y="1371600"/>
                    </a:cubicBezTo>
                    <a:cubicBezTo>
                      <a:pt x="1943100" y="1346200"/>
                      <a:pt x="1955800" y="1333500"/>
                      <a:pt x="1968500" y="1320800"/>
                    </a:cubicBezTo>
                    <a:lnTo>
                      <a:pt x="2082800" y="1244600"/>
                    </a:lnTo>
                    <a:close/>
                    <a:moveTo>
                      <a:pt x="3403600" y="254000"/>
                    </a:moveTo>
                    <a:cubicBezTo>
                      <a:pt x="3403600" y="393700"/>
                      <a:pt x="3289300" y="508000"/>
                      <a:pt x="3149600" y="508000"/>
                    </a:cubicBezTo>
                    <a:cubicBezTo>
                      <a:pt x="3009900" y="508000"/>
                      <a:pt x="2895600" y="393700"/>
                      <a:pt x="2895600" y="254000"/>
                    </a:cubicBezTo>
                    <a:cubicBezTo>
                      <a:pt x="2895600" y="114300"/>
                      <a:pt x="3009900" y="0"/>
                      <a:pt x="3149600" y="0"/>
                    </a:cubicBezTo>
                    <a:cubicBezTo>
                      <a:pt x="3289300" y="0"/>
                      <a:pt x="3403600" y="114300"/>
                      <a:pt x="3403600" y="254000"/>
                    </a:cubicBezTo>
                    <a:close/>
                    <a:moveTo>
                      <a:pt x="2857500" y="1257300"/>
                    </a:moveTo>
                    <a:cubicBezTo>
                      <a:pt x="2870200" y="1244600"/>
                      <a:pt x="2882900" y="1231900"/>
                      <a:pt x="2895600" y="1231900"/>
                    </a:cubicBezTo>
                    <a:cubicBezTo>
                      <a:pt x="2921000" y="1231900"/>
                      <a:pt x="2933700" y="1231900"/>
                      <a:pt x="2946400" y="1244600"/>
                    </a:cubicBezTo>
                    <a:lnTo>
                      <a:pt x="3060700" y="1320800"/>
                    </a:lnTo>
                    <a:cubicBezTo>
                      <a:pt x="3073400" y="1333500"/>
                      <a:pt x="3086100" y="1346200"/>
                      <a:pt x="3086100" y="1371600"/>
                    </a:cubicBezTo>
                    <a:cubicBezTo>
                      <a:pt x="3086100" y="1384300"/>
                      <a:pt x="3073400" y="1409700"/>
                      <a:pt x="3060700" y="1422400"/>
                    </a:cubicBezTo>
                    <a:lnTo>
                      <a:pt x="2895600" y="1587500"/>
                    </a:lnTo>
                    <a:lnTo>
                      <a:pt x="3035300" y="1727200"/>
                    </a:lnTo>
                    <a:cubicBezTo>
                      <a:pt x="3098800" y="1790700"/>
                      <a:pt x="3060700" y="1879600"/>
                      <a:pt x="2984500" y="1905000"/>
                    </a:cubicBezTo>
                    <a:cubicBezTo>
                      <a:pt x="2971800" y="1905000"/>
                      <a:pt x="2946400" y="1892300"/>
                      <a:pt x="2946400" y="1892300"/>
                    </a:cubicBezTo>
                    <a:lnTo>
                      <a:pt x="2717800" y="1663700"/>
                    </a:lnTo>
                    <a:cubicBezTo>
                      <a:pt x="2667000" y="1612900"/>
                      <a:pt x="2667000" y="1549400"/>
                      <a:pt x="2705100" y="1498600"/>
                    </a:cubicBezTo>
                    <a:lnTo>
                      <a:pt x="2857500" y="1257300"/>
                    </a:lnTo>
                    <a:close/>
                    <a:moveTo>
                      <a:pt x="2882900" y="952500"/>
                    </a:moveTo>
                    <a:cubicBezTo>
                      <a:pt x="2882900" y="952500"/>
                      <a:pt x="2895600" y="952500"/>
                      <a:pt x="2895600" y="965200"/>
                    </a:cubicBezTo>
                    <a:lnTo>
                      <a:pt x="2895600" y="1130300"/>
                    </a:lnTo>
                    <a:cubicBezTo>
                      <a:pt x="2895600" y="1130300"/>
                      <a:pt x="2908300" y="1143000"/>
                      <a:pt x="2908300" y="1143000"/>
                    </a:cubicBezTo>
                    <a:cubicBezTo>
                      <a:pt x="3073400" y="1117600"/>
                      <a:pt x="3225800" y="1117600"/>
                      <a:pt x="3390900" y="1143000"/>
                    </a:cubicBezTo>
                    <a:cubicBezTo>
                      <a:pt x="3390900" y="1143000"/>
                      <a:pt x="3390900" y="1143000"/>
                      <a:pt x="3403600" y="1143000"/>
                    </a:cubicBezTo>
                    <a:cubicBezTo>
                      <a:pt x="3403600" y="1130300"/>
                      <a:pt x="3403600" y="1130300"/>
                      <a:pt x="3403600" y="1130300"/>
                    </a:cubicBezTo>
                    <a:lnTo>
                      <a:pt x="3403600" y="965200"/>
                    </a:lnTo>
                    <a:cubicBezTo>
                      <a:pt x="3403600" y="952500"/>
                      <a:pt x="3416300" y="952500"/>
                      <a:pt x="3416300" y="952500"/>
                    </a:cubicBezTo>
                    <a:lnTo>
                      <a:pt x="3556000" y="1206500"/>
                    </a:lnTo>
                    <a:cubicBezTo>
                      <a:pt x="3581400" y="1244600"/>
                      <a:pt x="3619500" y="1270000"/>
                      <a:pt x="3670300" y="1270000"/>
                    </a:cubicBezTo>
                    <a:lnTo>
                      <a:pt x="3733800" y="1270000"/>
                    </a:lnTo>
                    <a:cubicBezTo>
                      <a:pt x="3746500" y="1270000"/>
                      <a:pt x="3746500" y="1270000"/>
                      <a:pt x="3759200" y="1257300"/>
                    </a:cubicBezTo>
                    <a:cubicBezTo>
                      <a:pt x="3759200" y="1244600"/>
                      <a:pt x="3759200" y="1231900"/>
                      <a:pt x="3759200" y="1219200"/>
                    </a:cubicBezTo>
                    <a:lnTo>
                      <a:pt x="3530600" y="825500"/>
                    </a:lnTo>
                    <a:lnTo>
                      <a:pt x="3479800" y="711200"/>
                    </a:lnTo>
                    <a:cubicBezTo>
                      <a:pt x="3429000" y="622300"/>
                      <a:pt x="3340100" y="571500"/>
                      <a:pt x="3251200" y="571500"/>
                    </a:cubicBezTo>
                    <a:lnTo>
                      <a:pt x="3048000" y="571500"/>
                    </a:lnTo>
                    <a:cubicBezTo>
                      <a:pt x="2959100" y="571500"/>
                      <a:pt x="2870200" y="622300"/>
                      <a:pt x="2819400" y="711200"/>
                    </a:cubicBezTo>
                    <a:lnTo>
                      <a:pt x="2768600" y="825500"/>
                    </a:lnTo>
                    <a:lnTo>
                      <a:pt x="2540000" y="1219200"/>
                    </a:lnTo>
                    <a:cubicBezTo>
                      <a:pt x="2540000" y="1231900"/>
                      <a:pt x="2540000" y="1244600"/>
                      <a:pt x="2540000" y="1257300"/>
                    </a:cubicBezTo>
                    <a:cubicBezTo>
                      <a:pt x="2552700" y="1270000"/>
                      <a:pt x="2552700" y="1270000"/>
                      <a:pt x="2565400" y="1270000"/>
                    </a:cubicBezTo>
                    <a:lnTo>
                      <a:pt x="2628900" y="1270000"/>
                    </a:lnTo>
                    <a:cubicBezTo>
                      <a:pt x="2679700" y="1270000"/>
                      <a:pt x="2717800" y="1244600"/>
                      <a:pt x="2743200" y="1206500"/>
                    </a:cubicBezTo>
                    <a:lnTo>
                      <a:pt x="2882900" y="952500"/>
                    </a:lnTo>
                    <a:close/>
                    <a:moveTo>
                      <a:pt x="3352800" y="1244600"/>
                    </a:moveTo>
                    <a:cubicBezTo>
                      <a:pt x="3365500" y="1231900"/>
                      <a:pt x="3378200" y="1231900"/>
                      <a:pt x="3403600" y="1231900"/>
                    </a:cubicBezTo>
                    <a:cubicBezTo>
                      <a:pt x="3416300" y="1231900"/>
                      <a:pt x="3429000" y="1244600"/>
                      <a:pt x="3441700" y="1257300"/>
                    </a:cubicBezTo>
                    <a:lnTo>
                      <a:pt x="3594100" y="1498600"/>
                    </a:lnTo>
                    <a:cubicBezTo>
                      <a:pt x="3632200" y="1549400"/>
                      <a:pt x="3632200" y="1612900"/>
                      <a:pt x="3581400" y="1663700"/>
                    </a:cubicBezTo>
                    <a:lnTo>
                      <a:pt x="3352800" y="1892300"/>
                    </a:lnTo>
                    <a:cubicBezTo>
                      <a:pt x="3352800" y="1892300"/>
                      <a:pt x="3327400" y="1905000"/>
                      <a:pt x="3314700" y="1905000"/>
                    </a:cubicBezTo>
                    <a:cubicBezTo>
                      <a:pt x="3238500" y="1879600"/>
                      <a:pt x="3200400" y="1790700"/>
                      <a:pt x="3263900" y="1727200"/>
                    </a:cubicBezTo>
                    <a:lnTo>
                      <a:pt x="3403600" y="1587500"/>
                    </a:lnTo>
                    <a:lnTo>
                      <a:pt x="3238500" y="1422400"/>
                    </a:lnTo>
                    <a:cubicBezTo>
                      <a:pt x="3225800" y="1409700"/>
                      <a:pt x="3213100" y="1384300"/>
                      <a:pt x="3213100" y="1371600"/>
                    </a:cubicBezTo>
                    <a:cubicBezTo>
                      <a:pt x="3213100" y="1346200"/>
                      <a:pt x="3225800" y="1333500"/>
                      <a:pt x="3238500" y="1320800"/>
                    </a:cubicBezTo>
                    <a:lnTo>
                      <a:pt x="3352800" y="1244600"/>
                    </a:lnTo>
                    <a:close/>
                    <a:moveTo>
                      <a:pt x="4673600" y="254000"/>
                    </a:moveTo>
                    <a:cubicBezTo>
                      <a:pt x="4673600" y="393700"/>
                      <a:pt x="4559300" y="508000"/>
                      <a:pt x="4419600" y="508000"/>
                    </a:cubicBezTo>
                    <a:cubicBezTo>
                      <a:pt x="4279900" y="508000"/>
                      <a:pt x="4165600" y="393700"/>
                      <a:pt x="4165600" y="254000"/>
                    </a:cubicBezTo>
                    <a:cubicBezTo>
                      <a:pt x="4165600" y="114300"/>
                      <a:pt x="4279900" y="0"/>
                      <a:pt x="4419600" y="0"/>
                    </a:cubicBezTo>
                    <a:cubicBezTo>
                      <a:pt x="4559300" y="0"/>
                      <a:pt x="4673600" y="114300"/>
                      <a:pt x="4673600" y="254000"/>
                    </a:cubicBezTo>
                    <a:close/>
                    <a:moveTo>
                      <a:pt x="4127500" y="1257300"/>
                    </a:moveTo>
                    <a:cubicBezTo>
                      <a:pt x="4140200" y="1244600"/>
                      <a:pt x="4152900" y="1231900"/>
                      <a:pt x="4165600" y="1231900"/>
                    </a:cubicBezTo>
                    <a:cubicBezTo>
                      <a:pt x="4191000" y="1231900"/>
                      <a:pt x="4203700" y="1231900"/>
                      <a:pt x="4216400" y="1244600"/>
                    </a:cubicBezTo>
                    <a:lnTo>
                      <a:pt x="4330700" y="1320800"/>
                    </a:lnTo>
                    <a:cubicBezTo>
                      <a:pt x="4343400" y="1333500"/>
                      <a:pt x="4356100" y="1346200"/>
                      <a:pt x="4356100" y="1371600"/>
                    </a:cubicBezTo>
                    <a:cubicBezTo>
                      <a:pt x="4356100" y="1384300"/>
                      <a:pt x="4343400" y="1409700"/>
                      <a:pt x="4330700" y="1422400"/>
                    </a:cubicBezTo>
                    <a:lnTo>
                      <a:pt x="4165600" y="1587500"/>
                    </a:lnTo>
                    <a:lnTo>
                      <a:pt x="4305300" y="1727200"/>
                    </a:lnTo>
                    <a:cubicBezTo>
                      <a:pt x="4368800" y="1790700"/>
                      <a:pt x="4330700" y="1879600"/>
                      <a:pt x="4254500" y="1905000"/>
                    </a:cubicBezTo>
                    <a:cubicBezTo>
                      <a:pt x="4241800" y="1905000"/>
                      <a:pt x="4216400" y="1892300"/>
                      <a:pt x="4216400" y="1892300"/>
                    </a:cubicBezTo>
                    <a:lnTo>
                      <a:pt x="3987800" y="1663700"/>
                    </a:lnTo>
                    <a:cubicBezTo>
                      <a:pt x="3937000" y="1612900"/>
                      <a:pt x="3937000" y="1549400"/>
                      <a:pt x="3975100" y="1498600"/>
                    </a:cubicBezTo>
                    <a:lnTo>
                      <a:pt x="4127500" y="1257300"/>
                    </a:lnTo>
                    <a:close/>
                    <a:moveTo>
                      <a:pt x="4152900" y="952500"/>
                    </a:moveTo>
                    <a:cubicBezTo>
                      <a:pt x="4152900" y="952500"/>
                      <a:pt x="4165600" y="952500"/>
                      <a:pt x="4165600" y="965200"/>
                    </a:cubicBezTo>
                    <a:lnTo>
                      <a:pt x="4165600" y="1130300"/>
                    </a:lnTo>
                    <a:cubicBezTo>
                      <a:pt x="4165600" y="1130300"/>
                      <a:pt x="4178300" y="1143000"/>
                      <a:pt x="4178300" y="1143000"/>
                    </a:cubicBezTo>
                    <a:cubicBezTo>
                      <a:pt x="4343400" y="1117600"/>
                      <a:pt x="4495800" y="1117600"/>
                      <a:pt x="4660900" y="1143000"/>
                    </a:cubicBezTo>
                    <a:cubicBezTo>
                      <a:pt x="4660900" y="1143000"/>
                      <a:pt x="4660900" y="1143000"/>
                      <a:pt x="4673600" y="1143000"/>
                    </a:cubicBezTo>
                    <a:cubicBezTo>
                      <a:pt x="4673600" y="1130300"/>
                      <a:pt x="4673600" y="1130300"/>
                      <a:pt x="4673600" y="1130300"/>
                    </a:cubicBezTo>
                    <a:lnTo>
                      <a:pt x="4673600" y="965200"/>
                    </a:lnTo>
                    <a:cubicBezTo>
                      <a:pt x="4673600" y="952500"/>
                      <a:pt x="4686300" y="952500"/>
                      <a:pt x="4686300" y="952500"/>
                    </a:cubicBezTo>
                    <a:lnTo>
                      <a:pt x="4826000" y="1206500"/>
                    </a:lnTo>
                    <a:cubicBezTo>
                      <a:pt x="4851400" y="1244600"/>
                      <a:pt x="4889500" y="1270000"/>
                      <a:pt x="4940300" y="1270000"/>
                    </a:cubicBezTo>
                    <a:lnTo>
                      <a:pt x="5003800" y="1270000"/>
                    </a:lnTo>
                    <a:cubicBezTo>
                      <a:pt x="5016500" y="1270000"/>
                      <a:pt x="5016500" y="1270000"/>
                      <a:pt x="5029200" y="1257300"/>
                    </a:cubicBezTo>
                    <a:cubicBezTo>
                      <a:pt x="5029200" y="1244600"/>
                      <a:pt x="5029200" y="1231900"/>
                      <a:pt x="5029200" y="1219200"/>
                    </a:cubicBezTo>
                    <a:lnTo>
                      <a:pt x="4800600" y="825500"/>
                    </a:lnTo>
                    <a:lnTo>
                      <a:pt x="4749800" y="711200"/>
                    </a:lnTo>
                    <a:cubicBezTo>
                      <a:pt x="4699000" y="622300"/>
                      <a:pt x="4610100" y="571500"/>
                      <a:pt x="4521200" y="571500"/>
                    </a:cubicBezTo>
                    <a:lnTo>
                      <a:pt x="4318000" y="571500"/>
                    </a:lnTo>
                    <a:cubicBezTo>
                      <a:pt x="4229100" y="571500"/>
                      <a:pt x="4140200" y="622300"/>
                      <a:pt x="4089400" y="711200"/>
                    </a:cubicBezTo>
                    <a:lnTo>
                      <a:pt x="4038600" y="825500"/>
                    </a:lnTo>
                    <a:lnTo>
                      <a:pt x="3810000" y="1219200"/>
                    </a:lnTo>
                    <a:cubicBezTo>
                      <a:pt x="3810000" y="1231900"/>
                      <a:pt x="3810000" y="1244600"/>
                      <a:pt x="3810000" y="1257300"/>
                    </a:cubicBezTo>
                    <a:cubicBezTo>
                      <a:pt x="3822700" y="1270000"/>
                      <a:pt x="3822700" y="1270000"/>
                      <a:pt x="3835400" y="1270000"/>
                    </a:cubicBezTo>
                    <a:lnTo>
                      <a:pt x="3898900" y="1270000"/>
                    </a:lnTo>
                    <a:cubicBezTo>
                      <a:pt x="3949700" y="1270000"/>
                      <a:pt x="3987800" y="1244600"/>
                      <a:pt x="4013200" y="1206500"/>
                    </a:cubicBezTo>
                    <a:lnTo>
                      <a:pt x="4152900" y="952500"/>
                    </a:lnTo>
                    <a:close/>
                    <a:moveTo>
                      <a:pt x="4622800" y="1244600"/>
                    </a:moveTo>
                    <a:cubicBezTo>
                      <a:pt x="4635500" y="1231900"/>
                      <a:pt x="4648200" y="1231900"/>
                      <a:pt x="4673600" y="1231900"/>
                    </a:cubicBezTo>
                    <a:cubicBezTo>
                      <a:pt x="4686300" y="1231900"/>
                      <a:pt x="4699000" y="1244600"/>
                      <a:pt x="4711700" y="1257300"/>
                    </a:cubicBezTo>
                    <a:lnTo>
                      <a:pt x="4864100" y="1498600"/>
                    </a:lnTo>
                    <a:cubicBezTo>
                      <a:pt x="4902200" y="1549400"/>
                      <a:pt x="4902200" y="1612900"/>
                      <a:pt x="4851400" y="1663700"/>
                    </a:cubicBezTo>
                    <a:lnTo>
                      <a:pt x="4622800" y="1892300"/>
                    </a:lnTo>
                    <a:cubicBezTo>
                      <a:pt x="4622800" y="1892300"/>
                      <a:pt x="4597400" y="1905000"/>
                      <a:pt x="4584700" y="1905000"/>
                    </a:cubicBezTo>
                    <a:cubicBezTo>
                      <a:pt x="4508500" y="1879600"/>
                      <a:pt x="4470400" y="1790700"/>
                      <a:pt x="4533900" y="1727200"/>
                    </a:cubicBezTo>
                    <a:lnTo>
                      <a:pt x="4673600" y="1587500"/>
                    </a:lnTo>
                    <a:lnTo>
                      <a:pt x="4508500" y="1422400"/>
                    </a:lnTo>
                    <a:cubicBezTo>
                      <a:pt x="4495800" y="1409700"/>
                      <a:pt x="4483100" y="1384300"/>
                      <a:pt x="4483100" y="1371600"/>
                    </a:cubicBezTo>
                    <a:cubicBezTo>
                      <a:pt x="4483100" y="1346200"/>
                      <a:pt x="4495800" y="1333500"/>
                      <a:pt x="4508500" y="1320800"/>
                    </a:cubicBezTo>
                    <a:lnTo>
                      <a:pt x="4622800" y="1244600"/>
                    </a:lnTo>
                    <a:close/>
                    <a:moveTo>
                      <a:pt x="5943600" y="254000"/>
                    </a:moveTo>
                    <a:cubicBezTo>
                      <a:pt x="5943600" y="393700"/>
                      <a:pt x="5829300" y="508000"/>
                      <a:pt x="5689600" y="508000"/>
                    </a:cubicBezTo>
                    <a:cubicBezTo>
                      <a:pt x="5549900" y="508000"/>
                      <a:pt x="5435600" y="393700"/>
                      <a:pt x="5435600" y="254000"/>
                    </a:cubicBezTo>
                    <a:cubicBezTo>
                      <a:pt x="5435600" y="114300"/>
                      <a:pt x="5549900" y="0"/>
                      <a:pt x="5689600" y="0"/>
                    </a:cubicBezTo>
                    <a:cubicBezTo>
                      <a:pt x="5829300" y="0"/>
                      <a:pt x="5943600" y="114300"/>
                      <a:pt x="5943600" y="254000"/>
                    </a:cubicBezTo>
                    <a:close/>
                    <a:moveTo>
                      <a:pt x="5397500" y="1257300"/>
                    </a:moveTo>
                    <a:cubicBezTo>
                      <a:pt x="5410200" y="1244600"/>
                      <a:pt x="5422900" y="1231900"/>
                      <a:pt x="5435600" y="1231900"/>
                    </a:cubicBezTo>
                    <a:cubicBezTo>
                      <a:pt x="5461000" y="1231900"/>
                      <a:pt x="5473700" y="1231900"/>
                      <a:pt x="5486400" y="1244600"/>
                    </a:cubicBezTo>
                    <a:lnTo>
                      <a:pt x="5600700" y="1320800"/>
                    </a:lnTo>
                    <a:cubicBezTo>
                      <a:pt x="5613400" y="1333500"/>
                      <a:pt x="5626100" y="1346200"/>
                      <a:pt x="5626100" y="1371600"/>
                    </a:cubicBezTo>
                    <a:cubicBezTo>
                      <a:pt x="5626100" y="1384300"/>
                      <a:pt x="5613400" y="1409700"/>
                      <a:pt x="5600700" y="1422400"/>
                    </a:cubicBezTo>
                    <a:lnTo>
                      <a:pt x="5435600" y="1587500"/>
                    </a:lnTo>
                    <a:lnTo>
                      <a:pt x="5575300" y="1727200"/>
                    </a:lnTo>
                    <a:cubicBezTo>
                      <a:pt x="5638800" y="1790700"/>
                      <a:pt x="5600700" y="1879600"/>
                      <a:pt x="5524500" y="1905000"/>
                    </a:cubicBezTo>
                    <a:cubicBezTo>
                      <a:pt x="5511800" y="1905000"/>
                      <a:pt x="5486400" y="1892300"/>
                      <a:pt x="5486400" y="1892300"/>
                    </a:cubicBezTo>
                    <a:lnTo>
                      <a:pt x="5257800" y="1663700"/>
                    </a:lnTo>
                    <a:cubicBezTo>
                      <a:pt x="5207000" y="1612900"/>
                      <a:pt x="5207000" y="1549400"/>
                      <a:pt x="5245100" y="1498600"/>
                    </a:cubicBezTo>
                    <a:lnTo>
                      <a:pt x="5397500" y="1257300"/>
                    </a:lnTo>
                    <a:close/>
                    <a:moveTo>
                      <a:pt x="5422900" y="952500"/>
                    </a:moveTo>
                    <a:cubicBezTo>
                      <a:pt x="5422900" y="952500"/>
                      <a:pt x="5435600" y="952500"/>
                      <a:pt x="5435600" y="965200"/>
                    </a:cubicBezTo>
                    <a:lnTo>
                      <a:pt x="5435600" y="1130300"/>
                    </a:lnTo>
                    <a:cubicBezTo>
                      <a:pt x="5435600" y="1130300"/>
                      <a:pt x="5448300" y="1143000"/>
                      <a:pt x="5448300" y="1143000"/>
                    </a:cubicBezTo>
                    <a:cubicBezTo>
                      <a:pt x="5613400" y="1117600"/>
                      <a:pt x="5765800" y="1117600"/>
                      <a:pt x="5930900" y="1143000"/>
                    </a:cubicBezTo>
                    <a:cubicBezTo>
                      <a:pt x="5930900" y="1143000"/>
                      <a:pt x="5930900" y="1143000"/>
                      <a:pt x="5943600" y="1143000"/>
                    </a:cubicBezTo>
                    <a:cubicBezTo>
                      <a:pt x="5943600" y="1130300"/>
                      <a:pt x="5943600" y="1130300"/>
                      <a:pt x="5943600" y="1130300"/>
                    </a:cubicBezTo>
                    <a:lnTo>
                      <a:pt x="5943600" y="965200"/>
                    </a:lnTo>
                    <a:cubicBezTo>
                      <a:pt x="5943600" y="952500"/>
                      <a:pt x="5956300" y="952500"/>
                      <a:pt x="5956300" y="952500"/>
                    </a:cubicBezTo>
                    <a:lnTo>
                      <a:pt x="6096000" y="1206500"/>
                    </a:lnTo>
                    <a:cubicBezTo>
                      <a:pt x="6121400" y="1244600"/>
                      <a:pt x="6159500" y="1270000"/>
                      <a:pt x="6210300" y="1270000"/>
                    </a:cubicBezTo>
                    <a:lnTo>
                      <a:pt x="6273800" y="1270000"/>
                    </a:lnTo>
                    <a:cubicBezTo>
                      <a:pt x="6286500" y="1270000"/>
                      <a:pt x="6286500" y="1270000"/>
                      <a:pt x="6299200" y="1257300"/>
                    </a:cubicBezTo>
                    <a:cubicBezTo>
                      <a:pt x="6299200" y="1244600"/>
                      <a:pt x="6299200" y="1231900"/>
                      <a:pt x="6299200" y="1219200"/>
                    </a:cubicBezTo>
                    <a:lnTo>
                      <a:pt x="6070600" y="825500"/>
                    </a:lnTo>
                    <a:lnTo>
                      <a:pt x="6019800" y="711200"/>
                    </a:lnTo>
                    <a:cubicBezTo>
                      <a:pt x="5969000" y="622300"/>
                      <a:pt x="5880100" y="571500"/>
                      <a:pt x="5791200" y="571500"/>
                    </a:cubicBezTo>
                    <a:lnTo>
                      <a:pt x="5588000" y="571500"/>
                    </a:lnTo>
                    <a:cubicBezTo>
                      <a:pt x="5499100" y="571500"/>
                      <a:pt x="5410200" y="622300"/>
                      <a:pt x="5359400" y="711200"/>
                    </a:cubicBezTo>
                    <a:lnTo>
                      <a:pt x="5308600" y="825500"/>
                    </a:lnTo>
                    <a:lnTo>
                      <a:pt x="5080000" y="1219200"/>
                    </a:lnTo>
                    <a:cubicBezTo>
                      <a:pt x="5080000" y="1231900"/>
                      <a:pt x="5080000" y="1244600"/>
                      <a:pt x="5080000" y="1257300"/>
                    </a:cubicBezTo>
                    <a:cubicBezTo>
                      <a:pt x="5092700" y="1270000"/>
                      <a:pt x="5092700" y="1270000"/>
                      <a:pt x="5105400" y="1270000"/>
                    </a:cubicBezTo>
                    <a:lnTo>
                      <a:pt x="5168900" y="1270000"/>
                    </a:lnTo>
                    <a:cubicBezTo>
                      <a:pt x="5219700" y="1270000"/>
                      <a:pt x="5257800" y="1244600"/>
                      <a:pt x="5283200" y="1206500"/>
                    </a:cubicBezTo>
                    <a:lnTo>
                      <a:pt x="5422900" y="952500"/>
                    </a:lnTo>
                    <a:close/>
                    <a:moveTo>
                      <a:pt x="5892800" y="1244600"/>
                    </a:moveTo>
                    <a:cubicBezTo>
                      <a:pt x="5905500" y="1231900"/>
                      <a:pt x="5918200" y="1231900"/>
                      <a:pt x="5943600" y="1231900"/>
                    </a:cubicBezTo>
                    <a:cubicBezTo>
                      <a:pt x="5956300" y="1231900"/>
                      <a:pt x="5969000" y="1244600"/>
                      <a:pt x="5981700" y="1257300"/>
                    </a:cubicBezTo>
                    <a:lnTo>
                      <a:pt x="6134100" y="1498600"/>
                    </a:lnTo>
                    <a:cubicBezTo>
                      <a:pt x="6172200" y="1549400"/>
                      <a:pt x="6172200" y="1612900"/>
                      <a:pt x="6121400" y="1663700"/>
                    </a:cubicBezTo>
                    <a:lnTo>
                      <a:pt x="5892800" y="1892300"/>
                    </a:lnTo>
                    <a:cubicBezTo>
                      <a:pt x="5892800" y="1892300"/>
                      <a:pt x="5867400" y="1905000"/>
                      <a:pt x="5854700" y="1905000"/>
                    </a:cubicBezTo>
                    <a:cubicBezTo>
                      <a:pt x="5778500" y="1879600"/>
                      <a:pt x="5740400" y="1790700"/>
                      <a:pt x="5803900" y="1727200"/>
                    </a:cubicBezTo>
                    <a:lnTo>
                      <a:pt x="5943600" y="1587500"/>
                    </a:lnTo>
                    <a:lnTo>
                      <a:pt x="5778500" y="1422400"/>
                    </a:lnTo>
                    <a:cubicBezTo>
                      <a:pt x="5765800" y="1409700"/>
                      <a:pt x="5753100" y="1384300"/>
                      <a:pt x="5753100" y="1371600"/>
                    </a:cubicBezTo>
                    <a:cubicBezTo>
                      <a:pt x="5753100" y="1346200"/>
                      <a:pt x="5765800" y="1333500"/>
                      <a:pt x="5778500" y="1320800"/>
                    </a:cubicBezTo>
                    <a:lnTo>
                      <a:pt x="5892800" y="1244600"/>
                    </a:lnTo>
                    <a:close/>
                    <a:moveTo>
                      <a:pt x="7213600" y="254000"/>
                    </a:moveTo>
                    <a:cubicBezTo>
                      <a:pt x="7213600" y="393700"/>
                      <a:pt x="7099300" y="508000"/>
                      <a:pt x="6959600" y="508000"/>
                    </a:cubicBezTo>
                    <a:cubicBezTo>
                      <a:pt x="6819900" y="508000"/>
                      <a:pt x="6705600" y="393700"/>
                      <a:pt x="6705600" y="254000"/>
                    </a:cubicBezTo>
                    <a:cubicBezTo>
                      <a:pt x="6705600" y="114300"/>
                      <a:pt x="6819900" y="0"/>
                      <a:pt x="6959600" y="0"/>
                    </a:cubicBezTo>
                    <a:cubicBezTo>
                      <a:pt x="7099300" y="0"/>
                      <a:pt x="7213600" y="114300"/>
                      <a:pt x="7213600" y="254000"/>
                    </a:cubicBezTo>
                    <a:close/>
                    <a:moveTo>
                      <a:pt x="6667500" y="1257300"/>
                    </a:moveTo>
                    <a:cubicBezTo>
                      <a:pt x="6680200" y="1244600"/>
                      <a:pt x="6692900" y="1231900"/>
                      <a:pt x="6705600" y="1231900"/>
                    </a:cubicBezTo>
                    <a:cubicBezTo>
                      <a:pt x="6731000" y="1231900"/>
                      <a:pt x="6743700" y="1231900"/>
                      <a:pt x="6756400" y="1244600"/>
                    </a:cubicBezTo>
                    <a:lnTo>
                      <a:pt x="6870700" y="1320800"/>
                    </a:lnTo>
                    <a:cubicBezTo>
                      <a:pt x="6883400" y="1333500"/>
                      <a:pt x="6896100" y="1346200"/>
                      <a:pt x="6896100" y="1371600"/>
                    </a:cubicBezTo>
                    <a:cubicBezTo>
                      <a:pt x="6896100" y="1384300"/>
                      <a:pt x="6883400" y="1409700"/>
                      <a:pt x="6870700" y="1422400"/>
                    </a:cubicBezTo>
                    <a:lnTo>
                      <a:pt x="6705600" y="1587500"/>
                    </a:lnTo>
                    <a:lnTo>
                      <a:pt x="6845300" y="1727200"/>
                    </a:lnTo>
                    <a:cubicBezTo>
                      <a:pt x="6908800" y="1790700"/>
                      <a:pt x="6870700" y="1879600"/>
                      <a:pt x="6794500" y="1905000"/>
                    </a:cubicBezTo>
                    <a:cubicBezTo>
                      <a:pt x="6781800" y="1905000"/>
                      <a:pt x="6756400" y="1892300"/>
                      <a:pt x="6756400" y="1892300"/>
                    </a:cubicBezTo>
                    <a:lnTo>
                      <a:pt x="6527800" y="1663700"/>
                    </a:lnTo>
                    <a:cubicBezTo>
                      <a:pt x="6477000" y="1612900"/>
                      <a:pt x="6477000" y="1549400"/>
                      <a:pt x="6515100" y="1498600"/>
                    </a:cubicBezTo>
                    <a:lnTo>
                      <a:pt x="6667500" y="1257300"/>
                    </a:lnTo>
                    <a:close/>
                    <a:moveTo>
                      <a:pt x="6692900" y="952500"/>
                    </a:moveTo>
                    <a:cubicBezTo>
                      <a:pt x="6692900" y="952500"/>
                      <a:pt x="6705600" y="952500"/>
                      <a:pt x="6705600" y="965200"/>
                    </a:cubicBezTo>
                    <a:lnTo>
                      <a:pt x="6705600" y="1130300"/>
                    </a:lnTo>
                    <a:cubicBezTo>
                      <a:pt x="6705600" y="1130300"/>
                      <a:pt x="6718300" y="1143000"/>
                      <a:pt x="6718300" y="1143000"/>
                    </a:cubicBezTo>
                    <a:cubicBezTo>
                      <a:pt x="6883400" y="1117600"/>
                      <a:pt x="7035800" y="1117600"/>
                      <a:pt x="7200900" y="1143000"/>
                    </a:cubicBezTo>
                    <a:cubicBezTo>
                      <a:pt x="7200900" y="1143000"/>
                      <a:pt x="7200900" y="1143000"/>
                      <a:pt x="7213600" y="1143000"/>
                    </a:cubicBezTo>
                    <a:cubicBezTo>
                      <a:pt x="7213600" y="1130300"/>
                      <a:pt x="7213600" y="1130300"/>
                      <a:pt x="7213600" y="1130300"/>
                    </a:cubicBezTo>
                    <a:lnTo>
                      <a:pt x="7213600" y="965200"/>
                    </a:lnTo>
                    <a:cubicBezTo>
                      <a:pt x="7213600" y="952500"/>
                      <a:pt x="7226300" y="952500"/>
                      <a:pt x="7226300" y="952500"/>
                    </a:cubicBezTo>
                    <a:lnTo>
                      <a:pt x="7366000" y="1206500"/>
                    </a:lnTo>
                    <a:cubicBezTo>
                      <a:pt x="7391400" y="1244600"/>
                      <a:pt x="7429500" y="1270000"/>
                      <a:pt x="7480300" y="1270000"/>
                    </a:cubicBezTo>
                    <a:lnTo>
                      <a:pt x="7543800" y="1270000"/>
                    </a:lnTo>
                    <a:cubicBezTo>
                      <a:pt x="7556500" y="1270000"/>
                      <a:pt x="7556500" y="1270000"/>
                      <a:pt x="7569200" y="1257300"/>
                    </a:cubicBezTo>
                    <a:cubicBezTo>
                      <a:pt x="7569200" y="1244600"/>
                      <a:pt x="7569200" y="1231900"/>
                      <a:pt x="7569200" y="1219200"/>
                    </a:cubicBezTo>
                    <a:lnTo>
                      <a:pt x="7340600" y="825500"/>
                    </a:lnTo>
                    <a:lnTo>
                      <a:pt x="7289800" y="711200"/>
                    </a:lnTo>
                    <a:cubicBezTo>
                      <a:pt x="7239000" y="622300"/>
                      <a:pt x="7150100" y="571500"/>
                      <a:pt x="7061200" y="571500"/>
                    </a:cubicBezTo>
                    <a:lnTo>
                      <a:pt x="6858000" y="571500"/>
                    </a:lnTo>
                    <a:cubicBezTo>
                      <a:pt x="6769100" y="571500"/>
                      <a:pt x="6680200" y="622300"/>
                      <a:pt x="6629400" y="711200"/>
                    </a:cubicBezTo>
                    <a:lnTo>
                      <a:pt x="6578600" y="825500"/>
                    </a:lnTo>
                    <a:lnTo>
                      <a:pt x="6350000" y="1219200"/>
                    </a:lnTo>
                    <a:cubicBezTo>
                      <a:pt x="6350000" y="1231900"/>
                      <a:pt x="6350000" y="1244600"/>
                      <a:pt x="6350000" y="1257300"/>
                    </a:cubicBezTo>
                    <a:cubicBezTo>
                      <a:pt x="6362700" y="1270000"/>
                      <a:pt x="6362700" y="1270000"/>
                      <a:pt x="6375400" y="1270000"/>
                    </a:cubicBezTo>
                    <a:lnTo>
                      <a:pt x="6438900" y="1270000"/>
                    </a:lnTo>
                    <a:cubicBezTo>
                      <a:pt x="6489700" y="1270000"/>
                      <a:pt x="6527800" y="1244600"/>
                      <a:pt x="6553200" y="1206500"/>
                    </a:cubicBezTo>
                    <a:lnTo>
                      <a:pt x="6692900" y="952500"/>
                    </a:lnTo>
                    <a:close/>
                    <a:moveTo>
                      <a:pt x="7162800" y="1244600"/>
                    </a:moveTo>
                    <a:cubicBezTo>
                      <a:pt x="7175500" y="1231900"/>
                      <a:pt x="7188200" y="1231900"/>
                      <a:pt x="7213600" y="1231900"/>
                    </a:cubicBezTo>
                    <a:cubicBezTo>
                      <a:pt x="7226300" y="1231900"/>
                      <a:pt x="7239000" y="1244600"/>
                      <a:pt x="7251700" y="1257300"/>
                    </a:cubicBezTo>
                    <a:lnTo>
                      <a:pt x="7404100" y="1498600"/>
                    </a:lnTo>
                    <a:cubicBezTo>
                      <a:pt x="7442200" y="1549400"/>
                      <a:pt x="7442200" y="1612900"/>
                      <a:pt x="7391400" y="1663700"/>
                    </a:cubicBezTo>
                    <a:lnTo>
                      <a:pt x="7162800" y="1892300"/>
                    </a:lnTo>
                    <a:cubicBezTo>
                      <a:pt x="7162800" y="1892300"/>
                      <a:pt x="7137400" y="1905000"/>
                      <a:pt x="7124700" y="1905000"/>
                    </a:cubicBezTo>
                    <a:cubicBezTo>
                      <a:pt x="7048500" y="1879600"/>
                      <a:pt x="7010400" y="1790700"/>
                      <a:pt x="7073900" y="1727200"/>
                    </a:cubicBezTo>
                    <a:lnTo>
                      <a:pt x="7213600" y="1587500"/>
                    </a:lnTo>
                    <a:lnTo>
                      <a:pt x="7048500" y="1422400"/>
                    </a:lnTo>
                    <a:cubicBezTo>
                      <a:pt x="7035800" y="1409700"/>
                      <a:pt x="7023100" y="1384300"/>
                      <a:pt x="7023100" y="1371600"/>
                    </a:cubicBezTo>
                    <a:cubicBezTo>
                      <a:pt x="7023100" y="1346200"/>
                      <a:pt x="7035800" y="1333500"/>
                      <a:pt x="7048500" y="1320800"/>
                    </a:cubicBezTo>
                    <a:lnTo>
                      <a:pt x="7162800" y="1244600"/>
                    </a:lnTo>
                    <a:close/>
                    <a:moveTo>
                      <a:pt x="8483600" y="254000"/>
                    </a:moveTo>
                    <a:cubicBezTo>
                      <a:pt x="8483600" y="393700"/>
                      <a:pt x="8369300" y="508000"/>
                      <a:pt x="8229600" y="508000"/>
                    </a:cubicBezTo>
                    <a:cubicBezTo>
                      <a:pt x="8089900" y="508000"/>
                      <a:pt x="7975600" y="393700"/>
                      <a:pt x="7975600" y="254000"/>
                    </a:cubicBezTo>
                    <a:cubicBezTo>
                      <a:pt x="7975600" y="114300"/>
                      <a:pt x="8089900" y="0"/>
                      <a:pt x="8229600" y="0"/>
                    </a:cubicBezTo>
                    <a:cubicBezTo>
                      <a:pt x="8369300" y="0"/>
                      <a:pt x="8483600" y="114300"/>
                      <a:pt x="8483600" y="254000"/>
                    </a:cubicBezTo>
                    <a:close/>
                    <a:moveTo>
                      <a:pt x="7937500" y="1257300"/>
                    </a:moveTo>
                    <a:cubicBezTo>
                      <a:pt x="7950200" y="1244600"/>
                      <a:pt x="7962900" y="1231900"/>
                      <a:pt x="7975600" y="1231900"/>
                    </a:cubicBezTo>
                    <a:cubicBezTo>
                      <a:pt x="8001000" y="1231900"/>
                      <a:pt x="8013700" y="1231900"/>
                      <a:pt x="8026400" y="1244600"/>
                    </a:cubicBezTo>
                    <a:lnTo>
                      <a:pt x="8140700" y="1320800"/>
                    </a:lnTo>
                    <a:cubicBezTo>
                      <a:pt x="8153400" y="1333500"/>
                      <a:pt x="8166100" y="1346200"/>
                      <a:pt x="8166100" y="1371600"/>
                    </a:cubicBezTo>
                    <a:cubicBezTo>
                      <a:pt x="8166100" y="1384300"/>
                      <a:pt x="8153400" y="1409700"/>
                      <a:pt x="8140700" y="1422400"/>
                    </a:cubicBezTo>
                    <a:lnTo>
                      <a:pt x="7975600" y="1587500"/>
                    </a:lnTo>
                    <a:lnTo>
                      <a:pt x="8115300" y="1727200"/>
                    </a:lnTo>
                    <a:cubicBezTo>
                      <a:pt x="8178800" y="1790700"/>
                      <a:pt x="8140700" y="1879600"/>
                      <a:pt x="8064500" y="1905000"/>
                    </a:cubicBezTo>
                    <a:cubicBezTo>
                      <a:pt x="8051800" y="1905000"/>
                      <a:pt x="8026400" y="1892300"/>
                      <a:pt x="8026400" y="1892300"/>
                    </a:cubicBezTo>
                    <a:lnTo>
                      <a:pt x="7797800" y="1663700"/>
                    </a:lnTo>
                    <a:cubicBezTo>
                      <a:pt x="7747000" y="1612900"/>
                      <a:pt x="7747000" y="1549400"/>
                      <a:pt x="7785100" y="1498600"/>
                    </a:cubicBezTo>
                    <a:lnTo>
                      <a:pt x="7937500" y="1257300"/>
                    </a:lnTo>
                    <a:close/>
                    <a:moveTo>
                      <a:pt x="7962900" y="952500"/>
                    </a:moveTo>
                    <a:cubicBezTo>
                      <a:pt x="7962900" y="952500"/>
                      <a:pt x="7975600" y="952500"/>
                      <a:pt x="7975600" y="965200"/>
                    </a:cubicBezTo>
                    <a:lnTo>
                      <a:pt x="7975600" y="1130300"/>
                    </a:lnTo>
                    <a:cubicBezTo>
                      <a:pt x="7975600" y="1130300"/>
                      <a:pt x="7988300" y="1143000"/>
                      <a:pt x="7988300" y="1143000"/>
                    </a:cubicBezTo>
                    <a:cubicBezTo>
                      <a:pt x="8153400" y="1117600"/>
                      <a:pt x="8305800" y="1117600"/>
                      <a:pt x="8470900" y="1143000"/>
                    </a:cubicBezTo>
                    <a:cubicBezTo>
                      <a:pt x="8470900" y="1143000"/>
                      <a:pt x="8470900" y="1143000"/>
                      <a:pt x="8483600" y="1143000"/>
                    </a:cubicBezTo>
                    <a:cubicBezTo>
                      <a:pt x="8483600" y="1130300"/>
                      <a:pt x="8483600" y="1130300"/>
                      <a:pt x="8483600" y="1130300"/>
                    </a:cubicBezTo>
                    <a:lnTo>
                      <a:pt x="8483600" y="965200"/>
                    </a:lnTo>
                    <a:cubicBezTo>
                      <a:pt x="8483600" y="952500"/>
                      <a:pt x="8496300" y="952500"/>
                      <a:pt x="8496300" y="952500"/>
                    </a:cubicBezTo>
                    <a:lnTo>
                      <a:pt x="8636000" y="1206500"/>
                    </a:lnTo>
                    <a:cubicBezTo>
                      <a:pt x="8661400" y="1244600"/>
                      <a:pt x="8699500" y="1270000"/>
                      <a:pt x="8750300" y="1270000"/>
                    </a:cubicBezTo>
                    <a:lnTo>
                      <a:pt x="8813800" y="1270000"/>
                    </a:lnTo>
                    <a:cubicBezTo>
                      <a:pt x="8826500" y="1270000"/>
                      <a:pt x="8826500" y="1270000"/>
                      <a:pt x="8839200" y="1257300"/>
                    </a:cubicBezTo>
                    <a:cubicBezTo>
                      <a:pt x="8839200" y="1244600"/>
                      <a:pt x="8839200" y="1231900"/>
                      <a:pt x="8839200" y="1219200"/>
                    </a:cubicBezTo>
                    <a:lnTo>
                      <a:pt x="8610600" y="825500"/>
                    </a:lnTo>
                    <a:lnTo>
                      <a:pt x="8559800" y="711200"/>
                    </a:lnTo>
                    <a:cubicBezTo>
                      <a:pt x="8509000" y="622300"/>
                      <a:pt x="8420100" y="571500"/>
                      <a:pt x="8331200" y="571500"/>
                    </a:cubicBezTo>
                    <a:lnTo>
                      <a:pt x="8128000" y="571500"/>
                    </a:lnTo>
                    <a:cubicBezTo>
                      <a:pt x="8039100" y="571500"/>
                      <a:pt x="7950200" y="622300"/>
                      <a:pt x="7899400" y="711200"/>
                    </a:cubicBezTo>
                    <a:lnTo>
                      <a:pt x="7848600" y="825500"/>
                    </a:lnTo>
                    <a:lnTo>
                      <a:pt x="7620000" y="1219200"/>
                    </a:lnTo>
                    <a:cubicBezTo>
                      <a:pt x="7620000" y="1231900"/>
                      <a:pt x="7620000" y="1244600"/>
                      <a:pt x="7620000" y="1257300"/>
                    </a:cubicBezTo>
                    <a:cubicBezTo>
                      <a:pt x="7632700" y="1270000"/>
                      <a:pt x="7632700" y="1270000"/>
                      <a:pt x="7645400" y="1270000"/>
                    </a:cubicBezTo>
                    <a:lnTo>
                      <a:pt x="7708900" y="1270000"/>
                    </a:lnTo>
                    <a:cubicBezTo>
                      <a:pt x="7759700" y="1270000"/>
                      <a:pt x="7797800" y="1244600"/>
                      <a:pt x="7823200" y="1206500"/>
                    </a:cubicBezTo>
                    <a:lnTo>
                      <a:pt x="7962900" y="952500"/>
                    </a:lnTo>
                    <a:close/>
                    <a:moveTo>
                      <a:pt x="8432800" y="1244600"/>
                    </a:moveTo>
                    <a:cubicBezTo>
                      <a:pt x="8445500" y="1231900"/>
                      <a:pt x="8458200" y="1231900"/>
                      <a:pt x="8483600" y="1231900"/>
                    </a:cubicBezTo>
                    <a:cubicBezTo>
                      <a:pt x="8496300" y="1231900"/>
                      <a:pt x="8509000" y="1244600"/>
                      <a:pt x="8521700" y="1257300"/>
                    </a:cubicBezTo>
                    <a:lnTo>
                      <a:pt x="8674100" y="1498600"/>
                    </a:lnTo>
                    <a:cubicBezTo>
                      <a:pt x="8712200" y="1549400"/>
                      <a:pt x="8712200" y="1612900"/>
                      <a:pt x="8661400" y="1663700"/>
                    </a:cubicBezTo>
                    <a:lnTo>
                      <a:pt x="8432800" y="1892300"/>
                    </a:lnTo>
                    <a:cubicBezTo>
                      <a:pt x="8432800" y="1892300"/>
                      <a:pt x="8407400" y="1905000"/>
                      <a:pt x="8394700" y="1905000"/>
                    </a:cubicBezTo>
                    <a:cubicBezTo>
                      <a:pt x="8318500" y="1879600"/>
                      <a:pt x="8280400" y="1790700"/>
                      <a:pt x="8343900" y="1727200"/>
                    </a:cubicBezTo>
                    <a:lnTo>
                      <a:pt x="8483600" y="1587500"/>
                    </a:lnTo>
                    <a:lnTo>
                      <a:pt x="8318500" y="1422400"/>
                    </a:lnTo>
                    <a:cubicBezTo>
                      <a:pt x="8305800" y="1409700"/>
                      <a:pt x="8293100" y="1384300"/>
                      <a:pt x="8293100" y="1371600"/>
                    </a:cubicBezTo>
                    <a:cubicBezTo>
                      <a:pt x="8293100" y="1346200"/>
                      <a:pt x="8305800" y="1333500"/>
                      <a:pt x="8318500" y="1320800"/>
                    </a:cubicBezTo>
                    <a:lnTo>
                      <a:pt x="8432800" y="1244600"/>
                    </a:lnTo>
                    <a:close/>
                    <a:moveTo>
                      <a:pt x="9753600" y="254000"/>
                    </a:moveTo>
                    <a:cubicBezTo>
                      <a:pt x="9753600" y="393700"/>
                      <a:pt x="9639300" y="508000"/>
                      <a:pt x="9499600" y="508000"/>
                    </a:cubicBezTo>
                    <a:cubicBezTo>
                      <a:pt x="9359900" y="508000"/>
                      <a:pt x="9245600" y="393700"/>
                      <a:pt x="9245600" y="254000"/>
                    </a:cubicBezTo>
                    <a:cubicBezTo>
                      <a:pt x="9245600" y="114300"/>
                      <a:pt x="9359900" y="0"/>
                      <a:pt x="9499600" y="0"/>
                    </a:cubicBezTo>
                    <a:cubicBezTo>
                      <a:pt x="9639300" y="0"/>
                      <a:pt x="9753600" y="114300"/>
                      <a:pt x="9753600" y="254000"/>
                    </a:cubicBezTo>
                    <a:close/>
                    <a:moveTo>
                      <a:pt x="9207500" y="1257300"/>
                    </a:moveTo>
                    <a:cubicBezTo>
                      <a:pt x="9220200" y="1244600"/>
                      <a:pt x="9232900" y="1231900"/>
                      <a:pt x="9245600" y="1231900"/>
                    </a:cubicBezTo>
                    <a:cubicBezTo>
                      <a:pt x="9271000" y="1231900"/>
                      <a:pt x="9283700" y="1231900"/>
                      <a:pt x="9296400" y="1244600"/>
                    </a:cubicBezTo>
                    <a:lnTo>
                      <a:pt x="9410700" y="1320800"/>
                    </a:lnTo>
                    <a:cubicBezTo>
                      <a:pt x="9423400" y="1333500"/>
                      <a:pt x="9436100" y="1346200"/>
                      <a:pt x="9436100" y="1371600"/>
                    </a:cubicBezTo>
                    <a:cubicBezTo>
                      <a:pt x="9436100" y="1384300"/>
                      <a:pt x="9423400" y="1409700"/>
                      <a:pt x="9410700" y="1422400"/>
                    </a:cubicBezTo>
                    <a:lnTo>
                      <a:pt x="9245600" y="1587500"/>
                    </a:lnTo>
                    <a:lnTo>
                      <a:pt x="9385300" y="1727200"/>
                    </a:lnTo>
                    <a:cubicBezTo>
                      <a:pt x="9448800" y="1790700"/>
                      <a:pt x="9410700" y="1879600"/>
                      <a:pt x="9334500" y="1905000"/>
                    </a:cubicBezTo>
                    <a:cubicBezTo>
                      <a:pt x="9321800" y="1905000"/>
                      <a:pt x="9296400" y="1892300"/>
                      <a:pt x="9296400" y="1892300"/>
                    </a:cubicBezTo>
                    <a:lnTo>
                      <a:pt x="9067800" y="1663700"/>
                    </a:lnTo>
                    <a:cubicBezTo>
                      <a:pt x="9017000" y="1612900"/>
                      <a:pt x="9017000" y="1549400"/>
                      <a:pt x="9055100" y="1498600"/>
                    </a:cubicBezTo>
                    <a:lnTo>
                      <a:pt x="9207500" y="1257300"/>
                    </a:lnTo>
                    <a:close/>
                    <a:moveTo>
                      <a:pt x="9232900" y="952500"/>
                    </a:moveTo>
                    <a:cubicBezTo>
                      <a:pt x="9232900" y="952500"/>
                      <a:pt x="9245600" y="952500"/>
                      <a:pt x="9245600" y="965200"/>
                    </a:cubicBezTo>
                    <a:lnTo>
                      <a:pt x="9245600" y="1130300"/>
                    </a:lnTo>
                    <a:cubicBezTo>
                      <a:pt x="9245600" y="1130300"/>
                      <a:pt x="9258300" y="1143000"/>
                      <a:pt x="9258300" y="1143000"/>
                    </a:cubicBezTo>
                    <a:cubicBezTo>
                      <a:pt x="9423400" y="1117600"/>
                      <a:pt x="9575800" y="1117600"/>
                      <a:pt x="9740900" y="1143000"/>
                    </a:cubicBezTo>
                    <a:cubicBezTo>
                      <a:pt x="9740900" y="1143000"/>
                      <a:pt x="9740900" y="1143000"/>
                      <a:pt x="9753600" y="1143000"/>
                    </a:cubicBezTo>
                    <a:cubicBezTo>
                      <a:pt x="9753600" y="1130300"/>
                      <a:pt x="9753600" y="1130300"/>
                      <a:pt x="9753600" y="1130300"/>
                    </a:cubicBezTo>
                    <a:lnTo>
                      <a:pt x="9753600" y="965200"/>
                    </a:lnTo>
                    <a:cubicBezTo>
                      <a:pt x="9753600" y="952500"/>
                      <a:pt x="9766300" y="952500"/>
                      <a:pt x="9766300" y="952500"/>
                    </a:cubicBezTo>
                    <a:lnTo>
                      <a:pt x="9906000" y="1206500"/>
                    </a:lnTo>
                    <a:cubicBezTo>
                      <a:pt x="9931400" y="1244600"/>
                      <a:pt x="9969500" y="1270000"/>
                      <a:pt x="10020300" y="1270000"/>
                    </a:cubicBezTo>
                    <a:lnTo>
                      <a:pt x="10083800" y="1270000"/>
                    </a:lnTo>
                    <a:cubicBezTo>
                      <a:pt x="10096500" y="1270000"/>
                      <a:pt x="10096500" y="1270000"/>
                      <a:pt x="10109200" y="1257300"/>
                    </a:cubicBezTo>
                    <a:cubicBezTo>
                      <a:pt x="10109200" y="1244600"/>
                      <a:pt x="10109200" y="1231900"/>
                      <a:pt x="10109200" y="1219200"/>
                    </a:cubicBezTo>
                    <a:lnTo>
                      <a:pt x="9880600" y="825500"/>
                    </a:lnTo>
                    <a:lnTo>
                      <a:pt x="9829800" y="711200"/>
                    </a:lnTo>
                    <a:cubicBezTo>
                      <a:pt x="9779000" y="622300"/>
                      <a:pt x="9690100" y="571500"/>
                      <a:pt x="9601200" y="571500"/>
                    </a:cubicBezTo>
                    <a:lnTo>
                      <a:pt x="9398000" y="571500"/>
                    </a:lnTo>
                    <a:cubicBezTo>
                      <a:pt x="9309100" y="571500"/>
                      <a:pt x="9220200" y="622300"/>
                      <a:pt x="9169400" y="711200"/>
                    </a:cubicBezTo>
                    <a:lnTo>
                      <a:pt x="9118600" y="825500"/>
                    </a:lnTo>
                    <a:lnTo>
                      <a:pt x="8890000" y="1219200"/>
                    </a:lnTo>
                    <a:cubicBezTo>
                      <a:pt x="8890000" y="1231900"/>
                      <a:pt x="8890000" y="1244600"/>
                      <a:pt x="8890000" y="1257300"/>
                    </a:cubicBezTo>
                    <a:cubicBezTo>
                      <a:pt x="8902700" y="1270000"/>
                      <a:pt x="8902700" y="1270000"/>
                      <a:pt x="8915400" y="1270000"/>
                    </a:cubicBezTo>
                    <a:lnTo>
                      <a:pt x="8978900" y="1270000"/>
                    </a:lnTo>
                    <a:cubicBezTo>
                      <a:pt x="9029700" y="1270000"/>
                      <a:pt x="9067800" y="1244600"/>
                      <a:pt x="9093200" y="1206500"/>
                    </a:cubicBezTo>
                    <a:lnTo>
                      <a:pt x="9232900" y="952500"/>
                    </a:lnTo>
                    <a:close/>
                    <a:moveTo>
                      <a:pt x="9702800" y="1244600"/>
                    </a:moveTo>
                    <a:cubicBezTo>
                      <a:pt x="9715500" y="1231900"/>
                      <a:pt x="9728200" y="1231900"/>
                      <a:pt x="9753600" y="1231900"/>
                    </a:cubicBezTo>
                    <a:cubicBezTo>
                      <a:pt x="9766300" y="1231900"/>
                      <a:pt x="9779000" y="1244600"/>
                      <a:pt x="9791700" y="1257300"/>
                    </a:cubicBezTo>
                    <a:lnTo>
                      <a:pt x="9944100" y="1498600"/>
                    </a:lnTo>
                    <a:cubicBezTo>
                      <a:pt x="9982200" y="1549400"/>
                      <a:pt x="9982200" y="1612900"/>
                      <a:pt x="9931400" y="1663700"/>
                    </a:cubicBezTo>
                    <a:lnTo>
                      <a:pt x="9702800" y="1892300"/>
                    </a:lnTo>
                    <a:cubicBezTo>
                      <a:pt x="9702800" y="1892300"/>
                      <a:pt x="9677400" y="1905000"/>
                      <a:pt x="9664700" y="1905000"/>
                    </a:cubicBezTo>
                    <a:cubicBezTo>
                      <a:pt x="9588500" y="1879600"/>
                      <a:pt x="9550400" y="1790700"/>
                      <a:pt x="9613900" y="1727200"/>
                    </a:cubicBezTo>
                    <a:lnTo>
                      <a:pt x="9753600" y="1587500"/>
                    </a:lnTo>
                    <a:lnTo>
                      <a:pt x="9588500" y="1422400"/>
                    </a:lnTo>
                    <a:cubicBezTo>
                      <a:pt x="9575800" y="1409700"/>
                      <a:pt x="9563100" y="1384300"/>
                      <a:pt x="9563100" y="1371600"/>
                    </a:cubicBezTo>
                    <a:cubicBezTo>
                      <a:pt x="9563100" y="1346200"/>
                      <a:pt x="9575800" y="1333500"/>
                      <a:pt x="9588500" y="1320800"/>
                    </a:cubicBezTo>
                    <a:lnTo>
                      <a:pt x="9702800" y="1244600"/>
                    </a:lnTo>
                    <a:close/>
                  </a:path>
                </a:pathLst>
              </a:custGeom>
              <a:solidFill>
                <a:srgbClr val="BDD7E7"/>
              </a:solidFill>
            </p:spPr>
          </p:sp>
        </p:grpSp>
      </p:grpSp>
      <p:sp>
        <p:nvSpPr>
          <p:cNvPr id="8" name="Freeform 8" descr="Na zemljevidu Slovenije je prikazan delež otrok vključenih v vrtce po regijah. Največ otrok je vključenih v Osrednjeslovenski, Savinjski in Pomurski regiji, najmanj pa v Goriški, Primorsko-notranjski in Jugovzhodni Sloveniji."/>
          <p:cNvSpPr/>
          <p:nvPr/>
        </p:nvSpPr>
        <p:spPr>
          <a:xfrm>
            <a:off x="4900545" y="3281456"/>
            <a:ext cx="5075930" cy="2996422"/>
          </a:xfrm>
          <a:custGeom>
            <a:avLst/>
            <a:gdLst/>
            <a:ahLst/>
            <a:cxnLst/>
            <a:rect l="l" t="t" r="r" b="b"/>
            <a:pathLst>
              <a:path w="5075930" h="2996422">
                <a:moveTo>
                  <a:pt x="0" y="0"/>
                </a:moveTo>
                <a:lnTo>
                  <a:pt x="5075930" y="0"/>
                </a:lnTo>
                <a:lnTo>
                  <a:pt x="5075930" y="2996421"/>
                </a:lnTo>
                <a:lnTo>
                  <a:pt x="0" y="29964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9" name="Group 9" descr="Prikazani so osnovni podatki o vrtcih, t. j. število otrok v vrtcu, delež otrok vključenih v vrtce, število otrok na vrtec in število vrtcev"/>
          <p:cNvGrpSpPr/>
          <p:nvPr/>
        </p:nvGrpSpPr>
        <p:grpSpPr>
          <a:xfrm>
            <a:off x="4334137" y="8621009"/>
            <a:ext cx="4922151" cy="947319"/>
            <a:chOff x="0" y="0"/>
            <a:chExt cx="6562867" cy="1263092"/>
          </a:xfrm>
        </p:grpSpPr>
        <p:sp>
          <p:nvSpPr>
            <p:cNvPr id="10" name="TextBox 10" descr="Število vrtcev"/>
            <p:cNvSpPr txBox="1"/>
            <p:nvPr/>
          </p:nvSpPr>
          <p:spPr>
            <a:xfrm>
              <a:off x="0" y="-19050"/>
              <a:ext cx="6562867" cy="400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10"/>
                </a:lnSpc>
              </a:pPr>
              <a:r>
                <a:rPr lang="en-US" sz="1925" b="1" spc="28" dirty="0">
                  <a:solidFill>
                    <a:srgbClr val="2171B4"/>
                  </a:solidFill>
                  <a:latin typeface="Aleo Bold"/>
                </a:rPr>
                <a:t>Š</a:t>
              </a:r>
              <a:r>
                <a:rPr lang="en-US" sz="1925" spc="28" dirty="0">
                  <a:solidFill>
                    <a:srgbClr val="2171B4"/>
                  </a:solidFill>
                  <a:latin typeface="Aleo Bold"/>
                </a:rPr>
                <a:t>TEVILO VRTCEV</a:t>
              </a:r>
            </a:p>
          </p:txBody>
        </p:sp>
        <p:sp>
          <p:nvSpPr>
            <p:cNvPr id="11" name="TextBox 11" descr="108 samostojnih vrtcev&#10;209 vrtcev pri osnovni šoli&#10;97 zasebnih vrtcev"/>
            <p:cNvSpPr txBox="1"/>
            <p:nvPr/>
          </p:nvSpPr>
          <p:spPr>
            <a:xfrm>
              <a:off x="0" y="442418"/>
              <a:ext cx="6562867" cy="820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56"/>
                </a:lnSpc>
              </a:pPr>
              <a:r>
                <a:rPr lang="en-US" sz="1200" dirty="0">
                  <a:solidFill>
                    <a:srgbClr val="2171B4"/>
                  </a:solidFill>
                  <a:latin typeface="Montserrat Light"/>
                </a:rPr>
                <a:t>108 </a:t>
              </a:r>
              <a:r>
                <a:rPr lang="en-US" sz="1200" dirty="0" err="1">
                  <a:solidFill>
                    <a:srgbClr val="2171B4"/>
                  </a:solidFill>
                  <a:latin typeface="Montserrat Light"/>
                </a:rPr>
                <a:t>samostojnih</a:t>
              </a:r>
              <a:r>
                <a:rPr lang="en-US" sz="1200" dirty="0">
                  <a:solidFill>
                    <a:srgbClr val="2171B4"/>
                  </a:solidFill>
                  <a:latin typeface="Montserrat Light"/>
                </a:rPr>
                <a:t> </a:t>
              </a:r>
              <a:r>
                <a:rPr lang="en-US" sz="1200" dirty="0" err="1">
                  <a:solidFill>
                    <a:srgbClr val="2171B4"/>
                  </a:solidFill>
                  <a:latin typeface="Montserrat Light"/>
                </a:rPr>
                <a:t>vrtcev</a:t>
              </a:r>
              <a:endParaRPr lang="en-US" sz="1200" dirty="0">
                <a:solidFill>
                  <a:srgbClr val="2171B4"/>
                </a:solidFill>
                <a:latin typeface="Montserrat Light"/>
              </a:endParaRPr>
            </a:p>
            <a:p>
              <a:pPr>
                <a:lnSpc>
                  <a:spcPts val="1656"/>
                </a:lnSpc>
              </a:pPr>
              <a:r>
                <a:rPr lang="en-US" sz="1200" dirty="0">
                  <a:solidFill>
                    <a:srgbClr val="2171B4"/>
                  </a:solidFill>
                  <a:latin typeface="Montserrat Light"/>
                </a:rPr>
                <a:t>209 vrtec </a:t>
              </a:r>
              <a:r>
                <a:rPr lang="en-US" sz="1200" dirty="0" err="1">
                  <a:solidFill>
                    <a:srgbClr val="2171B4"/>
                  </a:solidFill>
                  <a:latin typeface="Montserrat Light"/>
                </a:rPr>
                <a:t>pri</a:t>
              </a:r>
              <a:r>
                <a:rPr lang="en-US" sz="1200" dirty="0">
                  <a:solidFill>
                    <a:srgbClr val="2171B4"/>
                  </a:solidFill>
                  <a:latin typeface="Montserrat Light"/>
                </a:rPr>
                <a:t> </a:t>
              </a:r>
              <a:r>
                <a:rPr lang="en-US" sz="1200" dirty="0" err="1">
                  <a:solidFill>
                    <a:srgbClr val="2171B4"/>
                  </a:solidFill>
                  <a:latin typeface="Montserrat Light"/>
                </a:rPr>
                <a:t>osnovni</a:t>
              </a:r>
              <a:r>
                <a:rPr lang="en-US" sz="1200" dirty="0">
                  <a:solidFill>
                    <a:srgbClr val="2171B4"/>
                  </a:solidFill>
                  <a:latin typeface="Montserrat Light"/>
                </a:rPr>
                <a:t> </a:t>
              </a:r>
              <a:r>
                <a:rPr lang="en-US" sz="1200" dirty="0" err="1">
                  <a:solidFill>
                    <a:srgbClr val="2171B4"/>
                  </a:solidFill>
                  <a:latin typeface="Montserrat Light"/>
                </a:rPr>
                <a:t>šoli</a:t>
              </a:r>
              <a:endParaRPr lang="en-US" sz="1200" dirty="0">
                <a:solidFill>
                  <a:srgbClr val="2171B4"/>
                </a:solidFill>
                <a:latin typeface="Montserrat Light"/>
              </a:endParaRPr>
            </a:p>
            <a:p>
              <a:pPr algn="l">
                <a:lnSpc>
                  <a:spcPts val="1656"/>
                </a:lnSpc>
              </a:pPr>
              <a:r>
                <a:rPr lang="en-US" sz="1200" dirty="0">
                  <a:solidFill>
                    <a:srgbClr val="2171B4"/>
                  </a:solidFill>
                  <a:latin typeface="Montserrat Light"/>
                </a:rPr>
                <a:t>97 </a:t>
              </a:r>
              <a:r>
                <a:rPr lang="en-US" sz="1200" dirty="0" err="1">
                  <a:solidFill>
                    <a:srgbClr val="2171B4"/>
                  </a:solidFill>
                  <a:latin typeface="Montserrat Light"/>
                </a:rPr>
                <a:t>zasebnih</a:t>
              </a:r>
              <a:r>
                <a:rPr lang="en-US" sz="1200" dirty="0">
                  <a:solidFill>
                    <a:srgbClr val="2171B4"/>
                  </a:solidFill>
                  <a:latin typeface="Montserrat Light"/>
                </a:rPr>
                <a:t> </a:t>
              </a:r>
              <a:r>
                <a:rPr lang="en-US" sz="1200" dirty="0" err="1">
                  <a:solidFill>
                    <a:srgbClr val="2171B4"/>
                  </a:solidFill>
                  <a:latin typeface="Montserrat Light"/>
                </a:rPr>
                <a:t>vrtcev</a:t>
              </a:r>
              <a:endParaRPr lang="en-US" sz="1200" dirty="0">
                <a:solidFill>
                  <a:srgbClr val="2171B4"/>
                </a:solidFill>
                <a:latin typeface="Montserrat Light"/>
              </a:endParaRPr>
            </a:p>
          </p:txBody>
        </p:sp>
      </p:grpSp>
      <p:grpSp>
        <p:nvGrpSpPr>
          <p:cNvPr id="12" name="Group 12" descr="V kolobarnem grafu je prikaz 23% zasebnih vrtcev in 77% javnih vrtcev."/>
          <p:cNvGrpSpPr/>
          <p:nvPr/>
        </p:nvGrpSpPr>
        <p:grpSpPr>
          <a:xfrm>
            <a:off x="6522460" y="6836850"/>
            <a:ext cx="3375413" cy="3375413"/>
            <a:chOff x="0" y="0"/>
            <a:chExt cx="4500551" cy="4500551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0"/>
              <a:ext cx="4500551" cy="4500551"/>
              <a:chOff x="0" y="0"/>
              <a:chExt cx="2540000" cy="254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E6C6BA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-1702" y="17180"/>
                <a:ext cx="2612043" cy="2523109"/>
              </a:xfrm>
              <a:custGeom>
                <a:avLst/>
                <a:gdLst/>
                <a:ahLst/>
                <a:cxnLst/>
                <a:rect l="l" t="t" r="r" b="b"/>
                <a:pathLst>
                  <a:path w="2612043" h="2523109">
                    <a:moveTo>
                      <a:pt x="1589202" y="23148"/>
                    </a:moveTo>
                    <a:cubicBezTo>
                      <a:pt x="2208319" y="183003"/>
                      <a:pt x="2612042" y="778219"/>
                      <a:pt x="2531616" y="1412561"/>
                    </a:cubicBezTo>
                    <a:cubicBezTo>
                      <a:pt x="2451189" y="2046904"/>
                      <a:pt x="1911696" y="2522531"/>
                      <a:pt x="1272275" y="2522820"/>
                    </a:cubicBezTo>
                    <a:cubicBezTo>
                      <a:pt x="632854" y="2523108"/>
                      <a:pt x="92932" y="2047968"/>
                      <a:pt x="11933" y="1413698"/>
                    </a:cubicBezTo>
                    <a:cubicBezTo>
                      <a:pt x="0" y="1323466"/>
                      <a:pt x="37257" y="1233747"/>
                      <a:pt x="109598" y="1178512"/>
                    </a:cubicBezTo>
                    <a:cubicBezTo>
                      <a:pt x="181939" y="1123278"/>
                      <a:pt x="278305" y="1110971"/>
                      <a:pt x="362205" y="1146253"/>
                    </a:cubicBezTo>
                    <a:cubicBezTo>
                      <a:pt x="446105" y="1181535"/>
                      <a:pt x="504715" y="1259012"/>
                      <a:pt x="515840" y="1349347"/>
                    </a:cubicBezTo>
                    <a:cubicBezTo>
                      <a:pt x="564440" y="1729909"/>
                      <a:pt x="888393" y="2014993"/>
                      <a:pt x="1272046" y="2014820"/>
                    </a:cubicBezTo>
                    <a:cubicBezTo>
                      <a:pt x="1655698" y="2014647"/>
                      <a:pt x="1979394" y="1729271"/>
                      <a:pt x="2027650" y="1348665"/>
                    </a:cubicBezTo>
                    <a:cubicBezTo>
                      <a:pt x="2075906" y="968059"/>
                      <a:pt x="1833672" y="610930"/>
                      <a:pt x="1462202" y="515017"/>
                    </a:cubicBezTo>
                    <a:cubicBezTo>
                      <a:pt x="1373974" y="492657"/>
                      <a:pt x="1304454" y="424799"/>
                      <a:pt x="1279966" y="337138"/>
                    </a:cubicBezTo>
                    <a:cubicBezTo>
                      <a:pt x="1255478" y="249478"/>
                      <a:pt x="1279764" y="155414"/>
                      <a:pt x="1343630" y="90567"/>
                    </a:cubicBezTo>
                    <a:cubicBezTo>
                      <a:pt x="1407496" y="25719"/>
                      <a:pt x="1501178" y="0"/>
                      <a:pt x="1589202" y="23148"/>
                    </a:cubicBezTo>
                    <a:close/>
                  </a:path>
                </a:pathLst>
              </a:custGeom>
              <a:solidFill>
                <a:srgbClr val="9B7A9C"/>
              </a:solidFill>
            </p:spPr>
          </p:sp>
        </p:grpSp>
      </p:grpSp>
      <p:sp>
        <p:nvSpPr>
          <p:cNvPr id="16" name="Freeform 16" descr="Na zemljevidu Slovenije je prikazano število otrok na vrtce po regijah. Največ otrok imajo vrtci v Primorsko-notranjski in Jugovzhodni Sloveniji, najmanj pa v Pomurski regiji."/>
          <p:cNvSpPr/>
          <p:nvPr/>
        </p:nvSpPr>
        <p:spPr>
          <a:xfrm>
            <a:off x="155318" y="5458411"/>
            <a:ext cx="5216488" cy="3066146"/>
          </a:xfrm>
          <a:custGeom>
            <a:avLst/>
            <a:gdLst/>
            <a:ahLst/>
            <a:cxnLst/>
            <a:rect l="l" t="t" r="r" b="b"/>
            <a:pathLst>
              <a:path w="5216488" h="3066146">
                <a:moveTo>
                  <a:pt x="0" y="0"/>
                </a:moveTo>
                <a:lnTo>
                  <a:pt x="5216488" y="0"/>
                </a:lnTo>
                <a:lnTo>
                  <a:pt x="5216488" y="3066146"/>
                </a:lnTo>
                <a:lnTo>
                  <a:pt x="0" y="30661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Freeform 17" descr="Puščica v desno"/>
          <p:cNvSpPr/>
          <p:nvPr/>
        </p:nvSpPr>
        <p:spPr>
          <a:xfrm rot="5400000">
            <a:off x="4851916" y="6933407"/>
            <a:ext cx="656304" cy="2161480"/>
          </a:xfrm>
          <a:custGeom>
            <a:avLst/>
            <a:gdLst/>
            <a:ahLst/>
            <a:cxnLst/>
            <a:rect l="l" t="t" r="r" b="b"/>
            <a:pathLst>
              <a:path w="656304" h="2161480">
                <a:moveTo>
                  <a:pt x="0" y="0"/>
                </a:moveTo>
                <a:lnTo>
                  <a:pt x="656304" y="0"/>
                </a:lnTo>
                <a:lnTo>
                  <a:pt x="656304" y="2161480"/>
                </a:lnTo>
                <a:lnTo>
                  <a:pt x="0" y="21614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 descr="Število otrok v vrtcu. V vrtec je na dan 1. 9. 2023 vključenih 83.523 otrok. Vključenost 4-5 letnikov znaša 94, 3%"/>
          <p:cNvGrpSpPr/>
          <p:nvPr/>
        </p:nvGrpSpPr>
        <p:grpSpPr>
          <a:xfrm>
            <a:off x="108210" y="3978027"/>
            <a:ext cx="4599949" cy="1219140"/>
            <a:chOff x="0" y="0"/>
            <a:chExt cx="6133266" cy="1625521"/>
          </a:xfrm>
        </p:grpSpPr>
        <p:sp>
          <p:nvSpPr>
            <p:cNvPr id="19" name="TextBox 19"/>
            <p:cNvSpPr txBox="1"/>
            <p:nvPr/>
          </p:nvSpPr>
          <p:spPr>
            <a:xfrm>
              <a:off x="0" y="0"/>
              <a:ext cx="6133266" cy="523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49"/>
                </a:lnSpc>
              </a:pPr>
              <a:r>
                <a:rPr lang="en-US" sz="2624" spc="39" dirty="0">
                  <a:solidFill>
                    <a:srgbClr val="2171B4"/>
                  </a:solidFill>
                  <a:latin typeface="Aleo Bold"/>
                </a:rPr>
                <a:t>ŠTEVILO OTROK V VRTCU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575866"/>
              <a:ext cx="6133266" cy="1049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0"/>
                </a:lnSpc>
              </a:pPr>
              <a:r>
                <a:rPr lang="en-US" sz="1500" dirty="0">
                  <a:solidFill>
                    <a:srgbClr val="2171B4"/>
                  </a:solidFill>
                  <a:latin typeface="Montserrat Light Italics"/>
                </a:rPr>
                <a:t>v vrtec je </a:t>
              </a:r>
              <a:r>
                <a:rPr lang="en-US" sz="1500" dirty="0" err="1">
                  <a:solidFill>
                    <a:srgbClr val="2171B4"/>
                  </a:solidFill>
                  <a:latin typeface="Montserrat Light Italics"/>
                </a:rPr>
                <a:t>na</a:t>
              </a:r>
              <a:r>
                <a:rPr lang="en-US" sz="1500" dirty="0">
                  <a:solidFill>
                    <a:srgbClr val="2171B4"/>
                  </a:solidFill>
                  <a:latin typeface="Montserrat Light Italics"/>
                </a:rPr>
                <a:t> dan 1. 9. 2023 </a:t>
              </a:r>
              <a:r>
                <a:rPr lang="en-US" sz="1500" dirty="0" err="1">
                  <a:solidFill>
                    <a:srgbClr val="2171B4"/>
                  </a:solidFill>
                  <a:latin typeface="Montserrat Light Italics"/>
                </a:rPr>
                <a:t>vključenih</a:t>
              </a:r>
              <a:r>
                <a:rPr lang="en-US" sz="1500" dirty="0">
                  <a:solidFill>
                    <a:srgbClr val="2171B4"/>
                  </a:solidFill>
                  <a:latin typeface="Montserrat Light Italics"/>
                </a:rPr>
                <a:t> </a:t>
              </a:r>
            </a:p>
            <a:p>
              <a:pPr algn="ctr">
                <a:lnSpc>
                  <a:spcPts val="2070"/>
                </a:lnSpc>
              </a:pPr>
              <a:r>
                <a:rPr lang="en-US" sz="1500" dirty="0">
                  <a:solidFill>
                    <a:srgbClr val="2171B4"/>
                  </a:solidFill>
                  <a:latin typeface="Montserrat Light Bold Italics"/>
                </a:rPr>
                <a:t>83.523 </a:t>
              </a:r>
              <a:r>
                <a:rPr lang="en-US" sz="1500" dirty="0" err="1">
                  <a:solidFill>
                    <a:srgbClr val="2171B4"/>
                  </a:solidFill>
                  <a:latin typeface="Montserrat Light Italics"/>
                </a:rPr>
                <a:t>otrok</a:t>
              </a:r>
              <a:endParaRPr lang="en-US" sz="1500" dirty="0">
                <a:solidFill>
                  <a:srgbClr val="2171B4"/>
                </a:solidFill>
                <a:latin typeface="Montserrat Light Italics"/>
              </a:endParaRPr>
            </a:p>
            <a:p>
              <a:pPr algn="ctr">
                <a:lnSpc>
                  <a:spcPts val="2070"/>
                </a:lnSpc>
              </a:pPr>
              <a:r>
                <a:rPr lang="en-US" sz="1500" dirty="0">
                  <a:solidFill>
                    <a:srgbClr val="2171B4"/>
                  </a:solidFill>
                  <a:latin typeface="Montserrat Light Italics"/>
                </a:rPr>
                <a:t> </a:t>
              </a:r>
              <a:r>
                <a:rPr lang="en-US" sz="1500" dirty="0" err="1">
                  <a:solidFill>
                    <a:srgbClr val="2171B4"/>
                  </a:solidFill>
                  <a:latin typeface="Montserrat Light Italics"/>
                </a:rPr>
                <a:t>vključenost</a:t>
              </a:r>
              <a:r>
                <a:rPr lang="en-US" sz="1500" dirty="0">
                  <a:solidFill>
                    <a:srgbClr val="2171B4"/>
                  </a:solidFill>
                  <a:latin typeface="Montserrat Light Italics"/>
                </a:rPr>
                <a:t> 4-5 </a:t>
              </a:r>
              <a:r>
                <a:rPr lang="en-US" sz="1500" dirty="0" err="1">
                  <a:solidFill>
                    <a:srgbClr val="2171B4"/>
                  </a:solidFill>
                  <a:latin typeface="Montserrat Light Italics"/>
                </a:rPr>
                <a:t>letnikov</a:t>
              </a:r>
              <a:r>
                <a:rPr lang="en-US" sz="1500" dirty="0">
                  <a:solidFill>
                    <a:srgbClr val="2171B4"/>
                  </a:solidFill>
                  <a:latin typeface="Montserrat Light Italics"/>
                </a:rPr>
                <a:t> </a:t>
              </a:r>
              <a:r>
                <a:rPr lang="en-US" sz="1500" dirty="0" err="1">
                  <a:solidFill>
                    <a:srgbClr val="2171B4"/>
                  </a:solidFill>
                  <a:latin typeface="Montserrat Light Italics"/>
                </a:rPr>
                <a:t>znaša</a:t>
              </a:r>
              <a:r>
                <a:rPr lang="en-US" sz="1500" dirty="0">
                  <a:solidFill>
                    <a:srgbClr val="2171B4"/>
                  </a:solidFill>
                  <a:latin typeface="Montserrat Light Italics"/>
                </a:rPr>
                <a:t> 94,3%</a:t>
              </a:r>
            </a:p>
          </p:txBody>
        </p:sp>
      </p:grpSp>
      <p:sp>
        <p:nvSpPr>
          <p:cNvPr id="21" name="TextBox 21" descr="77% javnih vrtcev"/>
          <p:cNvSpPr txBox="1"/>
          <p:nvPr/>
        </p:nvSpPr>
        <p:spPr>
          <a:xfrm>
            <a:off x="7141468" y="9558802"/>
            <a:ext cx="350599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3"/>
              </a:lnSpc>
            </a:pPr>
            <a:r>
              <a:rPr lang="en-US" sz="1869" spc="28" dirty="0">
                <a:solidFill>
                  <a:srgbClr val="E6C6BA"/>
                </a:solidFill>
                <a:latin typeface="Aleo Bold"/>
              </a:rPr>
              <a:t>77% JAVNIH VRTCEV</a:t>
            </a:r>
          </a:p>
        </p:txBody>
      </p:sp>
      <p:sp>
        <p:nvSpPr>
          <p:cNvPr id="23" name="TextBox 23" descr="94% otrok je vključenih v javne vrtce"/>
          <p:cNvSpPr txBox="1"/>
          <p:nvPr/>
        </p:nvSpPr>
        <p:spPr>
          <a:xfrm>
            <a:off x="2110798" y="9825502"/>
            <a:ext cx="4922151" cy="208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4"/>
              </a:lnSpc>
            </a:pPr>
            <a:r>
              <a:rPr lang="en-US" sz="1300" dirty="0">
                <a:solidFill>
                  <a:srgbClr val="2171B4"/>
                </a:solidFill>
                <a:latin typeface="Montserrat Light Bold"/>
              </a:rPr>
              <a:t>94%</a:t>
            </a:r>
            <a:r>
              <a:rPr lang="en-US" sz="1300" dirty="0">
                <a:solidFill>
                  <a:srgbClr val="2171B4"/>
                </a:solidFill>
                <a:latin typeface="Montserrat Light"/>
              </a:rPr>
              <a:t> </a:t>
            </a:r>
            <a:r>
              <a:rPr lang="en-US" sz="1300" dirty="0" err="1">
                <a:solidFill>
                  <a:srgbClr val="2171B4"/>
                </a:solidFill>
                <a:latin typeface="Montserrat Light"/>
              </a:rPr>
              <a:t>otrok</a:t>
            </a:r>
            <a:r>
              <a:rPr lang="en-US" sz="1300" dirty="0">
                <a:solidFill>
                  <a:srgbClr val="2171B4"/>
                </a:solidFill>
                <a:latin typeface="Montserrat Light"/>
              </a:rPr>
              <a:t> je </a:t>
            </a:r>
            <a:r>
              <a:rPr lang="en-US" sz="1300" dirty="0" err="1">
                <a:solidFill>
                  <a:srgbClr val="2171B4"/>
                </a:solidFill>
                <a:latin typeface="Montserrat Light"/>
              </a:rPr>
              <a:t>vključenih</a:t>
            </a:r>
            <a:r>
              <a:rPr lang="en-US" sz="1300" dirty="0">
                <a:solidFill>
                  <a:srgbClr val="2171B4"/>
                </a:solidFill>
                <a:latin typeface="Montserrat Light"/>
              </a:rPr>
              <a:t> v </a:t>
            </a:r>
            <a:r>
              <a:rPr lang="en-US" sz="1300" dirty="0" err="1">
                <a:solidFill>
                  <a:srgbClr val="2171B4"/>
                </a:solidFill>
                <a:latin typeface="Montserrat Light"/>
              </a:rPr>
              <a:t>javne</a:t>
            </a:r>
            <a:r>
              <a:rPr lang="en-US" sz="1300" dirty="0">
                <a:solidFill>
                  <a:srgbClr val="2171B4"/>
                </a:solidFill>
                <a:latin typeface="Montserrat Light"/>
              </a:rPr>
              <a:t> </a:t>
            </a:r>
            <a:r>
              <a:rPr lang="en-US" sz="1300" dirty="0" err="1">
                <a:solidFill>
                  <a:srgbClr val="2171B4"/>
                </a:solidFill>
                <a:latin typeface="Montserrat Light"/>
              </a:rPr>
              <a:t>vrtce</a:t>
            </a:r>
            <a:endParaRPr lang="en-US" sz="1300" dirty="0">
              <a:solidFill>
                <a:srgbClr val="2171B4"/>
              </a:solidFill>
              <a:latin typeface="Montserrat Light"/>
            </a:endParaRPr>
          </a:p>
        </p:txBody>
      </p:sp>
      <p:sp>
        <p:nvSpPr>
          <p:cNvPr id="25" name="TextBox 21" descr="77% javnih vrtcev">
            <a:extLst>
              <a:ext uri="{FF2B5EF4-FFF2-40B4-BE49-F238E27FC236}">
                <a16:creationId xmlns:a16="http://schemas.microsoft.com/office/drawing/2014/main" id="{40C971BC-CDEA-B6CF-388B-702C945C7F00}"/>
              </a:ext>
            </a:extLst>
          </p:cNvPr>
          <p:cNvSpPr txBox="1"/>
          <p:nvPr/>
        </p:nvSpPr>
        <p:spPr>
          <a:xfrm>
            <a:off x="6602047" y="7318411"/>
            <a:ext cx="350599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3"/>
              </a:lnSpc>
            </a:pPr>
            <a:r>
              <a:rPr lang="sl-SI" sz="1869" spc="28" dirty="0">
                <a:solidFill>
                  <a:srgbClr val="7030A0"/>
                </a:solidFill>
                <a:latin typeface="Aleo Bold"/>
              </a:rPr>
              <a:t>23</a:t>
            </a:r>
            <a:r>
              <a:rPr lang="en-US" sz="1869" spc="28" dirty="0">
                <a:solidFill>
                  <a:srgbClr val="7030A0"/>
                </a:solidFill>
                <a:latin typeface="Aleo Bold"/>
              </a:rPr>
              <a:t>% </a:t>
            </a:r>
            <a:r>
              <a:rPr lang="sl-SI" sz="1869" spc="28" dirty="0">
                <a:solidFill>
                  <a:srgbClr val="7030A0"/>
                </a:solidFill>
                <a:latin typeface="Aleo Bold"/>
              </a:rPr>
              <a:t>ZASEBNIH</a:t>
            </a:r>
            <a:r>
              <a:rPr lang="en-US" sz="1869" spc="28" dirty="0">
                <a:solidFill>
                  <a:srgbClr val="7030A0"/>
                </a:solidFill>
                <a:latin typeface="Aleo Bold"/>
              </a:rPr>
              <a:t> VRTCEV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 descr="Število vzgojiteljev v vrtcu. V vrtcu je zaposlenih 12.593 vzgojiteljev in vzgojiteljev predšolskih otrok-pomočnikov vzgojitelja.&#10;Ena vzgojiteljica oziroma vzgojitelj skrbi povprečno za 7 otrok."/>
          <p:cNvGrpSpPr/>
          <p:nvPr/>
        </p:nvGrpSpPr>
        <p:grpSpPr>
          <a:xfrm>
            <a:off x="498002" y="5199877"/>
            <a:ext cx="6285776" cy="1452793"/>
            <a:chOff x="0" y="0"/>
            <a:chExt cx="8381035" cy="1937058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8324782" cy="523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49"/>
                </a:lnSpc>
              </a:pPr>
              <a:r>
                <a:rPr lang="en-US" sz="2624" spc="39" dirty="0">
                  <a:solidFill>
                    <a:srgbClr val="2171B4"/>
                  </a:solidFill>
                  <a:latin typeface="Aleo Bold"/>
                </a:rPr>
                <a:t>ŠTEVILO VZGOJITELJEV V VRTCU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6253" y="544503"/>
              <a:ext cx="8324782" cy="1392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0"/>
                </a:lnSpc>
              </a:pPr>
              <a:r>
                <a:rPr lang="en-US" sz="1500" dirty="0">
                  <a:solidFill>
                    <a:srgbClr val="2171B4"/>
                  </a:solidFill>
                  <a:latin typeface="Montserrat Light Italics"/>
                </a:rPr>
                <a:t>v </a:t>
              </a:r>
              <a:r>
                <a:rPr lang="en-US" sz="1500" dirty="0" err="1">
                  <a:solidFill>
                    <a:srgbClr val="2171B4"/>
                  </a:solidFill>
                  <a:latin typeface="Montserrat Light Italics"/>
                </a:rPr>
                <a:t>vrtcu</a:t>
              </a:r>
              <a:r>
                <a:rPr lang="en-US" sz="1500" dirty="0">
                  <a:solidFill>
                    <a:srgbClr val="2171B4"/>
                  </a:solidFill>
                  <a:latin typeface="Montserrat Light Italics"/>
                </a:rPr>
                <a:t> je </a:t>
              </a:r>
              <a:r>
                <a:rPr lang="en-US" sz="1500" dirty="0" err="1">
                  <a:solidFill>
                    <a:srgbClr val="2171B4"/>
                  </a:solidFill>
                  <a:latin typeface="Montserrat Light Italics"/>
                </a:rPr>
                <a:t>zaposlenih</a:t>
              </a:r>
              <a:r>
                <a:rPr lang="en-US" sz="1500" dirty="0">
                  <a:solidFill>
                    <a:srgbClr val="2171B4"/>
                  </a:solidFill>
                  <a:latin typeface="Montserrat Light Italics"/>
                </a:rPr>
                <a:t> </a:t>
              </a:r>
              <a:r>
                <a:rPr lang="en-US" sz="1500" dirty="0">
                  <a:solidFill>
                    <a:srgbClr val="2171B4"/>
                  </a:solidFill>
                  <a:latin typeface="Montserrat Light Bold Italics"/>
                </a:rPr>
                <a:t>12.593 </a:t>
              </a:r>
              <a:r>
                <a:rPr lang="en-US" sz="1500" dirty="0" err="1">
                  <a:solidFill>
                    <a:srgbClr val="2171B4"/>
                  </a:solidFill>
                  <a:latin typeface="Montserrat Light Italics"/>
                </a:rPr>
                <a:t>vzgojiteljev</a:t>
              </a:r>
              <a:r>
                <a:rPr lang="en-US" sz="1500" dirty="0">
                  <a:solidFill>
                    <a:srgbClr val="2171B4"/>
                  </a:solidFill>
                  <a:latin typeface="Montserrat Light Italics"/>
                </a:rPr>
                <a:t> in </a:t>
              </a:r>
              <a:r>
                <a:rPr lang="en-US" sz="1500" dirty="0" err="1">
                  <a:solidFill>
                    <a:srgbClr val="2171B4"/>
                  </a:solidFill>
                  <a:latin typeface="Montserrat Light Italics"/>
                </a:rPr>
                <a:t>vzgojiteljev</a:t>
              </a:r>
              <a:r>
                <a:rPr lang="en-US" sz="1500" dirty="0">
                  <a:solidFill>
                    <a:srgbClr val="2171B4"/>
                  </a:solidFill>
                  <a:latin typeface="Montserrat Light Italics"/>
                </a:rPr>
                <a:t> </a:t>
              </a:r>
              <a:r>
                <a:rPr lang="en-US" sz="1500" dirty="0" err="1">
                  <a:solidFill>
                    <a:srgbClr val="2171B4"/>
                  </a:solidFill>
                  <a:latin typeface="Montserrat Light Italics"/>
                </a:rPr>
                <a:t>predšolskih</a:t>
              </a:r>
              <a:r>
                <a:rPr lang="en-US" sz="1500" dirty="0">
                  <a:solidFill>
                    <a:srgbClr val="2171B4"/>
                  </a:solidFill>
                  <a:latin typeface="Montserrat Light Italics"/>
                </a:rPr>
                <a:t> </a:t>
              </a:r>
              <a:r>
                <a:rPr lang="en-US" sz="1500" dirty="0" err="1">
                  <a:solidFill>
                    <a:srgbClr val="2171B4"/>
                  </a:solidFill>
                  <a:latin typeface="Montserrat Light Italics"/>
                </a:rPr>
                <a:t>otrok-pomočnikov</a:t>
              </a:r>
              <a:r>
                <a:rPr lang="en-US" sz="1500" dirty="0">
                  <a:solidFill>
                    <a:srgbClr val="2171B4"/>
                  </a:solidFill>
                  <a:latin typeface="Montserrat Light Italics"/>
                </a:rPr>
                <a:t> </a:t>
              </a:r>
              <a:r>
                <a:rPr lang="en-US" sz="1500" dirty="0" err="1">
                  <a:solidFill>
                    <a:srgbClr val="2171B4"/>
                  </a:solidFill>
                  <a:latin typeface="Montserrat Light Italics"/>
                </a:rPr>
                <a:t>vzgojitelja</a:t>
              </a:r>
              <a:endParaRPr lang="en-US" sz="1500" dirty="0">
                <a:solidFill>
                  <a:srgbClr val="2171B4"/>
                </a:solidFill>
                <a:latin typeface="Montserrat Light Italics"/>
              </a:endParaRPr>
            </a:p>
            <a:p>
              <a:pPr>
                <a:lnSpc>
                  <a:spcPts val="2070"/>
                </a:lnSpc>
              </a:pPr>
              <a:r>
                <a:rPr lang="en-US" sz="1500" dirty="0">
                  <a:solidFill>
                    <a:srgbClr val="2171B4"/>
                  </a:solidFill>
                  <a:latin typeface="Montserrat Light Italics"/>
                </a:rPr>
                <a:t>Ena </a:t>
              </a:r>
              <a:r>
                <a:rPr lang="en-US" sz="1500" dirty="0" err="1">
                  <a:solidFill>
                    <a:srgbClr val="2171B4"/>
                  </a:solidFill>
                  <a:latin typeface="Montserrat Light Italics"/>
                </a:rPr>
                <a:t>vzgojiteljica</a:t>
              </a:r>
              <a:r>
                <a:rPr lang="en-US" sz="1500" dirty="0">
                  <a:solidFill>
                    <a:srgbClr val="2171B4"/>
                  </a:solidFill>
                  <a:latin typeface="Montserrat Light Italics"/>
                </a:rPr>
                <a:t> </a:t>
              </a:r>
              <a:r>
                <a:rPr lang="en-US" sz="1500" dirty="0" err="1">
                  <a:solidFill>
                    <a:srgbClr val="2171B4"/>
                  </a:solidFill>
                  <a:latin typeface="Montserrat Light Italics"/>
                </a:rPr>
                <a:t>oziroma</a:t>
              </a:r>
              <a:r>
                <a:rPr lang="en-US" sz="1500" dirty="0">
                  <a:solidFill>
                    <a:srgbClr val="2171B4"/>
                  </a:solidFill>
                  <a:latin typeface="Montserrat Light Italics"/>
                </a:rPr>
                <a:t> </a:t>
              </a:r>
              <a:r>
                <a:rPr lang="en-US" sz="1500" dirty="0" err="1">
                  <a:solidFill>
                    <a:srgbClr val="2171B4"/>
                  </a:solidFill>
                  <a:latin typeface="Montserrat Light Italics"/>
                </a:rPr>
                <a:t>vzgojitelj</a:t>
              </a:r>
              <a:r>
                <a:rPr lang="en-US" sz="1500" dirty="0">
                  <a:solidFill>
                    <a:srgbClr val="2171B4"/>
                  </a:solidFill>
                  <a:latin typeface="Montserrat Light Italics"/>
                </a:rPr>
                <a:t> </a:t>
              </a:r>
              <a:r>
                <a:rPr lang="en-US" sz="1500" dirty="0" err="1">
                  <a:solidFill>
                    <a:srgbClr val="2171B4"/>
                  </a:solidFill>
                  <a:latin typeface="Montserrat Light Italics"/>
                </a:rPr>
                <a:t>skrbi</a:t>
              </a:r>
              <a:r>
                <a:rPr lang="en-US" sz="1500" dirty="0">
                  <a:solidFill>
                    <a:srgbClr val="2171B4"/>
                  </a:solidFill>
                  <a:latin typeface="Montserrat Light Italics"/>
                </a:rPr>
                <a:t> </a:t>
              </a:r>
              <a:r>
                <a:rPr lang="en-US" sz="1500" dirty="0" err="1">
                  <a:solidFill>
                    <a:srgbClr val="2171B4"/>
                  </a:solidFill>
                  <a:latin typeface="Montserrat Light Italics"/>
                </a:rPr>
                <a:t>povprečno</a:t>
              </a:r>
              <a:r>
                <a:rPr lang="en-US" sz="1500" dirty="0">
                  <a:solidFill>
                    <a:srgbClr val="2171B4"/>
                  </a:solidFill>
                  <a:latin typeface="Montserrat Light Italics"/>
                </a:rPr>
                <a:t> za 7 </a:t>
              </a:r>
              <a:r>
                <a:rPr lang="en-US" sz="1500" dirty="0" err="1">
                  <a:solidFill>
                    <a:srgbClr val="2171B4"/>
                  </a:solidFill>
                  <a:latin typeface="Montserrat Light Italics"/>
                </a:rPr>
                <a:t>otrok</a:t>
              </a:r>
              <a:r>
                <a:rPr lang="en-US" sz="1500" dirty="0">
                  <a:solidFill>
                    <a:srgbClr val="2171B4"/>
                  </a:solidFill>
                  <a:latin typeface="Montserrat Light Italics"/>
                </a:rPr>
                <a:t>.</a:t>
              </a:r>
            </a:p>
            <a:p>
              <a:pPr algn="l">
                <a:lnSpc>
                  <a:spcPts val="2070"/>
                </a:lnSpc>
              </a:pPr>
              <a:endParaRPr lang="en-US" sz="1500" dirty="0">
                <a:solidFill>
                  <a:srgbClr val="2171B4"/>
                </a:solidFill>
                <a:latin typeface="Montserrat Light Italics"/>
              </a:endParaRPr>
            </a:p>
          </p:txBody>
        </p:sp>
      </p:grpSp>
      <p:grpSp>
        <p:nvGrpSpPr>
          <p:cNvPr id="11" name="Group 11" descr="V skupini žensk - vzgojiteljic, predstavlja majhen delež tudi skupina moških. Predstavlja poklic vzgojitelja v vrtcih kot ženski poklic."/>
          <p:cNvGrpSpPr/>
          <p:nvPr/>
        </p:nvGrpSpPr>
        <p:grpSpPr>
          <a:xfrm>
            <a:off x="5727999" y="6780967"/>
            <a:ext cx="1765516" cy="627739"/>
            <a:chOff x="0" y="0"/>
            <a:chExt cx="2354021" cy="836985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0" y="0"/>
              <a:ext cx="2354021" cy="836985"/>
              <a:chOff x="0" y="0"/>
              <a:chExt cx="6350000" cy="225777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2700" y="0"/>
                <a:ext cx="37846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37846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close/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close/>
                    <a:moveTo>
                      <a:pt x="1892300" y="0"/>
                    </a:moveTo>
                    <a:cubicBezTo>
                      <a:pt x="1778000" y="0"/>
                      <a:pt x="1676400" y="88900"/>
                      <a:pt x="1676400" y="215900"/>
                    </a:cubicBezTo>
                    <a:lnTo>
                      <a:pt x="1676400" y="279400"/>
                    </a:lnTo>
                    <a:cubicBezTo>
                      <a:pt x="1676400" y="393700"/>
                      <a:pt x="1778000" y="495300"/>
                      <a:pt x="1892300" y="495300"/>
                    </a:cubicBezTo>
                    <a:cubicBezTo>
                      <a:pt x="2006600" y="495300"/>
                      <a:pt x="2108200" y="393700"/>
                      <a:pt x="2108200" y="279400"/>
                    </a:cubicBezTo>
                    <a:lnTo>
                      <a:pt x="2108200" y="215900"/>
                    </a:lnTo>
                    <a:cubicBezTo>
                      <a:pt x="2108200" y="88900"/>
                      <a:pt x="2006600" y="0"/>
                      <a:pt x="1892300" y="0"/>
                    </a:cubicBezTo>
                    <a:close/>
                    <a:moveTo>
                      <a:pt x="1676400" y="965200"/>
                    </a:moveTo>
                    <a:cubicBezTo>
                      <a:pt x="1676400" y="965200"/>
                      <a:pt x="1663700" y="952500"/>
                      <a:pt x="1663700" y="965200"/>
                    </a:cubicBezTo>
                    <a:lnTo>
                      <a:pt x="1511300" y="1320800"/>
                    </a:lnTo>
                    <a:cubicBezTo>
                      <a:pt x="1485900" y="1371600"/>
                      <a:pt x="1435100" y="1409700"/>
                      <a:pt x="1371600" y="1409700"/>
                    </a:cubicBezTo>
                    <a:lnTo>
                      <a:pt x="1308100" y="1409700"/>
                    </a:lnTo>
                    <a:cubicBezTo>
                      <a:pt x="1295400" y="1409700"/>
                      <a:pt x="1282700" y="1409700"/>
                      <a:pt x="1282700" y="1397000"/>
                    </a:cubicBezTo>
                    <a:cubicBezTo>
                      <a:pt x="1270000" y="1384300"/>
                      <a:pt x="1270000" y="1371600"/>
                      <a:pt x="1282700" y="1358900"/>
                    </a:cubicBezTo>
                    <a:lnTo>
                      <a:pt x="1473200" y="914400"/>
                    </a:lnTo>
                    <a:lnTo>
                      <a:pt x="1536700" y="736600"/>
                    </a:lnTo>
                    <a:cubicBezTo>
                      <a:pt x="1587500" y="635000"/>
                      <a:pt x="1689100" y="558800"/>
                      <a:pt x="1803400" y="558800"/>
                    </a:cubicBezTo>
                    <a:lnTo>
                      <a:pt x="1981200" y="558800"/>
                    </a:lnTo>
                    <a:cubicBezTo>
                      <a:pt x="2095500" y="558800"/>
                      <a:pt x="2197100" y="635000"/>
                      <a:pt x="2247900" y="736600"/>
                    </a:cubicBezTo>
                    <a:lnTo>
                      <a:pt x="2311400" y="914400"/>
                    </a:lnTo>
                    <a:lnTo>
                      <a:pt x="2501900" y="1358900"/>
                    </a:lnTo>
                    <a:cubicBezTo>
                      <a:pt x="2514600" y="1371600"/>
                      <a:pt x="2514600" y="1384300"/>
                      <a:pt x="2501900" y="1397000"/>
                    </a:cubicBezTo>
                    <a:cubicBezTo>
                      <a:pt x="2501900" y="1409700"/>
                      <a:pt x="2489200" y="1409700"/>
                      <a:pt x="2476500" y="1409700"/>
                    </a:cubicBezTo>
                    <a:lnTo>
                      <a:pt x="2413000" y="1409700"/>
                    </a:lnTo>
                    <a:cubicBezTo>
                      <a:pt x="2349500" y="1409700"/>
                      <a:pt x="2298700" y="1371600"/>
                      <a:pt x="2273300" y="1320800"/>
                    </a:cubicBezTo>
                    <a:lnTo>
                      <a:pt x="2120900" y="965200"/>
                    </a:lnTo>
                    <a:cubicBezTo>
                      <a:pt x="2120900" y="952500"/>
                      <a:pt x="2108200" y="965200"/>
                      <a:pt x="2108200" y="965200"/>
                    </a:cubicBezTo>
                    <a:lnTo>
                      <a:pt x="2171700" y="1409700"/>
                    </a:lnTo>
                    <a:lnTo>
                      <a:pt x="2247900" y="2222500"/>
                    </a:lnTo>
                    <a:cubicBezTo>
                      <a:pt x="2247900" y="2235200"/>
                      <a:pt x="2235200" y="2235200"/>
                      <a:pt x="2235200" y="2247900"/>
                    </a:cubicBezTo>
                    <a:cubicBezTo>
                      <a:pt x="2222500" y="2247900"/>
                      <a:pt x="2222500" y="2260600"/>
                      <a:pt x="2209800" y="2260600"/>
                    </a:cubicBezTo>
                    <a:lnTo>
                      <a:pt x="2159000" y="2260600"/>
                    </a:lnTo>
                    <a:cubicBezTo>
                      <a:pt x="2082800" y="2260600"/>
                      <a:pt x="2019300" y="2209800"/>
                      <a:pt x="2019300" y="2133600"/>
                    </a:cubicBezTo>
                    <a:lnTo>
                      <a:pt x="1905000" y="1447800"/>
                    </a:lnTo>
                    <a:cubicBezTo>
                      <a:pt x="1892300" y="1447800"/>
                      <a:pt x="1892300" y="1447800"/>
                      <a:pt x="1879600" y="1447800"/>
                    </a:cubicBezTo>
                    <a:lnTo>
                      <a:pt x="1765300" y="2133600"/>
                    </a:lnTo>
                    <a:cubicBezTo>
                      <a:pt x="1765300" y="2209800"/>
                      <a:pt x="1701800" y="2260600"/>
                      <a:pt x="1625600" y="2260600"/>
                    </a:cubicBezTo>
                    <a:lnTo>
                      <a:pt x="1574800" y="2260600"/>
                    </a:lnTo>
                    <a:cubicBezTo>
                      <a:pt x="1562100" y="2260600"/>
                      <a:pt x="1562100" y="2247900"/>
                      <a:pt x="1549400" y="2247900"/>
                    </a:cubicBezTo>
                    <a:cubicBezTo>
                      <a:pt x="1549400" y="2235200"/>
                      <a:pt x="1536700" y="2235200"/>
                      <a:pt x="1536700" y="2222500"/>
                    </a:cubicBezTo>
                    <a:lnTo>
                      <a:pt x="1612900" y="1409700"/>
                    </a:lnTo>
                    <a:lnTo>
                      <a:pt x="1676400" y="965200"/>
                    </a:lnTo>
                    <a:close/>
                    <a:moveTo>
                      <a:pt x="3162300" y="0"/>
                    </a:moveTo>
                    <a:cubicBezTo>
                      <a:pt x="3048000" y="0"/>
                      <a:pt x="2946400" y="88900"/>
                      <a:pt x="2946400" y="215900"/>
                    </a:cubicBezTo>
                    <a:lnTo>
                      <a:pt x="2946400" y="279400"/>
                    </a:lnTo>
                    <a:cubicBezTo>
                      <a:pt x="2946400" y="393700"/>
                      <a:pt x="3048000" y="495300"/>
                      <a:pt x="3162300" y="495300"/>
                    </a:cubicBezTo>
                    <a:cubicBezTo>
                      <a:pt x="3276600" y="495300"/>
                      <a:pt x="3378200" y="393700"/>
                      <a:pt x="3378200" y="279400"/>
                    </a:cubicBezTo>
                    <a:lnTo>
                      <a:pt x="3378200" y="215900"/>
                    </a:lnTo>
                    <a:cubicBezTo>
                      <a:pt x="3378200" y="88900"/>
                      <a:pt x="3276600" y="0"/>
                      <a:pt x="3162300" y="0"/>
                    </a:cubicBezTo>
                    <a:close/>
                    <a:moveTo>
                      <a:pt x="2946400" y="965200"/>
                    </a:moveTo>
                    <a:cubicBezTo>
                      <a:pt x="2946400" y="965200"/>
                      <a:pt x="2933700" y="952500"/>
                      <a:pt x="2933700" y="965200"/>
                    </a:cubicBezTo>
                    <a:lnTo>
                      <a:pt x="2781300" y="1320800"/>
                    </a:lnTo>
                    <a:cubicBezTo>
                      <a:pt x="2755900" y="1371600"/>
                      <a:pt x="2705100" y="1409700"/>
                      <a:pt x="2641600" y="1409700"/>
                    </a:cubicBezTo>
                    <a:lnTo>
                      <a:pt x="2578100" y="1409700"/>
                    </a:lnTo>
                    <a:cubicBezTo>
                      <a:pt x="2565400" y="1409700"/>
                      <a:pt x="2552700" y="1409700"/>
                      <a:pt x="2552700" y="1397000"/>
                    </a:cubicBezTo>
                    <a:cubicBezTo>
                      <a:pt x="2540000" y="1384300"/>
                      <a:pt x="2540000" y="1371600"/>
                      <a:pt x="2552700" y="1358900"/>
                    </a:cubicBezTo>
                    <a:lnTo>
                      <a:pt x="2743200" y="914400"/>
                    </a:lnTo>
                    <a:lnTo>
                      <a:pt x="2806700" y="736600"/>
                    </a:lnTo>
                    <a:cubicBezTo>
                      <a:pt x="2857500" y="635000"/>
                      <a:pt x="2959100" y="558800"/>
                      <a:pt x="3073400" y="558800"/>
                    </a:cubicBezTo>
                    <a:lnTo>
                      <a:pt x="3251200" y="558800"/>
                    </a:lnTo>
                    <a:cubicBezTo>
                      <a:pt x="3365500" y="558800"/>
                      <a:pt x="3467100" y="635000"/>
                      <a:pt x="3517900" y="736600"/>
                    </a:cubicBezTo>
                    <a:lnTo>
                      <a:pt x="3581400" y="914400"/>
                    </a:lnTo>
                    <a:lnTo>
                      <a:pt x="3771900" y="1358900"/>
                    </a:lnTo>
                    <a:cubicBezTo>
                      <a:pt x="3784600" y="1371600"/>
                      <a:pt x="3784600" y="1384300"/>
                      <a:pt x="3771900" y="1397000"/>
                    </a:cubicBezTo>
                    <a:cubicBezTo>
                      <a:pt x="3771900" y="1409700"/>
                      <a:pt x="3759200" y="1409700"/>
                      <a:pt x="3746500" y="1409700"/>
                    </a:cubicBezTo>
                    <a:lnTo>
                      <a:pt x="3683000" y="1409700"/>
                    </a:lnTo>
                    <a:cubicBezTo>
                      <a:pt x="3619500" y="1409700"/>
                      <a:pt x="3568700" y="1371600"/>
                      <a:pt x="3543300" y="1320800"/>
                    </a:cubicBezTo>
                    <a:lnTo>
                      <a:pt x="3390900" y="965200"/>
                    </a:lnTo>
                    <a:cubicBezTo>
                      <a:pt x="3390900" y="952500"/>
                      <a:pt x="3378200" y="965200"/>
                      <a:pt x="3378200" y="965200"/>
                    </a:cubicBezTo>
                    <a:lnTo>
                      <a:pt x="3441700" y="1409700"/>
                    </a:lnTo>
                    <a:lnTo>
                      <a:pt x="3517900" y="2222500"/>
                    </a:lnTo>
                    <a:cubicBezTo>
                      <a:pt x="3517900" y="2235200"/>
                      <a:pt x="3505200" y="2235200"/>
                      <a:pt x="3505200" y="2247900"/>
                    </a:cubicBezTo>
                    <a:cubicBezTo>
                      <a:pt x="3492500" y="2247900"/>
                      <a:pt x="3492500" y="2260600"/>
                      <a:pt x="3479800" y="2260600"/>
                    </a:cubicBezTo>
                    <a:lnTo>
                      <a:pt x="3429000" y="2260600"/>
                    </a:lnTo>
                    <a:cubicBezTo>
                      <a:pt x="3352800" y="2260600"/>
                      <a:pt x="3289300" y="2209800"/>
                      <a:pt x="3289300" y="2133600"/>
                    </a:cubicBezTo>
                    <a:lnTo>
                      <a:pt x="3175000" y="1447800"/>
                    </a:lnTo>
                    <a:cubicBezTo>
                      <a:pt x="3162300" y="1447800"/>
                      <a:pt x="3162300" y="1447800"/>
                      <a:pt x="3149600" y="1447800"/>
                    </a:cubicBezTo>
                    <a:lnTo>
                      <a:pt x="3035300" y="2133600"/>
                    </a:lnTo>
                    <a:cubicBezTo>
                      <a:pt x="3035300" y="2209800"/>
                      <a:pt x="2971800" y="2260600"/>
                      <a:pt x="2895600" y="2260600"/>
                    </a:cubicBezTo>
                    <a:lnTo>
                      <a:pt x="2844800" y="2260600"/>
                    </a:lnTo>
                    <a:cubicBezTo>
                      <a:pt x="2832100" y="2260600"/>
                      <a:pt x="2832100" y="2247900"/>
                      <a:pt x="2819400" y="2247900"/>
                    </a:cubicBezTo>
                    <a:cubicBezTo>
                      <a:pt x="2819400" y="2235200"/>
                      <a:pt x="2806700" y="2235200"/>
                      <a:pt x="2806700" y="2222500"/>
                    </a:cubicBezTo>
                    <a:lnTo>
                      <a:pt x="2882900" y="1409700"/>
                    </a:lnTo>
                    <a:lnTo>
                      <a:pt x="2946400" y="96520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</p:grpSp>
      </p:grpSp>
      <p:grpSp>
        <p:nvGrpSpPr>
          <p:cNvPr id="14" name="Group 14" descr="Piktogram moški"/>
          <p:cNvGrpSpPr/>
          <p:nvPr/>
        </p:nvGrpSpPr>
        <p:grpSpPr>
          <a:xfrm>
            <a:off x="5981751" y="7684469"/>
            <a:ext cx="261664" cy="465180"/>
            <a:chOff x="0" y="0"/>
            <a:chExt cx="348885" cy="620240"/>
          </a:xfrm>
        </p:grpSpPr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0" y="0"/>
              <a:ext cx="348885" cy="620240"/>
              <a:chOff x="0" y="0"/>
              <a:chExt cx="1270000" cy="225777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2700" y="0"/>
                <a:ext cx="12446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12446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close/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</p:grpSp>
      </p:grpSp>
      <p:grpSp>
        <p:nvGrpSpPr>
          <p:cNvPr id="17" name="Group 17" descr="Piktogram ženska"/>
          <p:cNvGrpSpPr/>
          <p:nvPr/>
        </p:nvGrpSpPr>
        <p:grpSpPr>
          <a:xfrm>
            <a:off x="6610756" y="7742508"/>
            <a:ext cx="261664" cy="465180"/>
            <a:chOff x="0" y="0"/>
            <a:chExt cx="348885" cy="620240"/>
          </a:xfrm>
        </p:grpSpPr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0" y="0"/>
              <a:ext cx="348885" cy="620240"/>
              <a:chOff x="0" y="0"/>
              <a:chExt cx="1270000" cy="225777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2700" y="0"/>
                <a:ext cx="12446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12446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close/>
                    <a:moveTo>
                      <a:pt x="406400" y="914400"/>
                    </a:move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38200" y="914400"/>
                    </a:lnTo>
                    <a:lnTo>
                      <a:pt x="1028700" y="1574800"/>
                    </a:lnTo>
                    <a:cubicBezTo>
                      <a:pt x="1041400" y="1587500"/>
                      <a:pt x="1028700" y="1600200"/>
                      <a:pt x="1028700" y="1612900"/>
                    </a:cubicBezTo>
                    <a:cubicBezTo>
                      <a:pt x="1016000" y="1612900"/>
                      <a:pt x="1003300" y="1625600"/>
                      <a:pt x="1003300" y="1625600"/>
                    </a:cubicBezTo>
                    <a:lnTo>
                      <a:pt x="901700" y="1625600"/>
                    </a:lnTo>
                    <a:lnTo>
                      <a:pt x="850900" y="2222500"/>
                    </a:lnTo>
                    <a:cubicBezTo>
                      <a:pt x="850900" y="2247900"/>
                      <a:pt x="838200" y="2260600"/>
                      <a:pt x="812800" y="2260600"/>
                    </a:cubicBezTo>
                    <a:lnTo>
                      <a:pt x="812800" y="2260600"/>
                    </a:lnTo>
                    <a:cubicBezTo>
                      <a:pt x="736600" y="2260600"/>
                      <a:pt x="673100" y="2197100"/>
                      <a:pt x="673100" y="2120900"/>
                    </a:cubicBezTo>
                    <a:lnTo>
                      <a:pt x="647700" y="1625600"/>
                    </a:lnTo>
                    <a:lnTo>
                      <a:pt x="596900" y="1625600"/>
                    </a:lnTo>
                    <a:lnTo>
                      <a:pt x="571500" y="2120900"/>
                    </a:lnTo>
                    <a:cubicBezTo>
                      <a:pt x="571500" y="2197100"/>
                      <a:pt x="508000" y="2260600"/>
                      <a:pt x="431800" y="2260600"/>
                    </a:cubicBezTo>
                    <a:lnTo>
                      <a:pt x="431800" y="2260600"/>
                    </a:lnTo>
                    <a:cubicBezTo>
                      <a:pt x="406400" y="2260600"/>
                      <a:pt x="393700" y="2247900"/>
                      <a:pt x="393700" y="2222500"/>
                    </a:cubicBezTo>
                    <a:lnTo>
                      <a:pt x="342900" y="1625600"/>
                    </a:lnTo>
                    <a:lnTo>
                      <a:pt x="241300" y="1625600"/>
                    </a:lnTo>
                    <a:cubicBezTo>
                      <a:pt x="241300" y="1625600"/>
                      <a:pt x="228600" y="1612900"/>
                      <a:pt x="215900" y="1612900"/>
                    </a:cubicBezTo>
                    <a:cubicBezTo>
                      <a:pt x="215900" y="1600200"/>
                      <a:pt x="203200" y="1587500"/>
                      <a:pt x="215900" y="1574800"/>
                    </a:cubicBezTo>
                    <a:lnTo>
                      <a:pt x="406400" y="914400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</p:sp>
        </p:grpSp>
      </p:grpSp>
      <p:sp>
        <p:nvSpPr>
          <p:cNvPr id="20" name="TextBox 20" descr="344 vzgojiteljev in 12. 249 vzgojiteljic "/>
          <p:cNvSpPr txBox="1"/>
          <p:nvPr/>
        </p:nvSpPr>
        <p:spPr>
          <a:xfrm>
            <a:off x="5971079" y="8231692"/>
            <a:ext cx="1171023" cy="173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80"/>
              </a:lnSpc>
              <a:spcBef>
                <a:spcPct val="0"/>
              </a:spcBef>
            </a:pPr>
            <a:r>
              <a:rPr lang="en-US" sz="1000" u="none" strike="noStrike" dirty="0">
                <a:solidFill>
                  <a:srgbClr val="2171B4"/>
                </a:solidFill>
                <a:latin typeface="Montserrat Light Bold Italics"/>
              </a:rPr>
              <a:t>344          12.249</a:t>
            </a:r>
          </a:p>
        </p:txBody>
      </p:sp>
      <p:grpSp>
        <p:nvGrpSpPr>
          <p:cNvPr id="21" name="Group 21" descr="Razmerje med spoloma. V vrtcih delo vzgojitelja in vzgojitelja predšolskih otrok-pomočnika vzgojitelja opravlja 98% žensk in 2% moških.&#10;"/>
          <p:cNvGrpSpPr/>
          <p:nvPr/>
        </p:nvGrpSpPr>
        <p:grpSpPr>
          <a:xfrm>
            <a:off x="3890044" y="8685464"/>
            <a:ext cx="5333092" cy="958790"/>
            <a:chOff x="0" y="0"/>
            <a:chExt cx="7110790" cy="1278387"/>
          </a:xfrm>
        </p:grpSpPr>
        <p:sp>
          <p:nvSpPr>
            <p:cNvPr id="22" name="TextBox 22"/>
            <p:cNvSpPr txBox="1"/>
            <p:nvPr/>
          </p:nvSpPr>
          <p:spPr>
            <a:xfrm>
              <a:off x="0" y="0"/>
              <a:ext cx="7110790" cy="523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49"/>
                </a:lnSpc>
                <a:spcBef>
                  <a:spcPct val="0"/>
                </a:spcBef>
              </a:pPr>
              <a:r>
                <a:rPr lang="en-US" sz="2624" u="none" strike="noStrike" spc="39" dirty="0">
                  <a:solidFill>
                    <a:srgbClr val="2171B4"/>
                  </a:solidFill>
                  <a:latin typeface="Aleo Bold"/>
                </a:rPr>
                <a:t>RAZMERJE MED SPOLOMA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575866"/>
              <a:ext cx="7110790" cy="702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070"/>
                </a:lnSpc>
                <a:spcBef>
                  <a:spcPct val="0"/>
                </a:spcBef>
              </a:pPr>
              <a:r>
                <a:rPr lang="en-US" sz="1500" u="none" strike="noStrike" dirty="0">
                  <a:solidFill>
                    <a:srgbClr val="2171B4"/>
                  </a:solidFill>
                  <a:latin typeface="Montserrat Light Italics"/>
                </a:rPr>
                <a:t>V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 Italics"/>
                </a:rPr>
                <a:t>vrtcih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 Italics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 Italics"/>
                </a:rPr>
                <a:t>delo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 Italics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 Italics"/>
                </a:rPr>
                <a:t>vzgojitelja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 Italics"/>
                </a:rPr>
                <a:t> in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 Italics"/>
                </a:rPr>
                <a:t>vzgojitelja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 Italics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 Italics"/>
                </a:rPr>
                <a:t>predšolskih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 Italics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 Italics"/>
                </a:rPr>
                <a:t>otrok-pomočnika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 Italics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 Italics"/>
                </a:rPr>
                <a:t>vzgojitelja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 Italics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 Italics"/>
                </a:rPr>
                <a:t>opravlja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 Italics"/>
                </a:rPr>
                <a:t> 98%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 Italics"/>
                </a:rPr>
                <a:t>žensk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 Italics"/>
                </a:rPr>
                <a:t> in 2%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 Italics"/>
                </a:rPr>
                <a:t>moških</a:t>
              </a:r>
              <a:endParaRPr lang="en-US" sz="1500" u="none" strike="noStrike" dirty="0">
                <a:solidFill>
                  <a:srgbClr val="2171B4"/>
                </a:solidFill>
                <a:latin typeface="Montserrat Light Italics"/>
              </a:endParaRPr>
            </a:p>
          </p:txBody>
        </p:sp>
      </p:grpSp>
      <p:grpSp>
        <p:nvGrpSpPr>
          <p:cNvPr id="28" name="Skupina 27" descr="Piktogram odraslih žensk in malo moških v ozadju - predstavlja vzgojiteljice in vzgojitelje v vrtcu.">
            <a:extLst>
              <a:ext uri="{FF2B5EF4-FFF2-40B4-BE49-F238E27FC236}">
                <a16:creationId xmlns:a16="http://schemas.microsoft.com/office/drawing/2014/main" id="{93CE51A7-E7F9-867A-0E5B-B57F6C815C1B}"/>
              </a:ext>
            </a:extLst>
          </p:cNvPr>
          <p:cNvGrpSpPr/>
          <p:nvPr/>
        </p:nvGrpSpPr>
        <p:grpSpPr>
          <a:xfrm>
            <a:off x="367170" y="6780967"/>
            <a:ext cx="6621293" cy="627739"/>
            <a:chOff x="367170" y="6780967"/>
            <a:chExt cx="6621293" cy="627739"/>
          </a:xfrm>
        </p:grpSpPr>
        <p:grpSp>
          <p:nvGrpSpPr>
            <p:cNvPr id="7" name="Group 7"/>
            <p:cNvGrpSpPr/>
            <p:nvPr/>
          </p:nvGrpSpPr>
          <p:grpSpPr>
            <a:xfrm>
              <a:off x="367170" y="6780967"/>
              <a:ext cx="3689927" cy="627739"/>
              <a:chOff x="0" y="0"/>
              <a:chExt cx="4919903" cy="836985"/>
            </a:xfrm>
          </p:grpSpPr>
          <p:grpSp>
            <p:nvGrpSpPr>
              <p:cNvPr id="8" name="Group 8"/>
              <p:cNvGrpSpPr>
                <a:grpSpLocks noChangeAspect="1"/>
              </p:cNvGrpSpPr>
              <p:nvPr/>
            </p:nvGrpSpPr>
            <p:grpSpPr>
              <a:xfrm>
                <a:off x="0" y="0"/>
                <a:ext cx="4919903" cy="836985"/>
                <a:chOff x="0" y="0"/>
                <a:chExt cx="13271500" cy="2257778"/>
              </a:xfrm>
            </p:grpSpPr>
            <p:sp>
              <p:nvSpPr>
                <p:cNvPr id="9" name="Freeform 9"/>
                <p:cNvSpPr/>
                <p:nvPr/>
              </p:nvSpPr>
              <p:spPr>
                <a:xfrm>
                  <a:off x="12700" y="0"/>
                  <a:ext cx="2578100" cy="226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100" h="2260600">
                      <a:moveTo>
                        <a:pt x="622300" y="0"/>
                      </a:moveTo>
                      <a:cubicBezTo>
                        <a:pt x="508000" y="0"/>
                        <a:pt x="406400" y="88900"/>
                        <a:pt x="406400" y="215900"/>
                      </a:cubicBezTo>
                      <a:lnTo>
                        <a:pt x="406400" y="279400"/>
                      </a:lnTo>
                      <a:cubicBezTo>
                        <a:pt x="406400" y="393700"/>
                        <a:pt x="508000" y="495300"/>
                        <a:pt x="622300" y="495300"/>
                      </a:cubicBezTo>
                      <a:cubicBezTo>
                        <a:pt x="736600" y="495300"/>
                        <a:pt x="838200" y="393700"/>
                        <a:pt x="838200" y="279400"/>
                      </a:cubicBezTo>
                      <a:lnTo>
                        <a:pt x="838200" y="215900"/>
                      </a:lnTo>
                      <a:cubicBezTo>
                        <a:pt x="838200" y="88900"/>
                        <a:pt x="736600" y="0"/>
                        <a:pt x="622300" y="0"/>
                      </a:cubicBezTo>
                      <a:close/>
                      <a:moveTo>
                        <a:pt x="406400" y="914400"/>
                      </a:moveTo>
                      <a:lnTo>
                        <a:pt x="241300" y="1320800"/>
                      </a:lnTo>
                      <a:cubicBezTo>
                        <a:pt x="215900" y="1371600"/>
                        <a:pt x="165100" y="1409700"/>
                        <a:pt x="101600" y="1409700"/>
                      </a:cubicBezTo>
                      <a:lnTo>
                        <a:pt x="38100" y="1409700"/>
                      </a:lnTo>
                      <a:cubicBezTo>
                        <a:pt x="25400" y="1409700"/>
                        <a:pt x="12700" y="1409700"/>
                        <a:pt x="12700" y="1397000"/>
                      </a:cubicBezTo>
                      <a:cubicBezTo>
                        <a:pt x="0" y="1384300"/>
                        <a:pt x="0" y="1371600"/>
                        <a:pt x="12700" y="1358900"/>
                      </a:cubicBezTo>
                      <a:lnTo>
                        <a:pt x="203200" y="914400"/>
                      </a:lnTo>
                      <a:lnTo>
                        <a:pt x="266700" y="736600"/>
                      </a:lnTo>
                      <a:cubicBezTo>
                        <a:pt x="317500" y="635000"/>
                        <a:pt x="419100" y="558800"/>
                        <a:pt x="533400" y="558800"/>
                      </a:cubicBezTo>
                      <a:lnTo>
                        <a:pt x="711200" y="558800"/>
                      </a:lnTo>
                      <a:cubicBezTo>
                        <a:pt x="825500" y="558800"/>
                        <a:pt x="927100" y="635000"/>
                        <a:pt x="977900" y="736600"/>
                      </a:cubicBezTo>
                      <a:lnTo>
                        <a:pt x="1041400" y="914400"/>
                      </a:lnTo>
                      <a:lnTo>
                        <a:pt x="1231900" y="1358900"/>
                      </a:lnTo>
                      <a:cubicBezTo>
                        <a:pt x="1244600" y="1371600"/>
                        <a:pt x="1244600" y="1384300"/>
                        <a:pt x="1231900" y="1397000"/>
                      </a:cubicBezTo>
                      <a:cubicBezTo>
                        <a:pt x="1231900" y="1409700"/>
                        <a:pt x="1219200" y="1409700"/>
                        <a:pt x="1206500" y="1409700"/>
                      </a:cubicBezTo>
                      <a:lnTo>
                        <a:pt x="1143000" y="1409700"/>
                      </a:lnTo>
                      <a:cubicBezTo>
                        <a:pt x="1079500" y="1409700"/>
                        <a:pt x="1028700" y="1371600"/>
                        <a:pt x="1003300" y="1320800"/>
                      </a:cubicBezTo>
                      <a:lnTo>
                        <a:pt x="838200" y="914400"/>
                      </a:lnTo>
                      <a:lnTo>
                        <a:pt x="1028700" y="1574800"/>
                      </a:lnTo>
                      <a:cubicBezTo>
                        <a:pt x="1041400" y="1587500"/>
                        <a:pt x="1028700" y="1600200"/>
                        <a:pt x="1028700" y="1612900"/>
                      </a:cubicBezTo>
                      <a:cubicBezTo>
                        <a:pt x="1016000" y="1612900"/>
                        <a:pt x="1003300" y="1625600"/>
                        <a:pt x="1003300" y="1625600"/>
                      </a:cubicBezTo>
                      <a:lnTo>
                        <a:pt x="901700" y="1625600"/>
                      </a:lnTo>
                      <a:lnTo>
                        <a:pt x="850900" y="2222500"/>
                      </a:lnTo>
                      <a:cubicBezTo>
                        <a:pt x="850900" y="2247900"/>
                        <a:pt x="838200" y="2260600"/>
                        <a:pt x="812800" y="2260600"/>
                      </a:cubicBezTo>
                      <a:lnTo>
                        <a:pt x="812800" y="2260600"/>
                      </a:lnTo>
                      <a:cubicBezTo>
                        <a:pt x="736600" y="2260600"/>
                        <a:pt x="673100" y="2197100"/>
                        <a:pt x="673100" y="2120900"/>
                      </a:cubicBezTo>
                      <a:lnTo>
                        <a:pt x="647700" y="1625600"/>
                      </a:lnTo>
                      <a:lnTo>
                        <a:pt x="596900" y="1625600"/>
                      </a:lnTo>
                      <a:lnTo>
                        <a:pt x="571500" y="2120900"/>
                      </a:lnTo>
                      <a:cubicBezTo>
                        <a:pt x="571500" y="2197100"/>
                        <a:pt x="508000" y="2260600"/>
                        <a:pt x="431800" y="2260600"/>
                      </a:cubicBezTo>
                      <a:lnTo>
                        <a:pt x="431800" y="2260600"/>
                      </a:lnTo>
                      <a:cubicBezTo>
                        <a:pt x="406400" y="2260600"/>
                        <a:pt x="393700" y="2247900"/>
                        <a:pt x="393700" y="2222500"/>
                      </a:cubicBezTo>
                      <a:lnTo>
                        <a:pt x="342900" y="1625600"/>
                      </a:lnTo>
                      <a:lnTo>
                        <a:pt x="241300" y="1625600"/>
                      </a:lnTo>
                      <a:cubicBezTo>
                        <a:pt x="241300" y="1625600"/>
                        <a:pt x="228600" y="1612900"/>
                        <a:pt x="215900" y="1612900"/>
                      </a:cubicBezTo>
                      <a:cubicBezTo>
                        <a:pt x="215900" y="1600200"/>
                        <a:pt x="203200" y="1587500"/>
                        <a:pt x="215900" y="1574800"/>
                      </a:cubicBezTo>
                      <a:lnTo>
                        <a:pt x="406400" y="914400"/>
                      </a:lnTo>
                      <a:close/>
                      <a:moveTo>
                        <a:pt x="1955800" y="0"/>
                      </a:moveTo>
                      <a:cubicBezTo>
                        <a:pt x="1841500" y="0"/>
                        <a:pt x="1739900" y="88900"/>
                        <a:pt x="1739900" y="215900"/>
                      </a:cubicBezTo>
                      <a:lnTo>
                        <a:pt x="1739900" y="279400"/>
                      </a:lnTo>
                      <a:cubicBezTo>
                        <a:pt x="1739900" y="393700"/>
                        <a:pt x="1841500" y="495300"/>
                        <a:pt x="1955800" y="495300"/>
                      </a:cubicBezTo>
                      <a:cubicBezTo>
                        <a:pt x="2070100" y="495300"/>
                        <a:pt x="2171700" y="393700"/>
                        <a:pt x="2171700" y="279400"/>
                      </a:cubicBezTo>
                      <a:lnTo>
                        <a:pt x="2171700" y="215900"/>
                      </a:lnTo>
                      <a:cubicBezTo>
                        <a:pt x="2171700" y="88900"/>
                        <a:pt x="2070100" y="0"/>
                        <a:pt x="1955800" y="0"/>
                      </a:cubicBezTo>
                      <a:close/>
                      <a:moveTo>
                        <a:pt x="1739900" y="914400"/>
                      </a:moveTo>
                      <a:lnTo>
                        <a:pt x="1574800" y="1320800"/>
                      </a:lnTo>
                      <a:cubicBezTo>
                        <a:pt x="1549400" y="1371600"/>
                        <a:pt x="1498600" y="1409700"/>
                        <a:pt x="1435100" y="1409700"/>
                      </a:cubicBezTo>
                      <a:lnTo>
                        <a:pt x="1371600" y="1409700"/>
                      </a:lnTo>
                      <a:cubicBezTo>
                        <a:pt x="1358900" y="1409700"/>
                        <a:pt x="1346200" y="1409700"/>
                        <a:pt x="1346200" y="1397000"/>
                      </a:cubicBezTo>
                      <a:cubicBezTo>
                        <a:pt x="1333500" y="1384300"/>
                        <a:pt x="1333500" y="1371600"/>
                        <a:pt x="1346200" y="1358900"/>
                      </a:cubicBezTo>
                      <a:lnTo>
                        <a:pt x="1536700" y="914400"/>
                      </a:lnTo>
                      <a:lnTo>
                        <a:pt x="1600200" y="736600"/>
                      </a:lnTo>
                      <a:cubicBezTo>
                        <a:pt x="1651000" y="635000"/>
                        <a:pt x="1752600" y="558800"/>
                        <a:pt x="1866900" y="558800"/>
                      </a:cubicBezTo>
                      <a:lnTo>
                        <a:pt x="2044700" y="558800"/>
                      </a:lnTo>
                      <a:cubicBezTo>
                        <a:pt x="2159000" y="558800"/>
                        <a:pt x="2260600" y="635000"/>
                        <a:pt x="2311400" y="736600"/>
                      </a:cubicBezTo>
                      <a:lnTo>
                        <a:pt x="2374900" y="914400"/>
                      </a:lnTo>
                      <a:lnTo>
                        <a:pt x="2565400" y="1358900"/>
                      </a:lnTo>
                      <a:cubicBezTo>
                        <a:pt x="2578100" y="1371600"/>
                        <a:pt x="2578100" y="1384300"/>
                        <a:pt x="2565400" y="1397000"/>
                      </a:cubicBezTo>
                      <a:cubicBezTo>
                        <a:pt x="2565400" y="1409700"/>
                        <a:pt x="2552700" y="1409700"/>
                        <a:pt x="2540000" y="1409700"/>
                      </a:cubicBezTo>
                      <a:lnTo>
                        <a:pt x="2476500" y="1409700"/>
                      </a:lnTo>
                      <a:cubicBezTo>
                        <a:pt x="2413000" y="1409700"/>
                        <a:pt x="2362200" y="1371600"/>
                        <a:pt x="2336800" y="1320800"/>
                      </a:cubicBezTo>
                      <a:lnTo>
                        <a:pt x="2171700" y="914400"/>
                      </a:lnTo>
                      <a:lnTo>
                        <a:pt x="2362200" y="1574800"/>
                      </a:lnTo>
                      <a:cubicBezTo>
                        <a:pt x="2374900" y="1587500"/>
                        <a:pt x="2362200" y="1600200"/>
                        <a:pt x="2362200" y="1612900"/>
                      </a:cubicBezTo>
                      <a:cubicBezTo>
                        <a:pt x="2349500" y="1612900"/>
                        <a:pt x="2336800" y="1625600"/>
                        <a:pt x="2336800" y="1625600"/>
                      </a:cubicBezTo>
                      <a:lnTo>
                        <a:pt x="2235200" y="1625600"/>
                      </a:lnTo>
                      <a:lnTo>
                        <a:pt x="2184400" y="2222500"/>
                      </a:lnTo>
                      <a:cubicBezTo>
                        <a:pt x="2184400" y="2247900"/>
                        <a:pt x="2171700" y="2260600"/>
                        <a:pt x="2146300" y="2260600"/>
                      </a:cubicBezTo>
                      <a:cubicBezTo>
                        <a:pt x="2070100" y="2260600"/>
                        <a:pt x="2006600" y="2197100"/>
                        <a:pt x="2006600" y="2120900"/>
                      </a:cubicBezTo>
                      <a:lnTo>
                        <a:pt x="1981200" y="1625600"/>
                      </a:lnTo>
                      <a:lnTo>
                        <a:pt x="1930400" y="1625600"/>
                      </a:lnTo>
                      <a:lnTo>
                        <a:pt x="1905000" y="2120900"/>
                      </a:lnTo>
                      <a:cubicBezTo>
                        <a:pt x="1905000" y="2197100"/>
                        <a:pt x="1841500" y="2260600"/>
                        <a:pt x="1765300" y="2260600"/>
                      </a:cubicBezTo>
                      <a:cubicBezTo>
                        <a:pt x="1739900" y="2260600"/>
                        <a:pt x="1727200" y="2247900"/>
                        <a:pt x="1727200" y="2222500"/>
                      </a:cubicBezTo>
                      <a:lnTo>
                        <a:pt x="1676400" y="1625600"/>
                      </a:lnTo>
                      <a:lnTo>
                        <a:pt x="1574800" y="1625600"/>
                      </a:lnTo>
                      <a:cubicBezTo>
                        <a:pt x="1574800" y="1625600"/>
                        <a:pt x="1562100" y="1612900"/>
                        <a:pt x="1549400" y="1612900"/>
                      </a:cubicBezTo>
                      <a:cubicBezTo>
                        <a:pt x="1549400" y="1600200"/>
                        <a:pt x="1536700" y="1587500"/>
                        <a:pt x="1549400" y="1574800"/>
                      </a:cubicBezTo>
                      <a:lnTo>
                        <a:pt x="1739900" y="914400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0" name="Freeform 10"/>
                <p:cNvSpPr/>
                <p:nvPr/>
              </p:nvSpPr>
              <p:spPr>
                <a:xfrm>
                  <a:off x="2679700" y="0"/>
                  <a:ext cx="7912100" cy="226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2100" h="2260600">
                      <a:moveTo>
                        <a:pt x="622300" y="0"/>
                      </a:moveTo>
                      <a:cubicBezTo>
                        <a:pt x="508000" y="0"/>
                        <a:pt x="406400" y="88900"/>
                        <a:pt x="406400" y="215900"/>
                      </a:cubicBezTo>
                      <a:lnTo>
                        <a:pt x="406400" y="279400"/>
                      </a:lnTo>
                      <a:cubicBezTo>
                        <a:pt x="406400" y="393700"/>
                        <a:pt x="508000" y="495300"/>
                        <a:pt x="622300" y="495300"/>
                      </a:cubicBezTo>
                      <a:cubicBezTo>
                        <a:pt x="736600" y="495300"/>
                        <a:pt x="838200" y="393700"/>
                        <a:pt x="838200" y="279400"/>
                      </a:cubicBezTo>
                      <a:lnTo>
                        <a:pt x="838200" y="215900"/>
                      </a:lnTo>
                      <a:cubicBezTo>
                        <a:pt x="838200" y="88900"/>
                        <a:pt x="736600" y="0"/>
                        <a:pt x="622300" y="0"/>
                      </a:cubicBezTo>
                      <a:close/>
                      <a:moveTo>
                        <a:pt x="406400" y="914400"/>
                      </a:moveTo>
                      <a:lnTo>
                        <a:pt x="241300" y="1320800"/>
                      </a:lnTo>
                      <a:cubicBezTo>
                        <a:pt x="215900" y="1371600"/>
                        <a:pt x="165100" y="1409700"/>
                        <a:pt x="101600" y="1409700"/>
                      </a:cubicBezTo>
                      <a:lnTo>
                        <a:pt x="38100" y="1409700"/>
                      </a:lnTo>
                      <a:cubicBezTo>
                        <a:pt x="25400" y="1409700"/>
                        <a:pt x="12700" y="1409700"/>
                        <a:pt x="12700" y="1397000"/>
                      </a:cubicBezTo>
                      <a:cubicBezTo>
                        <a:pt x="0" y="1384300"/>
                        <a:pt x="0" y="1371600"/>
                        <a:pt x="12700" y="1358900"/>
                      </a:cubicBezTo>
                      <a:lnTo>
                        <a:pt x="203200" y="914400"/>
                      </a:lnTo>
                      <a:lnTo>
                        <a:pt x="266700" y="736600"/>
                      </a:lnTo>
                      <a:cubicBezTo>
                        <a:pt x="317500" y="635000"/>
                        <a:pt x="419100" y="558800"/>
                        <a:pt x="533400" y="558800"/>
                      </a:cubicBezTo>
                      <a:lnTo>
                        <a:pt x="711200" y="558800"/>
                      </a:lnTo>
                      <a:cubicBezTo>
                        <a:pt x="825500" y="558800"/>
                        <a:pt x="927100" y="635000"/>
                        <a:pt x="977900" y="736600"/>
                      </a:cubicBezTo>
                      <a:lnTo>
                        <a:pt x="1041400" y="914400"/>
                      </a:lnTo>
                      <a:lnTo>
                        <a:pt x="1231900" y="1358900"/>
                      </a:lnTo>
                      <a:cubicBezTo>
                        <a:pt x="1244600" y="1371600"/>
                        <a:pt x="1244600" y="1384300"/>
                        <a:pt x="1231900" y="1397000"/>
                      </a:cubicBezTo>
                      <a:cubicBezTo>
                        <a:pt x="1231900" y="1409700"/>
                        <a:pt x="1219200" y="1409700"/>
                        <a:pt x="1206500" y="1409700"/>
                      </a:cubicBezTo>
                      <a:lnTo>
                        <a:pt x="1143000" y="1409700"/>
                      </a:lnTo>
                      <a:cubicBezTo>
                        <a:pt x="1079500" y="1409700"/>
                        <a:pt x="1028700" y="1371600"/>
                        <a:pt x="1003300" y="1320800"/>
                      </a:cubicBezTo>
                      <a:lnTo>
                        <a:pt x="838200" y="914400"/>
                      </a:lnTo>
                      <a:lnTo>
                        <a:pt x="1028700" y="1574800"/>
                      </a:lnTo>
                      <a:cubicBezTo>
                        <a:pt x="1041400" y="1587500"/>
                        <a:pt x="1028700" y="1600200"/>
                        <a:pt x="1028700" y="1612900"/>
                      </a:cubicBezTo>
                      <a:cubicBezTo>
                        <a:pt x="1016000" y="1612900"/>
                        <a:pt x="1003300" y="1625600"/>
                        <a:pt x="1003300" y="1625600"/>
                      </a:cubicBezTo>
                      <a:lnTo>
                        <a:pt x="901700" y="1625600"/>
                      </a:lnTo>
                      <a:lnTo>
                        <a:pt x="850900" y="2222500"/>
                      </a:lnTo>
                      <a:cubicBezTo>
                        <a:pt x="850900" y="2247900"/>
                        <a:pt x="838200" y="2260600"/>
                        <a:pt x="812800" y="2260600"/>
                      </a:cubicBezTo>
                      <a:cubicBezTo>
                        <a:pt x="736600" y="2260600"/>
                        <a:pt x="673100" y="2197100"/>
                        <a:pt x="673100" y="2120900"/>
                      </a:cubicBezTo>
                      <a:lnTo>
                        <a:pt x="647700" y="1625600"/>
                      </a:lnTo>
                      <a:lnTo>
                        <a:pt x="596900" y="1625600"/>
                      </a:lnTo>
                      <a:lnTo>
                        <a:pt x="571500" y="2120900"/>
                      </a:lnTo>
                      <a:cubicBezTo>
                        <a:pt x="571500" y="2197100"/>
                        <a:pt x="508000" y="2260600"/>
                        <a:pt x="431800" y="2260600"/>
                      </a:cubicBezTo>
                      <a:cubicBezTo>
                        <a:pt x="406400" y="2260600"/>
                        <a:pt x="393700" y="2247900"/>
                        <a:pt x="393700" y="2222500"/>
                      </a:cubicBezTo>
                      <a:lnTo>
                        <a:pt x="342900" y="1625600"/>
                      </a:lnTo>
                      <a:lnTo>
                        <a:pt x="241300" y="1625600"/>
                      </a:lnTo>
                      <a:cubicBezTo>
                        <a:pt x="241300" y="1625600"/>
                        <a:pt x="228600" y="1612900"/>
                        <a:pt x="215900" y="1612900"/>
                      </a:cubicBezTo>
                      <a:cubicBezTo>
                        <a:pt x="215900" y="1600200"/>
                        <a:pt x="203200" y="1587500"/>
                        <a:pt x="215900" y="1574800"/>
                      </a:cubicBezTo>
                      <a:lnTo>
                        <a:pt x="406400" y="914400"/>
                      </a:lnTo>
                      <a:close/>
                      <a:moveTo>
                        <a:pt x="1955800" y="0"/>
                      </a:moveTo>
                      <a:cubicBezTo>
                        <a:pt x="1841500" y="0"/>
                        <a:pt x="1739900" y="88900"/>
                        <a:pt x="1739900" y="215900"/>
                      </a:cubicBezTo>
                      <a:lnTo>
                        <a:pt x="1739900" y="279400"/>
                      </a:lnTo>
                      <a:cubicBezTo>
                        <a:pt x="1739900" y="393700"/>
                        <a:pt x="1841500" y="495300"/>
                        <a:pt x="1955800" y="495300"/>
                      </a:cubicBezTo>
                      <a:cubicBezTo>
                        <a:pt x="2070100" y="495300"/>
                        <a:pt x="2171700" y="393700"/>
                        <a:pt x="2171700" y="279400"/>
                      </a:cubicBezTo>
                      <a:lnTo>
                        <a:pt x="2171700" y="215900"/>
                      </a:lnTo>
                      <a:cubicBezTo>
                        <a:pt x="2171700" y="88900"/>
                        <a:pt x="2070100" y="0"/>
                        <a:pt x="1955800" y="0"/>
                      </a:cubicBezTo>
                      <a:close/>
                      <a:moveTo>
                        <a:pt x="1739900" y="914400"/>
                      </a:moveTo>
                      <a:lnTo>
                        <a:pt x="1574800" y="1320800"/>
                      </a:lnTo>
                      <a:cubicBezTo>
                        <a:pt x="1549400" y="1371600"/>
                        <a:pt x="1498600" y="1409700"/>
                        <a:pt x="1435100" y="1409700"/>
                      </a:cubicBezTo>
                      <a:lnTo>
                        <a:pt x="1371600" y="1409700"/>
                      </a:lnTo>
                      <a:cubicBezTo>
                        <a:pt x="1358900" y="1409700"/>
                        <a:pt x="1346200" y="1409700"/>
                        <a:pt x="1346200" y="1397000"/>
                      </a:cubicBezTo>
                      <a:cubicBezTo>
                        <a:pt x="1333500" y="1384300"/>
                        <a:pt x="1333500" y="1371600"/>
                        <a:pt x="1346200" y="1358900"/>
                      </a:cubicBezTo>
                      <a:lnTo>
                        <a:pt x="1536700" y="914400"/>
                      </a:lnTo>
                      <a:lnTo>
                        <a:pt x="1600200" y="736600"/>
                      </a:lnTo>
                      <a:cubicBezTo>
                        <a:pt x="1651000" y="635000"/>
                        <a:pt x="1752600" y="558800"/>
                        <a:pt x="1866900" y="558800"/>
                      </a:cubicBezTo>
                      <a:lnTo>
                        <a:pt x="2044700" y="558800"/>
                      </a:lnTo>
                      <a:cubicBezTo>
                        <a:pt x="2159000" y="558800"/>
                        <a:pt x="2260600" y="635000"/>
                        <a:pt x="2311400" y="736600"/>
                      </a:cubicBezTo>
                      <a:lnTo>
                        <a:pt x="2374900" y="914400"/>
                      </a:lnTo>
                      <a:lnTo>
                        <a:pt x="2565400" y="1358900"/>
                      </a:lnTo>
                      <a:cubicBezTo>
                        <a:pt x="2578100" y="1371600"/>
                        <a:pt x="2578100" y="1384300"/>
                        <a:pt x="2565400" y="1397000"/>
                      </a:cubicBezTo>
                      <a:cubicBezTo>
                        <a:pt x="2565400" y="1409700"/>
                        <a:pt x="2552700" y="1409700"/>
                        <a:pt x="2540000" y="1409700"/>
                      </a:cubicBezTo>
                      <a:lnTo>
                        <a:pt x="2476500" y="1409700"/>
                      </a:lnTo>
                      <a:cubicBezTo>
                        <a:pt x="2413000" y="1409700"/>
                        <a:pt x="2362200" y="1371600"/>
                        <a:pt x="2336800" y="1320800"/>
                      </a:cubicBezTo>
                      <a:lnTo>
                        <a:pt x="2171700" y="914400"/>
                      </a:lnTo>
                      <a:lnTo>
                        <a:pt x="2362200" y="1574800"/>
                      </a:lnTo>
                      <a:cubicBezTo>
                        <a:pt x="2374900" y="1587500"/>
                        <a:pt x="2362200" y="1600200"/>
                        <a:pt x="2362200" y="1612900"/>
                      </a:cubicBezTo>
                      <a:cubicBezTo>
                        <a:pt x="2349500" y="1612900"/>
                        <a:pt x="2336800" y="1625600"/>
                        <a:pt x="2336800" y="1625600"/>
                      </a:cubicBezTo>
                      <a:lnTo>
                        <a:pt x="2235200" y="1625600"/>
                      </a:lnTo>
                      <a:lnTo>
                        <a:pt x="2184400" y="2222500"/>
                      </a:lnTo>
                      <a:cubicBezTo>
                        <a:pt x="2184400" y="2247900"/>
                        <a:pt x="2171700" y="2260600"/>
                        <a:pt x="2146300" y="2260600"/>
                      </a:cubicBezTo>
                      <a:cubicBezTo>
                        <a:pt x="2070100" y="2260600"/>
                        <a:pt x="2006600" y="2197100"/>
                        <a:pt x="2006600" y="2120900"/>
                      </a:cubicBezTo>
                      <a:lnTo>
                        <a:pt x="1981200" y="1625600"/>
                      </a:lnTo>
                      <a:lnTo>
                        <a:pt x="1930400" y="1625600"/>
                      </a:lnTo>
                      <a:lnTo>
                        <a:pt x="1905000" y="2120900"/>
                      </a:lnTo>
                      <a:cubicBezTo>
                        <a:pt x="1905000" y="2197100"/>
                        <a:pt x="1841500" y="2260600"/>
                        <a:pt x="1765300" y="2260600"/>
                      </a:cubicBezTo>
                      <a:cubicBezTo>
                        <a:pt x="1739900" y="2260600"/>
                        <a:pt x="1727200" y="2247900"/>
                        <a:pt x="1727200" y="2222500"/>
                      </a:cubicBezTo>
                      <a:lnTo>
                        <a:pt x="1676400" y="1625600"/>
                      </a:lnTo>
                      <a:lnTo>
                        <a:pt x="1574800" y="1625600"/>
                      </a:lnTo>
                      <a:cubicBezTo>
                        <a:pt x="1574800" y="1625600"/>
                        <a:pt x="1562100" y="1612900"/>
                        <a:pt x="1549400" y="1612900"/>
                      </a:cubicBezTo>
                      <a:cubicBezTo>
                        <a:pt x="1549400" y="1600200"/>
                        <a:pt x="1536700" y="1587500"/>
                        <a:pt x="1549400" y="1574800"/>
                      </a:cubicBezTo>
                      <a:lnTo>
                        <a:pt x="1739900" y="914400"/>
                      </a:lnTo>
                      <a:close/>
                      <a:moveTo>
                        <a:pt x="3289300" y="0"/>
                      </a:moveTo>
                      <a:cubicBezTo>
                        <a:pt x="3175000" y="0"/>
                        <a:pt x="3073400" y="88900"/>
                        <a:pt x="3073400" y="215900"/>
                      </a:cubicBezTo>
                      <a:lnTo>
                        <a:pt x="3073400" y="279400"/>
                      </a:lnTo>
                      <a:cubicBezTo>
                        <a:pt x="3073400" y="393700"/>
                        <a:pt x="3175000" y="495300"/>
                        <a:pt x="3289300" y="495300"/>
                      </a:cubicBezTo>
                      <a:cubicBezTo>
                        <a:pt x="3403600" y="495300"/>
                        <a:pt x="3505200" y="393700"/>
                        <a:pt x="3505200" y="279400"/>
                      </a:cubicBezTo>
                      <a:lnTo>
                        <a:pt x="3505200" y="215900"/>
                      </a:lnTo>
                      <a:cubicBezTo>
                        <a:pt x="3505200" y="88900"/>
                        <a:pt x="3403600" y="0"/>
                        <a:pt x="3289300" y="0"/>
                      </a:cubicBezTo>
                      <a:close/>
                      <a:moveTo>
                        <a:pt x="3073400" y="914400"/>
                      </a:moveTo>
                      <a:lnTo>
                        <a:pt x="2908300" y="1320800"/>
                      </a:lnTo>
                      <a:cubicBezTo>
                        <a:pt x="2882900" y="1371600"/>
                        <a:pt x="2832100" y="1409700"/>
                        <a:pt x="2768600" y="1409700"/>
                      </a:cubicBezTo>
                      <a:lnTo>
                        <a:pt x="2705100" y="1409700"/>
                      </a:lnTo>
                      <a:cubicBezTo>
                        <a:pt x="2692400" y="1409700"/>
                        <a:pt x="2679700" y="1409700"/>
                        <a:pt x="2679700" y="1397000"/>
                      </a:cubicBezTo>
                      <a:cubicBezTo>
                        <a:pt x="2667000" y="1384300"/>
                        <a:pt x="2667000" y="1371600"/>
                        <a:pt x="2679700" y="1358900"/>
                      </a:cubicBezTo>
                      <a:lnTo>
                        <a:pt x="2870200" y="914400"/>
                      </a:lnTo>
                      <a:lnTo>
                        <a:pt x="2933700" y="736600"/>
                      </a:lnTo>
                      <a:cubicBezTo>
                        <a:pt x="2984500" y="635000"/>
                        <a:pt x="3086100" y="558800"/>
                        <a:pt x="3200400" y="558800"/>
                      </a:cubicBezTo>
                      <a:lnTo>
                        <a:pt x="3378200" y="558800"/>
                      </a:lnTo>
                      <a:cubicBezTo>
                        <a:pt x="3492500" y="558800"/>
                        <a:pt x="3594100" y="635000"/>
                        <a:pt x="3644900" y="736600"/>
                      </a:cubicBezTo>
                      <a:lnTo>
                        <a:pt x="3708400" y="914400"/>
                      </a:lnTo>
                      <a:lnTo>
                        <a:pt x="3898900" y="1358900"/>
                      </a:lnTo>
                      <a:cubicBezTo>
                        <a:pt x="3911600" y="1371600"/>
                        <a:pt x="3911600" y="1384300"/>
                        <a:pt x="3898900" y="1397000"/>
                      </a:cubicBezTo>
                      <a:cubicBezTo>
                        <a:pt x="3898900" y="1409700"/>
                        <a:pt x="3886200" y="1409700"/>
                        <a:pt x="3873500" y="1409700"/>
                      </a:cubicBezTo>
                      <a:lnTo>
                        <a:pt x="3810000" y="1409700"/>
                      </a:lnTo>
                      <a:cubicBezTo>
                        <a:pt x="3746500" y="1409700"/>
                        <a:pt x="3695700" y="1371600"/>
                        <a:pt x="3670300" y="1320800"/>
                      </a:cubicBezTo>
                      <a:lnTo>
                        <a:pt x="3505200" y="914400"/>
                      </a:lnTo>
                      <a:lnTo>
                        <a:pt x="3695700" y="1574800"/>
                      </a:lnTo>
                      <a:cubicBezTo>
                        <a:pt x="3708400" y="1587500"/>
                        <a:pt x="3695700" y="1600200"/>
                        <a:pt x="3695700" y="1612900"/>
                      </a:cubicBezTo>
                      <a:cubicBezTo>
                        <a:pt x="3683000" y="1612900"/>
                        <a:pt x="3670300" y="1625600"/>
                        <a:pt x="3670300" y="1625600"/>
                      </a:cubicBezTo>
                      <a:lnTo>
                        <a:pt x="3568700" y="1625600"/>
                      </a:lnTo>
                      <a:lnTo>
                        <a:pt x="3517900" y="2222500"/>
                      </a:lnTo>
                      <a:cubicBezTo>
                        <a:pt x="3517900" y="2247900"/>
                        <a:pt x="3505200" y="2260600"/>
                        <a:pt x="3479800" y="2260600"/>
                      </a:cubicBezTo>
                      <a:cubicBezTo>
                        <a:pt x="3403600" y="2260600"/>
                        <a:pt x="3340100" y="2197100"/>
                        <a:pt x="3340100" y="2120900"/>
                      </a:cubicBezTo>
                      <a:lnTo>
                        <a:pt x="3314700" y="1625600"/>
                      </a:lnTo>
                      <a:lnTo>
                        <a:pt x="3263900" y="1625600"/>
                      </a:lnTo>
                      <a:lnTo>
                        <a:pt x="3238500" y="2120900"/>
                      </a:lnTo>
                      <a:cubicBezTo>
                        <a:pt x="3238500" y="2197100"/>
                        <a:pt x="3175000" y="2260600"/>
                        <a:pt x="3098800" y="2260600"/>
                      </a:cubicBezTo>
                      <a:cubicBezTo>
                        <a:pt x="3073400" y="2260600"/>
                        <a:pt x="3060700" y="2247900"/>
                        <a:pt x="3060700" y="2222500"/>
                      </a:cubicBezTo>
                      <a:lnTo>
                        <a:pt x="3009900" y="1625600"/>
                      </a:lnTo>
                      <a:lnTo>
                        <a:pt x="2908300" y="1625600"/>
                      </a:lnTo>
                      <a:cubicBezTo>
                        <a:pt x="2908300" y="1625600"/>
                        <a:pt x="2895600" y="1612900"/>
                        <a:pt x="2882900" y="1612900"/>
                      </a:cubicBezTo>
                      <a:cubicBezTo>
                        <a:pt x="2882900" y="1600200"/>
                        <a:pt x="2870200" y="1587500"/>
                        <a:pt x="2882900" y="1574800"/>
                      </a:cubicBezTo>
                      <a:lnTo>
                        <a:pt x="3073400" y="914400"/>
                      </a:lnTo>
                      <a:close/>
                      <a:moveTo>
                        <a:pt x="4622800" y="0"/>
                      </a:moveTo>
                      <a:cubicBezTo>
                        <a:pt x="4508500" y="0"/>
                        <a:pt x="4406900" y="88900"/>
                        <a:pt x="4406900" y="215900"/>
                      </a:cubicBezTo>
                      <a:lnTo>
                        <a:pt x="4406900" y="279400"/>
                      </a:lnTo>
                      <a:cubicBezTo>
                        <a:pt x="4406900" y="393700"/>
                        <a:pt x="4508500" y="495300"/>
                        <a:pt x="4622800" y="495300"/>
                      </a:cubicBezTo>
                      <a:cubicBezTo>
                        <a:pt x="4737100" y="495300"/>
                        <a:pt x="4838700" y="393700"/>
                        <a:pt x="4838700" y="279400"/>
                      </a:cubicBezTo>
                      <a:lnTo>
                        <a:pt x="4838700" y="215900"/>
                      </a:lnTo>
                      <a:cubicBezTo>
                        <a:pt x="4838700" y="88900"/>
                        <a:pt x="4737100" y="0"/>
                        <a:pt x="4622800" y="0"/>
                      </a:cubicBezTo>
                      <a:close/>
                      <a:moveTo>
                        <a:pt x="4406900" y="914400"/>
                      </a:moveTo>
                      <a:lnTo>
                        <a:pt x="4241800" y="1320800"/>
                      </a:lnTo>
                      <a:cubicBezTo>
                        <a:pt x="4216400" y="1371600"/>
                        <a:pt x="4165600" y="1409700"/>
                        <a:pt x="4102100" y="1409700"/>
                      </a:cubicBezTo>
                      <a:lnTo>
                        <a:pt x="4038600" y="1409700"/>
                      </a:lnTo>
                      <a:cubicBezTo>
                        <a:pt x="4025900" y="1409700"/>
                        <a:pt x="4013200" y="1409700"/>
                        <a:pt x="4013200" y="1397000"/>
                      </a:cubicBezTo>
                      <a:cubicBezTo>
                        <a:pt x="4000500" y="1384300"/>
                        <a:pt x="4000500" y="1371600"/>
                        <a:pt x="4013200" y="1358900"/>
                      </a:cubicBezTo>
                      <a:lnTo>
                        <a:pt x="4203700" y="914400"/>
                      </a:lnTo>
                      <a:lnTo>
                        <a:pt x="4267200" y="736600"/>
                      </a:lnTo>
                      <a:cubicBezTo>
                        <a:pt x="4318000" y="635000"/>
                        <a:pt x="4419600" y="558800"/>
                        <a:pt x="4533900" y="558800"/>
                      </a:cubicBezTo>
                      <a:lnTo>
                        <a:pt x="4711700" y="558800"/>
                      </a:lnTo>
                      <a:cubicBezTo>
                        <a:pt x="4826000" y="558800"/>
                        <a:pt x="4927600" y="635000"/>
                        <a:pt x="4978400" y="736600"/>
                      </a:cubicBezTo>
                      <a:lnTo>
                        <a:pt x="5041900" y="914400"/>
                      </a:lnTo>
                      <a:lnTo>
                        <a:pt x="5232400" y="1358900"/>
                      </a:lnTo>
                      <a:cubicBezTo>
                        <a:pt x="5245100" y="1371600"/>
                        <a:pt x="5245100" y="1384300"/>
                        <a:pt x="5232400" y="1397000"/>
                      </a:cubicBezTo>
                      <a:cubicBezTo>
                        <a:pt x="5232400" y="1409700"/>
                        <a:pt x="5219700" y="1409700"/>
                        <a:pt x="5207000" y="1409700"/>
                      </a:cubicBezTo>
                      <a:lnTo>
                        <a:pt x="5143500" y="1409700"/>
                      </a:lnTo>
                      <a:cubicBezTo>
                        <a:pt x="5080000" y="1409700"/>
                        <a:pt x="5029200" y="1371600"/>
                        <a:pt x="5003800" y="1320800"/>
                      </a:cubicBezTo>
                      <a:lnTo>
                        <a:pt x="4838700" y="914400"/>
                      </a:lnTo>
                      <a:lnTo>
                        <a:pt x="5029200" y="1574800"/>
                      </a:lnTo>
                      <a:cubicBezTo>
                        <a:pt x="5041900" y="1587500"/>
                        <a:pt x="5029200" y="1600200"/>
                        <a:pt x="5029200" y="1612900"/>
                      </a:cubicBezTo>
                      <a:cubicBezTo>
                        <a:pt x="5016500" y="1612900"/>
                        <a:pt x="5003800" y="1625600"/>
                        <a:pt x="5003800" y="1625600"/>
                      </a:cubicBezTo>
                      <a:lnTo>
                        <a:pt x="4902200" y="1625600"/>
                      </a:lnTo>
                      <a:lnTo>
                        <a:pt x="4851400" y="2222500"/>
                      </a:lnTo>
                      <a:cubicBezTo>
                        <a:pt x="4851400" y="2247900"/>
                        <a:pt x="4838700" y="2260600"/>
                        <a:pt x="4813300" y="2260600"/>
                      </a:cubicBezTo>
                      <a:cubicBezTo>
                        <a:pt x="4737100" y="2260600"/>
                        <a:pt x="4673600" y="2197100"/>
                        <a:pt x="4673600" y="2120900"/>
                      </a:cubicBezTo>
                      <a:lnTo>
                        <a:pt x="4648200" y="1625600"/>
                      </a:lnTo>
                      <a:lnTo>
                        <a:pt x="4597400" y="1625600"/>
                      </a:lnTo>
                      <a:lnTo>
                        <a:pt x="4572000" y="2120900"/>
                      </a:lnTo>
                      <a:cubicBezTo>
                        <a:pt x="4572000" y="2197100"/>
                        <a:pt x="4508500" y="2260600"/>
                        <a:pt x="4432300" y="2260600"/>
                      </a:cubicBezTo>
                      <a:cubicBezTo>
                        <a:pt x="4406900" y="2260600"/>
                        <a:pt x="4394200" y="2247900"/>
                        <a:pt x="4394200" y="2222500"/>
                      </a:cubicBezTo>
                      <a:lnTo>
                        <a:pt x="4343400" y="1625600"/>
                      </a:lnTo>
                      <a:lnTo>
                        <a:pt x="4241800" y="1625600"/>
                      </a:lnTo>
                      <a:cubicBezTo>
                        <a:pt x="4241800" y="1625600"/>
                        <a:pt x="4229100" y="1612900"/>
                        <a:pt x="4216400" y="1612900"/>
                      </a:cubicBezTo>
                      <a:cubicBezTo>
                        <a:pt x="4216400" y="1600200"/>
                        <a:pt x="4203700" y="1587500"/>
                        <a:pt x="4216400" y="1574800"/>
                      </a:cubicBezTo>
                      <a:lnTo>
                        <a:pt x="4406900" y="914400"/>
                      </a:lnTo>
                      <a:close/>
                      <a:moveTo>
                        <a:pt x="5956300" y="0"/>
                      </a:moveTo>
                      <a:cubicBezTo>
                        <a:pt x="5842000" y="0"/>
                        <a:pt x="5740400" y="88900"/>
                        <a:pt x="5740400" y="215900"/>
                      </a:cubicBezTo>
                      <a:lnTo>
                        <a:pt x="5740400" y="279400"/>
                      </a:lnTo>
                      <a:cubicBezTo>
                        <a:pt x="5740400" y="393700"/>
                        <a:pt x="5842000" y="495300"/>
                        <a:pt x="5956300" y="495300"/>
                      </a:cubicBezTo>
                      <a:cubicBezTo>
                        <a:pt x="6070600" y="495300"/>
                        <a:pt x="6172200" y="393700"/>
                        <a:pt x="6172200" y="279400"/>
                      </a:cubicBezTo>
                      <a:lnTo>
                        <a:pt x="6172200" y="215900"/>
                      </a:lnTo>
                      <a:cubicBezTo>
                        <a:pt x="6172200" y="88900"/>
                        <a:pt x="6070600" y="0"/>
                        <a:pt x="5956300" y="0"/>
                      </a:cubicBezTo>
                      <a:close/>
                      <a:moveTo>
                        <a:pt x="5740400" y="914400"/>
                      </a:moveTo>
                      <a:lnTo>
                        <a:pt x="5575300" y="1320800"/>
                      </a:lnTo>
                      <a:cubicBezTo>
                        <a:pt x="5549900" y="1371600"/>
                        <a:pt x="5499100" y="1409700"/>
                        <a:pt x="5435600" y="1409700"/>
                      </a:cubicBezTo>
                      <a:lnTo>
                        <a:pt x="5372100" y="1409700"/>
                      </a:lnTo>
                      <a:cubicBezTo>
                        <a:pt x="5359400" y="1409700"/>
                        <a:pt x="5346700" y="1409700"/>
                        <a:pt x="5346700" y="1397000"/>
                      </a:cubicBezTo>
                      <a:cubicBezTo>
                        <a:pt x="5334000" y="1384300"/>
                        <a:pt x="5334000" y="1371600"/>
                        <a:pt x="5346700" y="1358900"/>
                      </a:cubicBezTo>
                      <a:lnTo>
                        <a:pt x="5537200" y="914400"/>
                      </a:lnTo>
                      <a:lnTo>
                        <a:pt x="5600700" y="736600"/>
                      </a:lnTo>
                      <a:cubicBezTo>
                        <a:pt x="5651500" y="635000"/>
                        <a:pt x="5753100" y="558800"/>
                        <a:pt x="5867400" y="558800"/>
                      </a:cubicBezTo>
                      <a:lnTo>
                        <a:pt x="6045200" y="558800"/>
                      </a:lnTo>
                      <a:cubicBezTo>
                        <a:pt x="6159500" y="558800"/>
                        <a:pt x="6261100" y="635000"/>
                        <a:pt x="6311900" y="736600"/>
                      </a:cubicBezTo>
                      <a:lnTo>
                        <a:pt x="6375400" y="914400"/>
                      </a:lnTo>
                      <a:lnTo>
                        <a:pt x="6565900" y="1358900"/>
                      </a:lnTo>
                      <a:cubicBezTo>
                        <a:pt x="6578600" y="1371600"/>
                        <a:pt x="6578600" y="1384300"/>
                        <a:pt x="6565900" y="1397000"/>
                      </a:cubicBezTo>
                      <a:cubicBezTo>
                        <a:pt x="6565900" y="1409700"/>
                        <a:pt x="6553200" y="1409700"/>
                        <a:pt x="6540500" y="1409700"/>
                      </a:cubicBezTo>
                      <a:lnTo>
                        <a:pt x="6477000" y="1409700"/>
                      </a:lnTo>
                      <a:cubicBezTo>
                        <a:pt x="6413500" y="1409700"/>
                        <a:pt x="6362700" y="1371600"/>
                        <a:pt x="6337300" y="1320800"/>
                      </a:cubicBezTo>
                      <a:lnTo>
                        <a:pt x="6172200" y="914400"/>
                      </a:lnTo>
                      <a:lnTo>
                        <a:pt x="6362700" y="1574800"/>
                      </a:lnTo>
                      <a:cubicBezTo>
                        <a:pt x="6375400" y="1587500"/>
                        <a:pt x="6362700" y="1600200"/>
                        <a:pt x="6362700" y="1612900"/>
                      </a:cubicBezTo>
                      <a:cubicBezTo>
                        <a:pt x="6350000" y="1612900"/>
                        <a:pt x="6337300" y="1625600"/>
                        <a:pt x="6337300" y="1625600"/>
                      </a:cubicBezTo>
                      <a:lnTo>
                        <a:pt x="6235700" y="1625600"/>
                      </a:lnTo>
                      <a:lnTo>
                        <a:pt x="6184900" y="2222500"/>
                      </a:lnTo>
                      <a:cubicBezTo>
                        <a:pt x="6184900" y="2247900"/>
                        <a:pt x="6172200" y="2260600"/>
                        <a:pt x="6146800" y="2260600"/>
                      </a:cubicBezTo>
                      <a:cubicBezTo>
                        <a:pt x="6070600" y="2260600"/>
                        <a:pt x="6007100" y="2197100"/>
                        <a:pt x="6007100" y="2120900"/>
                      </a:cubicBezTo>
                      <a:lnTo>
                        <a:pt x="5981700" y="1625600"/>
                      </a:lnTo>
                      <a:lnTo>
                        <a:pt x="5930900" y="1625600"/>
                      </a:lnTo>
                      <a:lnTo>
                        <a:pt x="5905500" y="2120900"/>
                      </a:lnTo>
                      <a:cubicBezTo>
                        <a:pt x="5905500" y="2197100"/>
                        <a:pt x="5842000" y="2260600"/>
                        <a:pt x="5765800" y="2260600"/>
                      </a:cubicBezTo>
                      <a:cubicBezTo>
                        <a:pt x="5740400" y="2260600"/>
                        <a:pt x="5727700" y="2247900"/>
                        <a:pt x="5727700" y="2222500"/>
                      </a:cubicBezTo>
                      <a:lnTo>
                        <a:pt x="5676900" y="1625600"/>
                      </a:lnTo>
                      <a:lnTo>
                        <a:pt x="5575300" y="1625600"/>
                      </a:lnTo>
                      <a:cubicBezTo>
                        <a:pt x="5575300" y="1625600"/>
                        <a:pt x="5562600" y="1612900"/>
                        <a:pt x="5549900" y="1612900"/>
                      </a:cubicBezTo>
                      <a:cubicBezTo>
                        <a:pt x="5549900" y="1600200"/>
                        <a:pt x="5537200" y="1587500"/>
                        <a:pt x="5549900" y="1574800"/>
                      </a:cubicBezTo>
                      <a:lnTo>
                        <a:pt x="5740400" y="914400"/>
                      </a:lnTo>
                      <a:close/>
                      <a:moveTo>
                        <a:pt x="7289800" y="0"/>
                      </a:moveTo>
                      <a:cubicBezTo>
                        <a:pt x="7175500" y="0"/>
                        <a:pt x="7073900" y="88900"/>
                        <a:pt x="7073900" y="215900"/>
                      </a:cubicBezTo>
                      <a:lnTo>
                        <a:pt x="7073900" y="279400"/>
                      </a:lnTo>
                      <a:cubicBezTo>
                        <a:pt x="7073900" y="393700"/>
                        <a:pt x="7175500" y="495300"/>
                        <a:pt x="7289800" y="495300"/>
                      </a:cubicBezTo>
                      <a:cubicBezTo>
                        <a:pt x="7404100" y="495300"/>
                        <a:pt x="7505700" y="393700"/>
                        <a:pt x="7505700" y="279400"/>
                      </a:cubicBezTo>
                      <a:lnTo>
                        <a:pt x="7505700" y="215900"/>
                      </a:lnTo>
                      <a:cubicBezTo>
                        <a:pt x="7505700" y="88900"/>
                        <a:pt x="7404100" y="0"/>
                        <a:pt x="7289800" y="0"/>
                      </a:cubicBezTo>
                      <a:close/>
                      <a:moveTo>
                        <a:pt x="7073900" y="914400"/>
                      </a:moveTo>
                      <a:lnTo>
                        <a:pt x="6908800" y="1320800"/>
                      </a:lnTo>
                      <a:cubicBezTo>
                        <a:pt x="6883400" y="1371600"/>
                        <a:pt x="6832600" y="1409700"/>
                        <a:pt x="6769100" y="1409700"/>
                      </a:cubicBezTo>
                      <a:lnTo>
                        <a:pt x="6705600" y="1409700"/>
                      </a:lnTo>
                      <a:cubicBezTo>
                        <a:pt x="6692900" y="1409700"/>
                        <a:pt x="6680200" y="1409700"/>
                        <a:pt x="6680200" y="1397000"/>
                      </a:cubicBezTo>
                      <a:cubicBezTo>
                        <a:pt x="6667500" y="1384300"/>
                        <a:pt x="6667500" y="1371600"/>
                        <a:pt x="6680200" y="1358900"/>
                      </a:cubicBezTo>
                      <a:lnTo>
                        <a:pt x="6870700" y="914400"/>
                      </a:lnTo>
                      <a:lnTo>
                        <a:pt x="6934200" y="736600"/>
                      </a:lnTo>
                      <a:cubicBezTo>
                        <a:pt x="6985000" y="635000"/>
                        <a:pt x="7086600" y="558800"/>
                        <a:pt x="7200900" y="558800"/>
                      </a:cubicBezTo>
                      <a:lnTo>
                        <a:pt x="7378700" y="558800"/>
                      </a:lnTo>
                      <a:cubicBezTo>
                        <a:pt x="7493000" y="558800"/>
                        <a:pt x="7594600" y="635000"/>
                        <a:pt x="7645400" y="736600"/>
                      </a:cubicBezTo>
                      <a:lnTo>
                        <a:pt x="7708900" y="914400"/>
                      </a:lnTo>
                      <a:lnTo>
                        <a:pt x="7899400" y="1358900"/>
                      </a:lnTo>
                      <a:cubicBezTo>
                        <a:pt x="7912100" y="1371600"/>
                        <a:pt x="7912100" y="1384300"/>
                        <a:pt x="7899400" y="1397000"/>
                      </a:cubicBezTo>
                      <a:cubicBezTo>
                        <a:pt x="7899400" y="1409700"/>
                        <a:pt x="7886700" y="1409700"/>
                        <a:pt x="7874000" y="1409700"/>
                      </a:cubicBezTo>
                      <a:lnTo>
                        <a:pt x="7810500" y="1409700"/>
                      </a:lnTo>
                      <a:cubicBezTo>
                        <a:pt x="7747000" y="1409700"/>
                        <a:pt x="7696200" y="1371600"/>
                        <a:pt x="7670800" y="1320800"/>
                      </a:cubicBezTo>
                      <a:lnTo>
                        <a:pt x="7505700" y="914400"/>
                      </a:lnTo>
                      <a:lnTo>
                        <a:pt x="7696200" y="1574800"/>
                      </a:lnTo>
                      <a:cubicBezTo>
                        <a:pt x="7708900" y="1587500"/>
                        <a:pt x="7696200" y="1600200"/>
                        <a:pt x="7696200" y="1612900"/>
                      </a:cubicBezTo>
                      <a:cubicBezTo>
                        <a:pt x="7683500" y="1612900"/>
                        <a:pt x="7670800" y="1625600"/>
                        <a:pt x="7670800" y="1625600"/>
                      </a:cubicBezTo>
                      <a:lnTo>
                        <a:pt x="7569200" y="1625600"/>
                      </a:lnTo>
                      <a:lnTo>
                        <a:pt x="7518400" y="2222500"/>
                      </a:lnTo>
                      <a:cubicBezTo>
                        <a:pt x="7518400" y="2247900"/>
                        <a:pt x="7505700" y="2260600"/>
                        <a:pt x="7480300" y="2260600"/>
                      </a:cubicBezTo>
                      <a:cubicBezTo>
                        <a:pt x="7404100" y="2260600"/>
                        <a:pt x="7340600" y="2197100"/>
                        <a:pt x="7340600" y="2120900"/>
                      </a:cubicBezTo>
                      <a:lnTo>
                        <a:pt x="7315200" y="1625600"/>
                      </a:lnTo>
                      <a:lnTo>
                        <a:pt x="7264400" y="1625600"/>
                      </a:lnTo>
                      <a:lnTo>
                        <a:pt x="7239000" y="2120900"/>
                      </a:lnTo>
                      <a:cubicBezTo>
                        <a:pt x="7239000" y="2197100"/>
                        <a:pt x="7175500" y="2260600"/>
                        <a:pt x="7099300" y="2260600"/>
                      </a:cubicBezTo>
                      <a:cubicBezTo>
                        <a:pt x="7073900" y="2260600"/>
                        <a:pt x="7061200" y="2247900"/>
                        <a:pt x="7061200" y="2222500"/>
                      </a:cubicBezTo>
                      <a:lnTo>
                        <a:pt x="7010400" y="1625600"/>
                      </a:lnTo>
                      <a:lnTo>
                        <a:pt x="6908800" y="1625600"/>
                      </a:lnTo>
                      <a:cubicBezTo>
                        <a:pt x="6908800" y="1625600"/>
                        <a:pt x="6896100" y="1612900"/>
                        <a:pt x="6883400" y="1612900"/>
                      </a:cubicBezTo>
                      <a:cubicBezTo>
                        <a:pt x="6883400" y="1600200"/>
                        <a:pt x="6870700" y="1587500"/>
                        <a:pt x="6883400" y="1574800"/>
                      </a:cubicBezTo>
                      <a:lnTo>
                        <a:pt x="7073900" y="914400"/>
                      </a:lnTo>
                      <a:close/>
                    </a:path>
                  </a:pathLst>
                </a:custGeom>
                <a:solidFill>
                  <a:srgbClr val="41B8D5"/>
                </a:solidFill>
              </p:spPr>
            </p:sp>
          </p:grpSp>
        </p:grpSp>
        <p:grpSp>
          <p:nvGrpSpPr>
            <p:cNvPr id="24" name="Group 24"/>
            <p:cNvGrpSpPr/>
            <p:nvPr/>
          </p:nvGrpSpPr>
          <p:grpSpPr>
            <a:xfrm>
              <a:off x="3298536" y="6780967"/>
              <a:ext cx="3689927" cy="627739"/>
              <a:chOff x="0" y="0"/>
              <a:chExt cx="4919903" cy="836985"/>
            </a:xfrm>
          </p:grpSpPr>
          <p:grpSp>
            <p:nvGrpSpPr>
              <p:cNvPr id="25" name="Group 25"/>
              <p:cNvGrpSpPr>
                <a:grpSpLocks noChangeAspect="1"/>
              </p:cNvGrpSpPr>
              <p:nvPr/>
            </p:nvGrpSpPr>
            <p:grpSpPr>
              <a:xfrm>
                <a:off x="0" y="0"/>
                <a:ext cx="4919903" cy="836985"/>
                <a:chOff x="0" y="0"/>
                <a:chExt cx="13271500" cy="2257778"/>
              </a:xfrm>
            </p:grpSpPr>
            <p:sp>
              <p:nvSpPr>
                <p:cNvPr id="26" name="Freeform 26"/>
                <p:cNvSpPr/>
                <p:nvPr/>
              </p:nvSpPr>
              <p:spPr>
                <a:xfrm>
                  <a:off x="12700" y="0"/>
                  <a:ext cx="2578100" cy="226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100" h="2260600">
                      <a:moveTo>
                        <a:pt x="622300" y="0"/>
                      </a:moveTo>
                      <a:cubicBezTo>
                        <a:pt x="508000" y="0"/>
                        <a:pt x="406400" y="88900"/>
                        <a:pt x="406400" y="215900"/>
                      </a:cubicBezTo>
                      <a:lnTo>
                        <a:pt x="406400" y="279400"/>
                      </a:lnTo>
                      <a:cubicBezTo>
                        <a:pt x="406400" y="393700"/>
                        <a:pt x="508000" y="495300"/>
                        <a:pt x="622300" y="495300"/>
                      </a:cubicBezTo>
                      <a:cubicBezTo>
                        <a:pt x="736600" y="495300"/>
                        <a:pt x="838200" y="393700"/>
                        <a:pt x="838200" y="279400"/>
                      </a:cubicBezTo>
                      <a:lnTo>
                        <a:pt x="838200" y="215900"/>
                      </a:lnTo>
                      <a:cubicBezTo>
                        <a:pt x="838200" y="88900"/>
                        <a:pt x="736600" y="0"/>
                        <a:pt x="622300" y="0"/>
                      </a:cubicBezTo>
                      <a:close/>
                      <a:moveTo>
                        <a:pt x="406400" y="914400"/>
                      </a:moveTo>
                      <a:lnTo>
                        <a:pt x="241300" y="1320800"/>
                      </a:lnTo>
                      <a:cubicBezTo>
                        <a:pt x="215900" y="1371600"/>
                        <a:pt x="165100" y="1409700"/>
                        <a:pt x="101600" y="1409700"/>
                      </a:cubicBezTo>
                      <a:lnTo>
                        <a:pt x="38100" y="1409700"/>
                      </a:lnTo>
                      <a:cubicBezTo>
                        <a:pt x="25400" y="1409700"/>
                        <a:pt x="12700" y="1409700"/>
                        <a:pt x="12700" y="1397000"/>
                      </a:cubicBezTo>
                      <a:cubicBezTo>
                        <a:pt x="0" y="1384300"/>
                        <a:pt x="0" y="1371600"/>
                        <a:pt x="12700" y="1358900"/>
                      </a:cubicBezTo>
                      <a:lnTo>
                        <a:pt x="203200" y="914400"/>
                      </a:lnTo>
                      <a:lnTo>
                        <a:pt x="266700" y="736600"/>
                      </a:lnTo>
                      <a:cubicBezTo>
                        <a:pt x="317500" y="635000"/>
                        <a:pt x="419100" y="558800"/>
                        <a:pt x="533400" y="558800"/>
                      </a:cubicBezTo>
                      <a:lnTo>
                        <a:pt x="711200" y="558800"/>
                      </a:lnTo>
                      <a:cubicBezTo>
                        <a:pt x="825500" y="558800"/>
                        <a:pt x="927100" y="635000"/>
                        <a:pt x="977900" y="736600"/>
                      </a:cubicBezTo>
                      <a:lnTo>
                        <a:pt x="1041400" y="914400"/>
                      </a:lnTo>
                      <a:lnTo>
                        <a:pt x="1231900" y="1358900"/>
                      </a:lnTo>
                      <a:cubicBezTo>
                        <a:pt x="1244600" y="1371600"/>
                        <a:pt x="1244600" y="1384300"/>
                        <a:pt x="1231900" y="1397000"/>
                      </a:cubicBezTo>
                      <a:cubicBezTo>
                        <a:pt x="1231900" y="1409700"/>
                        <a:pt x="1219200" y="1409700"/>
                        <a:pt x="1206500" y="1409700"/>
                      </a:cubicBezTo>
                      <a:lnTo>
                        <a:pt x="1143000" y="1409700"/>
                      </a:lnTo>
                      <a:cubicBezTo>
                        <a:pt x="1079500" y="1409700"/>
                        <a:pt x="1028700" y="1371600"/>
                        <a:pt x="1003300" y="1320800"/>
                      </a:cubicBezTo>
                      <a:lnTo>
                        <a:pt x="838200" y="914400"/>
                      </a:lnTo>
                      <a:lnTo>
                        <a:pt x="1028700" y="1574800"/>
                      </a:lnTo>
                      <a:cubicBezTo>
                        <a:pt x="1041400" y="1587500"/>
                        <a:pt x="1028700" y="1600200"/>
                        <a:pt x="1028700" y="1612900"/>
                      </a:cubicBezTo>
                      <a:cubicBezTo>
                        <a:pt x="1016000" y="1612900"/>
                        <a:pt x="1003300" y="1625600"/>
                        <a:pt x="1003300" y="1625600"/>
                      </a:cubicBezTo>
                      <a:lnTo>
                        <a:pt x="901700" y="1625600"/>
                      </a:lnTo>
                      <a:lnTo>
                        <a:pt x="850900" y="2222500"/>
                      </a:lnTo>
                      <a:cubicBezTo>
                        <a:pt x="850900" y="2247900"/>
                        <a:pt x="838200" y="2260600"/>
                        <a:pt x="812800" y="2260600"/>
                      </a:cubicBezTo>
                      <a:lnTo>
                        <a:pt x="812800" y="2260600"/>
                      </a:lnTo>
                      <a:cubicBezTo>
                        <a:pt x="736600" y="2260600"/>
                        <a:pt x="673100" y="2197100"/>
                        <a:pt x="673100" y="2120900"/>
                      </a:cubicBezTo>
                      <a:lnTo>
                        <a:pt x="647700" y="1625600"/>
                      </a:lnTo>
                      <a:lnTo>
                        <a:pt x="596900" y="1625600"/>
                      </a:lnTo>
                      <a:lnTo>
                        <a:pt x="571500" y="2120900"/>
                      </a:lnTo>
                      <a:cubicBezTo>
                        <a:pt x="571500" y="2197100"/>
                        <a:pt x="508000" y="2260600"/>
                        <a:pt x="431800" y="2260600"/>
                      </a:cubicBezTo>
                      <a:lnTo>
                        <a:pt x="431800" y="2260600"/>
                      </a:lnTo>
                      <a:cubicBezTo>
                        <a:pt x="406400" y="2260600"/>
                        <a:pt x="393700" y="2247900"/>
                        <a:pt x="393700" y="2222500"/>
                      </a:cubicBezTo>
                      <a:lnTo>
                        <a:pt x="342900" y="1625600"/>
                      </a:lnTo>
                      <a:lnTo>
                        <a:pt x="241300" y="1625600"/>
                      </a:lnTo>
                      <a:cubicBezTo>
                        <a:pt x="241300" y="1625600"/>
                        <a:pt x="228600" y="1612900"/>
                        <a:pt x="215900" y="1612900"/>
                      </a:cubicBezTo>
                      <a:cubicBezTo>
                        <a:pt x="215900" y="1600200"/>
                        <a:pt x="203200" y="1587500"/>
                        <a:pt x="215900" y="1574800"/>
                      </a:cubicBezTo>
                      <a:lnTo>
                        <a:pt x="406400" y="914400"/>
                      </a:lnTo>
                      <a:close/>
                      <a:moveTo>
                        <a:pt x="1955800" y="0"/>
                      </a:moveTo>
                      <a:cubicBezTo>
                        <a:pt x="1841500" y="0"/>
                        <a:pt x="1739900" y="88900"/>
                        <a:pt x="1739900" y="215900"/>
                      </a:cubicBezTo>
                      <a:lnTo>
                        <a:pt x="1739900" y="279400"/>
                      </a:lnTo>
                      <a:cubicBezTo>
                        <a:pt x="1739900" y="393700"/>
                        <a:pt x="1841500" y="495300"/>
                        <a:pt x="1955800" y="495300"/>
                      </a:cubicBezTo>
                      <a:cubicBezTo>
                        <a:pt x="2070100" y="495300"/>
                        <a:pt x="2171700" y="393700"/>
                        <a:pt x="2171700" y="279400"/>
                      </a:cubicBezTo>
                      <a:lnTo>
                        <a:pt x="2171700" y="215900"/>
                      </a:lnTo>
                      <a:cubicBezTo>
                        <a:pt x="2171700" y="88900"/>
                        <a:pt x="2070100" y="0"/>
                        <a:pt x="1955800" y="0"/>
                      </a:cubicBezTo>
                      <a:close/>
                      <a:moveTo>
                        <a:pt x="1739900" y="914400"/>
                      </a:moveTo>
                      <a:lnTo>
                        <a:pt x="1574800" y="1320800"/>
                      </a:lnTo>
                      <a:cubicBezTo>
                        <a:pt x="1549400" y="1371600"/>
                        <a:pt x="1498600" y="1409700"/>
                        <a:pt x="1435100" y="1409700"/>
                      </a:cubicBezTo>
                      <a:lnTo>
                        <a:pt x="1371600" y="1409700"/>
                      </a:lnTo>
                      <a:cubicBezTo>
                        <a:pt x="1358900" y="1409700"/>
                        <a:pt x="1346200" y="1409700"/>
                        <a:pt x="1346200" y="1397000"/>
                      </a:cubicBezTo>
                      <a:cubicBezTo>
                        <a:pt x="1333500" y="1384300"/>
                        <a:pt x="1333500" y="1371600"/>
                        <a:pt x="1346200" y="1358900"/>
                      </a:cubicBezTo>
                      <a:lnTo>
                        <a:pt x="1536700" y="914400"/>
                      </a:lnTo>
                      <a:lnTo>
                        <a:pt x="1600200" y="736600"/>
                      </a:lnTo>
                      <a:cubicBezTo>
                        <a:pt x="1651000" y="635000"/>
                        <a:pt x="1752600" y="558800"/>
                        <a:pt x="1866900" y="558800"/>
                      </a:cubicBezTo>
                      <a:lnTo>
                        <a:pt x="2044700" y="558800"/>
                      </a:lnTo>
                      <a:cubicBezTo>
                        <a:pt x="2159000" y="558800"/>
                        <a:pt x="2260600" y="635000"/>
                        <a:pt x="2311400" y="736600"/>
                      </a:cubicBezTo>
                      <a:lnTo>
                        <a:pt x="2374900" y="914400"/>
                      </a:lnTo>
                      <a:lnTo>
                        <a:pt x="2565400" y="1358900"/>
                      </a:lnTo>
                      <a:cubicBezTo>
                        <a:pt x="2578100" y="1371600"/>
                        <a:pt x="2578100" y="1384300"/>
                        <a:pt x="2565400" y="1397000"/>
                      </a:cubicBezTo>
                      <a:cubicBezTo>
                        <a:pt x="2565400" y="1409700"/>
                        <a:pt x="2552700" y="1409700"/>
                        <a:pt x="2540000" y="1409700"/>
                      </a:cubicBezTo>
                      <a:lnTo>
                        <a:pt x="2476500" y="1409700"/>
                      </a:lnTo>
                      <a:cubicBezTo>
                        <a:pt x="2413000" y="1409700"/>
                        <a:pt x="2362200" y="1371600"/>
                        <a:pt x="2336800" y="1320800"/>
                      </a:cubicBezTo>
                      <a:lnTo>
                        <a:pt x="2171700" y="914400"/>
                      </a:lnTo>
                      <a:lnTo>
                        <a:pt x="2362200" y="1574800"/>
                      </a:lnTo>
                      <a:cubicBezTo>
                        <a:pt x="2374900" y="1587500"/>
                        <a:pt x="2362200" y="1600200"/>
                        <a:pt x="2362200" y="1612900"/>
                      </a:cubicBezTo>
                      <a:cubicBezTo>
                        <a:pt x="2349500" y="1612900"/>
                        <a:pt x="2336800" y="1625600"/>
                        <a:pt x="2336800" y="1625600"/>
                      </a:cubicBezTo>
                      <a:lnTo>
                        <a:pt x="2235200" y="1625600"/>
                      </a:lnTo>
                      <a:lnTo>
                        <a:pt x="2184400" y="2222500"/>
                      </a:lnTo>
                      <a:cubicBezTo>
                        <a:pt x="2184400" y="2247900"/>
                        <a:pt x="2171700" y="2260600"/>
                        <a:pt x="2146300" y="2260600"/>
                      </a:cubicBezTo>
                      <a:cubicBezTo>
                        <a:pt x="2070100" y="2260600"/>
                        <a:pt x="2006600" y="2197100"/>
                        <a:pt x="2006600" y="2120900"/>
                      </a:cubicBezTo>
                      <a:lnTo>
                        <a:pt x="1981200" y="1625600"/>
                      </a:lnTo>
                      <a:lnTo>
                        <a:pt x="1930400" y="1625600"/>
                      </a:lnTo>
                      <a:lnTo>
                        <a:pt x="1905000" y="2120900"/>
                      </a:lnTo>
                      <a:cubicBezTo>
                        <a:pt x="1905000" y="2197100"/>
                        <a:pt x="1841500" y="2260600"/>
                        <a:pt x="1765300" y="2260600"/>
                      </a:cubicBezTo>
                      <a:cubicBezTo>
                        <a:pt x="1739900" y="2260600"/>
                        <a:pt x="1727200" y="2247900"/>
                        <a:pt x="1727200" y="2222500"/>
                      </a:cubicBezTo>
                      <a:lnTo>
                        <a:pt x="1676400" y="1625600"/>
                      </a:lnTo>
                      <a:lnTo>
                        <a:pt x="1574800" y="1625600"/>
                      </a:lnTo>
                      <a:cubicBezTo>
                        <a:pt x="1574800" y="1625600"/>
                        <a:pt x="1562100" y="1612900"/>
                        <a:pt x="1549400" y="1612900"/>
                      </a:cubicBezTo>
                      <a:cubicBezTo>
                        <a:pt x="1549400" y="1600200"/>
                        <a:pt x="1536700" y="1587500"/>
                        <a:pt x="1549400" y="1574800"/>
                      </a:cubicBezTo>
                      <a:lnTo>
                        <a:pt x="1739900" y="914400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27" name="Freeform 27"/>
                <p:cNvSpPr/>
                <p:nvPr/>
              </p:nvSpPr>
              <p:spPr>
                <a:xfrm>
                  <a:off x="2679700" y="0"/>
                  <a:ext cx="7912100" cy="226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2100" h="2260600">
                      <a:moveTo>
                        <a:pt x="622300" y="0"/>
                      </a:moveTo>
                      <a:cubicBezTo>
                        <a:pt x="508000" y="0"/>
                        <a:pt x="406400" y="88900"/>
                        <a:pt x="406400" y="215900"/>
                      </a:cubicBezTo>
                      <a:lnTo>
                        <a:pt x="406400" y="279400"/>
                      </a:lnTo>
                      <a:cubicBezTo>
                        <a:pt x="406400" y="393700"/>
                        <a:pt x="508000" y="495300"/>
                        <a:pt x="622300" y="495300"/>
                      </a:cubicBezTo>
                      <a:cubicBezTo>
                        <a:pt x="736600" y="495300"/>
                        <a:pt x="838200" y="393700"/>
                        <a:pt x="838200" y="279400"/>
                      </a:cubicBezTo>
                      <a:lnTo>
                        <a:pt x="838200" y="215900"/>
                      </a:lnTo>
                      <a:cubicBezTo>
                        <a:pt x="838200" y="88900"/>
                        <a:pt x="736600" y="0"/>
                        <a:pt x="622300" y="0"/>
                      </a:cubicBezTo>
                      <a:close/>
                      <a:moveTo>
                        <a:pt x="406400" y="914400"/>
                      </a:moveTo>
                      <a:lnTo>
                        <a:pt x="241300" y="1320800"/>
                      </a:lnTo>
                      <a:cubicBezTo>
                        <a:pt x="215900" y="1371600"/>
                        <a:pt x="165100" y="1409700"/>
                        <a:pt x="101600" y="1409700"/>
                      </a:cubicBezTo>
                      <a:lnTo>
                        <a:pt x="38100" y="1409700"/>
                      </a:lnTo>
                      <a:cubicBezTo>
                        <a:pt x="25400" y="1409700"/>
                        <a:pt x="12700" y="1409700"/>
                        <a:pt x="12700" y="1397000"/>
                      </a:cubicBezTo>
                      <a:cubicBezTo>
                        <a:pt x="0" y="1384300"/>
                        <a:pt x="0" y="1371600"/>
                        <a:pt x="12700" y="1358900"/>
                      </a:cubicBezTo>
                      <a:lnTo>
                        <a:pt x="203200" y="914400"/>
                      </a:lnTo>
                      <a:lnTo>
                        <a:pt x="266700" y="736600"/>
                      </a:lnTo>
                      <a:cubicBezTo>
                        <a:pt x="317500" y="635000"/>
                        <a:pt x="419100" y="558800"/>
                        <a:pt x="533400" y="558800"/>
                      </a:cubicBezTo>
                      <a:lnTo>
                        <a:pt x="711200" y="558800"/>
                      </a:lnTo>
                      <a:cubicBezTo>
                        <a:pt x="825500" y="558800"/>
                        <a:pt x="927100" y="635000"/>
                        <a:pt x="977900" y="736600"/>
                      </a:cubicBezTo>
                      <a:lnTo>
                        <a:pt x="1041400" y="914400"/>
                      </a:lnTo>
                      <a:lnTo>
                        <a:pt x="1231900" y="1358900"/>
                      </a:lnTo>
                      <a:cubicBezTo>
                        <a:pt x="1244600" y="1371600"/>
                        <a:pt x="1244600" y="1384300"/>
                        <a:pt x="1231900" y="1397000"/>
                      </a:cubicBezTo>
                      <a:cubicBezTo>
                        <a:pt x="1231900" y="1409700"/>
                        <a:pt x="1219200" y="1409700"/>
                        <a:pt x="1206500" y="1409700"/>
                      </a:cubicBezTo>
                      <a:lnTo>
                        <a:pt x="1143000" y="1409700"/>
                      </a:lnTo>
                      <a:cubicBezTo>
                        <a:pt x="1079500" y="1409700"/>
                        <a:pt x="1028700" y="1371600"/>
                        <a:pt x="1003300" y="1320800"/>
                      </a:cubicBezTo>
                      <a:lnTo>
                        <a:pt x="838200" y="914400"/>
                      </a:lnTo>
                      <a:lnTo>
                        <a:pt x="1028700" y="1574800"/>
                      </a:lnTo>
                      <a:cubicBezTo>
                        <a:pt x="1041400" y="1587500"/>
                        <a:pt x="1028700" y="1600200"/>
                        <a:pt x="1028700" y="1612900"/>
                      </a:cubicBezTo>
                      <a:cubicBezTo>
                        <a:pt x="1016000" y="1612900"/>
                        <a:pt x="1003300" y="1625600"/>
                        <a:pt x="1003300" y="1625600"/>
                      </a:cubicBezTo>
                      <a:lnTo>
                        <a:pt x="901700" y="1625600"/>
                      </a:lnTo>
                      <a:lnTo>
                        <a:pt x="850900" y="2222500"/>
                      </a:lnTo>
                      <a:cubicBezTo>
                        <a:pt x="850900" y="2247900"/>
                        <a:pt x="838200" y="2260600"/>
                        <a:pt x="812800" y="2260600"/>
                      </a:cubicBezTo>
                      <a:cubicBezTo>
                        <a:pt x="736600" y="2260600"/>
                        <a:pt x="673100" y="2197100"/>
                        <a:pt x="673100" y="2120900"/>
                      </a:cubicBezTo>
                      <a:lnTo>
                        <a:pt x="647700" y="1625600"/>
                      </a:lnTo>
                      <a:lnTo>
                        <a:pt x="596900" y="1625600"/>
                      </a:lnTo>
                      <a:lnTo>
                        <a:pt x="571500" y="2120900"/>
                      </a:lnTo>
                      <a:cubicBezTo>
                        <a:pt x="571500" y="2197100"/>
                        <a:pt x="508000" y="2260600"/>
                        <a:pt x="431800" y="2260600"/>
                      </a:cubicBezTo>
                      <a:cubicBezTo>
                        <a:pt x="406400" y="2260600"/>
                        <a:pt x="393700" y="2247900"/>
                        <a:pt x="393700" y="2222500"/>
                      </a:cubicBezTo>
                      <a:lnTo>
                        <a:pt x="342900" y="1625600"/>
                      </a:lnTo>
                      <a:lnTo>
                        <a:pt x="241300" y="1625600"/>
                      </a:lnTo>
                      <a:cubicBezTo>
                        <a:pt x="241300" y="1625600"/>
                        <a:pt x="228600" y="1612900"/>
                        <a:pt x="215900" y="1612900"/>
                      </a:cubicBezTo>
                      <a:cubicBezTo>
                        <a:pt x="215900" y="1600200"/>
                        <a:pt x="203200" y="1587500"/>
                        <a:pt x="215900" y="1574800"/>
                      </a:cubicBezTo>
                      <a:lnTo>
                        <a:pt x="406400" y="914400"/>
                      </a:lnTo>
                      <a:close/>
                      <a:moveTo>
                        <a:pt x="1955800" y="0"/>
                      </a:moveTo>
                      <a:cubicBezTo>
                        <a:pt x="1841500" y="0"/>
                        <a:pt x="1739900" y="88900"/>
                        <a:pt x="1739900" y="215900"/>
                      </a:cubicBezTo>
                      <a:lnTo>
                        <a:pt x="1739900" y="279400"/>
                      </a:lnTo>
                      <a:cubicBezTo>
                        <a:pt x="1739900" y="393700"/>
                        <a:pt x="1841500" y="495300"/>
                        <a:pt x="1955800" y="495300"/>
                      </a:cubicBezTo>
                      <a:cubicBezTo>
                        <a:pt x="2070100" y="495300"/>
                        <a:pt x="2171700" y="393700"/>
                        <a:pt x="2171700" y="279400"/>
                      </a:cubicBezTo>
                      <a:lnTo>
                        <a:pt x="2171700" y="215900"/>
                      </a:lnTo>
                      <a:cubicBezTo>
                        <a:pt x="2171700" y="88900"/>
                        <a:pt x="2070100" y="0"/>
                        <a:pt x="1955800" y="0"/>
                      </a:cubicBezTo>
                      <a:close/>
                      <a:moveTo>
                        <a:pt x="1739900" y="914400"/>
                      </a:moveTo>
                      <a:lnTo>
                        <a:pt x="1574800" y="1320800"/>
                      </a:lnTo>
                      <a:cubicBezTo>
                        <a:pt x="1549400" y="1371600"/>
                        <a:pt x="1498600" y="1409700"/>
                        <a:pt x="1435100" y="1409700"/>
                      </a:cubicBezTo>
                      <a:lnTo>
                        <a:pt x="1371600" y="1409700"/>
                      </a:lnTo>
                      <a:cubicBezTo>
                        <a:pt x="1358900" y="1409700"/>
                        <a:pt x="1346200" y="1409700"/>
                        <a:pt x="1346200" y="1397000"/>
                      </a:cubicBezTo>
                      <a:cubicBezTo>
                        <a:pt x="1333500" y="1384300"/>
                        <a:pt x="1333500" y="1371600"/>
                        <a:pt x="1346200" y="1358900"/>
                      </a:cubicBezTo>
                      <a:lnTo>
                        <a:pt x="1536700" y="914400"/>
                      </a:lnTo>
                      <a:lnTo>
                        <a:pt x="1600200" y="736600"/>
                      </a:lnTo>
                      <a:cubicBezTo>
                        <a:pt x="1651000" y="635000"/>
                        <a:pt x="1752600" y="558800"/>
                        <a:pt x="1866900" y="558800"/>
                      </a:cubicBezTo>
                      <a:lnTo>
                        <a:pt x="2044700" y="558800"/>
                      </a:lnTo>
                      <a:cubicBezTo>
                        <a:pt x="2159000" y="558800"/>
                        <a:pt x="2260600" y="635000"/>
                        <a:pt x="2311400" y="736600"/>
                      </a:cubicBezTo>
                      <a:lnTo>
                        <a:pt x="2374900" y="914400"/>
                      </a:lnTo>
                      <a:lnTo>
                        <a:pt x="2565400" y="1358900"/>
                      </a:lnTo>
                      <a:cubicBezTo>
                        <a:pt x="2578100" y="1371600"/>
                        <a:pt x="2578100" y="1384300"/>
                        <a:pt x="2565400" y="1397000"/>
                      </a:cubicBezTo>
                      <a:cubicBezTo>
                        <a:pt x="2565400" y="1409700"/>
                        <a:pt x="2552700" y="1409700"/>
                        <a:pt x="2540000" y="1409700"/>
                      </a:cubicBezTo>
                      <a:lnTo>
                        <a:pt x="2476500" y="1409700"/>
                      </a:lnTo>
                      <a:cubicBezTo>
                        <a:pt x="2413000" y="1409700"/>
                        <a:pt x="2362200" y="1371600"/>
                        <a:pt x="2336800" y="1320800"/>
                      </a:cubicBezTo>
                      <a:lnTo>
                        <a:pt x="2171700" y="914400"/>
                      </a:lnTo>
                      <a:lnTo>
                        <a:pt x="2362200" y="1574800"/>
                      </a:lnTo>
                      <a:cubicBezTo>
                        <a:pt x="2374900" y="1587500"/>
                        <a:pt x="2362200" y="1600200"/>
                        <a:pt x="2362200" y="1612900"/>
                      </a:cubicBezTo>
                      <a:cubicBezTo>
                        <a:pt x="2349500" y="1612900"/>
                        <a:pt x="2336800" y="1625600"/>
                        <a:pt x="2336800" y="1625600"/>
                      </a:cubicBezTo>
                      <a:lnTo>
                        <a:pt x="2235200" y="1625600"/>
                      </a:lnTo>
                      <a:lnTo>
                        <a:pt x="2184400" y="2222500"/>
                      </a:lnTo>
                      <a:cubicBezTo>
                        <a:pt x="2184400" y="2247900"/>
                        <a:pt x="2171700" y="2260600"/>
                        <a:pt x="2146300" y="2260600"/>
                      </a:cubicBezTo>
                      <a:cubicBezTo>
                        <a:pt x="2070100" y="2260600"/>
                        <a:pt x="2006600" y="2197100"/>
                        <a:pt x="2006600" y="2120900"/>
                      </a:cubicBezTo>
                      <a:lnTo>
                        <a:pt x="1981200" y="1625600"/>
                      </a:lnTo>
                      <a:lnTo>
                        <a:pt x="1930400" y="1625600"/>
                      </a:lnTo>
                      <a:lnTo>
                        <a:pt x="1905000" y="2120900"/>
                      </a:lnTo>
                      <a:cubicBezTo>
                        <a:pt x="1905000" y="2197100"/>
                        <a:pt x="1841500" y="2260600"/>
                        <a:pt x="1765300" y="2260600"/>
                      </a:cubicBezTo>
                      <a:cubicBezTo>
                        <a:pt x="1739900" y="2260600"/>
                        <a:pt x="1727200" y="2247900"/>
                        <a:pt x="1727200" y="2222500"/>
                      </a:cubicBezTo>
                      <a:lnTo>
                        <a:pt x="1676400" y="1625600"/>
                      </a:lnTo>
                      <a:lnTo>
                        <a:pt x="1574800" y="1625600"/>
                      </a:lnTo>
                      <a:cubicBezTo>
                        <a:pt x="1574800" y="1625600"/>
                        <a:pt x="1562100" y="1612900"/>
                        <a:pt x="1549400" y="1612900"/>
                      </a:cubicBezTo>
                      <a:cubicBezTo>
                        <a:pt x="1549400" y="1600200"/>
                        <a:pt x="1536700" y="1587500"/>
                        <a:pt x="1549400" y="1574800"/>
                      </a:cubicBezTo>
                      <a:lnTo>
                        <a:pt x="1739900" y="914400"/>
                      </a:lnTo>
                      <a:close/>
                      <a:moveTo>
                        <a:pt x="3289300" y="0"/>
                      </a:moveTo>
                      <a:cubicBezTo>
                        <a:pt x="3175000" y="0"/>
                        <a:pt x="3073400" y="88900"/>
                        <a:pt x="3073400" y="215900"/>
                      </a:cubicBezTo>
                      <a:lnTo>
                        <a:pt x="3073400" y="279400"/>
                      </a:lnTo>
                      <a:cubicBezTo>
                        <a:pt x="3073400" y="393700"/>
                        <a:pt x="3175000" y="495300"/>
                        <a:pt x="3289300" y="495300"/>
                      </a:cubicBezTo>
                      <a:cubicBezTo>
                        <a:pt x="3403600" y="495300"/>
                        <a:pt x="3505200" y="393700"/>
                        <a:pt x="3505200" y="279400"/>
                      </a:cubicBezTo>
                      <a:lnTo>
                        <a:pt x="3505200" y="215900"/>
                      </a:lnTo>
                      <a:cubicBezTo>
                        <a:pt x="3505200" y="88900"/>
                        <a:pt x="3403600" y="0"/>
                        <a:pt x="3289300" y="0"/>
                      </a:cubicBezTo>
                      <a:close/>
                      <a:moveTo>
                        <a:pt x="3073400" y="914400"/>
                      </a:moveTo>
                      <a:lnTo>
                        <a:pt x="2908300" y="1320800"/>
                      </a:lnTo>
                      <a:cubicBezTo>
                        <a:pt x="2882900" y="1371600"/>
                        <a:pt x="2832100" y="1409700"/>
                        <a:pt x="2768600" y="1409700"/>
                      </a:cubicBezTo>
                      <a:lnTo>
                        <a:pt x="2705100" y="1409700"/>
                      </a:lnTo>
                      <a:cubicBezTo>
                        <a:pt x="2692400" y="1409700"/>
                        <a:pt x="2679700" y="1409700"/>
                        <a:pt x="2679700" y="1397000"/>
                      </a:cubicBezTo>
                      <a:cubicBezTo>
                        <a:pt x="2667000" y="1384300"/>
                        <a:pt x="2667000" y="1371600"/>
                        <a:pt x="2679700" y="1358900"/>
                      </a:cubicBezTo>
                      <a:lnTo>
                        <a:pt x="2870200" y="914400"/>
                      </a:lnTo>
                      <a:lnTo>
                        <a:pt x="2933700" y="736600"/>
                      </a:lnTo>
                      <a:cubicBezTo>
                        <a:pt x="2984500" y="635000"/>
                        <a:pt x="3086100" y="558800"/>
                        <a:pt x="3200400" y="558800"/>
                      </a:cubicBezTo>
                      <a:lnTo>
                        <a:pt x="3378200" y="558800"/>
                      </a:lnTo>
                      <a:cubicBezTo>
                        <a:pt x="3492500" y="558800"/>
                        <a:pt x="3594100" y="635000"/>
                        <a:pt x="3644900" y="736600"/>
                      </a:cubicBezTo>
                      <a:lnTo>
                        <a:pt x="3708400" y="914400"/>
                      </a:lnTo>
                      <a:lnTo>
                        <a:pt x="3898900" y="1358900"/>
                      </a:lnTo>
                      <a:cubicBezTo>
                        <a:pt x="3911600" y="1371600"/>
                        <a:pt x="3911600" y="1384300"/>
                        <a:pt x="3898900" y="1397000"/>
                      </a:cubicBezTo>
                      <a:cubicBezTo>
                        <a:pt x="3898900" y="1409700"/>
                        <a:pt x="3886200" y="1409700"/>
                        <a:pt x="3873500" y="1409700"/>
                      </a:cubicBezTo>
                      <a:lnTo>
                        <a:pt x="3810000" y="1409700"/>
                      </a:lnTo>
                      <a:cubicBezTo>
                        <a:pt x="3746500" y="1409700"/>
                        <a:pt x="3695700" y="1371600"/>
                        <a:pt x="3670300" y="1320800"/>
                      </a:cubicBezTo>
                      <a:lnTo>
                        <a:pt x="3505200" y="914400"/>
                      </a:lnTo>
                      <a:lnTo>
                        <a:pt x="3695700" y="1574800"/>
                      </a:lnTo>
                      <a:cubicBezTo>
                        <a:pt x="3708400" y="1587500"/>
                        <a:pt x="3695700" y="1600200"/>
                        <a:pt x="3695700" y="1612900"/>
                      </a:cubicBezTo>
                      <a:cubicBezTo>
                        <a:pt x="3683000" y="1612900"/>
                        <a:pt x="3670300" y="1625600"/>
                        <a:pt x="3670300" y="1625600"/>
                      </a:cubicBezTo>
                      <a:lnTo>
                        <a:pt x="3568700" y="1625600"/>
                      </a:lnTo>
                      <a:lnTo>
                        <a:pt x="3517900" y="2222500"/>
                      </a:lnTo>
                      <a:cubicBezTo>
                        <a:pt x="3517900" y="2247900"/>
                        <a:pt x="3505200" y="2260600"/>
                        <a:pt x="3479800" y="2260600"/>
                      </a:cubicBezTo>
                      <a:cubicBezTo>
                        <a:pt x="3403600" y="2260600"/>
                        <a:pt x="3340100" y="2197100"/>
                        <a:pt x="3340100" y="2120900"/>
                      </a:cubicBezTo>
                      <a:lnTo>
                        <a:pt x="3314700" y="1625600"/>
                      </a:lnTo>
                      <a:lnTo>
                        <a:pt x="3263900" y="1625600"/>
                      </a:lnTo>
                      <a:lnTo>
                        <a:pt x="3238500" y="2120900"/>
                      </a:lnTo>
                      <a:cubicBezTo>
                        <a:pt x="3238500" y="2197100"/>
                        <a:pt x="3175000" y="2260600"/>
                        <a:pt x="3098800" y="2260600"/>
                      </a:cubicBezTo>
                      <a:cubicBezTo>
                        <a:pt x="3073400" y="2260600"/>
                        <a:pt x="3060700" y="2247900"/>
                        <a:pt x="3060700" y="2222500"/>
                      </a:cubicBezTo>
                      <a:lnTo>
                        <a:pt x="3009900" y="1625600"/>
                      </a:lnTo>
                      <a:lnTo>
                        <a:pt x="2908300" y="1625600"/>
                      </a:lnTo>
                      <a:cubicBezTo>
                        <a:pt x="2908300" y="1625600"/>
                        <a:pt x="2895600" y="1612900"/>
                        <a:pt x="2882900" y="1612900"/>
                      </a:cubicBezTo>
                      <a:cubicBezTo>
                        <a:pt x="2882900" y="1600200"/>
                        <a:pt x="2870200" y="1587500"/>
                        <a:pt x="2882900" y="1574800"/>
                      </a:cubicBezTo>
                      <a:lnTo>
                        <a:pt x="3073400" y="914400"/>
                      </a:lnTo>
                      <a:close/>
                      <a:moveTo>
                        <a:pt x="4622800" y="0"/>
                      </a:moveTo>
                      <a:cubicBezTo>
                        <a:pt x="4508500" y="0"/>
                        <a:pt x="4406900" y="88900"/>
                        <a:pt x="4406900" y="215900"/>
                      </a:cubicBezTo>
                      <a:lnTo>
                        <a:pt x="4406900" y="279400"/>
                      </a:lnTo>
                      <a:cubicBezTo>
                        <a:pt x="4406900" y="393700"/>
                        <a:pt x="4508500" y="495300"/>
                        <a:pt x="4622800" y="495300"/>
                      </a:cubicBezTo>
                      <a:cubicBezTo>
                        <a:pt x="4737100" y="495300"/>
                        <a:pt x="4838700" y="393700"/>
                        <a:pt x="4838700" y="279400"/>
                      </a:cubicBezTo>
                      <a:lnTo>
                        <a:pt x="4838700" y="215900"/>
                      </a:lnTo>
                      <a:cubicBezTo>
                        <a:pt x="4838700" y="88900"/>
                        <a:pt x="4737100" y="0"/>
                        <a:pt x="4622800" y="0"/>
                      </a:cubicBezTo>
                      <a:close/>
                      <a:moveTo>
                        <a:pt x="4406900" y="914400"/>
                      </a:moveTo>
                      <a:lnTo>
                        <a:pt x="4241800" y="1320800"/>
                      </a:lnTo>
                      <a:cubicBezTo>
                        <a:pt x="4216400" y="1371600"/>
                        <a:pt x="4165600" y="1409700"/>
                        <a:pt x="4102100" y="1409700"/>
                      </a:cubicBezTo>
                      <a:lnTo>
                        <a:pt x="4038600" y="1409700"/>
                      </a:lnTo>
                      <a:cubicBezTo>
                        <a:pt x="4025900" y="1409700"/>
                        <a:pt x="4013200" y="1409700"/>
                        <a:pt x="4013200" y="1397000"/>
                      </a:cubicBezTo>
                      <a:cubicBezTo>
                        <a:pt x="4000500" y="1384300"/>
                        <a:pt x="4000500" y="1371600"/>
                        <a:pt x="4013200" y="1358900"/>
                      </a:cubicBezTo>
                      <a:lnTo>
                        <a:pt x="4203700" y="914400"/>
                      </a:lnTo>
                      <a:lnTo>
                        <a:pt x="4267200" y="736600"/>
                      </a:lnTo>
                      <a:cubicBezTo>
                        <a:pt x="4318000" y="635000"/>
                        <a:pt x="4419600" y="558800"/>
                        <a:pt x="4533900" y="558800"/>
                      </a:cubicBezTo>
                      <a:lnTo>
                        <a:pt x="4711700" y="558800"/>
                      </a:lnTo>
                      <a:cubicBezTo>
                        <a:pt x="4826000" y="558800"/>
                        <a:pt x="4927600" y="635000"/>
                        <a:pt x="4978400" y="736600"/>
                      </a:cubicBezTo>
                      <a:lnTo>
                        <a:pt x="5041900" y="914400"/>
                      </a:lnTo>
                      <a:lnTo>
                        <a:pt x="5232400" y="1358900"/>
                      </a:lnTo>
                      <a:cubicBezTo>
                        <a:pt x="5245100" y="1371600"/>
                        <a:pt x="5245100" y="1384300"/>
                        <a:pt x="5232400" y="1397000"/>
                      </a:cubicBezTo>
                      <a:cubicBezTo>
                        <a:pt x="5232400" y="1409700"/>
                        <a:pt x="5219700" y="1409700"/>
                        <a:pt x="5207000" y="1409700"/>
                      </a:cubicBezTo>
                      <a:lnTo>
                        <a:pt x="5143500" y="1409700"/>
                      </a:lnTo>
                      <a:cubicBezTo>
                        <a:pt x="5080000" y="1409700"/>
                        <a:pt x="5029200" y="1371600"/>
                        <a:pt x="5003800" y="1320800"/>
                      </a:cubicBezTo>
                      <a:lnTo>
                        <a:pt x="4838700" y="914400"/>
                      </a:lnTo>
                      <a:lnTo>
                        <a:pt x="5029200" y="1574800"/>
                      </a:lnTo>
                      <a:cubicBezTo>
                        <a:pt x="5041900" y="1587500"/>
                        <a:pt x="5029200" y="1600200"/>
                        <a:pt x="5029200" y="1612900"/>
                      </a:cubicBezTo>
                      <a:cubicBezTo>
                        <a:pt x="5016500" y="1612900"/>
                        <a:pt x="5003800" y="1625600"/>
                        <a:pt x="5003800" y="1625600"/>
                      </a:cubicBezTo>
                      <a:lnTo>
                        <a:pt x="4902200" y="1625600"/>
                      </a:lnTo>
                      <a:lnTo>
                        <a:pt x="4851400" y="2222500"/>
                      </a:lnTo>
                      <a:cubicBezTo>
                        <a:pt x="4851400" y="2247900"/>
                        <a:pt x="4838700" y="2260600"/>
                        <a:pt x="4813300" y="2260600"/>
                      </a:cubicBezTo>
                      <a:cubicBezTo>
                        <a:pt x="4737100" y="2260600"/>
                        <a:pt x="4673600" y="2197100"/>
                        <a:pt x="4673600" y="2120900"/>
                      </a:cubicBezTo>
                      <a:lnTo>
                        <a:pt x="4648200" y="1625600"/>
                      </a:lnTo>
                      <a:lnTo>
                        <a:pt x="4597400" y="1625600"/>
                      </a:lnTo>
                      <a:lnTo>
                        <a:pt x="4572000" y="2120900"/>
                      </a:lnTo>
                      <a:cubicBezTo>
                        <a:pt x="4572000" y="2197100"/>
                        <a:pt x="4508500" y="2260600"/>
                        <a:pt x="4432300" y="2260600"/>
                      </a:cubicBezTo>
                      <a:cubicBezTo>
                        <a:pt x="4406900" y="2260600"/>
                        <a:pt x="4394200" y="2247900"/>
                        <a:pt x="4394200" y="2222500"/>
                      </a:cubicBezTo>
                      <a:lnTo>
                        <a:pt x="4343400" y="1625600"/>
                      </a:lnTo>
                      <a:lnTo>
                        <a:pt x="4241800" y="1625600"/>
                      </a:lnTo>
                      <a:cubicBezTo>
                        <a:pt x="4241800" y="1625600"/>
                        <a:pt x="4229100" y="1612900"/>
                        <a:pt x="4216400" y="1612900"/>
                      </a:cubicBezTo>
                      <a:cubicBezTo>
                        <a:pt x="4216400" y="1600200"/>
                        <a:pt x="4203700" y="1587500"/>
                        <a:pt x="4216400" y="1574800"/>
                      </a:cubicBezTo>
                      <a:lnTo>
                        <a:pt x="4406900" y="914400"/>
                      </a:lnTo>
                      <a:close/>
                      <a:moveTo>
                        <a:pt x="5956300" y="0"/>
                      </a:moveTo>
                      <a:cubicBezTo>
                        <a:pt x="5842000" y="0"/>
                        <a:pt x="5740400" y="88900"/>
                        <a:pt x="5740400" y="215900"/>
                      </a:cubicBezTo>
                      <a:lnTo>
                        <a:pt x="5740400" y="279400"/>
                      </a:lnTo>
                      <a:cubicBezTo>
                        <a:pt x="5740400" y="393700"/>
                        <a:pt x="5842000" y="495300"/>
                        <a:pt x="5956300" y="495300"/>
                      </a:cubicBezTo>
                      <a:cubicBezTo>
                        <a:pt x="6070600" y="495300"/>
                        <a:pt x="6172200" y="393700"/>
                        <a:pt x="6172200" y="279400"/>
                      </a:cubicBezTo>
                      <a:lnTo>
                        <a:pt x="6172200" y="215900"/>
                      </a:lnTo>
                      <a:cubicBezTo>
                        <a:pt x="6172200" y="88900"/>
                        <a:pt x="6070600" y="0"/>
                        <a:pt x="5956300" y="0"/>
                      </a:cubicBezTo>
                      <a:close/>
                      <a:moveTo>
                        <a:pt x="5740400" y="914400"/>
                      </a:moveTo>
                      <a:lnTo>
                        <a:pt x="5575300" y="1320800"/>
                      </a:lnTo>
                      <a:cubicBezTo>
                        <a:pt x="5549900" y="1371600"/>
                        <a:pt x="5499100" y="1409700"/>
                        <a:pt x="5435600" y="1409700"/>
                      </a:cubicBezTo>
                      <a:lnTo>
                        <a:pt x="5372100" y="1409700"/>
                      </a:lnTo>
                      <a:cubicBezTo>
                        <a:pt x="5359400" y="1409700"/>
                        <a:pt x="5346700" y="1409700"/>
                        <a:pt x="5346700" y="1397000"/>
                      </a:cubicBezTo>
                      <a:cubicBezTo>
                        <a:pt x="5334000" y="1384300"/>
                        <a:pt x="5334000" y="1371600"/>
                        <a:pt x="5346700" y="1358900"/>
                      </a:cubicBezTo>
                      <a:lnTo>
                        <a:pt x="5537200" y="914400"/>
                      </a:lnTo>
                      <a:lnTo>
                        <a:pt x="5600700" y="736600"/>
                      </a:lnTo>
                      <a:cubicBezTo>
                        <a:pt x="5651500" y="635000"/>
                        <a:pt x="5753100" y="558800"/>
                        <a:pt x="5867400" y="558800"/>
                      </a:cubicBezTo>
                      <a:lnTo>
                        <a:pt x="6045200" y="558800"/>
                      </a:lnTo>
                      <a:cubicBezTo>
                        <a:pt x="6159500" y="558800"/>
                        <a:pt x="6261100" y="635000"/>
                        <a:pt x="6311900" y="736600"/>
                      </a:cubicBezTo>
                      <a:lnTo>
                        <a:pt x="6375400" y="914400"/>
                      </a:lnTo>
                      <a:lnTo>
                        <a:pt x="6565900" y="1358900"/>
                      </a:lnTo>
                      <a:cubicBezTo>
                        <a:pt x="6578600" y="1371600"/>
                        <a:pt x="6578600" y="1384300"/>
                        <a:pt x="6565900" y="1397000"/>
                      </a:cubicBezTo>
                      <a:cubicBezTo>
                        <a:pt x="6565900" y="1409700"/>
                        <a:pt x="6553200" y="1409700"/>
                        <a:pt x="6540500" y="1409700"/>
                      </a:cubicBezTo>
                      <a:lnTo>
                        <a:pt x="6477000" y="1409700"/>
                      </a:lnTo>
                      <a:cubicBezTo>
                        <a:pt x="6413500" y="1409700"/>
                        <a:pt x="6362700" y="1371600"/>
                        <a:pt x="6337300" y="1320800"/>
                      </a:cubicBezTo>
                      <a:lnTo>
                        <a:pt x="6172200" y="914400"/>
                      </a:lnTo>
                      <a:lnTo>
                        <a:pt x="6362700" y="1574800"/>
                      </a:lnTo>
                      <a:cubicBezTo>
                        <a:pt x="6375400" y="1587500"/>
                        <a:pt x="6362700" y="1600200"/>
                        <a:pt x="6362700" y="1612900"/>
                      </a:cubicBezTo>
                      <a:cubicBezTo>
                        <a:pt x="6350000" y="1612900"/>
                        <a:pt x="6337300" y="1625600"/>
                        <a:pt x="6337300" y="1625600"/>
                      </a:cubicBezTo>
                      <a:lnTo>
                        <a:pt x="6235700" y="1625600"/>
                      </a:lnTo>
                      <a:lnTo>
                        <a:pt x="6184900" y="2222500"/>
                      </a:lnTo>
                      <a:cubicBezTo>
                        <a:pt x="6184900" y="2247900"/>
                        <a:pt x="6172200" y="2260600"/>
                        <a:pt x="6146800" y="2260600"/>
                      </a:cubicBezTo>
                      <a:cubicBezTo>
                        <a:pt x="6070600" y="2260600"/>
                        <a:pt x="6007100" y="2197100"/>
                        <a:pt x="6007100" y="2120900"/>
                      </a:cubicBezTo>
                      <a:lnTo>
                        <a:pt x="5981700" y="1625600"/>
                      </a:lnTo>
                      <a:lnTo>
                        <a:pt x="5930900" y="1625600"/>
                      </a:lnTo>
                      <a:lnTo>
                        <a:pt x="5905500" y="2120900"/>
                      </a:lnTo>
                      <a:cubicBezTo>
                        <a:pt x="5905500" y="2197100"/>
                        <a:pt x="5842000" y="2260600"/>
                        <a:pt x="5765800" y="2260600"/>
                      </a:cubicBezTo>
                      <a:cubicBezTo>
                        <a:pt x="5740400" y="2260600"/>
                        <a:pt x="5727700" y="2247900"/>
                        <a:pt x="5727700" y="2222500"/>
                      </a:cubicBezTo>
                      <a:lnTo>
                        <a:pt x="5676900" y="1625600"/>
                      </a:lnTo>
                      <a:lnTo>
                        <a:pt x="5575300" y="1625600"/>
                      </a:lnTo>
                      <a:cubicBezTo>
                        <a:pt x="5575300" y="1625600"/>
                        <a:pt x="5562600" y="1612900"/>
                        <a:pt x="5549900" y="1612900"/>
                      </a:cubicBezTo>
                      <a:cubicBezTo>
                        <a:pt x="5549900" y="1600200"/>
                        <a:pt x="5537200" y="1587500"/>
                        <a:pt x="5549900" y="1574800"/>
                      </a:cubicBezTo>
                      <a:lnTo>
                        <a:pt x="5740400" y="914400"/>
                      </a:lnTo>
                      <a:close/>
                      <a:moveTo>
                        <a:pt x="7289800" y="0"/>
                      </a:moveTo>
                      <a:cubicBezTo>
                        <a:pt x="7175500" y="0"/>
                        <a:pt x="7073900" y="88900"/>
                        <a:pt x="7073900" y="215900"/>
                      </a:cubicBezTo>
                      <a:lnTo>
                        <a:pt x="7073900" y="279400"/>
                      </a:lnTo>
                      <a:cubicBezTo>
                        <a:pt x="7073900" y="393700"/>
                        <a:pt x="7175500" y="495300"/>
                        <a:pt x="7289800" y="495300"/>
                      </a:cubicBezTo>
                      <a:cubicBezTo>
                        <a:pt x="7404100" y="495300"/>
                        <a:pt x="7505700" y="393700"/>
                        <a:pt x="7505700" y="279400"/>
                      </a:cubicBezTo>
                      <a:lnTo>
                        <a:pt x="7505700" y="215900"/>
                      </a:lnTo>
                      <a:cubicBezTo>
                        <a:pt x="7505700" y="88900"/>
                        <a:pt x="7404100" y="0"/>
                        <a:pt x="7289800" y="0"/>
                      </a:cubicBezTo>
                      <a:close/>
                      <a:moveTo>
                        <a:pt x="7073900" y="914400"/>
                      </a:moveTo>
                      <a:lnTo>
                        <a:pt x="6908800" y="1320800"/>
                      </a:lnTo>
                      <a:cubicBezTo>
                        <a:pt x="6883400" y="1371600"/>
                        <a:pt x="6832600" y="1409700"/>
                        <a:pt x="6769100" y="1409700"/>
                      </a:cubicBezTo>
                      <a:lnTo>
                        <a:pt x="6705600" y="1409700"/>
                      </a:lnTo>
                      <a:cubicBezTo>
                        <a:pt x="6692900" y="1409700"/>
                        <a:pt x="6680200" y="1409700"/>
                        <a:pt x="6680200" y="1397000"/>
                      </a:cubicBezTo>
                      <a:cubicBezTo>
                        <a:pt x="6667500" y="1384300"/>
                        <a:pt x="6667500" y="1371600"/>
                        <a:pt x="6680200" y="1358900"/>
                      </a:cubicBezTo>
                      <a:lnTo>
                        <a:pt x="6870700" y="914400"/>
                      </a:lnTo>
                      <a:lnTo>
                        <a:pt x="6934200" y="736600"/>
                      </a:lnTo>
                      <a:cubicBezTo>
                        <a:pt x="6985000" y="635000"/>
                        <a:pt x="7086600" y="558800"/>
                        <a:pt x="7200900" y="558800"/>
                      </a:cubicBezTo>
                      <a:lnTo>
                        <a:pt x="7378700" y="558800"/>
                      </a:lnTo>
                      <a:cubicBezTo>
                        <a:pt x="7493000" y="558800"/>
                        <a:pt x="7594600" y="635000"/>
                        <a:pt x="7645400" y="736600"/>
                      </a:cubicBezTo>
                      <a:lnTo>
                        <a:pt x="7708900" y="914400"/>
                      </a:lnTo>
                      <a:lnTo>
                        <a:pt x="7899400" y="1358900"/>
                      </a:lnTo>
                      <a:cubicBezTo>
                        <a:pt x="7912100" y="1371600"/>
                        <a:pt x="7912100" y="1384300"/>
                        <a:pt x="7899400" y="1397000"/>
                      </a:cubicBezTo>
                      <a:cubicBezTo>
                        <a:pt x="7899400" y="1409700"/>
                        <a:pt x="7886700" y="1409700"/>
                        <a:pt x="7874000" y="1409700"/>
                      </a:cubicBezTo>
                      <a:lnTo>
                        <a:pt x="7810500" y="1409700"/>
                      </a:lnTo>
                      <a:cubicBezTo>
                        <a:pt x="7747000" y="1409700"/>
                        <a:pt x="7696200" y="1371600"/>
                        <a:pt x="7670800" y="1320800"/>
                      </a:cubicBezTo>
                      <a:lnTo>
                        <a:pt x="7505700" y="914400"/>
                      </a:lnTo>
                      <a:lnTo>
                        <a:pt x="7696200" y="1574800"/>
                      </a:lnTo>
                      <a:cubicBezTo>
                        <a:pt x="7708900" y="1587500"/>
                        <a:pt x="7696200" y="1600200"/>
                        <a:pt x="7696200" y="1612900"/>
                      </a:cubicBezTo>
                      <a:cubicBezTo>
                        <a:pt x="7683500" y="1612900"/>
                        <a:pt x="7670800" y="1625600"/>
                        <a:pt x="7670800" y="1625600"/>
                      </a:cubicBezTo>
                      <a:lnTo>
                        <a:pt x="7569200" y="1625600"/>
                      </a:lnTo>
                      <a:lnTo>
                        <a:pt x="7518400" y="2222500"/>
                      </a:lnTo>
                      <a:cubicBezTo>
                        <a:pt x="7518400" y="2247900"/>
                        <a:pt x="7505700" y="2260600"/>
                        <a:pt x="7480300" y="2260600"/>
                      </a:cubicBezTo>
                      <a:cubicBezTo>
                        <a:pt x="7404100" y="2260600"/>
                        <a:pt x="7340600" y="2197100"/>
                        <a:pt x="7340600" y="2120900"/>
                      </a:cubicBezTo>
                      <a:lnTo>
                        <a:pt x="7315200" y="1625600"/>
                      </a:lnTo>
                      <a:lnTo>
                        <a:pt x="7264400" y="1625600"/>
                      </a:lnTo>
                      <a:lnTo>
                        <a:pt x="7239000" y="2120900"/>
                      </a:lnTo>
                      <a:cubicBezTo>
                        <a:pt x="7239000" y="2197100"/>
                        <a:pt x="7175500" y="2260600"/>
                        <a:pt x="7099300" y="2260600"/>
                      </a:cubicBezTo>
                      <a:cubicBezTo>
                        <a:pt x="7073900" y="2260600"/>
                        <a:pt x="7061200" y="2247900"/>
                        <a:pt x="7061200" y="2222500"/>
                      </a:cubicBezTo>
                      <a:lnTo>
                        <a:pt x="7010400" y="1625600"/>
                      </a:lnTo>
                      <a:lnTo>
                        <a:pt x="6908800" y="1625600"/>
                      </a:lnTo>
                      <a:cubicBezTo>
                        <a:pt x="6908800" y="1625600"/>
                        <a:pt x="6896100" y="1612900"/>
                        <a:pt x="6883400" y="1612900"/>
                      </a:cubicBezTo>
                      <a:cubicBezTo>
                        <a:pt x="6883400" y="1600200"/>
                        <a:pt x="6870700" y="1587500"/>
                        <a:pt x="6883400" y="1574800"/>
                      </a:cubicBezTo>
                      <a:lnTo>
                        <a:pt x="7073900" y="914400"/>
                      </a:lnTo>
                      <a:close/>
                    </a:path>
                  </a:pathLst>
                </a:custGeom>
                <a:solidFill>
                  <a:srgbClr val="41B8D5"/>
                </a:solidFill>
              </p:spPr>
            </p:sp>
          </p:grpSp>
        </p:grpSp>
      </p:grpSp>
      <p:sp>
        <p:nvSpPr>
          <p:cNvPr id="29" name="Naslov 28">
            <a:extLst>
              <a:ext uri="{FF2B5EF4-FFF2-40B4-BE49-F238E27FC236}">
                <a16:creationId xmlns:a16="http://schemas.microsoft.com/office/drawing/2014/main" id="{41F0E528-5049-1975-9D91-775CC88030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7207" y="2078731"/>
            <a:ext cx="8229600" cy="1143000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5830" kern="1200" dirty="0" err="1">
                <a:solidFill>
                  <a:srgbClr val="6AADD5"/>
                </a:solidFill>
                <a:effectLst/>
                <a:latin typeface="Abril Fatface" panose="02000503000000020003" pitchFamily="2" charset="-18"/>
                <a:ea typeface="+mn-ea"/>
                <a:cs typeface="+mn-cs"/>
              </a:rPr>
              <a:t>Vzgojitelj</a:t>
            </a:r>
            <a:endParaRPr lang="sl-SI" dirty="0">
              <a:effectLst/>
            </a:endParaRPr>
          </a:p>
          <a:p>
            <a:pPr rtl="0" eaLnBrk="1" latinLnBrk="0" hangingPunct="1"/>
            <a:r>
              <a:rPr lang="en-US" sz="5830" kern="1200" dirty="0">
                <a:solidFill>
                  <a:srgbClr val="6AADD5"/>
                </a:solidFill>
                <a:effectLst/>
                <a:latin typeface="Abril Fatface" panose="02000503000000020003" pitchFamily="2" charset="-18"/>
                <a:ea typeface="+mn-ea"/>
                <a:cs typeface="+mn-cs"/>
              </a:rPr>
              <a:t> in </a:t>
            </a:r>
            <a:endParaRPr lang="sl-SI" dirty="0">
              <a:effectLst/>
            </a:endParaRPr>
          </a:p>
          <a:p>
            <a:pPr rtl="0" eaLnBrk="1" latinLnBrk="0" hangingPunct="1"/>
            <a:r>
              <a:rPr lang="en-US" sz="5830" kern="1200" dirty="0" err="1">
                <a:solidFill>
                  <a:srgbClr val="6AADD5"/>
                </a:solidFill>
                <a:effectLst/>
                <a:latin typeface="Abril Fatface" panose="02000503000000020003" pitchFamily="2" charset="-18"/>
                <a:ea typeface="+mn-ea"/>
                <a:cs typeface="+mn-cs"/>
              </a:rPr>
              <a:t>vzgojitelj</a:t>
            </a:r>
            <a:r>
              <a:rPr lang="en-US" sz="5830" kern="1200" dirty="0">
                <a:solidFill>
                  <a:srgbClr val="6AADD5"/>
                </a:solidFill>
                <a:effectLst/>
                <a:latin typeface="Abril Fatface" panose="02000503000000020003" pitchFamily="2" charset="-18"/>
                <a:ea typeface="+mn-ea"/>
                <a:cs typeface="+mn-cs"/>
              </a:rPr>
              <a:t> </a:t>
            </a:r>
            <a:r>
              <a:rPr lang="en-US" sz="5830" kern="1200" dirty="0" err="1">
                <a:solidFill>
                  <a:srgbClr val="6AADD5"/>
                </a:solidFill>
                <a:effectLst/>
                <a:latin typeface="Abril Fatface" panose="02000503000000020003" pitchFamily="2" charset="-18"/>
                <a:ea typeface="+mn-ea"/>
                <a:cs typeface="+mn-cs"/>
              </a:rPr>
              <a:t>predšolskih</a:t>
            </a:r>
            <a:r>
              <a:rPr lang="en-US" sz="5830" kern="1200" dirty="0">
                <a:solidFill>
                  <a:srgbClr val="6AADD5"/>
                </a:solidFill>
                <a:effectLst/>
                <a:latin typeface="Abril Fatface" panose="02000503000000020003" pitchFamily="2" charset="-18"/>
                <a:ea typeface="+mn-ea"/>
                <a:cs typeface="+mn-cs"/>
              </a:rPr>
              <a:t> </a:t>
            </a:r>
            <a:r>
              <a:rPr lang="en-US" sz="5830" kern="1200" dirty="0" err="1">
                <a:solidFill>
                  <a:srgbClr val="6AADD5"/>
                </a:solidFill>
                <a:effectLst/>
                <a:latin typeface="Abril Fatface" panose="02000503000000020003" pitchFamily="2" charset="-18"/>
                <a:ea typeface="+mn-ea"/>
                <a:cs typeface="+mn-cs"/>
              </a:rPr>
              <a:t>otrok-pomočnik</a:t>
            </a:r>
            <a:r>
              <a:rPr lang="en-US" sz="5830" kern="1200" dirty="0">
                <a:solidFill>
                  <a:srgbClr val="6AADD5"/>
                </a:solidFill>
                <a:effectLst/>
                <a:latin typeface="Abril Fatface" panose="02000503000000020003" pitchFamily="2" charset="-18"/>
                <a:ea typeface="+mn-ea"/>
                <a:cs typeface="+mn-cs"/>
              </a:rPr>
              <a:t> </a:t>
            </a:r>
            <a:r>
              <a:rPr lang="en-US" sz="5830" kern="1200" dirty="0" err="1">
                <a:solidFill>
                  <a:srgbClr val="6AADD5"/>
                </a:solidFill>
                <a:effectLst/>
                <a:latin typeface="Abril Fatface" panose="02000503000000020003" pitchFamily="2" charset="-18"/>
                <a:ea typeface="+mn-ea"/>
                <a:cs typeface="+mn-cs"/>
              </a:rPr>
              <a:t>vzgojitelja</a:t>
            </a:r>
            <a:endParaRPr lang="sl-SI" dirty="0">
              <a:effectLst/>
            </a:endParaRPr>
          </a:p>
          <a:p>
            <a:endParaRPr lang="sl-SI" dirty="0"/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208E32F5-8B76-4FEE-85D8-C2B20521B458}"/>
              </a:ext>
            </a:extLst>
          </p:cNvPr>
          <p:cNvSpPr txBox="1"/>
          <p:nvPr/>
        </p:nvSpPr>
        <p:spPr>
          <a:xfrm>
            <a:off x="583034" y="318056"/>
            <a:ext cx="1055266" cy="178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>
              <a:lnSpc>
                <a:spcPts val="13949"/>
              </a:lnSpc>
              <a:spcBef>
                <a:spcPct val="0"/>
              </a:spcBef>
            </a:pPr>
            <a:r>
              <a:rPr lang="sl-SI" sz="9600" dirty="0">
                <a:solidFill>
                  <a:srgbClr val="E6C6BA"/>
                </a:solidFill>
                <a:latin typeface="DM Sans Bold"/>
              </a:rPr>
              <a:t>1</a:t>
            </a:r>
            <a:endParaRPr lang="en-US" sz="9600" dirty="0">
              <a:solidFill>
                <a:srgbClr val="E6C6BA"/>
              </a:solidFill>
              <a:latin typeface="DM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Na zemljevidu Slovenije je prikaz oddelkov prilagojenega programa po občinah. Oddelki prilagojenega programa so v mreži v vseh regijah v Sloveniji."/>
          <p:cNvSpPr/>
          <p:nvPr/>
        </p:nvSpPr>
        <p:spPr>
          <a:xfrm>
            <a:off x="4135727" y="5406321"/>
            <a:ext cx="5799542" cy="3593461"/>
          </a:xfrm>
          <a:custGeom>
            <a:avLst/>
            <a:gdLst/>
            <a:ahLst/>
            <a:cxnLst/>
            <a:rect l="l" t="t" r="r" b="b"/>
            <a:pathLst>
              <a:path w="5799542" h="3593461">
                <a:moveTo>
                  <a:pt x="0" y="0"/>
                </a:moveTo>
                <a:lnTo>
                  <a:pt x="5799542" y="0"/>
                </a:lnTo>
                <a:lnTo>
                  <a:pt x="5799542" y="3593461"/>
                </a:lnTo>
                <a:lnTo>
                  <a:pt x="0" y="35934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TextBox 3" descr="2"/>
          <p:cNvSpPr txBox="1"/>
          <p:nvPr/>
        </p:nvSpPr>
        <p:spPr>
          <a:xfrm>
            <a:off x="741940" y="1770136"/>
            <a:ext cx="913217" cy="1904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49"/>
              </a:lnSpc>
              <a:spcBef>
                <a:spcPct val="0"/>
              </a:spcBef>
            </a:pPr>
            <a:r>
              <a:rPr lang="en-US" sz="15498" dirty="0">
                <a:solidFill>
                  <a:srgbClr val="E6C6BA"/>
                </a:solidFill>
                <a:latin typeface="DM Sans Bold"/>
              </a:rPr>
              <a:t>2</a:t>
            </a:r>
          </a:p>
        </p:txBody>
      </p:sp>
      <p:sp>
        <p:nvSpPr>
          <p:cNvPr id="4" name="TextBox 4" descr="Otroci s posebnimi potrebami.&#10;"/>
          <p:cNvSpPr txBox="1">
            <a:spLocks noGrp="1"/>
          </p:cNvSpPr>
          <p:nvPr>
            <p:ph type="title" idx="4294967295"/>
          </p:nvPr>
        </p:nvSpPr>
        <p:spPr>
          <a:xfrm>
            <a:off x="-161575" y="3374363"/>
            <a:ext cx="4401560" cy="2031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24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32" b="0" i="0" u="none" strike="noStrike" kern="1200" cap="none" spc="0" normalizeH="0" baseline="0" noProof="0" dirty="0" err="1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Otroci</a:t>
            </a:r>
            <a:r>
              <a:rPr kumimoji="0" lang="en-US" sz="5832" b="0" i="0" u="none" strike="noStrike" kern="1200" cap="none" spc="0" normalizeH="0" baseline="0" noProof="0" dirty="0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 s </a:t>
            </a:r>
            <a:r>
              <a:rPr kumimoji="0" lang="en-US" sz="5832" b="0" i="0" u="none" strike="noStrike" kern="1200" cap="none" spc="0" normalizeH="0" baseline="0" noProof="0" dirty="0" err="1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posebnimi</a:t>
            </a:r>
            <a:r>
              <a:rPr kumimoji="0" lang="en-US" sz="5832" b="0" i="0" u="none" strike="noStrike" kern="1200" cap="none" spc="0" normalizeH="0" baseline="0" noProof="0" dirty="0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 </a:t>
            </a:r>
            <a:r>
              <a:rPr kumimoji="0" lang="en-US" sz="5832" b="0" i="0" u="none" strike="noStrike" kern="1200" cap="none" spc="0" normalizeH="0" baseline="0" noProof="0" dirty="0" err="1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potrebami</a:t>
            </a:r>
            <a:endParaRPr kumimoji="0" lang="en-US" sz="5832" b="0" i="0" u="none" strike="noStrike" kern="1200" cap="none" spc="0" normalizeH="0" baseline="0" noProof="0" dirty="0">
              <a:ln>
                <a:noFill/>
              </a:ln>
              <a:solidFill>
                <a:srgbClr val="6AADD5"/>
              </a:solidFill>
              <a:effectLst/>
              <a:uLnTx/>
              <a:uFillTx/>
              <a:latin typeface="Abril Fatface"/>
              <a:ea typeface="+mn-ea"/>
              <a:cs typeface="+mn-cs"/>
            </a:endParaRPr>
          </a:p>
        </p:txBody>
      </p:sp>
      <p:sp>
        <p:nvSpPr>
          <p:cNvPr id="5" name="TextBox 5" descr="Predšolski otroci s posebnimi potrebami so lahko vključeni v:&#10;program za predšolske otroke s prilagojenim izvajanjem in dodatno strokovno počjo ali prilagojeni program (razvojni oddelki).&#10;&#10;"/>
          <p:cNvSpPr txBox="1"/>
          <p:nvPr/>
        </p:nvSpPr>
        <p:spPr>
          <a:xfrm>
            <a:off x="441462" y="282956"/>
            <a:ext cx="9588928" cy="875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45"/>
              </a:lnSpc>
              <a:spcBef>
                <a:spcPct val="0"/>
              </a:spcBef>
            </a:pPr>
            <a:r>
              <a:rPr lang="en-US" sz="1699" u="none" strike="noStrike" dirty="0" err="1">
                <a:solidFill>
                  <a:srgbClr val="2171B4"/>
                </a:solidFill>
                <a:latin typeface="Montserrat Light"/>
              </a:rPr>
              <a:t>Predšolski</a:t>
            </a:r>
            <a:r>
              <a:rPr lang="en-US" sz="1699" u="none" strike="noStrike" dirty="0">
                <a:solidFill>
                  <a:srgbClr val="2171B4"/>
                </a:solidFill>
                <a:latin typeface="Montserrat Light"/>
              </a:rPr>
              <a:t> </a:t>
            </a:r>
            <a:r>
              <a:rPr lang="en-US" sz="1699" u="none" strike="noStrike" dirty="0" err="1">
                <a:solidFill>
                  <a:srgbClr val="2171B4"/>
                </a:solidFill>
                <a:latin typeface="Montserrat Light"/>
              </a:rPr>
              <a:t>otroci</a:t>
            </a:r>
            <a:r>
              <a:rPr lang="en-US" sz="1699" u="none" strike="noStrike" dirty="0">
                <a:solidFill>
                  <a:srgbClr val="2171B4"/>
                </a:solidFill>
                <a:latin typeface="Montserrat Light"/>
              </a:rPr>
              <a:t> s </a:t>
            </a:r>
            <a:r>
              <a:rPr lang="en-US" sz="1699" u="none" strike="noStrike" dirty="0" err="1">
                <a:solidFill>
                  <a:srgbClr val="2171B4"/>
                </a:solidFill>
                <a:latin typeface="Montserrat Light"/>
              </a:rPr>
              <a:t>posebnimi</a:t>
            </a:r>
            <a:r>
              <a:rPr lang="en-US" sz="1699" u="none" strike="noStrike" dirty="0">
                <a:solidFill>
                  <a:srgbClr val="2171B4"/>
                </a:solidFill>
                <a:latin typeface="Montserrat Light"/>
              </a:rPr>
              <a:t> </a:t>
            </a:r>
            <a:r>
              <a:rPr lang="en-US" sz="1699" u="none" strike="noStrike" dirty="0" err="1">
                <a:solidFill>
                  <a:srgbClr val="2171B4"/>
                </a:solidFill>
                <a:latin typeface="Montserrat Light"/>
              </a:rPr>
              <a:t>potrebami</a:t>
            </a:r>
            <a:r>
              <a:rPr lang="en-US" sz="1699" u="none" strike="noStrike" dirty="0">
                <a:solidFill>
                  <a:srgbClr val="2171B4"/>
                </a:solidFill>
                <a:latin typeface="Montserrat Light"/>
              </a:rPr>
              <a:t> so </a:t>
            </a:r>
            <a:r>
              <a:rPr lang="en-US" sz="1699" u="none" strike="noStrike" dirty="0" err="1">
                <a:solidFill>
                  <a:srgbClr val="2171B4"/>
                </a:solidFill>
                <a:latin typeface="Montserrat Light"/>
              </a:rPr>
              <a:t>lahko</a:t>
            </a:r>
            <a:r>
              <a:rPr lang="en-US" sz="1699" u="none" strike="noStrike" dirty="0">
                <a:solidFill>
                  <a:srgbClr val="2171B4"/>
                </a:solidFill>
                <a:latin typeface="Montserrat Light"/>
              </a:rPr>
              <a:t> </a:t>
            </a:r>
            <a:r>
              <a:rPr lang="en-US" sz="1699" u="none" strike="noStrike" dirty="0" err="1">
                <a:solidFill>
                  <a:srgbClr val="2171B4"/>
                </a:solidFill>
                <a:latin typeface="Montserrat Light"/>
              </a:rPr>
              <a:t>vključeni</a:t>
            </a:r>
            <a:r>
              <a:rPr lang="en-US" sz="1699" u="none" strike="noStrike" dirty="0">
                <a:solidFill>
                  <a:srgbClr val="2171B4"/>
                </a:solidFill>
                <a:latin typeface="Montserrat Light"/>
              </a:rPr>
              <a:t> v:</a:t>
            </a:r>
          </a:p>
          <a:p>
            <a:pPr marL="367029" lvl="1" indent="-183514" algn="l">
              <a:lnSpc>
                <a:spcPts val="2345"/>
              </a:lnSpc>
              <a:buFont typeface="Arial"/>
              <a:buChar char="•"/>
            </a:pPr>
            <a:r>
              <a:rPr lang="en-US" sz="1699" u="none" strike="noStrike" dirty="0">
                <a:solidFill>
                  <a:srgbClr val="2171B4"/>
                </a:solidFill>
                <a:latin typeface="Montserrat Light"/>
              </a:rPr>
              <a:t>program za </a:t>
            </a:r>
            <a:r>
              <a:rPr lang="en-US" sz="1699" u="none" strike="noStrike" dirty="0" err="1">
                <a:solidFill>
                  <a:srgbClr val="2171B4"/>
                </a:solidFill>
                <a:latin typeface="Montserrat Light"/>
              </a:rPr>
              <a:t>predšolske</a:t>
            </a:r>
            <a:r>
              <a:rPr lang="en-US" sz="1699" u="none" strike="noStrike" dirty="0">
                <a:solidFill>
                  <a:srgbClr val="2171B4"/>
                </a:solidFill>
                <a:latin typeface="Montserrat Light"/>
              </a:rPr>
              <a:t> </a:t>
            </a:r>
            <a:r>
              <a:rPr lang="en-US" sz="1699" u="none" strike="noStrike" dirty="0" err="1">
                <a:solidFill>
                  <a:srgbClr val="2171B4"/>
                </a:solidFill>
                <a:latin typeface="Montserrat Light"/>
              </a:rPr>
              <a:t>otroke</a:t>
            </a:r>
            <a:r>
              <a:rPr lang="en-US" sz="1699" u="none" strike="noStrike" dirty="0">
                <a:solidFill>
                  <a:srgbClr val="2171B4"/>
                </a:solidFill>
                <a:latin typeface="Montserrat Light"/>
              </a:rPr>
              <a:t> s </a:t>
            </a:r>
            <a:r>
              <a:rPr lang="en-US" sz="1699" u="none" strike="noStrike" dirty="0" err="1">
                <a:solidFill>
                  <a:srgbClr val="2171B4"/>
                </a:solidFill>
                <a:latin typeface="Montserrat Light"/>
              </a:rPr>
              <a:t>prilagojenim</a:t>
            </a:r>
            <a:r>
              <a:rPr lang="en-US" sz="1699" u="none" strike="noStrike" dirty="0">
                <a:solidFill>
                  <a:srgbClr val="2171B4"/>
                </a:solidFill>
                <a:latin typeface="Montserrat Light"/>
              </a:rPr>
              <a:t> </a:t>
            </a:r>
            <a:r>
              <a:rPr lang="en-US" sz="1699" u="none" strike="noStrike" dirty="0" err="1">
                <a:solidFill>
                  <a:srgbClr val="2171B4"/>
                </a:solidFill>
                <a:latin typeface="Montserrat Light"/>
              </a:rPr>
              <a:t>izvajanjem</a:t>
            </a:r>
            <a:r>
              <a:rPr lang="en-US" sz="1699" u="none" strike="noStrike" dirty="0">
                <a:solidFill>
                  <a:srgbClr val="2171B4"/>
                </a:solidFill>
                <a:latin typeface="Montserrat Light"/>
              </a:rPr>
              <a:t> in </a:t>
            </a:r>
            <a:r>
              <a:rPr lang="en-US" sz="1699" u="none" strike="noStrike" dirty="0" err="1">
                <a:solidFill>
                  <a:srgbClr val="2171B4"/>
                </a:solidFill>
                <a:latin typeface="Montserrat Light"/>
              </a:rPr>
              <a:t>dodatno</a:t>
            </a:r>
            <a:r>
              <a:rPr lang="en-US" sz="1699" u="none" strike="noStrike" dirty="0">
                <a:solidFill>
                  <a:srgbClr val="2171B4"/>
                </a:solidFill>
                <a:latin typeface="Montserrat Light"/>
              </a:rPr>
              <a:t> </a:t>
            </a:r>
            <a:r>
              <a:rPr lang="en-US" sz="1699" u="none" strike="noStrike" dirty="0" err="1">
                <a:solidFill>
                  <a:srgbClr val="2171B4"/>
                </a:solidFill>
                <a:latin typeface="Montserrat Light"/>
              </a:rPr>
              <a:t>strokovno</a:t>
            </a:r>
            <a:r>
              <a:rPr lang="en-US" sz="1699" u="none" strike="noStrike" dirty="0">
                <a:solidFill>
                  <a:srgbClr val="2171B4"/>
                </a:solidFill>
                <a:latin typeface="Montserrat Light"/>
              </a:rPr>
              <a:t> </a:t>
            </a:r>
            <a:r>
              <a:rPr lang="en-US" sz="1699" u="none" strike="noStrike" dirty="0" err="1">
                <a:solidFill>
                  <a:srgbClr val="2171B4"/>
                </a:solidFill>
                <a:latin typeface="Montserrat Light"/>
              </a:rPr>
              <a:t>počjo</a:t>
            </a:r>
            <a:r>
              <a:rPr lang="en-US" sz="1699" u="none" strike="noStrike" dirty="0">
                <a:solidFill>
                  <a:srgbClr val="2171B4"/>
                </a:solidFill>
                <a:latin typeface="Montserrat Light"/>
              </a:rPr>
              <a:t> </a:t>
            </a:r>
            <a:r>
              <a:rPr lang="en-US" sz="1699" u="none" strike="noStrike" dirty="0" err="1">
                <a:solidFill>
                  <a:srgbClr val="2171B4"/>
                </a:solidFill>
                <a:latin typeface="Montserrat Light"/>
              </a:rPr>
              <a:t>ali</a:t>
            </a:r>
            <a:endParaRPr lang="en-US" sz="1699" u="none" strike="noStrike" dirty="0">
              <a:solidFill>
                <a:srgbClr val="2171B4"/>
              </a:solidFill>
              <a:latin typeface="Montserrat Light"/>
            </a:endParaRPr>
          </a:p>
          <a:p>
            <a:pPr marL="367029" lvl="1" indent="-183514" algn="l">
              <a:lnSpc>
                <a:spcPts val="2345"/>
              </a:lnSpc>
              <a:buFont typeface="Arial"/>
              <a:buChar char="•"/>
            </a:pPr>
            <a:r>
              <a:rPr lang="en-US" sz="1699" u="none" strike="noStrike" dirty="0" err="1">
                <a:solidFill>
                  <a:srgbClr val="2171B4"/>
                </a:solidFill>
                <a:latin typeface="Montserrat Light"/>
              </a:rPr>
              <a:t>prilagojeni</a:t>
            </a:r>
            <a:r>
              <a:rPr lang="en-US" sz="1699" u="none" strike="noStrike" dirty="0">
                <a:solidFill>
                  <a:srgbClr val="2171B4"/>
                </a:solidFill>
                <a:latin typeface="Montserrat Light"/>
              </a:rPr>
              <a:t> program (</a:t>
            </a:r>
            <a:r>
              <a:rPr lang="en-US" sz="1699" u="none" strike="noStrike" dirty="0" err="1">
                <a:solidFill>
                  <a:srgbClr val="2171B4"/>
                </a:solidFill>
                <a:latin typeface="Montserrat Light"/>
              </a:rPr>
              <a:t>razvojni</a:t>
            </a:r>
            <a:r>
              <a:rPr lang="en-US" sz="1699" u="none" strike="noStrike" dirty="0">
                <a:solidFill>
                  <a:srgbClr val="2171B4"/>
                </a:solidFill>
                <a:latin typeface="Montserrat Light"/>
              </a:rPr>
              <a:t> </a:t>
            </a:r>
            <a:r>
              <a:rPr lang="en-US" sz="1699" u="none" strike="noStrike" dirty="0" err="1">
                <a:solidFill>
                  <a:srgbClr val="2171B4"/>
                </a:solidFill>
                <a:latin typeface="Montserrat Light"/>
              </a:rPr>
              <a:t>oddelki</a:t>
            </a:r>
            <a:r>
              <a:rPr lang="en-US" sz="1699" u="none" strike="noStrike" dirty="0">
                <a:solidFill>
                  <a:srgbClr val="2171B4"/>
                </a:solidFill>
                <a:latin typeface="Montserrat Light"/>
              </a:rPr>
              <a:t>)</a:t>
            </a:r>
          </a:p>
        </p:txBody>
      </p:sp>
      <p:sp>
        <p:nvSpPr>
          <p:cNvPr id="6" name="TextBox 6" descr="MREŽA ODDELKOV PRILAGOJENEGA PROGRAMA.&#10;"/>
          <p:cNvSpPr txBox="1"/>
          <p:nvPr/>
        </p:nvSpPr>
        <p:spPr>
          <a:xfrm>
            <a:off x="4135727" y="5133975"/>
            <a:ext cx="5894662" cy="287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33"/>
              </a:lnSpc>
              <a:spcBef>
                <a:spcPct val="0"/>
              </a:spcBef>
            </a:pPr>
            <a:r>
              <a:rPr lang="en-US" sz="1861" u="none" strike="noStrike" spc="27" dirty="0">
                <a:solidFill>
                  <a:srgbClr val="2171B4"/>
                </a:solidFill>
                <a:latin typeface="Aleo Bold"/>
              </a:rPr>
              <a:t>MREŽA ODDELKOV PRILAGOJENEGA PROGRAMA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35727" y="5392848"/>
            <a:ext cx="4913935" cy="6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349"/>
              </a:lnSpc>
              <a:spcBef>
                <a:spcPct val="0"/>
              </a:spcBef>
            </a:pPr>
            <a:r>
              <a:rPr lang="en-US" sz="978" u="none" strike="noStrike">
                <a:solidFill>
                  <a:srgbClr val="2171B4"/>
                </a:solidFill>
                <a:latin typeface="Montserrat Light Bold"/>
              </a:rPr>
              <a:t>Raven prikaza:</a:t>
            </a:r>
          </a:p>
          <a:p>
            <a:pPr marL="0" lvl="0" indent="0">
              <a:lnSpc>
                <a:spcPts val="1349"/>
              </a:lnSpc>
              <a:spcBef>
                <a:spcPct val="0"/>
              </a:spcBef>
            </a:pPr>
            <a:r>
              <a:rPr lang="en-US" sz="978" u="none" strike="noStrike">
                <a:solidFill>
                  <a:srgbClr val="2171B4"/>
                </a:solidFill>
                <a:latin typeface="Montserrat Light"/>
              </a:rPr>
              <a:t>občine</a:t>
            </a:r>
          </a:p>
          <a:p>
            <a:pPr marL="0" lvl="0" indent="0">
              <a:lnSpc>
                <a:spcPts val="1349"/>
              </a:lnSpc>
              <a:spcBef>
                <a:spcPct val="0"/>
              </a:spcBef>
            </a:pPr>
            <a:r>
              <a:rPr lang="en-US" sz="978" u="none" strike="noStrike">
                <a:solidFill>
                  <a:srgbClr val="2171B4"/>
                </a:solidFill>
                <a:latin typeface="Montserrat Light Bold"/>
              </a:rPr>
              <a:t>Leto:</a:t>
            </a:r>
          </a:p>
          <a:p>
            <a:pPr marL="0" lvl="0" indent="0">
              <a:lnSpc>
                <a:spcPts val="1349"/>
              </a:lnSpc>
              <a:spcBef>
                <a:spcPct val="0"/>
              </a:spcBef>
            </a:pPr>
            <a:r>
              <a:rPr lang="en-US" sz="978" u="none" strike="noStrike">
                <a:solidFill>
                  <a:srgbClr val="2171B4"/>
                </a:solidFill>
                <a:latin typeface="Montserrat Light"/>
              </a:rPr>
              <a:t>2023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78496" y="8971207"/>
            <a:ext cx="4913935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0"/>
              </a:lnSpc>
              <a:spcBef>
                <a:spcPct val="0"/>
              </a:spcBef>
            </a:pPr>
            <a:r>
              <a:rPr lang="en-US" sz="1500" u="none" strike="noStrike">
                <a:solidFill>
                  <a:srgbClr val="2171B4"/>
                </a:solidFill>
                <a:latin typeface="Montserrat Light Italics"/>
              </a:rPr>
              <a:t>V šolskem letu 2023/2024</a:t>
            </a:r>
          </a:p>
          <a:p>
            <a:pPr algn="ctr">
              <a:lnSpc>
                <a:spcPts val="2070"/>
              </a:lnSpc>
            </a:pPr>
            <a:r>
              <a:rPr lang="en-US" sz="1500" u="none" strike="noStrike">
                <a:solidFill>
                  <a:srgbClr val="2171B4"/>
                </a:solidFill>
                <a:latin typeface="Montserrat Light Italics"/>
              </a:rPr>
              <a:t> deluje </a:t>
            </a:r>
            <a:r>
              <a:rPr lang="en-US" sz="1500" u="none" strike="noStrike">
                <a:solidFill>
                  <a:srgbClr val="2171B4"/>
                </a:solidFill>
                <a:latin typeface="Montserrat Light Bold Italics"/>
              </a:rPr>
              <a:t>76 </a:t>
            </a:r>
            <a:r>
              <a:rPr lang="en-US" sz="1500" u="none" strike="noStrike">
                <a:solidFill>
                  <a:srgbClr val="2171B4"/>
                </a:solidFill>
                <a:latin typeface="Montserrat Light Italics"/>
              </a:rPr>
              <a:t>razvojnih oddelkov</a:t>
            </a:r>
          </a:p>
          <a:p>
            <a:pPr algn="ctr">
              <a:lnSpc>
                <a:spcPts val="2070"/>
              </a:lnSpc>
            </a:pPr>
            <a:r>
              <a:rPr lang="en-US" sz="1500" u="none" strike="noStrike">
                <a:solidFill>
                  <a:srgbClr val="2171B4"/>
                </a:solidFill>
                <a:latin typeface="Montserrat Light Italics"/>
              </a:rPr>
              <a:t>v 55 vrtcih, v 40 občinah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21265" y="9832267"/>
            <a:ext cx="4913935" cy="30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5"/>
              </a:lnSpc>
            </a:pPr>
            <a:r>
              <a:rPr lang="en-US" sz="1699">
                <a:solidFill>
                  <a:srgbClr val="2171B4"/>
                </a:solidFill>
                <a:latin typeface="Montserrat Light Italics"/>
              </a:rPr>
              <a:t>V prilagojeni program je  vključenih </a:t>
            </a:r>
            <a:r>
              <a:rPr lang="en-US" sz="1699">
                <a:solidFill>
                  <a:srgbClr val="2171B4"/>
                </a:solidFill>
                <a:latin typeface="Montserrat Light Bold Italics"/>
              </a:rPr>
              <a:t>415 </a:t>
            </a:r>
            <a:r>
              <a:rPr lang="en-US" sz="1699">
                <a:solidFill>
                  <a:srgbClr val="2171B4"/>
                </a:solidFill>
                <a:latin typeface="Montserrat Light Italics"/>
              </a:rPr>
              <a:t>otrok</a:t>
            </a:r>
          </a:p>
        </p:txBody>
      </p:sp>
      <p:sp>
        <p:nvSpPr>
          <p:cNvPr id="10" name="TextBox 10" descr="Pri izvajanju prilagojenega programa za predšolske otroke se lahko prilagaja vsebina, organizacija in način izvajanja.&#10;"/>
          <p:cNvSpPr txBox="1"/>
          <p:nvPr/>
        </p:nvSpPr>
        <p:spPr>
          <a:xfrm>
            <a:off x="4190948" y="4055226"/>
            <a:ext cx="5467532" cy="86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18"/>
              </a:lnSpc>
              <a:spcBef>
                <a:spcPct val="0"/>
              </a:spcBef>
            </a:pPr>
            <a:r>
              <a:rPr lang="en-US" sz="1680" u="none" strike="noStrike" dirty="0" err="1">
                <a:solidFill>
                  <a:srgbClr val="2171B4"/>
                </a:solidFill>
                <a:latin typeface="Montserrat Light"/>
              </a:rPr>
              <a:t>Pri</a:t>
            </a:r>
            <a:r>
              <a:rPr lang="en-US" sz="1680" u="none" strike="noStrike" dirty="0">
                <a:solidFill>
                  <a:srgbClr val="2171B4"/>
                </a:solidFill>
                <a:latin typeface="Montserrat Light"/>
              </a:rPr>
              <a:t> </a:t>
            </a:r>
            <a:r>
              <a:rPr lang="en-US" sz="1680" u="none" strike="noStrike" dirty="0" err="1">
                <a:solidFill>
                  <a:srgbClr val="2171B4"/>
                </a:solidFill>
                <a:latin typeface="Montserrat Light"/>
              </a:rPr>
              <a:t>izvajanju</a:t>
            </a:r>
            <a:r>
              <a:rPr lang="en-US" sz="1680" u="none" strike="noStrike" dirty="0">
                <a:solidFill>
                  <a:srgbClr val="2171B4"/>
                </a:solidFill>
                <a:latin typeface="Montserrat Light"/>
              </a:rPr>
              <a:t> </a:t>
            </a:r>
            <a:r>
              <a:rPr lang="en-US" sz="1680" u="none" strike="noStrike" dirty="0" err="1">
                <a:solidFill>
                  <a:srgbClr val="2171B4"/>
                </a:solidFill>
                <a:latin typeface="Montserrat Light"/>
              </a:rPr>
              <a:t>prilagojenega</a:t>
            </a:r>
            <a:r>
              <a:rPr lang="en-US" sz="1680" u="none" strike="noStrike" dirty="0">
                <a:solidFill>
                  <a:srgbClr val="2171B4"/>
                </a:solidFill>
                <a:latin typeface="Montserrat Light"/>
              </a:rPr>
              <a:t> </a:t>
            </a:r>
            <a:r>
              <a:rPr lang="en-US" sz="1680" u="none" strike="noStrike" dirty="0" err="1">
                <a:solidFill>
                  <a:srgbClr val="2171B4"/>
                </a:solidFill>
                <a:latin typeface="Montserrat Light"/>
              </a:rPr>
              <a:t>programa</a:t>
            </a:r>
            <a:r>
              <a:rPr lang="en-US" sz="1680" u="none" strike="noStrike" dirty="0">
                <a:solidFill>
                  <a:srgbClr val="2171B4"/>
                </a:solidFill>
                <a:latin typeface="Montserrat Light"/>
              </a:rPr>
              <a:t> za </a:t>
            </a:r>
            <a:r>
              <a:rPr lang="en-US" sz="1680" u="none" strike="noStrike" dirty="0" err="1">
                <a:solidFill>
                  <a:srgbClr val="2171B4"/>
                </a:solidFill>
                <a:latin typeface="Montserrat Light"/>
              </a:rPr>
              <a:t>predšolske</a:t>
            </a:r>
            <a:r>
              <a:rPr lang="en-US" sz="1680" u="none" strike="noStrike" dirty="0">
                <a:solidFill>
                  <a:srgbClr val="2171B4"/>
                </a:solidFill>
                <a:latin typeface="Montserrat Light"/>
              </a:rPr>
              <a:t> </a:t>
            </a:r>
            <a:r>
              <a:rPr lang="en-US" sz="1680" u="none" strike="noStrike" dirty="0" err="1">
                <a:solidFill>
                  <a:srgbClr val="2171B4"/>
                </a:solidFill>
                <a:latin typeface="Montserrat Light"/>
              </a:rPr>
              <a:t>otroke</a:t>
            </a:r>
            <a:r>
              <a:rPr lang="en-US" sz="1680" u="none" strike="noStrike" dirty="0">
                <a:solidFill>
                  <a:srgbClr val="2171B4"/>
                </a:solidFill>
                <a:latin typeface="Montserrat Light"/>
              </a:rPr>
              <a:t> se </a:t>
            </a:r>
            <a:r>
              <a:rPr lang="en-US" sz="1680" u="none" strike="noStrike" dirty="0" err="1">
                <a:solidFill>
                  <a:srgbClr val="2171B4"/>
                </a:solidFill>
                <a:latin typeface="Montserrat Light"/>
              </a:rPr>
              <a:t>lahko</a:t>
            </a:r>
            <a:r>
              <a:rPr lang="en-US" sz="1680" u="none" strike="noStrike" dirty="0">
                <a:solidFill>
                  <a:srgbClr val="2171B4"/>
                </a:solidFill>
                <a:latin typeface="Montserrat Light"/>
              </a:rPr>
              <a:t> </a:t>
            </a:r>
            <a:r>
              <a:rPr lang="en-US" sz="1680" u="none" strike="noStrike" dirty="0" err="1">
                <a:solidFill>
                  <a:srgbClr val="2171B4"/>
                </a:solidFill>
                <a:latin typeface="Montserrat Light"/>
              </a:rPr>
              <a:t>prilagaja</a:t>
            </a:r>
            <a:r>
              <a:rPr lang="en-US" sz="1680" u="none" strike="noStrike" dirty="0">
                <a:solidFill>
                  <a:srgbClr val="2171B4"/>
                </a:solidFill>
                <a:latin typeface="Montserrat Light"/>
              </a:rPr>
              <a:t> </a:t>
            </a:r>
            <a:r>
              <a:rPr lang="en-US" sz="1680" u="none" strike="noStrike" dirty="0" err="1">
                <a:solidFill>
                  <a:srgbClr val="2171B4"/>
                </a:solidFill>
                <a:latin typeface="Montserrat Light"/>
              </a:rPr>
              <a:t>vsebina</a:t>
            </a:r>
            <a:r>
              <a:rPr lang="en-US" sz="1680" u="none" strike="noStrike" dirty="0">
                <a:solidFill>
                  <a:srgbClr val="2171B4"/>
                </a:solidFill>
                <a:latin typeface="Montserrat Light"/>
              </a:rPr>
              <a:t>, </a:t>
            </a:r>
            <a:r>
              <a:rPr lang="en-US" sz="1680" u="none" strike="noStrike" dirty="0" err="1">
                <a:solidFill>
                  <a:srgbClr val="2171B4"/>
                </a:solidFill>
                <a:latin typeface="Montserrat Light"/>
              </a:rPr>
              <a:t>organizacija</a:t>
            </a:r>
            <a:r>
              <a:rPr lang="en-US" sz="1680" u="none" strike="noStrike" dirty="0">
                <a:solidFill>
                  <a:srgbClr val="2171B4"/>
                </a:solidFill>
                <a:latin typeface="Montserrat Light"/>
              </a:rPr>
              <a:t> in </a:t>
            </a:r>
            <a:r>
              <a:rPr lang="en-US" sz="1680" u="none" strike="noStrike" dirty="0" err="1">
                <a:solidFill>
                  <a:srgbClr val="2171B4"/>
                </a:solidFill>
                <a:latin typeface="Montserrat Light"/>
              </a:rPr>
              <a:t>način</a:t>
            </a:r>
            <a:r>
              <a:rPr lang="en-US" sz="1680" u="none" strike="noStrike" dirty="0">
                <a:solidFill>
                  <a:srgbClr val="2171B4"/>
                </a:solidFill>
                <a:latin typeface="Montserrat Light"/>
              </a:rPr>
              <a:t> </a:t>
            </a:r>
            <a:r>
              <a:rPr lang="en-US" sz="1680" u="none" strike="noStrike" dirty="0" err="1">
                <a:solidFill>
                  <a:srgbClr val="2171B4"/>
                </a:solidFill>
                <a:latin typeface="Montserrat Light"/>
              </a:rPr>
              <a:t>izvajanja</a:t>
            </a:r>
            <a:r>
              <a:rPr lang="en-US" sz="1680" u="none" strike="noStrike" dirty="0">
                <a:solidFill>
                  <a:srgbClr val="2171B4"/>
                </a:solidFill>
                <a:latin typeface="Montserrat Light"/>
              </a:rPr>
              <a:t>.</a:t>
            </a:r>
          </a:p>
        </p:txBody>
      </p:sp>
      <p:grpSp>
        <p:nvGrpSpPr>
          <p:cNvPr id="11" name="Group 11" descr="PROGRAM S PRILAGOJENIM IZVAJANJEM IN DODATNO STROKOVNO POMOČJO. v vrtcu je za nudenje dodatne strokovne pomoči otrokom s posebnimi potrebami in za delo z otroki z rizičnimi dejavniki zaposlen &#10;vzgojitelj za zgodnjo obravnavo.&#10;&#10;"/>
          <p:cNvGrpSpPr/>
          <p:nvPr/>
        </p:nvGrpSpPr>
        <p:grpSpPr>
          <a:xfrm>
            <a:off x="4189153" y="1990979"/>
            <a:ext cx="5556783" cy="1634325"/>
            <a:chOff x="0" y="0"/>
            <a:chExt cx="7409045" cy="217910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9525"/>
              <a:ext cx="7409045" cy="746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33"/>
                </a:lnSpc>
                <a:spcBef>
                  <a:spcPct val="0"/>
                </a:spcBef>
              </a:pPr>
              <a:r>
                <a:rPr lang="en-US" sz="1861" u="none" strike="noStrike" spc="27" dirty="0">
                  <a:solidFill>
                    <a:srgbClr val="2171B4"/>
                  </a:solidFill>
                  <a:latin typeface="Aleo Bold"/>
                </a:rPr>
                <a:t>PROGRAM S PRILAGOJENIM IZVAJANJEM IN DODATNO STROKOVNO POMOČJO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11945"/>
              <a:ext cx="7409045" cy="1367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70"/>
                </a:lnSpc>
                <a:spcBef>
                  <a:spcPct val="0"/>
                </a:spcBef>
              </a:pP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v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"/>
                </a:rPr>
                <a:t>vrtcu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 je za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"/>
                </a:rPr>
                <a:t>nudenje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"/>
                </a:rPr>
                <a:t>dodatne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"/>
                </a:rPr>
                <a:t>strokovne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"/>
                </a:rPr>
                <a:t>pomoči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"/>
                </a:rPr>
                <a:t>otrokom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 s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"/>
                </a:rPr>
                <a:t>posebnimi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"/>
                </a:rPr>
                <a:t>potrebami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 in za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"/>
                </a:rPr>
                <a:t>delo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 z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"/>
                </a:rPr>
                <a:t>otroki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 z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"/>
                </a:rPr>
                <a:t>rizičnimi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"/>
                </a:rPr>
                <a:t>dejavniki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"/>
                </a:rPr>
                <a:t>zaposlen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 </a:t>
              </a:r>
            </a:p>
            <a:p>
              <a:pPr marL="0" lvl="0" indent="0" algn="ctr">
                <a:lnSpc>
                  <a:spcPts val="2070"/>
                </a:lnSpc>
                <a:spcBef>
                  <a:spcPct val="0"/>
                </a:spcBef>
              </a:pPr>
              <a:r>
                <a:rPr lang="en-US" sz="1500" u="none" strike="noStrike" dirty="0" err="1">
                  <a:solidFill>
                    <a:srgbClr val="2171B4"/>
                  </a:solidFill>
                  <a:latin typeface="Montserrat Light Bold"/>
                </a:rPr>
                <a:t>vzgojitelj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 Bold"/>
                </a:rPr>
                <a:t> za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 Bold"/>
                </a:rPr>
                <a:t>zgodnjo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 Bold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 Bold"/>
                </a:rPr>
                <a:t>obravnavo</a:t>
              </a:r>
              <a:endParaRPr lang="en-US" sz="1500" u="none" strike="noStrike" dirty="0">
                <a:solidFill>
                  <a:srgbClr val="2171B4"/>
                </a:solidFill>
                <a:latin typeface="Montserrat Light Bold"/>
              </a:endParaRPr>
            </a:p>
          </p:txBody>
        </p:sp>
      </p:grpSp>
      <p:grpSp>
        <p:nvGrpSpPr>
          <p:cNvPr id="14" name="Group 14" descr="PRILAGOJENI PROGRAM. &#10;"/>
          <p:cNvGrpSpPr/>
          <p:nvPr/>
        </p:nvGrpSpPr>
        <p:grpSpPr>
          <a:xfrm>
            <a:off x="234360" y="7012781"/>
            <a:ext cx="4005625" cy="2173466"/>
            <a:chOff x="0" y="-9525"/>
            <a:chExt cx="5340833" cy="2897957"/>
          </a:xfrm>
        </p:grpSpPr>
        <p:sp>
          <p:nvSpPr>
            <p:cNvPr id="15" name="TextBox 15" descr="V prilagojenem programu, ki se izvaja v razvojnih oddelkih izvajata vzgojno-izobraževalno delo &#10;vzgojitelj v prilagojenem programu&#10;  in &#10;vzgojitelj predšolskih otrok-pomočnik vzgojitelja&#10;"/>
            <p:cNvSpPr txBox="1"/>
            <p:nvPr/>
          </p:nvSpPr>
          <p:spPr>
            <a:xfrm>
              <a:off x="0" y="-9525"/>
              <a:ext cx="5340833" cy="383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33"/>
                </a:lnSpc>
                <a:spcBef>
                  <a:spcPct val="0"/>
                </a:spcBef>
              </a:pPr>
              <a:r>
                <a:rPr lang="en-US" sz="1861" u="none" strike="noStrike" spc="27" dirty="0">
                  <a:solidFill>
                    <a:srgbClr val="2171B4"/>
                  </a:solidFill>
                  <a:latin typeface="Aleo Bold"/>
                </a:rPr>
                <a:t>PRILAGOJENI PROGRAM</a:t>
              </a:r>
            </a:p>
          </p:txBody>
        </p:sp>
        <p:sp>
          <p:nvSpPr>
            <p:cNvPr id="16" name="TextBox 16" descr="V prilagojenem programu, ki se izvaja v razvojnih oddelkih izvajata vzgojno-izobraževalno delo &#10;vzgojitelj v prilagojenem programu&#10;  in &#10;vzgojitelj predšolskih otrok-pomočnik vzgojitelja&#10;"/>
            <p:cNvSpPr txBox="1"/>
            <p:nvPr/>
          </p:nvSpPr>
          <p:spPr>
            <a:xfrm>
              <a:off x="0" y="454475"/>
              <a:ext cx="5340833" cy="2433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070"/>
                </a:lnSpc>
                <a:spcBef>
                  <a:spcPct val="0"/>
                </a:spcBef>
              </a:pP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V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"/>
                </a:rPr>
                <a:t>prilagojenem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"/>
                </a:rPr>
                <a:t>programu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, ki se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"/>
                </a:rPr>
                <a:t>izvaja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 v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"/>
                </a:rPr>
                <a:t>razvojnih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"/>
                </a:rPr>
                <a:t>oddelkih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"/>
                </a:rPr>
                <a:t>izvajata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"/>
                </a:rPr>
                <a:t>vzgojno-izobraževalno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"/>
                </a:rPr>
                <a:t>delo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 </a:t>
              </a:r>
            </a:p>
            <a:p>
              <a:pPr marL="0" lvl="0" indent="0" algn="ctr">
                <a:lnSpc>
                  <a:spcPts val="2070"/>
                </a:lnSpc>
                <a:spcBef>
                  <a:spcPct val="0"/>
                </a:spcBef>
              </a:pPr>
              <a:r>
                <a:rPr lang="en-US" sz="1500" u="none" strike="noStrike" dirty="0" err="1">
                  <a:solidFill>
                    <a:srgbClr val="2171B4"/>
                  </a:solidFill>
                  <a:latin typeface="Montserrat Light Bold"/>
                </a:rPr>
                <a:t>vzgojitelj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 Bold"/>
                </a:rPr>
                <a:t> v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 Bold"/>
                </a:rPr>
                <a:t>prilagojenem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 Bold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 Bold"/>
                </a:rPr>
                <a:t>programu</a:t>
              </a:r>
              <a:endParaRPr lang="en-US" sz="1500" u="none" strike="noStrike" dirty="0">
                <a:solidFill>
                  <a:srgbClr val="2171B4"/>
                </a:solidFill>
                <a:latin typeface="Montserrat Light Bold"/>
              </a:endParaRPr>
            </a:p>
            <a:p>
              <a:pPr marL="0" lvl="0" indent="0" algn="ctr">
                <a:lnSpc>
                  <a:spcPts val="2070"/>
                </a:lnSpc>
                <a:spcBef>
                  <a:spcPct val="0"/>
                </a:spcBef>
              </a:pPr>
              <a:r>
                <a:rPr lang="en-US" sz="1500" u="none" strike="noStrike" dirty="0">
                  <a:solidFill>
                    <a:srgbClr val="2171B4"/>
                  </a:solidFill>
                  <a:latin typeface="Montserrat Light Bold"/>
                </a:rPr>
                <a:t> 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"/>
                </a:rPr>
                <a:t> in </a:t>
              </a:r>
            </a:p>
            <a:p>
              <a:pPr marL="0" lvl="0" indent="0" algn="ctr">
                <a:lnSpc>
                  <a:spcPts val="2070"/>
                </a:lnSpc>
                <a:spcBef>
                  <a:spcPct val="0"/>
                </a:spcBef>
              </a:pPr>
              <a:r>
                <a:rPr lang="en-US" sz="1500" u="none" strike="noStrike" dirty="0" err="1">
                  <a:solidFill>
                    <a:srgbClr val="2171B4"/>
                  </a:solidFill>
                  <a:latin typeface="Montserrat Light Bold"/>
                </a:rPr>
                <a:t>vzgojitelj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 Bold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 Bold"/>
                </a:rPr>
                <a:t>predšolskih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 Bold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 Bold"/>
                </a:rPr>
                <a:t>otrok-pomočnik</a:t>
              </a:r>
              <a:r>
                <a:rPr lang="en-US" sz="1500" u="none" strike="noStrike" dirty="0">
                  <a:solidFill>
                    <a:srgbClr val="2171B4"/>
                  </a:solidFill>
                  <a:latin typeface="Montserrat Light Bold"/>
                </a:rPr>
                <a:t> </a:t>
              </a:r>
              <a:r>
                <a:rPr lang="en-US" sz="1500" u="none" strike="noStrike" dirty="0" err="1">
                  <a:solidFill>
                    <a:srgbClr val="2171B4"/>
                  </a:solidFill>
                  <a:latin typeface="Montserrat Light Bold"/>
                </a:rPr>
                <a:t>vzgojitelja</a:t>
              </a:r>
              <a:endParaRPr lang="en-US" sz="1500" u="none" strike="noStrike" dirty="0">
                <a:solidFill>
                  <a:srgbClr val="2171B4"/>
                </a:solidFill>
                <a:latin typeface="Montserrat Light Bold"/>
              </a:endParaRPr>
            </a:p>
          </p:txBody>
        </p:sp>
      </p:grpSp>
      <p:sp>
        <p:nvSpPr>
          <p:cNvPr id="17" name="TextBox 17" descr="Višje stroške delovanja oddelkov prilagojenega programa krije državni proračun. &#10;"/>
          <p:cNvSpPr txBox="1"/>
          <p:nvPr/>
        </p:nvSpPr>
        <p:spPr>
          <a:xfrm>
            <a:off x="78203" y="5541744"/>
            <a:ext cx="3922004" cy="1304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07"/>
              </a:lnSpc>
              <a:spcBef>
                <a:spcPct val="0"/>
              </a:spcBef>
            </a:pPr>
            <a:r>
              <a:rPr lang="en-US" sz="1817" dirty="0" err="1">
                <a:solidFill>
                  <a:srgbClr val="2171B4"/>
                </a:solidFill>
                <a:latin typeface="Montserrat Light Bold"/>
              </a:rPr>
              <a:t>Višje</a:t>
            </a:r>
            <a:r>
              <a:rPr lang="en-US" sz="1817" dirty="0">
                <a:solidFill>
                  <a:srgbClr val="2171B4"/>
                </a:solidFill>
                <a:latin typeface="Montserrat Light Bold"/>
              </a:rPr>
              <a:t> </a:t>
            </a:r>
            <a:r>
              <a:rPr lang="en-US" sz="1817" dirty="0" err="1">
                <a:solidFill>
                  <a:srgbClr val="2171B4"/>
                </a:solidFill>
                <a:latin typeface="Montserrat Light Bold"/>
              </a:rPr>
              <a:t>stroške</a:t>
            </a:r>
            <a:r>
              <a:rPr lang="en-US" sz="1817" dirty="0">
                <a:solidFill>
                  <a:srgbClr val="2171B4"/>
                </a:solidFill>
                <a:latin typeface="Montserrat Light Bold"/>
              </a:rPr>
              <a:t> </a:t>
            </a:r>
            <a:r>
              <a:rPr lang="en-US" sz="1817" dirty="0" err="1">
                <a:solidFill>
                  <a:srgbClr val="2171B4"/>
                </a:solidFill>
                <a:latin typeface="Montserrat Light Bold"/>
              </a:rPr>
              <a:t>delovanja</a:t>
            </a:r>
            <a:r>
              <a:rPr lang="en-US" sz="1817" dirty="0">
                <a:solidFill>
                  <a:srgbClr val="2171B4"/>
                </a:solidFill>
                <a:latin typeface="Montserrat Light Bold"/>
              </a:rPr>
              <a:t> </a:t>
            </a:r>
            <a:r>
              <a:rPr lang="en-US" sz="1817" dirty="0" err="1">
                <a:solidFill>
                  <a:srgbClr val="2171B4"/>
                </a:solidFill>
                <a:latin typeface="Montserrat Light Bold"/>
              </a:rPr>
              <a:t>oddelkov</a:t>
            </a:r>
            <a:r>
              <a:rPr lang="en-US" sz="1817" dirty="0">
                <a:solidFill>
                  <a:srgbClr val="2171B4"/>
                </a:solidFill>
                <a:latin typeface="Montserrat Light Bold"/>
              </a:rPr>
              <a:t> </a:t>
            </a:r>
            <a:r>
              <a:rPr lang="en-US" sz="1817" dirty="0" err="1">
                <a:solidFill>
                  <a:srgbClr val="2171B4"/>
                </a:solidFill>
                <a:latin typeface="Montserrat Light Bold"/>
              </a:rPr>
              <a:t>prilagojenega</a:t>
            </a:r>
            <a:r>
              <a:rPr lang="en-US" sz="1817" dirty="0">
                <a:solidFill>
                  <a:srgbClr val="2171B4"/>
                </a:solidFill>
                <a:latin typeface="Montserrat Light Bold"/>
              </a:rPr>
              <a:t> </a:t>
            </a:r>
            <a:r>
              <a:rPr lang="en-US" sz="1817" dirty="0" err="1">
                <a:solidFill>
                  <a:srgbClr val="2171B4"/>
                </a:solidFill>
                <a:latin typeface="Montserrat Light Bold"/>
              </a:rPr>
              <a:t>programa</a:t>
            </a:r>
            <a:r>
              <a:rPr lang="en-US" sz="1817" u="none" strike="noStrike" dirty="0">
                <a:solidFill>
                  <a:srgbClr val="2171B4"/>
                </a:solidFill>
                <a:latin typeface="Montserrat Light Bold"/>
              </a:rPr>
              <a:t> </a:t>
            </a:r>
            <a:r>
              <a:rPr lang="en-US" sz="1817" u="none" strike="noStrike" dirty="0" err="1">
                <a:solidFill>
                  <a:srgbClr val="2171B4"/>
                </a:solidFill>
                <a:latin typeface="Montserrat Light Bold"/>
              </a:rPr>
              <a:t>krije</a:t>
            </a:r>
            <a:r>
              <a:rPr lang="en-US" sz="1817" u="none" strike="noStrike" dirty="0">
                <a:solidFill>
                  <a:srgbClr val="2171B4"/>
                </a:solidFill>
                <a:latin typeface="Montserrat Light Bold"/>
              </a:rPr>
              <a:t> </a:t>
            </a:r>
            <a:r>
              <a:rPr lang="en-US" sz="1817" u="none" strike="noStrike" dirty="0" err="1">
                <a:solidFill>
                  <a:srgbClr val="2171B4"/>
                </a:solidFill>
                <a:latin typeface="Montserrat Light Bold"/>
              </a:rPr>
              <a:t>državni</a:t>
            </a:r>
            <a:r>
              <a:rPr lang="en-US" sz="1817" u="none" strike="noStrike" dirty="0">
                <a:solidFill>
                  <a:srgbClr val="2171B4"/>
                </a:solidFill>
                <a:latin typeface="Montserrat Light Bold"/>
              </a:rPr>
              <a:t> </a:t>
            </a:r>
            <a:r>
              <a:rPr lang="en-US" sz="1817" u="none" strike="noStrike" dirty="0" err="1">
                <a:solidFill>
                  <a:srgbClr val="2171B4"/>
                </a:solidFill>
                <a:latin typeface="Montserrat Light Bold"/>
              </a:rPr>
              <a:t>proračun</a:t>
            </a:r>
            <a:r>
              <a:rPr lang="en-US" sz="1817" u="none" strike="noStrike" dirty="0">
                <a:solidFill>
                  <a:srgbClr val="2171B4"/>
                </a:solidFill>
                <a:latin typeface="Montserrat Light Bold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Prikazani so prsti rok, z narisanimi očmi in kapicami na konicah prstov, ki prestavljajo različnost narodov, saj v oblačku vsak pozdravi v svojem, drugem jeziku."/>
          <p:cNvGrpSpPr>
            <a:grpSpLocks noChangeAspect="1"/>
          </p:cNvGrpSpPr>
          <p:nvPr/>
        </p:nvGrpSpPr>
        <p:grpSpPr>
          <a:xfrm>
            <a:off x="-2654962" y="435142"/>
            <a:ext cx="9337318" cy="6381680"/>
            <a:chOff x="0" y="0"/>
            <a:chExt cx="5508856" cy="37650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08856" cy="3765081"/>
            </a:xfrm>
            <a:custGeom>
              <a:avLst/>
              <a:gdLst/>
              <a:ahLst/>
              <a:cxnLst/>
              <a:rect l="l" t="t" r="r" b="b"/>
              <a:pathLst>
                <a:path w="5508856" h="3765081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45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508856" cy="3765081"/>
            </a:xfrm>
            <a:custGeom>
              <a:avLst/>
              <a:gdLst/>
              <a:ahLst/>
              <a:cxnLst/>
              <a:rect l="l" t="t" r="r" b="b"/>
              <a:pathLst>
                <a:path w="5508856" h="3765081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114" r="-5114"/>
              </a:stretch>
            </a:blipFill>
          </p:spPr>
        </p:sp>
      </p:grpSp>
      <p:sp>
        <p:nvSpPr>
          <p:cNvPr id="5" name="Freeform 5" descr="Otroci s tujim državljanstvom"/>
          <p:cNvSpPr/>
          <p:nvPr/>
        </p:nvSpPr>
        <p:spPr>
          <a:xfrm>
            <a:off x="0" y="6816823"/>
            <a:ext cx="5715002" cy="3442940"/>
          </a:xfrm>
          <a:custGeom>
            <a:avLst/>
            <a:gdLst/>
            <a:ahLst/>
            <a:cxnLst/>
            <a:rect l="l" t="t" r="r" b="b"/>
            <a:pathLst>
              <a:path w="5715002" h="3442940">
                <a:moveTo>
                  <a:pt x="0" y="0"/>
                </a:moveTo>
                <a:lnTo>
                  <a:pt x="5715002" y="0"/>
                </a:lnTo>
                <a:lnTo>
                  <a:pt x="5715002" y="3442940"/>
                </a:lnTo>
                <a:lnTo>
                  <a:pt x="0" y="34429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197837"/>
              </p:ext>
            </p:extLst>
          </p:nvPr>
        </p:nvGraphicFramePr>
        <p:xfrm>
          <a:off x="6218135" y="2802897"/>
          <a:ext cx="2219399" cy="5776792"/>
        </p:xfrm>
        <a:graphic>
          <a:graphicData uri="http://schemas.openxmlformats.org/drawingml/2006/table">
            <a:tbl>
              <a:tblPr firstRow="1"/>
              <a:tblGrid>
                <a:gridCol w="1390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68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dirty="0">
                          <a:solidFill>
                            <a:srgbClr val="2171B4"/>
                          </a:solidFill>
                          <a:latin typeface="Montserrat Light Bold"/>
                        </a:rPr>
                        <a:t>REGIJA</a:t>
                      </a:r>
                      <a:endParaRPr lang="en-US" sz="1100" dirty="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>
                          <a:solidFill>
                            <a:srgbClr val="2171B4"/>
                          </a:solidFill>
                          <a:latin typeface="Montserrat Light Bold"/>
                        </a:rPr>
                        <a:t>ŠTEVILO OTROK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OSREDNJESLOVENSKA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2500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PODRAVSKA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1032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0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 dirty="0">
                          <a:solidFill>
                            <a:srgbClr val="2171B4"/>
                          </a:solidFill>
                          <a:latin typeface="Montserrat Light Bold"/>
                        </a:rPr>
                        <a:t>SAVINJSKA</a:t>
                      </a:r>
                      <a:endParaRPr lang="en-US" sz="1100" dirty="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 dirty="0">
                          <a:solidFill>
                            <a:srgbClr val="2171B4"/>
                          </a:solidFill>
                          <a:latin typeface="Montserrat Light Bold"/>
                        </a:rPr>
                        <a:t>886</a:t>
                      </a:r>
                      <a:endParaRPr lang="en-US" sz="1100" dirty="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0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 dirty="0">
                          <a:solidFill>
                            <a:srgbClr val="2171B4"/>
                          </a:solidFill>
                          <a:latin typeface="Montserrat Light Bold"/>
                        </a:rPr>
                        <a:t>GORENJSKA</a:t>
                      </a:r>
                      <a:endParaRPr lang="en-US" sz="1100" dirty="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732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0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OBALNO-KRAŠKA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648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68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JUGOVZHODNA SLOVENIJA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471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0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GORIŠKA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402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0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PRIMORSKO-NOTRANJSKA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228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0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POSAVSKA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213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0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KOROŠKA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202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0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ZASAVSKA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157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0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POMURSKA</a:t>
                      </a:r>
                      <a:endParaRPr lang="en-US" sz="110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u="none" strike="noStrike" dirty="0">
                          <a:solidFill>
                            <a:srgbClr val="2171B4"/>
                          </a:solidFill>
                          <a:latin typeface="Montserrat Light Bold"/>
                        </a:rPr>
                        <a:t>104</a:t>
                      </a:r>
                      <a:endParaRPr lang="en-US" sz="1100" dirty="0"/>
                    </a:p>
                  </a:txBody>
                  <a:tcPr marL="104775" marR="104775" marT="104775" marB="1047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8458750" y="7809687"/>
            <a:ext cx="1604962" cy="1904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3949"/>
              </a:lnSpc>
              <a:spcBef>
                <a:spcPct val="0"/>
              </a:spcBef>
            </a:pPr>
            <a:r>
              <a:rPr lang="en-US" sz="15498">
                <a:solidFill>
                  <a:srgbClr val="E6C6BA"/>
                </a:solidFill>
                <a:latin typeface="DM Sans Bold"/>
              </a:rPr>
              <a:t>3</a:t>
            </a:r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272731" y="597067"/>
            <a:ext cx="5790981" cy="13747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24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32" b="0" i="0" u="none" strike="noStrike" kern="1200" cap="none" spc="0" normalizeH="0" baseline="0" noProof="0" dirty="0" err="1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Otroci</a:t>
            </a:r>
            <a:r>
              <a:rPr kumimoji="0" lang="en-US" sz="5832" b="0" i="0" u="none" strike="noStrike" kern="1200" cap="none" spc="0" normalizeH="0" baseline="0" noProof="0" dirty="0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 s </a:t>
            </a:r>
            <a:r>
              <a:rPr kumimoji="0" lang="en-US" sz="5832" b="0" i="0" u="none" strike="noStrike" kern="1200" cap="none" spc="0" normalizeH="0" baseline="0" noProof="0" dirty="0" err="1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tujim</a:t>
            </a:r>
            <a:r>
              <a:rPr kumimoji="0" lang="en-US" sz="5832" b="0" i="0" u="none" strike="noStrike" kern="1200" cap="none" spc="0" normalizeH="0" baseline="0" noProof="0" dirty="0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 </a:t>
            </a:r>
            <a:r>
              <a:rPr kumimoji="0" lang="en-US" sz="5832" b="0" i="0" u="none" strike="noStrike" kern="1200" cap="none" spc="0" normalizeH="0" baseline="0" noProof="0" dirty="0" err="1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državljanstvom</a:t>
            </a:r>
            <a:endParaRPr kumimoji="0" lang="en-US" sz="5832" b="0" i="0" u="none" strike="noStrike" kern="1200" cap="none" spc="0" normalizeH="0" baseline="0" noProof="0" dirty="0">
              <a:ln>
                <a:noFill/>
              </a:ln>
              <a:solidFill>
                <a:srgbClr val="6AADD5"/>
              </a:solidFill>
              <a:effectLst/>
              <a:uLnTx/>
              <a:uFillTx/>
              <a:latin typeface="Abril Fatface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882328" y="2174691"/>
            <a:ext cx="4985746" cy="51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70"/>
              </a:lnSpc>
              <a:spcBef>
                <a:spcPct val="0"/>
              </a:spcBef>
            </a:pPr>
            <a:r>
              <a:rPr lang="en-US" sz="1500" u="none" strike="noStrike">
                <a:solidFill>
                  <a:srgbClr val="2171B4"/>
                </a:solidFill>
                <a:latin typeface="Montserrat Light"/>
              </a:rPr>
              <a:t>V vrtec je vključenih </a:t>
            </a:r>
            <a:r>
              <a:rPr lang="en-US" sz="1500" u="none" strike="noStrike">
                <a:solidFill>
                  <a:srgbClr val="2171B4"/>
                </a:solidFill>
                <a:latin typeface="Montserrat Light Bold"/>
              </a:rPr>
              <a:t>7.575 </a:t>
            </a:r>
            <a:r>
              <a:rPr lang="en-US" sz="1500" u="none" strike="noStrike">
                <a:solidFill>
                  <a:srgbClr val="2171B4"/>
                </a:solidFill>
                <a:latin typeface="Montserrat Light"/>
              </a:rPr>
              <a:t>otrok s tujiim državljanstvom.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600921"/>
              </p:ext>
            </p:extLst>
          </p:nvPr>
        </p:nvGraphicFramePr>
        <p:xfrm>
          <a:off x="7057294" y="3866497"/>
          <a:ext cx="2888670" cy="6086475"/>
        </p:xfrm>
        <a:graphic>
          <a:graphicData uri="http://schemas.openxmlformats.org/drawingml/2006/table">
            <a:tbl>
              <a:tblPr firstRow="1"/>
              <a:tblGrid>
                <a:gridCol w="66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193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Dohodkovni razred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Povprečni mesečni dohodek na osebo</a:t>
                      </a:r>
                      <a:endParaRPr lang="en-US" sz="1100"/>
                    </a:p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 (v evrih)</a:t>
                      </a: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Plačilo staršev          </a:t>
                      </a:r>
                      <a:endParaRPr lang="en-US" sz="1100"/>
                    </a:p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 (v % od cene programa)</a:t>
                      </a: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41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1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do 221,46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>
                          <a:solidFill>
                            <a:srgbClr val="2171B4"/>
                          </a:solidFill>
                          <a:latin typeface="Montserrat Light Bold"/>
                        </a:rPr>
                        <a:t>0%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95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2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od 221,47 do 369,11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10%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95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3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od 369,12 do 442,94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20%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95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4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od 442,95 do 516,76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30%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95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5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od 516,77 do 652,12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35%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95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6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od 652,13 do 787,44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43%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195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7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od 787,45 do 1.008,93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53%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195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8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od 1.008,94 do 1.218,08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66%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41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9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od 1.218,09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3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99" u="none" strike="noStrike" dirty="0">
                          <a:solidFill>
                            <a:srgbClr val="2171B4"/>
                          </a:solidFill>
                          <a:latin typeface="Montserrat Light Bold"/>
                        </a:rPr>
                        <a:t>77%</a:t>
                      </a:r>
                      <a:endParaRPr lang="en-US" sz="1100" dirty="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Freeform 3" descr="Znižano plačilo vrtca"/>
          <p:cNvSpPr/>
          <p:nvPr/>
        </p:nvSpPr>
        <p:spPr>
          <a:xfrm>
            <a:off x="2250855" y="5631789"/>
            <a:ext cx="4806439" cy="2888977"/>
          </a:xfrm>
          <a:custGeom>
            <a:avLst/>
            <a:gdLst/>
            <a:ahLst/>
            <a:cxnLst/>
            <a:rect l="l" t="t" r="r" b="b"/>
            <a:pathLst>
              <a:path w="4806439" h="2888977">
                <a:moveTo>
                  <a:pt x="0" y="0"/>
                </a:moveTo>
                <a:lnTo>
                  <a:pt x="4806439" y="0"/>
                </a:lnTo>
                <a:lnTo>
                  <a:pt x="4806439" y="2888977"/>
                </a:lnTo>
                <a:lnTo>
                  <a:pt x="0" y="2888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 descr="Vreča denarja v katero pada denar. Predstavlja prihranek staršev pri plačilu vrtca, ker za ta izdatek lahko prejmejo subvencijo."/>
          <p:cNvSpPr/>
          <p:nvPr/>
        </p:nvSpPr>
        <p:spPr>
          <a:xfrm>
            <a:off x="10817" y="5966104"/>
            <a:ext cx="3743125" cy="4243505"/>
          </a:xfrm>
          <a:custGeom>
            <a:avLst/>
            <a:gdLst/>
            <a:ahLst/>
            <a:cxnLst/>
            <a:rect l="l" t="t" r="r" b="b"/>
            <a:pathLst>
              <a:path w="3743125" h="4243505">
                <a:moveTo>
                  <a:pt x="0" y="0"/>
                </a:moveTo>
                <a:lnTo>
                  <a:pt x="3743125" y="0"/>
                </a:lnTo>
                <a:lnTo>
                  <a:pt x="3743125" y="4243505"/>
                </a:lnTo>
                <a:lnTo>
                  <a:pt x="0" y="42435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023733" y="952941"/>
            <a:ext cx="1460417" cy="1909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49"/>
              </a:lnSpc>
            </a:pPr>
            <a:r>
              <a:rPr lang="en-US" sz="15499">
                <a:solidFill>
                  <a:srgbClr val="E6C6BA"/>
                </a:solidFill>
                <a:latin typeface="DM Sans Bold"/>
              </a:rPr>
              <a:t>4</a:t>
            </a:r>
          </a:p>
        </p:txBody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4761856" y="1077537"/>
            <a:ext cx="5184108" cy="13747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24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32" b="0" i="0" u="none" strike="noStrike" kern="1200" cap="none" spc="0" normalizeH="0" baseline="0" noProof="0" dirty="0" err="1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Znižano</a:t>
            </a:r>
            <a:r>
              <a:rPr kumimoji="0" lang="en-US" sz="5832" b="0" i="0" u="none" strike="noStrike" kern="1200" cap="none" spc="0" normalizeH="0" baseline="0" noProof="0" dirty="0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 </a:t>
            </a:r>
            <a:r>
              <a:rPr kumimoji="0" lang="en-US" sz="5832" b="0" i="0" u="none" strike="noStrike" kern="1200" cap="none" spc="0" normalizeH="0" baseline="0" noProof="0" dirty="0" err="1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plačilo</a:t>
            </a:r>
            <a:r>
              <a:rPr kumimoji="0" lang="en-US" sz="5832" b="0" i="0" u="none" strike="noStrike" kern="1200" cap="none" spc="0" normalizeH="0" baseline="0" noProof="0" dirty="0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 </a:t>
            </a:r>
            <a:r>
              <a:rPr kumimoji="0" lang="en-US" sz="5832" b="0" i="0" u="none" strike="noStrike" kern="1200" cap="none" spc="0" normalizeH="0" baseline="0" noProof="0" dirty="0" err="1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vrtca</a:t>
            </a:r>
            <a:endParaRPr kumimoji="0" lang="en-US" sz="5832" b="0" i="0" u="none" strike="noStrike" kern="1200" cap="none" spc="0" normalizeH="0" baseline="0" noProof="0" dirty="0">
              <a:ln>
                <a:noFill/>
              </a:ln>
              <a:solidFill>
                <a:srgbClr val="6AADD5"/>
              </a:solidFill>
              <a:effectLst/>
              <a:uLnTx/>
              <a:uFillTx/>
              <a:latin typeface="Abril Fatface"/>
              <a:ea typeface="+mn-ea"/>
              <a:cs typeface="+mn-cs"/>
            </a:endParaRPr>
          </a:p>
        </p:txBody>
      </p:sp>
      <p:grpSp>
        <p:nvGrpSpPr>
          <p:cNvPr id="7" name="Group 7" descr="Starši lahko uveljavljajo znižano plačilo vrtca, glede na dohodek, ki ga prejmejo"/>
          <p:cNvGrpSpPr/>
          <p:nvPr/>
        </p:nvGrpSpPr>
        <p:grpSpPr>
          <a:xfrm>
            <a:off x="564316" y="3447151"/>
            <a:ext cx="6017446" cy="1600221"/>
            <a:chOff x="0" y="0"/>
            <a:chExt cx="8023262" cy="2133629"/>
          </a:xfrm>
        </p:grpSpPr>
        <p:sp>
          <p:nvSpPr>
            <p:cNvPr id="8" name="TextBox 8" descr="STARŠI LAHKO UVELJAVLJAJO ZNIŽANO PLAČILO VRTCA, GLEDE NA DOHODEK, KI GA PREJMEJO&#10;"/>
            <p:cNvSpPr txBox="1"/>
            <p:nvPr/>
          </p:nvSpPr>
          <p:spPr>
            <a:xfrm>
              <a:off x="0" y="-9525"/>
              <a:ext cx="8023262" cy="1303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57"/>
                </a:lnSpc>
                <a:spcBef>
                  <a:spcPct val="0"/>
                </a:spcBef>
              </a:pPr>
              <a:r>
                <a:rPr lang="en-US" sz="2130" u="none" strike="noStrike" spc="31" dirty="0">
                  <a:solidFill>
                    <a:srgbClr val="2171B4"/>
                  </a:solidFill>
                  <a:latin typeface="Aleo Bold"/>
                </a:rPr>
                <a:t>STARŠI LAHKO UVELJAVLJAJO ZNIŽANO PLAČILO VRTCA, GLEDE NA DOHODEK, KI GA PREJMEJO</a:t>
              </a:r>
            </a:p>
          </p:txBody>
        </p:sp>
        <p:sp>
          <p:nvSpPr>
            <p:cNvPr id="9" name="TextBox 9" descr="Največ staršev sodi v 5. dohodkovni razred in za vrtec plačajo 35% od cene programa.&#10;"/>
            <p:cNvSpPr txBox="1"/>
            <p:nvPr/>
          </p:nvSpPr>
          <p:spPr>
            <a:xfrm>
              <a:off x="0" y="1357570"/>
              <a:ext cx="8023262" cy="776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69"/>
                </a:lnSpc>
                <a:spcBef>
                  <a:spcPct val="0"/>
                </a:spcBef>
              </a:pPr>
              <a:r>
                <a:rPr lang="en-US" sz="1717" u="none" strike="noStrike" dirty="0" err="1">
                  <a:solidFill>
                    <a:srgbClr val="2171B4"/>
                  </a:solidFill>
                  <a:latin typeface="Montserrat Light Bold"/>
                </a:rPr>
                <a:t>Največ</a:t>
              </a:r>
              <a:r>
                <a:rPr lang="en-US" sz="1717" u="none" strike="noStrike" dirty="0">
                  <a:solidFill>
                    <a:srgbClr val="2171B4"/>
                  </a:solidFill>
                  <a:latin typeface="Montserrat Light Bold"/>
                </a:rPr>
                <a:t> </a:t>
              </a:r>
              <a:r>
                <a:rPr lang="en-US" sz="1717" u="none" strike="noStrike" dirty="0" err="1">
                  <a:solidFill>
                    <a:srgbClr val="2171B4"/>
                  </a:solidFill>
                  <a:latin typeface="Montserrat Light Bold"/>
                </a:rPr>
                <a:t>staršev</a:t>
              </a:r>
              <a:r>
                <a:rPr lang="en-US" sz="1717" u="none" strike="noStrike" dirty="0">
                  <a:solidFill>
                    <a:srgbClr val="2171B4"/>
                  </a:solidFill>
                  <a:latin typeface="Montserrat Light Bold"/>
                </a:rPr>
                <a:t> </a:t>
              </a:r>
              <a:r>
                <a:rPr lang="en-US" sz="1717" u="none" strike="noStrike" dirty="0" err="1">
                  <a:solidFill>
                    <a:srgbClr val="2171B4"/>
                  </a:solidFill>
                  <a:latin typeface="Montserrat Light Bold"/>
                </a:rPr>
                <a:t>sodi</a:t>
              </a:r>
              <a:r>
                <a:rPr lang="en-US" sz="1717" u="none" strike="noStrike" dirty="0">
                  <a:solidFill>
                    <a:srgbClr val="2171B4"/>
                  </a:solidFill>
                  <a:latin typeface="Montserrat Light Bold"/>
                </a:rPr>
                <a:t> v 5. </a:t>
              </a:r>
              <a:r>
                <a:rPr lang="en-US" sz="1717" u="none" strike="noStrike" dirty="0" err="1">
                  <a:solidFill>
                    <a:srgbClr val="2171B4"/>
                  </a:solidFill>
                  <a:latin typeface="Montserrat Light Bold"/>
                </a:rPr>
                <a:t>dohodkovni</a:t>
              </a:r>
              <a:r>
                <a:rPr lang="en-US" sz="1717" u="none" strike="noStrike" dirty="0">
                  <a:solidFill>
                    <a:srgbClr val="2171B4"/>
                  </a:solidFill>
                  <a:latin typeface="Montserrat Light Bold"/>
                </a:rPr>
                <a:t> </a:t>
              </a:r>
              <a:r>
                <a:rPr lang="en-US" sz="1717" u="none" strike="noStrike" dirty="0" err="1">
                  <a:solidFill>
                    <a:srgbClr val="2171B4"/>
                  </a:solidFill>
                  <a:latin typeface="Montserrat Light Bold"/>
                </a:rPr>
                <a:t>razred</a:t>
              </a:r>
              <a:r>
                <a:rPr lang="en-US" sz="1717" u="none" strike="noStrike" dirty="0">
                  <a:solidFill>
                    <a:srgbClr val="2171B4"/>
                  </a:solidFill>
                  <a:latin typeface="Montserrat Light Bold"/>
                </a:rPr>
                <a:t> in za vrtec </a:t>
              </a:r>
              <a:r>
                <a:rPr lang="en-US" sz="1717" u="none" strike="noStrike" dirty="0" err="1">
                  <a:solidFill>
                    <a:srgbClr val="2171B4"/>
                  </a:solidFill>
                  <a:latin typeface="Montserrat Light Bold"/>
                </a:rPr>
                <a:t>plačajo</a:t>
              </a:r>
              <a:r>
                <a:rPr lang="en-US" sz="1717" u="none" strike="noStrike" dirty="0">
                  <a:solidFill>
                    <a:srgbClr val="2171B4"/>
                  </a:solidFill>
                  <a:latin typeface="Montserrat Light Bold"/>
                </a:rPr>
                <a:t> 35% od </a:t>
              </a:r>
              <a:r>
                <a:rPr lang="en-US" sz="1717" u="none" strike="noStrike" dirty="0" err="1">
                  <a:solidFill>
                    <a:srgbClr val="2171B4"/>
                  </a:solidFill>
                  <a:latin typeface="Montserrat Light Bold"/>
                </a:rPr>
                <a:t>cene</a:t>
              </a:r>
              <a:r>
                <a:rPr lang="en-US" sz="1717" u="none" strike="noStrike" dirty="0">
                  <a:solidFill>
                    <a:srgbClr val="2171B4"/>
                  </a:solidFill>
                  <a:latin typeface="Montserrat Light Bold"/>
                </a:rPr>
                <a:t> </a:t>
              </a:r>
              <a:r>
                <a:rPr lang="en-US" sz="1717" u="none" strike="noStrike" dirty="0" err="1">
                  <a:solidFill>
                    <a:srgbClr val="2171B4"/>
                  </a:solidFill>
                  <a:latin typeface="Montserrat Light Bold"/>
                </a:rPr>
                <a:t>programa</a:t>
              </a:r>
              <a:r>
                <a:rPr lang="en-US" sz="1717" u="none" strike="noStrike" dirty="0">
                  <a:solidFill>
                    <a:srgbClr val="2171B4"/>
                  </a:solidFill>
                  <a:latin typeface="Montserrat Light Bold"/>
                </a:rPr>
                <a:t>.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023733" y="8656792"/>
            <a:ext cx="4033561" cy="1291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6"/>
              </a:lnSpc>
              <a:spcBef>
                <a:spcPct val="0"/>
              </a:spcBef>
            </a:pPr>
            <a:r>
              <a:rPr lang="en-US" sz="1831" u="none" strike="noStrike">
                <a:solidFill>
                  <a:srgbClr val="2171B4"/>
                </a:solidFill>
                <a:latin typeface="Montserrat Light Bold"/>
              </a:rPr>
              <a:t>Plačilo staršev za vrtec v višini znižanega plačila, se vrtcem zagotavlja iz občinskih proračunov.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Znižano plačilo vrtca za starše, ki imajo v vrtcu več otrok."/>
          <p:cNvGrpSpPr/>
          <p:nvPr/>
        </p:nvGrpSpPr>
        <p:grpSpPr>
          <a:xfrm>
            <a:off x="489350" y="3540330"/>
            <a:ext cx="7704274" cy="1848258"/>
            <a:chOff x="0" y="0"/>
            <a:chExt cx="10272366" cy="2464345"/>
          </a:xfrm>
        </p:grpSpPr>
        <p:sp>
          <p:nvSpPr>
            <p:cNvPr id="3" name="TextBox 3" descr="STARŠI, KI IMAJO V VRTEC VKLJUČENIH VEČ OTROK &#10;"/>
            <p:cNvSpPr txBox="1"/>
            <p:nvPr/>
          </p:nvSpPr>
          <p:spPr>
            <a:xfrm>
              <a:off x="0" y="0"/>
              <a:ext cx="10272366" cy="1031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40"/>
                </a:lnSpc>
                <a:spcBef>
                  <a:spcPct val="0"/>
                </a:spcBef>
              </a:pPr>
              <a:r>
                <a:rPr lang="en-US" sz="2533" u="none" strike="noStrike" spc="38" dirty="0">
                  <a:solidFill>
                    <a:srgbClr val="2171B4"/>
                  </a:solidFill>
                  <a:latin typeface="Aleo Bold"/>
                </a:rPr>
                <a:t>STARŠI, KI IMAJO V VRTEC VKLJUČENIH VEČ OTROK </a:t>
              </a:r>
            </a:p>
          </p:txBody>
        </p:sp>
        <p:sp>
          <p:nvSpPr>
            <p:cNvPr id="4" name="TextBox 4" descr="Če imajo starši v vrtec hkrati vključena dva otroka, so za drugega plačila vrtca oproščeni. Vrtec je za starše brezplačen tudi za tretjega in nadaljnje otoke.&#10;"/>
            <p:cNvSpPr txBox="1"/>
            <p:nvPr/>
          </p:nvSpPr>
          <p:spPr>
            <a:xfrm>
              <a:off x="0" y="1110939"/>
              <a:ext cx="10272366" cy="13534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630"/>
                </a:lnSpc>
                <a:spcBef>
                  <a:spcPct val="0"/>
                </a:spcBef>
              </a:pPr>
              <a:r>
                <a:rPr lang="en-US" sz="1906" dirty="0" err="1">
                  <a:solidFill>
                    <a:srgbClr val="2171B4"/>
                  </a:solidFill>
                  <a:latin typeface="Montserrat Light Bold"/>
                </a:rPr>
                <a:t>Če</a:t>
              </a:r>
              <a:r>
                <a:rPr lang="en-US" sz="1906" dirty="0">
                  <a:solidFill>
                    <a:srgbClr val="2171B4"/>
                  </a:solidFill>
                  <a:latin typeface="Montserrat Light Bold"/>
                </a:rPr>
                <a:t> </a:t>
              </a:r>
              <a:r>
                <a:rPr lang="en-US" sz="1906" dirty="0" err="1">
                  <a:solidFill>
                    <a:srgbClr val="2171B4"/>
                  </a:solidFill>
                  <a:latin typeface="Montserrat Light Bold"/>
                </a:rPr>
                <a:t>imajo</a:t>
              </a:r>
              <a:r>
                <a:rPr lang="en-US" sz="1906" dirty="0">
                  <a:solidFill>
                    <a:srgbClr val="2171B4"/>
                  </a:solidFill>
                  <a:latin typeface="Montserrat Light Bold"/>
                </a:rPr>
                <a:t> </a:t>
              </a:r>
              <a:r>
                <a:rPr lang="en-US" sz="1906" dirty="0" err="1">
                  <a:solidFill>
                    <a:srgbClr val="2171B4"/>
                  </a:solidFill>
                  <a:latin typeface="Montserrat Light Bold"/>
                </a:rPr>
                <a:t>starši</a:t>
              </a:r>
              <a:r>
                <a:rPr lang="en-US" sz="1906" dirty="0">
                  <a:solidFill>
                    <a:srgbClr val="2171B4"/>
                  </a:solidFill>
                  <a:latin typeface="Montserrat Light Bold"/>
                </a:rPr>
                <a:t> v vrtec </a:t>
              </a:r>
              <a:r>
                <a:rPr lang="en-US" sz="1906" dirty="0" err="1">
                  <a:solidFill>
                    <a:srgbClr val="2171B4"/>
                  </a:solidFill>
                  <a:latin typeface="Montserrat Light Bold"/>
                </a:rPr>
                <a:t>hkrati</a:t>
              </a:r>
              <a:r>
                <a:rPr lang="en-US" sz="1906" dirty="0">
                  <a:solidFill>
                    <a:srgbClr val="2171B4"/>
                  </a:solidFill>
                  <a:latin typeface="Montserrat Light Bold"/>
                </a:rPr>
                <a:t> </a:t>
              </a:r>
              <a:r>
                <a:rPr lang="en-US" sz="1906" dirty="0" err="1">
                  <a:solidFill>
                    <a:srgbClr val="2171B4"/>
                  </a:solidFill>
                  <a:latin typeface="Montserrat Light Bold"/>
                </a:rPr>
                <a:t>vključena</a:t>
              </a:r>
              <a:r>
                <a:rPr lang="en-US" sz="1906" dirty="0">
                  <a:solidFill>
                    <a:srgbClr val="2171B4"/>
                  </a:solidFill>
                  <a:latin typeface="Montserrat Light Bold"/>
                </a:rPr>
                <a:t> </a:t>
              </a:r>
              <a:r>
                <a:rPr lang="en-US" sz="1906" dirty="0" err="1">
                  <a:solidFill>
                    <a:srgbClr val="2171B4"/>
                  </a:solidFill>
                  <a:latin typeface="Montserrat Light Bold"/>
                </a:rPr>
                <a:t>dva</a:t>
              </a:r>
              <a:r>
                <a:rPr lang="en-US" sz="1906" dirty="0">
                  <a:solidFill>
                    <a:srgbClr val="2171B4"/>
                  </a:solidFill>
                  <a:latin typeface="Montserrat Light Bold"/>
                </a:rPr>
                <a:t> </a:t>
              </a:r>
              <a:r>
                <a:rPr lang="en-US" sz="1906" dirty="0" err="1">
                  <a:solidFill>
                    <a:srgbClr val="2171B4"/>
                  </a:solidFill>
                  <a:latin typeface="Montserrat Light Bold"/>
                </a:rPr>
                <a:t>otroka</a:t>
              </a:r>
              <a:r>
                <a:rPr lang="en-US" sz="1906" dirty="0">
                  <a:solidFill>
                    <a:srgbClr val="2171B4"/>
                  </a:solidFill>
                  <a:latin typeface="Montserrat Light Bold"/>
                </a:rPr>
                <a:t>, so za </a:t>
              </a:r>
              <a:r>
                <a:rPr lang="en-US" sz="1906" dirty="0" err="1">
                  <a:solidFill>
                    <a:srgbClr val="2171B4"/>
                  </a:solidFill>
                  <a:latin typeface="Montserrat Light Bold"/>
                </a:rPr>
                <a:t>drugega</a:t>
              </a:r>
              <a:r>
                <a:rPr lang="en-US" sz="1906" dirty="0">
                  <a:solidFill>
                    <a:srgbClr val="2171B4"/>
                  </a:solidFill>
                  <a:latin typeface="Montserrat Light Bold"/>
                </a:rPr>
                <a:t> </a:t>
              </a:r>
              <a:r>
                <a:rPr lang="en-US" sz="1906" dirty="0" err="1">
                  <a:solidFill>
                    <a:srgbClr val="2171B4"/>
                  </a:solidFill>
                  <a:latin typeface="Montserrat Light Bold"/>
                </a:rPr>
                <a:t>plačila</a:t>
              </a:r>
              <a:r>
                <a:rPr lang="en-US" sz="1906" dirty="0">
                  <a:solidFill>
                    <a:srgbClr val="2171B4"/>
                  </a:solidFill>
                  <a:latin typeface="Montserrat Light Bold"/>
                </a:rPr>
                <a:t> </a:t>
              </a:r>
              <a:r>
                <a:rPr lang="en-US" sz="1906" dirty="0" err="1">
                  <a:solidFill>
                    <a:srgbClr val="2171B4"/>
                  </a:solidFill>
                  <a:latin typeface="Montserrat Light Bold"/>
                </a:rPr>
                <a:t>vrtca</a:t>
              </a:r>
              <a:r>
                <a:rPr lang="en-US" sz="1906" dirty="0">
                  <a:solidFill>
                    <a:srgbClr val="2171B4"/>
                  </a:solidFill>
                  <a:latin typeface="Montserrat Light Bold"/>
                </a:rPr>
                <a:t> </a:t>
              </a:r>
              <a:r>
                <a:rPr lang="en-US" sz="1906" dirty="0" err="1">
                  <a:solidFill>
                    <a:srgbClr val="2171B4"/>
                  </a:solidFill>
                  <a:latin typeface="Montserrat Light Bold"/>
                </a:rPr>
                <a:t>oproščeni</a:t>
              </a:r>
              <a:r>
                <a:rPr lang="en-US" sz="1906" dirty="0">
                  <a:solidFill>
                    <a:srgbClr val="2171B4"/>
                  </a:solidFill>
                  <a:latin typeface="Montserrat Light Bold"/>
                </a:rPr>
                <a:t>. Vrtec je za </a:t>
              </a:r>
              <a:r>
                <a:rPr lang="en-US" sz="1906" dirty="0" err="1">
                  <a:solidFill>
                    <a:srgbClr val="2171B4"/>
                  </a:solidFill>
                  <a:latin typeface="Montserrat Light Bold"/>
                </a:rPr>
                <a:t>starše</a:t>
              </a:r>
              <a:r>
                <a:rPr lang="en-US" sz="1906" dirty="0">
                  <a:solidFill>
                    <a:srgbClr val="2171B4"/>
                  </a:solidFill>
                  <a:latin typeface="Montserrat Light Bold"/>
                </a:rPr>
                <a:t> </a:t>
              </a:r>
              <a:r>
                <a:rPr lang="en-US" sz="1906" dirty="0" err="1">
                  <a:solidFill>
                    <a:srgbClr val="2171B4"/>
                  </a:solidFill>
                  <a:latin typeface="Montserrat Light Bold"/>
                </a:rPr>
                <a:t>brezplačen</a:t>
              </a:r>
              <a:r>
                <a:rPr lang="en-US" sz="1906" dirty="0">
                  <a:solidFill>
                    <a:srgbClr val="2171B4"/>
                  </a:solidFill>
                  <a:latin typeface="Montserrat Light Bold"/>
                </a:rPr>
                <a:t> </a:t>
              </a:r>
              <a:r>
                <a:rPr lang="en-US" sz="1906" dirty="0" err="1">
                  <a:solidFill>
                    <a:srgbClr val="2171B4"/>
                  </a:solidFill>
                  <a:latin typeface="Montserrat Light Bold"/>
                </a:rPr>
                <a:t>tudi</a:t>
              </a:r>
              <a:r>
                <a:rPr lang="en-US" sz="1906" dirty="0">
                  <a:solidFill>
                    <a:srgbClr val="2171B4"/>
                  </a:solidFill>
                  <a:latin typeface="Montserrat Light Bold"/>
                </a:rPr>
                <a:t> za </a:t>
              </a:r>
              <a:r>
                <a:rPr lang="en-US" sz="1906" dirty="0" err="1">
                  <a:solidFill>
                    <a:srgbClr val="2171B4"/>
                  </a:solidFill>
                  <a:latin typeface="Montserrat Light Bold"/>
                </a:rPr>
                <a:t>tretjega</a:t>
              </a:r>
              <a:r>
                <a:rPr lang="en-US" sz="1906" dirty="0">
                  <a:solidFill>
                    <a:srgbClr val="2171B4"/>
                  </a:solidFill>
                  <a:latin typeface="Montserrat Light Bold"/>
                </a:rPr>
                <a:t> in </a:t>
              </a:r>
              <a:r>
                <a:rPr lang="en-US" sz="1906" dirty="0" err="1">
                  <a:solidFill>
                    <a:srgbClr val="2171B4"/>
                  </a:solidFill>
                  <a:latin typeface="Montserrat Light Bold"/>
                </a:rPr>
                <a:t>nadaljnje</a:t>
              </a:r>
              <a:r>
                <a:rPr lang="en-US" sz="1906" dirty="0">
                  <a:solidFill>
                    <a:srgbClr val="2171B4"/>
                  </a:solidFill>
                  <a:latin typeface="Montserrat Light Bold"/>
                </a:rPr>
                <a:t> </a:t>
              </a:r>
              <a:r>
                <a:rPr lang="en-US" sz="1906" dirty="0" err="1">
                  <a:solidFill>
                    <a:srgbClr val="2171B4"/>
                  </a:solidFill>
                  <a:latin typeface="Montserrat Light Bold"/>
                </a:rPr>
                <a:t>otoke</a:t>
              </a:r>
              <a:r>
                <a:rPr lang="en-US" sz="1906" dirty="0">
                  <a:solidFill>
                    <a:srgbClr val="2171B4"/>
                  </a:solidFill>
                  <a:latin typeface="Montserrat Light Bold"/>
                </a:rPr>
                <a:t>.</a:t>
              </a:r>
            </a:p>
          </p:txBody>
        </p:sp>
      </p:grpSp>
      <p:sp>
        <p:nvSpPr>
          <p:cNvPr id="5" name="Freeform 5" descr="Hranilnik v obliki pujska iz katerega uhaja denar. Predstavlja državni proračun in plačila iz državnega proračuna."/>
          <p:cNvSpPr/>
          <p:nvPr/>
        </p:nvSpPr>
        <p:spPr>
          <a:xfrm>
            <a:off x="6737919" y="6463319"/>
            <a:ext cx="3095567" cy="3599497"/>
          </a:xfrm>
          <a:custGeom>
            <a:avLst/>
            <a:gdLst/>
            <a:ahLst/>
            <a:cxnLst/>
            <a:rect l="l" t="t" r="r" b="b"/>
            <a:pathLst>
              <a:path w="3095567" h="3599497">
                <a:moveTo>
                  <a:pt x="0" y="0"/>
                </a:moveTo>
                <a:lnTo>
                  <a:pt x="3095567" y="0"/>
                </a:lnTo>
                <a:lnTo>
                  <a:pt x="3095567" y="3599497"/>
                </a:lnTo>
                <a:lnTo>
                  <a:pt x="0" y="3599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515525"/>
              </p:ext>
            </p:extLst>
          </p:nvPr>
        </p:nvGraphicFramePr>
        <p:xfrm>
          <a:off x="377873" y="5669474"/>
          <a:ext cx="3308027" cy="4524375"/>
        </p:xfrm>
        <a:graphic>
          <a:graphicData uri="http://schemas.openxmlformats.org/drawingml/2006/table">
            <a:tbl>
              <a:tblPr firstRow="1"/>
              <a:tblGrid>
                <a:gridCol w="948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2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Plačnik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Vrednost - delež odločbe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Število otrok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611">
                <a:tc rowSpan="9"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 dirty="0">
                          <a:solidFill>
                            <a:srgbClr val="2171B4"/>
                          </a:solidFill>
                          <a:latin typeface="Montserrat Light Bold"/>
                        </a:rPr>
                        <a:t>PRORAČUN</a:t>
                      </a:r>
                      <a:endParaRPr lang="en-US" sz="1100" dirty="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"/>
                        </a:rPr>
                        <a:t>0%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599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611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PRORAČUN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 dirty="0">
                          <a:solidFill>
                            <a:srgbClr val="2171B4"/>
                          </a:solidFill>
                          <a:latin typeface="Montserrat Light"/>
                        </a:rPr>
                        <a:t>10%</a:t>
                      </a:r>
                      <a:endParaRPr lang="en-US" sz="1100" dirty="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3.375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611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PRORAČUN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"/>
                        </a:rPr>
                        <a:t>20%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2.364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611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PRORAČUN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"/>
                        </a:rPr>
                        <a:t>30%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2839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611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PRORAČUN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"/>
                        </a:rPr>
                        <a:t>35%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4796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611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PRORAČUN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"/>
                        </a:rPr>
                        <a:t>43%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3273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611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PRORAČUN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"/>
                        </a:rPr>
                        <a:t>53%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2.224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611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PRORAČUN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"/>
                        </a:rPr>
                        <a:t>66%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740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611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PRORAČUN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"/>
                        </a:rPr>
                        <a:t>77%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551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56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Plačnik skupaj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2171B4"/>
                          </a:solidFill>
                          <a:latin typeface="Montserrat Light Bold"/>
                        </a:rPr>
                        <a:t> </a:t>
                      </a:r>
                      <a:endParaRPr lang="en-US" sz="11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41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 dirty="0">
                          <a:solidFill>
                            <a:srgbClr val="2171B4"/>
                          </a:solidFill>
                          <a:latin typeface="Montserrat Light Bold"/>
                        </a:rPr>
                        <a:t>20.761</a:t>
                      </a:r>
                      <a:endParaRPr lang="en-US" sz="1100" dirty="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8662983" y="4553525"/>
            <a:ext cx="1460417" cy="1909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49"/>
              </a:lnSpc>
            </a:pPr>
            <a:r>
              <a:rPr lang="en-US" sz="15499">
                <a:solidFill>
                  <a:srgbClr val="E6C6BA"/>
                </a:solidFill>
                <a:latin typeface="DM Sans Bold"/>
              </a:rPr>
              <a:t>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14925" y="3808557"/>
            <a:ext cx="57150" cy="297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69"/>
              </a:lnSpc>
              <a:spcBef>
                <a:spcPct val="0"/>
              </a:spcBef>
            </a:pPr>
            <a:r>
              <a:rPr lang="en-US" sz="1717" u="none" strike="noStrike">
                <a:solidFill>
                  <a:srgbClr val="2171B4"/>
                </a:solidFill>
                <a:latin typeface="Montserrat Light Bold"/>
              </a:rPr>
              <a:t>.</a:t>
            </a:r>
          </a:p>
        </p:txBody>
      </p: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408544" y="1077537"/>
            <a:ext cx="9537420" cy="2031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24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32" b="0" i="0" u="none" strike="noStrike" kern="1200" cap="none" spc="0" normalizeH="0" baseline="0" noProof="0" dirty="0" err="1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Znižano</a:t>
            </a:r>
            <a:r>
              <a:rPr kumimoji="0" lang="en-US" sz="5832" b="0" i="0" u="none" strike="noStrike" kern="1200" cap="none" spc="0" normalizeH="0" baseline="0" noProof="0" dirty="0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 </a:t>
            </a:r>
            <a:r>
              <a:rPr kumimoji="0" lang="en-US" sz="5832" b="0" i="0" u="none" strike="noStrike" kern="1200" cap="none" spc="0" normalizeH="0" baseline="0" noProof="0" dirty="0" err="1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plačilo</a:t>
            </a:r>
            <a:r>
              <a:rPr kumimoji="0" lang="en-US" sz="5832" b="0" i="0" u="none" strike="noStrike" kern="1200" cap="none" spc="0" normalizeH="0" baseline="0" noProof="0" dirty="0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 </a:t>
            </a:r>
            <a:r>
              <a:rPr kumimoji="0" lang="en-US" sz="5832" b="0" i="0" u="none" strike="noStrike" kern="1200" cap="none" spc="0" normalizeH="0" baseline="0" noProof="0" dirty="0" err="1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vrtca</a:t>
            </a:r>
            <a:r>
              <a:rPr kumimoji="0" lang="en-US" sz="5832" b="0" i="0" u="none" strike="noStrike" kern="1200" cap="none" spc="0" normalizeH="0" baseline="0" noProof="0" dirty="0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 za </a:t>
            </a:r>
            <a:r>
              <a:rPr kumimoji="0" lang="en-US" sz="5832" b="0" i="0" u="none" strike="noStrike" kern="1200" cap="none" spc="0" normalizeH="0" baseline="0" noProof="0" dirty="0" err="1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drugega</a:t>
            </a:r>
            <a:r>
              <a:rPr kumimoji="0" lang="en-US" sz="5832" b="0" i="0" u="none" strike="noStrike" kern="1200" cap="none" spc="0" normalizeH="0" baseline="0" noProof="0" dirty="0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 in </a:t>
            </a:r>
            <a:r>
              <a:rPr kumimoji="0" lang="en-US" sz="5832" b="0" i="0" u="none" strike="noStrike" kern="1200" cap="none" spc="0" normalizeH="0" baseline="0" noProof="0" dirty="0" err="1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nadaljnje</a:t>
            </a:r>
            <a:r>
              <a:rPr kumimoji="0" lang="en-US" sz="5832" b="0" i="0" u="none" strike="noStrike" kern="1200" cap="none" spc="0" normalizeH="0" baseline="0" noProof="0" dirty="0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 </a:t>
            </a:r>
            <a:r>
              <a:rPr kumimoji="0" lang="en-US" sz="5832" b="0" i="0" u="none" strike="noStrike" kern="1200" cap="none" spc="0" normalizeH="0" baseline="0" noProof="0" dirty="0" err="1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otroke</a:t>
            </a:r>
            <a:r>
              <a:rPr kumimoji="0" lang="en-US" sz="5832" b="0" i="0" u="none" strike="noStrike" kern="1200" cap="none" spc="0" normalizeH="0" baseline="0" noProof="0" dirty="0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 v </a:t>
            </a:r>
            <a:r>
              <a:rPr kumimoji="0" lang="en-US" sz="5832" b="0" i="0" u="none" strike="noStrike" kern="1200" cap="none" spc="0" normalizeH="0" baseline="0" noProof="0" dirty="0" err="1">
                <a:ln>
                  <a:noFill/>
                </a:ln>
                <a:solidFill>
                  <a:srgbClr val="6AADD5"/>
                </a:solidFill>
                <a:effectLst/>
                <a:uLnTx/>
                <a:uFillTx/>
                <a:latin typeface="Abril Fatface"/>
                <a:ea typeface="+mn-ea"/>
                <a:cs typeface="+mn-cs"/>
              </a:rPr>
              <a:t>vrtcu</a:t>
            </a:r>
            <a:endParaRPr kumimoji="0" lang="en-US" sz="5832" b="0" i="0" u="none" strike="noStrike" kern="1200" cap="none" spc="0" normalizeH="0" baseline="0" noProof="0" dirty="0">
              <a:ln>
                <a:noFill/>
              </a:ln>
              <a:solidFill>
                <a:srgbClr val="6AADD5"/>
              </a:solidFill>
              <a:effectLst/>
              <a:uLnTx/>
              <a:uFillTx/>
              <a:latin typeface="Abril Fatface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331788" y="6271234"/>
            <a:ext cx="3521838" cy="1430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7"/>
              </a:lnSpc>
              <a:spcBef>
                <a:spcPct val="0"/>
              </a:spcBef>
            </a:pPr>
            <a:r>
              <a:rPr lang="en-US" sz="1998" dirty="0" err="1">
                <a:solidFill>
                  <a:srgbClr val="2171B4"/>
                </a:solidFill>
                <a:latin typeface="Montserrat Light Bold"/>
              </a:rPr>
              <a:t>Iz</a:t>
            </a:r>
            <a:r>
              <a:rPr lang="en-US" sz="1998" dirty="0">
                <a:solidFill>
                  <a:srgbClr val="2171B4"/>
                </a:solidFill>
                <a:latin typeface="Montserrat Light Bold"/>
              </a:rPr>
              <a:t> </a:t>
            </a:r>
            <a:r>
              <a:rPr lang="en-US" sz="1998" dirty="0" err="1">
                <a:solidFill>
                  <a:srgbClr val="2171B4"/>
                </a:solidFill>
                <a:latin typeface="Montserrat Light Bold"/>
              </a:rPr>
              <a:t>državnega</a:t>
            </a:r>
            <a:r>
              <a:rPr lang="en-US" sz="1998" dirty="0">
                <a:solidFill>
                  <a:srgbClr val="2171B4"/>
                </a:solidFill>
                <a:latin typeface="Montserrat Light Bold"/>
              </a:rPr>
              <a:t> </a:t>
            </a:r>
            <a:r>
              <a:rPr lang="en-US" sz="1998" dirty="0" err="1">
                <a:solidFill>
                  <a:srgbClr val="2171B4"/>
                </a:solidFill>
                <a:latin typeface="Montserrat Light Bold"/>
              </a:rPr>
              <a:t>proračuna</a:t>
            </a:r>
            <a:r>
              <a:rPr lang="en-US" sz="1998" dirty="0">
                <a:solidFill>
                  <a:srgbClr val="2171B4"/>
                </a:solidFill>
                <a:latin typeface="Montserrat Light Bold"/>
              </a:rPr>
              <a:t> se </a:t>
            </a:r>
            <a:r>
              <a:rPr lang="en-US" sz="1998" dirty="0" err="1">
                <a:solidFill>
                  <a:srgbClr val="2171B4"/>
                </a:solidFill>
                <a:latin typeface="Montserrat Light Bold"/>
              </a:rPr>
              <a:t>krije</a:t>
            </a:r>
            <a:r>
              <a:rPr lang="en-US" sz="1998" dirty="0">
                <a:solidFill>
                  <a:srgbClr val="2171B4"/>
                </a:solidFill>
                <a:latin typeface="Montserrat Light Bold"/>
              </a:rPr>
              <a:t> </a:t>
            </a:r>
            <a:r>
              <a:rPr lang="en-US" sz="1998" dirty="0" err="1">
                <a:solidFill>
                  <a:srgbClr val="2171B4"/>
                </a:solidFill>
                <a:latin typeface="Montserrat Light Bold"/>
              </a:rPr>
              <a:t>strošek</a:t>
            </a:r>
            <a:r>
              <a:rPr lang="en-US" sz="1998" dirty="0">
                <a:solidFill>
                  <a:srgbClr val="2171B4"/>
                </a:solidFill>
                <a:latin typeface="Montserrat Light Bold"/>
              </a:rPr>
              <a:t> za 20.761 </a:t>
            </a:r>
            <a:r>
              <a:rPr lang="en-US" sz="1998" dirty="0" err="1">
                <a:solidFill>
                  <a:srgbClr val="2171B4"/>
                </a:solidFill>
                <a:latin typeface="Montserrat Light Bold"/>
              </a:rPr>
              <a:t>drugih</a:t>
            </a:r>
            <a:r>
              <a:rPr lang="en-US" sz="1998" dirty="0">
                <a:solidFill>
                  <a:srgbClr val="2171B4"/>
                </a:solidFill>
                <a:latin typeface="Montserrat Light Bold"/>
              </a:rPr>
              <a:t> in </a:t>
            </a:r>
            <a:r>
              <a:rPr lang="en-US" sz="1998" dirty="0" err="1">
                <a:solidFill>
                  <a:srgbClr val="2171B4"/>
                </a:solidFill>
                <a:latin typeface="Montserrat Light Bold"/>
              </a:rPr>
              <a:t>nadaljnjih</a:t>
            </a:r>
            <a:r>
              <a:rPr lang="en-US" sz="1998" dirty="0">
                <a:solidFill>
                  <a:srgbClr val="2171B4"/>
                </a:solidFill>
                <a:latin typeface="Montserrat Light Bold"/>
              </a:rPr>
              <a:t> </a:t>
            </a:r>
            <a:r>
              <a:rPr lang="en-US" sz="1998" dirty="0" err="1">
                <a:solidFill>
                  <a:srgbClr val="2171B4"/>
                </a:solidFill>
                <a:latin typeface="Montserrat Light Bold"/>
              </a:rPr>
              <a:t>otrok</a:t>
            </a:r>
            <a:r>
              <a:rPr lang="en-US" sz="1998" dirty="0">
                <a:solidFill>
                  <a:srgbClr val="2171B4"/>
                </a:solidFill>
                <a:latin typeface="Montserrat Light Bold"/>
              </a:rPr>
              <a:t>, ki so </a:t>
            </a:r>
            <a:r>
              <a:rPr lang="en-US" sz="1998" dirty="0" err="1">
                <a:solidFill>
                  <a:srgbClr val="2171B4"/>
                </a:solidFill>
                <a:latin typeface="Montserrat Light Bold"/>
              </a:rPr>
              <a:t>vključeni</a:t>
            </a:r>
            <a:r>
              <a:rPr lang="en-US" sz="1998" dirty="0">
                <a:solidFill>
                  <a:srgbClr val="2171B4"/>
                </a:solidFill>
                <a:latin typeface="Montserrat Light Bold"/>
              </a:rPr>
              <a:t> v vrtec.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9744" y="5797777"/>
            <a:ext cx="8980236" cy="137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8"/>
              </a:lnSpc>
            </a:pPr>
            <a:r>
              <a:rPr lang="en-US" sz="1600">
                <a:solidFill>
                  <a:srgbClr val="000000"/>
                </a:solidFill>
                <a:latin typeface="Montserrat Light"/>
              </a:rPr>
              <a:t>VIRI:</a:t>
            </a:r>
          </a:p>
          <a:p>
            <a:pPr>
              <a:lnSpc>
                <a:spcPts val="2208"/>
              </a:lnSpc>
            </a:pPr>
            <a:r>
              <a:rPr lang="en-US" sz="1600">
                <a:solidFill>
                  <a:srgbClr val="000000"/>
                </a:solidFill>
                <a:latin typeface="Montserrat Light"/>
              </a:rPr>
              <a:t>MINISTRSTVO ZA VZGOJO IN IZOBRAŽEVANJE</a:t>
            </a:r>
          </a:p>
          <a:p>
            <a:pPr>
              <a:lnSpc>
                <a:spcPts val="2208"/>
              </a:lnSpc>
            </a:pPr>
            <a:r>
              <a:rPr lang="en-US" sz="1600">
                <a:solidFill>
                  <a:srgbClr val="000000"/>
                </a:solidFill>
                <a:latin typeface="Montserrat Light"/>
              </a:rPr>
              <a:t>STATISTIČNI URAD RS</a:t>
            </a:r>
          </a:p>
          <a:p>
            <a:pPr>
              <a:lnSpc>
                <a:spcPts val="2208"/>
              </a:lnSpc>
            </a:pPr>
            <a:r>
              <a:rPr lang="en-US" sz="1600">
                <a:solidFill>
                  <a:srgbClr val="000000"/>
                </a:solidFill>
                <a:latin typeface="Montserrat Light"/>
              </a:rPr>
              <a:t>MINISTRSTVO ZA DELO, DRUŽINO, SOCIALNE ZADEVE IN ENAKE MOŽNOSTI</a:t>
            </a:r>
          </a:p>
          <a:p>
            <a:pPr algn="l">
              <a:lnSpc>
                <a:spcPts val="2208"/>
              </a:lnSpc>
            </a:pPr>
            <a:endParaRPr lang="en-US" sz="1600">
              <a:solidFill>
                <a:srgbClr val="000000"/>
              </a:solidFill>
              <a:latin typeface="Montserrat Light"/>
            </a:endParaRPr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709744" y="8461209"/>
            <a:ext cx="7972609" cy="2000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6" b="0" i="0" u="none" strike="noStrike" kern="1200" cap="none" spc="1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o Bold"/>
                <a:ea typeface="+mn-ea"/>
                <a:cs typeface="+mn-cs"/>
              </a:rPr>
              <a:t>SEKTOR ZA PREDŠOLSKO VZGOJO, MVI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577</Words>
  <Application>Microsoft Office PowerPoint</Application>
  <PresentationFormat>Po meri</PresentationFormat>
  <Paragraphs>148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7" baseType="lpstr">
      <vt:lpstr>Abril Fatface</vt:lpstr>
      <vt:lpstr>Montserrat Light Bold Italics</vt:lpstr>
      <vt:lpstr>Montserrat Light Italics</vt:lpstr>
      <vt:lpstr>Arial</vt:lpstr>
      <vt:lpstr>DM Sans Bold</vt:lpstr>
      <vt:lpstr>Calibri</vt:lpstr>
      <vt:lpstr>Montserrat Light Bold</vt:lpstr>
      <vt:lpstr>Aleo Bold</vt:lpstr>
      <vt:lpstr>Montserrat Light</vt:lpstr>
      <vt:lpstr>Office Theme</vt:lpstr>
      <vt:lpstr>Predšolska vzgoja v številkah  2023/2024 </vt:lpstr>
      <vt:lpstr>Vzgojitelj  in  vzgojitelj predšolskih otrok-pomočnik vzgojitelja </vt:lpstr>
      <vt:lpstr>Otroci s posebnimi potrebami</vt:lpstr>
      <vt:lpstr>Otroci s tujim državljanstvom</vt:lpstr>
      <vt:lpstr>Znižano plačilo vrtca</vt:lpstr>
      <vt:lpstr>Znižano plačilo vrtca za drugega in nadaljnje otroke v vrtcu</vt:lpstr>
      <vt:lpstr>SEKTOR ZA PREDŠOLSKO VZGOJO, MVI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Green Beige Simple Geometric Real Estate Carousel Instagram Post</dc:title>
  <dc:creator>Marjetka Brank</dc:creator>
  <cp:lastModifiedBy>Marjetka Brank</cp:lastModifiedBy>
  <cp:revision>7</cp:revision>
  <dcterms:created xsi:type="dcterms:W3CDTF">2006-08-16T00:00:00Z</dcterms:created>
  <dcterms:modified xsi:type="dcterms:W3CDTF">2023-10-10T11:55:03Z</dcterms:modified>
  <dc:identifier>DAFu-8qBRi4</dc:identifier>
</cp:coreProperties>
</file>