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0" r:id="rId1"/>
  </p:sldMasterIdLst>
  <p:notesMasterIdLst>
    <p:notesMasterId r:id="rId14"/>
  </p:notesMasterIdLst>
  <p:handoutMasterIdLst>
    <p:handoutMasterId r:id="rId15"/>
  </p:handoutMasterIdLst>
  <p:sldIdLst>
    <p:sldId id="256" r:id="rId2"/>
    <p:sldId id="312" r:id="rId3"/>
    <p:sldId id="313" r:id="rId4"/>
    <p:sldId id="314" r:id="rId5"/>
    <p:sldId id="315" r:id="rId6"/>
    <p:sldId id="310" r:id="rId7"/>
    <p:sldId id="311" r:id="rId8"/>
    <p:sldId id="300" r:id="rId9"/>
    <p:sldId id="316" r:id="rId10"/>
    <p:sldId id="318" r:id="rId11"/>
    <p:sldId id="319" r:id="rId12"/>
    <p:sldId id="317" r:id="rId13"/>
  </p:sldIdLst>
  <p:sldSz cx="12192000" cy="6858000"/>
  <p:notesSz cx="68199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49B"/>
    <a:srgbClr val="C4F4FE"/>
    <a:srgbClr val="0079C1"/>
    <a:srgbClr val="66952E"/>
    <a:srgbClr val="529DBA"/>
    <a:srgbClr val="1B495A"/>
    <a:srgbClr val="2EA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83943" autoAdjust="0"/>
  </p:normalViewPr>
  <p:slideViewPr>
    <p:cSldViewPr snapToGrid="0">
      <p:cViewPr varScale="1">
        <p:scale>
          <a:sx n="93" d="100"/>
          <a:sy n="93" d="100"/>
        </p:scale>
        <p:origin x="51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8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62388" y="0"/>
            <a:ext cx="295592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96631-EDC5-4B0B-BFB2-BBAE11568177}" type="datetimeFigureOut">
              <a:rPr lang="sl-SI" smtClean="0"/>
              <a:t>16. 06. 2021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559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62388" y="9432925"/>
            <a:ext cx="295592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B87E3-D24B-4E52-815E-0287A71E953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214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829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829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258A725-03C7-4B28-AD76-89D5F46AB831}" type="datetimeFigureOut">
              <a:rPr lang="sl-SI" smtClean="0"/>
              <a:t>16. 06. 2021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4318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1990" y="4779486"/>
            <a:ext cx="5455920" cy="3910489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55290" cy="498294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63032" y="9433107"/>
            <a:ext cx="2955290" cy="498294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8E8E5476-73CA-47B9-888E-B7CBF703315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35390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E5476-73CA-47B9-888E-B7CBF7033153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6690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E5476-73CA-47B9-888E-B7CBF7033153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58737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E5476-73CA-47B9-888E-B7CBF7033153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0966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E5476-73CA-47B9-888E-B7CBF7033153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8978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E5476-73CA-47B9-888E-B7CBF7033153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5242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75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16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0708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203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3962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42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549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13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39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6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43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0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28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4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46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6/16/2021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90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94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74748" y="3602575"/>
            <a:ext cx="10333665" cy="3050612"/>
          </a:xfrm>
        </p:spPr>
        <p:txBody>
          <a:bodyPr/>
          <a:lstStyle/>
          <a:p>
            <a:pPr algn="l"/>
            <a: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altLang="sl-SI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altLang="sl-SI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altLang="sl-SI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Osnutek </a:t>
            </a:r>
            <a:r>
              <a:rPr lang="sl-SI" altLang="sl-SI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Resolucije o nacionalnem programu izobraževanja odraslih </a:t>
            </a:r>
            <a: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Republiki </a:t>
            </a:r>
            <a: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Sloveniji za </a:t>
            </a:r>
            <a:r>
              <a:rPr lang="sl-SI" altLang="sl-SI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obdobje 2021–2030  (</a:t>
            </a:r>
            <a:r>
              <a:rPr lang="sl-SI" altLang="sl-SI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ReNPIO</a:t>
            </a:r>
            <a:r>
              <a:rPr lang="sl-SI" altLang="sl-SI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2021 - 2030)</a:t>
            </a:r>
            <a:br>
              <a:rPr lang="sl-SI" altLang="sl-SI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Strokovni svet RS za izobraževanje odraslih, 16. junij 2021</a:t>
            </a:r>
            <a:b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altLang="sl-SI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mag. Katja Dovžak, Direktorat za srednje in višje šolstvo ter izobraževanje </a:t>
            </a:r>
            <a:r>
              <a:rPr lang="sl-SI" altLang="sl-SI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odraslih</a:t>
            </a:r>
            <a:br>
              <a:rPr lang="sl-SI" altLang="sl-SI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 </a:t>
            </a:r>
            <a:r>
              <a:rPr lang="sl-SI" altLang="sl-SI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Perme, Urad za razvoj in kakovost izobraževanja</a:t>
            </a:r>
            <a:br>
              <a:rPr lang="sl-SI" altLang="sl-SI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alt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altLang="sl-SI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altLang="sl-SI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endParaRPr lang="sl-SI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6" descr="if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9654" y="5809171"/>
            <a:ext cx="1439863" cy="72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5826" y="207461"/>
            <a:ext cx="4430069" cy="717938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752" y="1096404"/>
            <a:ext cx="4949071" cy="221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71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18498" y="1"/>
            <a:ext cx="11873501" cy="6858000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7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endParaRPr lang="sl-SI" sz="7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8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Kazalniki </a:t>
            </a:r>
            <a:r>
              <a:rPr lang="sl-SI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prvega prednostnega </a:t>
            </a:r>
            <a:r>
              <a:rPr lang="sl-SI" sz="8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področja - splošno </a:t>
            </a:r>
            <a:r>
              <a:rPr lang="sl-SI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neformalno izobraževanje odraslih</a:t>
            </a:r>
          </a:p>
          <a:p>
            <a:pPr marL="446088" lvl="1" indent="-4460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 startAt="3"/>
            </a:pP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V JV izobraževalne programe 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za odrasle se bo vključilo najmanj 70 % več odraslih kot leta 2019</a:t>
            </a: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l-SI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lvl="1" indent="-4460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 startAt="3"/>
            </a:pP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Delež 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odraslih od 24 do 65 let z najnižjimi dosežki v besedilnih in matematičnih spretnostih se </a:t>
            </a: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bo znižal 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iz 31 % (PIAAC 2016) na manj kot 20 </a:t>
            </a: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%.</a:t>
            </a:r>
          </a:p>
          <a:p>
            <a:pPr marL="446088" lvl="1" indent="-4460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 startAt="3"/>
            </a:pPr>
            <a:r>
              <a:rPr lang="sl-SI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Vključenost</a:t>
            </a: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odraslih od </a:t>
            </a:r>
            <a:r>
              <a:rPr lang="sl-SI" sz="8000" b="1" dirty="0">
                <a:latin typeface="Arial" panose="020B0604020202020204" pitchFamily="34" charset="0"/>
                <a:cs typeface="Arial" panose="020B0604020202020204" pitchFamily="34" charset="0"/>
              </a:rPr>
              <a:t>55 do 64 let 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v katerokoli obliko organiziranega izobraževanja se bo iz 27 </a:t>
            </a: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% (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AIO 2016) povečala na 35 % (AIO 2028</a:t>
            </a: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sl-SI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lvl="1" indent="-4460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 startAt="3"/>
            </a:pPr>
            <a:r>
              <a:rPr lang="sl-SI" sz="8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Vključenost </a:t>
            </a:r>
            <a:r>
              <a:rPr lang="sl-SI" sz="8000" b="1" dirty="0">
                <a:latin typeface="Arial" panose="020B0604020202020204" pitchFamily="34" charset="0"/>
                <a:cs typeface="Arial" panose="020B0604020202020204" pitchFamily="34" charset="0"/>
              </a:rPr>
              <a:t>nižje kvalificiranih odraslih od 25 do 64 let 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(ISCED 0-2) v VŽU v zadnjih 12 mesecih </a:t>
            </a: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bo vsaj 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30 % do 2030</a:t>
            </a: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l-SI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6088" lvl="1" indent="-4460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 startAt="3"/>
            </a:pP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Delež 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odraslih v starosti od 16 do 74 let, z doseženimi najmanj </a:t>
            </a:r>
            <a:r>
              <a:rPr lang="sl-SI" sz="8000" b="1" dirty="0">
                <a:latin typeface="Arial" panose="020B0604020202020204" pitchFamily="34" charset="0"/>
                <a:cs typeface="Arial" panose="020B0604020202020204" pitchFamily="34" charset="0"/>
              </a:rPr>
              <a:t>temeljnimi digitalnimi spretnostmi, </a:t>
            </a: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bo 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70 % do leta 2030.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8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sl-SI" sz="8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sl-SI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Kazalniki drugega prednostnega </a:t>
            </a:r>
            <a:r>
              <a:rPr lang="sl-SI" sz="8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področja - </a:t>
            </a:r>
            <a:r>
              <a:rPr lang="sl-SI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l-SI" sz="8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zobraževanje </a:t>
            </a:r>
            <a:r>
              <a:rPr lang="sl-SI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pridobitev izobrazbe</a:t>
            </a:r>
          </a:p>
          <a:p>
            <a:pPr marL="446088" lvl="1" indent="-4460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 startAt="8"/>
            </a:pP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Delež 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vključenih odraslih v program </a:t>
            </a:r>
            <a:r>
              <a:rPr lang="sl-SI" sz="8000" b="1" dirty="0">
                <a:latin typeface="Arial" panose="020B0604020202020204" pitchFamily="34" charset="0"/>
                <a:cs typeface="Arial" panose="020B0604020202020204" pitchFamily="34" charset="0"/>
              </a:rPr>
              <a:t>OŠO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 v starosti od 45 do 55 let se bo, od leta 2020 do leta 2030, </a:t>
            </a: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vsako 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leto povečal za 2 % glede na predhodno leto.</a:t>
            </a:r>
          </a:p>
          <a:p>
            <a:pPr marL="446088" lvl="1" indent="-446088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 startAt="8"/>
            </a:pP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Delež 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odraslih, starih od 25 do 64 let, z dokončano </a:t>
            </a:r>
            <a:r>
              <a:rPr lang="sl-SI" sz="8000" b="1" dirty="0">
                <a:latin typeface="Arial" panose="020B0604020202020204" pitchFamily="34" charset="0"/>
                <a:cs typeface="Arial" panose="020B0604020202020204" pitchFamily="34" charset="0"/>
              </a:rPr>
              <a:t>najmanj 4-letno srednjo strokovno izobrazbo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se bo </a:t>
            </a:r>
            <a:r>
              <a:rPr lang="sl-SI" sz="8000" dirty="0">
                <a:latin typeface="Arial" panose="020B0604020202020204" pitchFamily="34" charset="0"/>
                <a:cs typeface="Arial" panose="020B0604020202020204" pitchFamily="34" charset="0"/>
              </a:rPr>
              <a:t>s 62,8 % v letu 2019, povečal na 68 % v letu 2030</a:t>
            </a:r>
            <a:r>
              <a:rPr lang="sl-SI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l-SI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62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sl-SI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endParaRPr lang="sl-SI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endParaRPr lang="sl-SI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endParaRPr lang="sl-SI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r>
              <a:rPr lang="sl-SI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l-SI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7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72610" y="0"/>
            <a:ext cx="11719389" cy="6857999"/>
          </a:xfrm>
          <a:solidFill>
            <a:schemeClr val="accent3">
              <a:lumMod val="9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endParaRPr lang="sl-SI" sz="2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Kazalnika 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tretjega prednostnega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področja - 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Strokovno usposabljanje in izpopolnjevanje za potrebe dela</a:t>
            </a:r>
          </a:p>
          <a:p>
            <a:pPr marL="857250" lvl="1" indent="-457200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 startAt="10"/>
            </a:pPr>
            <a:r>
              <a:rPr lang="sl-S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% brezposelnih 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bo vključenih v programe izobraževanja in usposabljanja v okviru 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APZ.</a:t>
            </a:r>
          </a:p>
          <a:p>
            <a:pPr marL="857250" lvl="1" indent="-457200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 startAt="10"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 leta 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2030 se bo delež podeljenih </a:t>
            </a: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NPK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 povečal za najmanj 70 % glede na leto 2020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l-SI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Kazalnika četrtega prednostnega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področja</a:t>
            </a:r>
            <a:r>
              <a:rPr lang="sl-SI" sz="2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Raziskave 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razvoj </a:t>
            </a:r>
            <a:endParaRPr lang="sl-SI" sz="20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 startAt="12"/>
            </a:pP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zpeljava 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raziskave v 2. ciklu </a:t>
            </a: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PIAAC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 v Sloveniji.</a:t>
            </a:r>
          </a:p>
          <a:p>
            <a:pPr marL="857250" lvl="1" indent="-457200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 startAt="12"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Izpeljava 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najmanj treh </a:t>
            </a: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CRP-ov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 za potrebe izobraževanja odraslih. </a:t>
            </a:r>
          </a:p>
          <a:p>
            <a:pPr marL="857250" lvl="1" indent="-457200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+mj-lt"/>
              <a:buAutoNum type="arabicPeriod" startAt="12"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Izpeljava 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šestih nacionalnih razvojnih projektov za implementacijo teoretskih in raziskovalnih 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spoznanj 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v izobraževanje odraslih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l-SI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Kazalnik 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petega prednostnega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področja - 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Dejavnosti na področju izobraževanju odraslih</a:t>
            </a:r>
          </a:p>
          <a:p>
            <a:pPr marL="4000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l-SI" sz="2000" b="1" dirty="0">
                <a:latin typeface="Arial" panose="020B0604020202020204" pitchFamily="34" charset="0"/>
                <a:cs typeface="Arial" panose="020B0604020202020204" pitchFamily="34" charset="0"/>
              </a:rPr>
              <a:t>svetovalno dejavnost 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v izobraževanju odraslih, ki se izvaja kot javna služba, se bo do leta 2030 vključilo 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vsaj 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20 % več odraslih glede na leto 2020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l-SI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endParaRPr lang="sl-SI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l-SI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4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754912" y="462023"/>
            <a:ext cx="8593740" cy="5862318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endParaRPr lang="sl-SI" sz="2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Okvirni obseg javnih sredstev</a:t>
            </a:r>
          </a:p>
          <a:p>
            <a:pPr marL="0" indent="0">
              <a:buNone/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Priprava in izvajanje </a:t>
            </a:r>
            <a:r>
              <a:rPr lang="sl-SI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ReNPIO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Postopek priprave in spremljanja izvajanja:</a:t>
            </a:r>
            <a:endParaRPr lang="sl-SI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priprava LPIO, 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poročilo o izvajanju LPIO,</a:t>
            </a:r>
          </a:p>
          <a:p>
            <a:pPr lvl="2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poročilo o izvajanju </a:t>
            </a:r>
            <a:r>
              <a:rPr lang="sl-SI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ReNPIO</a:t>
            </a:r>
            <a:r>
              <a:rPr lang="sl-SI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2021.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endParaRPr lang="sl-SI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638" lvl="2" indent="-20638">
              <a:lnSpc>
                <a:spcPct val="110000"/>
              </a:lnSpc>
              <a:spcBef>
                <a:spcPts val="0"/>
              </a:spcBef>
              <a:buNone/>
              <a:tabLst>
                <a:tab pos="0" algn="l"/>
              </a:tabLst>
            </a:pPr>
            <a:r>
              <a:rPr lang="sl-SI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Zaključek</a:t>
            </a:r>
          </a:p>
          <a:p>
            <a:pPr marL="457200" lvl="1" indent="0">
              <a:buNone/>
            </a:pPr>
            <a:endParaRPr lang="sl-SI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sl-SI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Priloge</a:t>
            </a:r>
          </a:p>
          <a:p>
            <a:pPr marL="800100" lvl="1" indent="-342900">
              <a:buAutoNum type="arabicPeriod"/>
            </a:pPr>
            <a:r>
              <a:rPr 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Temeljni pojmi</a:t>
            </a:r>
          </a:p>
          <a:p>
            <a:pPr marL="800100" lvl="1" indent="-342900">
              <a:buAutoNum type="arabicPeriod"/>
            </a:pPr>
            <a:r>
              <a:rPr 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Seznam kazalnikov</a:t>
            </a:r>
          </a:p>
          <a:p>
            <a:pPr marL="800100" lvl="1" indent="-342900">
              <a:buAutoNum type="arabicPeriod"/>
            </a:pPr>
            <a:r>
              <a:rPr 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Seznam kratic</a:t>
            </a:r>
          </a:p>
          <a:p>
            <a:pPr marL="800100" lvl="1" indent="-342900">
              <a:buAutoNum type="arabicPeriod"/>
            </a:pPr>
            <a:r>
              <a:rPr 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Seznam preglednic</a:t>
            </a:r>
            <a:endParaRPr lang="sl-SI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sl-SI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sl-SI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69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375920"/>
            <a:ext cx="8596668" cy="711200"/>
          </a:xfrm>
        </p:spPr>
        <p:txBody>
          <a:bodyPr>
            <a:normAutofit/>
          </a:bodyPr>
          <a:lstStyle/>
          <a:p>
            <a:r>
              <a:rPr lang="sl-SI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Priprava: proces in strokovne podlage</a:t>
            </a:r>
            <a:endParaRPr lang="sl-SI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707813" y="1136126"/>
            <a:ext cx="9802649" cy="5241883"/>
          </a:xfrm>
        </p:spPr>
        <p:txBody>
          <a:bodyPr>
            <a:noAutofit/>
          </a:bodyPr>
          <a:lstStyle/>
          <a:p>
            <a:pPr marL="0" indent="0">
              <a:buClrTx/>
              <a:buSzPct val="100000"/>
              <a:buNone/>
            </a:pPr>
            <a:r>
              <a:rPr lang="sl-SI" sz="2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Strokovni in drugi dogodki</a:t>
            </a:r>
          </a:p>
          <a:p>
            <a:pPr marL="0" indent="0">
              <a:buClrTx/>
              <a:buSzPct val="100000"/>
              <a:buNone/>
            </a:pPr>
            <a:endParaRPr lang="sl-SI" sz="20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457200" indent="-457200">
              <a:buClrTx/>
              <a:buSzPct val="100000"/>
              <a:buAutoNum type="arabicPeriod"/>
            </a:pPr>
            <a:r>
              <a:rPr lang="sl-SI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Andragoški kolokvij 2019</a:t>
            </a:r>
          </a:p>
          <a:p>
            <a:pPr marL="457200" indent="-457200">
              <a:buClrTx/>
              <a:buSzPct val="100000"/>
              <a:buAutoNum type="arabicPeriod"/>
            </a:pPr>
            <a:r>
              <a:rPr lang="sl-SI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Letni posvet v izobraževanju odraslih 2019</a:t>
            </a:r>
          </a:p>
          <a:p>
            <a:pPr marL="457200" indent="-457200">
              <a:buClrTx/>
              <a:buSzPct val="100000"/>
              <a:buAutoNum type="arabicPeriod"/>
            </a:pPr>
            <a:r>
              <a:rPr lang="sl-SI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Posvetovalni dogodek za </a:t>
            </a:r>
            <a:r>
              <a:rPr lang="sl-SI" sz="2000" dirty="0" err="1" smtClean="0">
                <a:solidFill>
                  <a:schemeClr val="tx1"/>
                </a:solidFill>
                <a:latin typeface="Arial" charset="0"/>
                <a:cs typeface="Arial" charset="0"/>
              </a:rPr>
              <a:t>ReNPIO</a:t>
            </a:r>
            <a:r>
              <a:rPr lang="sl-SI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v povezavi s projektom EPUO (nov. 2019)</a:t>
            </a:r>
          </a:p>
          <a:p>
            <a:pPr marL="457200" indent="-457200">
              <a:buClrTx/>
              <a:buSzPct val="100000"/>
              <a:buAutoNum type="arabicPeriod"/>
            </a:pPr>
            <a:r>
              <a:rPr lang="sl-SI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Posvet o prenovi programa osnovne šole za odrasle 2019</a:t>
            </a:r>
          </a:p>
          <a:p>
            <a:pPr marL="457200" indent="-457200">
              <a:buClrTx/>
              <a:buSzPct val="100000"/>
              <a:buAutoNum type="arabicPeriod"/>
            </a:pPr>
            <a:r>
              <a:rPr lang="sl-SI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Posvetovalne srečanje s predstavniki drugih ministrstev (junij in september 2020)</a:t>
            </a:r>
          </a:p>
          <a:p>
            <a:pPr marL="457200" indent="-457200">
              <a:buClrTx/>
              <a:buSzPct val="100000"/>
              <a:buAutoNum type="arabicPeriod"/>
            </a:pPr>
            <a:r>
              <a:rPr lang="sl-SI" sz="20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Posvetovalno srečanje z socialnimi partnerji in deležniki julij 2020</a:t>
            </a:r>
          </a:p>
          <a:p>
            <a:pPr marL="0" indent="0">
              <a:buClrTx/>
              <a:buSzPct val="100000"/>
              <a:buNone/>
            </a:pPr>
            <a:endParaRPr lang="sl-SI" sz="2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>
              <a:buClrTx/>
              <a:buSzPct val="100000"/>
              <a:buFontTx/>
              <a:buChar char="-"/>
            </a:pPr>
            <a:endParaRPr lang="sl-SI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45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07814" y="92467"/>
            <a:ext cx="8596668" cy="544531"/>
          </a:xfrm>
        </p:spPr>
        <p:txBody>
          <a:bodyPr>
            <a:normAutofit/>
          </a:bodyPr>
          <a:lstStyle/>
          <a:p>
            <a:pPr algn="ctr"/>
            <a:r>
              <a:rPr lang="sl-SI" sz="2800" dirty="0" smtClean="0">
                <a:solidFill>
                  <a:srgbClr val="C00000"/>
                </a:solidFill>
              </a:rPr>
              <a:t>I. del</a:t>
            </a:r>
            <a:endParaRPr lang="sl-SI" sz="2800" dirty="0">
              <a:solidFill>
                <a:srgbClr val="C00000"/>
              </a:solidFill>
            </a:endParaRPr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317396" y="750014"/>
            <a:ext cx="9730729" cy="59384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SzPct val="101000"/>
              <a:buAutoNum type="arabicPeriod"/>
            </a:pP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Uvod</a:t>
            </a:r>
          </a:p>
          <a:p>
            <a:pPr marL="0" indent="0">
              <a:spcBef>
                <a:spcPts val="0"/>
              </a:spcBef>
              <a:buNone/>
            </a:pPr>
            <a:endParaRPr lang="sl-SI" b="1" dirty="0" smtClean="0">
              <a:solidFill>
                <a:schemeClr val="accent1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sl-SI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Vizija </a:t>
            </a:r>
            <a:r>
              <a:rPr lang="sl-SI" altLang="sl-SI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ReNPIO</a:t>
            </a:r>
            <a:r>
              <a:rPr lang="sl-SI" altLang="sl-SI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 </a:t>
            </a:r>
            <a:r>
              <a:rPr lang="sl-SI" altLang="sl-SI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2030:</a:t>
            </a:r>
            <a:endParaRPr lang="sl-SI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l-SI" b="1" dirty="0" smtClean="0">
              <a:solidFill>
                <a:schemeClr val="accent1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l-SI" b="1" dirty="0" smtClean="0">
              <a:solidFill>
                <a:schemeClr val="accent1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l-SI" b="1" dirty="0" smtClean="0">
              <a:solidFill>
                <a:schemeClr val="accent1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l-SI" b="1" dirty="0" smtClean="0">
              <a:solidFill>
                <a:schemeClr val="accent1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2. Izhodišča</a:t>
            </a:r>
          </a:p>
          <a:p>
            <a:pPr marL="0" indent="0">
              <a:spcBef>
                <a:spcPts val="0"/>
              </a:spcBef>
              <a:buNone/>
            </a:pPr>
            <a:endParaRPr lang="sl-SI" b="1" dirty="0" smtClean="0">
              <a:solidFill>
                <a:schemeClr val="accent1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marL="857250" lvl="1" indent="-457200">
              <a:spcBef>
                <a:spcPts val="0"/>
              </a:spcBef>
              <a:buFont typeface="+mj-lt"/>
              <a:buAutoNum type="arabicPeriod"/>
            </a:pPr>
            <a:r>
              <a:rPr lang="sl-SI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Zakonske podlage</a:t>
            </a:r>
          </a:p>
          <a:p>
            <a:pPr marL="857250" lvl="1" indent="-457200">
              <a:spcBef>
                <a:spcPts val="0"/>
              </a:spcBef>
              <a:buFont typeface="+mj-lt"/>
              <a:buAutoNum type="arabicPeriod"/>
            </a:pPr>
            <a:r>
              <a:rPr lang="sl-SI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Državni strateški in programski dokumenti</a:t>
            </a:r>
          </a:p>
          <a:p>
            <a:pPr marL="857250" lvl="1" indent="-457200">
              <a:spcBef>
                <a:spcPts val="0"/>
              </a:spcBef>
              <a:buFont typeface="+mj-lt"/>
              <a:buAutoNum type="arabicPeriod"/>
            </a:pPr>
            <a:r>
              <a:rPr lang="sl-SI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Mednarodni dokumenti in priporočila</a:t>
            </a:r>
          </a:p>
          <a:p>
            <a:pPr marL="857250" lvl="1" indent="-457200">
              <a:spcBef>
                <a:spcPts val="0"/>
              </a:spcBef>
              <a:buFont typeface="+mj-lt"/>
              <a:buAutoNum type="arabicPeriod"/>
            </a:pPr>
            <a:r>
              <a:rPr lang="sl-SI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Družbeno ekonomski položaj in vplivi izobraževanja odraslih</a:t>
            </a:r>
          </a:p>
          <a:p>
            <a:pPr lvl="3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l-SI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Demografski razvoj, družbeno-gospodarski razvoj, tehnološki razvoj, potrebe trga dela</a:t>
            </a:r>
          </a:p>
          <a:p>
            <a:pPr marL="857250" lvl="1" indent="-457200">
              <a:spcBef>
                <a:spcPts val="0"/>
              </a:spcBef>
              <a:buFont typeface="+mj-lt"/>
              <a:buAutoNum type="arabicPeriod"/>
            </a:pPr>
            <a:r>
              <a:rPr lang="sl-SI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Izobrazbena sestava in aktivnost prebivalstva starejšega od 15 let</a:t>
            </a:r>
          </a:p>
          <a:p>
            <a:pPr marL="800100" lvl="2" indent="0">
              <a:spcBef>
                <a:spcPts val="0"/>
              </a:spcBef>
              <a:buNone/>
            </a:pPr>
            <a:r>
              <a:rPr lang="sl-SI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Aktivnost prebivalstva </a:t>
            </a:r>
          </a:p>
          <a:p>
            <a:pPr lvl="3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l-SI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 statusu, starosti in spolu,</a:t>
            </a:r>
          </a:p>
          <a:p>
            <a:pPr lvl="3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l-SI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po statusu, izobrazbi in spolu</a:t>
            </a:r>
          </a:p>
          <a:p>
            <a:pPr marL="857250" lvl="1" indent="-457200">
              <a:spcBef>
                <a:spcPts val="0"/>
              </a:spcBef>
              <a:buFont typeface="+mj-lt"/>
              <a:buAutoNum type="arabicPeriod"/>
            </a:pPr>
            <a:r>
              <a:rPr lang="sl-SI" sz="1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Dosežki ReNPIO13-20 in mednarodna primerjava</a:t>
            </a:r>
          </a:p>
          <a:p>
            <a:pPr marL="0" indent="0">
              <a:buNone/>
            </a:pPr>
            <a:endParaRPr lang="sl-SI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sl-SI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Pravokotnik 2"/>
          <p:cNvSpPr/>
          <p:nvPr/>
        </p:nvSpPr>
        <p:spPr>
          <a:xfrm>
            <a:off x="2030939" y="1821633"/>
            <a:ext cx="8342615" cy="9452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l-SI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l-SI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Vsi </a:t>
            </a:r>
            <a:r>
              <a:rPr lang="sl-SI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odrasli prebivalci Slovenije imajo v vseh življenjskih obdobjih enake možnosti in spodbude za kakovostno učenje in izobraževanje za svoj celostni razvoj in sonaravno bivanje.</a:t>
            </a:r>
          </a:p>
          <a:p>
            <a:pPr algn="ctr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4636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1" y="1"/>
            <a:ext cx="12192000" cy="68580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sl-SI" sz="2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Izzivi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sl-SI" altLang="sl-SI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ReNPIO</a:t>
            </a:r>
            <a:r>
              <a:rPr lang="sl-SI" alt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 </a:t>
            </a:r>
            <a:r>
              <a:rPr lang="sl-SI" alt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2030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podlagi analize uresničevanja ReNPIO13-20 </a:t>
            </a:r>
            <a:endParaRPr lang="sl-SI" sz="2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sl-SI" sz="2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sl-SI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Vključevanje </a:t>
            </a:r>
            <a:r>
              <a:rPr lang="sl-SI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odraslih v </a:t>
            </a:r>
            <a:r>
              <a:rPr lang="sl-SI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VŽU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(poudarek na </a:t>
            </a:r>
            <a:r>
              <a:rPr lang="sl-SI" sz="2000" dirty="0">
                <a:latin typeface="Arial" panose="020B0604020202020204" pitchFamily="34" charset="0"/>
                <a:cs typeface="Arial" panose="020B0604020202020204" pitchFamily="34" charset="0"/>
              </a:rPr>
              <a:t>ranljivih 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skupinah, maj kot štiriletno SŠ.</a:t>
            </a:r>
          </a:p>
          <a:p>
            <a:pPr marL="400050" lvl="1" indent="0">
              <a:spcBef>
                <a:spcPts val="0"/>
              </a:spcBef>
              <a:buNone/>
            </a:pPr>
            <a:endParaRPr lang="sl-SI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Razvoj </a:t>
            </a:r>
            <a:r>
              <a:rPr lang="sl-SI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različnih oblik učenja,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programov in dejavnosti za ranljive skupine</a:t>
            </a:r>
            <a:r>
              <a:rPr lang="sl-S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  <a:t>starejši </a:t>
            </a:r>
            <a:r>
              <a:rPr lang="sl-S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odrasli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  <a:t>mlajši odrasli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, ki zgodaj opustijo šolanje in </a:t>
            </a:r>
            <a:r>
              <a:rPr lang="sl-SI" sz="1800" dirty="0" err="1">
                <a:latin typeface="Arial" panose="020B0604020202020204" pitchFamily="34" charset="0"/>
                <a:cs typeface="Arial" panose="020B0604020202020204" pitchFamily="34" charset="0"/>
              </a:rPr>
              <a:t>osipniki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  <a:t>invalidi, odrasli s posebnimi potrebami, osebe na prestajanju kazni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drugi;</a:t>
            </a: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  <a:t>socialno izključeni brezposelni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: dolgotrajno brezposelni, starejši (50 let in več), brezposelni z nizko izobrazbo (zaključeno osnovnošolsko izobraževanje ali manj) in mladi (stari od 15 do 29 let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857250" lvl="2" indent="0">
              <a:spcBef>
                <a:spcPts val="0"/>
              </a:spcBef>
              <a:buNone/>
            </a:pPr>
            <a:endParaRPr lang="sl-S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OŠO: </a:t>
            </a:r>
            <a:r>
              <a:rPr lang="sl-SI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osodobitev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izhodišč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 programa, zvišati število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vključenih.</a:t>
            </a: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Izredno </a:t>
            </a:r>
            <a:r>
              <a:rPr lang="sl-SI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SŠ </a:t>
            </a:r>
            <a:r>
              <a:rPr lang="sl-SI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izobraževanje: </a:t>
            </a:r>
            <a:r>
              <a:rPr lang="sl-SI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azvoj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novih pristopov, orodij in programov  usposabljanja strokovnih </a:t>
            </a:r>
            <a:endParaRPr lang="sl-S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delavcev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; z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izvajanjem praktičnega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izobraževanja in vrednotenja. </a:t>
            </a: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sl-SI" sz="2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Javnoveljavni </a:t>
            </a:r>
            <a:r>
              <a:rPr lang="sl-SI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izobraževalni programi za </a:t>
            </a:r>
            <a:r>
              <a:rPr lang="sl-SI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odrasle za </a:t>
            </a:r>
            <a:r>
              <a:rPr lang="sl-SI" sz="2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razvoj in krepitev temeljnih zmožnosti in splošne </a:t>
            </a:r>
            <a:r>
              <a:rPr lang="sl-SI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izobraženosti  </a:t>
            </a:r>
            <a:r>
              <a:rPr lang="sl-SI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</a:t>
            </a:r>
            <a:r>
              <a:rPr lang="sl-SI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zhodišča 2020; modularne oblike v sodelovanju tudi drugih ministrstev) </a:t>
            </a:r>
            <a:endParaRPr lang="sl-SI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sl-SI" sz="1800" dirty="0"/>
              <a:t> </a:t>
            </a:r>
          </a:p>
          <a:p>
            <a:pPr>
              <a:buFontTx/>
              <a:buChar char="-"/>
            </a:pPr>
            <a:endParaRPr lang="sl-SI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5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400050" lvl="1" indent="0">
              <a:spcBef>
                <a:spcPts val="0"/>
              </a:spcBef>
              <a:buNone/>
            </a:pPr>
            <a:endParaRPr lang="sl-SI" sz="1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sl-SI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Izzivi 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sl-SI" altLang="sl-SI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ReNPIO</a:t>
            </a:r>
            <a:r>
              <a:rPr lang="sl-SI" alt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 – 2030 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podlagi analize uresničevanja ReNPIO13-20 </a:t>
            </a:r>
            <a:endParaRPr lang="sl-SI" sz="2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sl-SI" sz="1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endParaRPr lang="sl-SI" sz="1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sl-SI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Priznavanje </a:t>
            </a:r>
            <a:r>
              <a:rPr lang="sl-SI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neformalno ali priložnostno pridobljenega znanja:</a:t>
            </a:r>
            <a:r>
              <a:rPr lang="sl-SI" sz="1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razvoj novih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usmeritev, orodij.</a:t>
            </a:r>
          </a:p>
          <a:p>
            <a:pPr marL="400050" lvl="1" indent="0">
              <a:spcBef>
                <a:spcPts val="0"/>
              </a:spcBef>
              <a:buNone/>
            </a:pPr>
            <a:endParaRPr lang="sl-S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Razvoj kariernih centrov </a:t>
            </a:r>
            <a:r>
              <a:rPr lang="sl-SI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višjem strokovnem </a:t>
            </a:r>
            <a:r>
              <a:rPr lang="sl-SI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izobraževanju</a:t>
            </a:r>
            <a:r>
              <a:rPr lang="sl-SI" sz="1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00050" lvl="1" indent="0">
              <a:spcBef>
                <a:spcPts val="0"/>
              </a:spcBef>
              <a:buNone/>
            </a:pPr>
            <a:r>
              <a:rPr lang="sl-SI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Izpopolnjevanje </a:t>
            </a:r>
            <a:r>
              <a:rPr lang="sl-SI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zaposlenih v vseh sektorjih:</a:t>
            </a:r>
            <a:r>
              <a:rPr lang="sl-SI" sz="1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sodelovanja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z delodajalci zaradi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priprave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novih programov </a:t>
            </a:r>
            <a:endParaRPr lang="sl-S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hitrega prilagajanja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spremembe.</a:t>
            </a:r>
          </a:p>
          <a:p>
            <a:pPr marL="400050" lvl="1" indent="0">
              <a:spcBef>
                <a:spcPts val="0"/>
              </a:spcBef>
              <a:buNone/>
            </a:pPr>
            <a:endParaRPr lang="sl-S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Usposabljanje </a:t>
            </a:r>
            <a:r>
              <a:rPr lang="sl-SI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strokovnih delavcev in izobraževalcev </a:t>
            </a:r>
            <a:r>
              <a:rPr lang="sl-SI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odraslih. </a:t>
            </a:r>
          </a:p>
          <a:p>
            <a:pPr marL="400050" lvl="1" indent="0">
              <a:spcBef>
                <a:spcPts val="0"/>
              </a:spcBef>
              <a:buNone/>
            </a:pPr>
            <a:endParaRPr lang="sl-SI" sz="1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Povečati </a:t>
            </a:r>
            <a:r>
              <a:rPr lang="sl-SI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število </a:t>
            </a:r>
            <a:r>
              <a:rPr lang="sl-SI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raziskav - temeljnih </a:t>
            </a:r>
            <a:r>
              <a:rPr lang="sl-SI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sl-SI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aplikativnih, </a:t>
            </a:r>
            <a:r>
              <a:rPr lang="sl-SI" sz="1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evalvacijskih</a:t>
            </a:r>
            <a:r>
              <a:rPr lang="sl-SI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študij in </a:t>
            </a:r>
            <a:r>
              <a:rPr lang="sl-SI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</a:t>
            </a:r>
            <a:r>
              <a:rPr lang="sl-SI" sz="18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l-SI" sz="1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Spodbujanje razvojnega </a:t>
            </a:r>
            <a:r>
              <a:rPr lang="sl-SI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dela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različnih ravneh.</a:t>
            </a:r>
          </a:p>
          <a:p>
            <a:pPr marL="400050" lvl="1" indent="0">
              <a:spcBef>
                <a:spcPts val="0"/>
              </a:spcBef>
              <a:buNone/>
            </a:pP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Spletna </a:t>
            </a:r>
            <a:r>
              <a:rPr lang="sl-SI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orodja za spremljanje in drugo podporo področju:</a:t>
            </a:r>
            <a:r>
              <a:rPr lang="sl-SI" sz="1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nadgradnja podatkovne baze in načinov </a:t>
            </a:r>
            <a:endParaRPr lang="sl-S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zbiranja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podatkov za spremljanje izvajanja programov in dejavnosti v </a:t>
            </a:r>
            <a:r>
              <a:rPr lang="sl-S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ReNPIO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00050" lvl="1" indent="0">
              <a:spcBef>
                <a:spcPts val="0"/>
              </a:spcBef>
              <a:buNone/>
            </a:pP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1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Upravljanje </a:t>
            </a:r>
            <a:r>
              <a:rPr lang="sl-SI" sz="1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partnerstvo: </a:t>
            </a:r>
            <a:r>
              <a:rPr lang="sl-SI" sz="1800" b="1" dirty="0">
                <a:latin typeface="Arial" panose="020B0604020202020204" pitchFamily="34" charset="0"/>
                <a:cs typeface="Arial" panose="020B0604020202020204" pitchFamily="34" charset="0"/>
              </a:rPr>
              <a:t>povezovanje med nacionalno, regionalno in lokalno ravnijo s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krepitvijo </a:t>
            </a:r>
            <a:endParaRPr lang="sl-S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dialoga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v procesu ugotavljanja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potreb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načrtovanja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izvajanja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aktivnosti in ukrepov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področju razvoja </a:t>
            </a:r>
            <a:endParaRPr lang="sl-S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spcBef>
                <a:spcPts val="0"/>
              </a:spcBef>
              <a:buNone/>
            </a:pP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človeških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virov. </a:t>
            </a:r>
          </a:p>
          <a:p>
            <a:pPr marL="0" indent="0">
              <a:buNone/>
            </a:pPr>
            <a:endParaRPr lang="sl-SI" sz="2000" dirty="0"/>
          </a:p>
          <a:p>
            <a:pPr>
              <a:buFontTx/>
              <a:buChar char="-"/>
            </a:pPr>
            <a:endParaRPr lang="sl-SI" sz="2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27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68356" y="129340"/>
            <a:ext cx="8596668" cy="548754"/>
          </a:xfrm>
        </p:spPr>
        <p:txBody>
          <a:bodyPr>
            <a:normAutofit/>
          </a:bodyPr>
          <a:lstStyle/>
          <a:p>
            <a:pPr algn="ctr"/>
            <a:r>
              <a:rPr lang="sl-SI" sz="2800" dirty="0" smtClean="0">
                <a:solidFill>
                  <a:srgbClr val="C00000"/>
                </a:solidFill>
              </a:rPr>
              <a:t>II. del</a:t>
            </a:r>
            <a:endParaRPr lang="sl-SI" sz="2800" dirty="0">
              <a:solidFill>
                <a:srgbClr val="C00000"/>
              </a:solidFill>
            </a:endParaRPr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400691" y="1136126"/>
            <a:ext cx="9863191" cy="52418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Nacionalni program izobraževanja 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odraslih 2021–2030 </a:t>
            </a:r>
          </a:p>
          <a:p>
            <a:pPr marL="0" indent="0">
              <a:buNone/>
            </a:pPr>
            <a:endParaRPr lang="sl-SI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Cilji </a:t>
            </a:r>
            <a:r>
              <a:rPr lang="sl-SI" sz="20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ReNPIO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2021–2030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sl-SI" sz="2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sl-SI" sz="20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sl-SI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Povečati vključenost odraslih v VŽU</a:t>
            </a:r>
          </a:p>
          <a:p>
            <a:pPr marL="857250" lvl="1" indent="-457200">
              <a:buFont typeface="+mj-lt"/>
              <a:buAutoNum type="arabicPeriod"/>
            </a:pPr>
            <a:r>
              <a:rPr lang="sl-SI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Zvišati </a:t>
            </a:r>
            <a:r>
              <a:rPr lang="sl-SI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raven temeljnih zmožnosti in izboljšati splošno izobraženost </a:t>
            </a:r>
            <a:r>
              <a:rPr lang="sl-SI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odraslih</a:t>
            </a:r>
            <a:endParaRPr lang="sl-SI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sl-SI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Zvišati </a:t>
            </a:r>
            <a:r>
              <a:rPr lang="sl-SI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izobrazbeno raven </a:t>
            </a:r>
            <a:r>
              <a:rPr lang="sl-SI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odraslih</a:t>
            </a:r>
            <a:endParaRPr lang="sl-SI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sl-SI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Povečati </a:t>
            </a:r>
            <a:r>
              <a:rPr lang="sl-SI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usposobljenost prebivalstva za uspešno odzivanje na potrebe trga </a:t>
            </a:r>
            <a:r>
              <a:rPr lang="sl-SI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dela</a:t>
            </a:r>
            <a:endParaRPr lang="sl-SI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sl-SI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Izboljšati </a:t>
            </a:r>
            <a:r>
              <a:rPr lang="sl-SI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okrepiti dejavnosti na področju izobraževanje odraslih</a:t>
            </a:r>
          </a:p>
        </p:txBody>
      </p:sp>
    </p:spTree>
    <p:extLst>
      <p:ext uri="{BB962C8B-B14F-4D97-AF65-F5344CB8AC3E}">
        <p14:creationId xmlns:p14="http://schemas.microsoft.com/office/powerpoint/2010/main" val="110159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značba mesta vsebine 4"/>
          <p:cNvSpPr>
            <a:spLocks noGrp="1"/>
          </p:cNvSpPr>
          <p:nvPr>
            <p:ph idx="1"/>
          </p:nvPr>
        </p:nvSpPr>
        <p:spPr>
          <a:xfrm>
            <a:off x="707814" y="359596"/>
            <a:ext cx="8778638" cy="6018413"/>
          </a:xfrm>
        </p:spPr>
        <p:txBody>
          <a:bodyPr>
            <a:noAutofit/>
          </a:bodyPr>
          <a:lstStyle/>
          <a:p>
            <a:pPr marL="457200" indent="-457200">
              <a:buClrTx/>
              <a:buSzPct val="100000"/>
              <a:buFont typeface="+mj-lt"/>
              <a:buAutoNum type="arabicPeriod"/>
            </a:pPr>
            <a:endParaRPr lang="sl-SI" sz="2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ClrTx/>
              <a:buSzPct val="100000"/>
              <a:buNone/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Ciljne 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skupine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2021–2030</a:t>
            </a:r>
          </a:p>
          <a:p>
            <a:pPr marL="0" indent="0">
              <a:spcBef>
                <a:spcPts val="0"/>
              </a:spcBef>
              <a:buClrTx/>
              <a:buSzPct val="100000"/>
              <a:buNone/>
            </a:pPr>
            <a:endParaRPr lang="sl-SI" sz="2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sl-SI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odrasli </a:t>
            </a:r>
            <a:r>
              <a:rPr lang="sl-SI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nizko razvitimi temeljnimi zmožnostmi</a:t>
            </a:r>
            <a:r>
              <a:rPr lang="sl-SI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ne glede na zaposlitveni položaj, starost oziroma druge značilnosti; </a:t>
            </a:r>
            <a:endParaRPr lang="sl-SI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endParaRPr lang="sl-SI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sl-SI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odrasli, ki potrebujejo izboljšanje splošne izobraženosti </a:t>
            </a:r>
            <a:r>
              <a:rPr lang="sl-SI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osebne potrebe in za reševanje izzivov skupnosti;  </a:t>
            </a:r>
            <a:endParaRPr lang="sl-SI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endParaRPr lang="sl-SI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sl-SI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odrasli, ki potrebujejo nadaljnje poklicno oziroma strokovno izpopolnjevanje ali usposabljanje </a:t>
            </a:r>
            <a:r>
              <a:rPr lang="sl-SI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skladu s potrebami trga dela</a:t>
            </a:r>
            <a:r>
              <a:rPr lang="sl-SI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857250" lvl="1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endParaRPr lang="sl-SI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sl-SI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mlajši odrasli, </a:t>
            </a:r>
            <a:r>
              <a:rPr lang="sl-SI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 zgodaj opustijo šolanje in </a:t>
            </a:r>
            <a:r>
              <a:rPr lang="sl-SI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osipniki</a:t>
            </a:r>
            <a:r>
              <a:rPr lang="sl-SI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sl-SI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endParaRPr lang="sl-SI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sl-SI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starejši (65</a:t>
            </a:r>
            <a:r>
              <a:rPr lang="sl-SI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+);</a:t>
            </a:r>
          </a:p>
          <a:p>
            <a:pPr marL="857250" lvl="1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endParaRPr lang="sl-SI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r>
              <a:rPr lang="sl-SI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odrasli, ki imajo omejene možnosti </a:t>
            </a:r>
            <a:r>
              <a:rPr lang="sl-SI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dostopa do socialnih, kulturnih, ekonomskih in izobraževalnih dobrin. </a:t>
            </a:r>
          </a:p>
        </p:txBody>
      </p:sp>
    </p:spTree>
    <p:extLst>
      <p:ext uri="{BB962C8B-B14F-4D97-AF65-F5344CB8AC3E}">
        <p14:creationId xmlns:p14="http://schemas.microsoft.com/office/powerpoint/2010/main" val="290406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43769" y="291902"/>
            <a:ext cx="9240818" cy="596506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endParaRPr lang="sl-SI" sz="2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r>
              <a:rPr lang="sl-SI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Prednostna </a:t>
            </a:r>
            <a:r>
              <a:rPr lang="sl-SI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področja </a:t>
            </a:r>
            <a:r>
              <a:rPr lang="sl-SI" sz="2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ReNPIO</a:t>
            </a:r>
            <a:r>
              <a:rPr lang="sl-SI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2021–2030 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endParaRPr lang="sl-SI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lnSpc>
                <a:spcPct val="110000"/>
              </a:lnSpc>
              <a:buClrTx/>
              <a:buSzPct val="100000"/>
              <a:buFont typeface="+mj-lt"/>
              <a:buAutoNum type="arabicPeriod"/>
            </a:pPr>
            <a:r>
              <a:rPr lang="sl-SI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Splošno 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neformalno izobraževanje odraslih</a:t>
            </a:r>
          </a:p>
          <a:p>
            <a:pPr marL="857250" lvl="1" indent="-457200">
              <a:lnSpc>
                <a:spcPct val="110000"/>
              </a:lnSpc>
              <a:buClrTx/>
              <a:buSzPct val="100000"/>
              <a:buFont typeface="+mj-lt"/>
              <a:buAutoNum type="arabicPeriod"/>
            </a:pPr>
            <a:r>
              <a:rPr lang="sl-SI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Izobraževanje 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pridobitev izobrazbe</a:t>
            </a:r>
          </a:p>
          <a:p>
            <a:pPr marL="857250" lvl="1" indent="-457200">
              <a:lnSpc>
                <a:spcPct val="110000"/>
              </a:lnSpc>
              <a:buClrTx/>
              <a:buSzPct val="100000"/>
              <a:buFont typeface="+mj-lt"/>
              <a:buAutoNum type="arabicPeriod"/>
            </a:pPr>
            <a:r>
              <a:rPr lang="sl-SI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Strokovno 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usposabljanje in izpopolnjevanje za potrebe dela</a:t>
            </a:r>
          </a:p>
          <a:p>
            <a:pPr marL="857250" lvl="1" indent="-457200">
              <a:lnSpc>
                <a:spcPct val="110000"/>
              </a:lnSpc>
              <a:buClrTx/>
              <a:buSzPct val="100000"/>
              <a:buFont typeface="+mj-lt"/>
              <a:buAutoNum type="arabicPeriod"/>
            </a:pPr>
            <a:r>
              <a:rPr lang="sl-SI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Raziskave 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razvoj </a:t>
            </a:r>
          </a:p>
          <a:p>
            <a:pPr marL="857250" lvl="1" indent="-457200">
              <a:lnSpc>
                <a:spcPct val="110000"/>
              </a:lnSpc>
              <a:buClrTx/>
              <a:buSzPct val="100000"/>
              <a:buFont typeface="+mj-lt"/>
              <a:buAutoNum type="arabicPeriod"/>
            </a:pPr>
            <a:r>
              <a:rPr lang="sl-SI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Dejavnosti </a:t>
            </a:r>
            <a:r>
              <a:rPr lang="sl-SI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področju izobraževanju </a:t>
            </a:r>
            <a:r>
              <a:rPr lang="sl-SI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odraslih</a:t>
            </a:r>
          </a:p>
          <a:p>
            <a:pPr marL="857250" lvl="1" indent="-457200">
              <a:lnSpc>
                <a:spcPct val="110000"/>
              </a:lnSpc>
              <a:buClrTx/>
              <a:buSzPct val="100000"/>
              <a:buFont typeface="+mj-lt"/>
              <a:buAutoNum type="arabicPeriod"/>
            </a:pPr>
            <a:endParaRPr lang="sl-SI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ClrTx/>
              <a:buSzPct val="100000"/>
              <a:buNone/>
            </a:pPr>
            <a:r>
              <a:rPr lang="sl-SI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Posamezno prednostno področje vključuje: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endParaRPr lang="sl-SI" sz="2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r>
              <a:rPr lang="sl-SI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opredelitev oziroma opis področja, 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r>
              <a:rPr lang="sl-SI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ukrepe vključenih ministrstev,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r>
              <a:rPr lang="sl-SI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programe in dejavnosti, ki se izvajajo kot javna služba in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r>
              <a:rPr lang="sl-SI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kazalnike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endParaRPr lang="sl-SI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12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226629" y="256854"/>
            <a:ext cx="9146992" cy="604120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endParaRPr lang="sl-SI" sz="2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endParaRPr lang="sl-SI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ClrTx/>
              <a:buSzPct val="100000"/>
              <a:buNone/>
            </a:pPr>
            <a:r>
              <a:rPr lang="sl-SI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Krovna kazalnika</a:t>
            </a:r>
            <a:endParaRPr lang="sl-SI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</a:pPr>
            <a:endParaRPr lang="sl-SI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Iz Ankete o delovni sili (ADS) 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l-SI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Stopnja udeležbe prebivalstva v starosti od 25 do 64 let v VŽU se bo s 11,2 % v letu 2019 povečala na 19 % v letu 2030</a:t>
            </a:r>
            <a:r>
              <a:rPr lang="sl-SI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None/>
            </a:pPr>
            <a:endParaRPr lang="sl-SI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l-SI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Strategija </a:t>
            </a:r>
            <a:r>
              <a:rPr lang="sl-SI" sz="2000" i="1" dirty="0">
                <a:latin typeface="Arial" panose="020B0604020202020204" pitchFamily="34" charset="0"/>
                <a:cs typeface="Arial" panose="020B0604020202020204" pitchFamily="34" charset="0"/>
              </a:rPr>
              <a:t>razvoja Slovenije postavlja za leto 2030 enako ciljno vrednost tega kazalnika. </a:t>
            </a:r>
            <a:endParaRPr lang="sl-SI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None/>
            </a:pPr>
            <a:endParaRPr lang="sl-SI" sz="2000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Iz Ankete o izobraževanju odraslih (AIO) 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l-SI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Stopnja udeležbe prebivalstva v starosti od 25 do 64 let v VŽU se bo s 46 % v letu 2016 povečala na 50 % v letu 2030.</a:t>
            </a: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None/>
            </a:pPr>
            <a:endParaRPr lang="sl-SI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sl-SI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Vsakih </a:t>
            </a:r>
            <a:r>
              <a:rPr lang="sl-SI" sz="2000" i="1" dirty="0">
                <a:latin typeface="Arial" panose="020B0604020202020204" pitchFamily="34" charset="0"/>
                <a:cs typeface="Arial" panose="020B0604020202020204" pitchFamily="34" charset="0"/>
              </a:rPr>
              <a:t>6 let meri vključenost anketirancev v VŽU v dvanajstih mesecih pred snemanjem </a:t>
            </a:r>
            <a:r>
              <a:rPr lang="sl-SI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(EUROSTAT</a:t>
            </a:r>
            <a:r>
              <a:rPr lang="sl-S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sl-SI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3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1">
  <a:themeElements>
    <a:clrScheme name="Po meri 1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0079C1"/>
      </a:accent1>
      <a:accent2>
        <a:srgbClr val="78A22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Gladk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3090</TotalTime>
  <Words>937</Words>
  <Application>Microsoft Office PowerPoint</Application>
  <PresentationFormat>Širokozaslonsko</PresentationFormat>
  <Paragraphs>174</Paragraphs>
  <Slides>12</Slides>
  <Notes>5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8" baseType="lpstr">
      <vt:lpstr>Arial</vt:lpstr>
      <vt:lpstr>Calibri</vt:lpstr>
      <vt:lpstr>Trebuchet MS</vt:lpstr>
      <vt:lpstr>Wingdings</vt:lpstr>
      <vt:lpstr>Wingdings 3</vt:lpstr>
      <vt:lpstr>Tema1</vt:lpstr>
      <vt:lpstr>       Osnutek Resolucije o nacionalnem programu izobraževanja odraslih v  Republiki Sloveniji za obdobje 2021–2030  (ReNPIO 2021 - 2030)  Strokovni svet RS za izobraževanje odraslih, 16. junij 2021   mag. Katja Dovžak, Direktorat za srednje in višje šolstvo ter izobraževanje odraslih Ema Perme, Urad za razvoj in kakovost izobraževanja                                </vt:lpstr>
      <vt:lpstr>Priprava: proces in strokovne podlage</vt:lpstr>
      <vt:lpstr>I. del</vt:lpstr>
      <vt:lpstr>PowerPointova predstavitev</vt:lpstr>
      <vt:lpstr>PowerPointova predstavitev</vt:lpstr>
      <vt:lpstr>II. del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MIZKŠ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Helga Brigita Kočevar</dc:creator>
  <cp:lastModifiedBy>Katja Dovžak</cp:lastModifiedBy>
  <cp:revision>166</cp:revision>
  <cp:lastPrinted>2017-05-31T07:58:39Z</cp:lastPrinted>
  <dcterms:created xsi:type="dcterms:W3CDTF">2016-07-20T09:58:37Z</dcterms:created>
  <dcterms:modified xsi:type="dcterms:W3CDTF">2021-06-16T09:25:45Z</dcterms:modified>
</cp:coreProperties>
</file>