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93" r:id="rId4"/>
    <p:sldId id="272" r:id="rId5"/>
    <p:sldId id="273" r:id="rId6"/>
    <p:sldId id="278" r:id="rId7"/>
    <p:sldId id="285" r:id="rId8"/>
    <p:sldId id="275" r:id="rId9"/>
    <p:sldId id="286" r:id="rId10"/>
    <p:sldId id="287" r:id="rId11"/>
    <p:sldId id="288" r:id="rId12"/>
    <p:sldId id="277" r:id="rId13"/>
    <p:sldId id="262" r:id="rId14"/>
    <p:sldId id="296" r:id="rId15"/>
    <p:sldId id="295" r:id="rId16"/>
    <p:sldId id="291" r:id="rId17"/>
    <p:sldId id="271" r:id="rId1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2C41B-5FF8-40DA-9A0F-F40DA5300E8D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119336" y="306896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rgbClr val="87CEC4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148" y="3274690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DC2FF3-66CE-4A0C-969C-EA8B9856DF78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8" name="Pravokotnik 7"/>
          <p:cNvSpPr/>
          <p:nvPr userDrawn="1"/>
        </p:nvSpPr>
        <p:spPr>
          <a:xfrm>
            <a:off x="1199456" y="7210680"/>
            <a:ext cx="10572749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71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8601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49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7124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6056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8527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9D70F1-EE18-47D4-B3F4-85DB76285099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7352" y="890893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616855-1F1D-4C4C-A578-448C6CF7D729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65408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CC8EC6-DCE6-4E66-BBC2-B6009B680B08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7352" y="890893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962986-7B6E-4F09-9A52-F21F046B6B55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92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548680"/>
            <a:ext cx="11089232" cy="1280890"/>
          </a:xfrm>
        </p:spPr>
        <p:txBody>
          <a:bodyPr/>
          <a:lstStyle/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1412776"/>
            <a:ext cx="11089232" cy="5112568"/>
          </a:xfrm>
        </p:spPr>
        <p:txBody>
          <a:bodyPr/>
          <a:lstStyle>
            <a:lvl1pPr marL="452438" indent="-452438">
              <a:defRPr/>
            </a:lvl1pPr>
            <a:lvl2pPr marL="895350" indent="-438150">
              <a:defRPr/>
            </a:lvl2pPr>
            <a:lvl3pPr marL="1258888" indent="-344488">
              <a:defRPr/>
            </a:lvl3pPr>
            <a:lvl4pPr marL="1700213" indent="-328613">
              <a:defRPr/>
            </a:lvl4pPr>
            <a:lvl5pPr marL="2152650" indent="-323850">
              <a:defRPr/>
            </a:lvl5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88776" y="628262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5991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338" y="2058750"/>
            <a:ext cx="9920273" cy="1468800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7834" y="3665960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E55AB-91DC-429D-8C0D-03FE6E851FA5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84338" y="6135808"/>
            <a:ext cx="8624873" cy="365125"/>
          </a:xfrm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87CEC4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C6A39CF-EA40-4A82-B0A2-9C73A6F94047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5470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47580" y="624110"/>
            <a:ext cx="9657031" cy="1280890"/>
          </a:xfrm>
        </p:spPr>
        <p:txBody>
          <a:bodyPr/>
          <a:lstStyle/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5584" y="2133600"/>
            <a:ext cx="5018368" cy="3777622"/>
          </a:xfrm>
        </p:spPr>
        <p:txBody>
          <a:bodyPr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3992" y="2126222"/>
            <a:ext cx="5480619" cy="3777622"/>
          </a:xfrm>
        </p:spPr>
        <p:txBody>
          <a:bodyPr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3EF2A9-2DD8-49EC-A799-7403CD635828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87CEC4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8FEBCE-BE89-4B91-B233-C04357A7A6B7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9" name="Pravokotnik 8"/>
          <p:cNvSpPr/>
          <p:nvPr userDrawn="1"/>
        </p:nvSpPr>
        <p:spPr>
          <a:xfrm>
            <a:off x="645584" y="1454150"/>
            <a:ext cx="10936816" cy="46038"/>
          </a:xfrm>
          <a:prstGeom prst="rect">
            <a:avLst/>
          </a:prstGeom>
          <a:solidFill>
            <a:srgbClr val="87CEC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882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F49D4-0661-4406-9F48-D4B1B09F6BB2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8489BA5-0DA4-4D5D-A9D2-91029392776D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11" name="Pravokotnik 10"/>
          <p:cNvSpPr/>
          <p:nvPr userDrawn="1"/>
        </p:nvSpPr>
        <p:spPr>
          <a:xfrm>
            <a:off x="645584" y="1454150"/>
            <a:ext cx="10936816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187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2411A-A29A-4CC1-AAAB-096F884AA8FE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7352" y="890893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80385-01C4-40DB-8731-CF817D01F7BC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8" name="Pravokotnik 7"/>
          <p:cNvSpPr/>
          <p:nvPr userDrawn="1"/>
        </p:nvSpPr>
        <p:spPr>
          <a:xfrm>
            <a:off x="645584" y="1454150"/>
            <a:ext cx="10936816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33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E3320B-0D87-4332-873B-9544491FE9A7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67352" y="890893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87D560-11C6-4770-B1F8-23DB5533E967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080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7352" y="890893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9B9774-2187-4C13-8D90-49B42B1C823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0927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DACD5C-543C-4C7C-AF3C-3FC0C70740BA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C3590C4-B459-45B6-B278-F2E9EE544323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443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87CE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408" y="624110"/>
            <a:ext cx="1073720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408" y="2133600"/>
            <a:ext cx="10737204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78A6D0-2973-484C-B183-B600FD6CBB4B}" type="datetimeFigureOut">
              <a:rPr lang="sl-SI" smtClean="0"/>
              <a:pPr>
                <a:defRPr/>
              </a:pPr>
              <a:t>10. 06. 2021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547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2A685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ctrTitle"/>
          </p:nvPr>
        </p:nvSpPr>
        <p:spPr>
          <a:xfrm>
            <a:off x="1536773" y="5634681"/>
            <a:ext cx="10111530" cy="1844145"/>
          </a:xfrm>
        </p:spPr>
        <p:txBody>
          <a:bodyPr>
            <a:normAutofit fontScale="90000"/>
          </a:bodyPr>
          <a:lstStyle/>
          <a:p>
            <a:pPr algn="ctr"/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pt-BR" altLang="sl-SI" dirty="0" smtClean="0"/>
              <a:t>Poročilo </a:t>
            </a:r>
            <a:r>
              <a:rPr lang="pt-BR" altLang="sl-SI" dirty="0"/>
              <a:t>o uresničevanju LPIO </a:t>
            </a:r>
            <a:r>
              <a:rPr lang="pt-BR" altLang="sl-SI" dirty="0" smtClean="0"/>
              <a:t>2020</a:t>
            </a: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sz="2200" dirty="0" smtClean="0"/>
              <a:t>Seja </a:t>
            </a:r>
            <a:r>
              <a:rPr lang="sl-SI" altLang="sl-SI" sz="2200" dirty="0"/>
              <a:t>Komisije za obravnavo strateških vprašanj </a:t>
            </a:r>
            <a:br>
              <a:rPr lang="sl-SI" altLang="sl-SI" sz="2200" dirty="0"/>
            </a:br>
            <a:r>
              <a:rPr lang="sl-SI" altLang="sl-SI" sz="2200" dirty="0"/>
              <a:t>pri Strokovnem svetu RS za izobraževanje odraslih, </a:t>
            </a:r>
            <a:r>
              <a:rPr lang="sl-SI" altLang="sl-SI" sz="2200" dirty="0" smtClean="0"/>
              <a:t>10.6.2021</a:t>
            </a:r>
            <a:r>
              <a:rPr lang="sl-SI" altLang="sl-SI" dirty="0"/>
              <a:t/>
            </a:r>
            <a:br>
              <a:rPr lang="sl-SI" altLang="sl-SI" dirty="0"/>
            </a:br>
            <a:r>
              <a:rPr lang="pt-BR" altLang="sl-SI" dirty="0"/>
              <a:t/>
            </a:r>
            <a:br>
              <a:rPr lang="pt-BR" altLang="sl-SI" dirty="0"/>
            </a:br>
            <a:r>
              <a:rPr lang="pt-BR" altLang="sl-SI" dirty="0"/>
              <a:t/>
            </a:r>
            <a:br>
              <a:rPr lang="pt-BR" altLang="sl-SI" dirty="0"/>
            </a:br>
            <a:endParaRPr lang="sl-SI" altLang="sl-SI" dirty="0"/>
          </a:p>
        </p:txBody>
      </p:sp>
      <p:sp>
        <p:nvSpPr>
          <p:cNvPr id="7171" name="Podnaslov 2"/>
          <p:cNvSpPr>
            <a:spLocks noGrp="1"/>
          </p:cNvSpPr>
          <p:nvPr>
            <p:ph type="subTitle" idx="1"/>
          </p:nvPr>
        </p:nvSpPr>
        <p:spPr>
          <a:xfrm>
            <a:off x="2351584" y="5989738"/>
            <a:ext cx="9386763" cy="607613"/>
          </a:xfrm>
        </p:spPr>
        <p:txBody>
          <a:bodyPr>
            <a:norm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sl-SI" sz="18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mag</a:t>
            </a:r>
            <a:r>
              <a:rPr lang="sl-SI" sz="18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. Andrej Sotošek, mag</a:t>
            </a:r>
            <a:r>
              <a:rPr lang="sl-SI" sz="18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. Jasmina </a:t>
            </a:r>
            <a:r>
              <a:rPr lang="sl-SI" sz="1800" dirty="0" err="1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Mirčeva</a:t>
            </a:r>
            <a:endParaRPr lang="en-GB" sz="1800" dirty="0">
              <a:solidFill>
                <a:schemeClr val="accent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/>
            <a:endParaRPr lang="sl-SI" altLang="sl-SI" sz="2400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657737"/>
            <a:ext cx="5112569" cy="180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562062"/>
            <a:ext cx="11198786" cy="1267508"/>
          </a:xfrm>
        </p:spPr>
        <p:txBody>
          <a:bodyPr>
            <a:normAutofit fontScale="90000"/>
          </a:bodyPr>
          <a:lstStyle/>
          <a:p>
            <a:r>
              <a:rPr lang="sl-SI" dirty="0"/>
              <a:t>Vsebinska realizacija programov, dejavnosti in kazalnikov: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1394" y="2273416"/>
            <a:ext cx="11458865" cy="4991451"/>
          </a:xfrm>
        </p:spPr>
        <p:txBody>
          <a:bodyPr/>
          <a:lstStyle/>
          <a:p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Vključenost v programe in dejavnosti po prednostnih področjih:</a:t>
            </a:r>
          </a:p>
          <a:p>
            <a:pPr marL="457200" lvl="1" indent="0">
              <a:buNone/>
            </a:pPr>
            <a:r>
              <a:rPr lang="sl-SI" sz="2400" b="1" dirty="0" smtClean="0">
                <a:solidFill>
                  <a:schemeClr val="accent1">
                    <a:lumMod val="50000"/>
                  </a:schemeClr>
                </a:solidFill>
              </a:rPr>
              <a:t>Drugo prednostno področje</a:t>
            </a:r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17601"/>
              </p:ext>
            </p:extLst>
          </p:nvPr>
        </p:nvGraphicFramePr>
        <p:xfrm>
          <a:off x="1108030" y="3339018"/>
          <a:ext cx="101655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0880">
                  <a:extLst>
                    <a:ext uri="{9D8B030D-6E8A-4147-A177-3AD203B41FA5}">
                      <a16:colId xmlns:a16="http://schemas.microsoft.com/office/drawing/2014/main" val="2226490115"/>
                    </a:ext>
                  </a:extLst>
                </a:gridCol>
                <a:gridCol w="1887523">
                  <a:extLst>
                    <a:ext uri="{9D8B030D-6E8A-4147-A177-3AD203B41FA5}">
                      <a16:colId xmlns:a16="http://schemas.microsoft.com/office/drawing/2014/main" val="3916310372"/>
                    </a:ext>
                  </a:extLst>
                </a:gridCol>
                <a:gridCol w="1837189">
                  <a:extLst>
                    <a:ext uri="{9D8B030D-6E8A-4147-A177-3AD203B41FA5}">
                      <a16:colId xmlns:a16="http://schemas.microsoft.com/office/drawing/2014/main" val="2995366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Program/dejavnost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88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Osnovna šola za odrasle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1.120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1.121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103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Povrnitev</a:t>
                      </a:r>
                      <a:r>
                        <a:rPr lang="sl-SI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stroškov šolnin v srednješolskem izobraževanju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540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520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944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40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562062"/>
            <a:ext cx="11198786" cy="1267508"/>
          </a:xfrm>
        </p:spPr>
        <p:txBody>
          <a:bodyPr>
            <a:normAutofit fontScale="90000"/>
          </a:bodyPr>
          <a:lstStyle/>
          <a:p>
            <a:r>
              <a:rPr lang="sl-SI" dirty="0"/>
              <a:t>Vsebinska realizacija programov, dejavnosti in kazalnikov: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1394" y="2273416"/>
            <a:ext cx="11458865" cy="4991451"/>
          </a:xfrm>
        </p:spPr>
        <p:txBody>
          <a:bodyPr/>
          <a:lstStyle/>
          <a:p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Vključenost v programe in dejavnosti po prednostnih področjih:</a:t>
            </a:r>
          </a:p>
          <a:p>
            <a:pPr lvl="1"/>
            <a:r>
              <a:rPr lang="sl-SI" sz="2400" b="1" dirty="0" smtClean="0">
                <a:solidFill>
                  <a:schemeClr val="accent1">
                    <a:lumMod val="50000"/>
                  </a:schemeClr>
                </a:solidFill>
              </a:rPr>
              <a:t>Tretje prednostno področje </a:t>
            </a:r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173241"/>
              </p:ext>
            </p:extLst>
          </p:nvPr>
        </p:nvGraphicFramePr>
        <p:xfrm>
          <a:off x="1108030" y="3339018"/>
          <a:ext cx="10165591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673">
                  <a:extLst>
                    <a:ext uri="{9D8B030D-6E8A-4147-A177-3AD203B41FA5}">
                      <a16:colId xmlns:a16="http://schemas.microsoft.com/office/drawing/2014/main" val="2226490115"/>
                    </a:ext>
                  </a:extLst>
                </a:gridCol>
                <a:gridCol w="1821152">
                  <a:extLst>
                    <a:ext uri="{9D8B030D-6E8A-4147-A177-3AD203B41FA5}">
                      <a16:colId xmlns:a16="http://schemas.microsoft.com/office/drawing/2014/main" val="3916310372"/>
                    </a:ext>
                  </a:extLst>
                </a:gridCol>
                <a:gridCol w="1806383">
                  <a:extLst>
                    <a:ext uri="{9D8B030D-6E8A-4147-A177-3AD203B41FA5}">
                      <a16:colId xmlns:a16="http://schemas.microsoft.com/office/drawing/2014/main" val="2995366206"/>
                    </a:ext>
                  </a:extLst>
                </a:gridCol>
                <a:gridCol w="1806383">
                  <a:extLst>
                    <a:ext uri="{9D8B030D-6E8A-4147-A177-3AD203B41FA5}">
                      <a16:colId xmlns:a16="http://schemas.microsoft.com/office/drawing/2014/main" val="2570352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Program/dejavnost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2020/načrt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2020/realizacija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Indeks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88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Preverjanje</a:t>
                      </a:r>
                      <a:r>
                        <a:rPr lang="sl-SI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NPK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1.100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699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63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103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Usposabljanje na delovnem mestu pri delodajalcu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3.287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543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944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Program usposabljanja</a:t>
                      </a:r>
                      <a:r>
                        <a:rPr lang="sl-SI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in ozaveščanja v čebelarstvu 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1.300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1.534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118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6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Program zatiranja</a:t>
                      </a:r>
                      <a:r>
                        <a:rPr lang="sl-SI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škodljivcev in bolezni v čebelarstvu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1.000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617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61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0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Doseganje kazalnikov, opredeljenih v </a:t>
            </a:r>
            <a:r>
              <a:rPr lang="sl-SI" dirty="0" err="1"/>
              <a:t>ReNPIO</a:t>
            </a:r>
            <a:r>
              <a:rPr lang="sl-SI" dirty="0"/>
              <a:t> 2013-2020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55526" y="1745432"/>
            <a:ext cx="11089232" cy="5112568"/>
          </a:xfrm>
        </p:spPr>
        <p:txBody>
          <a:bodyPr/>
          <a:lstStyle/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b="1" i="1" dirty="0">
                <a:solidFill>
                  <a:schemeClr val="accent3">
                    <a:lumMod val="75000"/>
                  </a:schemeClr>
                </a:solidFill>
              </a:rPr>
              <a:t>Udeležba v VŽU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dirty="0" err="1">
                <a:solidFill>
                  <a:schemeClr val="accent3">
                    <a:lumMod val="75000"/>
                  </a:schemeClr>
                </a:solidFill>
              </a:rPr>
              <a:t>ReNPIO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19%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         Podatek 2020: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8,4%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(EUROSTAT)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sl-SI" sz="9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b="1" i="1" dirty="0" smtClean="0">
                <a:solidFill>
                  <a:schemeClr val="accent3">
                    <a:lumMod val="75000"/>
                  </a:schemeClr>
                </a:solidFill>
              </a:rPr>
              <a:t>Razmerje </a:t>
            </a:r>
            <a:r>
              <a:rPr lang="sl-SI" sz="2800" b="1" i="1" dirty="0">
                <a:solidFill>
                  <a:schemeClr val="accent3">
                    <a:lumMod val="75000"/>
                  </a:schemeClr>
                </a:solidFill>
              </a:rPr>
              <a:t>med udeleženci z doseženo stopnjo </a:t>
            </a:r>
            <a:r>
              <a:rPr lang="sl-SI" sz="2800" b="1" i="1" dirty="0" smtClean="0">
                <a:solidFill>
                  <a:schemeClr val="accent3">
                    <a:lumMod val="75000"/>
                  </a:schemeClr>
                </a:solidFill>
              </a:rPr>
              <a:t>izobrazbe: </a:t>
            </a:r>
            <a:endParaRPr lang="sl-SI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„osnovna šola ali manj“   in „terciarno“: 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8,7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(EU: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4,7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sl-SI" sz="9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b="1" i="1" dirty="0" smtClean="0">
                <a:solidFill>
                  <a:schemeClr val="accent3">
                    <a:lumMod val="75000"/>
                  </a:schemeClr>
                </a:solidFill>
              </a:rPr>
              <a:t>Delež </a:t>
            </a:r>
            <a:r>
              <a:rPr lang="sl-SI" sz="2800" b="1" i="1" dirty="0">
                <a:solidFill>
                  <a:schemeClr val="accent3">
                    <a:lumMod val="75000"/>
                  </a:schemeClr>
                </a:solidFill>
              </a:rPr>
              <a:t>15+ brez OŠ: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dirty="0" err="1">
                <a:solidFill>
                  <a:schemeClr val="accent3">
                    <a:lumMod val="75000"/>
                  </a:schemeClr>
                </a:solidFill>
              </a:rPr>
              <a:t>ReNPIO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2,2%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        Podatek 2020: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1,57%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(SURS)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sl-SI" sz="9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</a:rPr>
              <a:t>Delež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25-64 z dokončano najmanj 4 letno SŠ: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sl-SI" sz="2800" dirty="0" err="1">
                <a:solidFill>
                  <a:schemeClr val="accent3">
                    <a:lumMod val="75000"/>
                  </a:schemeClr>
                </a:solidFill>
              </a:rPr>
              <a:t>ReNPIO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sl-SI" sz="2800" b="1" dirty="0">
                <a:solidFill>
                  <a:schemeClr val="accent3">
                    <a:lumMod val="75000"/>
                  </a:schemeClr>
                </a:solidFill>
              </a:rPr>
              <a:t>63%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         Podatek </a:t>
            </a:r>
            <a:r>
              <a:rPr lang="sl-SI" sz="2800" dirty="0" smtClean="0">
                <a:solidFill>
                  <a:schemeClr val="accent3">
                    <a:lumMod val="75000"/>
                  </a:schemeClr>
                </a:solidFill>
              </a:rPr>
              <a:t>2020:</a:t>
            </a:r>
            <a:r>
              <a:rPr lang="sl-SI" sz="2800" dirty="0" smtClean="0">
                <a:solidFill>
                  <a:srgbClr val="FF0000"/>
                </a:solidFill>
              </a:rPr>
              <a:t> </a:t>
            </a: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</a:rPr>
              <a:t>68%</a:t>
            </a:r>
            <a:r>
              <a:rPr lang="sl-SI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(SURS)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(pojasnilo: Metodologija 2020 pri SŠ je spremenjena, ni primerljivosti)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Doseganje ciljnih skupin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9416" y="2097248"/>
            <a:ext cx="10945216" cy="3491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Starejši, manj izobraženi se ne vključujejo v programe IO:</a:t>
            </a:r>
          </a:p>
          <a:p>
            <a:pPr marL="0" indent="0">
              <a:buNone/>
            </a:pPr>
            <a:r>
              <a:rPr lang="sl-SI" sz="2800" dirty="0">
                <a:solidFill>
                  <a:schemeClr val="accent3">
                    <a:lumMod val="75000"/>
                  </a:schemeClr>
                </a:solidFill>
              </a:rPr>
              <a:t>                       </a:t>
            </a:r>
            <a:r>
              <a:rPr lang="sl-SI" sz="2800" dirty="0" smtClean="0">
                <a:solidFill>
                  <a:schemeClr val="accent3">
                    <a:lumMod val="75000"/>
                  </a:schemeClr>
                </a:solidFill>
              </a:rPr>
              <a:t>              </a:t>
            </a:r>
          </a:p>
          <a:p>
            <a:pPr marL="0" indent="0">
              <a:buNone/>
            </a:pPr>
            <a:endParaRPr lang="sl-SI" sz="28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sl-SI" altLang="sl-SI" sz="2800" dirty="0" smtClean="0">
                <a:solidFill>
                  <a:schemeClr val="accent3">
                    <a:lumMod val="75000"/>
                  </a:schemeClr>
                </a:solidFill>
              </a:rPr>
              <a:t>Osnovna šola za odrasle: Število udeležencev ostaja enako,</a:t>
            </a:r>
          </a:p>
          <a:p>
            <a:pPr>
              <a:buNone/>
            </a:pPr>
            <a:r>
              <a:rPr lang="sl-SI" altLang="sl-SI" sz="2800" dirty="0" smtClean="0">
                <a:solidFill>
                  <a:schemeClr val="accent3">
                    <a:lumMod val="75000"/>
                  </a:schemeClr>
                </a:solidFill>
              </a:rPr>
              <a:t>število izvajalcev programa OŠO se je zmanjšalo.</a:t>
            </a:r>
          </a:p>
        </p:txBody>
      </p:sp>
    </p:spTree>
    <p:extLst>
      <p:ext uri="{BB962C8B-B14F-4D97-AF65-F5344CB8AC3E}">
        <p14:creationId xmlns:p14="http://schemas.microsoft.com/office/powerpoint/2010/main" val="339770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266047"/>
            <a:ext cx="11089232" cy="1280890"/>
          </a:xfrm>
        </p:spPr>
        <p:txBody>
          <a:bodyPr/>
          <a:lstStyle/>
          <a:p>
            <a:r>
              <a:rPr lang="sl-SI" dirty="0" smtClean="0"/>
              <a:t>Vključenost v VŽU glede na izobrazbo</a:t>
            </a:r>
            <a:endParaRPr lang="sl-SI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599066"/>
              </p:ext>
            </p:extLst>
          </p:nvPr>
        </p:nvGraphicFramePr>
        <p:xfrm>
          <a:off x="839416" y="1108068"/>
          <a:ext cx="9940954" cy="566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6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0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0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50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99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4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2011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2020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 0-2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ISCED 3-4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 5-8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5-8/0-2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 0-2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 3-4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 5-8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ISCED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5-8/0-2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EU- 27 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8,1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9,7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14,7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4,2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12,6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18,7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4,7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Danska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32,3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23,6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34,7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41,2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1,7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20,0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21,2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1,7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Estonija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11,9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19,7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5,6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17,1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6,6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18,2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3,7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Hrvaška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b.p.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3,8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3,8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err="1">
                          <a:effectLst/>
                        </a:rPr>
                        <a:t>b.p</a:t>
                      </a:r>
                      <a:r>
                        <a:rPr lang="sl-SI" sz="2000" dirty="0">
                          <a:effectLst/>
                        </a:rPr>
                        <a:t>.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b.p.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b.p.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Italija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11,8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1,4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10,6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16,9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12,1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Madžarska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5,6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11,2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5,1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3,7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Avstrija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15,5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25,5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5,9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11,7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3,9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20,1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5,2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Slovenija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</a:rPr>
                        <a:t>16,0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</a:rPr>
                        <a:t>3,3</a:t>
                      </a:r>
                      <a:endParaRPr lang="sl-SI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</a:rPr>
                        <a:t>18,4</a:t>
                      </a:r>
                      <a:endParaRPr lang="sl-SI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</a:rPr>
                        <a:t>27,9</a:t>
                      </a:r>
                      <a:endParaRPr lang="sl-SI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rgbClr val="FF0000"/>
                          </a:solidFill>
                          <a:effectLst/>
                        </a:rPr>
                        <a:t>8,5</a:t>
                      </a:r>
                      <a:endParaRPr lang="sl-SI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</a:rPr>
                        <a:t>8,4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</a:rPr>
                        <a:t>14,8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FF0000"/>
                          </a:solidFill>
                          <a:effectLst/>
                        </a:rPr>
                        <a:t>8,7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Finska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23,8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26,3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32,1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3,0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27,3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14,7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28,5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34,0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2,3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1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Švedska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25,3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17,2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27,1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34,6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2,0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28,6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21,9</a:t>
                      </a:r>
                      <a:endParaRPr lang="sl-SI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29,6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35,3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1,6</a:t>
                      </a:r>
                      <a:endParaRPr lang="sl-S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53888"/>
            <a:ext cx="6319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endParaRPr kumimoji="0" lang="sl-SI" alt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6364181"/>
            <a:ext cx="2334970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Vključenost </a:t>
            </a:r>
            <a:r>
              <a:rPr lang="sl-SI" dirty="0"/>
              <a:t>v VŽU glede na starost</a:t>
            </a: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470903"/>
              </p:ext>
            </p:extLst>
          </p:nvPr>
        </p:nvGraphicFramePr>
        <p:xfrm>
          <a:off x="926106" y="1189125"/>
          <a:ext cx="9448277" cy="5362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3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3669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Starostni razred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25-34 let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35-44 let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45-55 let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55-64 let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Leto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2011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2020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2011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2020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2011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2020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2011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2020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EU 27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16,3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4,8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Danska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44,2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30,6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32,1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19,5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30,0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16,2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24,0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13,6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Estonija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20,0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13,9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19,4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4,7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9,0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Hrvaška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9,1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0,6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: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0,4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Italija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12,5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4,7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4,0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Madžarska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7,9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0,5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2,0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Avstrija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22,9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22,0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13,6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11,7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11,0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8,7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5,2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Slovenija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29,6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16,9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8,5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6,4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6,8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3,9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Finska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34,9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37,2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26,1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29,3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22,2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13,5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17,0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2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Švedska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34,9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37,4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25,8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23,1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27,0</a:t>
                      </a:r>
                      <a:endParaRPr lang="sl-SI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17,4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19,1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endParaRPr lang="sl-SI" altLang="sl-SI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07" y="6536279"/>
            <a:ext cx="2334970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Glavne ugotovitve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9416" y="1398849"/>
            <a:ext cx="11089232" cy="5112568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Epidemija je zaznamovala izvedbo izobraževanja odraslih v zadnjem letu. Zastavljeni cilji in kazalniki so v petini primerov nedoseženi.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Pozitivni trendi: število udeležencev v nekaterih programih je ostalo nespremenjeno ali se je povečalo: delež prebivalstva brez osnovne šole se je zmanjšal, programi, ki so zakonsko predpisani so </a:t>
            </a:r>
            <a:r>
              <a:rPr lang="sl-SI" smtClean="0">
                <a:solidFill>
                  <a:schemeClr val="accent3">
                    <a:lumMod val="75000"/>
                  </a:schemeClr>
                </a:solidFill>
              </a:rPr>
              <a:t>se nadaljevali. </a:t>
            </a:r>
            <a:endParaRPr lang="sl-SI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Negativni trendi: udeležba v IO je nižja, število javnih zavodov, ki jih financira MIZŠ se zmanjšuje, zmanjšuje se število udeležencev v programih neformalnega izobraževanja, v programih usposabljanja na delovnem mestu, zmanjšala se je udeležba brezposelnih in drugih ranljivih skupin.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Povečale so se razlike v znanju in spretnostih med skupinami z digitalnimi spretnostmi in tistimi, ki jih nimajo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. Pridobivanje digitalnih spretnosti je ena od prioritet v prihodnosti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Ranljive skupine so postale še posebej socialno in izobraževalno izključene. 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Poročila resorjev so neenake kakovosti. Zagotavljanje kakovostnih podatkov s strani resorjev je izziv za naslednje leto.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06179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/>
          <p:cNvSpPr>
            <a:spLocks noGrp="1"/>
          </p:cNvSpPr>
          <p:nvPr>
            <p:ph type="title"/>
          </p:nvPr>
        </p:nvSpPr>
        <p:spPr>
          <a:xfrm>
            <a:off x="1559496" y="188640"/>
            <a:ext cx="9657031" cy="1280890"/>
          </a:xfrm>
        </p:spPr>
        <p:txBody>
          <a:bodyPr/>
          <a:lstStyle/>
          <a:p>
            <a:pPr algn="ctr" eaLnBrk="1" hangingPunct="1"/>
            <a:r>
              <a:rPr lang="sl-SI" altLang="sl-SI" dirty="0" smtClean="0"/>
              <a:t>Izobraževanje – pravica, za katero skrbimo že 30 let!</a:t>
            </a:r>
          </a:p>
        </p:txBody>
      </p:sp>
      <p:sp>
        <p:nvSpPr>
          <p:cNvPr id="21507" name="Ograda vsebine 2"/>
          <p:cNvSpPr>
            <a:spLocks noGrp="1"/>
          </p:cNvSpPr>
          <p:nvPr>
            <p:ph sz="half" idx="1"/>
          </p:nvPr>
        </p:nvSpPr>
        <p:spPr>
          <a:xfrm>
            <a:off x="2199503" y="1941545"/>
            <a:ext cx="8155459" cy="3888432"/>
          </a:xfrm>
        </p:spPr>
        <p:txBody>
          <a:bodyPr>
            <a:norm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sl-SI" altLang="sl-SI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sl-SI" altLang="sl-SI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sl-SI" altLang="sl-SI" sz="5400" b="1" dirty="0" smtClean="0">
                <a:solidFill>
                  <a:schemeClr val="accent1">
                    <a:lumMod val="50000"/>
                  </a:schemeClr>
                </a:solidFill>
              </a:rPr>
              <a:t>HVALA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036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Vsebina</a:t>
            </a:r>
            <a:r>
              <a:rPr lang="sl-SI" dirty="0" smtClean="0"/>
              <a:t>:</a:t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23306" y="1563778"/>
            <a:ext cx="8352928" cy="5112568"/>
          </a:xfrm>
        </p:spPr>
        <p:txBody>
          <a:bodyPr/>
          <a:lstStyle/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specifičnost leta </a:t>
            </a:r>
            <a:r>
              <a:rPr lang="sl-SI" altLang="sl-SI" sz="2800" dirty="0" smtClean="0">
                <a:solidFill>
                  <a:schemeClr val="accent1">
                    <a:lumMod val="50000"/>
                  </a:schemeClr>
                </a:solidFill>
              </a:rPr>
              <a:t>2020;</a:t>
            </a:r>
            <a:endParaRPr lang="sl-SI" altLang="sl-SI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 smtClean="0">
                <a:solidFill>
                  <a:schemeClr val="accent1">
                    <a:lumMod val="50000"/>
                  </a:schemeClr>
                </a:solidFill>
              </a:rPr>
              <a:t>vključena </a:t>
            </a: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ministrstva;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načrtovana in realizirana sredstva;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število vključenih po prednostnih področjih; 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doseganje kazalnikov, opredeljenih v </a:t>
            </a:r>
            <a:r>
              <a:rPr lang="sl-SI" altLang="sl-SI" sz="2800" dirty="0" err="1">
                <a:solidFill>
                  <a:schemeClr val="accent1">
                    <a:lumMod val="50000"/>
                  </a:schemeClr>
                </a:solidFill>
              </a:rPr>
              <a:t>ReNPIO</a:t>
            </a:r>
            <a:r>
              <a:rPr lang="sl-SI" altLang="sl-SI" sz="2800" dirty="0">
                <a:solidFill>
                  <a:schemeClr val="accent1">
                    <a:lumMod val="50000"/>
                  </a:schemeClr>
                </a:solidFill>
              </a:rPr>
              <a:t> 2013-2020;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doseganje ciljnih </a:t>
            </a:r>
            <a:r>
              <a:rPr lang="sl-SI" altLang="sl-SI" sz="2800" dirty="0" smtClean="0">
                <a:solidFill>
                  <a:schemeClr val="accent2">
                    <a:lumMod val="50000"/>
                  </a:schemeClr>
                </a:solidFill>
              </a:rPr>
              <a:t>skupin;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sl-SI" altLang="sl-SI" sz="2800" dirty="0" smtClean="0">
                <a:solidFill>
                  <a:schemeClr val="accent2">
                    <a:lumMod val="50000"/>
                  </a:schemeClr>
                </a:solidFill>
              </a:rPr>
              <a:t>gotovitve</a:t>
            </a:r>
            <a:r>
              <a:rPr lang="sl-SI" altLang="sl-SI" sz="2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sl-SI" altLang="sl-SI" sz="2800" dirty="0"/>
          </a:p>
        </p:txBody>
      </p:sp>
    </p:spTree>
    <p:extLst>
      <p:ext uri="{BB962C8B-B14F-4D97-AF65-F5344CB8AC3E}">
        <p14:creationId xmlns:p14="http://schemas.microsoft.com/office/powerpoint/2010/main" val="2074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Vključenost odraslih v VŽU od  2014 do </a:t>
            </a:r>
            <a:r>
              <a:rPr lang="pl-PL" dirty="0" smtClean="0"/>
              <a:t>2020 </a:t>
            </a:r>
            <a:endParaRPr lang="sl-SI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-4555616" y="-119484"/>
            <a:ext cx="19260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Preglednica 6: </a:t>
            </a:r>
            <a:r>
              <a:rPr kumimoji="0" lang="sl-SI" altLang="sl-SI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Vključenost odraslih v VŽU od  2014 do 2020</a:t>
            </a:r>
            <a:endParaRPr kumimoji="0" lang="sl-SI" altLang="sl-SI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Vir: EUROSTAT</a:t>
            </a: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Označba mesta vsebine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091792"/>
              </p:ext>
            </p:extLst>
          </p:nvPr>
        </p:nvGraphicFramePr>
        <p:xfrm>
          <a:off x="1388536" y="1829568"/>
          <a:ext cx="9702796" cy="4495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4696">
                  <a:extLst>
                    <a:ext uri="{9D8B030D-6E8A-4147-A177-3AD203B41FA5}">
                      <a16:colId xmlns:a16="http://schemas.microsoft.com/office/drawing/2014/main" val="1273521530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37588114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3910043391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3949449168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2198407171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4000048092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300421784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4119847938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1819474841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857744980"/>
                    </a:ext>
                  </a:extLst>
                </a:gridCol>
                <a:gridCol w="808810">
                  <a:extLst>
                    <a:ext uri="{9D8B030D-6E8A-4147-A177-3AD203B41FA5}">
                      <a16:colId xmlns:a16="http://schemas.microsoft.com/office/drawing/2014/main" val="281318269"/>
                    </a:ext>
                  </a:extLst>
                </a:gridCol>
              </a:tblGrid>
              <a:tr h="3455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effectLst/>
                        </a:rPr>
                        <a:t>Država/Leto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2019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>
                          <a:effectLst/>
                        </a:rPr>
                        <a:t>2020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855467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EU 27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8083452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Danska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32,3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31,6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31,5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31,9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31,5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26,9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23,5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20,5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5843949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Nemčija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710903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Estonija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11,9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12,8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12,6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11,6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12,4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15,7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17,2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19,7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20,2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17,1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8090846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Hrvaška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837889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Italija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771515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Madžarska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7,1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27688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Avstrija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13,5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15,8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15,1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14,7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11,7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398509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Slovenija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16,0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13,8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12,5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11,6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11,4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8,4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8114449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Slovaška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748847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Finska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23,8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24,5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24,9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26,4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27,4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28,5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27,3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891823"/>
                  </a:ext>
                </a:extLst>
              </a:tr>
              <a:tr h="3457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Švedska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25,3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27,0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28,4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29,2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29,6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30,4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31,4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34,3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28,6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443806"/>
                  </a:ext>
                </a:extLst>
              </a:tr>
            </a:tbl>
          </a:graphicData>
        </a:graphic>
      </p:graphicFrame>
      <p:sp>
        <p:nvSpPr>
          <p:cNvPr id="3" name="Pravokotnik 2"/>
          <p:cNvSpPr/>
          <p:nvPr/>
        </p:nvSpPr>
        <p:spPr>
          <a:xfrm>
            <a:off x="1388536" y="6493079"/>
            <a:ext cx="2319398" cy="260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Vir: EUROSTAT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0378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7108" y="668833"/>
            <a:ext cx="8229600" cy="5000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Vključena ministrstva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4006" y="1677732"/>
            <a:ext cx="11148969" cy="4612605"/>
          </a:xfrm>
        </p:spPr>
        <p:txBody>
          <a:bodyPr>
            <a:noAutofit/>
          </a:bodyPr>
          <a:lstStyle/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MIZŠ (izobraževanje, znanost in šport)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MDDSZ (delo, družino, socialne zadeve in enake možnosti)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MK (kultura)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MZ (zdravje)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MKGP (kmetijstvo, gozdarstvo in prehrana)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MNZ (notranje zadeve)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MP (pravosodje)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MOP (okolje in prostor)</a:t>
            </a:r>
          </a:p>
          <a:p>
            <a:r>
              <a:rPr lang="sl-SI" sz="2800" dirty="0">
                <a:solidFill>
                  <a:schemeClr val="accent1">
                    <a:lumMod val="50000"/>
                  </a:schemeClr>
                </a:solidFill>
              </a:rPr>
              <a:t>MZI (infrastruktura)</a:t>
            </a:r>
          </a:p>
        </p:txBody>
      </p:sp>
    </p:spTree>
    <p:extLst>
      <p:ext uri="{BB962C8B-B14F-4D97-AF65-F5344CB8AC3E}">
        <p14:creationId xmlns:p14="http://schemas.microsoft.com/office/powerpoint/2010/main" val="206183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Načrtovana in realizirana sredstva</a:t>
            </a:r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20253"/>
              </p:ext>
            </p:extLst>
          </p:nvPr>
        </p:nvGraphicFramePr>
        <p:xfrm>
          <a:off x="1130532" y="1197037"/>
          <a:ext cx="10083336" cy="5142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834">
                  <a:extLst>
                    <a:ext uri="{9D8B030D-6E8A-4147-A177-3AD203B41FA5}">
                      <a16:colId xmlns:a16="http://schemas.microsoft.com/office/drawing/2014/main" val="4049764892"/>
                    </a:ext>
                  </a:extLst>
                </a:gridCol>
                <a:gridCol w="2520834">
                  <a:extLst>
                    <a:ext uri="{9D8B030D-6E8A-4147-A177-3AD203B41FA5}">
                      <a16:colId xmlns:a16="http://schemas.microsoft.com/office/drawing/2014/main" val="1519320850"/>
                    </a:ext>
                  </a:extLst>
                </a:gridCol>
                <a:gridCol w="2520834">
                  <a:extLst>
                    <a:ext uri="{9D8B030D-6E8A-4147-A177-3AD203B41FA5}">
                      <a16:colId xmlns:a16="http://schemas.microsoft.com/office/drawing/2014/main" val="275085159"/>
                    </a:ext>
                  </a:extLst>
                </a:gridCol>
                <a:gridCol w="2520834">
                  <a:extLst>
                    <a:ext uri="{9D8B030D-6E8A-4147-A177-3AD203B41FA5}">
                      <a16:colId xmlns:a16="http://schemas.microsoft.com/office/drawing/2014/main" val="3332104386"/>
                    </a:ext>
                  </a:extLst>
                </a:gridCol>
              </a:tblGrid>
              <a:tr h="748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Uporabnik</a:t>
                      </a:r>
                      <a:endParaRPr lang="sl-SI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Načrtovano</a:t>
                      </a:r>
                      <a:endParaRPr lang="sl-SI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effectLst/>
                        </a:rPr>
                        <a:t>Realizirano</a:t>
                      </a:r>
                      <a:endParaRPr lang="sl-SI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Indeks realizacije</a:t>
                      </a:r>
                      <a:endParaRPr lang="sl-SI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9552648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MIZŠ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22.192.980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21.570.237</a:t>
                      </a:r>
                      <a:endParaRPr lang="sl-SI" sz="18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97,2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691421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MDDSZ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31.228.522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21.021.102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67,3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38894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MKGP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14.459.504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12.237.921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84,6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521285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MOP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250.313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104.230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41,6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341093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MZ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10.428.008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10.428.008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531226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MK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2.499.313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1.849.699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74,0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596817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MNZ</a:t>
                      </a:r>
                      <a:endParaRPr lang="sl-SI" sz="2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893.000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599.737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67,2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7433589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MP</a:t>
                      </a:r>
                      <a:endParaRPr lang="sl-SI" sz="2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148.294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101.457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68,4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259377"/>
                  </a:ext>
                </a:extLst>
              </a:tr>
              <a:tr h="48826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MZI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230.000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66.100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28,7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1408929"/>
                  </a:ext>
                </a:extLst>
              </a:tr>
            </a:tbl>
          </a:graphicData>
        </a:graphic>
      </p:graphicFrame>
      <p:sp>
        <p:nvSpPr>
          <p:cNvPr id="3" name="Zaobljeni pravokotnik 2"/>
          <p:cNvSpPr/>
          <p:nvPr/>
        </p:nvSpPr>
        <p:spPr>
          <a:xfrm>
            <a:off x="2094807" y="6409113"/>
            <a:ext cx="2784764" cy="357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Poročila ministrstev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4139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Specifičnost leta 2020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450" y="1412776"/>
            <a:ext cx="11601974" cy="5112568"/>
          </a:xfrm>
        </p:spPr>
        <p:txBody>
          <a:bodyPr/>
          <a:lstStyle/>
          <a:p>
            <a:pPr marL="0" indent="0">
              <a:buNone/>
            </a:pP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</a:rPr>
              <a:t>Realizacijo LIPIO 2020 je izrazito zaznamovala epidemija </a:t>
            </a:r>
            <a:r>
              <a:rPr lang="sl-SI" sz="2800" b="1" dirty="0" err="1" smtClean="0">
                <a:solidFill>
                  <a:schemeClr val="accent3">
                    <a:lumMod val="75000"/>
                  </a:schemeClr>
                </a:solidFill>
              </a:rPr>
              <a:t>covid</a:t>
            </a:r>
            <a:r>
              <a:rPr lang="sl-SI" sz="2800" b="1" dirty="0" smtClean="0">
                <a:solidFill>
                  <a:schemeClr val="accent3">
                    <a:lumMod val="75000"/>
                  </a:schemeClr>
                </a:solidFill>
              </a:rPr>
              <a:t> 19:</a:t>
            </a:r>
          </a:p>
          <a:p>
            <a:pPr marL="0" indent="0">
              <a:buNone/>
            </a:pPr>
            <a:endParaRPr lang="sl-SI" sz="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Finančna realizacija 2020 v primerjavi z letom 2019: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sz="800" dirty="0" smtClean="0"/>
          </a:p>
          <a:p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Finančna realizacija po ministrstvih:</a:t>
            </a:r>
          </a:p>
          <a:p>
            <a:pPr lvl="1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MIZŠ od vseh ministrstev najboljša realizacija (</a:t>
            </a:r>
            <a:r>
              <a:rPr lang="sl-SI" dirty="0" smtClean="0">
                <a:solidFill>
                  <a:srgbClr val="FF0000"/>
                </a:solidFill>
              </a:rPr>
              <a:t>97%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, 97%), razen MZ (identično kot lani 100%);</a:t>
            </a:r>
          </a:p>
          <a:p>
            <a:pPr lvl="1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Najslabša realizacija: MZI (</a:t>
            </a:r>
            <a:r>
              <a:rPr lang="sl-SI" dirty="0" smtClean="0">
                <a:solidFill>
                  <a:srgbClr val="FF0000"/>
                </a:solidFill>
              </a:rPr>
              <a:t>28,7%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, /) in  MOP (</a:t>
            </a:r>
            <a:r>
              <a:rPr lang="sl-SI" dirty="0" smtClean="0">
                <a:solidFill>
                  <a:srgbClr val="FF0000"/>
                </a:solidFill>
              </a:rPr>
              <a:t>41,6%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, /);</a:t>
            </a:r>
          </a:p>
          <a:p>
            <a:pPr lvl="1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Najnižja primerjalna realizacija: MDDSZ (</a:t>
            </a:r>
            <a:r>
              <a:rPr lang="sl-SI" dirty="0" smtClean="0">
                <a:solidFill>
                  <a:srgbClr val="FF0000"/>
                </a:solidFill>
              </a:rPr>
              <a:t>67,3%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, 104%), MK (</a:t>
            </a:r>
            <a:r>
              <a:rPr lang="sl-SI" dirty="0" smtClean="0">
                <a:solidFill>
                  <a:srgbClr val="FF0000"/>
                </a:solidFill>
              </a:rPr>
              <a:t>74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%, 102%)                              in MKGP (</a:t>
            </a:r>
            <a:r>
              <a:rPr lang="sl-SI" dirty="0" smtClean="0">
                <a:solidFill>
                  <a:srgbClr val="FF0000"/>
                </a:solidFill>
              </a:rPr>
              <a:t>84,6%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, 110%)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225936"/>
              </p:ext>
            </p:extLst>
          </p:nvPr>
        </p:nvGraphicFramePr>
        <p:xfrm>
          <a:off x="1325459" y="2693666"/>
          <a:ext cx="809630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077">
                  <a:extLst>
                    <a:ext uri="{9D8B030D-6E8A-4147-A177-3AD203B41FA5}">
                      <a16:colId xmlns:a16="http://schemas.microsoft.com/office/drawing/2014/main" val="1697823344"/>
                    </a:ext>
                  </a:extLst>
                </a:gridCol>
                <a:gridCol w="2024077">
                  <a:extLst>
                    <a:ext uri="{9D8B030D-6E8A-4147-A177-3AD203B41FA5}">
                      <a16:colId xmlns:a16="http://schemas.microsoft.com/office/drawing/2014/main" val="4163372356"/>
                    </a:ext>
                  </a:extLst>
                </a:gridCol>
                <a:gridCol w="2024077">
                  <a:extLst>
                    <a:ext uri="{9D8B030D-6E8A-4147-A177-3AD203B41FA5}">
                      <a16:colId xmlns:a16="http://schemas.microsoft.com/office/drawing/2014/main" val="108159293"/>
                    </a:ext>
                  </a:extLst>
                </a:gridCol>
                <a:gridCol w="2024077">
                  <a:extLst>
                    <a:ext uri="{9D8B030D-6E8A-4147-A177-3AD203B41FA5}">
                      <a16:colId xmlns:a16="http://schemas.microsoft.com/office/drawing/2014/main" val="3384143865"/>
                    </a:ext>
                  </a:extLst>
                </a:gridCol>
              </a:tblGrid>
              <a:tr h="290819">
                <a:tc>
                  <a:txBody>
                    <a:bodyPr/>
                    <a:lstStyle/>
                    <a:p>
                      <a:r>
                        <a:rPr lang="sl-SI" dirty="0" smtClean="0"/>
                        <a:t>Leto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Načrtovano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Realizirano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indeks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377006"/>
                  </a:ext>
                </a:extLst>
              </a:tr>
              <a:tr h="290819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2019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82.329.934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67978.492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86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739575"/>
                  </a:ext>
                </a:extLst>
              </a:tr>
              <a:tr h="290819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2020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78.461.045 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67.717.388 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82,6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42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48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Načrtovana in realizirana sredstva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9416" y="1521833"/>
            <a:ext cx="11089232" cy="5112568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79227"/>
              </p:ext>
            </p:extLst>
          </p:nvPr>
        </p:nvGraphicFramePr>
        <p:xfrm>
          <a:off x="970583" y="2446309"/>
          <a:ext cx="10569616" cy="1015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404">
                  <a:extLst>
                    <a:ext uri="{9D8B030D-6E8A-4147-A177-3AD203B41FA5}">
                      <a16:colId xmlns:a16="http://schemas.microsoft.com/office/drawing/2014/main" val="852991002"/>
                    </a:ext>
                  </a:extLst>
                </a:gridCol>
                <a:gridCol w="3019650">
                  <a:extLst>
                    <a:ext uri="{9D8B030D-6E8A-4147-A177-3AD203B41FA5}">
                      <a16:colId xmlns:a16="http://schemas.microsoft.com/office/drawing/2014/main" val="3370843039"/>
                    </a:ext>
                  </a:extLst>
                </a:gridCol>
                <a:gridCol w="2600587">
                  <a:extLst>
                    <a:ext uri="{9D8B030D-6E8A-4147-A177-3AD203B41FA5}">
                      <a16:colId xmlns:a16="http://schemas.microsoft.com/office/drawing/2014/main" val="916932286"/>
                    </a:ext>
                  </a:extLst>
                </a:gridCol>
                <a:gridCol w="2306975">
                  <a:extLst>
                    <a:ext uri="{9D8B030D-6E8A-4147-A177-3AD203B41FA5}">
                      <a16:colId xmlns:a16="http://schemas.microsoft.com/office/drawing/2014/main" val="2267700288"/>
                    </a:ext>
                  </a:extLst>
                </a:gridCol>
              </a:tblGrid>
              <a:tr h="484080"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2020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Načrt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Realizacija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Indeks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431485"/>
                  </a:ext>
                </a:extLst>
              </a:tr>
              <a:tr h="530988">
                <a:tc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SKUPAJ</a:t>
                      </a:r>
                      <a:endParaRPr lang="sl-SI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85.541.828 /82.329.934</a:t>
                      </a:r>
                      <a:endParaRPr lang="sl-SI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67.978.492</a:t>
                      </a:r>
                      <a:endParaRPr lang="sl-SI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82,6</a:t>
                      </a:r>
                      <a:endParaRPr lang="sl-SI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99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4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2915" y="282673"/>
            <a:ext cx="11089232" cy="1280890"/>
          </a:xfrm>
        </p:spPr>
        <p:txBody>
          <a:bodyPr>
            <a:normAutofit fontScale="90000"/>
          </a:bodyPr>
          <a:lstStyle/>
          <a:p>
            <a:r>
              <a:rPr lang="sl-SI" dirty="0"/>
              <a:t>Načrtovana in realizirana </a:t>
            </a:r>
            <a:r>
              <a:rPr lang="sl-SI" dirty="0" smtClean="0"/>
              <a:t>sredstva po prednostnih področjih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226792"/>
              </p:ext>
            </p:extLst>
          </p:nvPr>
        </p:nvGraphicFramePr>
        <p:xfrm>
          <a:off x="352336" y="1412873"/>
          <a:ext cx="11576140" cy="4925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6600">
                  <a:extLst>
                    <a:ext uri="{9D8B030D-6E8A-4147-A177-3AD203B41FA5}">
                      <a16:colId xmlns:a16="http://schemas.microsoft.com/office/drawing/2014/main" val="3424084999"/>
                    </a:ext>
                  </a:extLst>
                </a:gridCol>
                <a:gridCol w="2902591">
                  <a:extLst>
                    <a:ext uri="{9D8B030D-6E8A-4147-A177-3AD203B41FA5}">
                      <a16:colId xmlns:a16="http://schemas.microsoft.com/office/drawing/2014/main" val="1169372344"/>
                    </a:ext>
                  </a:extLst>
                </a:gridCol>
                <a:gridCol w="2994869">
                  <a:extLst>
                    <a:ext uri="{9D8B030D-6E8A-4147-A177-3AD203B41FA5}">
                      <a16:colId xmlns:a16="http://schemas.microsoft.com/office/drawing/2014/main" val="2949714596"/>
                    </a:ext>
                  </a:extLst>
                </a:gridCol>
                <a:gridCol w="2172080">
                  <a:extLst>
                    <a:ext uri="{9D8B030D-6E8A-4147-A177-3AD203B41FA5}">
                      <a16:colId xmlns:a16="http://schemas.microsoft.com/office/drawing/2014/main" val="1842466750"/>
                    </a:ext>
                  </a:extLst>
                </a:gridCol>
              </a:tblGrid>
              <a:tr h="6817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latin typeface="+mn-lt"/>
                        </a:rPr>
                        <a:t>Prednostna področja in </a:t>
                      </a:r>
                      <a:r>
                        <a:rPr lang="sl-SI" sz="2000" dirty="0" smtClean="0">
                          <a:effectLst/>
                          <a:latin typeface="+mn-lt"/>
                        </a:rPr>
                        <a:t>dejavnosti </a:t>
                      </a:r>
                      <a:endParaRPr lang="sl-SI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latin typeface="+mn-lt"/>
                        </a:rPr>
                        <a:t>LPIO 2020</a:t>
                      </a:r>
                      <a:endParaRPr lang="sl-SI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latin typeface="+mn-lt"/>
                        </a:rPr>
                        <a:t>Realizacija</a:t>
                      </a:r>
                      <a:endParaRPr lang="sl-SI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Indeks</a:t>
                      </a:r>
                    </a:p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816957"/>
                  </a:ext>
                </a:extLst>
              </a:tr>
              <a:tr h="94227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Prvo prednostno področje: splošno izobraževanje odraslih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16.555.512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17.010.404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102,74</a:t>
                      </a:r>
                      <a:endParaRPr lang="sl-SI" sz="20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5422810"/>
                  </a:ext>
                </a:extLst>
              </a:tr>
              <a:tr h="1270219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Drugo prednostno področje: izobraževanje za dvig izobrazbene ravni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2.616.164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3.014.605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115,22</a:t>
                      </a:r>
                      <a:endParaRPr lang="sl-SI" sz="20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964324"/>
                  </a:ext>
                </a:extLst>
              </a:tr>
              <a:tr h="94227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Tretje prednostno področje: usposabljanje za potrebe dela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59.223.198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41.660.457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70,34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600411"/>
                  </a:ext>
                </a:extLst>
              </a:tr>
              <a:tr h="56413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Dejavnosti</a:t>
                      </a:r>
                      <a:endParaRPr lang="sl-SI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7.146.954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6.293.027</a:t>
                      </a:r>
                      <a:endParaRPr lang="sl-SI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sl-SI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88,05</a:t>
                      </a:r>
                      <a:endParaRPr lang="sl-SI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974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3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562062"/>
            <a:ext cx="11198786" cy="1267508"/>
          </a:xfrm>
        </p:spPr>
        <p:txBody>
          <a:bodyPr>
            <a:normAutofit fontScale="90000"/>
          </a:bodyPr>
          <a:lstStyle/>
          <a:p>
            <a:r>
              <a:rPr lang="sl-SI" dirty="0"/>
              <a:t>Vsebinska realizacija programov, dejavnosti in kazalnikov: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9783" y="1736520"/>
            <a:ext cx="11458865" cy="4991451"/>
          </a:xfrm>
        </p:spPr>
        <p:txBody>
          <a:bodyPr/>
          <a:lstStyle/>
          <a:p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Vključenost v programe in dejavnosti po prednostnih področjih:</a:t>
            </a:r>
          </a:p>
          <a:p>
            <a:pPr lvl="1"/>
            <a:r>
              <a:rPr lang="sl-SI" sz="2400" b="1" dirty="0" smtClean="0">
                <a:solidFill>
                  <a:schemeClr val="accent1">
                    <a:lumMod val="50000"/>
                  </a:schemeClr>
                </a:solidFill>
              </a:rPr>
              <a:t>Prvo prednostno področje</a:t>
            </a:r>
          </a:p>
          <a:p>
            <a:pPr lvl="1"/>
            <a:endParaRPr lang="sl-SI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205005"/>
              </p:ext>
            </p:extLst>
          </p:nvPr>
        </p:nvGraphicFramePr>
        <p:xfrm>
          <a:off x="1562217" y="2634343"/>
          <a:ext cx="8127999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718">
                  <a:extLst>
                    <a:ext uri="{9D8B030D-6E8A-4147-A177-3AD203B41FA5}">
                      <a16:colId xmlns:a16="http://schemas.microsoft.com/office/drawing/2014/main" val="2226490115"/>
                    </a:ext>
                  </a:extLst>
                </a:gridCol>
                <a:gridCol w="1577275">
                  <a:extLst>
                    <a:ext uri="{9D8B030D-6E8A-4147-A177-3AD203B41FA5}">
                      <a16:colId xmlns:a16="http://schemas.microsoft.com/office/drawing/2014/main" val="3916310372"/>
                    </a:ext>
                  </a:extLst>
                </a:gridCol>
                <a:gridCol w="1625003">
                  <a:extLst>
                    <a:ext uri="{9D8B030D-6E8A-4147-A177-3AD203B41FA5}">
                      <a16:colId xmlns:a16="http://schemas.microsoft.com/office/drawing/2014/main" val="2995366206"/>
                    </a:ext>
                  </a:extLst>
                </a:gridCol>
                <a:gridCol w="1625003">
                  <a:extLst>
                    <a:ext uri="{9D8B030D-6E8A-4147-A177-3AD203B41FA5}">
                      <a16:colId xmlns:a16="http://schemas.microsoft.com/office/drawing/2014/main" val="680342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Program/dejavnost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2020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Indeks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88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Splošno neformalno izobraževanje za starejše odrasle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10.940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10.200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93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103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Študijski krožki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3.552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2.020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56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944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Središča</a:t>
                      </a:r>
                      <a:r>
                        <a:rPr lang="sl-SI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za samostojno učenje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9.908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8.721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88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9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Borze znanja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889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597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23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Pridobivanje temeljnih poklicnih kompetenc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13.304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5.319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sl-SI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73658"/>
                  </a:ext>
                </a:extLst>
              </a:tr>
            </a:tbl>
          </a:graphicData>
        </a:graphic>
      </p:graphicFrame>
      <p:sp>
        <p:nvSpPr>
          <p:cNvPr id="5" name="Zaobljeni pravokotnik 4"/>
          <p:cNvSpPr/>
          <p:nvPr/>
        </p:nvSpPr>
        <p:spPr>
          <a:xfrm>
            <a:off x="839416" y="6251517"/>
            <a:ext cx="2427316" cy="407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Podatki ACS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88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elest">
  <a:themeElements>
    <a:clrScheme name="Po meri 2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87CEC4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Šeles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1197</Words>
  <Application>Microsoft Office PowerPoint</Application>
  <PresentationFormat>Širokozaslonsko</PresentationFormat>
  <Paragraphs>589</Paragraphs>
  <Slides>17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Times New Roman</vt:lpstr>
      <vt:lpstr>Wingdings 3</vt:lpstr>
      <vt:lpstr>Šelest</vt:lpstr>
      <vt:lpstr>           Poročilo o uresničevanju LPIO 2020 Seja Komisije za obravnavo strateških vprašanj  pri Strokovnem svetu RS za izobraževanje odraslih, 10.6.2021   </vt:lpstr>
      <vt:lpstr>Vsebina:     </vt:lpstr>
      <vt:lpstr>Vključenost odraslih v VŽU od  2014 do 2020 </vt:lpstr>
      <vt:lpstr>Vključena ministrstva</vt:lpstr>
      <vt:lpstr>Načrtovana in realizirana sredstva</vt:lpstr>
      <vt:lpstr>Specifičnost leta 2020</vt:lpstr>
      <vt:lpstr>Načrtovana in realizirana sredstva </vt:lpstr>
      <vt:lpstr>Načrtovana in realizirana sredstva po prednostnih področjih </vt:lpstr>
      <vt:lpstr>Vsebinska realizacija programov, dejavnosti in kazalnikov: </vt:lpstr>
      <vt:lpstr>Vsebinska realizacija programov, dejavnosti in kazalnikov: </vt:lpstr>
      <vt:lpstr>Vsebinska realizacija programov, dejavnosti in kazalnikov: </vt:lpstr>
      <vt:lpstr>Doseganje kazalnikov, opredeljenih v ReNPIO 2013-2020</vt:lpstr>
      <vt:lpstr>Doseganje ciljnih skupin</vt:lpstr>
      <vt:lpstr>Vključenost v VŽU glede na izobrazbo</vt:lpstr>
      <vt:lpstr>Vključenost v VŽU glede na starost</vt:lpstr>
      <vt:lpstr>Glavne ugotovitve</vt:lpstr>
      <vt:lpstr>Izobraževanje – pravica, za katero skrbimo že 30 let!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Andrej Sotosek</dc:creator>
  <cp:lastModifiedBy>Mojca Miklavčič</cp:lastModifiedBy>
  <cp:revision>76</cp:revision>
  <dcterms:created xsi:type="dcterms:W3CDTF">2021-06-03T12:39:24Z</dcterms:created>
  <dcterms:modified xsi:type="dcterms:W3CDTF">2021-06-10T06:46:32Z</dcterms:modified>
</cp:coreProperties>
</file>