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charts/chart1.xml" ContentType="application/vnd.openxmlformats-officedocument.drawingml.chart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ppt/theme/themeOverride39.xml" ContentType="application/vnd.openxmlformats-officedocument.themeOverride+xml"/>
  <Override PartName="/ppt/theme/themeOverride40.xml" ContentType="application/vnd.openxmlformats-officedocument.themeOverride+xml"/>
  <Override PartName="/ppt/theme/themeOverride41.xml" ContentType="application/vnd.openxmlformats-officedocument.themeOverride+xml"/>
  <Override PartName="/ppt/theme/themeOverride42.xml" ContentType="application/vnd.openxmlformats-officedocument.themeOverride+xml"/>
  <Override PartName="/ppt/theme/themeOverride43.xml" ContentType="application/vnd.openxmlformats-officedocument.themeOverride+xml"/>
  <Override PartName="/ppt/theme/themeOverride4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8" r:id="rId1"/>
  </p:sldMasterIdLst>
  <p:notesMasterIdLst>
    <p:notesMasterId r:id="rId47"/>
  </p:notesMasterIdLst>
  <p:handoutMasterIdLst>
    <p:handoutMasterId r:id="rId48"/>
  </p:handoutMasterIdLst>
  <p:sldIdLst>
    <p:sldId id="292" r:id="rId2"/>
    <p:sldId id="358" r:id="rId3"/>
    <p:sldId id="371" r:id="rId4"/>
    <p:sldId id="372" r:id="rId5"/>
    <p:sldId id="373" r:id="rId6"/>
    <p:sldId id="314" r:id="rId7"/>
    <p:sldId id="317" r:id="rId8"/>
    <p:sldId id="319" r:id="rId9"/>
    <p:sldId id="320" r:id="rId10"/>
    <p:sldId id="321" r:id="rId11"/>
    <p:sldId id="322" r:id="rId12"/>
    <p:sldId id="324" r:id="rId13"/>
    <p:sldId id="325" r:id="rId14"/>
    <p:sldId id="326" r:id="rId15"/>
    <p:sldId id="327" r:id="rId16"/>
    <p:sldId id="368" r:id="rId17"/>
    <p:sldId id="345" r:id="rId18"/>
    <p:sldId id="351" r:id="rId19"/>
    <p:sldId id="346" r:id="rId20"/>
    <p:sldId id="347" r:id="rId21"/>
    <p:sldId id="350" r:id="rId22"/>
    <p:sldId id="332" r:id="rId23"/>
    <p:sldId id="378" r:id="rId24"/>
    <p:sldId id="353" r:id="rId25"/>
    <p:sldId id="335" r:id="rId26"/>
    <p:sldId id="344" r:id="rId27"/>
    <p:sldId id="336" r:id="rId28"/>
    <p:sldId id="375" r:id="rId29"/>
    <p:sldId id="329" r:id="rId30"/>
    <p:sldId id="330" r:id="rId31"/>
    <p:sldId id="369" r:id="rId32"/>
    <p:sldId id="333" r:id="rId33"/>
    <p:sldId id="337" r:id="rId34"/>
    <p:sldId id="374" r:id="rId35"/>
    <p:sldId id="341" r:id="rId36"/>
    <p:sldId id="359" r:id="rId37"/>
    <p:sldId id="360" r:id="rId38"/>
    <p:sldId id="361" r:id="rId39"/>
    <p:sldId id="362" r:id="rId40"/>
    <p:sldId id="363" r:id="rId41"/>
    <p:sldId id="364" r:id="rId42"/>
    <p:sldId id="370" r:id="rId43"/>
    <p:sldId id="376" r:id="rId44"/>
    <p:sldId id="377" r:id="rId45"/>
    <p:sldId id="366" r:id="rId46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C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Brez sloga, mreža tabel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FD4443E-F989-4FC4-A0C8-D5A2AF1F390B}" styleName="Temni slog 1 – poudarek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88482" autoAdjust="0"/>
  </p:normalViewPr>
  <p:slideViewPr>
    <p:cSldViewPr>
      <p:cViewPr varScale="1">
        <p:scale>
          <a:sx n="61" d="100"/>
          <a:sy n="61" d="100"/>
        </p:scale>
        <p:origin x="115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9409357166227198E-2"/>
          <c:y val="1.9205665182501091E-2"/>
          <c:w val="0.94279190691350301"/>
          <c:h val="0.78911651142075834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List4!$H$7</c:f>
              <c:strCache>
                <c:ptCount val="1"/>
                <c:pt idx="0">
                  <c:v>formalno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solidFill>
                  <a:srgbClr val="00206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D33-4500-80E7-0C7D6F6C92C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D33-4500-80E7-0C7D6F6C92CC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D33-4500-80E7-0C7D6F6C92CC}"/>
              </c:ext>
            </c:extLst>
          </c:dPt>
          <c:cat>
            <c:multiLvlStrRef>
              <c:f>List4!$I$4:$W$5</c:f>
              <c:multiLvlStrCache>
                <c:ptCount val="15"/>
                <c:lvl>
                  <c:pt idx="0">
                    <c:v>25-64</c:v>
                  </c:pt>
                  <c:pt idx="1">
                    <c:v>25-34</c:v>
                  </c:pt>
                  <c:pt idx="2">
                    <c:v>35-44</c:v>
                  </c:pt>
                  <c:pt idx="3">
                    <c:v>45-54</c:v>
                  </c:pt>
                  <c:pt idx="4">
                    <c:v>55-64</c:v>
                  </c:pt>
                  <c:pt idx="5">
                    <c:v>25-64</c:v>
                  </c:pt>
                  <c:pt idx="6">
                    <c:v>25-34</c:v>
                  </c:pt>
                  <c:pt idx="7">
                    <c:v>35-44</c:v>
                  </c:pt>
                  <c:pt idx="8">
                    <c:v>45-54</c:v>
                  </c:pt>
                  <c:pt idx="9">
                    <c:v>55-64</c:v>
                  </c:pt>
                  <c:pt idx="10">
                    <c:v>25-64</c:v>
                  </c:pt>
                  <c:pt idx="11">
                    <c:v>25-34</c:v>
                  </c:pt>
                  <c:pt idx="12">
                    <c:v>35-44</c:v>
                  </c:pt>
                  <c:pt idx="13">
                    <c:v>45-54</c:v>
                  </c:pt>
                  <c:pt idx="14">
                    <c:v>55-64</c:v>
                  </c:pt>
                </c:lvl>
                <c:lvl>
                  <c:pt idx="0">
                    <c:v>2007</c:v>
                  </c:pt>
                  <c:pt idx="5">
                    <c:v>2011</c:v>
                  </c:pt>
                  <c:pt idx="10">
                    <c:v>2016</c:v>
                  </c:pt>
                </c:lvl>
              </c:multiLvlStrCache>
            </c:multiLvlStrRef>
          </c:cat>
          <c:val>
            <c:numRef>
              <c:f>List4!$I$7:$W$7</c:f>
              <c:numCache>
                <c:formatCode>General</c:formatCode>
                <c:ptCount val="15"/>
                <c:pt idx="0">
                  <c:v>8.6999999999999993</c:v>
                </c:pt>
                <c:pt idx="1">
                  <c:v>22.3</c:v>
                </c:pt>
                <c:pt idx="2">
                  <c:v>9</c:v>
                </c:pt>
                <c:pt idx="3">
                  <c:v>2</c:v>
                </c:pt>
                <c:pt idx="4">
                  <c:v>0</c:v>
                </c:pt>
                <c:pt idx="5">
                  <c:v>2.2999999999999998</c:v>
                </c:pt>
                <c:pt idx="6">
                  <c:v>7.2</c:v>
                </c:pt>
                <c:pt idx="7">
                  <c:v>1.4</c:v>
                </c:pt>
                <c:pt idx="8">
                  <c:v>0.4</c:v>
                </c:pt>
                <c:pt idx="9">
                  <c:v>0</c:v>
                </c:pt>
                <c:pt idx="10">
                  <c:v>6</c:v>
                </c:pt>
                <c:pt idx="11">
                  <c:v>16.2</c:v>
                </c:pt>
                <c:pt idx="12">
                  <c:v>5.9</c:v>
                </c:pt>
                <c:pt idx="13">
                  <c:v>2.6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D33-4500-80E7-0C7D6F6C92CC}"/>
            </c:ext>
          </c:extLst>
        </c:ser>
        <c:ser>
          <c:idx val="2"/>
          <c:order val="2"/>
          <c:tx>
            <c:strRef>
              <c:f>List4!$H$8</c:f>
              <c:strCache>
                <c:ptCount val="1"/>
                <c:pt idx="0">
                  <c:v>neformalno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CD33-4500-80E7-0C7D6F6C92CC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CD33-4500-80E7-0C7D6F6C92CC}"/>
              </c:ext>
            </c:extLst>
          </c:dPt>
          <c:dPt>
            <c:idx val="10"/>
            <c:invertIfNegative val="0"/>
            <c:bubble3D val="0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CD33-4500-80E7-0C7D6F6C92CC}"/>
              </c:ext>
            </c:extLst>
          </c:dPt>
          <c:cat>
            <c:multiLvlStrRef>
              <c:f>List4!$I$4:$W$5</c:f>
              <c:multiLvlStrCache>
                <c:ptCount val="15"/>
                <c:lvl>
                  <c:pt idx="0">
                    <c:v>25-64</c:v>
                  </c:pt>
                  <c:pt idx="1">
                    <c:v>25-34</c:v>
                  </c:pt>
                  <c:pt idx="2">
                    <c:v>35-44</c:v>
                  </c:pt>
                  <c:pt idx="3">
                    <c:v>45-54</c:v>
                  </c:pt>
                  <c:pt idx="4">
                    <c:v>55-64</c:v>
                  </c:pt>
                  <c:pt idx="5">
                    <c:v>25-64</c:v>
                  </c:pt>
                  <c:pt idx="6">
                    <c:v>25-34</c:v>
                  </c:pt>
                  <c:pt idx="7">
                    <c:v>35-44</c:v>
                  </c:pt>
                  <c:pt idx="8">
                    <c:v>45-54</c:v>
                  </c:pt>
                  <c:pt idx="9">
                    <c:v>55-64</c:v>
                  </c:pt>
                  <c:pt idx="10">
                    <c:v>25-64</c:v>
                  </c:pt>
                  <c:pt idx="11">
                    <c:v>25-34</c:v>
                  </c:pt>
                  <c:pt idx="12">
                    <c:v>35-44</c:v>
                  </c:pt>
                  <c:pt idx="13">
                    <c:v>45-54</c:v>
                  </c:pt>
                  <c:pt idx="14">
                    <c:v>55-64</c:v>
                  </c:pt>
                </c:lvl>
                <c:lvl>
                  <c:pt idx="0">
                    <c:v>2007</c:v>
                  </c:pt>
                  <c:pt idx="5">
                    <c:v>2011</c:v>
                  </c:pt>
                  <c:pt idx="10">
                    <c:v>2016</c:v>
                  </c:pt>
                </c:lvl>
              </c:multiLvlStrCache>
            </c:multiLvlStrRef>
          </c:cat>
          <c:val>
            <c:numRef>
              <c:f>List4!$I$8:$W$8</c:f>
              <c:numCache>
                <c:formatCode>General</c:formatCode>
                <c:ptCount val="15"/>
                <c:pt idx="0">
                  <c:v>36.1</c:v>
                </c:pt>
                <c:pt idx="1">
                  <c:v>40</c:v>
                </c:pt>
                <c:pt idx="2">
                  <c:v>43.4</c:v>
                </c:pt>
                <c:pt idx="3">
                  <c:v>37</c:v>
                </c:pt>
                <c:pt idx="4">
                  <c:v>22.2</c:v>
                </c:pt>
                <c:pt idx="5">
                  <c:v>34.700000000000003</c:v>
                </c:pt>
                <c:pt idx="6">
                  <c:v>38.6</c:v>
                </c:pt>
                <c:pt idx="7">
                  <c:v>39.6</c:v>
                </c:pt>
                <c:pt idx="8">
                  <c:v>38.5</c:v>
                </c:pt>
                <c:pt idx="9">
                  <c:v>22.8</c:v>
                </c:pt>
                <c:pt idx="10">
                  <c:v>43.6</c:v>
                </c:pt>
                <c:pt idx="11">
                  <c:v>48.7</c:v>
                </c:pt>
                <c:pt idx="12">
                  <c:v>51.7</c:v>
                </c:pt>
                <c:pt idx="13">
                  <c:v>47.4</c:v>
                </c:pt>
                <c:pt idx="14">
                  <c:v>27.3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CD33-4500-80E7-0C7D6F6C92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100"/>
        <c:axId val="-628001040"/>
        <c:axId val="-628007024"/>
      </c:barChart>
      <c:lineChart>
        <c:grouping val="standard"/>
        <c:varyColors val="0"/>
        <c:ser>
          <c:idx val="0"/>
          <c:order val="0"/>
          <c:tx>
            <c:strRef>
              <c:f>List4!$H$6</c:f>
              <c:strCache>
                <c:ptCount val="1"/>
                <c:pt idx="0">
                  <c:v>skupaj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25"/>
            <c:spPr>
              <a:solidFill>
                <a:srgbClr val="FFC000"/>
              </a:solidFill>
            </c:spPr>
          </c:marker>
          <c:dPt>
            <c:idx val="0"/>
            <c:marker>
              <c:spPr>
                <a:solidFill>
                  <a:srgbClr val="92D050"/>
                </a:solidFill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CD33-4500-80E7-0C7D6F6C92CC}"/>
              </c:ext>
            </c:extLst>
          </c:dPt>
          <c:dPt>
            <c:idx val="5"/>
            <c:marker>
              <c:spPr>
                <a:solidFill>
                  <a:srgbClr val="92D050"/>
                </a:solidFill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CD33-4500-80E7-0C7D6F6C92CC}"/>
              </c:ext>
            </c:extLst>
          </c:dPt>
          <c:dPt>
            <c:idx val="10"/>
            <c:marker>
              <c:spPr>
                <a:solidFill>
                  <a:srgbClr val="92D050"/>
                </a:solidFill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CD33-4500-80E7-0C7D6F6C92CC}"/>
              </c:ext>
            </c:extLst>
          </c:dPt>
          <c:dLbls>
            <c:dLbl>
              <c:idx val="0"/>
              <c:spPr>
                <a:noFill/>
              </c:spPr>
              <c:txPr>
                <a:bodyPr/>
                <a:lstStyle/>
                <a:p>
                  <a:pPr>
                    <a:defRPr sz="1200" b="1">
                      <a:solidFill>
                        <a:srgbClr val="002060"/>
                      </a:solidFill>
                    </a:defRPr>
                  </a:pPr>
                  <a:endParaRPr lang="sl-S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</c:spPr>
              <c:txPr>
                <a:bodyPr/>
                <a:lstStyle/>
                <a:p>
                  <a:pPr>
                    <a:defRPr sz="1200" b="1">
                      <a:solidFill>
                        <a:srgbClr val="002060"/>
                      </a:solidFill>
                    </a:defRPr>
                  </a:pPr>
                  <a:endParaRPr lang="sl-S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</c:spPr>
              <c:txPr>
                <a:bodyPr/>
                <a:lstStyle/>
                <a:p>
                  <a:pPr>
                    <a:defRPr sz="1200" b="1">
                      <a:solidFill>
                        <a:srgbClr val="002060"/>
                      </a:solidFill>
                    </a:defRPr>
                  </a:pPr>
                  <a:endParaRPr lang="sl-S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200">
                    <a:solidFill>
                      <a:srgbClr val="FF0000"/>
                    </a:solidFill>
                  </a:defRPr>
                </a:pPr>
                <a:endParaRPr lang="sl-S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List4!$I$4:$W$5</c:f>
              <c:multiLvlStrCache>
                <c:ptCount val="15"/>
                <c:lvl>
                  <c:pt idx="0">
                    <c:v>25-64</c:v>
                  </c:pt>
                  <c:pt idx="1">
                    <c:v>25-34</c:v>
                  </c:pt>
                  <c:pt idx="2">
                    <c:v>35-44</c:v>
                  </c:pt>
                  <c:pt idx="3">
                    <c:v>45-54</c:v>
                  </c:pt>
                  <c:pt idx="4">
                    <c:v>55-64</c:v>
                  </c:pt>
                  <c:pt idx="5">
                    <c:v>25-64</c:v>
                  </c:pt>
                  <c:pt idx="6">
                    <c:v>25-34</c:v>
                  </c:pt>
                  <c:pt idx="7">
                    <c:v>35-44</c:v>
                  </c:pt>
                  <c:pt idx="8">
                    <c:v>45-54</c:v>
                  </c:pt>
                  <c:pt idx="9">
                    <c:v>55-64</c:v>
                  </c:pt>
                  <c:pt idx="10">
                    <c:v>25-64</c:v>
                  </c:pt>
                  <c:pt idx="11">
                    <c:v>25-34</c:v>
                  </c:pt>
                  <c:pt idx="12">
                    <c:v>35-44</c:v>
                  </c:pt>
                  <c:pt idx="13">
                    <c:v>45-54</c:v>
                  </c:pt>
                  <c:pt idx="14">
                    <c:v>55-64</c:v>
                  </c:pt>
                </c:lvl>
                <c:lvl>
                  <c:pt idx="0">
                    <c:v>2007</c:v>
                  </c:pt>
                  <c:pt idx="5">
                    <c:v>2011</c:v>
                  </c:pt>
                  <c:pt idx="10">
                    <c:v>2016</c:v>
                  </c:pt>
                </c:lvl>
              </c:multiLvlStrCache>
            </c:multiLvlStrRef>
          </c:cat>
          <c:val>
            <c:numRef>
              <c:f>List4!$I$6:$W$6</c:f>
              <c:numCache>
                <c:formatCode>General</c:formatCode>
                <c:ptCount val="15"/>
                <c:pt idx="0">
                  <c:v>40.6</c:v>
                </c:pt>
                <c:pt idx="1">
                  <c:v>52.1</c:v>
                </c:pt>
                <c:pt idx="2">
                  <c:v>47.5</c:v>
                </c:pt>
                <c:pt idx="3">
                  <c:v>37.700000000000003</c:v>
                </c:pt>
                <c:pt idx="4">
                  <c:v>22.2</c:v>
                </c:pt>
                <c:pt idx="5">
                  <c:v>36.200000000000003</c:v>
                </c:pt>
                <c:pt idx="6">
                  <c:v>43.3</c:v>
                </c:pt>
                <c:pt idx="7">
                  <c:v>40.299999999999997</c:v>
                </c:pt>
                <c:pt idx="8">
                  <c:v>38.6</c:v>
                </c:pt>
                <c:pt idx="9">
                  <c:v>22.8</c:v>
                </c:pt>
                <c:pt idx="10">
                  <c:v>46.1</c:v>
                </c:pt>
                <c:pt idx="11">
                  <c:v>56.4</c:v>
                </c:pt>
                <c:pt idx="12">
                  <c:v>53.8</c:v>
                </c:pt>
                <c:pt idx="13">
                  <c:v>48.1</c:v>
                </c:pt>
                <c:pt idx="14">
                  <c:v>27.3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1-CD33-4500-80E7-0C7D6F6C92CC}"/>
            </c:ext>
          </c:extLst>
        </c:ser>
        <c:ser>
          <c:idx val="3"/>
          <c:order val="3"/>
          <c:tx>
            <c:strRef>
              <c:f>List4!$H$9</c:f>
              <c:strCache>
                <c:ptCount val="1"/>
                <c:pt idx="0">
                  <c:v>Švedska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23"/>
            <c:spPr>
              <a:solidFill>
                <a:schemeClr val="accent1"/>
              </a:solidFill>
            </c:spPr>
          </c:marker>
          <c:dLbls>
            <c:spPr>
              <a:noFill/>
            </c:spPr>
            <c:txPr>
              <a:bodyPr/>
              <a:lstStyle/>
              <a:p>
                <a:pPr>
                  <a:defRPr sz="1200" b="1">
                    <a:solidFill>
                      <a:srgbClr val="FFFF00"/>
                    </a:solidFill>
                  </a:defRPr>
                </a:pPr>
                <a:endParaRPr lang="sl-S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List4!$I$4:$W$5</c:f>
              <c:multiLvlStrCache>
                <c:ptCount val="15"/>
                <c:lvl>
                  <c:pt idx="0">
                    <c:v>25-64</c:v>
                  </c:pt>
                  <c:pt idx="1">
                    <c:v>25-34</c:v>
                  </c:pt>
                  <c:pt idx="2">
                    <c:v>35-44</c:v>
                  </c:pt>
                  <c:pt idx="3">
                    <c:v>45-54</c:v>
                  </c:pt>
                  <c:pt idx="4">
                    <c:v>55-64</c:v>
                  </c:pt>
                  <c:pt idx="5">
                    <c:v>25-64</c:v>
                  </c:pt>
                  <c:pt idx="6">
                    <c:v>25-34</c:v>
                  </c:pt>
                  <c:pt idx="7">
                    <c:v>35-44</c:v>
                  </c:pt>
                  <c:pt idx="8">
                    <c:v>45-54</c:v>
                  </c:pt>
                  <c:pt idx="9">
                    <c:v>55-64</c:v>
                  </c:pt>
                  <c:pt idx="10">
                    <c:v>25-64</c:v>
                  </c:pt>
                  <c:pt idx="11">
                    <c:v>25-34</c:v>
                  </c:pt>
                  <c:pt idx="12">
                    <c:v>35-44</c:v>
                  </c:pt>
                  <c:pt idx="13">
                    <c:v>45-54</c:v>
                  </c:pt>
                  <c:pt idx="14">
                    <c:v>55-64</c:v>
                  </c:pt>
                </c:lvl>
                <c:lvl>
                  <c:pt idx="0">
                    <c:v>2007</c:v>
                  </c:pt>
                  <c:pt idx="5">
                    <c:v>2011</c:v>
                  </c:pt>
                  <c:pt idx="10">
                    <c:v>2016</c:v>
                  </c:pt>
                </c:lvl>
              </c:multiLvlStrCache>
            </c:multiLvlStrRef>
          </c:cat>
          <c:val>
            <c:numRef>
              <c:f>List4!$I$9:$W$9</c:f>
              <c:numCache>
                <c:formatCode>General</c:formatCode>
                <c:ptCount val="15"/>
                <c:pt idx="0">
                  <c:v>73.3</c:v>
                </c:pt>
                <c:pt idx="1">
                  <c:v>81</c:v>
                </c:pt>
                <c:pt idx="2">
                  <c:v>78.8</c:v>
                </c:pt>
                <c:pt idx="3">
                  <c:v>73.599999999999994</c:v>
                </c:pt>
                <c:pt idx="4">
                  <c:v>60.6</c:v>
                </c:pt>
                <c:pt idx="5">
                  <c:v>71.8</c:v>
                </c:pt>
                <c:pt idx="6">
                  <c:v>78.7</c:v>
                </c:pt>
                <c:pt idx="7">
                  <c:v>77.8</c:v>
                </c:pt>
                <c:pt idx="8">
                  <c:v>72.599999999999994</c:v>
                </c:pt>
                <c:pt idx="9">
                  <c:v>57.5</c:v>
                </c:pt>
                <c:pt idx="10">
                  <c:v>63.8</c:v>
                </c:pt>
                <c:pt idx="11">
                  <c:v>69.7</c:v>
                </c:pt>
                <c:pt idx="12">
                  <c:v>66.3</c:v>
                </c:pt>
                <c:pt idx="13">
                  <c:v>63.3</c:v>
                </c:pt>
                <c:pt idx="14">
                  <c:v>54.7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2-CD33-4500-80E7-0C7D6F6C92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628001040"/>
        <c:axId val="-628007024"/>
      </c:lineChart>
      <c:catAx>
        <c:axId val="-628001040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l-SI"/>
          </a:p>
        </c:txPr>
        <c:crossAx val="-628007024"/>
        <c:crosses val="autoZero"/>
        <c:auto val="1"/>
        <c:lblAlgn val="ctr"/>
        <c:lblOffset val="100"/>
        <c:noMultiLvlLbl val="0"/>
      </c:catAx>
      <c:valAx>
        <c:axId val="-628007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one"/>
        <c:crossAx val="-628001040"/>
        <c:crosses val="autoZero"/>
        <c:crossBetween val="between"/>
      </c:valAx>
      <c:spPr>
        <a:solidFill>
          <a:schemeClr val="bg1"/>
        </a:solidFill>
      </c:spPr>
    </c:plotArea>
    <c:legend>
      <c:legendPos val="b"/>
      <c:overlay val="0"/>
      <c:spPr>
        <a:solidFill>
          <a:schemeClr val="bg1"/>
        </a:solidFill>
        <a:ln>
          <a:solidFill>
            <a:schemeClr val="accent1"/>
          </a:solidFill>
        </a:ln>
      </c:spPr>
      <c:txPr>
        <a:bodyPr/>
        <a:lstStyle/>
        <a:p>
          <a:pPr>
            <a:defRPr sz="1200" b="1">
              <a:solidFill>
                <a:srgbClr val="FF0000"/>
              </a:solidFill>
            </a:defRPr>
          </a:pPr>
          <a:endParaRPr lang="sl-SI"/>
        </a:p>
      </c:txPr>
    </c:legend>
    <c:plotVisOnly val="1"/>
    <c:dispBlanksAs val="gap"/>
    <c:showDLblsOverMax val="0"/>
  </c:chart>
  <c:spPr>
    <a:solidFill>
      <a:schemeClr val="tx2">
        <a:lumMod val="40000"/>
        <a:lumOff val="60000"/>
      </a:schemeClr>
    </a:solidFill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45E9FA-713A-46F7-8C20-E6D08B20BC66}" type="datetimeFigureOut">
              <a:rPr lang="sl-SI"/>
              <a:pPr>
                <a:defRPr/>
              </a:pPr>
              <a:t>17.10.2019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9F6B8C-2193-4E7D-A438-CDC7869EF71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79086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2E214A0-06F4-4B4A-8BED-085653169909}" type="datetimeFigureOut">
              <a:rPr lang="sl-SI"/>
              <a:pPr>
                <a:defRPr/>
              </a:pPr>
              <a:t>17.10.2019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 smtClean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noProof="0" smtClean="0"/>
              <a:t>Uredite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E44B1C1-62DA-48D5-8F9E-95B2E084EF2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7096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>
          <a:xfrm>
            <a:off x="642938" y="3714750"/>
            <a:ext cx="7929562" cy="4603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l-SI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dirty="0" smtClean="0"/>
              <a:t>Kliknite, če želite urediti slog podnaslova matrice</a:t>
            </a:r>
            <a:endParaRPr lang="sl-SI" dirty="0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0EB0A-F3F7-47A7-9E07-82C1545A601C}" type="datetimeFigureOut">
              <a:rPr lang="sl-SI"/>
              <a:pPr>
                <a:defRPr/>
              </a:pPr>
              <a:t>17.10.2019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8CD89-871A-4010-A86E-19CAAF6ADB6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  <p:sp>
        <p:nvSpPr>
          <p:cNvPr id="8" name="Pravokotnik 7"/>
          <p:cNvSpPr/>
          <p:nvPr userDrawn="1"/>
        </p:nvSpPr>
        <p:spPr>
          <a:xfrm>
            <a:off x="642939" y="3714750"/>
            <a:ext cx="7929562" cy="4603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l-SI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2032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C79DB-3ACC-4B3A-8D5E-A84085D303BA}" type="datetimeFigureOut">
              <a:rPr lang="sl-SI" smtClean="0"/>
              <a:pPr>
                <a:defRPr/>
              </a:pPr>
              <a:t>17.10.2019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9C75E-1D4F-40C7-B1A4-6B3864D98BD8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843459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1AA3B-E5E6-4C28-BC24-BDC9672144D6}" type="datetimeFigureOut">
              <a:rPr lang="sl-SI" smtClean="0"/>
              <a:pPr>
                <a:defRPr/>
              </a:pPr>
              <a:t>17.10.2019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D60D9-0250-47A0-9A32-22F1B5209E51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276423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>
          <a:xfrm>
            <a:off x="484188" y="1454150"/>
            <a:ext cx="8202612" cy="4603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l-SI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00066"/>
          </a:xfrm>
        </p:spPr>
        <p:txBody>
          <a:bodyPr/>
          <a:lstStyle/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A54F6-1955-4562-BDD8-2DA20E23A806}" type="datetimeFigureOut">
              <a:rPr lang="sl-SI" smtClean="0"/>
              <a:pPr>
                <a:defRPr/>
              </a:pPr>
              <a:t>17.10.2019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658CC-350D-4605-9A83-E1DDE9AEB593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  <p:sp>
        <p:nvSpPr>
          <p:cNvPr id="8" name="Pravokotnik 7"/>
          <p:cNvSpPr/>
          <p:nvPr userDrawn="1"/>
        </p:nvSpPr>
        <p:spPr>
          <a:xfrm>
            <a:off x="484188" y="1454150"/>
            <a:ext cx="8202612" cy="4603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l-SI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5161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4AC28-A60A-4E12-BE1F-6F0DEEC8DAC1}" type="datetimeFigureOut">
              <a:rPr lang="sl-SI" smtClean="0"/>
              <a:pPr>
                <a:defRPr/>
              </a:pPr>
              <a:t>17.10.2019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8012-697D-42AB-A718-D1B1BBFD42C0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2637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/>
          <p:cNvSpPr/>
          <p:nvPr/>
        </p:nvSpPr>
        <p:spPr>
          <a:xfrm>
            <a:off x="484188" y="1454150"/>
            <a:ext cx="8202612" cy="4603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l-SI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5B380-5A0F-41A6-9E9E-7391DCE653B8}" type="datetimeFigureOut">
              <a:rPr lang="sl-SI" smtClean="0"/>
              <a:pPr>
                <a:defRPr/>
              </a:pPr>
              <a:t>17.10.2019</a:t>
            </a:fld>
            <a:endParaRPr lang="sl-SI"/>
          </a:p>
        </p:txBody>
      </p:sp>
      <p:sp>
        <p:nvSpPr>
          <p:cNvPr id="7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0E7C6-F4CE-47B1-8E98-8BBCF0D0B008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  <p:sp>
        <p:nvSpPr>
          <p:cNvPr id="9" name="Pravokotnik 8"/>
          <p:cNvSpPr/>
          <p:nvPr userDrawn="1"/>
        </p:nvSpPr>
        <p:spPr>
          <a:xfrm>
            <a:off x="484188" y="1454150"/>
            <a:ext cx="8202612" cy="4603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l-SI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5262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484188" y="1454150"/>
            <a:ext cx="8202612" cy="4603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l-SI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714487"/>
            <a:ext cx="4040188" cy="460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714487"/>
            <a:ext cx="4041775" cy="460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8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34A92-DFF8-4B96-8646-24815ABC4FBC}" type="datetimeFigureOut">
              <a:rPr lang="sl-SI" smtClean="0"/>
              <a:pPr>
                <a:defRPr/>
              </a:pPr>
              <a:t>17.10.2019</a:t>
            </a:fld>
            <a:endParaRPr lang="sl-SI"/>
          </a:p>
        </p:txBody>
      </p:sp>
      <p:sp>
        <p:nvSpPr>
          <p:cNvPr id="9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6126F-92F3-43CF-A5B4-C6C88B8021FB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  <p:sp>
        <p:nvSpPr>
          <p:cNvPr id="11" name="Pravokotnik 10"/>
          <p:cNvSpPr/>
          <p:nvPr userDrawn="1"/>
        </p:nvSpPr>
        <p:spPr>
          <a:xfrm>
            <a:off x="484188" y="1454150"/>
            <a:ext cx="8202612" cy="4603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l-SI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48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484188" y="1454150"/>
            <a:ext cx="8202612" cy="4603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l-SI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4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4AC28-A60A-4E12-BE1F-6F0DEEC8DAC1}" type="datetimeFigureOut">
              <a:rPr lang="sl-SI" smtClean="0"/>
              <a:pPr>
                <a:defRPr/>
              </a:pPr>
              <a:t>17.10.2019</a:t>
            </a:fld>
            <a:endParaRPr lang="sl-SI"/>
          </a:p>
        </p:txBody>
      </p:sp>
      <p:sp>
        <p:nvSpPr>
          <p:cNvPr id="5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8012-697D-42AB-A718-D1B1BBFD42C0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64069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4AC28-A60A-4E12-BE1F-6F0DEEC8DAC1}" type="datetimeFigureOut">
              <a:rPr lang="sl-SI" smtClean="0"/>
              <a:pPr>
                <a:defRPr/>
              </a:pPr>
              <a:t>17.10.2019</a:t>
            </a:fld>
            <a:endParaRPr lang="sl-SI"/>
          </a:p>
        </p:txBody>
      </p:sp>
      <p:sp>
        <p:nvSpPr>
          <p:cNvPr id="3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8012-697D-42AB-A718-D1B1BBFD42C0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8366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4AC28-A60A-4E12-BE1F-6F0DEEC8DAC1}" type="datetimeFigureOut">
              <a:rPr lang="sl-SI" smtClean="0"/>
              <a:pPr>
                <a:defRPr/>
              </a:pPr>
              <a:t>17.10.2019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8012-697D-42AB-A718-D1B1BBFD42C0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8952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4AC28-A60A-4E12-BE1F-6F0DEEC8DAC1}" type="datetimeFigureOut">
              <a:rPr lang="sl-SI" smtClean="0"/>
              <a:pPr>
                <a:defRPr/>
              </a:pPr>
              <a:t>17.10.2019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8012-697D-42AB-A718-D1B1BBFD42C0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0925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/>
          <p:cNvSpPr>
            <a:spLocks noGrp="1"/>
          </p:cNvSpPr>
          <p:nvPr>
            <p:ph type="title"/>
          </p:nvPr>
        </p:nvSpPr>
        <p:spPr bwMode="auto">
          <a:xfrm>
            <a:off x="457200" y="714375"/>
            <a:ext cx="82296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Ograda besedil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fld id="{2004AC28-A60A-4E12-BE1F-6F0DEEC8DAC1}" type="datetimeFigureOut">
              <a:rPr lang="sl-SI" smtClean="0"/>
              <a:pPr>
                <a:defRPr/>
              </a:pPr>
              <a:t>17.10.2019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277A8012-697D-42AB-A718-D1B1BBFD42C0}" type="slidenum">
              <a:rPr lang="sl-SI" altLang="sl-SI" smtClean="0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9" r:id="rId1"/>
    <p:sldLayoutId id="2147484320" r:id="rId2"/>
    <p:sldLayoutId id="2147484321" r:id="rId3"/>
    <p:sldLayoutId id="2147484322" r:id="rId4"/>
    <p:sldLayoutId id="2147484323" r:id="rId5"/>
    <p:sldLayoutId id="2147484324" r:id="rId6"/>
    <p:sldLayoutId id="2147484325" r:id="rId7"/>
    <p:sldLayoutId id="2147484326" r:id="rId8"/>
    <p:sldLayoutId id="2147484327" r:id="rId9"/>
    <p:sldLayoutId id="2147484328" r:id="rId10"/>
    <p:sldLayoutId id="2147484329" r:id="rId11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4" Type="http://schemas.openxmlformats.org/officeDocument/2006/relationships/chart" Target="../charts/char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283910"/>
            <a:ext cx="8111244" cy="1364158"/>
          </a:xfrm>
        </p:spPr>
        <p:txBody>
          <a:bodyPr/>
          <a:lstStyle/>
          <a:p>
            <a:pPr algn="ctr">
              <a:defRPr/>
            </a:pPr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Priprave na NPIO 2021-2030</a:t>
            </a:r>
            <a:b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l-SI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827584" y="4293096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400" dirty="0" smtClean="0">
                <a:solidFill>
                  <a:srgbClr val="92D050"/>
                </a:solidFill>
              </a:rPr>
              <a:t>Seja Strokovnega sveta za izobraževanje odraslih</a:t>
            </a:r>
          </a:p>
          <a:p>
            <a:pPr algn="ctr"/>
            <a:r>
              <a:rPr lang="sl-SI" sz="2400" dirty="0" smtClean="0">
                <a:solidFill>
                  <a:srgbClr val="92D050"/>
                </a:solidFill>
              </a:rPr>
              <a:t>29. septembra 2019</a:t>
            </a:r>
            <a:endParaRPr lang="en-GB" sz="2400" dirty="0">
              <a:solidFill>
                <a:srgbClr val="92D050"/>
              </a:solidFill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2627784" y="530120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 smtClean="0">
                <a:solidFill>
                  <a:schemeClr val="bg1"/>
                </a:solidFill>
              </a:rPr>
              <a:t>Peter</a:t>
            </a:r>
            <a:r>
              <a:rPr lang="sl-SI" dirty="0" smtClean="0"/>
              <a:t> </a:t>
            </a:r>
            <a:r>
              <a:rPr lang="sl-SI" dirty="0" smtClean="0">
                <a:solidFill>
                  <a:schemeClr val="bg1"/>
                </a:solidFill>
              </a:rPr>
              <a:t>Beltram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16" y="549275"/>
            <a:ext cx="8207375" cy="719138"/>
          </a:xfrm>
        </p:spPr>
        <p:txBody>
          <a:bodyPr/>
          <a:lstStyle/>
          <a:p>
            <a:pPr algn="ctr">
              <a:defRPr/>
            </a:pPr>
            <a:r>
              <a:rPr lang="sl-SI" alt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EDEN GLAVNIH CILJEV,</a:t>
            </a:r>
            <a:r>
              <a:rPr lang="sl-SI" altLang="sl-SI" sz="2400" dirty="0" smtClean="0"/>
              <a:t> </a:t>
            </a:r>
            <a:br>
              <a:rPr lang="sl-SI" altLang="sl-SI" sz="2400" dirty="0" smtClean="0"/>
            </a:br>
            <a:r>
              <a:rPr lang="sl-SI" altLang="sl-SI" sz="2400" dirty="0" smtClean="0"/>
              <a:t>OPREDELJEN V </a:t>
            </a:r>
            <a:r>
              <a:rPr lang="sl-SI" alt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r>
              <a:rPr lang="sl-SI" alt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2013-2020 </a:t>
            </a:r>
            <a:endParaRPr lang="sl-SI" altLang="sl-SI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251520" y="1484784"/>
            <a:ext cx="8496945" cy="4895850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sl-SI" altLang="sl-SI" sz="2400" dirty="0"/>
              <a:t>E</a:t>
            </a:r>
            <a:r>
              <a:rPr lang="sl-SI" altLang="sl-SI" sz="2400" dirty="0" smtClean="0"/>
              <a:t>nakomerno razmestiti in </a:t>
            </a:r>
            <a:r>
              <a:rPr lang="sl-SI" altLang="sl-SI" sz="2400" b="1" dirty="0" smtClean="0">
                <a:solidFill>
                  <a:srgbClr val="FFFF00"/>
                </a:solidFill>
              </a:rPr>
              <a:t>stabilno financirati javno mrežo izvajalcev in programov izobraževanja odraslih</a:t>
            </a:r>
            <a:r>
              <a:rPr lang="sl-SI" altLang="sl-SI" sz="2400" dirty="0" smtClean="0"/>
              <a:t>, pri čemer bodo upoštevane tudi      nevladne organizacije. 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2400" dirty="0" smtClean="0"/>
              <a:t>Ponudba programov in podpornih dejavnosti, ki bo na voljo vsem prebivalcem, s posebnimi spodbudami za manj izobražene in ranljive   skupine, bo pokrivala najmanj:</a:t>
            </a:r>
          </a:p>
          <a:p>
            <a:pPr marL="0" indent="0">
              <a:buFont typeface="Arial" charset="0"/>
              <a:buNone/>
              <a:defRPr/>
            </a:pPr>
            <a:endParaRPr lang="sl-SI" altLang="sl-SI" sz="1200" dirty="0" smtClean="0"/>
          </a:p>
          <a:p>
            <a:pPr>
              <a:spcBef>
                <a:spcPts val="0"/>
              </a:spcBef>
              <a:defRPr/>
            </a:pPr>
            <a:r>
              <a:rPr lang="sl-SI" altLang="sl-SI" sz="2400" dirty="0" smtClean="0">
                <a:solidFill>
                  <a:srgbClr val="FFFF00"/>
                </a:solidFill>
              </a:rPr>
              <a:t>program za pridobitev osnovnošolske izobrazbe,</a:t>
            </a:r>
          </a:p>
          <a:p>
            <a:pPr>
              <a:spcBef>
                <a:spcPts val="0"/>
              </a:spcBef>
              <a:defRPr/>
            </a:pPr>
            <a:r>
              <a:rPr lang="sl-SI" altLang="sl-SI" sz="2400" dirty="0" smtClean="0">
                <a:solidFill>
                  <a:srgbClr val="FFFF00"/>
                </a:solidFill>
              </a:rPr>
              <a:t>programe za pridobitev temeljnih zmožnosti,</a:t>
            </a:r>
          </a:p>
          <a:p>
            <a:pPr>
              <a:spcBef>
                <a:spcPts val="0"/>
              </a:spcBef>
              <a:defRPr/>
            </a:pPr>
            <a:r>
              <a:rPr lang="sl-SI" altLang="sl-SI" sz="2400" dirty="0" smtClean="0">
                <a:solidFill>
                  <a:srgbClr val="FFFF00"/>
                </a:solidFill>
              </a:rPr>
              <a:t>programe splošnega neformalnega izobraževanja, </a:t>
            </a:r>
          </a:p>
          <a:p>
            <a:pPr>
              <a:spcBef>
                <a:spcPts val="0"/>
              </a:spcBef>
              <a:defRPr/>
            </a:pPr>
            <a:r>
              <a:rPr lang="sl-SI" altLang="sl-SI" sz="2400" dirty="0" smtClean="0">
                <a:solidFill>
                  <a:srgbClr val="FFFF00"/>
                </a:solidFill>
              </a:rPr>
              <a:t>informiranje in svetovanje ter pomoč pri kariernem načrtovanju,</a:t>
            </a:r>
          </a:p>
          <a:p>
            <a:pPr>
              <a:spcBef>
                <a:spcPts val="0"/>
              </a:spcBef>
              <a:defRPr/>
            </a:pPr>
            <a:r>
              <a:rPr lang="sl-SI" altLang="sl-SI" sz="2400" dirty="0" smtClean="0">
                <a:solidFill>
                  <a:srgbClr val="FFFF00"/>
                </a:solidFill>
              </a:rPr>
              <a:t>organiziranje postopkov ugotavljanja in potrjevanja predhodno pridobljenega znanja,</a:t>
            </a:r>
          </a:p>
          <a:p>
            <a:pPr>
              <a:spcBef>
                <a:spcPts val="0"/>
              </a:spcBef>
              <a:defRPr/>
            </a:pPr>
            <a:r>
              <a:rPr lang="sl-SI" altLang="sl-SI" sz="2400" dirty="0" smtClean="0">
                <a:solidFill>
                  <a:srgbClr val="FFFF00"/>
                </a:solidFill>
              </a:rPr>
              <a:t>promocijo vseživljenjskega učenja in trajnostnega razvoja.</a:t>
            </a:r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1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16" y="549275"/>
            <a:ext cx="8207375" cy="719138"/>
          </a:xfrm>
        </p:spPr>
        <p:txBody>
          <a:bodyPr/>
          <a:lstStyle/>
          <a:p>
            <a:pPr algn="ctr">
              <a:defRPr/>
            </a:pPr>
            <a:r>
              <a:rPr lang="sl-SI" alt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KAZALNIKI IN CILJNE VREDNOSTI,</a:t>
            </a:r>
            <a:r>
              <a:rPr lang="sl-SI" altLang="sl-SI" sz="2400" dirty="0" smtClean="0"/>
              <a:t> </a:t>
            </a:r>
            <a:br>
              <a:rPr lang="sl-SI" altLang="sl-SI" sz="2400" dirty="0" smtClean="0"/>
            </a:br>
            <a:r>
              <a:rPr lang="sl-SI" altLang="sl-SI" sz="2400" dirty="0" smtClean="0"/>
              <a:t>OPREDELJENI V </a:t>
            </a:r>
            <a:r>
              <a:rPr lang="sl-SI" alt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r>
              <a:rPr lang="sl-SI" alt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2013-2020 </a:t>
            </a:r>
            <a:r>
              <a:rPr lang="sl-SI" altLang="sl-SI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  <a:r>
              <a:rPr lang="sl-SI" alt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l-SI" altLang="sl-SI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395537" y="1628800"/>
            <a:ext cx="8352928" cy="4895850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sl-SI" altLang="sl-SI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Udeležba v vseživljenjskem učenju: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1900" dirty="0" smtClean="0"/>
              <a:t>1. prvi kazalnik dobimo z uporabo ankete o delovni sili (ADS), ki vsako leto  meri vključenost v katero koli obliko VŽU v štirih tednih pred snemanjem: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Stopnja udeležbe prebivalstva v starosti od 25 do 64 let v VŽU se bo s                             </a:t>
            </a:r>
            <a:r>
              <a:rPr lang="sl-SI" altLang="sl-SI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14,5% </a:t>
            </a: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letu 2012 povečala na </a:t>
            </a:r>
            <a:r>
              <a:rPr lang="sl-SI" altLang="sl-SI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19%</a:t>
            </a:r>
            <a:r>
              <a:rPr lang="sl-SI" altLang="sl-SI" sz="19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letu 2020.</a:t>
            </a:r>
            <a:endParaRPr lang="sl-SI" altLang="sl-SI" sz="1900" b="1" dirty="0" smtClean="0">
              <a:solidFill>
                <a:srgbClr val="FFFF00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sl-SI" altLang="sl-SI" sz="1900" dirty="0" smtClean="0"/>
              <a:t>2. drugega pa na 3 do 5 let, z uporabo ankete o izobraževanju odraslih (AES),       ki meri vključenost odraslih v VŽU v dvanajstih mesecih pred snemanjem: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Stopnja udeležbe prebivalstva v starosti od 25 do 64 let v VŽU se bo s </a:t>
            </a:r>
            <a:r>
              <a:rPr lang="sl-SI" altLang="sl-SI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36%</a:t>
            </a:r>
            <a:r>
              <a:rPr lang="sl-SI" altLang="sl-SI" sz="19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letu 2011 povečala na</a:t>
            </a:r>
            <a:r>
              <a:rPr lang="sl-SI" altLang="sl-SI" sz="19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45%</a:t>
            </a:r>
            <a:r>
              <a:rPr lang="sl-SI" altLang="sl-SI" sz="19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letu 2020.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1900" dirty="0" smtClean="0"/>
              <a:t>3. tretjega smo si postavili sami in šteje vključitve v programe splošnega izobraževanja, brez programov usposabljanja za potrebe dela: 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odraslih v starosti od 25 do 64 let, vključenih v splošno izobraževanje, se bo s </a:t>
            </a:r>
            <a:r>
              <a:rPr lang="sl-SI" altLang="sl-SI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5%</a:t>
            </a:r>
            <a:r>
              <a:rPr lang="sl-SI" altLang="sl-SI" sz="19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letu 2011 povečal na </a:t>
            </a:r>
            <a:r>
              <a:rPr lang="sl-SI" altLang="sl-SI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8%</a:t>
            </a:r>
            <a:r>
              <a:rPr lang="sl-SI" altLang="sl-SI" sz="19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letu 2020</a:t>
            </a:r>
            <a:r>
              <a:rPr lang="sl-SI" altLang="sl-SI" sz="1900" dirty="0" smtClean="0">
                <a:solidFill>
                  <a:srgbClr val="FFFF00"/>
                </a:solidFill>
              </a:rPr>
              <a:t>.</a:t>
            </a:r>
            <a:endParaRPr lang="sl-SI" altLang="sl-SI" sz="1900" b="1" dirty="0" smtClean="0">
              <a:solidFill>
                <a:srgbClr val="FFFF00"/>
              </a:solidFill>
            </a:endParaRPr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1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16" y="549275"/>
            <a:ext cx="8207375" cy="719138"/>
          </a:xfrm>
        </p:spPr>
        <p:txBody>
          <a:bodyPr/>
          <a:lstStyle/>
          <a:p>
            <a:pPr algn="ctr">
              <a:defRPr/>
            </a:pPr>
            <a:r>
              <a:rPr lang="sl-SI" alt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KAZALNIKI IN CILJNE VREDNOSTI,</a:t>
            </a:r>
            <a:r>
              <a:rPr lang="sl-SI" altLang="sl-SI" sz="2400" dirty="0" smtClean="0"/>
              <a:t> </a:t>
            </a:r>
            <a:br>
              <a:rPr lang="sl-SI" altLang="sl-SI" sz="2400" dirty="0" smtClean="0"/>
            </a:br>
            <a:r>
              <a:rPr lang="sl-SI" altLang="sl-SI" sz="2400" dirty="0" smtClean="0"/>
              <a:t>OPREDELJENI V </a:t>
            </a:r>
            <a:r>
              <a:rPr lang="sl-SI" alt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r>
              <a:rPr lang="sl-SI" alt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2013-2020 </a:t>
            </a:r>
            <a:r>
              <a:rPr lang="sl-SI" altLang="sl-SI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r>
              <a:rPr lang="sl-SI" alt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l-SI" altLang="sl-SI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395537" y="1700808"/>
            <a:ext cx="8352928" cy="4895850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sl-SI" altLang="sl-SI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Stopnja dosežene izobrazbe: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Osnovna šola: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prebivalstva, starejšega od 15 let, z nedokončano osnovno šolo, se bo  s </a:t>
            </a:r>
            <a:r>
              <a:rPr lang="sl-SI" altLang="sl-SI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4,4%</a:t>
            </a:r>
            <a:r>
              <a:rPr lang="sl-SI" altLang="sl-SI" sz="19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letu 2011 zmanjšal na</a:t>
            </a:r>
            <a:r>
              <a:rPr lang="sl-SI" altLang="sl-SI" sz="19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2,2%</a:t>
            </a:r>
            <a:r>
              <a:rPr lang="sl-SI" altLang="sl-SI" sz="19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letu 2020, oziroma prepolovil.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1900" b="1" dirty="0" smtClean="0"/>
              <a:t>Srednja šola: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odraslih, starih od 25 do 64 let, z dokončano najmanj srednjo strokovno izobrazbo, se bo s</a:t>
            </a:r>
            <a:r>
              <a:rPr lang="sl-SI" altLang="sl-SI" sz="19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57%</a:t>
            </a:r>
            <a:r>
              <a:rPr lang="sl-SI" altLang="sl-SI" sz="19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letu 2011, povečal na </a:t>
            </a:r>
            <a:r>
              <a:rPr lang="sl-SI" altLang="sl-SI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63%</a:t>
            </a:r>
            <a:r>
              <a:rPr lang="sl-SI" altLang="sl-SI" sz="19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letu 2020.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1900" b="1" dirty="0" smtClean="0"/>
              <a:t>Terciarna izobrazba: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Spodbujanje in sofinanciranje vpisa na višješolske programe strokovnega izobraževanja bo pripomoglo k doseganju cilja EU, to je, da bo imelo do leta 2020 </a:t>
            </a:r>
            <a:r>
              <a:rPr lang="sl-SI" altLang="sl-SI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40%</a:t>
            </a:r>
            <a:r>
              <a:rPr lang="sl-SI" altLang="sl-SI" sz="19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1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odraslih med 30. in 34. letom starosti dokončano terciarno izobrazbo.</a:t>
            </a:r>
          </a:p>
          <a:p>
            <a:pPr marL="0" indent="0">
              <a:buFont typeface="Arial" charset="0"/>
              <a:buNone/>
              <a:defRPr/>
            </a:pPr>
            <a:endParaRPr lang="sl-SI" altLang="sl-SI" sz="2400" dirty="0" smtClean="0"/>
          </a:p>
          <a:p>
            <a:pPr marL="0" indent="0">
              <a:buNone/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1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7375" cy="719138"/>
          </a:xfrm>
        </p:spPr>
        <p:txBody>
          <a:bodyPr/>
          <a:lstStyle/>
          <a:p>
            <a:pPr algn="ctr"/>
            <a:r>
              <a:rPr lang="sl-SI" altLang="sl-SI" sz="2800" b="1" dirty="0" smtClean="0">
                <a:solidFill>
                  <a:srgbClr val="FF0000"/>
                </a:solidFill>
              </a:rPr>
              <a:t>FINANČNI OKVIR,</a:t>
            </a:r>
            <a:r>
              <a:rPr lang="sl-SI" altLang="sl-SI" sz="2400" b="1" dirty="0" smtClean="0"/>
              <a:t> </a:t>
            </a:r>
            <a:r>
              <a:rPr lang="sl-SI" altLang="sl-SI" sz="2400" dirty="0" smtClean="0"/>
              <a:t/>
            </a:r>
            <a:br>
              <a:rPr lang="sl-SI" altLang="sl-SI" sz="2400" dirty="0" smtClean="0"/>
            </a:br>
            <a:r>
              <a:rPr lang="sl-SI" altLang="sl-SI" sz="2400" dirty="0" smtClean="0"/>
              <a:t>OPREDELJEN V </a:t>
            </a:r>
            <a:r>
              <a:rPr lang="sl-SI" altLang="sl-SI" sz="2800" dirty="0" err="1" smtClean="0">
                <a:solidFill>
                  <a:srgbClr val="FF0000"/>
                </a:solidFill>
              </a:rPr>
              <a:t>ReNPIO</a:t>
            </a:r>
            <a:r>
              <a:rPr lang="sl-SI" altLang="sl-SI" sz="2800" dirty="0" smtClean="0">
                <a:solidFill>
                  <a:srgbClr val="FF0000"/>
                </a:solidFill>
              </a:rPr>
              <a:t> 2013-2020  </a:t>
            </a:r>
            <a:endParaRPr lang="sl-SI" altLang="sl-SI" sz="2800" b="1" dirty="0" smtClean="0"/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539552" y="1268760"/>
            <a:ext cx="7849000" cy="4897437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endParaRPr lang="sl-SI" altLang="sl-SI" sz="2400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400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r>
              <a:rPr lang="sl-SI" altLang="sl-SI" sz="1800" i="1" dirty="0" smtClean="0">
                <a:solidFill>
                  <a:srgbClr val="233C5B"/>
                </a:solidFill>
              </a:rPr>
              <a:t>(</a:t>
            </a:r>
            <a:r>
              <a:rPr lang="sl-SI" altLang="sl-SI" sz="1800" i="1" dirty="0" smtClean="0">
                <a:solidFill>
                  <a:srgbClr val="FFFF00"/>
                </a:solidFill>
              </a:rPr>
              <a:t>Zaradi preveč nejasnosti v zvezi s pričakovanimi okviri nove finančne  perspektive ESS 2014-2020, v dokument leta 2013 ni bilo možno vnesti natančnejših finančnih zneskov, ki naj bi jih posamezni resorji namenili izobraževanju odraslih.)</a:t>
            </a:r>
          </a:p>
          <a:p>
            <a:pPr marL="0" indent="0">
              <a:buNone/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542780"/>
              </p:ext>
            </p:extLst>
          </p:nvPr>
        </p:nvGraphicFramePr>
        <p:xfrm>
          <a:off x="683568" y="1700808"/>
          <a:ext cx="7704137" cy="318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20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40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20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640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9201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9201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00801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97867">
                <a:tc>
                  <a:txBody>
                    <a:bodyPr/>
                    <a:lstStyle/>
                    <a:p>
                      <a:pPr algn="r"/>
                      <a:r>
                        <a:rPr lang="sl-SI" sz="1800" dirty="0" smtClean="0"/>
                        <a:t>Leto</a:t>
                      </a:r>
                      <a:endParaRPr lang="sl-SI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2014</a:t>
                      </a:r>
                      <a:endParaRPr lang="sl-SI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2015</a:t>
                      </a:r>
                      <a:endParaRPr lang="sl-SI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2016</a:t>
                      </a:r>
                      <a:endParaRPr lang="sl-SI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2017</a:t>
                      </a:r>
                      <a:endParaRPr lang="sl-SI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2018</a:t>
                      </a:r>
                      <a:endParaRPr lang="sl-SI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2019</a:t>
                      </a:r>
                      <a:endParaRPr lang="sl-SI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2020</a:t>
                      </a:r>
                      <a:endParaRPr lang="sl-SI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Skupaj</a:t>
                      </a:r>
                      <a:endParaRPr lang="sl-SI" sz="1800" dirty="0"/>
                    </a:p>
                  </a:txBody>
                  <a:tcPr marL="91431" marR="91431" marT="45723" marB="4572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 algn="r"/>
                      <a:r>
                        <a:rPr lang="sl-SI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MIZŠ</a:t>
                      </a:r>
                      <a:endParaRPr lang="sl-SI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8.755.120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8.755.120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8.755.120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8.755.120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8.755.120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8.755.120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8.755.120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61.285.840</a:t>
                      </a:r>
                    </a:p>
                  </a:txBody>
                  <a:tcPr marL="9524" marR="9524" marT="9526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 algn="r"/>
                      <a:r>
                        <a:rPr lang="sl-SI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MDDSZ</a:t>
                      </a:r>
                      <a:endParaRPr lang="sl-SI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15.856.220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15.856.220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15.856.220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15.856.220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15.856.220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15.856.220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15.856.220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110.993.540</a:t>
                      </a:r>
                    </a:p>
                  </a:txBody>
                  <a:tcPr marL="9524" marR="9524" marT="9526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 algn="r"/>
                      <a:r>
                        <a:rPr lang="sl-SI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MKO</a:t>
                      </a:r>
                      <a:endParaRPr lang="sl-SI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11.023.465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11.023.465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11.023.465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11.023.465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11.023.465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11.023.465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11.023.465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77.164.255</a:t>
                      </a:r>
                    </a:p>
                  </a:txBody>
                  <a:tcPr marL="9524" marR="9524" marT="9526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 algn="r"/>
                      <a:r>
                        <a:rPr lang="sl-SI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MZ</a:t>
                      </a:r>
                      <a:endParaRPr lang="sl-SI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10.919.706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10.919.706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10.919.706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10.919.706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10.919.706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10.919.706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10.919.706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76.437.942</a:t>
                      </a:r>
                    </a:p>
                  </a:txBody>
                  <a:tcPr marL="9524" marR="9524" marT="9526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 algn="r"/>
                      <a:r>
                        <a:rPr lang="sl-SI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MK</a:t>
                      </a:r>
                      <a:endParaRPr lang="sl-SI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1.922.000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1.922.000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1.922.000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1.922.000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1.922.000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1.922.000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1.922.000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13.454.000</a:t>
                      </a:r>
                    </a:p>
                  </a:txBody>
                  <a:tcPr marL="9524" marR="9524" marT="9526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 algn="r"/>
                      <a:r>
                        <a:rPr lang="sl-SI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MNZ</a:t>
                      </a:r>
                      <a:endParaRPr lang="sl-SI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51.000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51.000</a:t>
                      </a:r>
                    </a:p>
                  </a:txBody>
                  <a:tcPr marL="9524" marR="9524" marT="9526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 algn="r"/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Skupaj</a:t>
                      </a:r>
                      <a:endParaRPr lang="sl-SI" sz="1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48.527.511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48.476.511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48.476.511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48.476.511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48.476.511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48.476.511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48.476.511</a:t>
                      </a:r>
                    </a:p>
                  </a:txBody>
                  <a:tcPr marL="9524" marR="9524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339.386.577</a:t>
                      </a:r>
                    </a:p>
                  </a:txBody>
                  <a:tcPr marL="9524" marR="9524" marT="9526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1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8207375" cy="719138"/>
          </a:xfrm>
        </p:spPr>
        <p:txBody>
          <a:bodyPr/>
          <a:lstStyle/>
          <a:p>
            <a:pPr algn="ctr"/>
            <a:r>
              <a:rPr lang="sl-SI" altLang="sl-SI" sz="2400" b="1" dirty="0" smtClean="0">
                <a:solidFill>
                  <a:srgbClr val="FF0000"/>
                </a:solidFill>
              </a:rPr>
              <a:t>FINANČNA REALIZACIJA </a:t>
            </a:r>
            <a:r>
              <a:rPr lang="sl-SI" altLang="sl-SI" sz="2400" dirty="0" smtClean="0"/>
              <a:t>V LETIH, </a:t>
            </a:r>
            <a:br>
              <a:rPr lang="sl-SI" altLang="sl-SI" sz="2400" dirty="0" smtClean="0"/>
            </a:br>
            <a:r>
              <a:rPr lang="sl-SI" altLang="sl-SI" sz="2500" dirty="0" smtClean="0">
                <a:solidFill>
                  <a:srgbClr val="FF0000"/>
                </a:solidFill>
              </a:rPr>
              <a:t>2014 -2018 </a:t>
            </a:r>
            <a:r>
              <a:rPr lang="sl-SI" altLang="sl-SI" sz="2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l-SI" altLang="sl-SI" sz="2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l-SI" altLang="sl-SI" sz="1400" dirty="0" smtClean="0"/>
              <a:t>(iz Poročil o uresničevanju LPIO, ki jih na podlagi poročil resorjev, pripravlja in objavlja MIZŠ)  </a:t>
            </a:r>
            <a:endParaRPr lang="sl-SI" altLang="sl-SI" sz="1400" b="1" dirty="0" smtClean="0"/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179515" y="1340771"/>
            <a:ext cx="8785225" cy="489743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sl-SI" altLang="sl-SI" sz="2400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400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1600" i="1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033490"/>
              </p:ext>
            </p:extLst>
          </p:nvPr>
        </p:nvGraphicFramePr>
        <p:xfrm>
          <a:off x="457199" y="2204860"/>
          <a:ext cx="8229602" cy="3096347"/>
        </p:xfrm>
        <a:graphic>
          <a:graphicData uri="http://schemas.openxmlformats.org/drawingml/2006/table">
            <a:tbl>
              <a:tblPr firstRow="1" bandRow="1"/>
              <a:tblGrid>
                <a:gridCol w="587627">
                  <a:extLst>
                    <a:ext uri="{9D8B030D-6E8A-4147-A177-3AD203B41FA5}">
                      <a16:colId xmlns:a16="http://schemas.microsoft.com/office/drawing/2014/main" xmlns="" val="2468066483"/>
                    </a:ext>
                  </a:extLst>
                </a:gridCol>
                <a:gridCol w="587627">
                  <a:extLst>
                    <a:ext uri="{9D8B030D-6E8A-4147-A177-3AD203B41FA5}">
                      <a16:colId xmlns:a16="http://schemas.microsoft.com/office/drawing/2014/main" xmlns="" val="3202817124"/>
                    </a:ext>
                  </a:extLst>
                </a:gridCol>
                <a:gridCol w="587627">
                  <a:extLst>
                    <a:ext uri="{9D8B030D-6E8A-4147-A177-3AD203B41FA5}">
                      <a16:colId xmlns:a16="http://schemas.microsoft.com/office/drawing/2014/main" xmlns="" val="4272296696"/>
                    </a:ext>
                  </a:extLst>
                </a:gridCol>
                <a:gridCol w="587627">
                  <a:extLst>
                    <a:ext uri="{9D8B030D-6E8A-4147-A177-3AD203B41FA5}">
                      <a16:colId xmlns:a16="http://schemas.microsoft.com/office/drawing/2014/main" xmlns="" val="3944374501"/>
                    </a:ext>
                  </a:extLst>
                </a:gridCol>
                <a:gridCol w="587627">
                  <a:extLst>
                    <a:ext uri="{9D8B030D-6E8A-4147-A177-3AD203B41FA5}">
                      <a16:colId xmlns:a16="http://schemas.microsoft.com/office/drawing/2014/main" xmlns="" val="792492570"/>
                    </a:ext>
                  </a:extLst>
                </a:gridCol>
                <a:gridCol w="587627">
                  <a:extLst>
                    <a:ext uri="{9D8B030D-6E8A-4147-A177-3AD203B41FA5}">
                      <a16:colId xmlns:a16="http://schemas.microsoft.com/office/drawing/2014/main" xmlns="" val="1264199781"/>
                    </a:ext>
                  </a:extLst>
                </a:gridCol>
                <a:gridCol w="587627">
                  <a:extLst>
                    <a:ext uri="{9D8B030D-6E8A-4147-A177-3AD203B41FA5}">
                      <a16:colId xmlns:a16="http://schemas.microsoft.com/office/drawing/2014/main" xmlns="" val="2775677871"/>
                    </a:ext>
                  </a:extLst>
                </a:gridCol>
                <a:gridCol w="587627">
                  <a:extLst>
                    <a:ext uri="{9D8B030D-6E8A-4147-A177-3AD203B41FA5}">
                      <a16:colId xmlns:a16="http://schemas.microsoft.com/office/drawing/2014/main" xmlns="" val="3740904121"/>
                    </a:ext>
                  </a:extLst>
                </a:gridCol>
                <a:gridCol w="587627">
                  <a:extLst>
                    <a:ext uri="{9D8B030D-6E8A-4147-A177-3AD203B41FA5}">
                      <a16:colId xmlns:a16="http://schemas.microsoft.com/office/drawing/2014/main" xmlns="" val="2893626007"/>
                    </a:ext>
                  </a:extLst>
                </a:gridCol>
                <a:gridCol w="587627">
                  <a:extLst>
                    <a:ext uri="{9D8B030D-6E8A-4147-A177-3AD203B41FA5}">
                      <a16:colId xmlns:a16="http://schemas.microsoft.com/office/drawing/2014/main" xmlns="" val="1640903446"/>
                    </a:ext>
                  </a:extLst>
                </a:gridCol>
                <a:gridCol w="904041">
                  <a:extLst>
                    <a:ext uri="{9D8B030D-6E8A-4147-A177-3AD203B41FA5}">
                      <a16:colId xmlns:a16="http://schemas.microsoft.com/office/drawing/2014/main" xmlns="" val="4016546850"/>
                    </a:ext>
                  </a:extLst>
                </a:gridCol>
                <a:gridCol w="906866">
                  <a:extLst>
                    <a:ext uri="{9D8B030D-6E8A-4147-A177-3AD203B41FA5}">
                      <a16:colId xmlns:a16="http://schemas.microsoft.com/office/drawing/2014/main" xmlns="" val="1911463983"/>
                    </a:ext>
                  </a:extLst>
                </a:gridCol>
                <a:gridCol w="542425">
                  <a:extLst>
                    <a:ext uri="{9D8B030D-6E8A-4147-A177-3AD203B41FA5}">
                      <a16:colId xmlns:a16="http://schemas.microsoft.com/office/drawing/2014/main" xmlns="" val="4079577658"/>
                    </a:ext>
                  </a:extLst>
                </a:gridCol>
              </a:tblGrid>
              <a:tr h="280466"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Leto</a:t>
                      </a:r>
                    </a:p>
                  </a:txBody>
                  <a:tcPr marL="9130" marR="82174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2014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2015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2016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SKUPAJ 2014-2018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7066285"/>
                  </a:ext>
                </a:extLst>
              </a:tr>
              <a:tr h="235591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LPIO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Indeks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LPIO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Indeks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LPIO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Indeks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LPIO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Indeks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LPIO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Indeks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LPIO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Indeks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4618066"/>
                  </a:ext>
                </a:extLst>
              </a:tr>
              <a:tr h="258029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MIZŠ</a:t>
                      </a:r>
                    </a:p>
                  </a:txBody>
                  <a:tcPr marL="9130" marR="82174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8.812.382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90,4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7.360.658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98,4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9.659.900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97,7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17.033.991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100,4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21.466.667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99,6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64.333.599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98,1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241710"/>
                  </a:ext>
                </a:extLst>
              </a:tr>
              <a:tr h="258029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MDDSZ</a:t>
                      </a:r>
                    </a:p>
                  </a:txBody>
                  <a:tcPr marL="9130" marR="82174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18.444.721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127,9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16.783.846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120,5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10.034.429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60,4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24.298.523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54,2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32.538.767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62,0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102.100.286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81,5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2508746"/>
                  </a:ext>
                </a:extLst>
              </a:tr>
              <a:tr h="258029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MKGP</a:t>
                      </a:r>
                    </a:p>
                  </a:txBody>
                  <a:tcPr marL="9130" marR="82174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8.416.410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99,5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8.328.264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103,9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10.115.413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83,4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10.699.611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91,7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10.089.028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105,3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47.648.726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96,3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0040535"/>
                  </a:ext>
                </a:extLst>
              </a:tr>
              <a:tr h="258029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MZ</a:t>
                      </a:r>
                    </a:p>
                  </a:txBody>
                  <a:tcPr marL="9130" marR="82174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10.532.206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10.532.206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10.532.206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10.532.206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103,0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10.428.008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104,0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52.556.832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102,0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9757889"/>
                  </a:ext>
                </a:extLst>
              </a:tr>
              <a:tr h="258029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MK</a:t>
                      </a:r>
                    </a:p>
                  </a:txBody>
                  <a:tcPr marL="9130" marR="82174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5.083.913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88,3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2.011.773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119,3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1.785.754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75,7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2.236.988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95,6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2.565.115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98,7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13.683.543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94,4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0863062"/>
                  </a:ext>
                </a:extLst>
              </a:tr>
              <a:tr h="258029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MNZ</a:t>
                      </a:r>
                    </a:p>
                  </a:txBody>
                  <a:tcPr marL="9130" marR="82174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82.789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99,3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 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570.000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159,8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570.000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125,3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793.000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77,6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2.015.789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115,2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8804468"/>
                  </a:ext>
                </a:extLst>
              </a:tr>
              <a:tr h="258029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MOP</a:t>
                      </a:r>
                    </a:p>
                  </a:txBody>
                  <a:tcPr marL="9130" marR="82174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197,5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104.706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183,9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110.000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102,5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160.000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156,2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170.376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105,3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585.082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139,1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0171077"/>
                  </a:ext>
                </a:extLst>
              </a:tr>
              <a:tr h="258029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MJU</a:t>
                      </a:r>
                    </a:p>
                  </a:txBody>
                  <a:tcPr marL="9130" marR="82174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56.762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100,3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1.555.000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98,3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1.800.000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94,9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1.700.000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98,3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5.111.762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97,1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0795264"/>
                  </a:ext>
                </a:extLst>
              </a:tr>
              <a:tr h="258029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MP</a:t>
                      </a:r>
                    </a:p>
                  </a:txBody>
                  <a:tcPr marL="9130" marR="82174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124.250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62,7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135.000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57,9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186.878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131,8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446.128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90,2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4576448"/>
                  </a:ext>
                </a:extLst>
              </a:tr>
              <a:tr h="258029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Skupaj</a:t>
                      </a:r>
                    </a:p>
                  </a:txBody>
                  <a:tcPr marL="9130" marR="82174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51.412.421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107,2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45.178.215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109,1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44.487.202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87,1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67.466.319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82,7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79.937.839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85,4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288.481.996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92,6</a:t>
                      </a: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749654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07375" cy="719138"/>
          </a:xfrm>
        </p:spPr>
        <p:txBody>
          <a:bodyPr/>
          <a:lstStyle/>
          <a:p>
            <a:pPr algn="ctr"/>
            <a:r>
              <a:rPr lang="sl-SI" altLang="sl-SI" sz="2400" b="1" dirty="0" smtClean="0">
                <a:solidFill>
                  <a:srgbClr val="FF0000"/>
                </a:solidFill>
              </a:rPr>
              <a:t>FINANČNA REALIZACIJA </a:t>
            </a:r>
            <a:r>
              <a:rPr lang="sl-SI" altLang="sl-SI" sz="2400" dirty="0" smtClean="0"/>
              <a:t>V LETIH, </a:t>
            </a:r>
            <a:br>
              <a:rPr lang="sl-SI" altLang="sl-SI" sz="2400" dirty="0" smtClean="0"/>
            </a:br>
            <a:r>
              <a:rPr lang="sl-SI" altLang="sl-SI" sz="2500" dirty="0" smtClean="0"/>
              <a:t>2014</a:t>
            </a:r>
            <a:r>
              <a:rPr lang="sl-SI" altLang="sl-SI" sz="2500" dirty="0"/>
              <a:t> </a:t>
            </a:r>
            <a:r>
              <a:rPr lang="sl-SI" altLang="sl-SI" sz="2500" dirty="0" smtClean="0"/>
              <a:t>- 2018 </a:t>
            </a:r>
            <a:r>
              <a:rPr lang="sl-SI" altLang="sl-SI" sz="2500" dirty="0" smtClean="0">
                <a:solidFill>
                  <a:srgbClr val="FF0000"/>
                </a:solidFill>
              </a:rPr>
              <a:t>PO PREDNOSTNIH PODROČJIH  </a:t>
            </a:r>
            <a:endParaRPr lang="sl-SI" altLang="sl-SI" sz="2500" b="1" dirty="0" smtClean="0">
              <a:solidFill>
                <a:srgbClr val="FF0000"/>
              </a:solidFill>
            </a:endParaRPr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-108520" y="1340768"/>
            <a:ext cx="8785225" cy="489743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sl-SI" altLang="sl-SI" sz="2400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400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1600" i="1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64418"/>
              </p:ext>
            </p:extLst>
          </p:nvPr>
        </p:nvGraphicFramePr>
        <p:xfrm>
          <a:off x="508001" y="2204864"/>
          <a:ext cx="8127998" cy="3240359"/>
        </p:xfrm>
        <a:graphic>
          <a:graphicData uri="http://schemas.openxmlformats.org/drawingml/2006/table">
            <a:tbl>
              <a:tblPr firstRow="1" bandRow="1"/>
              <a:tblGrid>
                <a:gridCol w="1231845">
                  <a:extLst>
                    <a:ext uri="{9D8B030D-6E8A-4147-A177-3AD203B41FA5}">
                      <a16:colId xmlns:a16="http://schemas.microsoft.com/office/drawing/2014/main" xmlns="" val="2848346949"/>
                    </a:ext>
                  </a:extLst>
                </a:gridCol>
                <a:gridCol w="565615">
                  <a:extLst>
                    <a:ext uri="{9D8B030D-6E8A-4147-A177-3AD203B41FA5}">
                      <a16:colId xmlns:a16="http://schemas.microsoft.com/office/drawing/2014/main" xmlns="" val="3013786690"/>
                    </a:ext>
                  </a:extLst>
                </a:gridCol>
                <a:gridCol w="565615">
                  <a:extLst>
                    <a:ext uri="{9D8B030D-6E8A-4147-A177-3AD203B41FA5}">
                      <a16:colId xmlns:a16="http://schemas.microsoft.com/office/drawing/2014/main" xmlns="" val="1735415625"/>
                    </a:ext>
                  </a:extLst>
                </a:gridCol>
                <a:gridCol w="565615">
                  <a:extLst>
                    <a:ext uri="{9D8B030D-6E8A-4147-A177-3AD203B41FA5}">
                      <a16:colId xmlns:a16="http://schemas.microsoft.com/office/drawing/2014/main" xmlns="" val="547861107"/>
                    </a:ext>
                  </a:extLst>
                </a:gridCol>
                <a:gridCol w="565615">
                  <a:extLst>
                    <a:ext uri="{9D8B030D-6E8A-4147-A177-3AD203B41FA5}">
                      <a16:colId xmlns:a16="http://schemas.microsoft.com/office/drawing/2014/main" xmlns="" val="3571729535"/>
                    </a:ext>
                  </a:extLst>
                </a:gridCol>
                <a:gridCol w="565615">
                  <a:extLst>
                    <a:ext uri="{9D8B030D-6E8A-4147-A177-3AD203B41FA5}">
                      <a16:colId xmlns:a16="http://schemas.microsoft.com/office/drawing/2014/main" xmlns="" val="4182762618"/>
                    </a:ext>
                  </a:extLst>
                </a:gridCol>
                <a:gridCol w="565615">
                  <a:extLst>
                    <a:ext uri="{9D8B030D-6E8A-4147-A177-3AD203B41FA5}">
                      <a16:colId xmlns:a16="http://schemas.microsoft.com/office/drawing/2014/main" xmlns="" val="2211146256"/>
                    </a:ext>
                  </a:extLst>
                </a:gridCol>
                <a:gridCol w="565615">
                  <a:extLst>
                    <a:ext uri="{9D8B030D-6E8A-4147-A177-3AD203B41FA5}">
                      <a16:colId xmlns:a16="http://schemas.microsoft.com/office/drawing/2014/main" xmlns="" val="3038553737"/>
                    </a:ext>
                  </a:extLst>
                </a:gridCol>
                <a:gridCol w="565615">
                  <a:extLst>
                    <a:ext uri="{9D8B030D-6E8A-4147-A177-3AD203B41FA5}">
                      <a16:colId xmlns:a16="http://schemas.microsoft.com/office/drawing/2014/main" xmlns="" val="3070118666"/>
                    </a:ext>
                  </a:extLst>
                </a:gridCol>
                <a:gridCol w="565615">
                  <a:extLst>
                    <a:ext uri="{9D8B030D-6E8A-4147-A177-3AD203B41FA5}">
                      <a16:colId xmlns:a16="http://schemas.microsoft.com/office/drawing/2014/main" xmlns="" val="1436868239"/>
                    </a:ext>
                  </a:extLst>
                </a:gridCol>
                <a:gridCol w="641756">
                  <a:extLst>
                    <a:ext uri="{9D8B030D-6E8A-4147-A177-3AD203B41FA5}">
                      <a16:colId xmlns:a16="http://schemas.microsoft.com/office/drawing/2014/main" xmlns="" val="723104177"/>
                    </a:ext>
                  </a:extLst>
                </a:gridCol>
                <a:gridCol w="641756">
                  <a:extLst>
                    <a:ext uri="{9D8B030D-6E8A-4147-A177-3AD203B41FA5}">
                      <a16:colId xmlns:a16="http://schemas.microsoft.com/office/drawing/2014/main" xmlns="" val="1414945438"/>
                    </a:ext>
                  </a:extLst>
                </a:gridCol>
                <a:gridCol w="522106">
                  <a:extLst>
                    <a:ext uri="{9D8B030D-6E8A-4147-A177-3AD203B41FA5}">
                      <a16:colId xmlns:a16="http://schemas.microsoft.com/office/drawing/2014/main" xmlns="" val="1241853404"/>
                    </a:ext>
                  </a:extLst>
                </a:gridCol>
              </a:tblGrid>
              <a:tr h="256396"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Leto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Skupaj 2014-2018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1335097"/>
                  </a:ext>
                </a:extLst>
              </a:tr>
              <a:tr h="256396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LPIO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Indeks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LPIO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Indeks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LPIO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Indeks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LPIO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Indeks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LPIO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Indeks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LPIO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Indeks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335666"/>
                  </a:ext>
                </a:extLst>
              </a:tr>
              <a:tr h="647095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I. Prednostno področje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13.218.102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15.698.960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18.113.095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16.990.798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111,5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20.466.060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84.487.015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5584801"/>
                  </a:ext>
                </a:extLst>
              </a:tr>
              <a:tr h="561630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II. Prednostno področje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1.890.000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1.806.644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1.832.726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5.280.726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63,4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3.735.174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85,1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14.545.270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81,9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56630003"/>
                  </a:ext>
                </a:extLst>
              </a:tr>
              <a:tr h="598258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III. Prednostno področje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31.840.187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112,8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23.480.231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120,8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16.262.700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84,7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35.808.413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70,7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47.064.245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78,2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154.455.776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4353253"/>
                  </a:ext>
                </a:extLst>
              </a:tr>
              <a:tr h="481048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Podporne dejavnosti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4.452.724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4.194.021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8.278.681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73,0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9.386.383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87,3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8.672.360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34.984.168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86,2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2296209"/>
                  </a:ext>
                </a:extLst>
              </a:tr>
              <a:tr h="439536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Skupaj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51.401.013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107,2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45.179.856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109,1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44.487.202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87,1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67.466.319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82,7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79.937.839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85,4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288.472.229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92,6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4040779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07375" cy="719138"/>
          </a:xfrm>
        </p:spPr>
        <p:txBody>
          <a:bodyPr/>
          <a:lstStyle/>
          <a:p>
            <a:pPr algn="ctr"/>
            <a:r>
              <a:rPr lang="sl-SI" altLang="sl-SI" sz="2400" b="1" dirty="0" smtClean="0">
                <a:solidFill>
                  <a:srgbClr val="FF0000"/>
                </a:solidFill>
              </a:rPr>
              <a:t>RAZMERJA MED PREDNOSTNIMI PODROČJI</a:t>
            </a:r>
            <a:r>
              <a:rPr lang="sl-SI" altLang="sl-SI" sz="2400" dirty="0" smtClean="0"/>
              <a:t> </a:t>
            </a:r>
            <a:br>
              <a:rPr lang="sl-SI" altLang="sl-SI" sz="2400" dirty="0" smtClean="0"/>
            </a:br>
            <a:r>
              <a:rPr lang="sl-SI" altLang="sl-SI" sz="2500" dirty="0" smtClean="0"/>
              <a:t>2014</a:t>
            </a:r>
            <a:r>
              <a:rPr lang="sl-SI" altLang="sl-SI" sz="2500" dirty="0"/>
              <a:t> </a:t>
            </a:r>
            <a:r>
              <a:rPr lang="sl-SI" altLang="sl-SI" sz="2500" dirty="0" smtClean="0"/>
              <a:t>- 2018</a:t>
            </a:r>
            <a:r>
              <a:rPr lang="sl-SI" altLang="sl-SI" sz="2500" dirty="0" smtClean="0">
                <a:solidFill>
                  <a:srgbClr val="FF0000"/>
                </a:solidFill>
              </a:rPr>
              <a:t>  </a:t>
            </a:r>
            <a:endParaRPr lang="sl-SI" altLang="sl-SI" sz="2500" b="1" dirty="0" smtClean="0">
              <a:solidFill>
                <a:srgbClr val="FF0000"/>
              </a:solidFill>
            </a:endParaRPr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-108520" y="1340768"/>
            <a:ext cx="8785225" cy="489743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sl-SI" altLang="sl-SI" sz="2400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400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2000" i="1" dirty="0" smtClean="0"/>
          </a:p>
          <a:p>
            <a:pPr marL="0" indent="0">
              <a:buFont typeface="Arial" charset="0"/>
              <a:buNone/>
              <a:defRPr/>
            </a:pPr>
            <a:endParaRPr lang="sl-SI" altLang="sl-SI" sz="1600" i="1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629659"/>
              </p:ext>
            </p:extLst>
          </p:nvPr>
        </p:nvGraphicFramePr>
        <p:xfrm>
          <a:off x="1619673" y="2924944"/>
          <a:ext cx="5530526" cy="2040582"/>
        </p:xfrm>
        <a:graphic>
          <a:graphicData uri="http://schemas.openxmlformats.org/drawingml/2006/table">
            <a:tbl>
              <a:tblPr/>
              <a:tblGrid>
                <a:gridCol w="1862699">
                  <a:extLst>
                    <a:ext uri="{9D8B030D-6E8A-4147-A177-3AD203B41FA5}">
                      <a16:colId xmlns:a16="http://schemas.microsoft.com/office/drawing/2014/main" xmlns="" val="717397280"/>
                    </a:ext>
                  </a:extLst>
                </a:gridCol>
                <a:gridCol w="1365155">
                  <a:extLst>
                    <a:ext uri="{9D8B030D-6E8A-4147-A177-3AD203B41FA5}">
                      <a16:colId xmlns:a16="http://schemas.microsoft.com/office/drawing/2014/main" xmlns="" val="3781148626"/>
                    </a:ext>
                  </a:extLst>
                </a:gridCol>
                <a:gridCol w="1233575">
                  <a:extLst>
                    <a:ext uri="{9D8B030D-6E8A-4147-A177-3AD203B41FA5}">
                      <a16:colId xmlns:a16="http://schemas.microsoft.com/office/drawing/2014/main" xmlns="" val="1181284324"/>
                    </a:ext>
                  </a:extLst>
                </a:gridCol>
                <a:gridCol w="1069097">
                  <a:extLst>
                    <a:ext uri="{9D8B030D-6E8A-4147-A177-3AD203B41FA5}">
                      <a16:colId xmlns:a16="http://schemas.microsoft.com/office/drawing/2014/main" xmlns="" val="1213767369"/>
                    </a:ext>
                  </a:extLst>
                </a:gridCol>
              </a:tblGrid>
              <a:tr h="249049"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Deleži 2014-2018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l-SI" sz="1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ReNPIO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1061270"/>
                  </a:ext>
                </a:extLst>
              </a:tr>
              <a:tr h="249049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MIZŠ in MDDSZ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Ostali resorji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5626545"/>
                  </a:ext>
                </a:extLst>
              </a:tr>
              <a:tr h="390356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I. Prednostno področje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632741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II. Prednostno področje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651744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III. Prednostno področje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705344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 panose="020B0606020202030204" pitchFamily="34" charset="0"/>
                        </a:rPr>
                        <a:t>Podporne dejavnosti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3651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574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339520"/>
          </a:xfrm>
        </p:spPr>
        <p:txBody>
          <a:bodyPr/>
          <a:lstStyle/>
          <a:p>
            <a:pPr algn="ctr"/>
            <a:r>
              <a:rPr lang="sl-SI" alt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3200" dirty="0" smtClean="0">
                <a:solidFill>
                  <a:srgbClr val="FF0000"/>
                </a:solidFill>
              </a:rPr>
              <a:t> </a:t>
            </a:r>
            <a:endParaRPr lang="sl-SI" altLang="sl-SI" dirty="0" smtClean="0"/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683568" y="1916832"/>
            <a:ext cx="7869560" cy="42379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l-SI" altLang="sl-SI" i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sl-SI" altLang="sl-SI" i="1" dirty="0" smtClean="0">
                <a:solidFill>
                  <a:srgbClr val="FFFF00"/>
                </a:solidFill>
              </a:rPr>
              <a:t>Nekaj specifičnih aktivnosti </a:t>
            </a:r>
            <a:r>
              <a:rPr lang="sl-SI" altLang="sl-SI" i="1" dirty="0">
                <a:solidFill>
                  <a:srgbClr val="FFFF00"/>
                </a:solidFill>
              </a:rPr>
              <a:t>ministrstev za uresničevanje ciljev </a:t>
            </a:r>
            <a:r>
              <a:rPr lang="sl-SI" altLang="sl-SI" i="1" dirty="0" err="1">
                <a:solidFill>
                  <a:srgbClr val="FFFF00"/>
                </a:solidFill>
              </a:rPr>
              <a:t>ReNPIO</a:t>
            </a:r>
            <a:r>
              <a:rPr lang="sl-SI" altLang="sl-SI" i="1" dirty="0">
                <a:solidFill>
                  <a:srgbClr val="FFFF00"/>
                </a:solidFill>
              </a:rPr>
              <a:t> </a:t>
            </a:r>
            <a:r>
              <a:rPr lang="sl-SI" altLang="sl-SI" i="1" dirty="0" smtClean="0">
                <a:solidFill>
                  <a:srgbClr val="FFFF00"/>
                </a:solidFill>
              </a:rPr>
              <a:t>2013–2020, ki dajejo nacionalnemu programu poseben čar in izzivalnost </a:t>
            </a:r>
          </a:p>
          <a:p>
            <a:endParaRPr lang="sl-SI" altLang="sl-SI" dirty="0" smtClean="0"/>
          </a:p>
          <a:p>
            <a:pPr marL="0" indent="0">
              <a:buNone/>
            </a:pPr>
            <a:endParaRPr lang="sl-SI" altLang="sl-SI" dirty="0" smtClean="0"/>
          </a:p>
          <a:p>
            <a:pPr marL="0" indent="0">
              <a:buNone/>
            </a:pPr>
            <a:endParaRPr lang="sl-SI" altLang="sl-SI" sz="1600" dirty="0">
              <a:latin typeface="+mj-lt"/>
            </a:endParaRPr>
          </a:p>
          <a:p>
            <a:pPr marL="0" indent="0">
              <a:buNone/>
            </a:pPr>
            <a:endParaRPr lang="sl-SI" altLang="sl-SI" sz="1600" dirty="0" smtClean="0">
              <a:latin typeface="+mj-lt"/>
            </a:endParaRPr>
          </a:p>
          <a:p>
            <a:pPr marL="0" indent="0">
              <a:buNone/>
            </a:pPr>
            <a:endParaRPr lang="sl-SI" altLang="sl-SI" dirty="0" smtClean="0"/>
          </a:p>
          <a:p>
            <a:endParaRPr lang="sl-SI" altLang="sl-SI" dirty="0" smtClean="0"/>
          </a:p>
          <a:p>
            <a:endParaRPr lang="sl-SI" altLang="sl-SI" dirty="0" smtClean="0"/>
          </a:p>
          <a:p>
            <a:endParaRPr lang="sl-SI" altLang="sl-SI" dirty="0" smtClean="0"/>
          </a:p>
          <a:p>
            <a:endParaRPr lang="sl-SI" altLang="sl-SI" dirty="0" smtClean="0"/>
          </a:p>
        </p:txBody>
      </p:sp>
    </p:spTree>
    <p:extLst>
      <p:ext uri="{BB962C8B-B14F-4D97-AF65-F5344CB8AC3E}">
        <p14:creationId xmlns:p14="http://schemas.microsoft.com/office/powerpoint/2010/main" val="2987793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19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339520"/>
          </a:xfrm>
        </p:spPr>
        <p:txBody>
          <a:bodyPr/>
          <a:lstStyle/>
          <a:p>
            <a:pPr algn="ctr"/>
            <a:r>
              <a:rPr lang="sl-SI" alt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dirty="0" smtClean="0"/>
              <a:t> IO kot </a:t>
            </a:r>
            <a:r>
              <a:rPr lang="sl-SI" altLang="sl-SI" dirty="0"/>
              <a:t>javna </a:t>
            </a:r>
            <a:r>
              <a:rPr lang="sl-SI" altLang="sl-SI" dirty="0" smtClean="0"/>
              <a:t>služba </a:t>
            </a:r>
            <a:r>
              <a:rPr lang="sl-SI" altLang="sl-SI" dirty="0" smtClean="0">
                <a:solidFill>
                  <a:srgbClr val="FFFF00"/>
                </a:solidFill>
              </a:rPr>
              <a:t>(1) </a:t>
            </a:r>
            <a:r>
              <a:rPr lang="sl-SI" altLang="sl-SI" dirty="0"/>
              <a:t/>
            </a:r>
            <a:br>
              <a:rPr lang="sl-SI" altLang="sl-SI" dirty="0"/>
            </a:br>
            <a:endParaRPr lang="sl-SI" altLang="sl-SI" dirty="0" smtClean="0"/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827584" y="1412780"/>
            <a:ext cx="7869560" cy="474198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sl-SI" altLang="sl-SI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l-SI" alt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MKGP</a:t>
            </a:r>
            <a:endParaRPr lang="sl-SI" altLang="sl-SI" dirty="0"/>
          </a:p>
          <a:p>
            <a:pPr marL="0" indent="0">
              <a:spcBef>
                <a:spcPts val="0"/>
              </a:spcBef>
              <a:buNone/>
            </a:pPr>
            <a:endParaRPr lang="sl-SI" altLang="sl-SI" dirty="0"/>
          </a:p>
          <a:p>
            <a:pPr marL="0" indent="0">
              <a:buNone/>
            </a:pPr>
            <a:endParaRPr lang="sl-SI" altLang="sl-SI" sz="1600" dirty="0" smtClean="0">
              <a:latin typeface="+mj-lt"/>
            </a:endParaRPr>
          </a:p>
          <a:p>
            <a:pPr marL="0" indent="0">
              <a:buNone/>
            </a:pPr>
            <a:endParaRPr lang="sl-SI" altLang="sl-SI" sz="1600" dirty="0">
              <a:latin typeface="+mj-lt"/>
            </a:endParaRPr>
          </a:p>
          <a:p>
            <a:pPr marL="0" indent="0">
              <a:buNone/>
            </a:pPr>
            <a:endParaRPr lang="sl-SI" altLang="sl-SI" sz="1600" dirty="0" smtClean="0">
              <a:latin typeface="+mj-lt"/>
            </a:endParaRPr>
          </a:p>
          <a:p>
            <a:pPr marL="0" indent="0">
              <a:buNone/>
            </a:pPr>
            <a:endParaRPr lang="sl-SI" altLang="sl-SI" sz="1600" dirty="0">
              <a:solidFill>
                <a:srgbClr val="FFFF00"/>
              </a:solidFill>
              <a:latin typeface="+mj-lt"/>
            </a:endParaRPr>
          </a:p>
          <a:p>
            <a:pPr marL="0" indent="0">
              <a:buNone/>
            </a:pPr>
            <a:r>
              <a:rPr lang="sl-SI" altLang="sl-SI" sz="2000" dirty="0" smtClean="0">
                <a:solidFill>
                  <a:srgbClr val="FFFF00"/>
                </a:solidFill>
                <a:latin typeface="+mj-lt"/>
              </a:rPr>
              <a:t>(….) Kmetijski </a:t>
            </a:r>
            <a:r>
              <a:rPr lang="sl-SI" altLang="sl-SI" sz="2000" dirty="0">
                <a:solidFill>
                  <a:srgbClr val="FFFF00"/>
                </a:solidFill>
                <a:latin typeface="+mj-lt"/>
              </a:rPr>
              <a:t>svetovalci izobražujejo in usposabljajo ljudi na podeželju, omogočajo pretok informacij ter prenos znanja in znanstvenih dognanj iz stroke v </a:t>
            </a:r>
            <a:r>
              <a:rPr lang="sl-SI" altLang="sl-SI" sz="2000" dirty="0" smtClean="0">
                <a:solidFill>
                  <a:srgbClr val="FFFF00"/>
                </a:solidFill>
                <a:latin typeface="+mj-lt"/>
              </a:rPr>
              <a:t>prakso</a:t>
            </a:r>
            <a:r>
              <a:rPr lang="sl-SI" altLang="sl-SI" sz="1600" dirty="0" smtClean="0">
                <a:solidFill>
                  <a:srgbClr val="FFFF00"/>
                </a:solidFill>
                <a:latin typeface="+mj-lt"/>
              </a:rPr>
              <a:t>. </a:t>
            </a:r>
          </a:p>
          <a:p>
            <a:pPr marL="0" indent="0">
              <a:buNone/>
            </a:pPr>
            <a:r>
              <a:rPr lang="sl-SI" altLang="sl-SI" sz="2000" b="1" dirty="0" smtClean="0">
                <a:solidFill>
                  <a:srgbClr val="FF0000"/>
                </a:solidFill>
                <a:latin typeface="+mj-lt"/>
              </a:rPr>
              <a:t>Sredstva </a:t>
            </a:r>
            <a:r>
              <a:rPr lang="sl-SI" altLang="sl-SI" sz="2000" b="1" dirty="0">
                <a:solidFill>
                  <a:srgbClr val="FF0000"/>
                </a:solidFill>
                <a:latin typeface="+mj-lt"/>
              </a:rPr>
              <a:t>se dodelijo na podlagi letnega Programa dela in finančnega načrta KGZS</a:t>
            </a:r>
            <a:r>
              <a:rPr lang="sl-SI" altLang="sl-SI" sz="2000" b="1" dirty="0" smtClean="0">
                <a:solidFill>
                  <a:srgbClr val="FF0000"/>
                </a:solidFill>
                <a:latin typeface="+mj-lt"/>
              </a:rPr>
              <a:t>.</a:t>
            </a:r>
            <a:endParaRPr lang="sl-SI" altLang="sl-SI" sz="2000" b="1" dirty="0" smtClean="0"/>
          </a:p>
          <a:p>
            <a:pPr marL="0" indent="0">
              <a:buNone/>
            </a:pPr>
            <a:endParaRPr lang="sl-SI" altLang="sl-SI" dirty="0" smtClean="0"/>
          </a:p>
          <a:p>
            <a:endParaRPr lang="sl-SI" altLang="sl-SI" dirty="0" smtClean="0"/>
          </a:p>
          <a:p>
            <a:endParaRPr lang="sl-SI" altLang="sl-SI" dirty="0" smtClean="0"/>
          </a:p>
          <a:p>
            <a:pPr marL="0" indent="0">
              <a:buNone/>
            </a:pPr>
            <a:endParaRPr lang="sl-SI" altLang="sl-SI" sz="1600" dirty="0">
              <a:latin typeface="+mj-lt"/>
            </a:endParaRPr>
          </a:p>
          <a:p>
            <a:pPr marL="0" indent="0">
              <a:buNone/>
            </a:pPr>
            <a:endParaRPr lang="sl-SI" altLang="sl-SI" sz="1600" dirty="0" smtClean="0">
              <a:latin typeface="+mj-lt"/>
            </a:endParaRPr>
          </a:p>
          <a:p>
            <a:pPr marL="0" indent="0">
              <a:buNone/>
            </a:pPr>
            <a:endParaRPr lang="sl-SI" altLang="sl-SI" dirty="0" smtClean="0"/>
          </a:p>
          <a:p>
            <a:endParaRPr lang="sl-SI" altLang="sl-SI" dirty="0" smtClean="0"/>
          </a:p>
          <a:p>
            <a:endParaRPr lang="sl-SI" altLang="sl-SI" dirty="0" smtClean="0"/>
          </a:p>
          <a:p>
            <a:endParaRPr lang="sl-SI" altLang="sl-SI" dirty="0" smtClean="0"/>
          </a:p>
          <a:p>
            <a:endParaRPr lang="sl-SI" altLang="sl-SI" dirty="0" smtClean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568810"/>
              </p:ext>
            </p:extLst>
          </p:nvPr>
        </p:nvGraphicFramePr>
        <p:xfrm>
          <a:off x="899591" y="2780928"/>
          <a:ext cx="7704861" cy="720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72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062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1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</a:rPr>
                        <a:t>Javna </a:t>
                      </a:r>
                      <a:r>
                        <a:rPr lang="sl-SI" sz="1600" dirty="0">
                          <a:solidFill>
                            <a:srgbClr val="FFFF00"/>
                          </a:solidFill>
                          <a:effectLst/>
                          <a:latin typeface="+mj-lt"/>
                        </a:rPr>
                        <a:t>kmetijska svetovalna </a:t>
                      </a:r>
                      <a:r>
                        <a:rPr lang="sl-SI" sz="16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</a:rPr>
                        <a:t>služba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 smtClean="0">
                        <a:solidFill>
                          <a:srgbClr val="FFFF00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</a:rPr>
                        <a:t>Kmetijsko </a:t>
                      </a:r>
                      <a:r>
                        <a:rPr lang="sl-SI" sz="1600" dirty="0">
                          <a:solidFill>
                            <a:srgbClr val="FFFF00"/>
                          </a:solidFill>
                          <a:effectLst/>
                          <a:latin typeface="+mj-lt"/>
                        </a:rPr>
                        <a:t>gozdarska zbornica Slovenije</a:t>
                      </a:r>
                      <a:endParaRPr lang="sl-SI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+mj-lt"/>
                        </a:rPr>
                        <a:t>Svetovalna dejavnost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+mj-lt"/>
                        </a:rPr>
                        <a:t>Izobraževanje in usposabljanje svetovalcev</a:t>
                      </a: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6.638.724</a:t>
                      </a:r>
                      <a:endParaRPr lang="sl-SI" sz="1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019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19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339520"/>
          </a:xfrm>
        </p:spPr>
        <p:txBody>
          <a:bodyPr/>
          <a:lstStyle/>
          <a:p>
            <a:pPr algn="ctr"/>
            <a:r>
              <a:rPr lang="sl-SI" alt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dirty="0" smtClean="0"/>
              <a:t> IO kot </a:t>
            </a:r>
            <a:r>
              <a:rPr lang="sl-SI" altLang="sl-SI" dirty="0"/>
              <a:t>javna </a:t>
            </a:r>
            <a:r>
              <a:rPr lang="sl-SI" altLang="sl-SI" dirty="0" smtClean="0"/>
              <a:t>služba</a:t>
            </a:r>
            <a:r>
              <a:rPr lang="sl-SI" altLang="sl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l-SI" altLang="sl-SI" dirty="0" smtClean="0">
                <a:solidFill>
                  <a:srgbClr val="FFFF00"/>
                </a:solidFill>
              </a:rPr>
              <a:t>(2)</a:t>
            </a:r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899592" y="1484784"/>
            <a:ext cx="7725544" cy="4536499"/>
          </a:xfrm>
        </p:spPr>
        <p:txBody>
          <a:bodyPr/>
          <a:lstStyle/>
          <a:p>
            <a:pPr marL="0" indent="0">
              <a:buNone/>
            </a:pPr>
            <a:r>
              <a:rPr lang="sl-SI" alt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MKGP</a:t>
            </a:r>
            <a:endParaRPr lang="sl-SI" altLang="sl-SI" dirty="0"/>
          </a:p>
          <a:p>
            <a:pPr marL="0" indent="0">
              <a:buNone/>
            </a:pPr>
            <a:endParaRPr lang="sl-SI" altLang="sl-SI" dirty="0" smtClean="0"/>
          </a:p>
          <a:p>
            <a:endParaRPr lang="sl-SI" altLang="sl-SI" dirty="0" smtClean="0"/>
          </a:p>
          <a:p>
            <a:pPr marL="0" indent="0">
              <a:buNone/>
            </a:pPr>
            <a:endParaRPr lang="sl-SI" altLang="sl-SI" sz="1600" dirty="0" smtClean="0">
              <a:latin typeface="+mj-lt"/>
            </a:endParaRPr>
          </a:p>
          <a:p>
            <a:pPr marL="0" indent="0">
              <a:buNone/>
            </a:pPr>
            <a:endParaRPr lang="sl-SI" altLang="sl-SI" sz="1600" dirty="0">
              <a:latin typeface="+mj-lt"/>
            </a:endParaRPr>
          </a:p>
          <a:p>
            <a:pPr marL="0" indent="0">
              <a:buNone/>
            </a:pPr>
            <a:r>
              <a:rPr lang="sl-SI" altLang="sl-SI" sz="1600" b="1" dirty="0" smtClean="0">
                <a:solidFill>
                  <a:srgbClr val="FFFF00"/>
                </a:solidFill>
                <a:latin typeface="+mj-lt"/>
              </a:rPr>
              <a:t>Javna </a:t>
            </a:r>
            <a:r>
              <a:rPr lang="sl-SI" altLang="sl-SI" sz="1600" b="1" dirty="0">
                <a:solidFill>
                  <a:srgbClr val="FFFF00"/>
                </a:solidFill>
                <a:latin typeface="+mj-lt"/>
              </a:rPr>
              <a:t>gozdarska služba Zavoda za gozdove Slovenije</a:t>
            </a:r>
            <a:r>
              <a:rPr lang="sl-SI" altLang="sl-SI" sz="1600" dirty="0">
                <a:latin typeface="+mj-lt"/>
              </a:rPr>
              <a:t>, </a:t>
            </a:r>
            <a:r>
              <a:rPr lang="sl-SI" altLang="sl-SI" sz="1600" dirty="0" smtClean="0">
                <a:latin typeface="+mj-lt"/>
              </a:rPr>
              <a:t>(…) izvaja </a:t>
            </a:r>
            <a:r>
              <a:rPr lang="sl-SI" altLang="sl-SI" sz="1600" dirty="0">
                <a:latin typeface="+mj-lt"/>
              </a:rPr>
              <a:t>svetovanje, neformalno izobraževanje in usposabljanje lastnikov gozdov </a:t>
            </a:r>
            <a:r>
              <a:rPr lang="sl-SI" altLang="sl-SI" sz="1600" dirty="0" smtClean="0">
                <a:latin typeface="+mj-lt"/>
              </a:rPr>
              <a:t>(prispevajo tudi k </a:t>
            </a:r>
            <a:r>
              <a:rPr lang="sl-SI" altLang="sl-SI" sz="1600" dirty="0">
                <a:latin typeface="+mj-lt"/>
              </a:rPr>
              <a:t>pridobivanju NPK za odraslo populacijo na </a:t>
            </a:r>
            <a:r>
              <a:rPr lang="sl-SI" altLang="sl-SI" sz="1600" dirty="0" smtClean="0">
                <a:latin typeface="+mj-lt"/>
              </a:rPr>
              <a:t>podeželju). </a:t>
            </a:r>
            <a:r>
              <a:rPr lang="sl-SI" altLang="sl-SI" sz="1600" dirty="0">
                <a:latin typeface="+mj-lt"/>
              </a:rPr>
              <a:t>Pomembni del aktivnosti so tudi dejavnosti </a:t>
            </a:r>
            <a:r>
              <a:rPr lang="sl-SI" altLang="sl-SI" sz="1600" b="1" dirty="0">
                <a:solidFill>
                  <a:srgbClr val="FFFF00"/>
                </a:solidFill>
                <a:latin typeface="+mj-lt"/>
              </a:rPr>
              <a:t>splošnega izobraževanja različnih ciljnih skupin javnosti </a:t>
            </a:r>
            <a:r>
              <a:rPr lang="sl-SI" altLang="sl-SI" sz="1600" dirty="0">
                <a:latin typeface="+mj-lt"/>
              </a:rPr>
              <a:t>o pomenu gozdov in gozdarstva, o graditvi odgovornega odnosa do naravnih ekosistemov ter o zeleni rasti kot razvojni priložnosti za sonaravni in </a:t>
            </a:r>
            <a:r>
              <a:rPr lang="sl-SI" altLang="sl-SI" sz="1600" b="1" dirty="0">
                <a:solidFill>
                  <a:srgbClr val="FFFF00"/>
                </a:solidFill>
                <a:latin typeface="+mj-lt"/>
              </a:rPr>
              <a:t>trajnostni razvoj naše družbe</a:t>
            </a:r>
            <a:r>
              <a:rPr lang="sl-SI" altLang="sl-SI" sz="1600" dirty="0">
                <a:solidFill>
                  <a:srgbClr val="FFFF00"/>
                </a:solidFill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sl-SI" altLang="sl-SI" sz="1600" b="1" dirty="0" smtClean="0">
                <a:solidFill>
                  <a:srgbClr val="FF0000"/>
                </a:solidFill>
                <a:latin typeface="+mj-lt"/>
              </a:rPr>
              <a:t>Sredstva </a:t>
            </a:r>
            <a:r>
              <a:rPr lang="sl-SI" altLang="sl-SI" sz="1600" b="1" dirty="0">
                <a:solidFill>
                  <a:srgbClr val="FF0000"/>
                </a:solidFill>
                <a:latin typeface="+mj-lt"/>
              </a:rPr>
              <a:t>se dodelijo na podlagi letnega Programa dela Zavoda za gozdove Slovenije.</a:t>
            </a:r>
          </a:p>
          <a:p>
            <a:pPr marL="0" indent="0">
              <a:buNone/>
            </a:pPr>
            <a:endParaRPr lang="sl-SI" altLang="sl-SI" dirty="0" smtClean="0"/>
          </a:p>
          <a:p>
            <a:pPr marL="0" indent="0">
              <a:buNone/>
            </a:pPr>
            <a:endParaRPr lang="sl-SI" altLang="sl-SI" dirty="0" smtClean="0"/>
          </a:p>
          <a:p>
            <a:endParaRPr lang="sl-SI" altLang="sl-SI" dirty="0" smtClean="0"/>
          </a:p>
          <a:p>
            <a:endParaRPr lang="sl-SI" altLang="sl-SI" dirty="0" smtClean="0"/>
          </a:p>
          <a:p>
            <a:endParaRPr lang="sl-SI" altLang="sl-SI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635436"/>
              </p:ext>
            </p:extLst>
          </p:nvPr>
        </p:nvGraphicFramePr>
        <p:xfrm>
          <a:off x="395537" y="1916832"/>
          <a:ext cx="8352927" cy="181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63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6863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solidFill>
                          <a:srgbClr val="FFFF00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</a:rPr>
                        <a:t>Javna </a:t>
                      </a:r>
                      <a:r>
                        <a:rPr lang="sl-SI" sz="1600" dirty="0">
                          <a:solidFill>
                            <a:srgbClr val="FFFF00"/>
                          </a:solidFill>
                          <a:effectLst/>
                          <a:latin typeface="+mj-lt"/>
                        </a:rPr>
                        <a:t>gozdarska služba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j-lt"/>
                        </a:rPr>
                        <a:t> </a:t>
                      </a:r>
                      <a:endParaRPr lang="sl-SI" sz="1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 smtClean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Programi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svetovanja</a:t>
                      </a:r>
                      <a:r>
                        <a:rPr lang="sl-SI" sz="1600" dirty="0" smtClean="0">
                          <a:effectLst/>
                          <a:latin typeface="+mj-lt"/>
                        </a:rPr>
                        <a:t>:</a:t>
                      </a:r>
                      <a:r>
                        <a:rPr lang="sl-SI" sz="160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gojenje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in </a:t>
                      </a:r>
                      <a:r>
                        <a:rPr lang="en-US" sz="1600" dirty="0" err="1">
                          <a:effectLst/>
                          <a:latin typeface="+mj-lt"/>
                        </a:rPr>
                        <a:t>varstvo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j-lt"/>
                        </a:rPr>
                        <a:t>gozdov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+mj-lt"/>
                        </a:rPr>
                        <a:t>večnamensko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gospodarjenje</a:t>
                      </a:r>
                      <a:endParaRPr lang="sl-SI" sz="1600" dirty="0" smtClean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 smtClean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+mj-lt"/>
                        </a:rPr>
                        <a:t>Svetovanje lastnikom gozdov pred izdajo odločb, izobraževanje in usposabljanje svetovalcev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 smtClean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+mj-lt"/>
                        </a:rPr>
                        <a:t>Izobraževanje in osveščanje  javnosti s področja gozda in gozdarstva</a:t>
                      </a:r>
                      <a:endParaRPr lang="sl-SI" sz="1600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j-lt"/>
                        </a:rPr>
                        <a:t> </a:t>
                      </a:r>
                      <a:endParaRPr lang="sl-SI" sz="1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+mj-lt"/>
                        </a:rPr>
                        <a:t>128.471</a:t>
                      </a:r>
                    </a:p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400" dirty="0" smtClean="0">
                        <a:effectLst/>
                        <a:latin typeface="+mj-lt"/>
                      </a:endParaRPr>
                    </a:p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400" dirty="0" smtClean="0">
                        <a:effectLst/>
                        <a:latin typeface="+mj-lt"/>
                      </a:endParaRPr>
                    </a:p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546.523</a:t>
                      </a:r>
                    </a:p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40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40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110.307</a:t>
                      </a:r>
                      <a:endParaRPr lang="sl-SI" sz="1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856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8229600" cy="500062"/>
          </a:xfrm>
        </p:spPr>
        <p:txBody>
          <a:bodyPr/>
          <a:lstStyle/>
          <a:p>
            <a:pPr algn="ctr">
              <a:defRPr/>
            </a:pPr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Vsebina:</a:t>
            </a:r>
            <a:endParaRPr lang="sl-SI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827585" y="1628800"/>
            <a:ext cx="7776864" cy="4525963"/>
          </a:xfrm>
        </p:spPr>
        <p:txBody>
          <a:bodyPr>
            <a:normAutofit fontScale="55000" lnSpcReduction="20000"/>
          </a:bodyPr>
          <a:lstStyle/>
          <a:p>
            <a:r>
              <a:rPr lang="sl-SI" b="1" dirty="0"/>
              <a:t>1. Sistemsko okolje</a:t>
            </a:r>
            <a:endParaRPr lang="sl-SI" dirty="0"/>
          </a:p>
          <a:p>
            <a:r>
              <a:rPr lang="sl-SI" dirty="0"/>
              <a:t>a) merodajni dokumenti, sprejeti v Sloveniji;</a:t>
            </a:r>
          </a:p>
          <a:p>
            <a:r>
              <a:rPr lang="sl-SI" dirty="0"/>
              <a:t>b) merodajni mednarodni dokumenti;</a:t>
            </a:r>
          </a:p>
          <a:p>
            <a:r>
              <a:rPr lang="sl-SI" dirty="0"/>
              <a:t>c) priporočila OECD o upravljanju izobraževanja odraslih.</a:t>
            </a:r>
          </a:p>
          <a:p>
            <a:r>
              <a:rPr lang="sl-SI" b="1" dirty="0"/>
              <a:t>2. Dediščina iztekajočega se </a:t>
            </a:r>
            <a:r>
              <a:rPr lang="sl-SI" b="1" dirty="0" smtClean="0"/>
              <a:t>NPIO (osnovni podatki)</a:t>
            </a:r>
          </a:p>
          <a:p>
            <a:r>
              <a:rPr lang="sl-SI" altLang="sl-SI" dirty="0"/>
              <a:t>Zaključki – pozitivni;</a:t>
            </a:r>
          </a:p>
          <a:p>
            <a:r>
              <a:rPr lang="sl-SI" altLang="sl-SI" dirty="0"/>
              <a:t>Zaključki - </a:t>
            </a:r>
            <a:r>
              <a:rPr lang="sl-SI" altLang="sl-SI" dirty="0" smtClean="0"/>
              <a:t>pomanjkljivosti</a:t>
            </a:r>
            <a:endParaRPr lang="sl-SI" dirty="0"/>
          </a:p>
          <a:p>
            <a:r>
              <a:rPr lang="sl-SI" b="1" dirty="0"/>
              <a:t>3. Zasnova NPIO 2021-2030 in njegova struktura</a:t>
            </a:r>
            <a:endParaRPr lang="sl-SI" dirty="0"/>
          </a:p>
          <a:p>
            <a:r>
              <a:rPr lang="sl-SI" dirty="0"/>
              <a:t>a) strateško načrtovanje in upravljanje;</a:t>
            </a:r>
          </a:p>
          <a:p>
            <a:r>
              <a:rPr lang="sl-SI" dirty="0"/>
              <a:t>b) prednostna področja;</a:t>
            </a:r>
          </a:p>
          <a:p>
            <a:r>
              <a:rPr lang="sl-SI" dirty="0"/>
              <a:t>c) predlagane novosti;</a:t>
            </a:r>
          </a:p>
          <a:p>
            <a:r>
              <a:rPr lang="sl-SI" b="1" dirty="0"/>
              <a:t>4. Cilji novega NPIO</a:t>
            </a:r>
            <a:endParaRPr lang="sl-SI" dirty="0"/>
          </a:p>
          <a:p>
            <a:r>
              <a:rPr lang="sl-SI" dirty="0"/>
              <a:t>a) opredelitev ciljnih skupin;</a:t>
            </a:r>
          </a:p>
          <a:p>
            <a:r>
              <a:rPr lang="sl-SI" dirty="0"/>
              <a:t>b) osnovni statistični podatki;</a:t>
            </a:r>
          </a:p>
          <a:p>
            <a:r>
              <a:rPr lang="sl-SI" dirty="0"/>
              <a:t>c) ciljne vrednosti;</a:t>
            </a:r>
          </a:p>
          <a:p>
            <a:pPr marL="0" indent="0">
              <a:buNone/>
            </a:pPr>
            <a:endParaRPr lang="sl-SI" altLang="sl-SI" sz="2400" dirty="0" smtClean="0">
              <a:solidFill>
                <a:srgbClr val="FF0000"/>
              </a:solidFill>
            </a:endParaRPr>
          </a:p>
          <a:p>
            <a:endParaRPr lang="sl-SI" altLang="sl-SI" sz="2400" dirty="0" smtClean="0"/>
          </a:p>
          <a:p>
            <a:endParaRPr lang="sl-SI" altLang="sl-SI" sz="2800" dirty="0" smtClean="0"/>
          </a:p>
        </p:txBody>
      </p:sp>
    </p:spTree>
    <p:extLst>
      <p:ext uri="{BB962C8B-B14F-4D97-AF65-F5344CB8AC3E}">
        <p14:creationId xmlns:p14="http://schemas.microsoft.com/office/powerpoint/2010/main" val="311345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339520"/>
          </a:xfrm>
        </p:spPr>
        <p:txBody>
          <a:bodyPr/>
          <a:lstStyle/>
          <a:p>
            <a:pPr algn="ctr"/>
            <a:r>
              <a:rPr lang="sl-SI" alt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3200" dirty="0" smtClean="0"/>
              <a:t> IO kot javna služba </a:t>
            </a:r>
            <a:r>
              <a:rPr lang="sl-SI" altLang="sl-SI" sz="3200" dirty="0" smtClean="0">
                <a:solidFill>
                  <a:srgbClr val="FFFF00"/>
                </a:solidFill>
              </a:rPr>
              <a:t>(3)</a:t>
            </a:r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539552" y="1412780"/>
            <a:ext cx="8085584" cy="474198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altLang="sl-SI" sz="4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MK</a:t>
            </a:r>
          </a:p>
          <a:p>
            <a:pPr marL="0" indent="0">
              <a:buNone/>
            </a:pPr>
            <a:r>
              <a:rPr lang="pl-PL" altLang="sl-SI" sz="2400" b="1" dirty="0" smtClean="0">
                <a:solidFill>
                  <a:srgbClr val="FF0000"/>
                </a:solidFill>
                <a:latin typeface="+mn-lt"/>
              </a:rPr>
              <a:t>Javno </a:t>
            </a:r>
            <a:r>
              <a:rPr lang="pl-PL" altLang="sl-SI" sz="2400" b="1" dirty="0">
                <a:solidFill>
                  <a:srgbClr val="FF0000"/>
                </a:solidFill>
                <a:latin typeface="+mn-lt"/>
              </a:rPr>
              <a:t>službo </a:t>
            </a:r>
            <a:r>
              <a:rPr lang="pl-PL" altLang="sl-SI" sz="2400" b="1" dirty="0">
                <a:solidFill>
                  <a:srgbClr val="FFFF00"/>
                </a:solidFill>
                <a:latin typeface="+mn-lt"/>
              </a:rPr>
              <a:t>na področju varovanja premične kulturne dediščine opravlja na območju Republike Slovenije mreža muzejev in </a:t>
            </a:r>
            <a:r>
              <a:rPr lang="pl-PL" altLang="sl-SI" sz="2400" b="1" dirty="0" smtClean="0">
                <a:solidFill>
                  <a:srgbClr val="FFFF00"/>
                </a:solidFill>
                <a:latin typeface="+mn-lt"/>
              </a:rPr>
              <a:t>galerij.</a:t>
            </a:r>
            <a:endParaRPr lang="pl-PL" altLang="sl-SI" sz="2400" b="1" dirty="0">
              <a:solidFill>
                <a:srgbClr val="FFFF00"/>
              </a:solidFill>
              <a:latin typeface="+mn-lt"/>
            </a:endParaRPr>
          </a:p>
          <a:p>
            <a:pPr marL="0" indent="0">
              <a:buNone/>
            </a:pPr>
            <a:r>
              <a:rPr lang="pl-PL" altLang="sl-SI" sz="2400" b="1" dirty="0">
                <a:solidFill>
                  <a:srgbClr val="FFFF00"/>
                </a:solidFill>
                <a:latin typeface="+mn-lt"/>
              </a:rPr>
              <a:t>Zavod za varstvo kulturne dediščine Slovenije želi doseči boljšo vključenost vsebin s področja ohranjanja kulturne dediščine v vzgojno-izobraževalnem procesu, v formalnem in neformalnem </a:t>
            </a:r>
            <a:r>
              <a:rPr lang="pl-PL" altLang="sl-SI" sz="2400" b="1" dirty="0" smtClean="0">
                <a:solidFill>
                  <a:srgbClr val="FFFF00"/>
                </a:solidFill>
                <a:latin typeface="+mn-lt"/>
              </a:rPr>
              <a:t>izobraževanju.</a:t>
            </a:r>
            <a:endParaRPr lang="pl-PL" altLang="sl-SI" sz="2400" b="1" dirty="0">
              <a:solidFill>
                <a:srgbClr val="FFFF00"/>
              </a:solidFill>
              <a:latin typeface="+mn-lt"/>
            </a:endParaRPr>
          </a:p>
          <a:p>
            <a:pPr marL="0" indent="0">
              <a:buNone/>
            </a:pPr>
            <a:r>
              <a:rPr lang="pl-PL" altLang="sl-SI" sz="2400" b="1" dirty="0" smtClean="0">
                <a:solidFill>
                  <a:srgbClr val="FF0000"/>
                </a:solidFill>
              </a:rPr>
              <a:t>Resolucija </a:t>
            </a:r>
            <a:r>
              <a:rPr lang="pl-PL" altLang="sl-SI" sz="2400" b="1" dirty="0">
                <a:solidFill>
                  <a:srgbClr val="FF0000"/>
                </a:solidFill>
              </a:rPr>
              <a:t>o nacionalnem programu za jezikovno politiko 2014–2018</a:t>
            </a:r>
            <a:r>
              <a:rPr lang="pl-PL" altLang="sl-SI" sz="24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sl-SI" altLang="sl-SI" sz="2400" b="1" dirty="0">
                <a:solidFill>
                  <a:srgbClr val="FFFF00"/>
                </a:solidFill>
                <a:latin typeface="+mn-lt"/>
              </a:rPr>
              <a:t>Na Javni agenciji za knjigo RS vsako leto potekajo javni razpisi, ki vključujejo projekte in programe, namenjene izobraževanju odraslih in mladine po 15. letu, pa tudi starejših odraslih (upokojencev). </a:t>
            </a:r>
            <a:endParaRPr lang="sl-SI" altLang="sl-SI" sz="2400" b="1" dirty="0" smtClean="0">
              <a:solidFill>
                <a:srgbClr val="FFFF00"/>
              </a:solidFill>
              <a:latin typeface="+mn-lt"/>
            </a:endParaRPr>
          </a:p>
          <a:p>
            <a:pPr marL="0" indent="0">
              <a:buNone/>
            </a:pPr>
            <a:endParaRPr lang="sl-SI" altLang="sl-SI" dirty="0" smtClean="0"/>
          </a:p>
          <a:p>
            <a:endParaRPr lang="sl-SI" altLang="sl-SI" dirty="0" smtClean="0"/>
          </a:p>
          <a:p>
            <a:endParaRPr lang="sl-SI" altLang="sl-SI" dirty="0" smtClean="0"/>
          </a:p>
          <a:p>
            <a:endParaRPr lang="sl-SI" altLang="sl-SI" dirty="0" smtClean="0"/>
          </a:p>
          <a:p>
            <a:endParaRPr lang="sl-SI" altLang="sl-SI" dirty="0" smtClean="0"/>
          </a:p>
        </p:txBody>
      </p:sp>
    </p:spTree>
    <p:extLst>
      <p:ext uri="{BB962C8B-B14F-4D97-AF65-F5344CB8AC3E}">
        <p14:creationId xmlns:p14="http://schemas.microsoft.com/office/powerpoint/2010/main" val="1160870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1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339520"/>
          </a:xfrm>
        </p:spPr>
        <p:txBody>
          <a:bodyPr/>
          <a:lstStyle/>
          <a:p>
            <a:pPr algn="ctr"/>
            <a:r>
              <a:rPr lang="sl-SI" alt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3200" dirty="0" smtClean="0"/>
              <a:t> IO po posebnih programih</a:t>
            </a:r>
            <a:endParaRPr lang="sl-SI" altLang="sl-SI" sz="3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755576" y="1340768"/>
            <a:ext cx="7725544" cy="49580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altLang="sl-SI" sz="4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l-PL" altLang="sl-SI" sz="4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MZ</a:t>
            </a:r>
          </a:p>
          <a:p>
            <a:pPr marL="0" indent="0">
              <a:buNone/>
            </a:pPr>
            <a:r>
              <a:rPr lang="sl-SI" sz="2000" b="1" dirty="0">
                <a:solidFill>
                  <a:srgbClr val="FFFF00"/>
                </a:solidFill>
                <a:latin typeface="+mn-lt"/>
              </a:rPr>
              <a:t>Zavod za zdravstveno zavarovanje Slovenije financira preventivne programe, ki so vsako leto dogovorjeni v okviru partnerskega dogovarjanja in sprejeti v Splošnem dogovoru. Preventivni programi se izvajajo v okviru zdravstveno vzgojnega dela v zdravstvenih domovih po Sloveniji. V letu 2015 je bilo</a:t>
            </a:r>
            <a:r>
              <a:rPr lang="sl-SI" sz="2000" b="1" dirty="0">
                <a:solidFill>
                  <a:srgbClr val="233C5B"/>
                </a:solidFill>
                <a:latin typeface="+mn-lt"/>
              </a:rPr>
              <a:t> </a:t>
            </a:r>
            <a:r>
              <a:rPr lang="sl-SI" sz="2000" b="1" dirty="0">
                <a:solidFill>
                  <a:srgbClr val="FF0000"/>
                </a:solidFill>
                <a:latin typeface="+mn-lt"/>
              </a:rPr>
              <a:t>iz obveznega zdravstvenega zavarovanja </a:t>
            </a:r>
            <a:r>
              <a:rPr lang="sl-SI" sz="2000" b="1" dirty="0">
                <a:solidFill>
                  <a:srgbClr val="FFFF00"/>
                </a:solidFill>
                <a:latin typeface="+mn-lt"/>
              </a:rPr>
              <a:t>in državnih sredstev skupno zagotovljenih 10.532.206,00 €</a:t>
            </a:r>
            <a:endParaRPr lang="sl-SI" altLang="sl-SI" sz="2000" b="1" dirty="0" smtClean="0">
              <a:solidFill>
                <a:srgbClr val="FFFF00"/>
              </a:solidFill>
              <a:latin typeface="+mn-lt"/>
            </a:endParaRPr>
          </a:p>
          <a:p>
            <a:endParaRPr lang="sl-SI" altLang="sl-SI" dirty="0" smtClean="0"/>
          </a:p>
          <a:p>
            <a:endParaRPr lang="sl-SI" altLang="sl-SI" dirty="0" smtClean="0"/>
          </a:p>
          <a:p>
            <a:endParaRPr lang="sl-SI" altLang="sl-SI" dirty="0" smtClean="0"/>
          </a:p>
          <a:p>
            <a:endParaRPr lang="sl-SI" altLang="sl-SI" dirty="0" smtClean="0"/>
          </a:p>
        </p:txBody>
      </p:sp>
    </p:spTree>
    <p:extLst>
      <p:ext uri="{BB962C8B-B14F-4D97-AF65-F5344CB8AC3E}">
        <p14:creationId xmlns:p14="http://schemas.microsoft.com/office/powerpoint/2010/main" val="1559468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19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500066"/>
          </a:xfrm>
        </p:spPr>
        <p:txBody>
          <a:bodyPr/>
          <a:lstStyle/>
          <a:p>
            <a:pPr algn="ctr"/>
            <a:r>
              <a:rPr lang="sl-SI" sz="2800" dirty="0" smtClean="0"/>
              <a:t>Približevanje ciljnim vrednostim,</a:t>
            </a:r>
            <a:br>
              <a:rPr lang="sl-SI" sz="2800" dirty="0" smtClean="0"/>
            </a:br>
            <a:r>
              <a:rPr lang="sl-SI" sz="2800" dirty="0" smtClean="0"/>
              <a:t>opredeljenim v </a:t>
            </a:r>
            <a:r>
              <a:rPr 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r>
              <a:rPr 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2013-2020 </a:t>
            </a:r>
            <a:r>
              <a:rPr lang="sl-SI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  <a:endParaRPr lang="sl-SI" sz="2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83568" y="1412776"/>
            <a:ext cx="7992888" cy="4525963"/>
          </a:xfrm>
        </p:spPr>
        <p:txBody>
          <a:bodyPr/>
          <a:lstStyle/>
          <a:p>
            <a:pPr marL="0" indent="0">
              <a:buNone/>
              <a:defRPr/>
            </a:pPr>
            <a:endParaRPr lang="sl-SI" altLang="sl-SI" sz="2000" b="1" dirty="0" smtClean="0">
              <a:solidFill>
                <a:srgbClr val="FFFF00"/>
              </a:solidFill>
            </a:endParaRPr>
          </a:p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FFFF00"/>
                </a:solidFill>
              </a:rPr>
              <a:t>Udeležba </a:t>
            </a:r>
            <a:r>
              <a:rPr lang="sl-SI" altLang="sl-SI" sz="2000" b="1" dirty="0">
                <a:solidFill>
                  <a:srgbClr val="FFFF00"/>
                </a:solidFill>
              </a:rPr>
              <a:t>v vseživljenjskem učenju:</a:t>
            </a:r>
          </a:p>
          <a:p>
            <a:pPr marL="0" indent="0">
              <a:buNone/>
              <a:defRPr/>
            </a:pPr>
            <a:r>
              <a:rPr lang="sl-SI" altLang="sl-SI" sz="2000" dirty="0"/>
              <a:t>1. prvi kazalnik dobimo z uporabo ankete o delovni sili (ADS), ki vsako leto meri vključenost v katero koli obliko VŽU v štirih tednih pred snemanjem:</a:t>
            </a:r>
          </a:p>
          <a:p>
            <a:pPr marL="0" indent="0">
              <a:buNone/>
              <a:defRPr/>
            </a:pPr>
            <a:r>
              <a:rPr lang="sl-SI" altLang="sl-SI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Stopnja udeležbe prebivalstva v starosti od 25 do 64 let v VŽU se bo s 14,5% v letu 2012 povečala na </a:t>
            </a:r>
            <a:r>
              <a:rPr lang="sl-SI" altLang="sl-SI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19%</a:t>
            </a:r>
            <a:r>
              <a:rPr lang="sl-SI" altLang="sl-SI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letu 2020</a:t>
            </a:r>
            <a:r>
              <a:rPr lang="sl-SI" altLang="sl-SI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sl-SI" altLang="sl-SI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EUROSTAT:</a:t>
            </a:r>
            <a:endParaRPr lang="sl-SI" altLang="sl-SI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088319"/>
              </p:ext>
            </p:extLst>
          </p:nvPr>
        </p:nvGraphicFramePr>
        <p:xfrm>
          <a:off x="1979712" y="4077072"/>
          <a:ext cx="4896544" cy="1512168"/>
        </p:xfrm>
        <a:graphic>
          <a:graphicData uri="http://schemas.openxmlformats.org/drawingml/2006/table">
            <a:tbl>
              <a:tblPr firstRow="1" bandRow="1"/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32154631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42018654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181624122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46544819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96487208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137867546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Država/Leto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951318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EU28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212479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Slovenija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541784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Švedska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9608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916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683568" y="908720"/>
            <a:ext cx="8229600" cy="500066"/>
          </a:xfrm>
        </p:spPr>
        <p:txBody>
          <a:bodyPr/>
          <a:lstStyle/>
          <a:p>
            <a:r>
              <a:rPr lang="sl-SI" dirty="0" smtClean="0">
                <a:solidFill>
                  <a:srgbClr val="FF0000"/>
                </a:solidFill>
              </a:rPr>
              <a:t>Vključenost v VŽU glede na izobrazbo</a:t>
            </a:r>
            <a:endParaRPr lang="sl-SI" dirty="0">
              <a:solidFill>
                <a:srgbClr val="FF0000"/>
              </a:solidFill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626544"/>
              </p:ext>
            </p:extLst>
          </p:nvPr>
        </p:nvGraphicFramePr>
        <p:xfrm>
          <a:off x="755576" y="3212976"/>
          <a:ext cx="7645595" cy="1643583"/>
        </p:xfrm>
        <a:graphic>
          <a:graphicData uri="http://schemas.openxmlformats.org/drawingml/2006/table">
            <a:tbl>
              <a:tblPr firstRow="1" bandRow="1"/>
              <a:tblGrid>
                <a:gridCol w="644971">
                  <a:extLst>
                    <a:ext uri="{9D8B030D-6E8A-4147-A177-3AD203B41FA5}">
                      <a16:colId xmlns:a16="http://schemas.microsoft.com/office/drawing/2014/main" xmlns="" val="309022166"/>
                    </a:ext>
                  </a:extLst>
                </a:gridCol>
                <a:gridCol w="644971">
                  <a:extLst>
                    <a:ext uri="{9D8B030D-6E8A-4147-A177-3AD203B41FA5}">
                      <a16:colId xmlns:a16="http://schemas.microsoft.com/office/drawing/2014/main" xmlns="" val="1945234695"/>
                    </a:ext>
                  </a:extLst>
                </a:gridCol>
                <a:gridCol w="644971">
                  <a:extLst>
                    <a:ext uri="{9D8B030D-6E8A-4147-A177-3AD203B41FA5}">
                      <a16:colId xmlns:a16="http://schemas.microsoft.com/office/drawing/2014/main" xmlns="" val="3990930358"/>
                    </a:ext>
                  </a:extLst>
                </a:gridCol>
                <a:gridCol w="644971">
                  <a:extLst>
                    <a:ext uri="{9D8B030D-6E8A-4147-A177-3AD203B41FA5}">
                      <a16:colId xmlns:a16="http://schemas.microsoft.com/office/drawing/2014/main" xmlns="" val="662613490"/>
                    </a:ext>
                  </a:extLst>
                </a:gridCol>
                <a:gridCol w="644971">
                  <a:extLst>
                    <a:ext uri="{9D8B030D-6E8A-4147-A177-3AD203B41FA5}">
                      <a16:colId xmlns:a16="http://schemas.microsoft.com/office/drawing/2014/main" xmlns="" val="2080023235"/>
                    </a:ext>
                  </a:extLst>
                </a:gridCol>
                <a:gridCol w="900273">
                  <a:extLst>
                    <a:ext uri="{9D8B030D-6E8A-4147-A177-3AD203B41FA5}">
                      <a16:colId xmlns:a16="http://schemas.microsoft.com/office/drawing/2014/main" xmlns="" val="1333143688"/>
                    </a:ext>
                  </a:extLst>
                </a:gridCol>
                <a:gridCol w="644971">
                  <a:extLst>
                    <a:ext uri="{9D8B030D-6E8A-4147-A177-3AD203B41FA5}">
                      <a16:colId xmlns:a16="http://schemas.microsoft.com/office/drawing/2014/main" xmlns="" val="4231474618"/>
                    </a:ext>
                  </a:extLst>
                </a:gridCol>
                <a:gridCol w="644971">
                  <a:extLst>
                    <a:ext uri="{9D8B030D-6E8A-4147-A177-3AD203B41FA5}">
                      <a16:colId xmlns:a16="http://schemas.microsoft.com/office/drawing/2014/main" xmlns="" val="440028894"/>
                    </a:ext>
                  </a:extLst>
                </a:gridCol>
                <a:gridCol w="644971">
                  <a:extLst>
                    <a:ext uri="{9D8B030D-6E8A-4147-A177-3AD203B41FA5}">
                      <a16:colId xmlns:a16="http://schemas.microsoft.com/office/drawing/2014/main" xmlns="" val="3326441720"/>
                    </a:ext>
                  </a:extLst>
                </a:gridCol>
                <a:gridCol w="644971">
                  <a:extLst>
                    <a:ext uri="{9D8B030D-6E8A-4147-A177-3AD203B41FA5}">
                      <a16:colId xmlns:a16="http://schemas.microsoft.com/office/drawing/2014/main" xmlns="" val="3373823954"/>
                    </a:ext>
                  </a:extLst>
                </a:gridCol>
                <a:gridCol w="940583">
                  <a:extLst>
                    <a:ext uri="{9D8B030D-6E8A-4147-A177-3AD203B41FA5}">
                      <a16:colId xmlns:a16="http://schemas.microsoft.com/office/drawing/2014/main" xmlns="" val="3043713529"/>
                    </a:ext>
                  </a:extLst>
                </a:gridCol>
              </a:tblGrid>
              <a:tr h="242677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54986886"/>
                  </a:ext>
                </a:extLst>
              </a:tr>
              <a:tr h="441230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SKUPAJ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ISCED 0-2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ISCED 3-4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ISCED 5-8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ISCED 5-8/0-2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SKUPAJ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ISCED 0-3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ISCED 3-5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ISCED 5-9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ISCED 5-8/0-2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0903231"/>
                  </a:ext>
                </a:extLst>
              </a:tr>
              <a:tr h="311604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EU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11,1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6859198"/>
                  </a:ext>
                </a:extLst>
              </a:tr>
              <a:tr h="356959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Slovenija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11,4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8835094"/>
                  </a:ext>
                </a:extLst>
              </a:tr>
              <a:tr h="291113">
                <a:tc>
                  <a:txBody>
                    <a:bodyPr/>
                    <a:lstStyle/>
                    <a:p>
                      <a:pPr algn="r" rtl="0" fontAlgn="ctr"/>
                      <a:r>
                        <a:rPr lang="sl-SI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Švedska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34,1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39,2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1725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8473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500066"/>
          </a:xfrm>
        </p:spPr>
        <p:txBody>
          <a:bodyPr/>
          <a:lstStyle/>
          <a:p>
            <a:pPr algn="ctr"/>
            <a:r>
              <a:rPr lang="sl-SI" sz="2800" dirty="0" smtClean="0"/>
              <a:t>Približevanje ciljnim vrednostim,</a:t>
            </a:r>
            <a:br>
              <a:rPr lang="sl-SI" sz="2800" dirty="0" smtClean="0"/>
            </a:br>
            <a:r>
              <a:rPr lang="sl-SI" sz="2800" dirty="0" smtClean="0"/>
              <a:t>opredeljenim v </a:t>
            </a:r>
            <a:r>
              <a:rPr 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r>
              <a:rPr 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2013-2020 </a:t>
            </a:r>
            <a:r>
              <a:rPr lang="sl-SI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  <a:endParaRPr lang="sl-SI" sz="2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043608" y="1412776"/>
            <a:ext cx="7797552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FFFF00"/>
                </a:solidFill>
              </a:rPr>
              <a:t>Udeležba </a:t>
            </a:r>
            <a:r>
              <a:rPr lang="sl-SI" altLang="sl-SI" sz="2000" b="1" dirty="0">
                <a:solidFill>
                  <a:srgbClr val="FFFF00"/>
                </a:solidFill>
              </a:rPr>
              <a:t>v vseživljenjskem učenju:</a:t>
            </a:r>
          </a:p>
          <a:p>
            <a:pPr marL="0" indent="0">
              <a:buNone/>
              <a:defRPr/>
            </a:pPr>
            <a:r>
              <a:rPr lang="sl-SI" altLang="sl-SI" sz="2000" dirty="0"/>
              <a:t>1. prvi kazalnik dobimo z uporabo ankete o delovni sili (ADS), ki vsako leto meri vključenost v katero koli obliko VŽU v štirih tednih pred snemanjem:</a:t>
            </a:r>
          </a:p>
          <a:p>
            <a:pPr marL="0" indent="0">
              <a:buNone/>
              <a:defRPr/>
            </a:pPr>
            <a:r>
              <a:rPr lang="sl-SI" alt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Stopnja udeležbe prebivalstva v starosti od 25 do 64 let v VŽU se bo s </a:t>
            </a:r>
            <a:r>
              <a:rPr lang="sl-SI" altLang="sl-SI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14,5%</a:t>
            </a:r>
            <a:r>
              <a:rPr lang="sl-SI" altLang="sl-SI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letu 2012 povečala na </a:t>
            </a:r>
            <a:r>
              <a:rPr lang="sl-SI" altLang="sl-SI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19%</a:t>
            </a:r>
            <a:r>
              <a:rPr lang="sl-SI" altLang="sl-SI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letu 2020</a:t>
            </a:r>
            <a:r>
              <a:rPr lang="sl-SI" altLang="sl-S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sl-SI" altLang="sl-S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EUROSTAT:</a:t>
            </a:r>
            <a:endParaRPr lang="sl-SI" altLang="sl-SI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130329"/>
              </p:ext>
            </p:extLst>
          </p:nvPr>
        </p:nvGraphicFramePr>
        <p:xfrm>
          <a:off x="1259632" y="3645024"/>
          <a:ext cx="6984776" cy="218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4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80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16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29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9673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2048">
                <a:tc rowSpan="2">
                  <a:txBody>
                    <a:bodyPr/>
                    <a:lstStyle/>
                    <a:p>
                      <a:r>
                        <a:rPr lang="sl-SI" dirty="0" smtClean="0"/>
                        <a:t>Država/Leto</a:t>
                      </a:r>
                      <a:endParaRPr lang="sl-SI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IZOBRAZBA</a:t>
                      </a:r>
                      <a:endParaRPr lang="sl-SI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STAROST</a:t>
                      </a:r>
                      <a:endParaRPr lang="sl-SI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6064">
                <a:tc v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2016 </a:t>
                      </a:r>
                    </a:p>
                    <a:p>
                      <a:pPr algn="ctr"/>
                      <a:r>
                        <a:rPr lang="sl-SI" dirty="0" smtClean="0"/>
                        <a:t>(manj</a:t>
                      </a:r>
                      <a:r>
                        <a:rPr lang="sl-SI" baseline="0" dirty="0" smtClean="0"/>
                        <a:t> kot  SŠ)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2016</a:t>
                      </a:r>
                    </a:p>
                    <a:p>
                      <a:pPr algn="ctr"/>
                      <a:r>
                        <a:rPr lang="sl-SI" dirty="0" smtClean="0"/>
                        <a:t>(terciarna</a:t>
                      </a:r>
                      <a:r>
                        <a:rPr lang="sl-SI" baseline="0" dirty="0" smtClean="0"/>
                        <a:t>)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2016</a:t>
                      </a:r>
                      <a:r>
                        <a:rPr lang="sl-SI" baseline="0" dirty="0" smtClean="0"/>
                        <a:t> </a:t>
                      </a:r>
                    </a:p>
                    <a:p>
                      <a:pPr algn="ctr"/>
                      <a:r>
                        <a:rPr lang="sl-SI" baseline="0" dirty="0" smtClean="0"/>
                        <a:t>(20-34 let)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2016</a:t>
                      </a:r>
                    </a:p>
                    <a:p>
                      <a:pPr algn="ctr"/>
                      <a:r>
                        <a:rPr lang="sl-SI" dirty="0" smtClean="0"/>
                        <a:t>(55-74</a:t>
                      </a:r>
                      <a:r>
                        <a:rPr lang="sl-SI" baseline="0" dirty="0" smtClean="0"/>
                        <a:t> let)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EU28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4,2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18,6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30,3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4,1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Slovenija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rgbClr val="FF0000"/>
                          </a:solidFill>
                        </a:rPr>
                        <a:t>2,4</a:t>
                      </a:r>
                      <a:endParaRPr lang="sl-S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rgbClr val="FF0000"/>
                          </a:solidFill>
                        </a:rPr>
                        <a:t>20,7</a:t>
                      </a:r>
                      <a:endParaRPr lang="sl-S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rgbClr val="FF0000"/>
                          </a:solidFill>
                        </a:rPr>
                        <a:t>37,5</a:t>
                      </a:r>
                      <a:endParaRPr lang="sl-S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rgbClr val="FF0000"/>
                          </a:solidFill>
                        </a:rPr>
                        <a:t>3,2</a:t>
                      </a:r>
                      <a:endParaRPr lang="sl-S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Švedska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6,2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38,6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41,6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15,8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600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500066"/>
          </a:xfrm>
        </p:spPr>
        <p:txBody>
          <a:bodyPr/>
          <a:lstStyle/>
          <a:p>
            <a:pPr algn="ctr"/>
            <a:r>
              <a:rPr lang="sl-SI" sz="2800" dirty="0" smtClean="0"/>
              <a:t>Približevanje ciljnim vrednostim,</a:t>
            </a:r>
            <a:br>
              <a:rPr lang="sl-SI" sz="2800" dirty="0" smtClean="0"/>
            </a:br>
            <a:r>
              <a:rPr lang="sl-SI" sz="2800" dirty="0" smtClean="0"/>
              <a:t>opredeljenim v </a:t>
            </a:r>
            <a:r>
              <a:rPr 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r>
              <a:rPr 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2013-2020 </a:t>
            </a:r>
            <a:r>
              <a:rPr lang="sl-SI" sz="2800" b="1" dirty="0" smtClean="0"/>
              <a:t>(2)</a:t>
            </a:r>
            <a:endParaRPr lang="sl-SI" sz="2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39552" y="1412776"/>
            <a:ext cx="8085584" cy="4525963"/>
          </a:xfrm>
        </p:spPr>
        <p:txBody>
          <a:bodyPr/>
          <a:lstStyle/>
          <a:p>
            <a:pPr marL="0" indent="0">
              <a:buNone/>
              <a:defRPr/>
            </a:pPr>
            <a:endParaRPr lang="sl-SI" altLang="sl-SI" sz="2000" b="1" dirty="0" smtClean="0">
              <a:solidFill>
                <a:srgbClr val="FFFF00"/>
              </a:solidFill>
            </a:endParaRPr>
          </a:p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FFFF00"/>
                </a:solidFill>
              </a:rPr>
              <a:t>Udeležba </a:t>
            </a:r>
            <a:r>
              <a:rPr lang="sl-SI" altLang="sl-SI" sz="2000" b="1" dirty="0">
                <a:solidFill>
                  <a:srgbClr val="FFFF00"/>
                </a:solidFill>
              </a:rPr>
              <a:t>v vseživljenjskem učenju:</a:t>
            </a:r>
          </a:p>
          <a:p>
            <a:pPr marL="0" indent="0">
              <a:buNone/>
              <a:defRPr/>
            </a:pPr>
            <a:r>
              <a:rPr lang="sl-SI" altLang="sl-SI" sz="2000" dirty="0" smtClean="0"/>
              <a:t>2</a:t>
            </a:r>
            <a:r>
              <a:rPr lang="sl-SI" altLang="sl-SI" sz="2000" dirty="0"/>
              <a:t>. drugi </a:t>
            </a:r>
            <a:r>
              <a:rPr lang="sl-SI" altLang="sl-SI" sz="2000" dirty="0" smtClean="0"/>
              <a:t>kazalnik je utemeljen na Anketi </a:t>
            </a:r>
            <a:r>
              <a:rPr lang="sl-SI" altLang="sl-SI" sz="2000" dirty="0"/>
              <a:t>o izobraževanju odraslih (</a:t>
            </a:r>
            <a:r>
              <a:rPr lang="sl-SI" altLang="sl-SI" sz="2000" dirty="0" smtClean="0"/>
              <a:t>AIO), ki se izvaja vsakih 3 do 5 let in meri </a:t>
            </a:r>
            <a:r>
              <a:rPr lang="sl-SI" altLang="sl-SI" sz="2000" dirty="0"/>
              <a:t>vključenost v </a:t>
            </a:r>
            <a:r>
              <a:rPr lang="sl-SI" altLang="sl-SI" sz="2000" dirty="0" smtClean="0"/>
              <a:t>VŽU v dvanajstih </a:t>
            </a:r>
            <a:r>
              <a:rPr lang="sl-SI" altLang="sl-SI" sz="2000" dirty="0"/>
              <a:t>mesecih pred snemanjem:</a:t>
            </a:r>
          </a:p>
          <a:p>
            <a:pPr marL="0" indent="0">
              <a:buNone/>
              <a:defRPr/>
            </a:pPr>
            <a:endParaRPr lang="sl-SI" altLang="sl-SI" sz="2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r>
              <a:rPr lang="sl-SI" altLang="sl-SI" sz="2000" b="1" dirty="0" smtClean="0"/>
              <a:t>Stopnja </a:t>
            </a:r>
            <a:r>
              <a:rPr lang="sl-SI" altLang="sl-SI" sz="2000" b="1" dirty="0"/>
              <a:t>udeležbe prebivalstva v starosti od 25 do 64 let v VŽU se bo s </a:t>
            </a:r>
            <a:r>
              <a:rPr lang="sl-SI" altLang="sl-SI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36%</a:t>
            </a:r>
            <a:r>
              <a:rPr lang="sl-SI" altLang="sl-SI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l-SI" altLang="sl-SI" sz="2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r>
              <a:rPr lang="sl-SI" altLang="sl-S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</a:t>
            </a:r>
            <a:r>
              <a:rPr lang="sl-SI" alt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letu 2011 povečala na </a:t>
            </a:r>
            <a:r>
              <a:rPr lang="sl-SI" altLang="sl-SI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45%</a:t>
            </a:r>
            <a:r>
              <a:rPr lang="sl-SI" altLang="sl-SI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2000" b="1" dirty="0"/>
              <a:t>v letu 2020</a:t>
            </a:r>
            <a:r>
              <a:rPr lang="sl-SI" altLang="sl-SI" sz="2000" b="1" dirty="0" smtClean="0"/>
              <a:t>.</a:t>
            </a:r>
          </a:p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AIO</a:t>
            </a:r>
            <a:r>
              <a:rPr lang="sl-SI" altLang="sl-SI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  <a:defRPr/>
            </a:pPr>
            <a:r>
              <a:rPr lang="sl-SI" altLang="sl-S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2006 (25-64 let): 40%;</a:t>
            </a:r>
          </a:p>
          <a:p>
            <a:pPr marL="0" indent="0">
              <a:buNone/>
              <a:defRPr/>
            </a:pPr>
            <a:r>
              <a:rPr lang="sl-SI" altLang="sl-S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 (25-64 let): 36%;</a:t>
            </a:r>
          </a:p>
          <a:p>
            <a:pPr marL="0" indent="0">
              <a:buNone/>
              <a:defRPr/>
            </a:pPr>
            <a:r>
              <a:rPr lang="sl-SI" alt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 (25-64 let): 46%;</a:t>
            </a:r>
          </a:p>
        </p:txBody>
      </p:sp>
    </p:spTree>
    <p:extLst>
      <p:ext uri="{BB962C8B-B14F-4D97-AF65-F5344CB8AC3E}">
        <p14:creationId xmlns:p14="http://schemas.microsoft.com/office/powerpoint/2010/main" val="1522774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00066"/>
          </a:xfrm>
        </p:spPr>
        <p:txBody>
          <a:bodyPr/>
          <a:lstStyle/>
          <a:p>
            <a:pPr algn="ctr"/>
            <a:r>
              <a:rPr lang="sl-SI" sz="2800" dirty="0" smtClean="0"/>
              <a:t>Približevanje ciljnim vrednostim,</a:t>
            </a:r>
            <a:br>
              <a:rPr lang="sl-SI" sz="2800" dirty="0" smtClean="0"/>
            </a:br>
            <a:r>
              <a:rPr lang="sl-SI" sz="2800" dirty="0" smtClean="0"/>
              <a:t>opredeljenim v </a:t>
            </a:r>
            <a:r>
              <a:rPr 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r>
              <a:rPr 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2013-2020 </a:t>
            </a:r>
            <a:r>
              <a:rPr lang="sl-SI" sz="2800" b="1" dirty="0" smtClean="0"/>
              <a:t>(3)</a:t>
            </a:r>
            <a:endParaRPr lang="sl-SI" sz="2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23793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233C5B"/>
                </a:solidFill>
              </a:rPr>
              <a:t>       </a:t>
            </a:r>
            <a:r>
              <a:rPr lang="sl-SI" altLang="sl-SI" sz="2000" b="1" dirty="0" smtClean="0">
                <a:solidFill>
                  <a:srgbClr val="FFFF00"/>
                </a:solidFill>
              </a:rPr>
              <a:t>Sveži podatki o rezultatih AIO 2016, objavljeni 23.10.2017 na   EUROSTAT</a:t>
            </a:r>
            <a:endParaRPr lang="sl-SI" altLang="sl-SI" sz="20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Grafikon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7388439"/>
              </p:ext>
            </p:extLst>
          </p:nvPr>
        </p:nvGraphicFramePr>
        <p:xfrm>
          <a:off x="755576" y="1988840"/>
          <a:ext cx="784887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88710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Graphic spid="4" grpId="0">
        <p:bldAsOne/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500066"/>
          </a:xfrm>
        </p:spPr>
        <p:txBody>
          <a:bodyPr/>
          <a:lstStyle/>
          <a:p>
            <a:pPr algn="ctr"/>
            <a:r>
              <a:rPr lang="sl-SI" sz="2800" dirty="0" smtClean="0"/>
              <a:t>Približevanje ciljnim vrednostim,</a:t>
            </a:r>
            <a:br>
              <a:rPr lang="sl-SI" sz="2800" dirty="0" smtClean="0"/>
            </a:br>
            <a:r>
              <a:rPr lang="sl-SI" sz="2800" dirty="0" smtClean="0"/>
              <a:t>opredeljenim v </a:t>
            </a:r>
            <a:r>
              <a:rPr 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r>
              <a:rPr 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2013-2020 </a:t>
            </a:r>
            <a:r>
              <a:rPr lang="sl-SI" sz="2800" b="1" dirty="0" smtClean="0"/>
              <a:t>(3)</a:t>
            </a:r>
            <a:endParaRPr lang="sl-SI" sz="2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556792"/>
            <a:ext cx="8661836" cy="402190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FFFF00"/>
                </a:solidFill>
              </a:rPr>
              <a:t>Udeležba </a:t>
            </a:r>
            <a:r>
              <a:rPr lang="sl-SI" altLang="sl-SI" sz="2000" b="1" dirty="0">
                <a:solidFill>
                  <a:srgbClr val="FFFF00"/>
                </a:solidFill>
              </a:rPr>
              <a:t>v vseživljenjskem učenju:</a:t>
            </a:r>
          </a:p>
          <a:p>
            <a:pPr marL="0" indent="0">
              <a:buNone/>
              <a:defRPr/>
            </a:pPr>
            <a:r>
              <a:rPr lang="sl-SI" altLang="sl-SI" sz="2000" dirty="0" smtClean="0"/>
              <a:t>3</a:t>
            </a:r>
            <a:r>
              <a:rPr lang="sl-SI" altLang="sl-SI" sz="2000" dirty="0"/>
              <a:t>. </a:t>
            </a:r>
            <a:r>
              <a:rPr lang="sl-SI" altLang="sl-SI" sz="2000" dirty="0" smtClean="0"/>
              <a:t>Tretji kazalnik </a:t>
            </a:r>
            <a:r>
              <a:rPr lang="sl-SI" altLang="sl-SI" sz="2000" dirty="0"/>
              <a:t>smo si postavili sami in šteje vključitve v programe splošnega izobraževanja, brez programov usposabljanja za potrebe dela: </a:t>
            </a:r>
          </a:p>
          <a:p>
            <a:pPr marL="0" indent="0">
              <a:buNone/>
              <a:defRPr/>
            </a:pPr>
            <a:r>
              <a:rPr lang="sl-SI" altLang="sl-SI" sz="2000" b="1" dirty="0">
                <a:solidFill>
                  <a:srgbClr val="FFFF00"/>
                </a:solidFill>
              </a:rPr>
              <a:t>Delež odraslih v starosti od 25 do 64 let, vključenih v splošno izobraževanje, se bo s </a:t>
            </a:r>
            <a:r>
              <a:rPr lang="sl-SI" altLang="sl-SI" sz="2000" b="1" dirty="0">
                <a:solidFill>
                  <a:srgbClr val="FF0000"/>
                </a:solidFill>
              </a:rPr>
              <a:t>5% </a:t>
            </a:r>
            <a:r>
              <a:rPr lang="sl-SI" altLang="sl-SI" sz="2000" b="1" dirty="0">
                <a:solidFill>
                  <a:srgbClr val="FFFF00"/>
                </a:solidFill>
              </a:rPr>
              <a:t>v letu 2011 povečal na </a:t>
            </a:r>
            <a:r>
              <a:rPr lang="sl-SI" altLang="sl-SI" sz="2000" b="1" dirty="0">
                <a:solidFill>
                  <a:srgbClr val="FF0000"/>
                </a:solidFill>
              </a:rPr>
              <a:t>8%</a:t>
            </a:r>
            <a:r>
              <a:rPr lang="sl-SI" altLang="sl-SI" sz="2000" b="1" dirty="0">
                <a:solidFill>
                  <a:srgbClr val="233C5B"/>
                </a:solidFill>
              </a:rPr>
              <a:t> </a:t>
            </a:r>
            <a:r>
              <a:rPr lang="sl-SI" altLang="sl-SI" sz="2000" b="1" dirty="0">
                <a:solidFill>
                  <a:srgbClr val="FFFF00"/>
                </a:solidFill>
              </a:rPr>
              <a:t>v letu 2020</a:t>
            </a:r>
            <a:r>
              <a:rPr lang="sl-SI" altLang="sl-SI" sz="2000" dirty="0">
                <a:solidFill>
                  <a:srgbClr val="FFFF00"/>
                </a:solidFill>
              </a:rPr>
              <a:t>.</a:t>
            </a:r>
            <a:endParaRPr lang="sl-SI" altLang="sl-SI" sz="2000" b="1" dirty="0">
              <a:solidFill>
                <a:srgbClr val="FFFF00"/>
              </a:solidFill>
            </a:endParaRPr>
          </a:p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FFFF00"/>
                </a:solidFill>
              </a:rPr>
              <a:t>Težave z neprimerljivimi podatki !</a:t>
            </a:r>
          </a:p>
          <a:p>
            <a:pPr marL="0" indent="0">
              <a:buNone/>
              <a:defRPr/>
            </a:pPr>
            <a:r>
              <a:rPr lang="sl-SI" altLang="sl-SI" sz="2000" b="1" dirty="0" smtClean="0"/>
              <a:t>Poskus (na prošnjo pridobljeni podatki SURS za šolsko leto 2014/2015):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391796"/>
              </p:ext>
            </p:extLst>
          </p:nvPr>
        </p:nvGraphicFramePr>
        <p:xfrm>
          <a:off x="827584" y="4077072"/>
          <a:ext cx="7776865" cy="188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31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03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29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3097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009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0098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sz="1200" dirty="0" smtClean="0"/>
                        <a:t>Programi, ki niso javno veljavni</a:t>
                      </a:r>
                      <a:endParaRPr lang="sl-SI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sl-SI" sz="1200" dirty="0" smtClean="0"/>
                        <a:t>Udeleženci</a:t>
                      </a:r>
                      <a:endParaRPr lang="sl-SI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sl-SI" sz="1200" dirty="0" smtClean="0"/>
                        <a:t>Javnoveljavni programi (brez vozniških šol)</a:t>
                      </a:r>
                      <a:endParaRPr lang="sl-SI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sl-SI" sz="1200" dirty="0" smtClean="0"/>
                        <a:t>Jezikovni programi</a:t>
                      </a:r>
                      <a:endParaRPr lang="sl-SI" sz="1200" dirty="0"/>
                    </a:p>
                  </a:txBody>
                  <a:tcPr anchor="b"/>
                </a:tc>
                <a:tc rowSpan="3">
                  <a:txBody>
                    <a:bodyPr/>
                    <a:lstStyle/>
                    <a:p>
                      <a:r>
                        <a:rPr lang="sl-SI" sz="1200" dirty="0" smtClean="0"/>
                        <a:t>Skupaj</a:t>
                      </a:r>
                      <a:endParaRPr lang="sl-SI" sz="1200" dirty="0"/>
                    </a:p>
                  </a:txBody>
                  <a:tcPr anchor="b"/>
                </a:tc>
                <a:tc rowSpan="3">
                  <a:txBody>
                    <a:bodyPr/>
                    <a:lstStyle/>
                    <a:p>
                      <a:r>
                        <a:rPr lang="sl-SI" sz="1200" dirty="0" smtClean="0"/>
                        <a:t>Prebivalci </a:t>
                      </a:r>
                    </a:p>
                    <a:p>
                      <a:r>
                        <a:rPr lang="sl-SI" sz="1200" dirty="0" smtClean="0"/>
                        <a:t>25-64 (2015)</a:t>
                      </a:r>
                      <a:endParaRPr lang="sl-SI" sz="1200" dirty="0"/>
                    </a:p>
                  </a:txBody>
                  <a:tcPr anchor="b"/>
                </a:tc>
                <a:tc rowSpan="3">
                  <a:txBody>
                    <a:bodyPr/>
                    <a:lstStyle/>
                    <a:p>
                      <a:r>
                        <a:rPr lang="sl-SI" sz="1200" dirty="0" smtClean="0"/>
                        <a:t>Delež udeležencev med</a:t>
                      </a:r>
                      <a:r>
                        <a:rPr lang="sl-SI" sz="1200" baseline="0" dirty="0" smtClean="0"/>
                        <a:t> prebivalci </a:t>
                      </a:r>
                    </a:p>
                    <a:p>
                      <a:r>
                        <a:rPr lang="sl-SI" sz="1200" baseline="0" dirty="0" smtClean="0"/>
                        <a:t>25-64 (v %)</a:t>
                      </a:r>
                      <a:endParaRPr lang="sl-SI" sz="1200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024">
                <a:tc>
                  <a:txBody>
                    <a:bodyPr/>
                    <a:lstStyle/>
                    <a:p>
                      <a:pPr algn="r"/>
                      <a:r>
                        <a:rPr lang="sl-SI" sz="1200" dirty="0" smtClean="0"/>
                        <a:t>Ljudske</a:t>
                      </a:r>
                      <a:r>
                        <a:rPr lang="sl-SI" sz="1200" baseline="0" dirty="0" smtClean="0"/>
                        <a:t> univerze</a:t>
                      </a:r>
                      <a:endParaRPr lang="sl-S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200" dirty="0" smtClean="0"/>
                        <a:t>29.820</a:t>
                      </a:r>
                      <a:endParaRPr lang="sl-SI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sl-SI" sz="1200" dirty="0" smtClean="0"/>
                    </a:p>
                    <a:p>
                      <a:pPr algn="ctr"/>
                      <a:endParaRPr lang="sl-SI" sz="1200" dirty="0" smtClean="0"/>
                    </a:p>
                    <a:p>
                      <a:pPr algn="ctr"/>
                      <a:r>
                        <a:rPr lang="sl-SI" sz="1200" dirty="0" smtClean="0"/>
                        <a:t>15.617</a:t>
                      </a:r>
                      <a:endParaRPr lang="sl-SI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sl-SI" sz="1200" dirty="0" smtClean="0"/>
                    </a:p>
                    <a:p>
                      <a:pPr algn="ctr"/>
                      <a:endParaRPr lang="sl-SI" sz="1200" dirty="0" smtClean="0"/>
                    </a:p>
                    <a:p>
                      <a:pPr algn="ctr"/>
                      <a:r>
                        <a:rPr lang="sl-SI" sz="1200" dirty="0" smtClean="0"/>
                        <a:t>28.827</a:t>
                      </a:r>
                      <a:endParaRPr lang="sl-SI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 sz="12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sl-SI" sz="1200" dirty="0" smtClean="0"/>
                        <a:t>Druge specializirane organizacije za IO </a:t>
                      </a:r>
                      <a:endParaRPr lang="sl-S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1200" dirty="0" smtClean="0"/>
                    </a:p>
                    <a:p>
                      <a:pPr algn="ctr"/>
                      <a:r>
                        <a:rPr lang="sl-SI" sz="1200" dirty="0" smtClean="0"/>
                        <a:t>78.158</a:t>
                      </a:r>
                      <a:endParaRPr lang="sl-SI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032">
                <a:tc>
                  <a:txBody>
                    <a:bodyPr/>
                    <a:lstStyle/>
                    <a:p>
                      <a:pPr algn="r"/>
                      <a:r>
                        <a:rPr lang="sl-SI" sz="1800" b="1" dirty="0" smtClean="0">
                          <a:solidFill>
                            <a:srgbClr val="FF0000"/>
                          </a:solidFill>
                        </a:rPr>
                        <a:t>Skupaj</a:t>
                      </a:r>
                      <a:endParaRPr lang="sl-SI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200" dirty="0" smtClean="0"/>
                        <a:t>107.978</a:t>
                      </a:r>
                      <a:endParaRPr lang="sl-SI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200" dirty="0" smtClean="0"/>
                        <a:t>15.617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200" dirty="0" smtClean="0"/>
                        <a:t>28.827</a:t>
                      </a:r>
                      <a:endParaRPr lang="sl-SI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152.422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1.182.460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rgbClr val="FF0000"/>
                          </a:solidFill>
                        </a:rPr>
                        <a:t>12,9</a:t>
                      </a:r>
                      <a:endParaRPr lang="sl-SI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814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500066"/>
          </a:xfrm>
        </p:spPr>
        <p:txBody>
          <a:bodyPr/>
          <a:lstStyle/>
          <a:p>
            <a:pPr algn="ctr"/>
            <a:r>
              <a:rPr lang="sl-SI" sz="2800" dirty="0" smtClean="0"/>
              <a:t>Približevanje ciljnim vrednostim,</a:t>
            </a:r>
            <a:br>
              <a:rPr lang="sl-SI" sz="2800" dirty="0" smtClean="0"/>
            </a:br>
            <a:r>
              <a:rPr lang="sl-SI" sz="2800" dirty="0" smtClean="0"/>
              <a:t>opredeljenim v </a:t>
            </a:r>
            <a:r>
              <a:rPr 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r>
              <a:rPr 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2013-2020 </a:t>
            </a:r>
            <a:r>
              <a:rPr lang="sl-SI" sz="2800" b="1" dirty="0" smtClean="0"/>
              <a:t>(3)</a:t>
            </a:r>
            <a:endParaRPr lang="sl-SI" sz="2800" b="1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1988840"/>
            <a:ext cx="6624736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48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8229600" cy="500066"/>
          </a:xfrm>
        </p:spPr>
        <p:txBody>
          <a:bodyPr/>
          <a:lstStyle/>
          <a:p>
            <a:pPr algn="ctr"/>
            <a:r>
              <a:rPr lang="sl-SI" sz="2800" dirty="0" smtClean="0"/>
              <a:t>Približevanje ciljnim vrednostim,</a:t>
            </a:r>
            <a:br>
              <a:rPr lang="sl-SI" sz="2800" dirty="0" smtClean="0"/>
            </a:br>
            <a:r>
              <a:rPr lang="sl-SI" sz="2800" dirty="0" smtClean="0"/>
              <a:t>opredeljenim v </a:t>
            </a:r>
            <a:r>
              <a:rPr 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r>
              <a:rPr 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2013-2020 </a:t>
            </a:r>
            <a:r>
              <a:rPr lang="sl-SI" sz="2800" b="1" dirty="0" smtClean="0"/>
              <a:t>(4)</a:t>
            </a:r>
            <a:endParaRPr lang="sl-SI" sz="2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600200"/>
            <a:ext cx="8229600" cy="4525963"/>
          </a:xfrm>
        </p:spPr>
        <p:txBody>
          <a:bodyPr/>
          <a:lstStyle/>
          <a:p>
            <a:pPr marL="0" indent="0">
              <a:buNone/>
              <a:defRPr/>
            </a:pPr>
            <a:endParaRPr lang="sl-SI" altLang="sl-SI" sz="2000" b="1" dirty="0" smtClean="0">
              <a:solidFill>
                <a:srgbClr val="FFFF00"/>
              </a:solidFill>
            </a:endParaRPr>
          </a:p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FFFF00"/>
                </a:solidFill>
              </a:rPr>
              <a:t>Stopnja </a:t>
            </a:r>
            <a:r>
              <a:rPr lang="sl-SI" altLang="sl-SI" sz="2000" b="1" dirty="0">
                <a:solidFill>
                  <a:srgbClr val="FFFF00"/>
                </a:solidFill>
              </a:rPr>
              <a:t>dosežene izobrazbe</a:t>
            </a:r>
            <a:r>
              <a:rPr lang="sl-SI" altLang="sl-SI" sz="2000" b="1" dirty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  <a:defRPr/>
            </a:pPr>
            <a:r>
              <a:rPr lang="sl-SI" alt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Osnovna šola:</a:t>
            </a:r>
          </a:p>
          <a:p>
            <a:pPr marL="0" indent="0">
              <a:buNone/>
              <a:defRPr/>
            </a:pPr>
            <a:r>
              <a:rPr lang="sl-SI" altLang="sl-SI" sz="2000" b="1" dirty="0">
                <a:solidFill>
                  <a:srgbClr val="FFFF00"/>
                </a:solidFill>
              </a:rPr>
              <a:t>Delež prebivalstva, starejšega od 15 let, z nedokončano osnovno šolo, se bo s </a:t>
            </a:r>
            <a:r>
              <a:rPr lang="sl-SI" altLang="sl-SI" sz="2000" b="1" dirty="0">
                <a:solidFill>
                  <a:srgbClr val="FF0000"/>
                </a:solidFill>
              </a:rPr>
              <a:t>4,4%</a:t>
            </a:r>
            <a:r>
              <a:rPr lang="sl-SI" altLang="sl-SI" sz="2000" b="1" dirty="0">
                <a:solidFill>
                  <a:srgbClr val="233C5B"/>
                </a:solidFill>
              </a:rPr>
              <a:t> </a:t>
            </a:r>
            <a:r>
              <a:rPr lang="sl-SI" altLang="sl-SI" sz="2000" b="1" dirty="0">
                <a:solidFill>
                  <a:srgbClr val="FFFF00"/>
                </a:solidFill>
              </a:rPr>
              <a:t>v letu 2011 zmanjšal na </a:t>
            </a:r>
            <a:r>
              <a:rPr lang="sl-SI" altLang="sl-SI" sz="2000" b="1" dirty="0">
                <a:solidFill>
                  <a:srgbClr val="FF0000"/>
                </a:solidFill>
              </a:rPr>
              <a:t>2,2%</a:t>
            </a:r>
            <a:r>
              <a:rPr lang="sl-SI" altLang="sl-SI" sz="2000" b="1" dirty="0">
                <a:solidFill>
                  <a:srgbClr val="233C5B"/>
                </a:solidFill>
              </a:rPr>
              <a:t> </a:t>
            </a:r>
            <a:r>
              <a:rPr lang="sl-SI" altLang="sl-SI" sz="2000" b="1" dirty="0">
                <a:solidFill>
                  <a:srgbClr val="FFFF00"/>
                </a:solidFill>
              </a:rPr>
              <a:t>v letu 2020, oziroma prepolovil.</a:t>
            </a:r>
          </a:p>
          <a:p>
            <a:pPr marL="0" indent="0">
              <a:buNone/>
            </a:pPr>
            <a:r>
              <a:rPr lang="sl-SI" sz="1800" dirty="0" smtClean="0"/>
              <a:t>Podatki SURS: </a:t>
            </a:r>
          </a:p>
          <a:p>
            <a:pPr marL="0" indent="0">
              <a:buNone/>
            </a:pPr>
            <a:r>
              <a:rPr lang="sl-SI" sz="1800" dirty="0" smtClean="0"/>
              <a:t>(15+) </a:t>
            </a:r>
            <a:r>
              <a:rPr lang="sl-SI" sz="1800" dirty="0" smtClean="0">
                <a:solidFill>
                  <a:srgbClr val="00B0F0"/>
                </a:solidFill>
              </a:rPr>
              <a:t>2014</a:t>
            </a:r>
            <a:r>
              <a:rPr lang="sl-SI" sz="1800" dirty="0" smtClean="0"/>
              <a:t>: 3,7%; </a:t>
            </a:r>
            <a:r>
              <a:rPr lang="sl-SI" sz="1800" dirty="0" smtClean="0">
                <a:solidFill>
                  <a:srgbClr val="00B0F0"/>
                </a:solidFill>
              </a:rPr>
              <a:t>2015</a:t>
            </a:r>
            <a:r>
              <a:rPr lang="sl-SI" sz="1800" dirty="0" smtClean="0"/>
              <a:t>: 3,6%; </a:t>
            </a:r>
            <a:r>
              <a:rPr lang="sl-SI" sz="1800" dirty="0" smtClean="0">
                <a:solidFill>
                  <a:srgbClr val="00B0F0"/>
                </a:solidFill>
              </a:rPr>
              <a:t>2016</a:t>
            </a:r>
            <a:r>
              <a:rPr lang="sl-SI" sz="1800" dirty="0" smtClean="0"/>
              <a:t>: 3,4%;</a:t>
            </a:r>
          </a:p>
          <a:p>
            <a:pPr marL="0" indent="0">
              <a:buNone/>
            </a:pPr>
            <a:r>
              <a:rPr lang="sl-SI" sz="1800" dirty="0" smtClean="0"/>
              <a:t>(15-64) </a:t>
            </a:r>
            <a:r>
              <a:rPr lang="sl-SI" sz="1800" dirty="0" smtClean="0">
                <a:solidFill>
                  <a:srgbClr val="00B0F0"/>
                </a:solidFill>
              </a:rPr>
              <a:t>2014</a:t>
            </a:r>
            <a:r>
              <a:rPr lang="sl-SI" sz="1800" dirty="0" smtClean="0"/>
              <a:t>: 1,7%; </a:t>
            </a:r>
            <a:r>
              <a:rPr lang="sl-SI" sz="1800" dirty="0" smtClean="0">
                <a:solidFill>
                  <a:srgbClr val="00B0F0"/>
                </a:solidFill>
              </a:rPr>
              <a:t>2015</a:t>
            </a:r>
            <a:r>
              <a:rPr lang="sl-SI" sz="1800" dirty="0" smtClean="0"/>
              <a:t>: 1,6%; </a:t>
            </a:r>
            <a:r>
              <a:rPr lang="sl-SI" sz="1800" dirty="0" smtClean="0">
                <a:solidFill>
                  <a:srgbClr val="00B0F0"/>
                </a:solidFill>
              </a:rPr>
              <a:t>2016</a:t>
            </a:r>
            <a:r>
              <a:rPr lang="sl-SI" sz="1800" dirty="0" smtClean="0"/>
              <a:t>: 1,5%;</a:t>
            </a:r>
            <a:endParaRPr lang="sl-SI" sz="1800" dirty="0"/>
          </a:p>
          <a:p>
            <a:pPr marL="0" indent="0">
              <a:buNone/>
            </a:pPr>
            <a:endParaRPr lang="sl-SI" sz="28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662435"/>
              </p:ext>
            </p:extLst>
          </p:nvPr>
        </p:nvGraphicFramePr>
        <p:xfrm>
          <a:off x="2195736" y="4515438"/>
          <a:ext cx="4176465" cy="1573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276">
                  <a:extLst>
                    <a:ext uri="{9D8B030D-6E8A-4147-A177-3AD203B41FA5}">
                      <a16:colId xmlns:a16="http://schemas.microsoft.com/office/drawing/2014/main" xmlns="" val="2815327813"/>
                    </a:ext>
                  </a:extLst>
                </a:gridCol>
                <a:gridCol w="879063">
                  <a:extLst>
                    <a:ext uri="{9D8B030D-6E8A-4147-A177-3AD203B41FA5}">
                      <a16:colId xmlns:a16="http://schemas.microsoft.com/office/drawing/2014/main" xmlns="" val="904022966"/>
                    </a:ext>
                  </a:extLst>
                </a:gridCol>
                <a:gridCol w="879063">
                  <a:extLst>
                    <a:ext uri="{9D8B030D-6E8A-4147-A177-3AD203B41FA5}">
                      <a16:colId xmlns:a16="http://schemas.microsoft.com/office/drawing/2014/main" xmlns="" val="3514669067"/>
                    </a:ext>
                  </a:extLst>
                </a:gridCol>
                <a:gridCol w="879063">
                  <a:extLst>
                    <a:ext uri="{9D8B030D-6E8A-4147-A177-3AD203B41FA5}">
                      <a16:colId xmlns:a16="http://schemas.microsoft.com/office/drawing/2014/main" xmlns="" val="2730951006"/>
                    </a:ext>
                  </a:extLst>
                </a:gridCol>
              </a:tblGrid>
              <a:tr h="250975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PREBIVALCI Z NEDOKONČANO OSNOVNO ŠOLO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9268875"/>
                  </a:ext>
                </a:extLst>
              </a:tr>
              <a:tr h="31877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Leto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Starost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Število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Delež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05419036"/>
                  </a:ext>
                </a:extLst>
              </a:tr>
              <a:tr h="250975"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2011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15+</a:t>
                      </a:r>
                      <a:endParaRPr lang="sl-SI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77.971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4,43</a:t>
                      </a:r>
                      <a:endParaRPr lang="sl-SI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13263653"/>
                  </a:ext>
                </a:extLst>
              </a:tr>
              <a:tr h="250975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15-64</a:t>
                      </a:r>
                      <a:endParaRPr lang="sl-SI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31.396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2,21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5133631"/>
                  </a:ext>
                </a:extLst>
              </a:tr>
              <a:tr h="250975"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2018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15+</a:t>
                      </a:r>
                      <a:endParaRPr lang="sl-SI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54.214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3,09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63005492"/>
                  </a:ext>
                </a:extLst>
              </a:tr>
              <a:tr h="250975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15-64</a:t>
                      </a:r>
                      <a:endParaRPr lang="sl-SI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18.376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1,36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4803732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59832" y="6126163"/>
            <a:ext cx="7120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Vir: SURS</a:t>
            </a:r>
            <a:endParaRPr kumimoji="0" lang="sl-SI" altLang="sl-SI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213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8229600" cy="500062"/>
          </a:xfrm>
        </p:spPr>
        <p:txBody>
          <a:bodyPr/>
          <a:lstStyle/>
          <a:p>
            <a:pPr algn="ctr">
              <a:defRPr/>
            </a:pPr>
            <a:r>
              <a:rPr lang="sl-SI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it-IT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erodajni</a:t>
            </a:r>
            <a:r>
              <a:rPr lang="it-IT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dokumenti</a:t>
            </a:r>
            <a:r>
              <a:rPr lang="it-IT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sprejeti</a:t>
            </a:r>
            <a:r>
              <a:rPr lang="it-IT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</a:t>
            </a:r>
            <a:r>
              <a:rPr lang="it-IT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Sloveniji</a:t>
            </a:r>
            <a:endParaRPr lang="sl-SI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86663" y="2492896"/>
            <a:ext cx="8167688" cy="2980927"/>
          </a:xfrm>
        </p:spPr>
        <p:txBody>
          <a:bodyPr/>
          <a:lstStyle/>
          <a:p>
            <a:r>
              <a:rPr lang="sl-SI" b="1" dirty="0" smtClean="0"/>
              <a:t>Zakon </a:t>
            </a:r>
            <a:r>
              <a:rPr lang="sl-SI" b="1" dirty="0"/>
              <a:t>o izobraževanju odraslih</a:t>
            </a:r>
            <a:endParaRPr lang="sl-SI" dirty="0"/>
          </a:p>
          <a:p>
            <a:r>
              <a:rPr lang="sl-SI" b="1" dirty="0"/>
              <a:t>Strategija razvoja Slovenije 2030</a:t>
            </a:r>
            <a:endParaRPr lang="sl-SI" dirty="0"/>
          </a:p>
          <a:p>
            <a:r>
              <a:rPr lang="sl-SI" b="1" dirty="0" smtClean="0"/>
              <a:t>Strategija </a:t>
            </a:r>
            <a:r>
              <a:rPr lang="sl-SI" b="1" dirty="0"/>
              <a:t>dolgožive družbe</a:t>
            </a:r>
            <a:r>
              <a:rPr lang="sl-SI" dirty="0"/>
              <a:t>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603312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500066"/>
          </a:xfrm>
        </p:spPr>
        <p:txBody>
          <a:bodyPr/>
          <a:lstStyle/>
          <a:p>
            <a:pPr algn="ctr"/>
            <a:r>
              <a:rPr lang="sl-SI" sz="2800" dirty="0" smtClean="0"/>
              <a:t>Približevanje ciljnim vrednostim,</a:t>
            </a:r>
            <a:br>
              <a:rPr lang="sl-SI" sz="2800" dirty="0" smtClean="0"/>
            </a:br>
            <a:r>
              <a:rPr lang="sl-SI" sz="2800" dirty="0" smtClean="0"/>
              <a:t>opredeljenim v </a:t>
            </a:r>
            <a:r>
              <a:rPr 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r>
              <a:rPr 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2013-2020 </a:t>
            </a:r>
            <a:r>
              <a:rPr lang="sl-SI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(5)</a:t>
            </a:r>
            <a:endParaRPr lang="sl-SI" sz="2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755576" y="1412776"/>
            <a:ext cx="7869560" cy="4525963"/>
          </a:xfrm>
        </p:spPr>
        <p:txBody>
          <a:bodyPr/>
          <a:lstStyle/>
          <a:p>
            <a:pPr marL="0" indent="0">
              <a:buNone/>
              <a:defRPr/>
            </a:pPr>
            <a:endParaRPr lang="sl-SI" altLang="sl-SI" sz="2000" b="1" dirty="0" smtClean="0">
              <a:solidFill>
                <a:srgbClr val="FFFF00"/>
              </a:solidFill>
            </a:endParaRPr>
          </a:p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FFFF00"/>
                </a:solidFill>
              </a:rPr>
              <a:t>Stopnja </a:t>
            </a:r>
            <a:r>
              <a:rPr lang="sl-SI" altLang="sl-SI" sz="2000" b="1" dirty="0">
                <a:solidFill>
                  <a:srgbClr val="FFFF00"/>
                </a:solidFill>
              </a:rPr>
              <a:t>dosežene izobrazbe:</a:t>
            </a:r>
          </a:p>
          <a:p>
            <a:pPr marL="0" indent="0">
              <a:buNone/>
              <a:defRPr/>
            </a:pPr>
            <a:r>
              <a:rPr lang="sl-SI" altLang="sl-SI" sz="2000" b="1" dirty="0" smtClean="0"/>
              <a:t>Srednja </a:t>
            </a:r>
            <a:r>
              <a:rPr lang="sl-SI" altLang="sl-SI" sz="2000" b="1" dirty="0"/>
              <a:t>šola:</a:t>
            </a:r>
          </a:p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FFFF00"/>
                </a:solidFill>
              </a:rPr>
              <a:t>Delež </a:t>
            </a:r>
            <a:r>
              <a:rPr lang="sl-SI" altLang="sl-SI" sz="2000" b="1" dirty="0">
                <a:solidFill>
                  <a:srgbClr val="FFFF00"/>
                </a:solidFill>
              </a:rPr>
              <a:t>odraslih, starih od 25 do 64 let, z dokončano </a:t>
            </a:r>
            <a:r>
              <a:rPr lang="sl-SI" altLang="sl-SI" sz="2000" b="1" dirty="0" smtClean="0">
                <a:solidFill>
                  <a:srgbClr val="FFFF00"/>
                </a:solidFill>
              </a:rPr>
              <a:t>najmanj srednjo </a:t>
            </a:r>
            <a:r>
              <a:rPr lang="sl-SI" altLang="sl-SI" sz="2000" b="1" dirty="0">
                <a:solidFill>
                  <a:srgbClr val="FFFF00"/>
                </a:solidFill>
              </a:rPr>
              <a:t>strokovno izobrazbo, se bo s </a:t>
            </a:r>
            <a:r>
              <a:rPr lang="sl-SI" altLang="sl-SI" sz="2000" b="1" dirty="0">
                <a:solidFill>
                  <a:srgbClr val="FF0000"/>
                </a:solidFill>
              </a:rPr>
              <a:t>57%</a:t>
            </a:r>
            <a:r>
              <a:rPr lang="sl-SI" altLang="sl-SI" sz="2000" b="1" dirty="0">
                <a:solidFill>
                  <a:srgbClr val="233C5B"/>
                </a:solidFill>
              </a:rPr>
              <a:t> </a:t>
            </a:r>
            <a:r>
              <a:rPr lang="sl-SI" altLang="sl-SI" sz="2000" b="1" dirty="0">
                <a:solidFill>
                  <a:srgbClr val="FFFF00"/>
                </a:solidFill>
              </a:rPr>
              <a:t>v letu 2011 povečal na </a:t>
            </a:r>
            <a:r>
              <a:rPr lang="sl-SI" altLang="sl-SI" sz="2000" b="1" dirty="0">
                <a:solidFill>
                  <a:srgbClr val="FF0000"/>
                </a:solidFill>
              </a:rPr>
              <a:t>63%</a:t>
            </a:r>
            <a:r>
              <a:rPr lang="sl-SI" altLang="sl-SI" sz="2000" b="1" dirty="0">
                <a:solidFill>
                  <a:srgbClr val="233C5B"/>
                </a:solidFill>
              </a:rPr>
              <a:t> </a:t>
            </a:r>
            <a:r>
              <a:rPr lang="sl-SI" altLang="sl-SI" sz="2000" b="1" dirty="0">
                <a:solidFill>
                  <a:srgbClr val="FFFF00"/>
                </a:solidFill>
              </a:rPr>
              <a:t>v letu 2020</a:t>
            </a:r>
            <a:r>
              <a:rPr lang="sl-SI" altLang="sl-SI" sz="2000" b="1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sl-SI" sz="2800" dirty="0" smtClean="0"/>
              <a:t>Podatki SURS: </a:t>
            </a:r>
          </a:p>
          <a:p>
            <a:pPr marL="0" indent="0">
              <a:buNone/>
            </a:pPr>
            <a:r>
              <a:rPr lang="sl-SI" sz="2800" dirty="0" smtClean="0"/>
              <a:t>(25-64) </a:t>
            </a:r>
            <a:r>
              <a:rPr lang="sl-SI" sz="2800" dirty="0" smtClean="0">
                <a:solidFill>
                  <a:srgbClr val="00B0F0"/>
                </a:solidFill>
              </a:rPr>
              <a:t>2014</a:t>
            </a:r>
            <a:r>
              <a:rPr lang="sl-SI" sz="2800" dirty="0" smtClean="0"/>
              <a:t>: 57,3%; </a:t>
            </a:r>
            <a:r>
              <a:rPr lang="sl-SI" sz="2800" dirty="0" smtClean="0">
                <a:solidFill>
                  <a:srgbClr val="00B0F0"/>
                </a:solidFill>
              </a:rPr>
              <a:t>2015</a:t>
            </a:r>
            <a:r>
              <a:rPr lang="sl-SI" sz="2800" dirty="0" smtClean="0"/>
              <a:t>: 58,4%; </a:t>
            </a:r>
            <a:r>
              <a:rPr lang="sl-SI" sz="2800" dirty="0" smtClean="0">
                <a:solidFill>
                  <a:srgbClr val="00B0F0"/>
                </a:solidFill>
              </a:rPr>
              <a:t>2016</a:t>
            </a:r>
            <a:r>
              <a:rPr lang="sl-SI" sz="2800" dirty="0" smtClean="0"/>
              <a:t>: 59,7%;</a:t>
            </a:r>
          </a:p>
          <a:p>
            <a:pPr marL="0" indent="0">
              <a:buNone/>
            </a:pPr>
            <a:r>
              <a:rPr lang="sl-SI" sz="2800" dirty="0" smtClean="0"/>
              <a:t>(21-60) </a:t>
            </a:r>
            <a:r>
              <a:rPr lang="sl-SI" sz="2800" dirty="0" smtClean="0">
                <a:solidFill>
                  <a:srgbClr val="00B0F0"/>
                </a:solidFill>
              </a:rPr>
              <a:t>2014</a:t>
            </a:r>
            <a:r>
              <a:rPr lang="sl-SI" sz="2800" dirty="0" smtClean="0"/>
              <a:t>: 60,7%; </a:t>
            </a:r>
            <a:r>
              <a:rPr lang="sl-SI" sz="2800" dirty="0" smtClean="0">
                <a:solidFill>
                  <a:srgbClr val="00B0F0"/>
                </a:solidFill>
              </a:rPr>
              <a:t>2015</a:t>
            </a:r>
            <a:r>
              <a:rPr lang="sl-SI" sz="2800" dirty="0" smtClean="0"/>
              <a:t>: 62%; </a:t>
            </a:r>
            <a:r>
              <a:rPr lang="sl-SI" sz="2800" dirty="0" smtClean="0">
                <a:solidFill>
                  <a:srgbClr val="00B0F0"/>
                </a:solidFill>
              </a:rPr>
              <a:t>2016</a:t>
            </a:r>
            <a:r>
              <a:rPr lang="sl-SI" sz="2800" dirty="0" smtClean="0"/>
              <a:t>: 63,2%;</a:t>
            </a:r>
          </a:p>
          <a:p>
            <a:pPr marL="0" indent="0">
              <a:buNone/>
              <a:defRPr/>
            </a:pPr>
            <a:endParaRPr lang="sl-SI" altLang="sl-SI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sl-SI" sz="2800" dirty="0" smtClean="0"/>
          </a:p>
        </p:txBody>
      </p:sp>
    </p:spTree>
    <p:extLst>
      <p:ext uri="{BB962C8B-B14F-4D97-AF65-F5344CB8AC3E}">
        <p14:creationId xmlns:p14="http://schemas.microsoft.com/office/powerpoint/2010/main" val="4279902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414619"/>
              </p:ext>
            </p:extLst>
          </p:nvPr>
        </p:nvGraphicFramePr>
        <p:xfrm>
          <a:off x="1763688" y="2132854"/>
          <a:ext cx="5760639" cy="2851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7184">
                  <a:extLst>
                    <a:ext uri="{9D8B030D-6E8A-4147-A177-3AD203B41FA5}">
                      <a16:colId xmlns:a16="http://schemas.microsoft.com/office/drawing/2014/main" xmlns="" val="3918024123"/>
                    </a:ext>
                  </a:extLst>
                </a:gridCol>
                <a:gridCol w="1720701">
                  <a:extLst>
                    <a:ext uri="{9D8B030D-6E8A-4147-A177-3AD203B41FA5}">
                      <a16:colId xmlns:a16="http://schemas.microsoft.com/office/drawing/2014/main" xmlns="" val="3706460847"/>
                    </a:ext>
                  </a:extLst>
                </a:gridCol>
                <a:gridCol w="2932754">
                  <a:extLst>
                    <a:ext uri="{9D8B030D-6E8A-4147-A177-3AD203B41FA5}">
                      <a16:colId xmlns:a16="http://schemas.microsoft.com/office/drawing/2014/main" xmlns="" val="2043263565"/>
                    </a:ext>
                  </a:extLst>
                </a:gridCol>
              </a:tblGrid>
              <a:tr h="25283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DOKONČANA 4 LETNA SREDNJA ŠOLA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6629156"/>
                  </a:ext>
                </a:extLst>
              </a:tr>
              <a:tr h="323227">
                <a:tc>
                  <a:txBody>
                    <a:bodyPr/>
                    <a:lstStyle/>
                    <a:p>
                      <a:endParaRPr lang="sl-SI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Delež 4 letna SŠ in več</a:t>
                      </a:r>
                      <a:endParaRPr lang="sl-SI" sz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Število prebivalcev z manj kot 4 letno SŠ</a:t>
                      </a:r>
                      <a:endParaRPr lang="sl-SI" sz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81214933"/>
                  </a:ext>
                </a:extLst>
              </a:tr>
              <a:tr h="2528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25-29 let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80,8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22.672</a:t>
                      </a:r>
                      <a:endParaRPr lang="sl-SI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22894705"/>
                  </a:ext>
                </a:extLst>
              </a:tr>
              <a:tr h="2528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30-34 let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76,4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32.557</a:t>
                      </a:r>
                      <a:endParaRPr lang="sl-SI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60910984"/>
                  </a:ext>
                </a:extLst>
              </a:tr>
              <a:tr h="2528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35-39 let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71,7</a:t>
                      </a:r>
                      <a:endParaRPr lang="sl-SI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43.974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07337285"/>
                  </a:ext>
                </a:extLst>
              </a:tr>
              <a:tr h="2528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40-44 let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65,6</a:t>
                      </a:r>
                      <a:endParaRPr lang="sl-SI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52.913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24961381"/>
                  </a:ext>
                </a:extLst>
              </a:tr>
              <a:tr h="2528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45-49 let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59,7</a:t>
                      </a:r>
                      <a:endParaRPr lang="sl-SI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58.651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68182077"/>
                  </a:ext>
                </a:extLst>
              </a:tr>
              <a:tr h="2528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50-54 let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55,1</a:t>
                      </a:r>
                      <a:endParaRPr lang="sl-SI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69.545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49575202"/>
                  </a:ext>
                </a:extLst>
              </a:tr>
              <a:tr h="2528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55-59 let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49,1</a:t>
                      </a:r>
                      <a:endParaRPr lang="sl-SI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75.566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73381499"/>
                  </a:ext>
                </a:extLst>
              </a:tr>
              <a:tr h="2528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60-64 let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41,0</a:t>
                      </a:r>
                      <a:endParaRPr lang="sl-SI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86.346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78041307"/>
                  </a:ext>
                </a:extLst>
              </a:tr>
              <a:tr h="2528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SKUPAJ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61,9</a:t>
                      </a:r>
                      <a:endParaRPr lang="sl-SI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442.224</a:t>
                      </a:r>
                      <a:endParaRPr lang="sl-SI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64968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3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500066"/>
          </a:xfrm>
        </p:spPr>
        <p:txBody>
          <a:bodyPr/>
          <a:lstStyle/>
          <a:p>
            <a:pPr algn="ctr"/>
            <a:r>
              <a:rPr lang="sl-SI" sz="2800" dirty="0" smtClean="0"/>
              <a:t>Približevanje ciljnim vrednostim,</a:t>
            </a:r>
            <a:br>
              <a:rPr lang="sl-SI" sz="2800" dirty="0" smtClean="0"/>
            </a:br>
            <a:r>
              <a:rPr lang="sl-SI" sz="2800" dirty="0" smtClean="0"/>
              <a:t>opredeljenim v </a:t>
            </a:r>
            <a:r>
              <a:rPr 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r>
              <a:rPr 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2013-2020 </a:t>
            </a:r>
            <a:r>
              <a:rPr lang="sl-SI" sz="2800" b="1" dirty="0" smtClean="0"/>
              <a:t>(6)</a:t>
            </a:r>
            <a:endParaRPr lang="sl-SI" sz="2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FFFF00"/>
                </a:solidFill>
              </a:rPr>
              <a:t>Stopnja </a:t>
            </a:r>
            <a:r>
              <a:rPr lang="sl-SI" altLang="sl-SI" sz="2000" b="1" dirty="0">
                <a:solidFill>
                  <a:srgbClr val="FFFF00"/>
                </a:solidFill>
              </a:rPr>
              <a:t>dosežene izobrazbe:</a:t>
            </a:r>
          </a:p>
          <a:p>
            <a:pPr marL="0" indent="0">
              <a:buNone/>
              <a:defRPr/>
            </a:pPr>
            <a:r>
              <a:rPr lang="sl-SI" altLang="sl-SI" sz="2000" b="1" dirty="0" smtClean="0"/>
              <a:t>Terciarna </a:t>
            </a:r>
            <a:r>
              <a:rPr lang="sl-SI" altLang="sl-SI" sz="2000" b="1" dirty="0"/>
              <a:t>izobrazba:</a:t>
            </a:r>
          </a:p>
          <a:p>
            <a:pPr marL="0" indent="0">
              <a:buNone/>
              <a:defRPr/>
            </a:pPr>
            <a:r>
              <a:rPr lang="sl-SI" altLang="sl-SI" sz="2000" b="1" dirty="0">
                <a:solidFill>
                  <a:srgbClr val="FFFF00"/>
                </a:solidFill>
              </a:rPr>
              <a:t>Spodbujanje in sofinanciranje vpisa na višješolske programe strokovnega izobraževanja bo pripomoglo k doseganju cilja EU, to je, da bo imelo do leta 2020 </a:t>
            </a:r>
            <a:r>
              <a:rPr lang="sl-SI" altLang="sl-SI" sz="2000" b="1" dirty="0">
                <a:solidFill>
                  <a:srgbClr val="FF0000"/>
                </a:solidFill>
              </a:rPr>
              <a:t>40% </a:t>
            </a:r>
            <a:r>
              <a:rPr lang="sl-SI" altLang="sl-SI" sz="2000" b="1" dirty="0">
                <a:solidFill>
                  <a:srgbClr val="FFFF00"/>
                </a:solidFill>
              </a:rPr>
              <a:t>odraslih med 30. in 34. letom starosti dokončano terciarno izobrazbo.</a:t>
            </a:r>
          </a:p>
          <a:p>
            <a:pPr marL="0" indent="0">
              <a:buNone/>
              <a:defRPr/>
            </a:pPr>
            <a:endParaRPr lang="sl-SI" altLang="sl-SI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sl-SI" sz="28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792675"/>
              </p:ext>
            </p:extLst>
          </p:nvPr>
        </p:nvGraphicFramePr>
        <p:xfrm>
          <a:off x="1691680" y="3501008"/>
          <a:ext cx="604867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66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Vir (spol)/Leto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2014</a:t>
                      </a:r>
                      <a:endParaRPr lang="sl-S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2015</a:t>
                      </a:r>
                      <a:endParaRPr lang="sl-S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2016</a:t>
                      </a:r>
                      <a:endParaRPr lang="sl-SI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EUROSTAT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41,0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43,4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44,2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moški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30,0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32,0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33,6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ženske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53,6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56,4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55,3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SURS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moški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ženske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47,6</a:t>
                      </a:r>
                      <a:endParaRPr lang="sl-SI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48,9</a:t>
                      </a:r>
                      <a:endParaRPr lang="sl-SI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50,0</a:t>
                      </a:r>
                      <a:endParaRPr lang="sl-SI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868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00066"/>
          </a:xfrm>
        </p:spPr>
        <p:txBody>
          <a:bodyPr/>
          <a:lstStyle/>
          <a:p>
            <a:pPr algn="ctr"/>
            <a:r>
              <a:rPr lang="sl-SI" sz="2800" dirty="0" smtClean="0"/>
              <a:t>Podatki iz </a:t>
            </a:r>
            <a:r>
              <a:rPr 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Aplikacije </a:t>
            </a:r>
            <a:r>
              <a:rPr 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endParaRPr lang="sl-SI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755576" y="1628800"/>
            <a:ext cx="8064898" cy="482453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FFFF00"/>
                </a:solidFill>
              </a:rPr>
              <a:t>Z aplikacijo </a:t>
            </a:r>
            <a:r>
              <a:rPr lang="sl-SI" altLang="sl-SI" sz="2000" b="1" dirty="0" err="1" smtClean="0">
                <a:solidFill>
                  <a:srgbClr val="FFFF00"/>
                </a:solidFill>
              </a:rPr>
              <a:t>ReNPIO</a:t>
            </a:r>
            <a:r>
              <a:rPr lang="sl-SI" altLang="sl-SI" sz="2000" b="1" dirty="0" smtClean="0">
                <a:solidFill>
                  <a:srgbClr val="FFFF00"/>
                </a:solidFill>
              </a:rPr>
              <a:t>, spremljamo značilnosti udeležencev podpornih dejavnosti in nekaterih programov neformalnega učenja:</a:t>
            </a:r>
          </a:p>
          <a:p>
            <a:pPr>
              <a:defRPr/>
            </a:pPr>
            <a:r>
              <a:rPr lang="sl-SI" altLang="sl-SI" sz="2000" b="1" dirty="0" smtClean="0"/>
              <a:t>Središč za samostojno učenje (SSU),</a:t>
            </a:r>
          </a:p>
          <a:p>
            <a:pPr>
              <a:defRPr/>
            </a:pPr>
            <a:r>
              <a:rPr lang="sl-SI" altLang="sl-SI" sz="2000" b="1" dirty="0" smtClean="0"/>
              <a:t>Borz znanja (BZ),</a:t>
            </a:r>
          </a:p>
          <a:p>
            <a:pPr>
              <a:defRPr/>
            </a:pPr>
            <a:r>
              <a:rPr lang="sl-SI" altLang="sl-SI" sz="2000" b="1" dirty="0" smtClean="0"/>
              <a:t>Univerz za tretje življenjsko obdobje (U3ŽO),</a:t>
            </a:r>
          </a:p>
          <a:p>
            <a:pPr>
              <a:defRPr/>
            </a:pPr>
            <a:r>
              <a:rPr lang="sl-SI" altLang="sl-SI" sz="2000" b="1" dirty="0" smtClean="0"/>
              <a:t>Študijskih krožkov (ŠK),</a:t>
            </a:r>
          </a:p>
          <a:p>
            <a:pPr>
              <a:defRPr/>
            </a:pPr>
            <a:r>
              <a:rPr lang="sl-SI" altLang="sl-SI" sz="2000" b="1" dirty="0" smtClean="0"/>
              <a:t>Svetovalnih in Informacijskih središč (ISIO),</a:t>
            </a:r>
          </a:p>
          <a:p>
            <a:pPr>
              <a:defRPr/>
            </a:pPr>
            <a:r>
              <a:rPr lang="sl-SI" altLang="sl-SI" sz="2000" b="1" dirty="0" smtClean="0"/>
              <a:t>Tedna vseživljenjskega učenja (TVU,</a:t>
            </a:r>
          </a:p>
          <a:p>
            <a:pPr>
              <a:defRPr/>
            </a:pPr>
            <a:r>
              <a:rPr lang="sl-SI" altLang="sl-SI" sz="2000" b="1" dirty="0" smtClean="0"/>
              <a:t>Programov za brezposelne, ki jih izvajajo Medpodjetniški izobraževalni centri (MIC),</a:t>
            </a:r>
          </a:p>
          <a:p>
            <a:pPr>
              <a:defRPr/>
            </a:pPr>
            <a:r>
              <a:rPr lang="sl-SI" altLang="sl-SI" sz="2000" b="1" dirty="0" smtClean="0"/>
              <a:t>Programa Projektno učenje mladih (PUM),</a:t>
            </a:r>
          </a:p>
          <a:p>
            <a:pPr>
              <a:defRPr/>
            </a:pPr>
            <a:r>
              <a:rPr lang="sl-SI" altLang="sl-SI" sz="2000" b="1" dirty="0" smtClean="0"/>
              <a:t>Javnoveljavnih programov za pridobivanje temeljnih zmožnosti (UŽU, RPO).</a:t>
            </a:r>
          </a:p>
          <a:p>
            <a:pPr marL="0" indent="0">
              <a:buNone/>
              <a:defRPr/>
            </a:pPr>
            <a:endParaRPr lang="sl-SI" altLang="sl-SI" sz="2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269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00066"/>
          </a:xfrm>
        </p:spPr>
        <p:txBody>
          <a:bodyPr/>
          <a:lstStyle/>
          <a:p>
            <a:pPr algn="ctr"/>
            <a:r>
              <a:rPr lang="sl-SI" sz="2800" dirty="0" smtClean="0"/>
              <a:t>Podatki iz </a:t>
            </a:r>
            <a:r>
              <a:rPr 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Aplikacije </a:t>
            </a:r>
            <a:r>
              <a:rPr 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endParaRPr lang="sl-SI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755576" y="1628800"/>
            <a:ext cx="8064898" cy="482453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sl-SI" altLang="sl-SI" sz="2000" b="1" dirty="0" smtClean="0">
                <a:solidFill>
                  <a:srgbClr val="FFFF00"/>
                </a:solidFill>
              </a:rPr>
              <a:t>Z aplikacijo </a:t>
            </a:r>
            <a:r>
              <a:rPr lang="sl-SI" altLang="sl-SI" sz="2000" b="1" dirty="0" err="1" smtClean="0">
                <a:solidFill>
                  <a:srgbClr val="FFFF00"/>
                </a:solidFill>
              </a:rPr>
              <a:t>ReNPIO</a:t>
            </a:r>
            <a:r>
              <a:rPr lang="sl-SI" altLang="sl-SI" sz="2000" b="1" dirty="0" smtClean="0">
                <a:solidFill>
                  <a:srgbClr val="FFFF00"/>
                </a:solidFill>
              </a:rPr>
              <a:t>, spremljamo značilnosti udeležencev podpornih dejavnosti in nekaterih programov neformalnega učenja:</a:t>
            </a:r>
          </a:p>
          <a:p>
            <a:pPr>
              <a:defRPr/>
            </a:pPr>
            <a:r>
              <a:rPr lang="sl-SI" altLang="sl-SI" sz="2000" b="1" dirty="0" smtClean="0"/>
              <a:t>Središč za samostojno učenje (SSU),</a:t>
            </a:r>
          </a:p>
          <a:p>
            <a:pPr>
              <a:defRPr/>
            </a:pPr>
            <a:r>
              <a:rPr lang="sl-SI" altLang="sl-SI" sz="2000" b="1" dirty="0" smtClean="0"/>
              <a:t>Borz znanja (BZ),</a:t>
            </a:r>
          </a:p>
          <a:p>
            <a:pPr>
              <a:defRPr/>
            </a:pPr>
            <a:r>
              <a:rPr lang="sl-SI" altLang="sl-SI" sz="2000" b="1" dirty="0" smtClean="0"/>
              <a:t>Univerz za tretje življenjsko obdobje (U3ŽO),</a:t>
            </a:r>
          </a:p>
          <a:p>
            <a:pPr>
              <a:defRPr/>
            </a:pPr>
            <a:r>
              <a:rPr lang="sl-SI" altLang="sl-SI" sz="2000" b="1" dirty="0" smtClean="0"/>
              <a:t>Študijskih krožkov (ŠK),</a:t>
            </a:r>
          </a:p>
          <a:p>
            <a:pPr>
              <a:defRPr/>
            </a:pPr>
            <a:r>
              <a:rPr lang="sl-SI" altLang="sl-SI" sz="2000" b="1" dirty="0" smtClean="0"/>
              <a:t>Svetovalnih in Informacijskih središč (ISIO),</a:t>
            </a:r>
          </a:p>
          <a:p>
            <a:pPr>
              <a:defRPr/>
            </a:pPr>
            <a:r>
              <a:rPr lang="sl-SI" altLang="sl-SI" sz="2000" b="1" dirty="0" smtClean="0"/>
              <a:t>Tedna vseživljenjskega učenja (TVU,</a:t>
            </a:r>
          </a:p>
          <a:p>
            <a:pPr>
              <a:defRPr/>
            </a:pPr>
            <a:r>
              <a:rPr lang="sl-SI" altLang="sl-SI" sz="2000" b="1" dirty="0" smtClean="0"/>
              <a:t>Programov za brezposelne, ki jih izvajajo Medpodjetniški izobraževalni centri (MIC),</a:t>
            </a:r>
          </a:p>
          <a:p>
            <a:pPr>
              <a:defRPr/>
            </a:pPr>
            <a:r>
              <a:rPr lang="sl-SI" altLang="sl-SI" sz="2000" b="1" dirty="0" smtClean="0"/>
              <a:t>Programa Projektno učenje mladih (PUM),</a:t>
            </a:r>
          </a:p>
          <a:p>
            <a:pPr>
              <a:defRPr/>
            </a:pPr>
            <a:r>
              <a:rPr lang="sl-SI" altLang="sl-SI" sz="2000" b="1" dirty="0" smtClean="0"/>
              <a:t>Javnoveljavnih programov za pridobivanje temeljnih zmožnosti (UŽU, RPO).</a:t>
            </a:r>
          </a:p>
          <a:p>
            <a:pPr marL="0" indent="0">
              <a:buNone/>
              <a:defRPr/>
            </a:pPr>
            <a:endParaRPr lang="sl-SI" altLang="sl-SI" sz="2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143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2938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Zaključki (pozitivni):</a:t>
            </a:r>
            <a:b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395536" y="2132856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l-SI" dirty="0">
                <a:solidFill>
                  <a:schemeClr val="bg1"/>
                </a:solidFill>
              </a:rPr>
              <a:t>Odločitev za vključitev tako velikega števila ministrstev v </a:t>
            </a:r>
            <a:r>
              <a:rPr lang="sl-SI" dirty="0" err="1">
                <a:solidFill>
                  <a:schemeClr val="bg1"/>
                </a:solidFill>
              </a:rPr>
              <a:t>ReNPIO</a:t>
            </a:r>
            <a:r>
              <a:rPr lang="sl-SI" dirty="0">
                <a:solidFill>
                  <a:schemeClr val="bg1"/>
                </a:solidFill>
              </a:rPr>
              <a:t> se je izkazala kot dobra. Iz poročil ministrstev, ki jih vsako leto posredujejo MIZŠ za pripravo Poročila o uresničevanju NPIO, je razvidno, da se v okvir izobraževanja odraslih vključuje vedno več programov, ki jih »</a:t>
            </a:r>
            <a:r>
              <a:rPr lang="sl-SI" dirty="0" smtClean="0">
                <a:solidFill>
                  <a:schemeClr val="bg1"/>
                </a:solidFill>
              </a:rPr>
              <a:t>ne-šolska</a:t>
            </a:r>
            <a:r>
              <a:rPr lang="sl-SI" dirty="0">
                <a:solidFill>
                  <a:schemeClr val="bg1"/>
                </a:solidFill>
              </a:rPr>
              <a:t>« ministrstva izvajajo na področjih, ki do sedaj niso spadali v ta okvir. Razveseljivo je tudi dejstvo, da se ti programi vedno bolj vsebinsko naslanjajo na aktualne teme okolja in življenja: trajnostni razvoj, energetska učinkovitost, skrb za zdravje, kulturno osveščanje ipd. Za ta področja osveščana in izobraževanja je na razpolago tudi vedno več sredstev. To je vsekakor pozitivno</a:t>
            </a:r>
            <a:r>
              <a:rPr lang="sl-SI" dirty="0" smtClean="0">
                <a:solidFill>
                  <a:schemeClr val="bg1"/>
                </a:solidFill>
              </a:rPr>
              <a:t>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06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2938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Zaključki (pozitivni):</a:t>
            </a:r>
            <a:b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395536" y="2132856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l-SI" dirty="0">
                <a:solidFill>
                  <a:schemeClr val="bg1"/>
                </a:solidFill>
              </a:rPr>
              <a:t>Delovanje predvsem dveh mrež, ki nudijo podporo udeležencem in potencialnim udeležencem izobraževanja in učenja, sta v vseh teh letih delovali zelo uspešno, tako mreža središč za samostojno učenje </a:t>
            </a:r>
            <a:r>
              <a:rPr lang="sl-SI" dirty="0" smtClean="0">
                <a:solidFill>
                  <a:schemeClr val="bg1"/>
                </a:solidFill>
              </a:rPr>
              <a:t>SSU kot </a:t>
            </a:r>
            <a:r>
              <a:rPr lang="sl-SI" dirty="0">
                <a:solidFill>
                  <a:schemeClr val="bg1"/>
                </a:solidFill>
              </a:rPr>
              <a:t>mreža svetovalnih </a:t>
            </a:r>
            <a:r>
              <a:rPr lang="sl-SI" dirty="0" smtClean="0">
                <a:solidFill>
                  <a:schemeClr val="bg1"/>
                </a:solidFill>
              </a:rPr>
              <a:t>središč ISIO.</a:t>
            </a:r>
          </a:p>
          <a:p>
            <a:pPr lvl="0"/>
            <a:endParaRPr lang="en-GB" dirty="0">
              <a:solidFill>
                <a:schemeClr val="bg1"/>
              </a:solidFill>
            </a:endParaRPr>
          </a:p>
          <a:p>
            <a:pPr lvl="0"/>
            <a:r>
              <a:rPr lang="sl-SI" dirty="0">
                <a:solidFill>
                  <a:schemeClr val="bg1"/>
                </a:solidFill>
              </a:rPr>
              <a:t>Zelo uspešno so delovali študijski krožki</a:t>
            </a:r>
            <a:r>
              <a:rPr lang="sl-SI" dirty="0" smtClean="0">
                <a:solidFill>
                  <a:schemeClr val="bg1"/>
                </a:solidFill>
              </a:rPr>
              <a:t>.</a:t>
            </a:r>
          </a:p>
          <a:p>
            <a:pPr lvl="0"/>
            <a:endParaRPr lang="en-GB" dirty="0">
              <a:solidFill>
                <a:schemeClr val="bg1"/>
              </a:solidFill>
            </a:endParaRPr>
          </a:p>
          <a:p>
            <a:pPr lvl="0"/>
            <a:r>
              <a:rPr lang="sl-SI" dirty="0">
                <a:solidFill>
                  <a:schemeClr val="bg1"/>
                </a:solidFill>
              </a:rPr>
              <a:t>Dobrodošla in uspešna je bila pobuda uporabe zmogljivosti MIC-</a:t>
            </a:r>
            <a:r>
              <a:rPr lang="sl-SI" dirty="0" err="1">
                <a:solidFill>
                  <a:schemeClr val="bg1"/>
                </a:solidFill>
              </a:rPr>
              <a:t>ev</a:t>
            </a:r>
            <a:r>
              <a:rPr lang="sl-SI" dirty="0">
                <a:solidFill>
                  <a:schemeClr val="bg1"/>
                </a:solidFill>
              </a:rPr>
              <a:t> v programe za povečevanje zaposljivosti</a:t>
            </a:r>
            <a:r>
              <a:rPr lang="sl-SI" dirty="0" smtClean="0">
                <a:solidFill>
                  <a:schemeClr val="bg1"/>
                </a:solidFill>
              </a:rPr>
              <a:t>.</a:t>
            </a:r>
          </a:p>
          <a:p>
            <a:pPr lvl="0"/>
            <a:endParaRPr lang="en-GB" dirty="0">
              <a:solidFill>
                <a:schemeClr val="bg1"/>
              </a:solidFill>
            </a:endParaRPr>
          </a:p>
          <a:p>
            <a:pPr lvl="0"/>
            <a:r>
              <a:rPr lang="sl-SI" dirty="0">
                <a:solidFill>
                  <a:schemeClr val="bg1"/>
                </a:solidFill>
              </a:rPr>
              <a:t>Sistem NPK se je dobro »prijel« in kaže uspehe</a:t>
            </a:r>
            <a:r>
              <a:rPr lang="sl-SI" dirty="0" smtClean="0">
                <a:solidFill>
                  <a:schemeClr val="bg1"/>
                </a:solidFill>
              </a:rPr>
              <a:t>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458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2938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Zaključki (pozitivni):</a:t>
            </a:r>
            <a:b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395536" y="2132856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l-SI" dirty="0">
                <a:solidFill>
                  <a:schemeClr val="bg1"/>
                </a:solidFill>
              </a:rPr>
              <a:t>Uspešno je bil izpeljan zelo zahteven raziskovalni projekt PIAAC</a:t>
            </a:r>
            <a:r>
              <a:rPr lang="sl-SI" dirty="0" smtClean="0">
                <a:solidFill>
                  <a:schemeClr val="bg1"/>
                </a:solidFill>
              </a:rPr>
              <a:t>.</a:t>
            </a:r>
          </a:p>
          <a:p>
            <a:pPr lvl="0"/>
            <a:endParaRPr lang="en-GB" dirty="0">
              <a:solidFill>
                <a:schemeClr val="bg1"/>
              </a:solidFill>
            </a:endParaRPr>
          </a:p>
          <a:p>
            <a:pPr lvl="0"/>
            <a:r>
              <a:rPr lang="sl-SI" dirty="0">
                <a:solidFill>
                  <a:schemeClr val="bg1"/>
                </a:solidFill>
              </a:rPr>
              <a:t>Uspešno je bila izpeljana evalvacija javnoveljavnih programov IO in njihova prenova</a:t>
            </a:r>
            <a:r>
              <a:rPr lang="sl-SI" dirty="0" smtClean="0">
                <a:solidFill>
                  <a:schemeClr val="bg1"/>
                </a:solidFill>
              </a:rPr>
              <a:t>.</a:t>
            </a:r>
          </a:p>
          <a:p>
            <a:pPr lvl="0"/>
            <a:endParaRPr lang="en-GB" dirty="0">
              <a:solidFill>
                <a:schemeClr val="bg1"/>
              </a:solidFill>
            </a:endParaRPr>
          </a:p>
          <a:p>
            <a:pPr lvl="0"/>
            <a:r>
              <a:rPr lang="sl-SI" dirty="0">
                <a:solidFill>
                  <a:schemeClr val="bg1"/>
                </a:solidFill>
              </a:rPr>
              <a:t>Uspešno je bil potrjen nov JV program namenjen začetni integraciji priseljencev (ZIP</a:t>
            </a:r>
            <a:r>
              <a:rPr lang="sl-SI" dirty="0" smtClean="0">
                <a:solidFill>
                  <a:schemeClr val="bg1"/>
                </a:solidFill>
              </a:rPr>
              <a:t>).</a:t>
            </a:r>
          </a:p>
          <a:p>
            <a:pPr lvl="0"/>
            <a:endParaRPr lang="en-GB" dirty="0">
              <a:solidFill>
                <a:schemeClr val="bg1"/>
              </a:solidFill>
            </a:endParaRPr>
          </a:p>
          <a:p>
            <a:pPr lvl="0"/>
            <a:r>
              <a:rPr lang="sl-SI" dirty="0">
                <a:solidFill>
                  <a:schemeClr val="bg1"/>
                </a:solidFill>
              </a:rPr>
              <a:t>V okvir sprejetega Operativnega programa za izpeljavo finančne perspektive ESS za obdobje 2014-2020, se je uspešno vključilo razmeroma veliko programov izobraževanja odraslih in podpornih dejavnosti. Programi so se sicer začeli izvajati nekoliko z zamikom, tako da bomo o njih poročali v naslednji evalvaciji, vendar je bila uspešna vključenost v OP izvedena v opisovanem obdobju.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867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2938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Zaključki </a:t>
            </a:r>
            <a:r>
              <a:rPr lang="sl-SI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(pomanjkljivosti):</a:t>
            </a:r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395536" y="2132856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l-SI" dirty="0">
                <a:solidFill>
                  <a:schemeClr val="bg1"/>
                </a:solidFill>
              </a:rPr>
              <a:t>Eden večjih problemov je </a:t>
            </a:r>
            <a:r>
              <a:rPr lang="sl-SI" b="1" dirty="0">
                <a:solidFill>
                  <a:srgbClr val="FF0000"/>
                </a:solidFill>
              </a:rPr>
              <a:t>ne vključevanje pripadnikov ranljivih skupin</a:t>
            </a:r>
            <a:r>
              <a:rPr lang="sl-SI" dirty="0">
                <a:solidFill>
                  <a:schemeClr val="bg1"/>
                </a:solidFill>
              </a:rPr>
              <a:t>: manj izobraženi, dolgotrajno brezposelni, starejši manj usposobljeni zaposleni, Romi ipd. Do sedaj še nobena od številnih temu namenjenih pobud ni obrodil otipljivih pozitivnih rezultatov</a:t>
            </a:r>
            <a:r>
              <a:rPr lang="sl-SI" dirty="0" smtClean="0">
                <a:solidFill>
                  <a:schemeClr val="bg1"/>
                </a:solidFill>
              </a:rPr>
              <a:t>.</a:t>
            </a:r>
          </a:p>
          <a:p>
            <a:pPr lvl="0"/>
            <a:endParaRPr lang="en-GB" dirty="0">
              <a:solidFill>
                <a:schemeClr val="bg1"/>
              </a:solidFill>
            </a:endParaRPr>
          </a:p>
          <a:p>
            <a:pPr lvl="0"/>
            <a:r>
              <a:rPr lang="sl-SI" dirty="0">
                <a:solidFill>
                  <a:schemeClr val="bg1"/>
                </a:solidFill>
              </a:rPr>
              <a:t>Na polju </a:t>
            </a:r>
            <a:r>
              <a:rPr lang="sl-SI" b="1" dirty="0">
                <a:solidFill>
                  <a:srgbClr val="FF0000"/>
                </a:solidFill>
              </a:rPr>
              <a:t>priznavanja in potrjevanja neformalno ali priložnostno pridobljenih znanj še ni niti jasno usklajenih strokovnih stališč niti sistemskih rešitev</a:t>
            </a:r>
            <a:r>
              <a:rPr lang="sl-SI" dirty="0">
                <a:solidFill>
                  <a:schemeClr val="bg1"/>
                </a:solidFill>
              </a:rPr>
              <a:t>. Za enkrat še ni videti rešitev, ki bi bile usklajene in to kljub vključitvi tega področja v predlog novega ZIO</a:t>
            </a:r>
            <a:r>
              <a:rPr lang="sl-SI" dirty="0" smtClean="0">
                <a:solidFill>
                  <a:schemeClr val="bg1"/>
                </a:solidFill>
              </a:rPr>
              <a:t>.</a:t>
            </a:r>
          </a:p>
          <a:p>
            <a:pPr lvl="0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36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2938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Zaključki </a:t>
            </a:r>
            <a:r>
              <a:rPr lang="sl-SI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(pomanjkljivosti):</a:t>
            </a:r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395536" y="2636912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l-SI" dirty="0">
                <a:solidFill>
                  <a:schemeClr val="bg1"/>
                </a:solidFill>
              </a:rPr>
              <a:t>Na področju </a:t>
            </a:r>
            <a:r>
              <a:rPr lang="sl-SI" b="1" dirty="0">
                <a:solidFill>
                  <a:srgbClr val="FF0000"/>
                </a:solidFill>
              </a:rPr>
              <a:t>JV programov </a:t>
            </a:r>
            <a:r>
              <a:rPr lang="sl-SI" dirty="0">
                <a:solidFill>
                  <a:schemeClr val="bg1"/>
                </a:solidFill>
              </a:rPr>
              <a:t>je še veliko prostora za izboljšave. Pričakujemo lahko, da se bodo razmere izboljšale z izpeljavo trenutno aktualnega razpisa tovrstnih programov. Pri tem so odprta tudi vprašanja </a:t>
            </a:r>
            <a:r>
              <a:rPr lang="sl-SI" b="1" dirty="0">
                <a:solidFill>
                  <a:srgbClr val="FF0000"/>
                </a:solidFill>
              </a:rPr>
              <a:t>usposabljanja strokovnih delavcev,</a:t>
            </a:r>
            <a:r>
              <a:rPr lang="sl-SI" dirty="0">
                <a:solidFill>
                  <a:schemeClr val="bg1"/>
                </a:solidFill>
              </a:rPr>
              <a:t> ki bodo te programe izvajali. Prav tako je odprto vprašanje vključevanja teh programov ali njihovih delov, v sistem priznavanja in potrjevanja</a:t>
            </a:r>
            <a:r>
              <a:rPr lang="sl-SI" dirty="0" smtClean="0">
                <a:solidFill>
                  <a:schemeClr val="bg1"/>
                </a:solidFill>
              </a:rPr>
              <a:t>.</a:t>
            </a:r>
          </a:p>
          <a:p>
            <a:pPr lvl="0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926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4751" y="1052736"/>
            <a:ext cx="8229600" cy="500062"/>
          </a:xfrm>
        </p:spPr>
        <p:txBody>
          <a:bodyPr/>
          <a:lstStyle/>
          <a:p>
            <a:pPr algn="ctr">
              <a:defRPr/>
            </a:pPr>
            <a:r>
              <a:rPr lang="sl-SI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erodajni </a:t>
            </a:r>
            <a:r>
              <a:rPr lang="sl-SI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mednarodni </a:t>
            </a:r>
            <a:r>
              <a:rPr 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dokumenti</a:t>
            </a:r>
            <a:r>
              <a:rPr lang="sl-SI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l-SI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86663" y="2492896"/>
            <a:ext cx="8167688" cy="2980927"/>
          </a:xfrm>
        </p:spPr>
        <p:txBody>
          <a:bodyPr/>
          <a:lstStyle/>
          <a:p>
            <a:r>
              <a:rPr lang="sl-SI" dirty="0"/>
              <a:t>Poti izpolnjevanja – nove priložnosti za odrasle</a:t>
            </a:r>
          </a:p>
          <a:p>
            <a:r>
              <a:rPr lang="sl-SI" dirty="0" smtClean="0"/>
              <a:t>Strateški </a:t>
            </a:r>
            <a:r>
              <a:rPr lang="sl-SI" dirty="0"/>
              <a:t>okvir izobraževanja in usposabljanja </a:t>
            </a:r>
            <a:endParaRPr lang="sl-SI" dirty="0" smtClean="0"/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(</a:t>
            </a:r>
            <a:r>
              <a:rPr lang="sl-SI" dirty="0"/>
              <a:t>Post ET 2020)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58606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2938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Zaključki </a:t>
            </a:r>
            <a:r>
              <a:rPr lang="sl-SI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(pomanjkljivosti):</a:t>
            </a:r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437658" y="2420888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l-SI" dirty="0">
                <a:solidFill>
                  <a:schemeClr val="bg1"/>
                </a:solidFill>
              </a:rPr>
              <a:t>Na ravni EU se izobraževanje odraslih, kljub utemeljevanju seznama temeljnih zmožnosti, ki vključujejo vse tri ravni kapitala: </a:t>
            </a:r>
            <a:r>
              <a:rPr lang="sl-SI" b="1" dirty="0">
                <a:solidFill>
                  <a:srgbClr val="FF0000"/>
                </a:solidFill>
              </a:rPr>
              <a:t>človeškega, socialnega in kulturnega,</a:t>
            </a:r>
            <a:r>
              <a:rPr lang="sl-SI" dirty="0">
                <a:solidFill>
                  <a:schemeClr val="bg1"/>
                </a:solidFill>
              </a:rPr>
              <a:t> vedno bolj neposredno veže na </a:t>
            </a:r>
            <a:r>
              <a:rPr lang="sl-SI" b="1" dirty="0">
                <a:solidFill>
                  <a:srgbClr val="FFFF00"/>
                </a:solidFill>
              </a:rPr>
              <a:t>povečevanje zaposljivosti</a:t>
            </a:r>
            <a:r>
              <a:rPr lang="sl-SI" dirty="0">
                <a:solidFill>
                  <a:schemeClr val="bg1"/>
                </a:solidFill>
              </a:rPr>
              <a:t>. K temu je usmerjena večina pobud in sredstev. Na ta način </a:t>
            </a:r>
            <a:r>
              <a:rPr lang="sl-SI" b="1" dirty="0">
                <a:solidFill>
                  <a:srgbClr val="FFFF00"/>
                </a:solidFill>
              </a:rPr>
              <a:t>obstoječa struktura ekonomije določa potrebe po izobrazbenem in poklicnem profilu prebivalcev </a:t>
            </a:r>
            <a:r>
              <a:rPr lang="sl-SI" dirty="0">
                <a:solidFill>
                  <a:schemeClr val="bg1"/>
                </a:solidFill>
              </a:rPr>
              <a:t>in ob tem vedno bolj uspešno zahteva, da </a:t>
            </a:r>
            <a:r>
              <a:rPr lang="sl-SI" b="1" dirty="0">
                <a:solidFill>
                  <a:srgbClr val="FF0000"/>
                </a:solidFill>
              </a:rPr>
              <a:t>ji te profile priskrbi država in njen sistem izobraževanja in usposabljanja</a:t>
            </a:r>
            <a:r>
              <a:rPr lang="sl-SI" dirty="0">
                <a:solidFill>
                  <a:schemeClr val="bg1"/>
                </a:solidFill>
              </a:rPr>
              <a:t>. Gre za zelo problematično usmeritev</a:t>
            </a:r>
            <a:r>
              <a:rPr lang="sl-SI" dirty="0" smtClean="0">
                <a:solidFill>
                  <a:schemeClr val="bg1"/>
                </a:solidFill>
              </a:rPr>
              <a:t>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483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2938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Zaključki </a:t>
            </a:r>
            <a:r>
              <a:rPr lang="sl-SI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(pomanjkljivosti):</a:t>
            </a:r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437658" y="2420888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l-SI" dirty="0">
                <a:solidFill>
                  <a:schemeClr val="bg1"/>
                </a:solidFill>
              </a:rPr>
              <a:t>Kljub dobrim že omenjenim izkušnjam s sodelovanjem ministrstev v </a:t>
            </a:r>
            <a:r>
              <a:rPr lang="sl-SI" dirty="0" err="1">
                <a:solidFill>
                  <a:schemeClr val="bg1"/>
                </a:solidFill>
              </a:rPr>
              <a:t>ReNPIO</a:t>
            </a:r>
            <a:r>
              <a:rPr lang="sl-SI" dirty="0">
                <a:solidFill>
                  <a:schemeClr val="bg1"/>
                </a:solidFill>
              </a:rPr>
              <a:t>, še vedno nismo našli otipljivih prijemov, kako najti kakšne </a:t>
            </a:r>
            <a:r>
              <a:rPr lang="sl-SI" b="1" dirty="0">
                <a:solidFill>
                  <a:srgbClr val="FFFF00"/>
                </a:solidFill>
              </a:rPr>
              <a:t>stične točke</a:t>
            </a:r>
            <a:r>
              <a:rPr lang="sl-SI" dirty="0">
                <a:solidFill>
                  <a:schemeClr val="bg1"/>
                </a:solidFill>
              </a:rPr>
              <a:t>, ki bi lahko </a:t>
            </a:r>
            <a:r>
              <a:rPr lang="sl-SI" b="1" dirty="0">
                <a:solidFill>
                  <a:srgbClr val="FFFF00"/>
                </a:solidFill>
              </a:rPr>
              <a:t>porajale kakšne </a:t>
            </a:r>
            <a:r>
              <a:rPr lang="sl-SI" b="1" dirty="0" err="1">
                <a:solidFill>
                  <a:srgbClr val="FFFF00"/>
                </a:solidFill>
              </a:rPr>
              <a:t>sinergične</a:t>
            </a:r>
            <a:r>
              <a:rPr lang="sl-SI" b="1" dirty="0">
                <a:solidFill>
                  <a:srgbClr val="FFFF00"/>
                </a:solidFill>
              </a:rPr>
              <a:t> učinke </a:t>
            </a:r>
            <a:r>
              <a:rPr lang="sl-SI" dirty="0">
                <a:solidFill>
                  <a:schemeClr val="bg1"/>
                </a:solidFill>
              </a:rPr>
              <a:t>pri sodelovanju zelo velikih zmogljivosti in kompetenc, ki jih na teh področjih premorejo zaposleni strokovnjaki na ministrstvih.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630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2938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Zaključki </a:t>
            </a:r>
            <a:r>
              <a:rPr lang="sl-SI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(pomanjkljivosti):</a:t>
            </a:r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437658" y="2420888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l-SI" dirty="0">
                <a:solidFill>
                  <a:schemeClr val="bg1"/>
                </a:solidFill>
              </a:rPr>
              <a:t>Kljub dobrim že omenjenim izkušnjam s sodelovanjem ministrstev v </a:t>
            </a:r>
            <a:r>
              <a:rPr lang="sl-SI" dirty="0" err="1">
                <a:solidFill>
                  <a:schemeClr val="bg1"/>
                </a:solidFill>
              </a:rPr>
              <a:t>ReNPIO</a:t>
            </a:r>
            <a:r>
              <a:rPr lang="sl-SI" dirty="0">
                <a:solidFill>
                  <a:schemeClr val="bg1"/>
                </a:solidFill>
              </a:rPr>
              <a:t>, še vedno nismo našli otipljivih prijemov, kako najti kakšne </a:t>
            </a:r>
            <a:r>
              <a:rPr lang="sl-SI" b="1" dirty="0">
                <a:solidFill>
                  <a:srgbClr val="FFFF00"/>
                </a:solidFill>
              </a:rPr>
              <a:t>stične točke</a:t>
            </a:r>
            <a:r>
              <a:rPr lang="sl-SI" dirty="0">
                <a:solidFill>
                  <a:schemeClr val="bg1"/>
                </a:solidFill>
              </a:rPr>
              <a:t>, ki bi lahko </a:t>
            </a:r>
            <a:r>
              <a:rPr lang="sl-SI" b="1" dirty="0">
                <a:solidFill>
                  <a:srgbClr val="FFFF00"/>
                </a:solidFill>
              </a:rPr>
              <a:t>porajale kakšne </a:t>
            </a:r>
            <a:r>
              <a:rPr lang="sl-SI" b="1" dirty="0" err="1">
                <a:solidFill>
                  <a:srgbClr val="FFFF00"/>
                </a:solidFill>
              </a:rPr>
              <a:t>sinergične</a:t>
            </a:r>
            <a:r>
              <a:rPr lang="sl-SI" b="1" dirty="0">
                <a:solidFill>
                  <a:srgbClr val="FFFF00"/>
                </a:solidFill>
              </a:rPr>
              <a:t> učinke </a:t>
            </a:r>
            <a:r>
              <a:rPr lang="sl-SI" dirty="0">
                <a:solidFill>
                  <a:schemeClr val="bg1"/>
                </a:solidFill>
              </a:rPr>
              <a:t>pri sodelovanju zelo velikih zmogljivosti in kompetenc, ki jih na teh področjih premorejo zaposleni strokovnjaki na ministrstvih.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166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2938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Zaključki </a:t>
            </a:r>
            <a:r>
              <a:rPr lang="sl-SI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(pomanjkljivosti):</a:t>
            </a:r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437658" y="2420888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l-SI" dirty="0">
                <a:solidFill>
                  <a:schemeClr val="bg1"/>
                </a:solidFill>
              </a:rPr>
              <a:t>Kljub dobrim že omenjenim izkušnjam s sodelovanjem ministrstev v </a:t>
            </a:r>
            <a:r>
              <a:rPr lang="sl-SI" dirty="0" err="1">
                <a:solidFill>
                  <a:schemeClr val="bg1"/>
                </a:solidFill>
              </a:rPr>
              <a:t>ReNPIO</a:t>
            </a:r>
            <a:r>
              <a:rPr lang="sl-SI" dirty="0">
                <a:solidFill>
                  <a:schemeClr val="bg1"/>
                </a:solidFill>
              </a:rPr>
              <a:t>, še vedno nismo našli otipljivih prijemov, kako najti kakšne </a:t>
            </a:r>
            <a:r>
              <a:rPr lang="sl-SI" b="1" dirty="0">
                <a:solidFill>
                  <a:srgbClr val="FFFF00"/>
                </a:solidFill>
              </a:rPr>
              <a:t>stične točke</a:t>
            </a:r>
            <a:r>
              <a:rPr lang="sl-SI" dirty="0">
                <a:solidFill>
                  <a:schemeClr val="bg1"/>
                </a:solidFill>
              </a:rPr>
              <a:t>, ki bi lahko </a:t>
            </a:r>
            <a:r>
              <a:rPr lang="sl-SI" b="1" dirty="0">
                <a:solidFill>
                  <a:srgbClr val="FFFF00"/>
                </a:solidFill>
              </a:rPr>
              <a:t>porajale kakšne </a:t>
            </a:r>
            <a:r>
              <a:rPr lang="sl-SI" b="1" dirty="0" err="1">
                <a:solidFill>
                  <a:srgbClr val="FFFF00"/>
                </a:solidFill>
              </a:rPr>
              <a:t>sinergične</a:t>
            </a:r>
            <a:r>
              <a:rPr lang="sl-SI" b="1" dirty="0">
                <a:solidFill>
                  <a:srgbClr val="FFFF00"/>
                </a:solidFill>
              </a:rPr>
              <a:t> učinke </a:t>
            </a:r>
            <a:r>
              <a:rPr lang="sl-SI" dirty="0">
                <a:solidFill>
                  <a:schemeClr val="bg1"/>
                </a:solidFill>
              </a:rPr>
              <a:t>pri sodelovanju zelo velikih zmogljivosti in kompetenc, ki jih na teh področjih premorejo zaposleni strokovnjaki na ministrstvih.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407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2938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Novosti </a:t>
            </a:r>
            <a:r>
              <a:rPr lang="sl-SI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(predlogi):</a:t>
            </a:r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4" name="Pravokotnik 3"/>
          <p:cNvSpPr/>
          <p:nvPr/>
        </p:nvSpPr>
        <p:spPr>
          <a:xfrm>
            <a:off x="1907704" y="2274838"/>
            <a:ext cx="49502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800" dirty="0">
                <a:solidFill>
                  <a:srgbClr val="FF0000"/>
                </a:solidFill>
              </a:rPr>
              <a:t>1. Osnovna </a:t>
            </a:r>
            <a:r>
              <a:rPr lang="sl-SI" sz="2800" dirty="0" smtClean="0">
                <a:solidFill>
                  <a:srgbClr val="FF0000"/>
                </a:solidFill>
              </a:rPr>
              <a:t>šola</a:t>
            </a:r>
            <a:endParaRPr lang="sl-SI" sz="2800" dirty="0">
              <a:solidFill>
                <a:srgbClr val="FF0000"/>
              </a:solidFill>
            </a:endParaRPr>
          </a:p>
          <a:p>
            <a:r>
              <a:rPr lang="sl-SI" sz="2800" dirty="0">
                <a:solidFill>
                  <a:srgbClr val="FF0000"/>
                </a:solidFill>
              </a:rPr>
              <a:t>2. Srednja </a:t>
            </a:r>
            <a:r>
              <a:rPr lang="sl-SI" sz="2800" dirty="0" smtClean="0">
                <a:solidFill>
                  <a:srgbClr val="FF0000"/>
                </a:solidFill>
              </a:rPr>
              <a:t>šola</a:t>
            </a:r>
            <a:endParaRPr lang="sl-SI" sz="2800" dirty="0">
              <a:solidFill>
                <a:srgbClr val="FF0000"/>
              </a:solidFill>
            </a:endParaRPr>
          </a:p>
          <a:p>
            <a:r>
              <a:rPr lang="sl-SI" sz="2800" dirty="0">
                <a:solidFill>
                  <a:srgbClr val="FF0000"/>
                </a:solidFill>
              </a:rPr>
              <a:t>3. Vloga javnih </a:t>
            </a:r>
            <a:r>
              <a:rPr lang="sl-SI" sz="2800" dirty="0" smtClean="0">
                <a:solidFill>
                  <a:srgbClr val="FF0000"/>
                </a:solidFill>
              </a:rPr>
              <a:t>medijev</a:t>
            </a:r>
            <a:endParaRPr lang="sl-SI" sz="2800" dirty="0">
              <a:solidFill>
                <a:srgbClr val="FF0000"/>
              </a:solidFill>
            </a:endParaRPr>
          </a:p>
          <a:p>
            <a:r>
              <a:rPr lang="sl-SI" sz="2800" dirty="0">
                <a:solidFill>
                  <a:srgbClr val="FF0000"/>
                </a:solidFill>
              </a:rPr>
              <a:t>4. Letni </a:t>
            </a:r>
            <a:r>
              <a:rPr lang="sl-SI" sz="2800" dirty="0" smtClean="0">
                <a:solidFill>
                  <a:srgbClr val="FF0000"/>
                </a:solidFill>
              </a:rPr>
              <a:t>programi</a:t>
            </a:r>
            <a:endParaRPr lang="sl-SI" sz="2800" dirty="0">
              <a:solidFill>
                <a:srgbClr val="FF0000"/>
              </a:solidFill>
            </a:endParaRPr>
          </a:p>
          <a:p>
            <a:r>
              <a:rPr lang="sl-SI" sz="2800" dirty="0">
                <a:solidFill>
                  <a:srgbClr val="FF0000"/>
                </a:solidFill>
              </a:rPr>
              <a:t>4. </a:t>
            </a:r>
            <a:r>
              <a:rPr lang="sl-SI" sz="2800" dirty="0" smtClean="0">
                <a:solidFill>
                  <a:srgbClr val="FF0000"/>
                </a:solidFill>
              </a:rPr>
              <a:t>Financiranje</a:t>
            </a:r>
            <a:endParaRPr lang="sl-SI" sz="2800" dirty="0">
              <a:solidFill>
                <a:srgbClr val="FF0000"/>
              </a:solidFill>
            </a:endParaRPr>
          </a:p>
          <a:p>
            <a:r>
              <a:rPr lang="sl-SI" sz="2800" dirty="0">
                <a:solidFill>
                  <a:srgbClr val="FF0000"/>
                </a:solidFill>
              </a:rPr>
              <a:t>5. Pokritost IO z </a:t>
            </a:r>
            <a:r>
              <a:rPr lang="sl-SI" sz="2800" dirty="0" smtClean="0">
                <a:solidFill>
                  <a:srgbClr val="FF0000"/>
                </a:solidFill>
              </a:rPr>
              <a:t>NPIO</a:t>
            </a:r>
            <a:endParaRPr lang="sl-SI" sz="2800" dirty="0">
              <a:solidFill>
                <a:srgbClr val="FF0000"/>
              </a:solidFill>
            </a:endParaRPr>
          </a:p>
          <a:p>
            <a:r>
              <a:rPr lang="sl-SI" sz="2800" dirty="0">
                <a:solidFill>
                  <a:srgbClr val="FF0000"/>
                </a:solidFill>
              </a:rPr>
              <a:t>6. Merjenje </a:t>
            </a:r>
            <a:r>
              <a:rPr lang="sl-SI" sz="2800" dirty="0" smtClean="0">
                <a:solidFill>
                  <a:srgbClr val="FF0000"/>
                </a:solidFill>
              </a:rPr>
              <a:t>učinkov</a:t>
            </a:r>
            <a:endParaRPr lang="sl-SI" sz="2800" dirty="0">
              <a:solidFill>
                <a:srgbClr val="FF0000"/>
              </a:solidFill>
            </a:endParaRPr>
          </a:p>
          <a:p>
            <a:r>
              <a:rPr lang="sl-SI" sz="2800" dirty="0">
                <a:solidFill>
                  <a:srgbClr val="FF0000"/>
                </a:solidFill>
              </a:rPr>
              <a:t>7. </a:t>
            </a:r>
            <a:r>
              <a:rPr lang="sl-SI" sz="2800" dirty="0" smtClean="0">
                <a:solidFill>
                  <a:srgbClr val="FF0000"/>
                </a:solidFill>
              </a:rPr>
              <a:t>Upravljanje</a:t>
            </a:r>
            <a:endParaRPr lang="sl-SI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188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2938"/>
          </a:xfrm>
        </p:spPr>
        <p:txBody>
          <a:bodyPr>
            <a:normAutofit/>
          </a:bodyPr>
          <a:lstStyle/>
          <a:p>
            <a:pPr algn="ctr"/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437658" y="2774831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l-SI" sz="4000" dirty="0" smtClean="0">
                <a:solidFill>
                  <a:srgbClr val="FF0000"/>
                </a:solidFill>
              </a:rPr>
              <a:t>Hvala za pozornost !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463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4751" y="1700808"/>
            <a:ext cx="8229600" cy="500062"/>
          </a:xfrm>
        </p:spPr>
        <p:txBody>
          <a:bodyPr/>
          <a:lstStyle/>
          <a:p>
            <a:pPr algn="ctr">
              <a:defRPr/>
            </a:pPr>
            <a:r>
              <a:rPr 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Priporočila </a:t>
            </a:r>
            <a:r>
              <a:rPr lang="sl-SI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OECD o upravljanju izobraževanja odraslih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2719" y="2780928"/>
            <a:ext cx="8167688" cy="2980927"/>
          </a:xfrm>
        </p:spPr>
        <p:txBody>
          <a:bodyPr/>
          <a:lstStyle/>
          <a:p>
            <a:pPr marL="0" indent="0">
              <a:buNone/>
            </a:pPr>
            <a:r>
              <a:rPr lang="sl-SI" i="1" dirty="0" smtClean="0"/>
              <a:t>„Nacionalni </a:t>
            </a:r>
            <a:r>
              <a:rPr lang="sl-SI" i="1" dirty="0"/>
              <a:t>program naj določa prednostne naloge in cilje za vse oblike in ravni izobraževanja in usposabljanja odraslih (financiranega z javnimi in zasebnimi </a:t>
            </a:r>
            <a:r>
              <a:rPr lang="sl-SI" i="1" dirty="0" smtClean="0"/>
              <a:t>sredstvi(…)“</a:t>
            </a:r>
            <a:endParaRPr lang="sl-SI" i="1" dirty="0"/>
          </a:p>
        </p:txBody>
      </p:sp>
    </p:spTree>
    <p:extLst>
      <p:ext uri="{BB962C8B-B14F-4D97-AF65-F5344CB8AC3E}">
        <p14:creationId xmlns:p14="http://schemas.microsoft.com/office/powerpoint/2010/main" val="49359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00062"/>
          </a:xfrm>
        </p:spPr>
        <p:txBody>
          <a:bodyPr/>
          <a:lstStyle/>
          <a:p>
            <a:pPr algn="ctr"/>
            <a:r>
              <a:rPr lang="sl-SI" altLang="sl-SI" sz="2400" dirty="0" smtClean="0"/>
              <a:t>KLJUČNI PROBLEMI, KI JIH NASLAVLJA </a:t>
            </a:r>
            <a:r>
              <a:rPr lang="sl-SI" altLang="sl-SI" sz="2800" dirty="0" smtClean="0"/>
              <a:t/>
            </a:r>
            <a:br>
              <a:rPr lang="sl-SI" altLang="sl-SI" sz="2800" dirty="0" smtClean="0"/>
            </a:br>
            <a:r>
              <a:rPr lang="sl-SI" altLang="sl-SI" sz="2800" dirty="0" err="1" smtClean="0">
                <a:solidFill>
                  <a:srgbClr val="FF0000"/>
                </a:solidFill>
              </a:rPr>
              <a:t>ReNPIO</a:t>
            </a:r>
            <a:r>
              <a:rPr lang="sl-SI" alt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l-SI" altLang="sl-SI" sz="2800" dirty="0" smtClean="0">
                <a:solidFill>
                  <a:srgbClr val="FF0000"/>
                </a:solidFill>
              </a:rPr>
              <a:t>2013-2020</a:t>
            </a:r>
            <a:r>
              <a:rPr lang="sl-SI" alt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l-SI" altLang="sl-SI" sz="2800" b="1" dirty="0" smtClean="0"/>
              <a:t>(1)</a:t>
            </a:r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467545" y="1556792"/>
            <a:ext cx="8280920" cy="4608512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sl-SI" altLang="sl-SI" sz="2400" b="1" dirty="0" smtClean="0">
                <a:solidFill>
                  <a:srgbClr val="FFFF00"/>
                </a:solidFill>
              </a:rPr>
              <a:t>Sistemsko okolje:</a:t>
            </a:r>
          </a:p>
          <a:p>
            <a:pPr>
              <a:defRPr/>
            </a:pPr>
            <a:r>
              <a:rPr lang="sl-SI" altLang="sl-SI" sz="2400" dirty="0"/>
              <a:t>N</a:t>
            </a:r>
            <a:r>
              <a:rPr lang="sl-SI" altLang="sl-SI" sz="2400" dirty="0" smtClean="0"/>
              <a:t>estabilno financiranje JV in drugih programov splošnega izobraževanja ter podpornih dejavnosti.</a:t>
            </a:r>
          </a:p>
          <a:p>
            <a:pPr>
              <a:defRPr/>
            </a:pPr>
            <a:r>
              <a:rPr lang="sl-SI" altLang="sl-SI" sz="2400" dirty="0" err="1"/>
              <a:t>N</a:t>
            </a:r>
            <a:r>
              <a:rPr lang="sl-SI" altLang="sl-SI" sz="2400" dirty="0" err="1" smtClean="0"/>
              <a:t>euresničevanje</a:t>
            </a:r>
            <a:r>
              <a:rPr lang="sl-SI" altLang="sl-SI" sz="2400" dirty="0" smtClean="0"/>
              <a:t> sistema ugotavljanja, vrednotenja in priznavanja na različne načine pridobljenih znanj in veščin.</a:t>
            </a:r>
          </a:p>
          <a:p>
            <a:pPr>
              <a:defRPr/>
            </a:pPr>
            <a:r>
              <a:rPr lang="sl-SI" altLang="sl-SI" sz="2400" dirty="0"/>
              <a:t>N</a:t>
            </a:r>
            <a:r>
              <a:rPr lang="sl-SI" altLang="sl-SI" sz="2400" dirty="0" smtClean="0"/>
              <a:t>estabilno sofinanciranje srednješolskega in višješolskega izobraževanja odraslih.</a:t>
            </a:r>
          </a:p>
          <a:p>
            <a:pPr>
              <a:defRPr/>
            </a:pPr>
            <a:r>
              <a:rPr lang="sl-SI" altLang="sl-SI" sz="2400" dirty="0"/>
              <a:t>P</a:t>
            </a:r>
            <a:r>
              <a:rPr lang="sl-SI" altLang="sl-SI" sz="2400" dirty="0" smtClean="0"/>
              <a:t>omanjkanje medresorskega povezovanja kot ovira za vsebinsko sodelovanje ter racionalnejšo izkoriščenost sredstev in virov.</a:t>
            </a:r>
          </a:p>
          <a:p>
            <a:pPr>
              <a:defRPr/>
            </a:pPr>
            <a:r>
              <a:rPr lang="sl-SI" altLang="sl-SI" sz="2400" dirty="0"/>
              <a:t>N</a:t>
            </a:r>
            <a:r>
              <a:rPr lang="sl-SI" altLang="sl-SI" sz="2400" dirty="0" smtClean="0"/>
              <a:t>eustrezno zakonsko urejanje izobraževanja odraslih (pomanjkanje sodelovanja nacionalne in lokalne ravni).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00062"/>
          </a:xfrm>
        </p:spPr>
        <p:txBody>
          <a:bodyPr/>
          <a:lstStyle/>
          <a:p>
            <a:pPr algn="ctr"/>
            <a:r>
              <a:rPr lang="sl-SI" altLang="sl-SI" sz="2400" dirty="0"/>
              <a:t>KLJUČNI PROBLEMI, KI JIH ŠE DODATNO NASLAVLJA</a:t>
            </a:r>
            <a:r>
              <a:rPr lang="sl-SI" altLang="sl-SI" sz="2800" dirty="0" smtClean="0"/>
              <a:t/>
            </a:r>
            <a:br>
              <a:rPr lang="sl-SI" altLang="sl-SI" sz="2800" dirty="0" smtClean="0"/>
            </a:br>
            <a:r>
              <a:rPr lang="sl-SI" altLang="sl-SI" sz="2800" dirty="0" err="1" smtClean="0">
                <a:solidFill>
                  <a:srgbClr val="FF0000"/>
                </a:solidFill>
              </a:rPr>
              <a:t>ReNPIO</a:t>
            </a:r>
            <a:r>
              <a:rPr lang="sl-SI" altLang="sl-SI" sz="2800" dirty="0" smtClean="0">
                <a:solidFill>
                  <a:srgbClr val="FF0000"/>
                </a:solidFill>
              </a:rPr>
              <a:t> 2013-2020 </a:t>
            </a:r>
            <a:r>
              <a:rPr lang="sl-SI" altLang="sl-SI" sz="2800" b="1" dirty="0" smtClean="0"/>
              <a:t>(2)</a:t>
            </a:r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683568" y="2276872"/>
            <a:ext cx="7848872" cy="381635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sl-SI" altLang="sl-SI" sz="2400" b="1" dirty="0" smtClean="0">
                <a:solidFill>
                  <a:srgbClr val="FFFF00"/>
                </a:solidFill>
              </a:rPr>
              <a:t>Udeležba in pravičnost:</a:t>
            </a:r>
          </a:p>
          <a:p>
            <a:pPr>
              <a:defRPr/>
            </a:pPr>
            <a:r>
              <a:rPr lang="sl-SI" altLang="sl-SI" sz="2400" dirty="0" smtClean="0"/>
              <a:t>Prebivalci, ki so nižje izobraženi in spadajo med ranljive skupine, se v izobraževanje premalo vključujejo.</a:t>
            </a:r>
          </a:p>
          <a:p>
            <a:pPr>
              <a:defRPr/>
            </a:pPr>
            <a:r>
              <a:rPr lang="sl-SI" altLang="sl-SI" sz="2400" dirty="0"/>
              <a:t>Z</a:t>
            </a:r>
            <a:r>
              <a:rPr lang="sl-SI" altLang="sl-SI" sz="2400" dirty="0" smtClean="0"/>
              <a:t>a doseganje kakovosti znanja, ki bi bilo primerljivo z bolj izobraženimi vrstniki, bo treba </a:t>
            </a:r>
            <a:r>
              <a:rPr lang="sl-SI" altLang="sl-SI" sz="2400" dirty="0"/>
              <a:t>na njihovi izobraževalni poti več </a:t>
            </a:r>
            <a:r>
              <a:rPr lang="sl-SI" altLang="sl-SI" sz="2400" dirty="0" smtClean="0"/>
              <a:t>vlagati v podporne dejavnosti.</a:t>
            </a:r>
          </a:p>
          <a:p>
            <a:pPr>
              <a:defRPr/>
            </a:pPr>
            <a:endParaRPr lang="sl-SI" altLang="sl-SI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500062"/>
          </a:xfrm>
        </p:spPr>
        <p:txBody>
          <a:bodyPr/>
          <a:lstStyle/>
          <a:p>
            <a:pPr algn="ctr">
              <a:defRPr/>
            </a:pPr>
            <a:r>
              <a:rPr lang="sl-SI" alt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PREDNOSTNE NALOGE</a:t>
            </a:r>
            <a:r>
              <a:rPr lang="sl-SI" altLang="sl-SI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sl-SI" altLang="sl-SI" sz="2400" dirty="0" smtClean="0"/>
              <a:t> </a:t>
            </a:r>
            <a:br>
              <a:rPr lang="sl-SI" altLang="sl-SI" sz="2400" dirty="0" smtClean="0"/>
            </a:br>
            <a:r>
              <a:rPr lang="sl-SI" altLang="sl-SI" sz="2400" dirty="0" smtClean="0"/>
              <a:t>OPREDELJENE V </a:t>
            </a:r>
            <a:r>
              <a:rPr lang="sl-SI" alt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r>
              <a:rPr lang="sl-SI" alt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2013-2020 </a:t>
            </a:r>
            <a:endParaRPr lang="sl-SI" altLang="sl-SI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323528" y="1484784"/>
            <a:ext cx="8280921" cy="4895403"/>
          </a:xfrm>
        </p:spPr>
        <p:txBody>
          <a:bodyPr>
            <a:normAutofit fontScale="92500"/>
          </a:bodyPr>
          <a:lstStyle/>
          <a:p>
            <a:r>
              <a:rPr lang="sl-SI" altLang="sl-SI" sz="2300" dirty="0" smtClean="0"/>
              <a:t>povečanje deleža prebivalstva </a:t>
            </a:r>
            <a:r>
              <a:rPr lang="sl-SI" altLang="sl-SI" sz="2300" b="1" dirty="0" smtClean="0">
                <a:solidFill>
                  <a:srgbClr val="FFFF00"/>
                </a:solidFill>
              </a:rPr>
              <a:t>z dokončano štiriletno srednjo šolo</a:t>
            </a:r>
            <a:r>
              <a:rPr lang="sl-SI" altLang="sl-SI" sz="2300" dirty="0" smtClean="0"/>
              <a:t>,</a:t>
            </a:r>
          </a:p>
          <a:p>
            <a:r>
              <a:rPr lang="sl-SI" altLang="sl-SI" sz="2300" dirty="0" smtClean="0"/>
              <a:t>spodbujanje odraslih brez končane osnovne šole za </a:t>
            </a:r>
            <a:r>
              <a:rPr lang="sl-SI" altLang="sl-SI" sz="2300" b="1" dirty="0" smtClean="0">
                <a:solidFill>
                  <a:srgbClr val="FFFF00"/>
                </a:solidFill>
              </a:rPr>
              <a:t>vključitev v osnovnošolsko izobraževanje,</a:t>
            </a:r>
          </a:p>
          <a:p>
            <a:r>
              <a:rPr lang="sl-SI" altLang="sl-SI" sz="2300" dirty="0" smtClean="0"/>
              <a:t>pridobivanje splošnih znanj za dvig splošne izobraženosti ter ozaveščanje o pomenu in usposabljanje za udejanjanje načel </a:t>
            </a:r>
            <a:r>
              <a:rPr lang="sl-SI" altLang="sl-SI" sz="2300" b="1" dirty="0" smtClean="0">
                <a:solidFill>
                  <a:srgbClr val="FFFF00"/>
                </a:solidFill>
              </a:rPr>
              <a:t>trajnostnega razvoja</a:t>
            </a:r>
            <a:r>
              <a:rPr lang="sl-SI" altLang="sl-SI" sz="2300" dirty="0" smtClean="0"/>
              <a:t>,</a:t>
            </a:r>
          </a:p>
          <a:p>
            <a:r>
              <a:rPr lang="sl-SI" altLang="sl-SI" sz="2300" dirty="0" smtClean="0"/>
              <a:t>sofinanciranje možnosti za </a:t>
            </a:r>
            <a:r>
              <a:rPr lang="sl-SI" altLang="sl-SI" sz="2300" b="1" dirty="0" smtClean="0">
                <a:solidFill>
                  <a:srgbClr val="FFFF00"/>
                </a:solidFill>
              </a:rPr>
              <a:t>ponovno vključitev </a:t>
            </a:r>
            <a:r>
              <a:rPr lang="sl-SI" altLang="sl-SI" sz="2300" dirty="0" smtClean="0"/>
              <a:t>in dokončanje izobraževanja,</a:t>
            </a:r>
          </a:p>
          <a:p>
            <a:r>
              <a:rPr lang="sl-SI" altLang="sl-SI" sz="2300" dirty="0" smtClean="0"/>
              <a:t>vzpostavitev stabilnega (so)financiranja </a:t>
            </a:r>
            <a:r>
              <a:rPr lang="sl-SI" altLang="sl-SI" sz="2300" b="1" dirty="0" smtClean="0">
                <a:solidFill>
                  <a:srgbClr val="FFFF00"/>
                </a:solidFill>
              </a:rPr>
              <a:t>javne mreže programov in dejavnosti </a:t>
            </a:r>
            <a:r>
              <a:rPr lang="sl-SI" altLang="sl-SI" sz="2300" dirty="0" smtClean="0"/>
              <a:t>s poudarkom na manj izobraženih in drugih ranljivih skupinah, ob </a:t>
            </a:r>
            <a:r>
              <a:rPr lang="sl-SI" altLang="sl-SI" sz="2300" b="1" dirty="0" smtClean="0">
                <a:solidFill>
                  <a:srgbClr val="FFFF00"/>
                </a:solidFill>
              </a:rPr>
              <a:t>sodelovanju lokalnih skupnosti,</a:t>
            </a:r>
          </a:p>
          <a:p>
            <a:r>
              <a:rPr lang="sl-SI" altLang="sl-SI" sz="2300" b="1" dirty="0" smtClean="0">
                <a:solidFill>
                  <a:srgbClr val="FFFF00"/>
                </a:solidFill>
              </a:rPr>
              <a:t>spodbujanje partnerstev </a:t>
            </a:r>
            <a:r>
              <a:rPr lang="sl-SI" altLang="sl-SI" sz="2300" dirty="0" smtClean="0"/>
              <a:t>na vseh ravneh, </a:t>
            </a:r>
          </a:p>
          <a:p>
            <a:r>
              <a:rPr lang="sl-SI" altLang="sl-SI" sz="2300" dirty="0" smtClean="0"/>
              <a:t>udejanjenje sistema za </a:t>
            </a:r>
            <a:r>
              <a:rPr lang="sl-SI" altLang="sl-SI" sz="2300" b="1" dirty="0" smtClean="0">
                <a:solidFill>
                  <a:srgbClr val="FFFF00"/>
                </a:solidFill>
              </a:rPr>
              <a:t>ugotavljanje, vrednotenje in priznavanje </a:t>
            </a:r>
            <a:r>
              <a:rPr lang="sl-SI" altLang="sl-SI" sz="2300" dirty="0" smtClean="0"/>
              <a:t>na različne načine pridobljenih znanj in veščin.</a:t>
            </a:r>
            <a:endParaRPr lang="sl-SI" altLang="sl-SI" sz="2400" dirty="0" smtClean="0"/>
          </a:p>
          <a:p>
            <a:endParaRPr lang="sl-SI" altLang="sl-SI" sz="2400" dirty="0" smtClean="0"/>
          </a:p>
          <a:p>
            <a:endParaRPr lang="sl-SI" altLang="sl-SI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16" y="549275"/>
            <a:ext cx="8207375" cy="719138"/>
          </a:xfrm>
        </p:spPr>
        <p:txBody>
          <a:bodyPr/>
          <a:lstStyle/>
          <a:p>
            <a:pPr algn="ctr">
              <a:defRPr/>
            </a:pPr>
            <a:r>
              <a:rPr lang="sl-SI" alt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CILJNE SKUPINE</a:t>
            </a:r>
            <a:r>
              <a:rPr lang="sl-SI" altLang="sl-SI" sz="2400" dirty="0" smtClean="0">
                <a:solidFill>
                  <a:srgbClr val="FF0000"/>
                </a:solidFill>
              </a:rPr>
              <a:t>,</a:t>
            </a:r>
            <a:r>
              <a:rPr lang="sl-SI" altLang="sl-SI" sz="2400" dirty="0" smtClean="0"/>
              <a:t> </a:t>
            </a:r>
            <a:br>
              <a:rPr lang="sl-SI" altLang="sl-SI" sz="2400" dirty="0" smtClean="0"/>
            </a:br>
            <a:r>
              <a:rPr lang="sl-SI" altLang="sl-SI" sz="2400" dirty="0" smtClean="0"/>
              <a:t>OPREDELJENE V </a:t>
            </a:r>
            <a:r>
              <a:rPr lang="sl-SI" altLang="sl-SI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ReNPIO</a:t>
            </a:r>
            <a:r>
              <a:rPr lang="sl-SI" alt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2013-2020 </a:t>
            </a:r>
            <a:endParaRPr lang="sl-SI" altLang="sl-SI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6" cy="47513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l-SI" altLang="sl-SI" sz="2300" b="1" dirty="0" smtClean="0">
                <a:solidFill>
                  <a:srgbClr val="FFFF00"/>
                </a:solidFill>
              </a:rPr>
              <a:t>brezposelni: </a:t>
            </a:r>
            <a:r>
              <a:rPr lang="sl-SI" altLang="sl-SI" sz="2300" dirty="0" smtClean="0"/>
              <a:t>predvsem starejši od </a:t>
            </a:r>
            <a:r>
              <a:rPr lang="sl-SI" altLang="sl-SI" sz="2300" b="1" dirty="0" smtClean="0">
                <a:solidFill>
                  <a:srgbClr val="FFFF00"/>
                </a:solidFill>
              </a:rPr>
              <a:t>50 let</a:t>
            </a:r>
            <a:r>
              <a:rPr lang="sl-SI" altLang="sl-SI" sz="2300" dirty="0" smtClean="0"/>
              <a:t>, ki nimajo poklicne ali strokovne izobrazbe ali imajo manj ključnih ali poklicnih zmožnosti;</a:t>
            </a:r>
          </a:p>
          <a:p>
            <a:pPr>
              <a:defRPr/>
            </a:pPr>
            <a:r>
              <a:rPr lang="sl-SI" altLang="sl-SI" sz="2300" b="1" dirty="0" smtClean="0">
                <a:solidFill>
                  <a:srgbClr val="FFFF00"/>
                </a:solidFill>
              </a:rPr>
              <a:t>zaposleni: </a:t>
            </a:r>
            <a:r>
              <a:rPr lang="sl-SI" altLang="sl-SI" sz="2300" dirty="0" smtClean="0"/>
              <a:t>predvsem starejši od </a:t>
            </a:r>
            <a:r>
              <a:rPr lang="sl-SI" altLang="sl-SI" sz="2300" b="1" dirty="0" smtClean="0">
                <a:solidFill>
                  <a:srgbClr val="FFFF00"/>
                </a:solidFill>
              </a:rPr>
              <a:t>45 let </a:t>
            </a:r>
            <a:r>
              <a:rPr lang="sl-SI" altLang="sl-SI" sz="2300" dirty="0" smtClean="0"/>
              <a:t>z dokončano manj kot 4-letno srednjo šolo ali pomanjkanjem ključnih ali poklicnih zmožnosti, ter zaposleni, ki zaradi specifičnih psihofizičnih zahtev nekega poklica tega ne morejo več opravljati, ko dosežejo določeno starost;</a:t>
            </a:r>
          </a:p>
          <a:p>
            <a:pPr>
              <a:defRPr/>
            </a:pPr>
            <a:r>
              <a:rPr lang="sl-SI" altLang="sl-SI" sz="2300" b="1" dirty="0" smtClean="0">
                <a:solidFill>
                  <a:srgbClr val="FFFF00"/>
                </a:solidFill>
              </a:rPr>
              <a:t>mladi</a:t>
            </a:r>
            <a:r>
              <a:rPr lang="sl-SI" altLang="sl-SI" sz="2300" b="1" dirty="0">
                <a:solidFill>
                  <a:srgbClr val="FFFF00"/>
                </a:solidFill>
              </a:rPr>
              <a:t>,</a:t>
            </a:r>
            <a:r>
              <a:rPr lang="sl-SI" altLang="sl-SI" sz="2300" b="1" dirty="0" smtClean="0">
                <a:solidFill>
                  <a:srgbClr val="FFFF00"/>
                </a:solidFill>
              </a:rPr>
              <a:t> </a:t>
            </a:r>
            <a:r>
              <a:rPr lang="sl-SI" altLang="sl-SI" sz="2300" dirty="0" smtClean="0"/>
              <a:t>ki na različnih stopnjah opustijo šolanje;</a:t>
            </a:r>
          </a:p>
          <a:p>
            <a:pPr>
              <a:defRPr/>
            </a:pPr>
            <a:r>
              <a:rPr lang="sl-SI" altLang="sl-SI" sz="2300" b="1" dirty="0">
                <a:solidFill>
                  <a:srgbClr val="FFFF00"/>
                </a:solidFill>
              </a:rPr>
              <a:t>r</a:t>
            </a:r>
            <a:r>
              <a:rPr lang="sl-SI" altLang="sl-SI" sz="2300" b="1" dirty="0" smtClean="0">
                <a:solidFill>
                  <a:srgbClr val="FFFF00"/>
                </a:solidFill>
              </a:rPr>
              <a:t>anljive skupine:</a:t>
            </a:r>
            <a:r>
              <a:rPr lang="sl-SI" altLang="sl-SI" sz="2300" dirty="0" smtClean="0"/>
              <a:t> manj izobraženi, socialno ogroženi, priseljenci, Romi, starejši odrasli, migranti, invalidi in obsojenci;</a:t>
            </a:r>
          </a:p>
          <a:p>
            <a:pPr>
              <a:defRPr/>
            </a:pPr>
            <a:r>
              <a:rPr lang="sl-SI" altLang="sl-SI" sz="2300" b="1" dirty="0" smtClean="0">
                <a:solidFill>
                  <a:srgbClr val="FFFF00"/>
                </a:solidFill>
              </a:rPr>
              <a:t>druge skupine odraslih, </a:t>
            </a:r>
            <a:r>
              <a:rPr lang="sl-SI" altLang="sl-SI" sz="2300" dirty="0" smtClean="0"/>
              <a:t>ki imajo omejene možnosti dostopa do socialnih, kulturnih in ekonomskih dobrin, kot so na primer kmetje in prebivalstvo iz manj razvitih regij.</a:t>
            </a:r>
          </a:p>
          <a:p>
            <a:pPr marL="0" indent="0">
              <a:buNone/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  <a:p>
            <a:pPr>
              <a:defRPr/>
            </a:pPr>
            <a:endParaRPr lang="sl-SI" altLang="sl-SI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195" grpId="0" build="p"/>
    </p:bldLst>
  </p:timing>
</p:sld>
</file>

<file path=ppt/theme/theme1.xml><?xml version="1.0" encoding="utf-8"?>
<a:theme xmlns:a="http://schemas.openxmlformats.org/drawingml/2006/main" name="1_Officeova tema">
  <a:themeElements>
    <a:clrScheme name="AC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6D9F0"/>
      </a:hlink>
      <a:folHlink>
        <a:srgbClr val="C6D9F0"/>
      </a:folHlink>
    </a:clrScheme>
    <a:fontScheme name="ACS">
      <a:majorFont>
        <a:latin typeface="Tahoma"/>
        <a:ea typeface=""/>
        <a:cs typeface=""/>
      </a:majorFont>
      <a:minorFont>
        <a:latin typeface="Arial Narrow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10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11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12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13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14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15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16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17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18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19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2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20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21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22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23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24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25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26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27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28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29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3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30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31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32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33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34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35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36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37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38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39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4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40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41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42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43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44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5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6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7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8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ppt/theme/themeOverride9.xml><?xml version="1.0" encoding="utf-8"?>
<a:themeOverride xmlns:a="http://schemas.openxmlformats.org/drawingml/2006/main">
  <a:clrScheme name="A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6D9F0"/>
    </a:hlink>
    <a:folHlink>
      <a:srgbClr val="C6D9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3615</TotalTime>
  <Words>3424</Words>
  <Application>Microsoft Office PowerPoint</Application>
  <PresentationFormat>Diaprojekcija na zaslonu (4:3)</PresentationFormat>
  <Paragraphs>869</Paragraphs>
  <Slides>45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45</vt:i4>
      </vt:variant>
    </vt:vector>
  </HeadingPairs>
  <TitlesOfParts>
    <vt:vector size="51" baseType="lpstr">
      <vt:lpstr>Arial</vt:lpstr>
      <vt:lpstr>Arial Narrow</vt:lpstr>
      <vt:lpstr>Calibri</vt:lpstr>
      <vt:lpstr>Tahoma</vt:lpstr>
      <vt:lpstr>Times New Roman</vt:lpstr>
      <vt:lpstr>1_Officeova tema</vt:lpstr>
      <vt:lpstr>Priprave na NPIO 2021-2030  </vt:lpstr>
      <vt:lpstr>Vsebina:</vt:lpstr>
      <vt:lpstr>Merodajni dokumenti, sprejeti v Sloveniji</vt:lpstr>
      <vt:lpstr>Merodajni mednarodni dokumenti </vt:lpstr>
      <vt:lpstr>Priporočila OECD o upravljanju izobraževanja odraslih</vt:lpstr>
      <vt:lpstr>KLJUČNI PROBLEMI, KI JIH NASLAVLJA  ReNPIO 2013-2020 (1)</vt:lpstr>
      <vt:lpstr>KLJUČNI PROBLEMI, KI JIH ŠE DODATNO NASLAVLJA ReNPIO 2013-2020 (2)</vt:lpstr>
      <vt:lpstr>PREDNOSTNE NALOGE,  OPREDELJENE V ReNPIO 2013-2020 </vt:lpstr>
      <vt:lpstr>CILJNE SKUPINE,  OPREDELJENE V ReNPIO 2013-2020 </vt:lpstr>
      <vt:lpstr>EDEN GLAVNIH CILJEV,  OPREDELJEN V ReNPIO 2013-2020 </vt:lpstr>
      <vt:lpstr>KAZALNIKI IN CILJNE VREDNOSTI,  OPREDELJENI V ReNPIO 2013-2020 (1) </vt:lpstr>
      <vt:lpstr>KAZALNIKI IN CILJNE VREDNOSTI,  OPREDELJENI V ReNPIO 2013-2020 (2) </vt:lpstr>
      <vt:lpstr>FINANČNI OKVIR,  OPREDELJEN V ReNPIO 2013-2020  </vt:lpstr>
      <vt:lpstr>FINANČNA REALIZACIJA V LETIH,  2014 -2018  (iz Poročil o uresničevanju LPIO, ki jih na podlagi poročil resorjev, pripravlja in objavlja MIZŠ)  </vt:lpstr>
      <vt:lpstr>FINANČNA REALIZACIJA V LETIH,  2014 - 2018 PO PREDNOSTNIH PODROČJIH  </vt:lpstr>
      <vt:lpstr>RAZMERJA MED PREDNOSTNIMI PODROČJI  2014 - 2018  </vt:lpstr>
      <vt:lpstr>  </vt:lpstr>
      <vt:lpstr>  IO kot javna služba (1)  </vt:lpstr>
      <vt:lpstr>  IO kot javna služba (2)</vt:lpstr>
      <vt:lpstr>  IO kot javna služba (3)</vt:lpstr>
      <vt:lpstr>  IO po posebnih programih</vt:lpstr>
      <vt:lpstr>Približevanje ciljnim vrednostim, opredeljenim v ReNPIO 2013-2020 (1)</vt:lpstr>
      <vt:lpstr>Vključenost v VŽU glede na izobrazbo</vt:lpstr>
      <vt:lpstr>Približevanje ciljnim vrednostim, opredeljenim v ReNPIO 2013-2020 (1)</vt:lpstr>
      <vt:lpstr>Približevanje ciljnim vrednostim, opredeljenim v ReNPIO 2013-2020 (2)</vt:lpstr>
      <vt:lpstr>Približevanje ciljnim vrednostim, opredeljenim v ReNPIO 2013-2020 (3)</vt:lpstr>
      <vt:lpstr>Približevanje ciljnim vrednostim, opredeljenim v ReNPIO 2013-2020 (3)</vt:lpstr>
      <vt:lpstr>Približevanje ciljnim vrednostim, opredeljenim v ReNPIO 2013-2020 (3)</vt:lpstr>
      <vt:lpstr>Približevanje ciljnim vrednostim, opredeljenim v ReNPIO 2013-2020 (4)</vt:lpstr>
      <vt:lpstr>Približevanje ciljnim vrednostim, opredeljenim v ReNPIO 2013-2020 (5)</vt:lpstr>
      <vt:lpstr>PowerPointova predstavitev</vt:lpstr>
      <vt:lpstr>Približevanje ciljnim vrednostim, opredeljenim v ReNPIO 2013-2020 (6)</vt:lpstr>
      <vt:lpstr>Podatki iz Aplikacije ReNPIO</vt:lpstr>
      <vt:lpstr>Podatki iz Aplikacije ReNPIO</vt:lpstr>
      <vt:lpstr>Zaključki (pozitivni):  </vt:lpstr>
      <vt:lpstr>Zaključki (pozitivni):  </vt:lpstr>
      <vt:lpstr>Zaključki (pozitivni):  </vt:lpstr>
      <vt:lpstr>Zaključki (pomanjkljivosti):  </vt:lpstr>
      <vt:lpstr>Zaključki (pomanjkljivosti):  </vt:lpstr>
      <vt:lpstr>Zaključki (pomanjkljivosti):  </vt:lpstr>
      <vt:lpstr>Zaključki (pomanjkljivosti):  </vt:lpstr>
      <vt:lpstr>Zaključki (pomanjkljivosti):  </vt:lpstr>
      <vt:lpstr>Zaključki (pomanjkljivosti):  </vt:lpstr>
      <vt:lpstr>Novosti (predlogi):  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Franci Lajovic</dc:creator>
  <cp:lastModifiedBy>Borut Dobnikar</cp:lastModifiedBy>
  <cp:revision>276</cp:revision>
  <dcterms:created xsi:type="dcterms:W3CDTF">2009-08-11T07:59:38Z</dcterms:created>
  <dcterms:modified xsi:type="dcterms:W3CDTF">2019-10-17T10:06:03Z</dcterms:modified>
</cp:coreProperties>
</file>