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17"/>
  </p:notesMasterIdLst>
  <p:sldIdLst>
    <p:sldId id="256" r:id="rId2"/>
    <p:sldId id="297" r:id="rId3"/>
    <p:sldId id="322" r:id="rId4"/>
    <p:sldId id="264" r:id="rId5"/>
    <p:sldId id="323" r:id="rId6"/>
    <p:sldId id="285" r:id="rId7"/>
    <p:sldId id="306" r:id="rId8"/>
    <p:sldId id="324" r:id="rId9"/>
    <p:sldId id="327" r:id="rId10"/>
    <p:sldId id="326" r:id="rId11"/>
    <p:sldId id="331" r:id="rId12"/>
    <p:sldId id="270" r:id="rId13"/>
    <p:sldId id="330" r:id="rId14"/>
    <p:sldId id="328" r:id="rId15"/>
    <p:sldId id="296" r:id="rId16"/>
  </p:sldIdLst>
  <p:sldSz cx="12192000" cy="6858000"/>
  <p:notesSz cx="6858000" cy="9144000"/>
  <p:defaultTex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PL" initials="P" lastIdx="34" clrIdx="0">
    <p:extLst/>
  </p:cmAuthor>
  <p:cmAuthor id="2" name="Klaudija Šterman Ivančič" initials="R" lastIdx="1" clrIdx="1"/>
  <p:cmAuthor id="3" name="Melita" initials="Melita" lastIdx="4" clrIdx="2">
    <p:extLst/>
  </p:cmAuthor>
  <p:cmAuthor id="4" name="Puklek Levpušček, Melita" initials="PLM" lastIdx="20" clrIdx="3">
    <p:extLst>
      <p:ext uri="{19B8F6BF-5375-455C-9EA6-DF929625EA0E}">
        <p15:presenceInfo xmlns:p15="http://schemas.microsoft.com/office/powerpoint/2012/main" userId="S-1-5-21-2141217978-1690705660-2013803672-161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FFFFFF"/>
    <a:srgbClr val="F6F6E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rednji slog 2 – poudarek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rednji slog 2 – poudarek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73" autoAdjust="0"/>
    <p:restoredTop sz="75410" autoAdjust="0"/>
  </p:normalViewPr>
  <p:slideViewPr>
    <p:cSldViewPr>
      <p:cViewPr varScale="1">
        <p:scale>
          <a:sx n="64" d="100"/>
          <a:sy n="64" d="100"/>
        </p:scale>
        <p:origin x="1426" y="6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grada glav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l-SI"/>
          </a:p>
        </p:txBody>
      </p:sp>
      <p:sp>
        <p:nvSpPr>
          <p:cNvPr id="3" name="Ograda datum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F2360D-133A-4E52-B4A4-281AFAA35B60}" type="datetimeFigureOut">
              <a:rPr lang="sl-SI" smtClean="0"/>
              <a:t>25.09.2023</a:t>
            </a:fld>
            <a:endParaRPr lang="sl-SI"/>
          </a:p>
        </p:txBody>
      </p:sp>
      <p:sp>
        <p:nvSpPr>
          <p:cNvPr id="4" name="Ograda stranske slike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sl-SI"/>
          </a:p>
        </p:txBody>
      </p:sp>
      <p:sp>
        <p:nvSpPr>
          <p:cNvPr id="5" name="Ograda opomb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6" name="Ograda no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l-SI"/>
          </a:p>
        </p:txBody>
      </p:sp>
      <p:sp>
        <p:nvSpPr>
          <p:cNvPr id="7" name="Ograda številke diapoz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F2E8D3-E068-4C48-9BBA-52F3A9DCD6A6}" type="slidenum">
              <a:rPr lang="sl-SI" smtClean="0"/>
              <a:t>‹#›</a:t>
            </a:fld>
            <a:endParaRPr lang="sl-SI"/>
          </a:p>
        </p:txBody>
      </p:sp>
    </p:spTree>
    <p:extLst>
      <p:ext uri="{BB962C8B-B14F-4D97-AF65-F5344CB8AC3E}">
        <p14:creationId xmlns:p14="http://schemas.microsoft.com/office/powerpoint/2010/main" val="28998180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a:xfrm>
            <a:off x="381000" y="685800"/>
            <a:ext cx="6096000" cy="3429000"/>
          </a:xfrm>
        </p:spPr>
      </p:sp>
      <p:sp>
        <p:nvSpPr>
          <p:cNvPr id="3" name="Ograda opomb 2"/>
          <p:cNvSpPr>
            <a:spLocks noGrp="1"/>
          </p:cNvSpPr>
          <p:nvPr>
            <p:ph type="body" idx="1"/>
          </p:nvPr>
        </p:nvSpPr>
        <p:spPr/>
        <p:txBody>
          <a:bodyPr/>
          <a:lstStyle/>
          <a:p>
            <a:endParaRPr lang="en-AU" noProof="0" dirty="0"/>
          </a:p>
        </p:txBody>
      </p:sp>
      <p:sp>
        <p:nvSpPr>
          <p:cNvPr id="4" name="Ograda številke diapozitiva 3"/>
          <p:cNvSpPr>
            <a:spLocks noGrp="1"/>
          </p:cNvSpPr>
          <p:nvPr>
            <p:ph type="sldNum" sz="quarter" idx="10"/>
          </p:nvPr>
        </p:nvSpPr>
        <p:spPr/>
        <p:txBody>
          <a:bodyPr/>
          <a:lstStyle/>
          <a:p>
            <a:fld id="{69F2E8D3-E068-4C48-9BBA-52F3A9DCD6A6}" type="slidenum">
              <a:rPr lang="sl-SI" smtClean="0"/>
              <a:t>1</a:t>
            </a:fld>
            <a:endParaRPr lang="sl-SI"/>
          </a:p>
        </p:txBody>
      </p:sp>
    </p:spTree>
    <p:extLst>
      <p:ext uri="{BB962C8B-B14F-4D97-AF65-F5344CB8AC3E}">
        <p14:creationId xmlns:p14="http://schemas.microsoft.com/office/powerpoint/2010/main" val="38341490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r>
              <a:rPr lang="sl-SI" sz="1200" kern="1200" dirty="0">
                <a:solidFill>
                  <a:schemeClr val="tx1"/>
                </a:solidFill>
                <a:effectLst/>
                <a:latin typeface="+mn-lt"/>
                <a:ea typeface="+mn-ea"/>
                <a:cs typeface="+mn-cs"/>
              </a:rPr>
              <a:t>Postavljen hipotetičen scenarij, da govorijo v svojem maternem jeziku z ljudmi, katerih materni jezik je drugačen od njihovega.</a:t>
            </a:r>
          </a:p>
          <a:p>
            <a:r>
              <a:rPr lang="sl-SI" sz="1200" kern="1200" dirty="0">
                <a:solidFill>
                  <a:schemeClr val="tx1"/>
                </a:solidFill>
                <a:effectLst/>
                <a:latin typeface="+mn-lt"/>
                <a:ea typeface="+mn-ea"/>
                <a:cs typeface="+mn-cs"/>
              </a:rPr>
              <a:t>Pogosto preverjam, ali se pravilno razumemo«, »Pozorno poslušam, kaj govorijo«, »Pazljivo izbiram besede«, »Svoje ideje pojasnim s konkretnimi primeri«, »Zelo pazljivo pojasnim stvari« in »Če pri sporazumevanju nastanejo težave, se znajdem«. Omenjene postavke so učenci ocenili s pomočjo 4-stopenjske lestvice Likertovega tipa (</a:t>
            </a:r>
            <a:r>
              <a:rPr lang="sl-SI" sz="1200" i="1" kern="1200" dirty="0">
                <a:solidFill>
                  <a:schemeClr val="tx1"/>
                </a:solidFill>
                <a:effectLst/>
                <a:latin typeface="+mn-lt"/>
                <a:ea typeface="+mn-ea"/>
                <a:cs typeface="+mn-cs"/>
              </a:rPr>
              <a:t>1 – Sploh se ne strinjam do 4 – Popolnoma se strinjam). </a:t>
            </a:r>
            <a:endParaRPr lang="sl-SI" dirty="0"/>
          </a:p>
        </p:txBody>
      </p:sp>
      <p:sp>
        <p:nvSpPr>
          <p:cNvPr id="4" name="Označba mesta številke diapozitiva 3"/>
          <p:cNvSpPr>
            <a:spLocks noGrp="1"/>
          </p:cNvSpPr>
          <p:nvPr>
            <p:ph type="sldNum" sz="quarter" idx="5"/>
          </p:nvPr>
        </p:nvSpPr>
        <p:spPr/>
        <p:txBody>
          <a:bodyPr/>
          <a:lstStyle/>
          <a:p>
            <a:fld id="{69F2E8D3-E068-4C48-9BBA-52F3A9DCD6A6}" type="slidenum">
              <a:rPr lang="sl-SI" smtClean="0"/>
              <a:t>11</a:t>
            </a:fld>
            <a:endParaRPr lang="sl-SI"/>
          </a:p>
        </p:txBody>
      </p:sp>
    </p:spTree>
    <p:extLst>
      <p:ext uri="{BB962C8B-B14F-4D97-AF65-F5344CB8AC3E}">
        <p14:creationId xmlns:p14="http://schemas.microsoft.com/office/powerpoint/2010/main" val="38666858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a:xfrm>
            <a:off x="381000" y="685800"/>
            <a:ext cx="6096000" cy="3429000"/>
          </a:xfrm>
        </p:spPr>
      </p:sp>
      <p:sp>
        <p:nvSpPr>
          <p:cNvPr id="3" name="Ograda opomb 2"/>
          <p:cNvSpPr>
            <a:spLocks noGrp="1"/>
          </p:cNvSpPr>
          <p:nvPr>
            <p:ph type="body" idx="1"/>
          </p:nvPr>
        </p:nvSpPr>
        <p:spPr/>
        <p:txBody>
          <a:bodyPr/>
          <a:lstStyle/>
          <a:p>
            <a:endParaRPr lang="sl-SI" dirty="0"/>
          </a:p>
        </p:txBody>
      </p:sp>
      <p:sp>
        <p:nvSpPr>
          <p:cNvPr id="4" name="Ograda številke diapozitiva 3"/>
          <p:cNvSpPr>
            <a:spLocks noGrp="1"/>
          </p:cNvSpPr>
          <p:nvPr>
            <p:ph type="sldNum" sz="quarter" idx="10"/>
          </p:nvPr>
        </p:nvSpPr>
        <p:spPr/>
        <p:txBody>
          <a:bodyPr/>
          <a:lstStyle/>
          <a:p>
            <a:fld id="{69F2E8D3-E068-4C48-9BBA-52F3A9DCD6A6}" type="slidenum">
              <a:rPr lang="sl-SI" smtClean="0"/>
              <a:t>12</a:t>
            </a:fld>
            <a:endParaRPr lang="sl-SI"/>
          </a:p>
        </p:txBody>
      </p:sp>
    </p:spTree>
    <p:extLst>
      <p:ext uri="{BB962C8B-B14F-4D97-AF65-F5344CB8AC3E}">
        <p14:creationId xmlns:p14="http://schemas.microsoft.com/office/powerpoint/2010/main" val="27760161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a:xfrm>
            <a:off x="381000" y="685800"/>
            <a:ext cx="6096000" cy="3429000"/>
          </a:xfrm>
        </p:spPr>
      </p:sp>
      <p:sp>
        <p:nvSpPr>
          <p:cNvPr id="3" name="Ograda opomb 2"/>
          <p:cNvSpPr>
            <a:spLocks noGrp="1"/>
          </p:cNvSpPr>
          <p:nvPr>
            <p:ph type="body" idx="1"/>
          </p:nvPr>
        </p:nvSpPr>
        <p:spPr/>
        <p:txBody>
          <a:bodyPr/>
          <a:lstStyle/>
          <a:p>
            <a:endParaRPr lang="sl-SI" dirty="0"/>
          </a:p>
        </p:txBody>
      </p:sp>
      <p:sp>
        <p:nvSpPr>
          <p:cNvPr id="4" name="Ograda številke diapozitiva 3"/>
          <p:cNvSpPr>
            <a:spLocks noGrp="1"/>
          </p:cNvSpPr>
          <p:nvPr>
            <p:ph type="sldNum" sz="quarter" idx="10"/>
          </p:nvPr>
        </p:nvSpPr>
        <p:spPr/>
        <p:txBody>
          <a:bodyPr/>
          <a:lstStyle/>
          <a:p>
            <a:fld id="{69F2E8D3-E068-4C48-9BBA-52F3A9DCD6A6}" type="slidenum">
              <a:rPr lang="sl-SI" smtClean="0"/>
              <a:t>13</a:t>
            </a:fld>
            <a:endParaRPr lang="sl-SI"/>
          </a:p>
        </p:txBody>
      </p:sp>
    </p:spTree>
    <p:extLst>
      <p:ext uri="{BB962C8B-B14F-4D97-AF65-F5344CB8AC3E}">
        <p14:creationId xmlns:p14="http://schemas.microsoft.com/office/powerpoint/2010/main" val="40888875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a:xfrm>
            <a:off x="381000" y="685800"/>
            <a:ext cx="6096000" cy="3429000"/>
          </a:xfrm>
        </p:spPr>
      </p:sp>
      <p:sp>
        <p:nvSpPr>
          <p:cNvPr id="3" name="Ograda opomb 2"/>
          <p:cNvSpPr>
            <a:spLocks noGrp="1"/>
          </p:cNvSpPr>
          <p:nvPr>
            <p:ph type="body" idx="1"/>
          </p:nvPr>
        </p:nvSpPr>
        <p:spPr/>
        <p:txBody>
          <a:bodyPr/>
          <a:lstStyle/>
          <a:p>
            <a:endParaRPr lang="sl-SI" dirty="0"/>
          </a:p>
        </p:txBody>
      </p:sp>
      <p:sp>
        <p:nvSpPr>
          <p:cNvPr id="4" name="Ograda številke diapozitiva 3"/>
          <p:cNvSpPr>
            <a:spLocks noGrp="1"/>
          </p:cNvSpPr>
          <p:nvPr>
            <p:ph type="sldNum" sz="quarter" idx="10"/>
          </p:nvPr>
        </p:nvSpPr>
        <p:spPr/>
        <p:txBody>
          <a:bodyPr/>
          <a:lstStyle/>
          <a:p>
            <a:fld id="{69F2E8D3-E068-4C48-9BBA-52F3A9DCD6A6}" type="slidenum">
              <a:rPr lang="sl-SI" smtClean="0"/>
              <a:t>15</a:t>
            </a:fld>
            <a:endParaRPr lang="sl-SI"/>
          </a:p>
        </p:txBody>
      </p:sp>
    </p:spTree>
    <p:extLst>
      <p:ext uri="{BB962C8B-B14F-4D97-AF65-F5344CB8AC3E}">
        <p14:creationId xmlns:p14="http://schemas.microsoft.com/office/powerpoint/2010/main" val="27760161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a:xfrm>
            <a:off x="381000" y="685800"/>
            <a:ext cx="6096000" cy="3429000"/>
          </a:xfrm>
        </p:spPr>
      </p:sp>
      <p:sp>
        <p:nvSpPr>
          <p:cNvPr id="3" name="Ograda opomb 2"/>
          <p:cNvSpPr>
            <a:spLocks noGrp="1"/>
          </p:cNvSpPr>
          <p:nvPr>
            <p:ph type="body" idx="1"/>
          </p:nvPr>
        </p:nvSpPr>
        <p:spPr/>
        <p:txBody>
          <a:bodyPr/>
          <a:lstStyle/>
          <a:p>
            <a:endParaRPr lang="sl-SI" dirty="0"/>
          </a:p>
        </p:txBody>
      </p:sp>
      <p:sp>
        <p:nvSpPr>
          <p:cNvPr id="4" name="Ograda številke diapozitiva 3"/>
          <p:cNvSpPr>
            <a:spLocks noGrp="1"/>
          </p:cNvSpPr>
          <p:nvPr>
            <p:ph type="sldNum" sz="quarter" idx="10"/>
          </p:nvPr>
        </p:nvSpPr>
        <p:spPr/>
        <p:txBody>
          <a:bodyPr/>
          <a:lstStyle/>
          <a:p>
            <a:fld id="{69F2E8D3-E068-4C48-9BBA-52F3A9DCD6A6}" type="slidenum">
              <a:rPr lang="sl-SI" smtClean="0"/>
              <a:t>2</a:t>
            </a:fld>
            <a:endParaRPr lang="sl-SI"/>
          </a:p>
        </p:txBody>
      </p:sp>
    </p:spTree>
    <p:extLst>
      <p:ext uri="{BB962C8B-B14F-4D97-AF65-F5344CB8AC3E}">
        <p14:creationId xmlns:p14="http://schemas.microsoft.com/office/powerpoint/2010/main" val="26037911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a:xfrm>
            <a:off x="381000" y="685800"/>
            <a:ext cx="6096000" cy="3429000"/>
          </a:xfrm>
        </p:spPr>
      </p:sp>
      <p:sp>
        <p:nvSpPr>
          <p:cNvPr id="3" name="Ograda opomb 2"/>
          <p:cNvSpPr>
            <a:spLocks noGrp="1"/>
          </p:cNvSpPr>
          <p:nvPr>
            <p:ph type="body" idx="1"/>
          </p:nvPr>
        </p:nvSpPr>
        <p:spPr/>
        <p:txBody>
          <a:bodyPr/>
          <a:lstStyle/>
          <a:p>
            <a:endParaRPr lang="sl-SI" dirty="0"/>
          </a:p>
        </p:txBody>
      </p:sp>
      <p:sp>
        <p:nvSpPr>
          <p:cNvPr id="4" name="Ograda številke diapozitiva 3"/>
          <p:cNvSpPr>
            <a:spLocks noGrp="1"/>
          </p:cNvSpPr>
          <p:nvPr>
            <p:ph type="sldNum" sz="quarter" idx="10"/>
          </p:nvPr>
        </p:nvSpPr>
        <p:spPr/>
        <p:txBody>
          <a:bodyPr/>
          <a:lstStyle/>
          <a:p>
            <a:fld id="{69F2E8D3-E068-4C48-9BBA-52F3A9DCD6A6}" type="slidenum">
              <a:rPr lang="sl-SI" smtClean="0"/>
              <a:t>3</a:t>
            </a:fld>
            <a:endParaRPr lang="sl-SI"/>
          </a:p>
        </p:txBody>
      </p:sp>
    </p:spTree>
    <p:extLst>
      <p:ext uri="{BB962C8B-B14F-4D97-AF65-F5344CB8AC3E}">
        <p14:creationId xmlns:p14="http://schemas.microsoft.com/office/powerpoint/2010/main" val="26685341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a:xfrm>
            <a:off x="381000" y="685800"/>
            <a:ext cx="6096000" cy="3429000"/>
          </a:xfrm>
        </p:spPr>
      </p:sp>
      <p:sp>
        <p:nvSpPr>
          <p:cNvPr id="3" name="Ograda opomb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sl-SI" dirty="0"/>
          </a:p>
        </p:txBody>
      </p:sp>
      <p:sp>
        <p:nvSpPr>
          <p:cNvPr id="4" name="Ograda številke diapozitiva 3"/>
          <p:cNvSpPr>
            <a:spLocks noGrp="1"/>
          </p:cNvSpPr>
          <p:nvPr>
            <p:ph type="sldNum" sz="quarter" idx="10"/>
          </p:nvPr>
        </p:nvSpPr>
        <p:spPr/>
        <p:txBody>
          <a:bodyPr/>
          <a:lstStyle/>
          <a:p>
            <a:fld id="{69F2E8D3-E068-4C48-9BBA-52F3A9DCD6A6}" type="slidenum">
              <a:rPr lang="sl-SI" smtClean="0"/>
              <a:t>4</a:t>
            </a:fld>
            <a:endParaRPr lang="sl-SI"/>
          </a:p>
        </p:txBody>
      </p:sp>
    </p:spTree>
    <p:extLst>
      <p:ext uri="{BB962C8B-B14F-4D97-AF65-F5344CB8AC3E}">
        <p14:creationId xmlns:p14="http://schemas.microsoft.com/office/powerpoint/2010/main" val="27760161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r>
              <a:rPr lang="sl-SI" dirty="0"/>
              <a:t>Pomisli na svojo šolo: v kolikšni meri se strinjaš z naslednjimi izjavami?</a:t>
            </a:r>
          </a:p>
          <a:p>
            <a:r>
              <a:rPr lang="sl-SI" dirty="0"/>
              <a:t>Počutim se izločenega (ali izobčenega). V šoli z lahkoto sklepam prijateljstva. Čutim pripadnost do te šole. V svoji šoli se počutim čudno in odveč. Zdi se mi, da me imajo drugi dijaki/-inje radi. V šoli sem osamljen/-a.</a:t>
            </a:r>
          </a:p>
          <a:p>
            <a:r>
              <a:rPr lang="sl-SI" dirty="0"/>
              <a:t>Popolnoma se strinjam. Strinjam se. Ne strinjam se. Sploh se ne strinjam. </a:t>
            </a:r>
          </a:p>
        </p:txBody>
      </p:sp>
      <p:sp>
        <p:nvSpPr>
          <p:cNvPr id="4" name="Označba mesta številke diapozitiva 3"/>
          <p:cNvSpPr>
            <a:spLocks noGrp="1"/>
          </p:cNvSpPr>
          <p:nvPr>
            <p:ph type="sldNum" sz="quarter" idx="5"/>
          </p:nvPr>
        </p:nvSpPr>
        <p:spPr/>
        <p:txBody>
          <a:bodyPr/>
          <a:lstStyle/>
          <a:p>
            <a:fld id="{3D28406B-A8B1-4E8C-96F0-7F046515CD7B}" type="slidenum">
              <a:rPr lang="sl-SI" smtClean="0"/>
              <a:t>5</a:t>
            </a:fld>
            <a:endParaRPr lang="sl-SI"/>
          </a:p>
        </p:txBody>
      </p:sp>
    </p:spTree>
    <p:extLst>
      <p:ext uri="{BB962C8B-B14F-4D97-AF65-F5344CB8AC3E}">
        <p14:creationId xmlns:p14="http://schemas.microsoft.com/office/powerpoint/2010/main" val="22291958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r>
              <a:rPr lang="sl-SI" dirty="0"/>
              <a:t>Kako pogosto se pri pouku slovenščine zgodi naslednje? Pri vseh urah. Pri večini ur. Pri nekaterih urah. Nikoli ali zelo redko. </a:t>
            </a:r>
          </a:p>
          <a:p>
            <a:r>
              <a:rPr lang="sl-SI" sz="1200" kern="1200" dirty="0">
                <a:solidFill>
                  <a:schemeClr val="tx1"/>
                </a:solidFill>
                <a:effectLst/>
                <a:latin typeface="+mn-lt"/>
                <a:ea typeface="+mn-ea"/>
                <a:cs typeface="+mn-cs"/>
              </a:rPr>
              <a:t>Učenci so odgovorili s pomočjo izbire strinjanja z naslednjimi postavkami: »Učitelj/-ica se zanima za vsakega učenca/-ko.«, »Učitelj/-ica ponudi dodatno pomoč, kadar jo učenci/-ke potrebujejo.«, »Učitelj/-ica pomaga učencem/-kam pri učenju.« in »Učitelj/-ica razlaga toliko časa, dokler učenci/-ke ne razumejo.«. </a:t>
            </a:r>
            <a:endParaRPr lang="sl-SI" dirty="0"/>
          </a:p>
        </p:txBody>
      </p:sp>
      <p:sp>
        <p:nvSpPr>
          <p:cNvPr id="4" name="Označba mesta številke diapozitiva 3"/>
          <p:cNvSpPr>
            <a:spLocks noGrp="1"/>
          </p:cNvSpPr>
          <p:nvPr>
            <p:ph type="sldNum" sz="quarter" idx="5"/>
          </p:nvPr>
        </p:nvSpPr>
        <p:spPr/>
        <p:txBody>
          <a:bodyPr/>
          <a:lstStyle/>
          <a:p>
            <a:fld id="{3D28406B-A8B1-4E8C-96F0-7F046515CD7B}" type="slidenum">
              <a:rPr lang="sl-SI" smtClean="0"/>
              <a:t>6</a:t>
            </a:fld>
            <a:endParaRPr lang="sl-SI"/>
          </a:p>
        </p:txBody>
      </p:sp>
    </p:spTree>
    <p:extLst>
      <p:ext uri="{BB962C8B-B14F-4D97-AF65-F5344CB8AC3E}">
        <p14:creationId xmlns:p14="http://schemas.microsoft.com/office/powerpoint/2010/main" val="34063035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r>
              <a:rPr lang="sl-SI" dirty="0"/>
              <a:t>Kako pogosto si v zadnjih 12 mesecih na šoli doživel/-a naslednje?</a:t>
            </a:r>
          </a:p>
          <a:p>
            <a:r>
              <a:rPr lang="sl-SI" dirty="0"/>
              <a:t>Dijaki/-inje so me nalašč izločili/-e iz dogajanja. Dijaki/-inje so se norčevali/-e iz mene. Dijaki/-inje so mi grozili/-e. Dijaki/-inje so mi vzeli/-e ali uničili/-e moje stvari. Dijaki/-inje so me udarili/-e ali porinili/e. Dijaki/-inje širijo grde govorice o meni.</a:t>
            </a:r>
          </a:p>
          <a:p>
            <a:r>
              <a:rPr lang="pl-PL" dirty="0"/>
              <a:t>Nikoli ali skoraj nikoli. Nekajkrat na leto. Nekajkrat na mesec. Enkrat na teden ali pogosteje. </a:t>
            </a:r>
            <a:endParaRPr lang="sl-SI" dirty="0"/>
          </a:p>
        </p:txBody>
      </p:sp>
      <p:sp>
        <p:nvSpPr>
          <p:cNvPr id="4" name="Označba mesta številke diapozitiva 3"/>
          <p:cNvSpPr>
            <a:spLocks noGrp="1"/>
          </p:cNvSpPr>
          <p:nvPr>
            <p:ph type="sldNum" sz="quarter" idx="5"/>
          </p:nvPr>
        </p:nvSpPr>
        <p:spPr/>
        <p:txBody>
          <a:bodyPr/>
          <a:lstStyle/>
          <a:p>
            <a:fld id="{3D28406B-A8B1-4E8C-96F0-7F046515CD7B}" type="slidenum">
              <a:rPr lang="sl-SI" smtClean="0"/>
              <a:t>7</a:t>
            </a:fld>
            <a:endParaRPr lang="sl-SI"/>
          </a:p>
        </p:txBody>
      </p:sp>
    </p:spTree>
    <p:extLst>
      <p:ext uri="{BB962C8B-B14F-4D97-AF65-F5344CB8AC3E}">
        <p14:creationId xmlns:p14="http://schemas.microsoft.com/office/powerpoint/2010/main" val="31191940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r>
              <a:rPr lang="pl-PL" dirty="0"/>
              <a:t>Pomisli na profesorje/-ice na tvoji šoli: za koliko od njih veljajo naslednje trditve?</a:t>
            </a:r>
          </a:p>
          <a:p>
            <a:r>
              <a:rPr lang="sl-SI" dirty="0"/>
              <a:t>O zgodovini nekaterih kulturnih skupin imajo napačno predstavo. O ljudeh nekaterih kulturnih skupin govorijo negativne stvari. Ljudi nekaterih kulturnih skupin krivijo za težave, s katerimi se spopada Slovenija. Za dijake/-inje nekaterih kulturnih skupin imajo nižja učna pričakovanja. </a:t>
            </a:r>
          </a:p>
          <a:p>
            <a:r>
              <a:rPr lang="pl-PL" dirty="0"/>
              <a:t>Za nobenega ali skoraj nobenega. Za nekatere. Za večino. Za vse ali skoraj vse. </a:t>
            </a:r>
            <a:endParaRPr lang="sl-SI" dirty="0"/>
          </a:p>
        </p:txBody>
      </p:sp>
      <p:sp>
        <p:nvSpPr>
          <p:cNvPr id="4" name="Označba mesta številke diapozitiva 3"/>
          <p:cNvSpPr>
            <a:spLocks noGrp="1"/>
          </p:cNvSpPr>
          <p:nvPr>
            <p:ph type="sldNum" sz="quarter" idx="5"/>
          </p:nvPr>
        </p:nvSpPr>
        <p:spPr/>
        <p:txBody>
          <a:bodyPr/>
          <a:lstStyle/>
          <a:p>
            <a:fld id="{69F2E8D3-E068-4C48-9BBA-52F3A9DCD6A6}" type="slidenum">
              <a:rPr lang="sl-SI" smtClean="0"/>
              <a:t>8</a:t>
            </a:fld>
            <a:endParaRPr lang="sl-SI"/>
          </a:p>
        </p:txBody>
      </p:sp>
    </p:spTree>
    <p:extLst>
      <p:ext uri="{BB962C8B-B14F-4D97-AF65-F5344CB8AC3E}">
        <p14:creationId xmlns:p14="http://schemas.microsoft.com/office/powerpoint/2010/main" val="21997256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številke diapozitiva 3"/>
          <p:cNvSpPr>
            <a:spLocks noGrp="1"/>
          </p:cNvSpPr>
          <p:nvPr>
            <p:ph type="sldNum" sz="quarter" idx="5"/>
          </p:nvPr>
        </p:nvSpPr>
        <p:spPr/>
        <p:txBody>
          <a:bodyPr/>
          <a:lstStyle/>
          <a:p>
            <a:fld id="{69F2E8D3-E068-4C48-9BBA-52F3A9DCD6A6}" type="slidenum">
              <a:rPr lang="sl-SI" smtClean="0"/>
              <a:t>10</a:t>
            </a:fld>
            <a:endParaRPr lang="sl-SI"/>
          </a:p>
        </p:txBody>
      </p:sp>
    </p:spTree>
    <p:extLst>
      <p:ext uri="{BB962C8B-B14F-4D97-AF65-F5344CB8AC3E}">
        <p14:creationId xmlns:p14="http://schemas.microsoft.com/office/powerpoint/2010/main" val="6671725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sp>
        <p:nvSpPr>
          <p:cNvPr id="2" name="Naslov 1"/>
          <p:cNvSpPr>
            <a:spLocks noGrp="1"/>
          </p:cNvSpPr>
          <p:nvPr>
            <p:ph type="ctrTitle"/>
          </p:nvPr>
        </p:nvSpPr>
        <p:spPr>
          <a:xfrm>
            <a:off x="914400" y="2130426"/>
            <a:ext cx="10363200" cy="1470025"/>
          </a:xfrm>
        </p:spPr>
        <p:txBody>
          <a:bodyPr/>
          <a:lstStyle/>
          <a:p>
            <a:r>
              <a:rPr lang="sl-SI"/>
              <a:t>Uredite slog naslova matrice</a:t>
            </a:r>
          </a:p>
        </p:txBody>
      </p:sp>
      <p:sp>
        <p:nvSpPr>
          <p:cNvPr id="3" name="Podnaslov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l-SI"/>
              <a:t>Uredite slog podnaslova matrice</a:t>
            </a:r>
          </a:p>
        </p:txBody>
      </p:sp>
      <p:sp>
        <p:nvSpPr>
          <p:cNvPr id="4" name="Ograda datuma 3"/>
          <p:cNvSpPr>
            <a:spLocks noGrp="1"/>
          </p:cNvSpPr>
          <p:nvPr>
            <p:ph type="dt" sz="half" idx="10"/>
          </p:nvPr>
        </p:nvSpPr>
        <p:spPr/>
        <p:txBody>
          <a:bodyPr/>
          <a:lstStyle/>
          <a:p>
            <a:fld id="{78F58DF9-1CAA-4C6C-8544-284A920115F3}" type="datetimeFigureOut">
              <a:rPr lang="sl-SI" smtClean="0"/>
              <a:t>25.09.2023</a:t>
            </a:fld>
            <a:endParaRPr lang="sl-SI"/>
          </a:p>
        </p:txBody>
      </p:sp>
      <p:sp>
        <p:nvSpPr>
          <p:cNvPr id="5" name="Ograda noge 4"/>
          <p:cNvSpPr>
            <a:spLocks noGrp="1"/>
          </p:cNvSpPr>
          <p:nvPr>
            <p:ph type="ftr" sz="quarter" idx="11"/>
          </p:nvPr>
        </p:nvSpPr>
        <p:spPr/>
        <p:txBody>
          <a:bodyPr/>
          <a:lstStyle/>
          <a:p>
            <a:endParaRPr lang="sl-SI"/>
          </a:p>
        </p:txBody>
      </p:sp>
      <p:sp>
        <p:nvSpPr>
          <p:cNvPr id="6" name="Ograda številke diapozitiva 5"/>
          <p:cNvSpPr>
            <a:spLocks noGrp="1"/>
          </p:cNvSpPr>
          <p:nvPr>
            <p:ph type="sldNum" sz="quarter" idx="12"/>
          </p:nvPr>
        </p:nvSpPr>
        <p:spPr/>
        <p:txBody>
          <a:bodyPr/>
          <a:lstStyle/>
          <a:p>
            <a:fld id="{CF1F6335-38A3-4804-9B9C-795DE447AAF2}" type="slidenum">
              <a:rPr lang="sl-SI" smtClean="0"/>
              <a:t>‹#›</a:t>
            </a:fld>
            <a:endParaRPr lang="sl-SI"/>
          </a:p>
        </p:txBody>
      </p:sp>
    </p:spTree>
    <p:extLst>
      <p:ext uri="{BB962C8B-B14F-4D97-AF65-F5344CB8AC3E}">
        <p14:creationId xmlns:p14="http://schemas.microsoft.com/office/powerpoint/2010/main" val="44069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Uredite slog naslova matrice</a:t>
            </a:r>
          </a:p>
        </p:txBody>
      </p:sp>
      <p:sp>
        <p:nvSpPr>
          <p:cNvPr id="3" name="Ograda navpičnega besedila 2"/>
          <p:cNvSpPr>
            <a:spLocks noGrp="1"/>
          </p:cNvSpPr>
          <p:nvPr>
            <p:ph type="body" orient="vert" idx="1"/>
          </p:nvPr>
        </p:nvSpPr>
        <p:spPr/>
        <p:txBody>
          <a:bodyPr vert="eaVert"/>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grada datuma 3"/>
          <p:cNvSpPr>
            <a:spLocks noGrp="1"/>
          </p:cNvSpPr>
          <p:nvPr>
            <p:ph type="dt" sz="half" idx="10"/>
          </p:nvPr>
        </p:nvSpPr>
        <p:spPr/>
        <p:txBody>
          <a:bodyPr/>
          <a:lstStyle/>
          <a:p>
            <a:fld id="{78F58DF9-1CAA-4C6C-8544-284A920115F3}" type="datetimeFigureOut">
              <a:rPr lang="sl-SI" smtClean="0"/>
              <a:t>25.09.2023</a:t>
            </a:fld>
            <a:endParaRPr lang="sl-SI"/>
          </a:p>
        </p:txBody>
      </p:sp>
      <p:sp>
        <p:nvSpPr>
          <p:cNvPr id="5" name="Ograda noge 4"/>
          <p:cNvSpPr>
            <a:spLocks noGrp="1"/>
          </p:cNvSpPr>
          <p:nvPr>
            <p:ph type="ftr" sz="quarter" idx="11"/>
          </p:nvPr>
        </p:nvSpPr>
        <p:spPr/>
        <p:txBody>
          <a:bodyPr/>
          <a:lstStyle/>
          <a:p>
            <a:endParaRPr lang="sl-SI"/>
          </a:p>
        </p:txBody>
      </p:sp>
      <p:sp>
        <p:nvSpPr>
          <p:cNvPr id="6" name="Ograda številke diapozitiva 5"/>
          <p:cNvSpPr>
            <a:spLocks noGrp="1"/>
          </p:cNvSpPr>
          <p:nvPr>
            <p:ph type="sldNum" sz="quarter" idx="12"/>
          </p:nvPr>
        </p:nvSpPr>
        <p:spPr/>
        <p:txBody>
          <a:bodyPr/>
          <a:lstStyle/>
          <a:p>
            <a:fld id="{CF1F6335-38A3-4804-9B9C-795DE447AAF2}" type="slidenum">
              <a:rPr lang="sl-SI" smtClean="0"/>
              <a:t>‹#›</a:t>
            </a:fld>
            <a:endParaRPr lang="sl-SI"/>
          </a:p>
        </p:txBody>
      </p:sp>
    </p:spTree>
    <p:extLst>
      <p:ext uri="{BB962C8B-B14F-4D97-AF65-F5344CB8AC3E}">
        <p14:creationId xmlns:p14="http://schemas.microsoft.com/office/powerpoint/2010/main" val="33145579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Navpični naslov 1"/>
          <p:cNvSpPr>
            <a:spLocks noGrp="1"/>
          </p:cNvSpPr>
          <p:nvPr>
            <p:ph type="title" orient="vert"/>
          </p:nvPr>
        </p:nvSpPr>
        <p:spPr>
          <a:xfrm>
            <a:off x="8839200" y="274639"/>
            <a:ext cx="2743200" cy="5851525"/>
          </a:xfrm>
        </p:spPr>
        <p:txBody>
          <a:bodyPr vert="eaVert"/>
          <a:lstStyle/>
          <a:p>
            <a:r>
              <a:rPr lang="sl-SI"/>
              <a:t>Uredite slog naslova matrice</a:t>
            </a:r>
          </a:p>
        </p:txBody>
      </p:sp>
      <p:sp>
        <p:nvSpPr>
          <p:cNvPr id="3" name="Ograda navpičnega besedila 2"/>
          <p:cNvSpPr>
            <a:spLocks noGrp="1"/>
          </p:cNvSpPr>
          <p:nvPr>
            <p:ph type="body" orient="vert" idx="1"/>
          </p:nvPr>
        </p:nvSpPr>
        <p:spPr>
          <a:xfrm>
            <a:off x="609600" y="274639"/>
            <a:ext cx="8026400" cy="5851525"/>
          </a:xfrm>
        </p:spPr>
        <p:txBody>
          <a:bodyPr vert="eaVert"/>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grada datuma 3"/>
          <p:cNvSpPr>
            <a:spLocks noGrp="1"/>
          </p:cNvSpPr>
          <p:nvPr>
            <p:ph type="dt" sz="half" idx="10"/>
          </p:nvPr>
        </p:nvSpPr>
        <p:spPr/>
        <p:txBody>
          <a:bodyPr/>
          <a:lstStyle/>
          <a:p>
            <a:fld id="{78F58DF9-1CAA-4C6C-8544-284A920115F3}" type="datetimeFigureOut">
              <a:rPr lang="sl-SI" smtClean="0"/>
              <a:t>25.09.2023</a:t>
            </a:fld>
            <a:endParaRPr lang="sl-SI"/>
          </a:p>
        </p:txBody>
      </p:sp>
      <p:sp>
        <p:nvSpPr>
          <p:cNvPr id="5" name="Ograda noge 4"/>
          <p:cNvSpPr>
            <a:spLocks noGrp="1"/>
          </p:cNvSpPr>
          <p:nvPr>
            <p:ph type="ftr" sz="quarter" idx="11"/>
          </p:nvPr>
        </p:nvSpPr>
        <p:spPr/>
        <p:txBody>
          <a:bodyPr/>
          <a:lstStyle/>
          <a:p>
            <a:endParaRPr lang="sl-SI"/>
          </a:p>
        </p:txBody>
      </p:sp>
      <p:sp>
        <p:nvSpPr>
          <p:cNvPr id="6" name="Ograda številke diapozitiva 5"/>
          <p:cNvSpPr>
            <a:spLocks noGrp="1"/>
          </p:cNvSpPr>
          <p:nvPr>
            <p:ph type="sldNum" sz="quarter" idx="12"/>
          </p:nvPr>
        </p:nvSpPr>
        <p:spPr/>
        <p:txBody>
          <a:bodyPr/>
          <a:lstStyle/>
          <a:p>
            <a:fld id="{CF1F6335-38A3-4804-9B9C-795DE447AAF2}" type="slidenum">
              <a:rPr lang="sl-SI" smtClean="0"/>
              <a:t>‹#›</a:t>
            </a:fld>
            <a:endParaRPr lang="sl-SI"/>
          </a:p>
        </p:txBody>
      </p:sp>
    </p:spTree>
    <p:extLst>
      <p:ext uri="{BB962C8B-B14F-4D97-AF65-F5344CB8AC3E}">
        <p14:creationId xmlns:p14="http://schemas.microsoft.com/office/powerpoint/2010/main" val="34155937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Uredite slog naslova matrice</a:t>
            </a:r>
          </a:p>
        </p:txBody>
      </p:sp>
      <p:sp>
        <p:nvSpPr>
          <p:cNvPr id="3" name="Ograda vsebine 2"/>
          <p:cNvSpPr>
            <a:spLocks noGrp="1"/>
          </p:cNvSpPr>
          <p:nvPr>
            <p:ph idx="1"/>
          </p:nvPr>
        </p:nvSpPr>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grada datuma 3"/>
          <p:cNvSpPr>
            <a:spLocks noGrp="1"/>
          </p:cNvSpPr>
          <p:nvPr>
            <p:ph type="dt" sz="half" idx="10"/>
          </p:nvPr>
        </p:nvSpPr>
        <p:spPr/>
        <p:txBody>
          <a:bodyPr/>
          <a:lstStyle/>
          <a:p>
            <a:fld id="{78F58DF9-1CAA-4C6C-8544-284A920115F3}" type="datetimeFigureOut">
              <a:rPr lang="sl-SI" smtClean="0"/>
              <a:t>25.09.2023</a:t>
            </a:fld>
            <a:endParaRPr lang="sl-SI"/>
          </a:p>
        </p:txBody>
      </p:sp>
      <p:sp>
        <p:nvSpPr>
          <p:cNvPr id="5" name="Ograda noge 4"/>
          <p:cNvSpPr>
            <a:spLocks noGrp="1"/>
          </p:cNvSpPr>
          <p:nvPr>
            <p:ph type="ftr" sz="quarter" idx="11"/>
          </p:nvPr>
        </p:nvSpPr>
        <p:spPr/>
        <p:txBody>
          <a:bodyPr/>
          <a:lstStyle/>
          <a:p>
            <a:endParaRPr lang="sl-SI"/>
          </a:p>
        </p:txBody>
      </p:sp>
      <p:sp>
        <p:nvSpPr>
          <p:cNvPr id="6" name="Ograda številke diapozitiva 5"/>
          <p:cNvSpPr>
            <a:spLocks noGrp="1"/>
          </p:cNvSpPr>
          <p:nvPr>
            <p:ph type="sldNum" sz="quarter" idx="12"/>
          </p:nvPr>
        </p:nvSpPr>
        <p:spPr/>
        <p:txBody>
          <a:bodyPr/>
          <a:lstStyle/>
          <a:p>
            <a:fld id="{CF1F6335-38A3-4804-9B9C-795DE447AAF2}" type="slidenum">
              <a:rPr lang="sl-SI" smtClean="0"/>
              <a:t>‹#›</a:t>
            </a:fld>
            <a:endParaRPr lang="sl-SI"/>
          </a:p>
        </p:txBody>
      </p:sp>
    </p:spTree>
    <p:extLst>
      <p:ext uri="{BB962C8B-B14F-4D97-AF65-F5344CB8AC3E}">
        <p14:creationId xmlns:p14="http://schemas.microsoft.com/office/powerpoint/2010/main" val="30525764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Naslov 1"/>
          <p:cNvSpPr>
            <a:spLocks noGrp="1"/>
          </p:cNvSpPr>
          <p:nvPr>
            <p:ph type="title"/>
          </p:nvPr>
        </p:nvSpPr>
        <p:spPr>
          <a:xfrm>
            <a:off x="963084" y="4406901"/>
            <a:ext cx="10363200" cy="1362075"/>
          </a:xfrm>
        </p:spPr>
        <p:txBody>
          <a:bodyPr anchor="t"/>
          <a:lstStyle>
            <a:lvl1pPr algn="l">
              <a:defRPr sz="4000" b="1" cap="all"/>
            </a:lvl1pPr>
          </a:lstStyle>
          <a:p>
            <a:r>
              <a:rPr lang="sl-SI"/>
              <a:t>Uredite slog naslova matrice</a:t>
            </a:r>
          </a:p>
        </p:txBody>
      </p:sp>
      <p:sp>
        <p:nvSpPr>
          <p:cNvPr id="3" name="Ograda besedila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a:t>Uredite sloge besedila matrice</a:t>
            </a:r>
          </a:p>
        </p:txBody>
      </p:sp>
      <p:sp>
        <p:nvSpPr>
          <p:cNvPr id="4" name="Ograda datuma 3"/>
          <p:cNvSpPr>
            <a:spLocks noGrp="1"/>
          </p:cNvSpPr>
          <p:nvPr>
            <p:ph type="dt" sz="half" idx="10"/>
          </p:nvPr>
        </p:nvSpPr>
        <p:spPr/>
        <p:txBody>
          <a:bodyPr/>
          <a:lstStyle/>
          <a:p>
            <a:fld id="{78F58DF9-1CAA-4C6C-8544-284A920115F3}" type="datetimeFigureOut">
              <a:rPr lang="sl-SI" smtClean="0"/>
              <a:t>25.09.2023</a:t>
            </a:fld>
            <a:endParaRPr lang="sl-SI"/>
          </a:p>
        </p:txBody>
      </p:sp>
      <p:sp>
        <p:nvSpPr>
          <p:cNvPr id="5" name="Ograda noge 4"/>
          <p:cNvSpPr>
            <a:spLocks noGrp="1"/>
          </p:cNvSpPr>
          <p:nvPr>
            <p:ph type="ftr" sz="quarter" idx="11"/>
          </p:nvPr>
        </p:nvSpPr>
        <p:spPr/>
        <p:txBody>
          <a:bodyPr/>
          <a:lstStyle/>
          <a:p>
            <a:endParaRPr lang="sl-SI"/>
          </a:p>
        </p:txBody>
      </p:sp>
      <p:sp>
        <p:nvSpPr>
          <p:cNvPr id="6" name="Ograda številke diapozitiva 5"/>
          <p:cNvSpPr>
            <a:spLocks noGrp="1"/>
          </p:cNvSpPr>
          <p:nvPr>
            <p:ph type="sldNum" sz="quarter" idx="12"/>
          </p:nvPr>
        </p:nvSpPr>
        <p:spPr/>
        <p:txBody>
          <a:bodyPr/>
          <a:lstStyle/>
          <a:p>
            <a:fld id="{CF1F6335-38A3-4804-9B9C-795DE447AAF2}" type="slidenum">
              <a:rPr lang="sl-SI" smtClean="0"/>
              <a:t>‹#›</a:t>
            </a:fld>
            <a:endParaRPr lang="sl-SI"/>
          </a:p>
        </p:txBody>
      </p:sp>
    </p:spTree>
    <p:extLst>
      <p:ext uri="{BB962C8B-B14F-4D97-AF65-F5344CB8AC3E}">
        <p14:creationId xmlns:p14="http://schemas.microsoft.com/office/powerpoint/2010/main" val="25042769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Uredite slog naslova matrice</a:t>
            </a:r>
          </a:p>
        </p:txBody>
      </p:sp>
      <p:sp>
        <p:nvSpPr>
          <p:cNvPr id="3" name="Ograda vsebine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grada vsebine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5" name="Ograda datuma 4"/>
          <p:cNvSpPr>
            <a:spLocks noGrp="1"/>
          </p:cNvSpPr>
          <p:nvPr>
            <p:ph type="dt" sz="half" idx="10"/>
          </p:nvPr>
        </p:nvSpPr>
        <p:spPr/>
        <p:txBody>
          <a:bodyPr/>
          <a:lstStyle/>
          <a:p>
            <a:fld id="{78F58DF9-1CAA-4C6C-8544-284A920115F3}" type="datetimeFigureOut">
              <a:rPr lang="sl-SI" smtClean="0"/>
              <a:t>25.09.2023</a:t>
            </a:fld>
            <a:endParaRPr lang="sl-SI"/>
          </a:p>
        </p:txBody>
      </p:sp>
      <p:sp>
        <p:nvSpPr>
          <p:cNvPr id="6" name="Ograda noge 5"/>
          <p:cNvSpPr>
            <a:spLocks noGrp="1"/>
          </p:cNvSpPr>
          <p:nvPr>
            <p:ph type="ftr" sz="quarter" idx="11"/>
          </p:nvPr>
        </p:nvSpPr>
        <p:spPr/>
        <p:txBody>
          <a:bodyPr/>
          <a:lstStyle/>
          <a:p>
            <a:endParaRPr lang="sl-SI"/>
          </a:p>
        </p:txBody>
      </p:sp>
      <p:sp>
        <p:nvSpPr>
          <p:cNvPr id="7" name="Ograda številke diapozitiva 6"/>
          <p:cNvSpPr>
            <a:spLocks noGrp="1"/>
          </p:cNvSpPr>
          <p:nvPr>
            <p:ph type="sldNum" sz="quarter" idx="12"/>
          </p:nvPr>
        </p:nvSpPr>
        <p:spPr/>
        <p:txBody>
          <a:bodyPr/>
          <a:lstStyle/>
          <a:p>
            <a:fld id="{CF1F6335-38A3-4804-9B9C-795DE447AAF2}" type="slidenum">
              <a:rPr lang="sl-SI" smtClean="0"/>
              <a:t>‹#›</a:t>
            </a:fld>
            <a:endParaRPr lang="sl-SI"/>
          </a:p>
        </p:txBody>
      </p:sp>
    </p:spTree>
    <p:extLst>
      <p:ext uri="{BB962C8B-B14F-4D97-AF65-F5344CB8AC3E}">
        <p14:creationId xmlns:p14="http://schemas.microsoft.com/office/powerpoint/2010/main" val="31393461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lvl1pPr>
              <a:defRPr/>
            </a:lvl1pPr>
          </a:lstStyle>
          <a:p>
            <a:r>
              <a:rPr lang="sl-SI"/>
              <a:t>Uredite slog naslova matrice</a:t>
            </a:r>
          </a:p>
        </p:txBody>
      </p:sp>
      <p:sp>
        <p:nvSpPr>
          <p:cNvPr id="3" name="Ograda besedila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Uredite sloge besedila matrice</a:t>
            </a:r>
          </a:p>
        </p:txBody>
      </p:sp>
      <p:sp>
        <p:nvSpPr>
          <p:cNvPr id="4" name="Ograda vsebine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5" name="Ograda besedila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Uredite sloge besedila matrice</a:t>
            </a:r>
          </a:p>
        </p:txBody>
      </p:sp>
      <p:sp>
        <p:nvSpPr>
          <p:cNvPr id="6" name="Ograda vsebine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7" name="Ograda datuma 6"/>
          <p:cNvSpPr>
            <a:spLocks noGrp="1"/>
          </p:cNvSpPr>
          <p:nvPr>
            <p:ph type="dt" sz="half" idx="10"/>
          </p:nvPr>
        </p:nvSpPr>
        <p:spPr/>
        <p:txBody>
          <a:bodyPr/>
          <a:lstStyle/>
          <a:p>
            <a:fld id="{78F58DF9-1CAA-4C6C-8544-284A920115F3}" type="datetimeFigureOut">
              <a:rPr lang="sl-SI" smtClean="0"/>
              <a:t>25.09.2023</a:t>
            </a:fld>
            <a:endParaRPr lang="sl-SI"/>
          </a:p>
        </p:txBody>
      </p:sp>
      <p:sp>
        <p:nvSpPr>
          <p:cNvPr id="8" name="Ograda noge 7"/>
          <p:cNvSpPr>
            <a:spLocks noGrp="1"/>
          </p:cNvSpPr>
          <p:nvPr>
            <p:ph type="ftr" sz="quarter" idx="11"/>
          </p:nvPr>
        </p:nvSpPr>
        <p:spPr/>
        <p:txBody>
          <a:bodyPr/>
          <a:lstStyle/>
          <a:p>
            <a:endParaRPr lang="sl-SI"/>
          </a:p>
        </p:txBody>
      </p:sp>
      <p:sp>
        <p:nvSpPr>
          <p:cNvPr id="9" name="Ograda številke diapozitiva 8"/>
          <p:cNvSpPr>
            <a:spLocks noGrp="1"/>
          </p:cNvSpPr>
          <p:nvPr>
            <p:ph type="sldNum" sz="quarter" idx="12"/>
          </p:nvPr>
        </p:nvSpPr>
        <p:spPr/>
        <p:txBody>
          <a:bodyPr/>
          <a:lstStyle/>
          <a:p>
            <a:fld id="{CF1F6335-38A3-4804-9B9C-795DE447AAF2}" type="slidenum">
              <a:rPr lang="sl-SI" smtClean="0"/>
              <a:t>‹#›</a:t>
            </a:fld>
            <a:endParaRPr lang="sl-SI"/>
          </a:p>
        </p:txBody>
      </p:sp>
    </p:spTree>
    <p:extLst>
      <p:ext uri="{BB962C8B-B14F-4D97-AF65-F5344CB8AC3E}">
        <p14:creationId xmlns:p14="http://schemas.microsoft.com/office/powerpoint/2010/main" val="2390965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Uredite slog naslova matrice</a:t>
            </a:r>
          </a:p>
        </p:txBody>
      </p:sp>
      <p:sp>
        <p:nvSpPr>
          <p:cNvPr id="3" name="Ograda datuma 2"/>
          <p:cNvSpPr>
            <a:spLocks noGrp="1"/>
          </p:cNvSpPr>
          <p:nvPr>
            <p:ph type="dt" sz="half" idx="10"/>
          </p:nvPr>
        </p:nvSpPr>
        <p:spPr/>
        <p:txBody>
          <a:bodyPr/>
          <a:lstStyle/>
          <a:p>
            <a:fld id="{78F58DF9-1CAA-4C6C-8544-284A920115F3}" type="datetimeFigureOut">
              <a:rPr lang="sl-SI" smtClean="0"/>
              <a:t>25.09.2023</a:t>
            </a:fld>
            <a:endParaRPr lang="sl-SI"/>
          </a:p>
        </p:txBody>
      </p:sp>
      <p:sp>
        <p:nvSpPr>
          <p:cNvPr id="4" name="Ograda noge 3"/>
          <p:cNvSpPr>
            <a:spLocks noGrp="1"/>
          </p:cNvSpPr>
          <p:nvPr>
            <p:ph type="ftr" sz="quarter" idx="11"/>
          </p:nvPr>
        </p:nvSpPr>
        <p:spPr/>
        <p:txBody>
          <a:bodyPr/>
          <a:lstStyle/>
          <a:p>
            <a:endParaRPr lang="sl-SI"/>
          </a:p>
        </p:txBody>
      </p:sp>
      <p:sp>
        <p:nvSpPr>
          <p:cNvPr id="5" name="Ograda številke diapozitiva 4"/>
          <p:cNvSpPr>
            <a:spLocks noGrp="1"/>
          </p:cNvSpPr>
          <p:nvPr>
            <p:ph type="sldNum" sz="quarter" idx="12"/>
          </p:nvPr>
        </p:nvSpPr>
        <p:spPr/>
        <p:txBody>
          <a:bodyPr/>
          <a:lstStyle/>
          <a:p>
            <a:fld id="{CF1F6335-38A3-4804-9B9C-795DE447AAF2}" type="slidenum">
              <a:rPr lang="sl-SI" smtClean="0"/>
              <a:t>‹#›</a:t>
            </a:fld>
            <a:endParaRPr lang="sl-SI"/>
          </a:p>
        </p:txBody>
      </p:sp>
    </p:spTree>
    <p:extLst>
      <p:ext uri="{BB962C8B-B14F-4D97-AF65-F5344CB8AC3E}">
        <p14:creationId xmlns:p14="http://schemas.microsoft.com/office/powerpoint/2010/main" val="2850474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Ograda datuma 1"/>
          <p:cNvSpPr>
            <a:spLocks noGrp="1"/>
          </p:cNvSpPr>
          <p:nvPr>
            <p:ph type="dt" sz="half" idx="10"/>
          </p:nvPr>
        </p:nvSpPr>
        <p:spPr/>
        <p:txBody>
          <a:bodyPr/>
          <a:lstStyle/>
          <a:p>
            <a:fld id="{78F58DF9-1CAA-4C6C-8544-284A920115F3}" type="datetimeFigureOut">
              <a:rPr lang="sl-SI" smtClean="0"/>
              <a:t>25.09.2023</a:t>
            </a:fld>
            <a:endParaRPr lang="sl-SI"/>
          </a:p>
        </p:txBody>
      </p:sp>
      <p:sp>
        <p:nvSpPr>
          <p:cNvPr id="3" name="Ograda noge 2"/>
          <p:cNvSpPr>
            <a:spLocks noGrp="1"/>
          </p:cNvSpPr>
          <p:nvPr>
            <p:ph type="ftr" sz="quarter" idx="11"/>
          </p:nvPr>
        </p:nvSpPr>
        <p:spPr/>
        <p:txBody>
          <a:bodyPr/>
          <a:lstStyle/>
          <a:p>
            <a:endParaRPr lang="sl-SI"/>
          </a:p>
        </p:txBody>
      </p:sp>
      <p:sp>
        <p:nvSpPr>
          <p:cNvPr id="4" name="Ograda številke diapozitiva 3"/>
          <p:cNvSpPr>
            <a:spLocks noGrp="1"/>
          </p:cNvSpPr>
          <p:nvPr>
            <p:ph type="sldNum" sz="quarter" idx="12"/>
          </p:nvPr>
        </p:nvSpPr>
        <p:spPr/>
        <p:txBody>
          <a:bodyPr/>
          <a:lstStyle/>
          <a:p>
            <a:fld id="{CF1F6335-38A3-4804-9B9C-795DE447AAF2}" type="slidenum">
              <a:rPr lang="sl-SI" smtClean="0"/>
              <a:t>‹#›</a:t>
            </a:fld>
            <a:endParaRPr lang="sl-SI"/>
          </a:p>
        </p:txBody>
      </p:sp>
    </p:spTree>
    <p:extLst>
      <p:ext uri="{BB962C8B-B14F-4D97-AF65-F5344CB8AC3E}">
        <p14:creationId xmlns:p14="http://schemas.microsoft.com/office/powerpoint/2010/main" val="2504926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a:xfrm>
            <a:off x="609601" y="273050"/>
            <a:ext cx="4011084" cy="1162050"/>
          </a:xfrm>
        </p:spPr>
        <p:txBody>
          <a:bodyPr anchor="b"/>
          <a:lstStyle>
            <a:lvl1pPr algn="l">
              <a:defRPr sz="2000" b="1"/>
            </a:lvl1pPr>
          </a:lstStyle>
          <a:p>
            <a:r>
              <a:rPr lang="sl-SI"/>
              <a:t>Uredite slog naslova matrice</a:t>
            </a:r>
          </a:p>
        </p:txBody>
      </p:sp>
      <p:sp>
        <p:nvSpPr>
          <p:cNvPr id="3" name="Ograda vsebine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grada besedila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a:t>Uredite sloge besedila matrice</a:t>
            </a:r>
          </a:p>
        </p:txBody>
      </p:sp>
      <p:sp>
        <p:nvSpPr>
          <p:cNvPr id="5" name="Ograda datuma 4"/>
          <p:cNvSpPr>
            <a:spLocks noGrp="1"/>
          </p:cNvSpPr>
          <p:nvPr>
            <p:ph type="dt" sz="half" idx="10"/>
          </p:nvPr>
        </p:nvSpPr>
        <p:spPr/>
        <p:txBody>
          <a:bodyPr/>
          <a:lstStyle/>
          <a:p>
            <a:fld id="{78F58DF9-1CAA-4C6C-8544-284A920115F3}" type="datetimeFigureOut">
              <a:rPr lang="sl-SI" smtClean="0"/>
              <a:t>25.09.2023</a:t>
            </a:fld>
            <a:endParaRPr lang="sl-SI"/>
          </a:p>
        </p:txBody>
      </p:sp>
      <p:sp>
        <p:nvSpPr>
          <p:cNvPr id="6" name="Ograda noge 5"/>
          <p:cNvSpPr>
            <a:spLocks noGrp="1"/>
          </p:cNvSpPr>
          <p:nvPr>
            <p:ph type="ftr" sz="quarter" idx="11"/>
          </p:nvPr>
        </p:nvSpPr>
        <p:spPr/>
        <p:txBody>
          <a:bodyPr/>
          <a:lstStyle/>
          <a:p>
            <a:endParaRPr lang="sl-SI"/>
          </a:p>
        </p:txBody>
      </p:sp>
      <p:sp>
        <p:nvSpPr>
          <p:cNvPr id="7" name="Ograda številke diapozitiva 6"/>
          <p:cNvSpPr>
            <a:spLocks noGrp="1"/>
          </p:cNvSpPr>
          <p:nvPr>
            <p:ph type="sldNum" sz="quarter" idx="12"/>
          </p:nvPr>
        </p:nvSpPr>
        <p:spPr/>
        <p:txBody>
          <a:bodyPr/>
          <a:lstStyle/>
          <a:p>
            <a:fld id="{CF1F6335-38A3-4804-9B9C-795DE447AAF2}" type="slidenum">
              <a:rPr lang="sl-SI" smtClean="0"/>
              <a:t>‹#›</a:t>
            </a:fld>
            <a:endParaRPr lang="sl-SI"/>
          </a:p>
        </p:txBody>
      </p:sp>
    </p:spTree>
    <p:extLst>
      <p:ext uri="{BB962C8B-B14F-4D97-AF65-F5344CB8AC3E}">
        <p14:creationId xmlns:p14="http://schemas.microsoft.com/office/powerpoint/2010/main" val="17430538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Naslov 1"/>
          <p:cNvSpPr>
            <a:spLocks noGrp="1"/>
          </p:cNvSpPr>
          <p:nvPr>
            <p:ph type="title"/>
          </p:nvPr>
        </p:nvSpPr>
        <p:spPr>
          <a:xfrm>
            <a:off x="2389717" y="4800600"/>
            <a:ext cx="7315200" cy="566738"/>
          </a:xfrm>
        </p:spPr>
        <p:txBody>
          <a:bodyPr anchor="b"/>
          <a:lstStyle>
            <a:lvl1pPr algn="l">
              <a:defRPr sz="2000" b="1"/>
            </a:lvl1pPr>
          </a:lstStyle>
          <a:p>
            <a:r>
              <a:rPr lang="sl-SI"/>
              <a:t>Uredite slog naslova matrice</a:t>
            </a:r>
          </a:p>
        </p:txBody>
      </p:sp>
      <p:sp>
        <p:nvSpPr>
          <p:cNvPr id="3" name="Ograda slike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Ograda besedila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a:t>Uredite sloge besedila matrice</a:t>
            </a:r>
          </a:p>
        </p:txBody>
      </p:sp>
      <p:sp>
        <p:nvSpPr>
          <p:cNvPr id="5" name="Ograda datuma 4"/>
          <p:cNvSpPr>
            <a:spLocks noGrp="1"/>
          </p:cNvSpPr>
          <p:nvPr>
            <p:ph type="dt" sz="half" idx="10"/>
          </p:nvPr>
        </p:nvSpPr>
        <p:spPr/>
        <p:txBody>
          <a:bodyPr/>
          <a:lstStyle/>
          <a:p>
            <a:fld id="{78F58DF9-1CAA-4C6C-8544-284A920115F3}" type="datetimeFigureOut">
              <a:rPr lang="sl-SI" smtClean="0"/>
              <a:t>25.09.2023</a:t>
            </a:fld>
            <a:endParaRPr lang="sl-SI"/>
          </a:p>
        </p:txBody>
      </p:sp>
      <p:sp>
        <p:nvSpPr>
          <p:cNvPr id="6" name="Ograda noge 5"/>
          <p:cNvSpPr>
            <a:spLocks noGrp="1"/>
          </p:cNvSpPr>
          <p:nvPr>
            <p:ph type="ftr" sz="quarter" idx="11"/>
          </p:nvPr>
        </p:nvSpPr>
        <p:spPr/>
        <p:txBody>
          <a:bodyPr/>
          <a:lstStyle/>
          <a:p>
            <a:endParaRPr lang="sl-SI"/>
          </a:p>
        </p:txBody>
      </p:sp>
      <p:sp>
        <p:nvSpPr>
          <p:cNvPr id="7" name="Ograda številke diapozitiva 6"/>
          <p:cNvSpPr>
            <a:spLocks noGrp="1"/>
          </p:cNvSpPr>
          <p:nvPr>
            <p:ph type="sldNum" sz="quarter" idx="12"/>
          </p:nvPr>
        </p:nvSpPr>
        <p:spPr/>
        <p:txBody>
          <a:bodyPr/>
          <a:lstStyle/>
          <a:p>
            <a:fld id="{CF1F6335-38A3-4804-9B9C-795DE447AAF2}" type="slidenum">
              <a:rPr lang="sl-SI" smtClean="0"/>
              <a:t>‹#›</a:t>
            </a:fld>
            <a:endParaRPr lang="sl-SI"/>
          </a:p>
        </p:txBody>
      </p:sp>
    </p:spTree>
    <p:extLst>
      <p:ext uri="{BB962C8B-B14F-4D97-AF65-F5344CB8AC3E}">
        <p14:creationId xmlns:p14="http://schemas.microsoft.com/office/powerpoint/2010/main" val="21891004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Ograda naslova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sl-SI"/>
              <a:t>Uredite slog naslova matrice</a:t>
            </a:r>
          </a:p>
        </p:txBody>
      </p:sp>
      <p:sp>
        <p:nvSpPr>
          <p:cNvPr id="3" name="Ograda besedila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grada datuma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F58DF9-1CAA-4C6C-8544-284A920115F3}" type="datetimeFigureOut">
              <a:rPr lang="sl-SI" smtClean="0"/>
              <a:t>25.09.2023</a:t>
            </a:fld>
            <a:endParaRPr lang="sl-SI"/>
          </a:p>
        </p:txBody>
      </p:sp>
      <p:sp>
        <p:nvSpPr>
          <p:cNvPr id="5" name="Ograda noge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l-SI"/>
          </a:p>
        </p:txBody>
      </p:sp>
      <p:sp>
        <p:nvSpPr>
          <p:cNvPr id="6" name="Ograda številke diapozitiva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1F6335-38A3-4804-9B9C-795DE447AAF2}" type="slidenum">
              <a:rPr lang="sl-SI" smtClean="0"/>
              <a:t>‹#›</a:t>
            </a:fld>
            <a:endParaRPr lang="sl-SI"/>
          </a:p>
        </p:txBody>
      </p:sp>
    </p:spTree>
    <p:extLst>
      <p:ext uri="{BB962C8B-B14F-4D97-AF65-F5344CB8AC3E}">
        <p14:creationId xmlns:p14="http://schemas.microsoft.com/office/powerpoint/2010/main" val="39776211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klaudija.sterman@pei.si"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Social-Emotional Learning (SEL): Everything You Need to Know">
            <a:extLst>
              <a:ext uri="{FF2B5EF4-FFF2-40B4-BE49-F238E27FC236}">
                <a16:creationId xmlns:a16="http://schemas.microsoft.com/office/drawing/2014/main" id="{FEE7650F-ED45-4603-BA1E-DFEA19B4931A}"/>
              </a:ext>
            </a:extLst>
          </p:cNvPr>
          <p:cNvPicPr>
            <a:picLocks noChangeAspect="1" noChangeArrowheads="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1127448" y="332656"/>
            <a:ext cx="10150152" cy="6023690"/>
          </a:xfrm>
          <a:prstGeom prst="rect">
            <a:avLst/>
          </a:prstGeom>
          <a:noFill/>
          <a:extLst>
            <a:ext uri="{909E8E84-426E-40DD-AFC4-6F175D3DCCD1}">
              <a14:hiddenFill xmlns:a14="http://schemas.microsoft.com/office/drawing/2010/main">
                <a:solidFill>
                  <a:srgbClr val="FFFFFF"/>
                </a:solidFill>
              </a14:hiddenFill>
            </a:ext>
          </a:extLst>
        </p:spPr>
      </p:pic>
      <p:sp>
        <p:nvSpPr>
          <p:cNvPr id="2" name="Naslov 1"/>
          <p:cNvSpPr>
            <a:spLocks noGrp="1"/>
          </p:cNvSpPr>
          <p:nvPr>
            <p:ph type="ctrTitle"/>
          </p:nvPr>
        </p:nvSpPr>
        <p:spPr/>
        <p:txBody>
          <a:bodyPr>
            <a:normAutofit fontScale="90000"/>
          </a:bodyPr>
          <a:lstStyle/>
          <a:p>
            <a:br>
              <a:rPr lang="sl-SI" b="1" dirty="0"/>
            </a:br>
            <a:br>
              <a:rPr lang="sl-SI" b="1" dirty="0"/>
            </a:br>
            <a:r>
              <a:rPr lang="sl-SI" b="1" dirty="0">
                <a:solidFill>
                  <a:schemeClr val="accent4">
                    <a:lumMod val="75000"/>
                  </a:schemeClr>
                </a:solidFill>
              </a:rPr>
              <a:t>Kako nasloviti nizko dobrobit slovenskih učencev in učenk v mednarodni primerjavi </a:t>
            </a:r>
            <a:br>
              <a:rPr lang="sl-SI" b="1" dirty="0">
                <a:solidFill>
                  <a:schemeClr val="accent4">
                    <a:lumMod val="75000"/>
                  </a:schemeClr>
                </a:solidFill>
              </a:rPr>
            </a:br>
            <a:r>
              <a:rPr lang="sl-SI" b="1" dirty="0">
                <a:solidFill>
                  <a:schemeClr val="accent4">
                    <a:lumMod val="75000"/>
                  </a:schemeClr>
                </a:solidFill>
              </a:rPr>
              <a:t>(PISA 2018)</a:t>
            </a:r>
            <a:br>
              <a:rPr lang="sl-SI" sz="3600" dirty="0"/>
            </a:br>
            <a:endParaRPr lang="sl-SI" sz="3600" dirty="0"/>
          </a:p>
        </p:txBody>
      </p:sp>
      <p:sp>
        <p:nvSpPr>
          <p:cNvPr id="3" name="Podnaslov 2"/>
          <p:cNvSpPr>
            <a:spLocks noGrp="1"/>
          </p:cNvSpPr>
          <p:nvPr>
            <p:ph type="subTitle" idx="1"/>
          </p:nvPr>
        </p:nvSpPr>
        <p:spPr>
          <a:xfrm>
            <a:off x="1847528" y="4365104"/>
            <a:ext cx="8640960" cy="1752600"/>
          </a:xfrm>
        </p:spPr>
        <p:txBody>
          <a:bodyPr>
            <a:normAutofit/>
          </a:bodyPr>
          <a:lstStyle/>
          <a:p>
            <a:r>
              <a:rPr lang="sl-SI" b="1" dirty="0">
                <a:solidFill>
                  <a:schemeClr val="bg1">
                    <a:lumMod val="50000"/>
                  </a:schemeClr>
                </a:solidFill>
              </a:rPr>
              <a:t>Klaudija Šterman Ivančič</a:t>
            </a:r>
            <a:r>
              <a:rPr lang="sl-SI" dirty="0">
                <a:solidFill>
                  <a:schemeClr val="bg1">
                    <a:lumMod val="50000"/>
                  </a:schemeClr>
                </a:solidFill>
              </a:rPr>
              <a:t>, </a:t>
            </a:r>
            <a:r>
              <a:rPr lang="sl-SI" sz="1900" dirty="0">
                <a:solidFill>
                  <a:schemeClr val="bg1">
                    <a:lumMod val="50000"/>
                  </a:schemeClr>
                </a:solidFill>
              </a:rPr>
              <a:t>Pedagoški inštitut</a:t>
            </a:r>
          </a:p>
          <a:p>
            <a:r>
              <a:rPr lang="sl-SI" b="1" dirty="0">
                <a:solidFill>
                  <a:schemeClr val="bg1">
                    <a:lumMod val="50000"/>
                  </a:schemeClr>
                </a:solidFill>
              </a:rPr>
              <a:t>Urška Štremfel</a:t>
            </a:r>
            <a:r>
              <a:rPr lang="sl-SI" sz="1900" dirty="0">
                <a:solidFill>
                  <a:schemeClr val="bg1">
                    <a:lumMod val="50000"/>
                  </a:schemeClr>
                </a:solidFill>
              </a:rPr>
              <a:t>, Pedagoški inštitut</a:t>
            </a:r>
            <a:endParaRPr lang="en-US" sz="1900" dirty="0">
              <a:solidFill>
                <a:schemeClr val="bg1">
                  <a:lumMod val="50000"/>
                </a:schemeClr>
              </a:solidFill>
            </a:endParaRPr>
          </a:p>
        </p:txBody>
      </p:sp>
    </p:spTree>
    <p:extLst>
      <p:ext uri="{BB962C8B-B14F-4D97-AF65-F5344CB8AC3E}">
        <p14:creationId xmlns:p14="http://schemas.microsoft.com/office/powerpoint/2010/main" val="4575556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D828D1D7-8CBF-45EB-9E86-E128EA170265}"/>
              </a:ext>
            </a:extLst>
          </p:cNvPr>
          <p:cNvSpPr>
            <a:spLocks noGrp="1"/>
          </p:cNvSpPr>
          <p:nvPr>
            <p:ph type="title"/>
          </p:nvPr>
        </p:nvSpPr>
        <p:spPr>
          <a:xfrm>
            <a:off x="1199456" y="472936"/>
            <a:ext cx="9649072" cy="659341"/>
          </a:xfrm>
        </p:spPr>
        <p:txBody>
          <a:bodyPr>
            <a:noAutofit/>
          </a:bodyPr>
          <a:lstStyle/>
          <a:p>
            <a:pPr algn="ctr"/>
            <a:r>
              <a:rPr lang="sl-SI" dirty="0">
                <a:solidFill>
                  <a:schemeClr val="accent4">
                    <a:lumMod val="75000"/>
                  </a:schemeClr>
                </a:solidFill>
                <a:latin typeface="+mn-lt"/>
              </a:rPr>
              <a:t>Odnos do priseljencev</a:t>
            </a:r>
          </a:p>
        </p:txBody>
      </p:sp>
      <p:pic>
        <p:nvPicPr>
          <p:cNvPr id="5" name="Slika 4">
            <a:extLst>
              <a:ext uri="{FF2B5EF4-FFF2-40B4-BE49-F238E27FC236}">
                <a16:creationId xmlns:a16="http://schemas.microsoft.com/office/drawing/2014/main" id="{EE625BEE-0FA3-49AD-BEC6-95DF6BE80898}"/>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rot="16200000">
            <a:off x="4151785" y="-1395537"/>
            <a:ext cx="3312368" cy="8640963"/>
          </a:xfrm>
          <a:prstGeom prst="rect">
            <a:avLst/>
          </a:prstGeom>
          <a:noFill/>
          <a:ln>
            <a:noFill/>
          </a:ln>
        </p:spPr>
      </p:pic>
      <p:sp>
        <p:nvSpPr>
          <p:cNvPr id="6" name="Označba mesta vsebine 2">
            <a:extLst>
              <a:ext uri="{FF2B5EF4-FFF2-40B4-BE49-F238E27FC236}">
                <a16:creationId xmlns:a16="http://schemas.microsoft.com/office/drawing/2014/main" id="{745AB6B7-D18A-4C6A-96D0-9575CC6F3510}"/>
              </a:ext>
            </a:extLst>
          </p:cNvPr>
          <p:cNvSpPr>
            <a:spLocks noGrp="1"/>
          </p:cNvSpPr>
          <p:nvPr>
            <p:ph idx="1"/>
          </p:nvPr>
        </p:nvSpPr>
        <p:spPr>
          <a:xfrm>
            <a:off x="1703512" y="4682906"/>
            <a:ext cx="9289032" cy="1482398"/>
          </a:xfrm>
        </p:spPr>
        <p:txBody>
          <a:bodyPr>
            <a:noAutofit/>
          </a:bodyPr>
          <a:lstStyle/>
          <a:p>
            <a:pPr marL="0" indent="0">
              <a:buNone/>
            </a:pPr>
            <a:r>
              <a:rPr lang="sl-SI" sz="1800" dirty="0">
                <a:solidFill>
                  <a:schemeClr val="accent1">
                    <a:lumMod val="50000"/>
                  </a:schemeClr>
                </a:solidFill>
              </a:rPr>
              <a:t>Vrednost indeksa odnosa do priseljencev je -0,1 in je nekoliko pod povprečjem držav OECD.</a:t>
            </a:r>
          </a:p>
          <a:p>
            <a:pPr marL="0" indent="0">
              <a:buNone/>
            </a:pPr>
            <a:r>
              <a:rPr lang="sl-SI" sz="1800" dirty="0">
                <a:solidFill>
                  <a:schemeClr val="accent1">
                    <a:lumMod val="50000"/>
                  </a:schemeClr>
                </a:solidFill>
              </a:rPr>
              <a:t>26 % slovenskih dijakov in dijakinj se ne strinja s tem, da bi priseljenci, ki več let živijo v neki državi, morali imeti možnost, da volijo na volitvah, in da ohranijo svoje običaje in življenjski slog. 17 % se jih ne strinja, da bi morali priseljenci imeti enake pravice kot vsi drugi v državi.</a:t>
            </a:r>
          </a:p>
        </p:txBody>
      </p:sp>
    </p:spTree>
    <p:extLst>
      <p:ext uri="{BB962C8B-B14F-4D97-AF65-F5344CB8AC3E}">
        <p14:creationId xmlns:p14="http://schemas.microsoft.com/office/powerpoint/2010/main" val="2610476646"/>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D828D1D7-8CBF-45EB-9E86-E128EA170265}"/>
              </a:ext>
            </a:extLst>
          </p:cNvPr>
          <p:cNvSpPr>
            <a:spLocks noGrp="1"/>
          </p:cNvSpPr>
          <p:nvPr>
            <p:ph type="title"/>
          </p:nvPr>
        </p:nvSpPr>
        <p:spPr>
          <a:xfrm>
            <a:off x="1199456" y="472936"/>
            <a:ext cx="9649072" cy="659341"/>
          </a:xfrm>
        </p:spPr>
        <p:txBody>
          <a:bodyPr>
            <a:noAutofit/>
          </a:bodyPr>
          <a:lstStyle/>
          <a:p>
            <a:pPr algn="ctr"/>
            <a:r>
              <a:rPr lang="sl-SI" dirty="0">
                <a:solidFill>
                  <a:schemeClr val="accent4">
                    <a:lumMod val="75000"/>
                  </a:schemeClr>
                </a:solidFill>
                <a:latin typeface="+mn-lt"/>
              </a:rPr>
              <a:t>Spretnost medkulturne komunikacije</a:t>
            </a:r>
          </a:p>
        </p:txBody>
      </p:sp>
      <p:sp>
        <p:nvSpPr>
          <p:cNvPr id="6" name="Označba mesta vsebine 2">
            <a:extLst>
              <a:ext uri="{FF2B5EF4-FFF2-40B4-BE49-F238E27FC236}">
                <a16:creationId xmlns:a16="http://schemas.microsoft.com/office/drawing/2014/main" id="{745AB6B7-D18A-4C6A-96D0-9575CC6F3510}"/>
              </a:ext>
            </a:extLst>
          </p:cNvPr>
          <p:cNvSpPr>
            <a:spLocks noGrp="1"/>
          </p:cNvSpPr>
          <p:nvPr>
            <p:ph idx="1"/>
          </p:nvPr>
        </p:nvSpPr>
        <p:spPr>
          <a:xfrm>
            <a:off x="1703512" y="4682906"/>
            <a:ext cx="9289032" cy="891181"/>
          </a:xfrm>
        </p:spPr>
        <p:txBody>
          <a:bodyPr>
            <a:noAutofit/>
          </a:bodyPr>
          <a:lstStyle/>
          <a:p>
            <a:pPr marL="0" indent="0">
              <a:buNone/>
            </a:pPr>
            <a:r>
              <a:rPr lang="sl-SI" sz="1800" dirty="0">
                <a:solidFill>
                  <a:schemeClr val="accent1">
                    <a:lumMod val="50000"/>
                  </a:schemeClr>
                </a:solidFill>
              </a:rPr>
              <a:t>Vrednost indeksa odnosa do priseljencev je -0,2 in je precej pod povprečjem držav OECD.</a:t>
            </a:r>
          </a:p>
          <a:p>
            <a:pPr marL="0" indent="0">
              <a:buNone/>
            </a:pPr>
            <a:r>
              <a:rPr lang="sl-SI" sz="1800" dirty="0">
                <a:solidFill>
                  <a:schemeClr val="accent1">
                    <a:lumMod val="50000"/>
                  </a:schemeClr>
                </a:solidFill>
              </a:rPr>
              <a:t>Približno četrtina slovenskih 15-letnikov poroča, da v situacijah, ko govorijo v slovenščini z ljudmi, katerih materni jezik je drugačen od njihovega, niso pozorni na to, da bi pazljivo izbrali besede ali pazljivo pojasnili stvari.</a:t>
            </a:r>
          </a:p>
          <a:p>
            <a:pPr marL="0" indent="0">
              <a:buNone/>
            </a:pPr>
            <a:r>
              <a:rPr lang="sl-SI" sz="1800" dirty="0">
                <a:solidFill>
                  <a:schemeClr val="accent1">
                    <a:lumMod val="50000"/>
                  </a:schemeClr>
                </a:solidFill>
              </a:rPr>
              <a:t>Približno četrtina jih poroča, da pri tovrstni komunikaciji niso pozorni na odzive drugega in ne preverjajo ali so se pravilno razumeli. </a:t>
            </a:r>
          </a:p>
        </p:txBody>
      </p:sp>
      <p:pic>
        <p:nvPicPr>
          <p:cNvPr id="3" name="Slika 2">
            <a:extLst>
              <a:ext uri="{FF2B5EF4-FFF2-40B4-BE49-F238E27FC236}">
                <a16:creationId xmlns:a16="http://schemas.microsoft.com/office/drawing/2014/main" id="{C3A89B0F-D478-478B-8ADD-7D78236B3EF1}"/>
              </a:ext>
            </a:extLst>
          </p:cNvPr>
          <p:cNvPicPr>
            <a:picLocks noChangeAspect="1"/>
          </p:cNvPicPr>
          <p:nvPr/>
        </p:nvPicPr>
        <p:blipFill>
          <a:blip r:embed="rId3"/>
          <a:stretch>
            <a:fillRect/>
          </a:stretch>
        </p:blipFill>
        <p:spPr>
          <a:xfrm rot="16200000">
            <a:off x="4185424" y="-1188111"/>
            <a:ext cx="3677135" cy="8064898"/>
          </a:xfrm>
          <a:prstGeom prst="rect">
            <a:avLst/>
          </a:prstGeom>
        </p:spPr>
      </p:pic>
    </p:spTree>
    <p:extLst>
      <p:ext uri="{BB962C8B-B14F-4D97-AF65-F5344CB8AC3E}">
        <p14:creationId xmlns:p14="http://schemas.microsoft.com/office/powerpoint/2010/main" val="3952343586"/>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a:solidFill>
                  <a:srgbClr val="7030A0"/>
                </a:solidFill>
              </a:rPr>
              <a:t>Zaključki</a:t>
            </a:r>
          </a:p>
        </p:txBody>
      </p:sp>
      <p:sp>
        <p:nvSpPr>
          <p:cNvPr id="5" name="Ograda vsebine 4"/>
          <p:cNvSpPr>
            <a:spLocks noGrp="1"/>
          </p:cNvSpPr>
          <p:nvPr>
            <p:ph idx="1"/>
          </p:nvPr>
        </p:nvSpPr>
        <p:spPr>
          <a:xfrm>
            <a:off x="609600" y="1600201"/>
            <a:ext cx="10972800" cy="4983161"/>
          </a:xfrm>
        </p:spPr>
        <p:txBody>
          <a:bodyPr>
            <a:normAutofit/>
          </a:bodyPr>
          <a:lstStyle/>
          <a:p>
            <a:r>
              <a:rPr lang="sl-SI" dirty="0"/>
              <a:t>Podatki mednarodne primerjalne raziskave PISA kažejo, da prihaja v slovenskem šolskem prostoru do primanjkljajev na področju socialno-čustveni dobrobiti učencev in učenk. </a:t>
            </a:r>
          </a:p>
          <a:p>
            <a:r>
              <a:rPr lang="sl-SI" dirty="0"/>
              <a:t>Kot eno temeljnih rešitev vidimo v sistematičnem spodbujanju odnosnih, socialno-čustvenih in medkulturnih kompetenc tako učencev kot učiteljev.</a:t>
            </a:r>
          </a:p>
          <a:p>
            <a:r>
              <a:rPr lang="sl-SI" dirty="0"/>
              <a:t>Različni tuji in slovenski avtorji (npr. Kozina, 2020; Murdock in Miller, 2003; Wentzel, 2012) potrjujejo, da gre za temelj varnega in spodbudnega učnega okolja.</a:t>
            </a:r>
          </a:p>
        </p:txBody>
      </p:sp>
    </p:spTree>
    <p:extLst>
      <p:ext uri="{BB962C8B-B14F-4D97-AF65-F5344CB8AC3E}">
        <p14:creationId xmlns:p14="http://schemas.microsoft.com/office/powerpoint/2010/main" val="6619449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a:solidFill>
                  <a:srgbClr val="7030A0"/>
                </a:solidFill>
              </a:rPr>
              <a:t>Zaključki</a:t>
            </a:r>
          </a:p>
        </p:txBody>
      </p:sp>
      <p:sp>
        <p:nvSpPr>
          <p:cNvPr id="5" name="Ograda vsebine 4"/>
          <p:cNvSpPr>
            <a:spLocks noGrp="1"/>
          </p:cNvSpPr>
          <p:nvPr>
            <p:ph idx="1"/>
          </p:nvPr>
        </p:nvSpPr>
        <p:spPr>
          <a:xfrm>
            <a:off x="609600" y="1340768"/>
            <a:ext cx="10972800" cy="4983161"/>
          </a:xfrm>
        </p:spPr>
        <p:txBody>
          <a:bodyPr>
            <a:normAutofit lnSpcReduction="10000"/>
          </a:bodyPr>
          <a:lstStyle/>
          <a:p>
            <a:r>
              <a:rPr lang="sl-SI" dirty="0"/>
              <a:t>Če želimo ustvarjati učno okolje, ki bo krepilo kakovostne odnose in posledično tudi učno motivacijo ter prilagojeno učno vedenje in uspešnost, je nujna krepitev socialno-čustvenih in odnosnih spretnosti kot so:</a:t>
            </a:r>
          </a:p>
          <a:p>
            <a:r>
              <a:rPr lang="sl-SI" dirty="0"/>
              <a:t>spretnosti samozavedanja, samouravnavanja, odnosnih spretnosti, socialnega zavedanja, spretnosti komuniciranja (prepoznavanje različnih oblik izražanja in subtilnosti medkulturne komunikacije, ustrezno izražanje nestrinjanja, poslušanje z razumevanjem, prilagajanje vedenja na način, ki omogoča učinkovito komuniciranje z drugimi ipd.).</a:t>
            </a:r>
          </a:p>
          <a:p>
            <a:endParaRPr lang="sl-SI" dirty="0"/>
          </a:p>
        </p:txBody>
      </p:sp>
    </p:spTree>
    <p:extLst>
      <p:ext uri="{BB962C8B-B14F-4D97-AF65-F5344CB8AC3E}">
        <p14:creationId xmlns:p14="http://schemas.microsoft.com/office/powerpoint/2010/main" val="24613455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a:solidFill>
                  <a:srgbClr val="7030A0"/>
                </a:solidFill>
              </a:rPr>
              <a:t>Zaključki</a:t>
            </a:r>
          </a:p>
        </p:txBody>
      </p:sp>
      <p:sp>
        <p:nvSpPr>
          <p:cNvPr id="5" name="Ograda vsebine 4"/>
          <p:cNvSpPr>
            <a:spLocks noGrp="1"/>
          </p:cNvSpPr>
          <p:nvPr>
            <p:ph idx="1"/>
          </p:nvPr>
        </p:nvSpPr>
        <p:spPr>
          <a:xfrm>
            <a:off x="609600" y="1600201"/>
            <a:ext cx="10972800" cy="4983161"/>
          </a:xfrm>
        </p:spPr>
        <p:txBody>
          <a:bodyPr>
            <a:normAutofit/>
          </a:bodyPr>
          <a:lstStyle/>
          <a:p>
            <a:r>
              <a:rPr lang="sl-SI" dirty="0"/>
              <a:t>To je še bolj pomembno z vidika povečevanja števila priseljencev prve generacije v izobraževalnem sistemu in deleža učencev in učenk, ki poročajo o nižjem statusu SES od povprečja OECD (v raziskavi PISA 2018 vsi srednješolski programi razen gimnazijskih) </a:t>
            </a:r>
            <a:r>
              <a:rPr lang="sl-SI" dirty="0">
                <a:latin typeface="Arial Narrow" panose="020B0606020202030204" pitchFamily="34" charset="0"/>
              </a:rPr>
              <a:t>→ </a:t>
            </a:r>
            <a:r>
              <a:rPr lang="sl-SI" dirty="0"/>
              <a:t>kompenzatorna vloga šole.</a:t>
            </a:r>
          </a:p>
          <a:p>
            <a:r>
              <a:rPr lang="sl-SI" dirty="0"/>
              <a:t>Razvoj in sistematična krepitev odnosnih, socialno-čustvenih in medkulturnih kompetenc pri učencih in učiteljih je z vidika ustvarjanja varnega in spodbudnega učnega okolja neizogiben in nujen korak.</a:t>
            </a:r>
            <a:endParaRPr lang="en-US" dirty="0"/>
          </a:p>
        </p:txBody>
      </p:sp>
    </p:spTree>
    <p:extLst>
      <p:ext uri="{BB962C8B-B14F-4D97-AF65-F5344CB8AC3E}">
        <p14:creationId xmlns:p14="http://schemas.microsoft.com/office/powerpoint/2010/main" val="1123659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jeZBesedilom 1">
            <a:extLst>
              <a:ext uri="{FF2B5EF4-FFF2-40B4-BE49-F238E27FC236}">
                <a16:creationId xmlns:a16="http://schemas.microsoft.com/office/drawing/2014/main" id="{2817625D-A99A-4A11-BEFD-6780BFFA2BAD}"/>
              </a:ext>
            </a:extLst>
          </p:cNvPr>
          <p:cNvSpPr txBox="1"/>
          <p:nvPr/>
        </p:nvSpPr>
        <p:spPr>
          <a:xfrm>
            <a:off x="1271464" y="4365104"/>
            <a:ext cx="9937104" cy="1569660"/>
          </a:xfrm>
          <a:prstGeom prst="rect">
            <a:avLst/>
          </a:prstGeom>
          <a:noFill/>
        </p:spPr>
        <p:txBody>
          <a:bodyPr wrap="square" rtlCol="0">
            <a:spAutoFit/>
          </a:bodyPr>
          <a:lstStyle/>
          <a:p>
            <a:pPr algn="ctr"/>
            <a:r>
              <a:rPr lang="sl-SI" sz="4800" dirty="0"/>
              <a:t>Hvala za pozornost!</a:t>
            </a:r>
          </a:p>
          <a:p>
            <a:pPr algn="ctr"/>
            <a:r>
              <a:rPr lang="sl-SI" sz="4800" dirty="0">
                <a:hlinkClick r:id="rId3"/>
              </a:rPr>
              <a:t>klaudija.sterman@pei.si</a:t>
            </a:r>
            <a:r>
              <a:rPr lang="sl-SI" sz="4800" dirty="0"/>
              <a:t> </a:t>
            </a:r>
          </a:p>
        </p:txBody>
      </p:sp>
      <p:pic>
        <p:nvPicPr>
          <p:cNvPr id="11266" name="Picture 2" descr="Social-Emotional Learning (SEL): Everything You Need to Know">
            <a:extLst>
              <a:ext uri="{FF2B5EF4-FFF2-40B4-BE49-F238E27FC236}">
                <a16:creationId xmlns:a16="http://schemas.microsoft.com/office/drawing/2014/main" id="{644B59EA-ABB2-4212-A38B-E3EC92FA086A}"/>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987071" y="216024"/>
            <a:ext cx="6217858" cy="41490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09686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981200" y="332656"/>
            <a:ext cx="8229600" cy="1143000"/>
          </a:xfrm>
        </p:spPr>
        <p:txBody>
          <a:bodyPr/>
          <a:lstStyle/>
          <a:p>
            <a:r>
              <a:rPr lang="sl-SI" dirty="0">
                <a:solidFill>
                  <a:schemeClr val="accent4">
                    <a:lumMod val="75000"/>
                  </a:schemeClr>
                </a:solidFill>
              </a:rPr>
              <a:t>Ozadje in namen predstavitve</a:t>
            </a:r>
          </a:p>
        </p:txBody>
      </p:sp>
      <p:sp>
        <p:nvSpPr>
          <p:cNvPr id="5" name="Ograda vsebine 4"/>
          <p:cNvSpPr>
            <a:spLocks noGrp="1"/>
          </p:cNvSpPr>
          <p:nvPr>
            <p:ph idx="1"/>
          </p:nvPr>
        </p:nvSpPr>
        <p:spPr/>
        <p:txBody>
          <a:bodyPr>
            <a:normAutofit/>
          </a:bodyPr>
          <a:lstStyle/>
          <a:p>
            <a:r>
              <a:rPr lang="sl-SI" dirty="0"/>
              <a:t>Socialno-čustvena dobrobit učencev in učenk je eden od temeljev varnega in spodbudnega učnega okolja in je kot taka značilni pozitiven napovednik učne motivacije, prilagojenega učnega vedenja in učnih dosežkov (OECD, 2019a; OECD, 2019b).</a:t>
            </a:r>
          </a:p>
          <a:p>
            <a:r>
              <a:rPr lang="sl-SI" dirty="0"/>
              <a:t>Posledično je socialno-čustvena dobrobit učencev in učenk v zadnjem času predmet preučevanja tudi v mednarodnih primerjalnih študijah.</a:t>
            </a:r>
            <a:endParaRPr lang="en-AU" dirty="0"/>
          </a:p>
        </p:txBody>
      </p:sp>
    </p:spTree>
    <p:extLst>
      <p:ext uri="{BB962C8B-B14F-4D97-AF65-F5344CB8AC3E}">
        <p14:creationId xmlns:p14="http://schemas.microsoft.com/office/powerpoint/2010/main" val="3499809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981200" y="332656"/>
            <a:ext cx="8229600" cy="1143000"/>
          </a:xfrm>
        </p:spPr>
        <p:txBody>
          <a:bodyPr/>
          <a:lstStyle/>
          <a:p>
            <a:r>
              <a:rPr lang="sl-SI" dirty="0">
                <a:solidFill>
                  <a:schemeClr val="accent4">
                    <a:lumMod val="75000"/>
                  </a:schemeClr>
                </a:solidFill>
              </a:rPr>
              <a:t>Kaj predstavljamo?</a:t>
            </a:r>
          </a:p>
        </p:txBody>
      </p:sp>
      <p:sp>
        <p:nvSpPr>
          <p:cNvPr id="5" name="Ograda vsebine 4"/>
          <p:cNvSpPr>
            <a:spLocks noGrp="1"/>
          </p:cNvSpPr>
          <p:nvPr>
            <p:ph idx="1"/>
          </p:nvPr>
        </p:nvSpPr>
        <p:spPr/>
        <p:txBody>
          <a:bodyPr>
            <a:normAutofit/>
          </a:bodyPr>
          <a:lstStyle/>
          <a:p>
            <a:r>
              <a:rPr lang="sl-SI" dirty="0"/>
              <a:t>V tej predstavitvi predstavljamo rezultate mednarodne raziskave PISA iz leta 2018 in rezultate sekundarnih analiz:</a:t>
            </a:r>
          </a:p>
          <a:p>
            <a:pPr>
              <a:buFont typeface="Wingdings" panose="05000000000000000000" pitchFamily="2" charset="2"/>
              <a:buChar char="ü"/>
            </a:pPr>
            <a:r>
              <a:rPr lang="sl-SI" dirty="0"/>
              <a:t> indikatorje s področja nekaterih vidikov socialno-čustvene dobrobiti 15-letnikov, ki so se v različnih raziskavah že potrdili kot značilen napovednik spodbudnega učnega okolja;</a:t>
            </a:r>
          </a:p>
          <a:p>
            <a:pPr>
              <a:buFont typeface="Wingdings" panose="05000000000000000000" pitchFamily="2" charset="2"/>
              <a:buChar char="ü"/>
            </a:pPr>
            <a:r>
              <a:rPr lang="sl-SI" dirty="0"/>
              <a:t>reprezentativni vzorec 15-letnikov, 55 primerjanih držav.</a:t>
            </a:r>
            <a:endParaRPr lang="en-AU" dirty="0"/>
          </a:p>
        </p:txBody>
      </p:sp>
    </p:spTree>
    <p:extLst>
      <p:ext uri="{BB962C8B-B14F-4D97-AF65-F5344CB8AC3E}">
        <p14:creationId xmlns:p14="http://schemas.microsoft.com/office/powerpoint/2010/main" val="22271120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a:solidFill>
                  <a:schemeClr val="accent4">
                    <a:lumMod val="75000"/>
                  </a:schemeClr>
                </a:solidFill>
              </a:rPr>
              <a:t>Obravnavani indikatorji</a:t>
            </a:r>
          </a:p>
        </p:txBody>
      </p:sp>
      <p:sp>
        <p:nvSpPr>
          <p:cNvPr id="5" name="Ograda vsebine 4"/>
          <p:cNvSpPr>
            <a:spLocks noGrp="1"/>
          </p:cNvSpPr>
          <p:nvPr>
            <p:ph idx="1"/>
          </p:nvPr>
        </p:nvSpPr>
        <p:spPr>
          <a:xfrm>
            <a:off x="1055441" y="1417638"/>
            <a:ext cx="10526959" cy="4525963"/>
          </a:xfrm>
        </p:spPr>
        <p:txBody>
          <a:bodyPr>
            <a:normAutofit/>
          </a:bodyPr>
          <a:lstStyle/>
          <a:p>
            <a:r>
              <a:rPr lang="sl-SI" dirty="0"/>
              <a:t>Občutek pripadnosti šoli</a:t>
            </a:r>
          </a:p>
          <a:p>
            <a:r>
              <a:rPr lang="sl-SI" dirty="0"/>
              <a:t>Učiteljeva socialno-čustvena opora pri pouku slovenščine</a:t>
            </a:r>
          </a:p>
          <a:p>
            <a:r>
              <a:rPr lang="sl-SI" dirty="0"/>
              <a:t>Zaznavanje medvrstniškega nasilja</a:t>
            </a:r>
          </a:p>
          <a:p>
            <a:r>
              <a:rPr lang="sl-SI" dirty="0"/>
              <a:t>Diskriminatorno vedenje učiteljev</a:t>
            </a:r>
          </a:p>
          <a:p>
            <a:r>
              <a:rPr lang="sl-SI" dirty="0"/>
              <a:t>Odnos do priseljencev</a:t>
            </a:r>
          </a:p>
          <a:p>
            <a:r>
              <a:rPr lang="sl-SI" dirty="0"/>
              <a:t>Spretnost medkulturne komunikacije</a:t>
            </a:r>
          </a:p>
          <a:p>
            <a:pPr marL="0" indent="0">
              <a:buNone/>
            </a:pPr>
            <a:endParaRPr lang="sl-SI" dirty="0"/>
          </a:p>
        </p:txBody>
      </p:sp>
    </p:spTree>
    <p:extLst>
      <p:ext uri="{BB962C8B-B14F-4D97-AF65-F5344CB8AC3E}">
        <p14:creationId xmlns:p14="http://schemas.microsoft.com/office/powerpoint/2010/main" val="32840054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D828D1D7-8CBF-45EB-9E86-E128EA170265}"/>
              </a:ext>
            </a:extLst>
          </p:cNvPr>
          <p:cNvSpPr>
            <a:spLocks noGrp="1"/>
          </p:cNvSpPr>
          <p:nvPr>
            <p:ph type="title"/>
          </p:nvPr>
        </p:nvSpPr>
        <p:spPr>
          <a:xfrm>
            <a:off x="1921932" y="472936"/>
            <a:ext cx="8117417" cy="659341"/>
          </a:xfrm>
        </p:spPr>
        <p:txBody>
          <a:bodyPr>
            <a:noAutofit/>
          </a:bodyPr>
          <a:lstStyle/>
          <a:p>
            <a:pPr algn="ctr"/>
            <a:r>
              <a:rPr lang="sl-SI" dirty="0">
                <a:solidFill>
                  <a:schemeClr val="accent4">
                    <a:lumMod val="75000"/>
                  </a:schemeClr>
                </a:solidFill>
                <a:latin typeface="+mn-lt"/>
              </a:rPr>
              <a:t>Občutek pripadnosti šoli</a:t>
            </a:r>
          </a:p>
        </p:txBody>
      </p:sp>
      <p:sp>
        <p:nvSpPr>
          <p:cNvPr id="3" name="Označba mesta vsebine 2">
            <a:extLst>
              <a:ext uri="{FF2B5EF4-FFF2-40B4-BE49-F238E27FC236}">
                <a16:creationId xmlns:a16="http://schemas.microsoft.com/office/drawing/2014/main" id="{BB2A7C40-D1F1-41DA-89FA-D3861596F062}"/>
              </a:ext>
            </a:extLst>
          </p:cNvPr>
          <p:cNvSpPr>
            <a:spLocks noGrp="1"/>
          </p:cNvSpPr>
          <p:nvPr>
            <p:ph idx="1"/>
          </p:nvPr>
        </p:nvSpPr>
        <p:spPr>
          <a:xfrm>
            <a:off x="1127448" y="4494547"/>
            <a:ext cx="8568952" cy="659341"/>
          </a:xfrm>
        </p:spPr>
        <p:txBody>
          <a:bodyPr>
            <a:noAutofit/>
          </a:bodyPr>
          <a:lstStyle/>
          <a:p>
            <a:pPr marL="0" indent="0" algn="just">
              <a:buNone/>
            </a:pPr>
            <a:r>
              <a:rPr lang="sl-SI" sz="2000" dirty="0">
                <a:solidFill>
                  <a:schemeClr val="accent1">
                    <a:lumMod val="50000"/>
                  </a:schemeClr>
                </a:solidFill>
              </a:rPr>
              <a:t>Slovenski 15-letniki so leta 2018, podobno kot 2015, poročali o podpovprečnem občutku pripadnosti šoli (vrednost indeksa za Slovenijo je –0,11). </a:t>
            </a:r>
          </a:p>
          <a:p>
            <a:pPr marL="0" indent="0" algn="just">
              <a:buNone/>
            </a:pPr>
            <a:r>
              <a:rPr lang="sl-SI" sz="2000" dirty="0">
                <a:solidFill>
                  <a:schemeClr val="accent1">
                    <a:lumMod val="50000"/>
                  </a:schemeClr>
                </a:solidFill>
              </a:rPr>
              <a:t>Približno 20 % jih meni, da prijateljstev v šoli ne sklepajo z lahkoto, da jih ostali učenci nimajo radi in se v šoli čutijo čudne in odveč. 25 % dijakov in dijakinj se ne strinja s trditvijo, da pripadajo šoli.</a:t>
            </a:r>
          </a:p>
        </p:txBody>
      </p:sp>
      <p:pic>
        <p:nvPicPr>
          <p:cNvPr id="5" name="Slika 4">
            <a:extLst>
              <a:ext uri="{FF2B5EF4-FFF2-40B4-BE49-F238E27FC236}">
                <a16:creationId xmlns:a16="http://schemas.microsoft.com/office/drawing/2014/main" id="{6A1D8B13-E4C8-4FDD-8B5C-B58D66B154C8}"/>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rot="16200000">
            <a:off x="3831514" y="-1355765"/>
            <a:ext cx="3376843" cy="8352928"/>
          </a:xfrm>
          <a:prstGeom prst="rect">
            <a:avLst/>
          </a:prstGeom>
          <a:noFill/>
          <a:ln>
            <a:noFill/>
          </a:ln>
        </p:spPr>
      </p:pic>
    </p:spTree>
    <p:extLst>
      <p:ext uri="{BB962C8B-B14F-4D97-AF65-F5344CB8AC3E}">
        <p14:creationId xmlns:p14="http://schemas.microsoft.com/office/powerpoint/2010/main" val="642265970"/>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D828D1D7-8CBF-45EB-9E86-E128EA170265}"/>
              </a:ext>
            </a:extLst>
          </p:cNvPr>
          <p:cNvSpPr>
            <a:spLocks noGrp="1"/>
          </p:cNvSpPr>
          <p:nvPr>
            <p:ph type="title"/>
          </p:nvPr>
        </p:nvSpPr>
        <p:spPr>
          <a:xfrm>
            <a:off x="1124562" y="353486"/>
            <a:ext cx="9433049" cy="659341"/>
          </a:xfrm>
        </p:spPr>
        <p:txBody>
          <a:bodyPr>
            <a:noAutofit/>
          </a:bodyPr>
          <a:lstStyle/>
          <a:p>
            <a:pPr algn="ctr"/>
            <a:r>
              <a:rPr lang="sl-SI" sz="3600" dirty="0">
                <a:solidFill>
                  <a:schemeClr val="accent4">
                    <a:lumMod val="75000"/>
                  </a:schemeClr>
                </a:solidFill>
                <a:latin typeface="+mn-lt"/>
              </a:rPr>
              <a:t>Zaznava učiteljeve opore pri pouku slovenščine</a:t>
            </a:r>
          </a:p>
        </p:txBody>
      </p:sp>
      <p:sp>
        <p:nvSpPr>
          <p:cNvPr id="3" name="Označba mesta vsebine 2">
            <a:extLst>
              <a:ext uri="{FF2B5EF4-FFF2-40B4-BE49-F238E27FC236}">
                <a16:creationId xmlns:a16="http://schemas.microsoft.com/office/drawing/2014/main" id="{BB2A7C40-D1F1-41DA-89FA-D3861596F062}"/>
              </a:ext>
            </a:extLst>
          </p:cNvPr>
          <p:cNvSpPr>
            <a:spLocks noGrp="1"/>
          </p:cNvSpPr>
          <p:nvPr>
            <p:ph idx="1"/>
          </p:nvPr>
        </p:nvSpPr>
        <p:spPr>
          <a:xfrm>
            <a:off x="1124562" y="4365104"/>
            <a:ext cx="8856984" cy="659341"/>
          </a:xfrm>
        </p:spPr>
        <p:txBody>
          <a:bodyPr>
            <a:noAutofit/>
          </a:bodyPr>
          <a:lstStyle/>
          <a:p>
            <a:pPr marL="0" indent="0" algn="just">
              <a:buNone/>
            </a:pPr>
            <a:r>
              <a:rPr lang="sl-SI" sz="2000" dirty="0">
                <a:solidFill>
                  <a:schemeClr val="accent1">
                    <a:lumMod val="50000"/>
                  </a:schemeClr>
                </a:solidFill>
              </a:rPr>
              <a:t>Slovenski 15-letniki so izmed vseh 79 držav najnižje ocenili učiteljevo zaznano oporo pri pouku slovenščine. </a:t>
            </a:r>
          </a:p>
          <a:p>
            <a:pPr marL="0" indent="0" algn="just">
              <a:buNone/>
            </a:pPr>
            <a:r>
              <a:rPr lang="sl-SI" sz="2000" dirty="0">
                <a:solidFill>
                  <a:schemeClr val="accent1">
                    <a:lumMod val="50000"/>
                  </a:schemeClr>
                </a:solidFill>
              </a:rPr>
              <a:t>Približno 20 % se jih ne strinja s tem, da se učitelj pri večini ur slovenščine zanima za vsakega dijaka in da ponudi dodatno pomoč, kadar jo dijaki in dijakinje  potrebujejo.</a:t>
            </a:r>
          </a:p>
        </p:txBody>
      </p:sp>
      <p:pic>
        <p:nvPicPr>
          <p:cNvPr id="7" name="Slika 6">
            <a:extLst>
              <a:ext uri="{FF2B5EF4-FFF2-40B4-BE49-F238E27FC236}">
                <a16:creationId xmlns:a16="http://schemas.microsoft.com/office/drawing/2014/main" id="{6F91CF34-FDEA-4872-A2DC-AB2ED5BF8BE5}"/>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rot="16200000">
            <a:off x="3687499" y="-1499780"/>
            <a:ext cx="3304835" cy="8568950"/>
          </a:xfrm>
          <a:prstGeom prst="rect">
            <a:avLst/>
          </a:prstGeom>
          <a:noFill/>
          <a:ln>
            <a:noFill/>
          </a:ln>
        </p:spPr>
      </p:pic>
    </p:spTree>
    <p:extLst>
      <p:ext uri="{BB962C8B-B14F-4D97-AF65-F5344CB8AC3E}">
        <p14:creationId xmlns:p14="http://schemas.microsoft.com/office/powerpoint/2010/main" val="185430509"/>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D828D1D7-8CBF-45EB-9E86-E128EA170265}"/>
              </a:ext>
            </a:extLst>
          </p:cNvPr>
          <p:cNvSpPr>
            <a:spLocks noGrp="1"/>
          </p:cNvSpPr>
          <p:nvPr>
            <p:ph type="title"/>
          </p:nvPr>
        </p:nvSpPr>
        <p:spPr>
          <a:xfrm>
            <a:off x="1921932" y="472936"/>
            <a:ext cx="8117417" cy="659341"/>
          </a:xfrm>
        </p:spPr>
        <p:txBody>
          <a:bodyPr>
            <a:noAutofit/>
          </a:bodyPr>
          <a:lstStyle/>
          <a:p>
            <a:pPr algn="ctr"/>
            <a:r>
              <a:rPr lang="sl-SI" sz="4000" dirty="0">
                <a:solidFill>
                  <a:srgbClr val="7030A0"/>
                </a:solidFill>
                <a:latin typeface="+mn-lt"/>
              </a:rPr>
              <a:t>Zaznavanje medvrstniškega nasilja</a:t>
            </a:r>
          </a:p>
        </p:txBody>
      </p:sp>
      <p:sp>
        <p:nvSpPr>
          <p:cNvPr id="3" name="Označba mesta vsebine 2">
            <a:extLst>
              <a:ext uri="{FF2B5EF4-FFF2-40B4-BE49-F238E27FC236}">
                <a16:creationId xmlns:a16="http://schemas.microsoft.com/office/drawing/2014/main" id="{BB2A7C40-D1F1-41DA-89FA-D3861596F062}"/>
              </a:ext>
            </a:extLst>
          </p:cNvPr>
          <p:cNvSpPr>
            <a:spLocks noGrp="1"/>
          </p:cNvSpPr>
          <p:nvPr>
            <p:ph idx="1"/>
          </p:nvPr>
        </p:nvSpPr>
        <p:spPr>
          <a:xfrm>
            <a:off x="1559496" y="4725144"/>
            <a:ext cx="9793088" cy="1782361"/>
          </a:xfrm>
        </p:spPr>
        <p:txBody>
          <a:bodyPr>
            <a:noAutofit/>
          </a:bodyPr>
          <a:lstStyle/>
          <a:p>
            <a:pPr marL="0" indent="0">
              <a:buNone/>
            </a:pPr>
            <a:r>
              <a:rPr lang="sl-SI" sz="2200" dirty="0">
                <a:solidFill>
                  <a:schemeClr val="accent1">
                    <a:lumMod val="50000"/>
                  </a:schemeClr>
                </a:solidFill>
              </a:rPr>
              <a:t>V Sloveniji je petina dijakov in dijakinj (21 %) poročala, da so najmanj nekajkrat mesečno žrtev medvrstniškega nasilja (v OECD 23 %). </a:t>
            </a:r>
          </a:p>
          <a:p>
            <a:pPr marL="0" indent="0">
              <a:buNone/>
            </a:pPr>
            <a:r>
              <a:rPr lang="sl-SI" sz="2200" dirty="0">
                <a:solidFill>
                  <a:schemeClr val="accent1">
                    <a:lumMod val="50000"/>
                  </a:schemeClr>
                </a:solidFill>
              </a:rPr>
              <a:t>Od leta 2015 se je omenjeni delež dijakov in dijakinj povečal za 4 odstotne točke.</a:t>
            </a:r>
          </a:p>
          <a:p>
            <a:pPr marL="0" indent="0">
              <a:buNone/>
            </a:pPr>
            <a:r>
              <a:rPr lang="sl-SI" sz="2200" dirty="0">
                <a:solidFill>
                  <a:schemeClr val="accent1">
                    <a:lumMod val="50000"/>
                  </a:schemeClr>
                </a:solidFill>
              </a:rPr>
              <a:t>O pogostejšem doživljanju nasilja poročajo dijaki in dijakinje z nižjimi bralnimi dosežki.</a:t>
            </a:r>
          </a:p>
        </p:txBody>
      </p:sp>
      <p:sp>
        <p:nvSpPr>
          <p:cNvPr id="7" name="Označba mesta vsebine 2">
            <a:extLst>
              <a:ext uri="{FF2B5EF4-FFF2-40B4-BE49-F238E27FC236}">
                <a16:creationId xmlns:a16="http://schemas.microsoft.com/office/drawing/2014/main" id="{9C2B6EA8-2F0F-40DA-BE77-1BD0CED8CD96}"/>
              </a:ext>
            </a:extLst>
          </p:cNvPr>
          <p:cNvSpPr txBox="1">
            <a:spLocks/>
          </p:cNvSpPr>
          <p:nvPr/>
        </p:nvSpPr>
        <p:spPr>
          <a:xfrm>
            <a:off x="1759697" y="4203782"/>
            <a:ext cx="7592483" cy="227909"/>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sl-SI" sz="1200" dirty="0">
                <a:solidFill>
                  <a:schemeClr val="accent1">
                    <a:lumMod val="50000"/>
                  </a:schemeClr>
                </a:solidFill>
                <a:latin typeface="Candara" panose="020E0502030303020204" pitchFamily="34" charset="0"/>
              </a:rPr>
              <a:t>*Delež učencev in učenk, ki so pogosto izpostavljeni nasilju.</a:t>
            </a:r>
          </a:p>
        </p:txBody>
      </p:sp>
      <p:pic>
        <p:nvPicPr>
          <p:cNvPr id="5" name="Slika 4">
            <a:extLst>
              <a:ext uri="{FF2B5EF4-FFF2-40B4-BE49-F238E27FC236}">
                <a16:creationId xmlns:a16="http://schemas.microsoft.com/office/drawing/2014/main" id="{8FA97A19-2D42-4645-B949-A869BAA0B11F}"/>
              </a:ext>
            </a:extLst>
          </p:cNvPr>
          <p:cNvPicPr>
            <a:picLocks noChangeAspect="1"/>
          </p:cNvPicPr>
          <p:nvPr/>
        </p:nvPicPr>
        <p:blipFill>
          <a:blip r:embed="rId3"/>
          <a:stretch>
            <a:fillRect/>
          </a:stretch>
        </p:blipFill>
        <p:spPr>
          <a:xfrm rot="16200000">
            <a:off x="3920985" y="-1416077"/>
            <a:ext cx="3269910" cy="8280920"/>
          </a:xfrm>
          <a:prstGeom prst="rect">
            <a:avLst/>
          </a:prstGeom>
        </p:spPr>
      </p:pic>
    </p:spTree>
    <p:extLst>
      <p:ext uri="{BB962C8B-B14F-4D97-AF65-F5344CB8AC3E}">
        <p14:creationId xmlns:p14="http://schemas.microsoft.com/office/powerpoint/2010/main" val="1221125530"/>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D828D1D7-8CBF-45EB-9E86-E128EA170265}"/>
              </a:ext>
            </a:extLst>
          </p:cNvPr>
          <p:cNvSpPr>
            <a:spLocks noGrp="1"/>
          </p:cNvSpPr>
          <p:nvPr>
            <p:ph type="title"/>
          </p:nvPr>
        </p:nvSpPr>
        <p:spPr>
          <a:xfrm>
            <a:off x="1921932" y="472936"/>
            <a:ext cx="8117417" cy="659341"/>
          </a:xfrm>
        </p:spPr>
        <p:txBody>
          <a:bodyPr>
            <a:noAutofit/>
          </a:bodyPr>
          <a:lstStyle/>
          <a:p>
            <a:pPr algn="ctr"/>
            <a:r>
              <a:rPr lang="sl-SI" dirty="0">
                <a:solidFill>
                  <a:schemeClr val="accent4">
                    <a:lumMod val="75000"/>
                  </a:schemeClr>
                </a:solidFill>
                <a:latin typeface="+mn-lt"/>
              </a:rPr>
              <a:t>Diskriminatorno vedenje učiteljev</a:t>
            </a:r>
          </a:p>
        </p:txBody>
      </p:sp>
      <p:sp>
        <p:nvSpPr>
          <p:cNvPr id="3" name="Označba mesta vsebine 2">
            <a:extLst>
              <a:ext uri="{FF2B5EF4-FFF2-40B4-BE49-F238E27FC236}">
                <a16:creationId xmlns:a16="http://schemas.microsoft.com/office/drawing/2014/main" id="{BB2A7C40-D1F1-41DA-89FA-D3861596F062}"/>
              </a:ext>
            </a:extLst>
          </p:cNvPr>
          <p:cNvSpPr>
            <a:spLocks noGrp="1"/>
          </p:cNvSpPr>
          <p:nvPr>
            <p:ph idx="1"/>
          </p:nvPr>
        </p:nvSpPr>
        <p:spPr>
          <a:xfrm>
            <a:off x="1703512" y="4654859"/>
            <a:ext cx="9289032" cy="1782361"/>
          </a:xfrm>
        </p:spPr>
        <p:txBody>
          <a:bodyPr>
            <a:noAutofit/>
          </a:bodyPr>
          <a:lstStyle/>
          <a:p>
            <a:pPr marL="0" indent="0" algn="just">
              <a:buNone/>
            </a:pPr>
            <a:r>
              <a:rPr lang="sl-SI" sz="1800" dirty="0">
                <a:solidFill>
                  <a:schemeClr val="accent1">
                    <a:lumMod val="50000"/>
                  </a:schemeClr>
                </a:solidFill>
              </a:rPr>
              <a:t>Vrednost indeksa za Slovenijo je relativno visoka, kar pomeni, da so slovenski 15-letniki v povprečju poročali o več učiteljeve diskriminacije do učencev iz drugih kultur kot njihovi vrstniki iz državah OECD. </a:t>
            </a:r>
          </a:p>
          <a:p>
            <a:pPr marL="0" indent="0" algn="just">
              <a:buNone/>
            </a:pPr>
            <a:r>
              <a:rPr lang="sl-SI" sz="1800" dirty="0">
                <a:solidFill>
                  <a:schemeClr val="accent1">
                    <a:lumMod val="50000"/>
                  </a:schemeClr>
                </a:solidFill>
              </a:rPr>
              <a:t>17 % dijakov in dijakinj je menilo, da za večino učiteljev velja, da ljudi nekaterih kulturnih skupin krivijo za težave, s katerimi se spopada Slovenija, in 20 % jih je bilo mnenja, da za večino učiteljev velja, da imajo za učence nekaterih kulturnih skupin nižja učna pričakovanja.</a:t>
            </a:r>
          </a:p>
        </p:txBody>
      </p:sp>
      <p:pic>
        <p:nvPicPr>
          <p:cNvPr id="4" name="Slika 3">
            <a:extLst>
              <a:ext uri="{FF2B5EF4-FFF2-40B4-BE49-F238E27FC236}">
                <a16:creationId xmlns:a16="http://schemas.microsoft.com/office/drawing/2014/main" id="{3B706067-988D-4BD7-BF23-C4E5B7996574}"/>
              </a:ext>
            </a:extLst>
          </p:cNvPr>
          <p:cNvPicPr>
            <a:picLocks noChangeAspect="1"/>
          </p:cNvPicPr>
          <p:nvPr/>
        </p:nvPicPr>
        <p:blipFill>
          <a:blip r:embed="rId3"/>
          <a:stretch>
            <a:fillRect/>
          </a:stretch>
        </p:blipFill>
        <p:spPr>
          <a:xfrm rot="16200000">
            <a:off x="4099846" y="-374203"/>
            <a:ext cx="3488252" cy="6552728"/>
          </a:xfrm>
          <a:prstGeom prst="rect">
            <a:avLst/>
          </a:prstGeom>
        </p:spPr>
      </p:pic>
    </p:spTree>
    <p:extLst>
      <p:ext uri="{BB962C8B-B14F-4D97-AF65-F5344CB8AC3E}">
        <p14:creationId xmlns:p14="http://schemas.microsoft.com/office/powerpoint/2010/main" val="1985797891"/>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a:extLst>
              <a:ext uri="{FF2B5EF4-FFF2-40B4-BE49-F238E27FC236}">
                <a16:creationId xmlns:a16="http://schemas.microsoft.com/office/drawing/2014/main" id="{8E2061BB-585B-45FC-A5A1-CE168986D898}"/>
              </a:ext>
            </a:extLst>
          </p:cNvPr>
          <p:cNvSpPr>
            <a:spLocks noGrp="1"/>
          </p:cNvSpPr>
          <p:nvPr>
            <p:ph idx="1"/>
          </p:nvPr>
        </p:nvSpPr>
        <p:spPr/>
        <p:txBody>
          <a:bodyPr/>
          <a:lstStyle/>
          <a:p>
            <a:r>
              <a:rPr lang="sl-SI" dirty="0"/>
              <a:t>O bolj diskriminatornem vedenju učiteljev poročajo predvsem fantje, dijaki in dijakinje z nizkim socialno-ekonomskim statusom in nizkimi učnimi dosežki ter tisti, ki poročajo o statusu priseljenca. </a:t>
            </a:r>
          </a:p>
        </p:txBody>
      </p:sp>
      <p:sp>
        <p:nvSpPr>
          <p:cNvPr id="4" name="Naslov 1">
            <a:extLst>
              <a:ext uri="{FF2B5EF4-FFF2-40B4-BE49-F238E27FC236}">
                <a16:creationId xmlns:a16="http://schemas.microsoft.com/office/drawing/2014/main" id="{9CA89782-4DDB-4350-9596-8F9BB90220DF}"/>
              </a:ext>
            </a:extLst>
          </p:cNvPr>
          <p:cNvSpPr>
            <a:spLocks noGrp="1"/>
          </p:cNvSpPr>
          <p:nvPr>
            <p:ph type="title"/>
          </p:nvPr>
        </p:nvSpPr>
        <p:spPr>
          <a:xfrm>
            <a:off x="609600" y="274638"/>
            <a:ext cx="10972800" cy="1143000"/>
          </a:xfrm>
        </p:spPr>
        <p:txBody>
          <a:bodyPr>
            <a:noAutofit/>
          </a:bodyPr>
          <a:lstStyle/>
          <a:p>
            <a:pPr algn="ctr"/>
            <a:r>
              <a:rPr lang="sl-SI" dirty="0">
                <a:solidFill>
                  <a:schemeClr val="accent4">
                    <a:lumMod val="75000"/>
                  </a:schemeClr>
                </a:solidFill>
                <a:latin typeface="+mn-lt"/>
              </a:rPr>
              <a:t>Diskriminatorno vedenje učiteljev</a:t>
            </a:r>
          </a:p>
        </p:txBody>
      </p:sp>
    </p:spTree>
    <p:extLst>
      <p:ext uri="{BB962C8B-B14F-4D97-AF65-F5344CB8AC3E}">
        <p14:creationId xmlns:p14="http://schemas.microsoft.com/office/powerpoint/2010/main" val="941117511"/>
      </p:ext>
    </p:extLst>
  </p:cSld>
  <p:clrMapOvr>
    <a:masterClrMapping/>
  </p:clrMapOvr>
</p:sld>
</file>

<file path=ppt/theme/theme1.xml><?xml version="1.0" encoding="utf-8"?>
<a:theme xmlns:a="http://schemas.openxmlformats.org/drawingml/2006/main" name="Officeova tema">
  <a:themeElements>
    <a:clrScheme name="Pisar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isar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ova tema">
  <a:themeElements>
    <a:clrScheme name="Pisar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isar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25282</TotalTime>
  <Words>1346</Words>
  <Application>Microsoft Office PowerPoint</Application>
  <PresentationFormat>Širokozaslonsko</PresentationFormat>
  <Paragraphs>78</Paragraphs>
  <Slides>15</Slides>
  <Notes>14</Notes>
  <HiddenSlides>0</HiddenSlides>
  <MMClips>0</MMClips>
  <ScaleCrop>false</ScaleCrop>
  <HeadingPairs>
    <vt:vector size="6" baseType="variant">
      <vt:variant>
        <vt:lpstr>Uporabljene pisave</vt:lpstr>
      </vt:variant>
      <vt:variant>
        <vt:i4>5</vt:i4>
      </vt:variant>
      <vt:variant>
        <vt:lpstr>Tema</vt:lpstr>
      </vt:variant>
      <vt:variant>
        <vt:i4>1</vt:i4>
      </vt:variant>
      <vt:variant>
        <vt:lpstr>Naslovi diapozitivov</vt:lpstr>
      </vt:variant>
      <vt:variant>
        <vt:i4>15</vt:i4>
      </vt:variant>
    </vt:vector>
  </HeadingPairs>
  <TitlesOfParts>
    <vt:vector size="21" baseType="lpstr">
      <vt:lpstr>Arial</vt:lpstr>
      <vt:lpstr>Arial Narrow</vt:lpstr>
      <vt:lpstr>Calibri</vt:lpstr>
      <vt:lpstr>Candara</vt:lpstr>
      <vt:lpstr>Wingdings</vt:lpstr>
      <vt:lpstr>Officeova tema</vt:lpstr>
      <vt:lpstr>  Kako nasloviti nizko dobrobit slovenskih učencev in učenk v mednarodni primerjavi  (PISA 2018) </vt:lpstr>
      <vt:lpstr>Ozadje in namen predstavitve</vt:lpstr>
      <vt:lpstr>Kaj predstavljamo?</vt:lpstr>
      <vt:lpstr>Obravnavani indikatorji</vt:lpstr>
      <vt:lpstr>Občutek pripadnosti šoli</vt:lpstr>
      <vt:lpstr>Zaznava učiteljeve opore pri pouku slovenščine</vt:lpstr>
      <vt:lpstr>Zaznavanje medvrstniškega nasilja</vt:lpstr>
      <vt:lpstr>Diskriminatorno vedenje učiteljev</vt:lpstr>
      <vt:lpstr>Diskriminatorno vedenje učiteljev</vt:lpstr>
      <vt:lpstr>Odnos do priseljencev</vt:lpstr>
      <vt:lpstr>Spretnost medkulturne komunikacije</vt:lpstr>
      <vt:lpstr>Zaključki</vt:lpstr>
      <vt:lpstr>Zaključki</vt:lpstr>
      <vt:lpstr>Zaključki</vt:lpstr>
      <vt:lpstr>PowerPointova predstavitev</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Individual and teacher-level predictors of student achievement: PISA 2015</dc:title>
  <dc:creator>Klaudija Šterman Ivančič</dc:creator>
  <cp:lastModifiedBy>Klaudija</cp:lastModifiedBy>
  <cp:revision>492</cp:revision>
  <dcterms:created xsi:type="dcterms:W3CDTF">2018-09-04T08:36:30Z</dcterms:created>
  <dcterms:modified xsi:type="dcterms:W3CDTF">2023-09-25T08:07:33Z</dcterms:modified>
</cp:coreProperties>
</file>