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4500" cy="99314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1" d="100"/>
          <a:sy n="131" d="100"/>
        </p:scale>
        <p:origin x="1044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ELO2022\064_VPI_predstavitev\Tabela_ucenci_s_posebnimi_potrebam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Razlika do večinske populacije - matematika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razkorak!$K$1</c:f>
              <c:strCache>
                <c:ptCount val="1"/>
                <c:pt idx="0">
                  <c:v>6r MAT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razkorak!$H$2:$H$13</c:f>
              <c:strCache>
                <c:ptCount val="12"/>
                <c:pt idx="0">
                  <c:v>2009/12</c:v>
                </c:pt>
                <c:pt idx="1">
                  <c:v>2010/13</c:v>
                </c:pt>
                <c:pt idx="2">
                  <c:v>2011/14</c:v>
                </c:pt>
                <c:pt idx="3">
                  <c:v>2012/15</c:v>
                </c:pt>
                <c:pt idx="4">
                  <c:v>2013/16</c:v>
                </c:pt>
                <c:pt idx="5">
                  <c:v>2014/17</c:v>
                </c:pt>
                <c:pt idx="6">
                  <c:v>2015/18</c:v>
                </c:pt>
                <c:pt idx="7">
                  <c:v>2016/19</c:v>
                </c:pt>
                <c:pt idx="8">
                  <c:v>2017/20</c:v>
                </c:pt>
                <c:pt idx="9">
                  <c:v>2018/21</c:v>
                </c:pt>
                <c:pt idx="10">
                  <c:v>2019/22</c:v>
                </c:pt>
                <c:pt idx="11">
                  <c:v>2020/23</c:v>
                </c:pt>
              </c:strCache>
            </c:strRef>
          </c:cat>
          <c:val>
            <c:numRef>
              <c:f>razkorak!$K$2:$K$13</c:f>
              <c:numCache>
                <c:formatCode>0.0</c:formatCode>
                <c:ptCount val="12"/>
                <c:pt idx="0">
                  <c:v>32.203777000000002</c:v>
                </c:pt>
                <c:pt idx="1">
                  <c:v>34.834705</c:v>
                </c:pt>
                <c:pt idx="2">
                  <c:v>33.908225999999999</c:v>
                </c:pt>
                <c:pt idx="3">
                  <c:v>34.843111999999998</c:v>
                </c:pt>
                <c:pt idx="4">
                  <c:v>34.948427000000002</c:v>
                </c:pt>
                <c:pt idx="5">
                  <c:v>37.249960000000002</c:v>
                </c:pt>
                <c:pt idx="6">
                  <c:v>35.879131000000001</c:v>
                </c:pt>
                <c:pt idx="7">
                  <c:v>36.118425999999999</c:v>
                </c:pt>
                <c:pt idx="8">
                  <c:v>36.924250000000001</c:v>
                </c:pt>
                <c:pt idx="9">
                  <c:v>36.523170999999998</c:v>
                </c:pt>
                <c:pt idx="10">
                  <c:v>37.206425000000003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48-4018-A7AB-19C27DB98A4B}"/>
            </c:ext>
          </c:extLst>
        </c:ser>
        <c:ser>
          <c:idx val="1"/>
          <c:order val="1"/>
          <c:tx>
            <c:strRef>
              <c:f>razkorak!$L$1</c:f>
              <c:strCache>
                <c:ptCount val="1"/>
                <c:pt idx="0">
                  <c:v>9r MAT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razkorak!$H$2:$H$13</c:f>
              <c:strCache>
                <c:ptCount val="12"/>
                <c:pt idx="0">
                  <c:v>2009/12</c:v>
                </c:pt>
                <c:pt idx="1">
                  <c:v>2010/13</c:v>
                </c:pt>
                <c:pt idx="2">
                  <c:v>2011/14</c:v>
                </c:pt>
                <c:pt idx="3">
                  <c:v>2012/15</c:v>
                </c:pt>
                <c:pt idx="4">
                  <c:v>2013/16</c:v>
                </c:pt>
                <c:pt idx="5">
                  <c:v>2014/17</c:v>
                </c:pt>
                <c:pt idx="6">
                  <c:v>2015/18</c:v>
                </c:pt>
                <c:pt idx="7">
                  <c:v>2016/19</c:v>
                </c:pt>
                <c:pt idx="8">
                  <c:v>2017/20</c:v>
                </c:pt>
                <c:pt idx="9">
                  <c:v>2018/21</c:v>
                </c:pt>
                <c:pt idx="10">
                  <c:v>2019/22</c:v>
                </c:pt>
                <c:pt idx="11">
                  <c:v>2020/23</c:v>
                </c:pt>
              </c:strCache>
            </c:strRef>
          </c:cat>
          <c:val>
            <c:numRef>
              <c:f>razkorak!$L$2:$L$13</c:f>
              <c:numCache>
                <c:formatCode>0.00</c:formatCode>
                <c:ptCount val="12"/>
                <c:pt idx="0">
                  <c:v>34.080447999999997</c:v>
                </c:pt>
                <c:pt idx="1">
                  <c:v>33.186729</c:v>
                </c:pt>
                <c:pt idx="2">
                  <c:v>35.604503000000001</c:v>
                </c:pt>
                <c:pt idx="3">
                  <c:v>34.143210000000003</c:v>
                </c:pt>
                <c:pt idx="4">
                  <c:v>34.900450999999997</c:v>
                </c:pt>
                <c:pt idx="5">
                  <c:v>35.658760000000001</c:v>
                </c:pt>
                <c:pt idx="6">
                  <c:v>35.337541000000002</c:v>
                </c:pt>
                <c:pt idx="7">
                  <c:v>37.192793000000002</c:v>
                </c:pt>
                <c:pt idx="9">
                  <c:v>37.345367000000003</c:v>
                </c:pt>
                <c:pt idx="10">
                  <c:v>37.350320000000004</c:v>
                </c:pt>
                <c:pt idx="11">
                  <c:v>38.586103999999999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48-4018-A7AB-19C27DB98A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1743376"/>
        <c:axId val="261743704"/>
      </c:lineChart>
      <c:catAx>
        <c:axId val="261743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61743704"/>
        <c:crosses val="autoZero"/>
        <c:auto val="1"/>
        <c:lblAlgn val="ctr"/>
        <c:lblOffset val="100"/>
        <c:noMultiLvlLbl val="0"/>
      </c:catAx>
      <c:valAx>
        <c:axId val="261743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6174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5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4" name="Picture 12" descr="Predloga1sloo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81388" cy="681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413" y="1814513"/>
            <a:ext cx="5757862" cy="1470025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sl-SI" altLang="sl-SI" noProof="0" smtClean="0"/>
              <a:t>Uredite slog naslova matrice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3500438"/>
            <a:ext cx="4064000" cy="17526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sl-SI" altLang="sl-SI" noProof="0" smtClean="0"/>
              <a:t>Kliknite, da uredite slog podnaslova matrice</a:t>
            </a:r>
          </a:p>
        </p:txBody>
      </p:sp>
      <p:pic>
        <p:nvPicPr>
          <p:cNvPr id="3079" name="Picture 7" descr="LOGORICB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115888"/>
            <a:ext cx="2300287" cy="148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8316913" y="6237288"/>
          <a:ext cx="500062" cy="27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orelDRAW" r:id="rId5" imgW="500634" imgH="272034" progId="CorelDRAW.Graphic.11">
                  <p:embed/>
                </p:oleObj>
              </mc:Choice>
              <mc:Fallback>
                <p:oleObj name="CorelDRAW" r:id="rId5" imgW="500634" imgH="272034" progId="CorelDRAW.Graphic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913" y="6237288"/>
                        <a:ext cx="500062" cy="271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6962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8381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566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2923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371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20848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435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698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67593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9130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pic>
        <p:nvPicPr>
          <p:cNvPr id="1040" name="Picture 16" descr="Predloga2slook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45238"/>
            <a:ext cx="9144000" cy="53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ric.si/mma/pravicne-moznosti-izobrazevanja-v-sloveniji-dec-2020/202012221246206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c.si/mma/Pravicne_moznosti_izobrazevanja_infografika.pdf/2023021610403134/" TargetMode="External"/><Relationship Id="rId2" Type="http://schemas.openxmlformats.org/officeDocument/2006/relationships/hyperlink" Target="https://www.ric.si/mma/pravicne-moznosti-izobrazevanja-v-sloveniji-dec-2020/202012221246206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rss.si/digitalna_bralnica/pouk-slovenscine-in-matematike-ter-socialno-custveno-odzivanje-ucenk-in-ucencev-v-casu-drugega-vala-epidemije-covida-19-2/" TargetMode="External"/><Relationship Id="rId4" Type="http://schemas.openxmlformats.org/officeDocument/2006/relationships/hyperlink" Target="https://www.ric.si/mma/U__iniki_izobra__evanja_2021_Ric_pic.pdf/202112240831300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Izzivi VSUO skozi  podatke zunanjih preizkusov znanja</a:t>
            </a:r>
            <a:endParaRPr lang="sl-SI" altLang="sl-SI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4293096"/>
            <a:ext cx="4064000" cy="959942"/>
          </a:xfrm>
        </p:spPr>
        <p:txBody>
          <a:bodyPr/>
          <a:lstStyle/>
          <a:p>
            <a:r>
              <a:rPr lang="sl-SI" altLang="sl-SI" dirty="0" smtClean="0"/>
              <a:t>Dr. Gašper Cankar</a:t>
            </a:r>
          </a:p>
          <a:p>
            <a:r>
              <a:rPr lang="sl-SI" altLang="sl-SI" dirty="0" smtClean="0"/>
              <a:t>Državni izpitni center</a:t>
            </a:r>
          </a:p>
          <a:p>
            <a:endParaRPr lang="sl-SI" altLang="sl-SI" dirty="0"/>
          </a:p>
          <a:p>
            <a:r>
              <a:rPr lang="sl-SI" altLang="sl-SI" dirty="0" err="1" smtClean="0"/>
              <a:t>PeF</a:t>
            </a:r>
            <a:r>
              <a:rPr lang="sl-SI" altLang="sl-SI" dirty="0" smtClean="0"/>
              <a:t>, Ljubljana, september 2023</a:t>
            </a:r>
            <a:endParaRPr lang="sl-SI" alt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Varno in spodbudno…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Govorimo o vsem, </a:t>
            </a:r>
            <a:r>
              <a:rPr lang="sl-SI" dirty="0"/>
              <a:t>kar predstavlja kontekst učnemu procesu, je v domeni šole in lahko učni proces pomembno spodbudi ali zavira</a:t>
            </a:r>
            <a:r>
              <a:rPr lang="sl-SI" dirty="0" smtClean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Čeprav dosežki niso v ospredju VSUO, pa lahko služijo kot ogledalo in izhodišče za vprašanja o PRAVIČNOSTI in KOMPENZATORNI vlogi šolstva.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64098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VSUO in inkluzija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23528" y="4091133"/>
            <a:ext cx="8229600" cy="824955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Delež učencev s posebnimi potrebami narašča. </a:t>
            </a:r>
          </a:p>
          <a:p>
            <a:pPr marL="0" indent="0">
              <a:buNone/>
            </a:pPr>
            <a:r>
              <a:rPr lang="sl-SI" sz="2000" dirty="0" smtClean="0"/>
              <a:t>Kaj so glavni mehanizmi, ki poganjajo opažen porast in kakšno spodbudno okolje potrebujemo, da bomo to ustrezno naslovili?</a:t>
            </a:r>
          </a:p>
          <a:p>
            <a:pPr marL="0" indent="0">
              <a:buNone/>
            </a:pPr>
            <a:endParaRPr lang="sl-SI" sz="1600" dirty="0" smtClean="0"/>
          </a:p>
          <a:p>
            <a:pPr marL="0" indent="0">
              <a:buNone/>
            </a:pPr>
            <a:r>
              <a:rPr lang="sl-SI" sz="2000" dirty="0" smtClean="0"/>
              <a:t>Pravične </a:t>
            </a:r>
            <a:r>
              <a:rPr lang="sl-SI" sz="2000" dirty="0"/>
              <a:t>možnosti izobraževanja v Sloveniji (</a:t>
            </a:r>
            <a:r>
              <a:rPr lang="sl-SI" sz="2000" u="sng" dirty="0">
                <a:hlinkClick r:id="rId2"/>
              </a:rPr>
              <a:t>https://www.ric.si/mma/pravicne-moznosti-izobrazevanja-v-sloveniji-dec-2020/2020122212462063/</a:t>
            </a:r>
            <a:r>
              <a:rPr lang="sl-SI" sz="2000" dirty="0"/>
              <a:t> )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18" y="1340768"/>
            <a:ext cx="4140482" cy="249926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7682" y="1340939"/>
            <a:ext cx="3790742" cy="25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72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VSUO in inkluzija</a:t>
            </a:r>
            <a:endParaRPr lang="sl-SI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184995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 smtClean="0"/>
              <a:t>Vsakoletno povečevanje deleža UPP na eni strani  in nič zmanjšan razkorak pri dosežkih UPP glede na večinsko populacijo…, navaja na sklepanje, da je nekaj narobe s kategoriziranjem UPP (odločbe) in/ali da z UPP v nadaljevanju nekaj ne delamo pravilno.</a:t>
            </a:r>
            <a:endParaRPr lang="sl-SI" sz="2000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4094514" cy="2460024"/>
          </a:xfrm>
          <a:prstGeom prst="rect">
            <a:avLst/>
          </a:prstGeom>
        </p:spPr>
      </p:pic>
      <p:graphicFrame>
        <p:nvGraphicFramePr>
          <p:cNvPr id="7" name="Grafikon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467620"/>
              </p:ext>
            </p:extLst>
          </p:nvPr>
        </p:nvGraphicFramePr>
        <p:xfrm>
          <a:off x="4346034" y="1340768"/>
          <a:ext cx="4114398" cy="246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5861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VSUO in inkluzija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257003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Ali lahko šolsko okolje kako kompenzira učinke, ki se v večji meri kažejo v skupinah UPP z nižjim SES?</a:t>
            </a:r>
            <a:endParaRPr lang="sl-SI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088176"/>
            <a:ext cx="3778313" cy="327055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088176"/>
            <a:ext cx="4056001" cy="384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5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VSUO in prehod v srednje šole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1401019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Katere </a:t>
            </a:r>
            <a:r>
              <a:rPr lang="sl-SI" dirty="0"/>
              <a:t>spodbude v šolskem okolju manjkajo učencem iz družin z nižjim SES, da bi pogosteje posegali po ambicioznejši izobraževalni poti in imeli višje aspiracije?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52736"/>
            <a:ext cx="8143040" cy="378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08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 dodatnimi podatki do bolj varnega in spodbudnega okolja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NPZ v 3 razredu bo omogočal dodaten vpogled v doseganje ciljev VSUO in omogočal šolam in sistemu kot celoti neposredno ukrepanje (</a:t>
            </a:r>
            <a:r>
              <a:rPr lang="sl-SI" dirty="0"/>
              <a:t>npr. na področju bralne pismenosti, razlik med dečki in deklicami, ipd.</a:t>
            </a:r>
            <a:r>
              <a:rPr lang="sl-SI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1145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 dodatnimi podatki do bolj varnega in spodbudnega okolja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9488" y="1844824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Merjenje socialne in čustvene dobrobiti učencev…</a:t>
            </a:r>
          </a:p>
          <a:p>
            <a:pPr marL="0" indent="0">
              <a:buNone/>
            </a:pPr>
            <a:r>
              <a:rPr lang="sl-SI" sz="2000" dirty="0" smtClean="0"/>
              <a:t>Leta 2021 je bil ob NPZ izveden vprašalnik, v katerem se je kohorti učencev 6. in 9. razreda povprašalo o socialnem in čustvenem doživljanju, o poučevanju v tem obdobju ipd. Tovrstno zbiranje podatkov je izvedljivo in z vidika doseganja vseh ciljev izobraževanja potrebno.</a:t>
            </a:r>
          </a:p>
          <a:p>
            <a:pPr marL="0" indent="0">
              <a:buNone/>
            </a:pPr>
            <a:endParaRPr lang="sl-SI" sz="2000" dirty="0" smtClean="0"/>
          </a:p>
          <a:p>
            <a:pPr marL="0" indent="0">
              <a:buNone/>
            </a:pPr>
            <a:r>
              <a:rPr lang="sl-SI" dirty="0" smtClean="0"/>
              <a:t>… in učiteljev</a:t>
            </a:r>
            <a:endParaRPr lang="sl-SI" dirty="0"/>
          </a:p>
          <a:p>
            <a:pPr marL="0" indent="0">
              <a:buNone/>
            </a:pPr>
            <a:r>
              <a:rPr lang="sl-SI" sz="2000" dirty="0" smtClean="0"/>
              <a:t>Glede na to, da se naši učitelji soočajo z izgorelostjo in čustveno napornim delom, bi morali ugotavljanje socialne in čustvene dobrobiti razširiti poleg učencev tudi na strokovne delavce.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487096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000" dirty="0"/>
              <a:t>Pravične možnosti izobraževanja v Sloveniji (</a:t>
            </a:r>
            <a:r>
              <a:rPr lang="sl-SI" sz="2000" u="sng" dirty="0">
                <a:hlinkClick r:id="rId2"/>
              </a:rPr>
              <a:t>https://www.ric.si/mma/pravicne-moznosti-izobrazevanja-v-sloveniji-dec-2020/2020122212462063/</a:t>
            </a:r>
            <a:r>
              <a:rPr lang="sl-SI" sz="2000" dirty="0"/>
              <a:t> </a:t>
            </a:r>
            <a:r>
              <a:rPr lang="sl-SI" sz="2000" dirty="0" smtClean="0"/>
              <a:t>)</a:t>
            </a:r>
          </a:p>
          <a:p>
            <a:pPr marL="0" indent="0">
              <a:buNone/>
            </a:pPr>
            <a:r>
              <a:rPr lang="sl-SI" baseline="30000" dirty="0"/>
              <a:t>Pravičnost v izobraževanju - </a:t>
            </a:r>
            <a:r>
              <a:rPr lang="sl-SI" baseline="30000" dirty="0" err="1"/>
              <a:t>infografike</a:t>
            </a:r>
            <a:r>
              <a:rPr lang="sl-SI" baseline="30000" dirty="0"/>
              <a:t> (</a:t>
            </a:r>
            <a:r>
              <a:rPr lang="sl-SI" u="sng" baseline="30000" dirty="0">
                <a:hlinkClick r:id="rId3"/>
              </a:rPr>
              <a:t>https://www.ric.si/mma/Pravicne_moznosti_izobrazevanja_infografika.pdf/2023021610403134/</a:t>
            </a:r>
            <a:r>
              <a:rPr lang="sl-SI" baseline="30000" dirty="0"/>
              <a:t> </a:t>
            </a:r>
            <a:r>
              <a:rPr lang="sl-SI" baseline="30000" dirty="0" smtClean="0"/>
              <a:t>)</a:t>
            </a:r>
            <a:endParaRPr lang="sl-SI" dirty="0" smtClean="0"/>
          </a:p>
          <a:p>
            <a:pPr marL="0" indent="0">
              <a:buNone/>
            </a:pPr>
            <a:r>
              <a:rPr lang="sl-SI" sz="2000" dirty="0"/>
              <a:t>Učinki izobraževanja na daljavo v šolskem letu 2020/21  (</a:t>
            </a:r>
            <a:r>
              <a:rPr lang="sl-SI" sz="2000" u="sng" dirty="0">
                <a:hlinkClick r:id="rId4"/>
              </a:rPr>
              <a:t>https://www.ric.si/mma/U__iniki_izobra__evanja_2021_Ric_pic.pdf/2021122408313000/</a:t>
            </a:r>
            <a:r>
              <a:rPr lang="sl-SI" sz="2000" dirty="0"/>
              <a:t> )</a:t>
            </a:r>
          </a:p>
          <a:p>
            <a:pPr marL="0" indent="0">
              <a:buNone/>
            </a:pPr>
            <a:r>
              <a:rPr lang="sl-SI" sz="2000" dirty="0"/>
              <a:t>Pouk slovenščine in matematike ter socialno-čustveno odzivanje učenk in učencev v času drugega vala epidemije covida-19 (</a:t>
            </a:r>
            <a:r>
              <a:rPr lang="sl-SI" sz="2000" u="sng" dirty="0">
                <a:hlinkClick r:id="rId5"/>
              </a:rPr>
              <a:t>https://www.zrss.si/digitalna_bralnica/pouk-slovenscine-in-matematike-ter-socialno-custveno-odzivanje-ucenk-in-ucencev-v-casu-drugega-vala-epidemije-covida-19-2/</a:t>
            </a:r>
            <a:r>
              <a:rPr lang="sl-SI" sz="2000" dirty="0"/>
              <a:t> )</a:t>
            </a:r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408772171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_RIC _SLO2">
  <a:themeElements>
    <a:clrScheme name="powerp_RIC _SLO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owerp_RIC _SLO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owerp_RIC _SLO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_RIC _SLO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_RIC _SLO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powerp_RIC _SLO2</Template>
  <TotalTime>86</TotalTime>
  <Words>429</Words>
  <Application>Microsoft Office PowerPoint</Application>
  <PresentationFormat>Diaprojekcija na zaslonu (4:3)</PresentationFormat>
  <Paragraphs>34</Paragraphs>
  <Slides>9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Arial Narrow</vt:lpstr>
      <vt:lpstr>powerp_RIC _SLO2</vt:lpstr>
      <vt:lpstr>CorelDRAW 11.0 Graphic</vt:lpstr>
      <vt:lpstr>Izzivi VSUO skozi  podatke zunanjih preizkusov znanja</vt:lpstr>
      <vt:lpstr>Varno in spodbudno…</vt:lpstr>
      <vt:lpstr>VSUO in inkluzija</vt:lpstr>
      <vt:lpstr>VSUO in inkluzija</vt:lpstr>
      <vt:lpstr>VSUO in inkluzija</vt:lpstr>
      <vt:lpstr>VSUO in prehod v srednje šole</vt:lpstr>
      <vt:lpstr>Z dodatnimi podatki do bolj varnega in spodbudnega okolja</vt:lpstr>
      <vt:lpstr>Z dodatnimi podatki do bolj varnega in spodbudnega okolja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Izzivi VSUO skozi  podatke zunanjih preizkusov znanja</dc:title>
  <dc:creator>Gašper</dc:creator>
  <cp:lastModifiedBy>Gašper</cp:lastModifiedBy>
  <cp:revision>7</cp:revision>
  <dcterms:created xsi:type="dcterms:W3CDTF">2023-09-25T06:07:09Z</dcterms:created>
  <dcterms:modified xsi:type="dcterms:W3CDTF">2023-09-25T07:34:07Z</dcterms:modified>
</cp:coreProperties>
</file>