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62" r:id="rId5"/>
    <p:sldId id="259" r:id="rId6"/>
    <p:sldId id="263" r:id="rId7"/>
    <p:sldId id="265" r:id="rId8"/>
    <p:sldId id="260" r:id="rId9"/>
    <p:sldId id="261" r:id="rId10"/>
    <p:sldId id="264" r:id="rId11"/>
    <p:sldId id="266" r:id="rId12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2035" autoAdjust="0"/>
  </p:normalViewPr>
  <p:slideViewPr>
    <p:cSldViewPr snapToGrid="0">
      <p:cViewPr varScale="1">
        <p:scale>
          <a:sx n="75" d="100"/>
          <a:sy n="75" d="100"/>
        </p:scale>
        <p:origin x="11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F89A27-B162-469F-932D-27B5D81ECFB4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GB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882244-1D3D-45D1-8E26-1FF752E16F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1332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882244-1D3D-45D1-8E26-1FF752E16F0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7260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200" dirty="0"/>
              <a:t>Razvojne potrebe in značilnosti otrok, socialni odnosi v skupini,  vodenje razreda, </a:t>
            </a:r>
            <a:r>
              <a:rPr lang="sl-SI" sz="1200" dirty="0" err="1"/>
              <a:t>asertivna</a:t>
            </a:r>
            <a:r>
              <a:rPr lang="sl-SI" sz="1200" dirty="0"/>
              <a:t> komunikacija, pomen odnosne kompetence in vzgojitelj, učitelj kot model, socialno-čustveno učenje, razumevanje otrok s tveganji in izzivi, krepitev ustvarjalnosti in inovativnosti v učni proces, kritično mišljenje, medijska pismenost, prva psihološka pomoč  </a:t>
            </a:r>
            <a:br>
              <a:rPr lang="sl-SI" sz="1200" dirty="0"/>
            </a:br>
            <a:endParaRPr lang="sl-SI" sz="1200" dirty="0"/>
          </a:p>
          <a:p>
            <a:endParaRPr lang="en-GB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882244-1D3D-45D1-8E26-1FF752E16F0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3493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9/25/2023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400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488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083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952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83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278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617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161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14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9/25/2023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592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089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347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074DF65-734B-C243-06BD-4C206369A3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l-SI" sz="5400" dirty="0"/>
              <a:t>Varno in spodbudno učno okolje: pogled psihologov praktikov v VI</a:t>
            </a:r>
            <a:endParaRPr lang="en-GB" sz="5400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4B342C77-B817-70B9-D0A4-E7D5E21213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sl-SI" dirty="0"/>
              <a:t>			</a:t>
            </a:r>
            <a:r>
              <a:rPr lang="sl-SI" sz="2000" dirty="0"/>
              <a:t>mag. Barbara </a:t>
            </a:r>
            <a:r>
              <a:rPr lang="sl-SI" sz="2000" dirty="0" err="1"/>
              <a:t>Stožir</a:t>
            </a:r>
            <a:r>
              <a:rPr lang="sl-SI" sz="2000" dirty="0"/>
              <a:t> Curk, univ. dipl. psih</a:t>
            </a:r>
            <a:r>
              <a:rPr lang="sl-SI" sz="2000" dirty="0" smtClean="0"/>
              <a:t>.</a:t>
            </a:r>
          </a:p>
          <a:p>
            <a:pPr algn="r"/>
            <a:r>
              <a:rPr lang="sl-SI" sz="2000" dirty="0" smtClean="0"/>
              <a:t>Osnovna šola Solkan (vrtec, šola) </a:t>
            </a:r>
            <a:endParaRPr lang="sl-SI" sz="2000" dirty="0"/>
          </a:p>
          <a:p>
            <a:pPr algn="r"/>
            <a:r>
              <a:rPr lang="sl-SI" sz="2000" dirty="0"/>
              <a:t>			Predsednica Sekcije psihologov v VI, Društvo psihologov Slovenije </a:t>
            </a:r>
            <a:endParaRPr lang="en-GB" sz="2000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D6F42EEC-BC20-B5EC-BD0A-C865CAA5C6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168" y="5861274"/>
            <a:ext cx="1828959" cy="695004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120B2403-6A5E-D914-9320-5CCB0F23E2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71509" y="312368"/>
            <a:ext cx="1420491" cy="59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7766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C15548F-8548-8ABC-7924-0C645CFCC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Predlogi </a:t>
            </a:r>
            <a:endParaRPr lang="en-GB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386D8890-B925-B976-62C0-39ACDEA05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082" y="2177418"/>
            <a:ext cx="10168128" cy="4234267"/>
          </a:xfrm>
        </p:spPr>
        <p:txBody>
          <a:bodyPr>
            <a:normAutofit/>
          </a:bodyPr>
          <a:lstStyle/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xmlns="" r:embed="rId3"/>
                    </a:ext>
                  </a:extLst>
                </a:blip>
              </a:buBlip>
            </a:pPr>
            <a:r>
              <a:rPr lang="sl-SI" dirty="0"/>
              <a:t> </a:t>
            </a:r>
            <a:r>
              <a:rPr lang="sl-SI" sz="2000" b="1" dirty="0"/>
              <a:t>Svetovalni delavci: </a:t>
            </a:r>
          </a:p>
          <a:p>
            <a:pPr lvl="1">
              <a:buBlip>
                <a:blip r:embed="rId2">
                  <a:extLst>
                    <a:ext uri="{96DAC541-7B7A-43D3-8B79-37D633B846F1}">
                      <asvg:svgBlip xmlns:asvg="http://schemas.microsoft.com/office/drawing/2016/SVG/main" xmlns="" r:embed="rId3"/>
                    </a:ext>
                  </a:extLst>
                </a:blip>
              </a:buBlip>
            </a:pPr>
            <a:r>
              <a:rPr lang="sl-SI" sz="2000" dirty="0"/>
              <a:t>zagotovitev </a:t>
            </a:r>
            <a:r>
              <a:rPr lang="sl-SI" sz="2000" b="1" dirty="0"/>
              <a:t>robnih pogojev dela </a:t>
            </a:r>
            <a:r>
              <a:rPr lang="sl-SI" sz="2000" dirty="0"/>
              <a:t>(normativi, sistem napredovanj, plačni pogoji) </a:t>
            </a:r>
          </a:p>
          <a:p>
            <a:pPr lvl="1">
              <a:buBlip>
                <a:blip r:embed="rId2">
                  <a:extLst>
                    <a:ext uri="{96DAC541-7B7A-43D3-8B79-37D633B846F1}">
                      <asvg:svgBlip xmlns:asvg="http://schemas.microsoft.com/office/drawing/2016/SVG/main" xmlns="" r:embed="rId3"/>
                    </a:ext>
                  </a:extLst>
                </a:blip>
              </a:buBlip>
            </a:pPr>
            <a:r>
              <a:rPr lang="sl-SI" sz="2000" b="1" dirty="0"/>
              <a:t>mentorstvo</a:t>
            </a:r>
            <a:r>
              <a:rPr lang="sl-SI" sz="2000" dirty="0"/>
              <a:t>, sistemsko urejen načrt izobraževanj in usposabljanj</a:t>
            </a:r>
          </a:p>
          <a:p>
            <a:pPr lvl="1">
              <a:buBlip>
                <a:blip r:embed="rId2">
                  <a:extLst>
                    <a:ext uri="{96DAC541-7B7A-43D3-8B79-37D633B846F1}">
                      <asvg:svgBlip xmlns:asvg="http://schemas.microsoft.com/office/drawing/2016/SVG/main" xmlns="" r:embed="rId3"/>
                    </a:ext>
                  </a:extLst>
                </a:blip>
              </a:buBlip>
            </a:pPr>
            <a:r>
              <a:rPr lang="sl-SI" sz="2000" dirty="0" err="1"/>
              <a:t>supervizija</a:t>
            </a:r>
            <a:r>
              <a:rPr lang="sl-SI" sz="2000" dirty="0"/>
              <a:t>, </a:t>
            </a:r>
            <a:r>
              <a:rPr lang="sl-SI" sz="2000" dirty="0" err="1"/>
              <a:t>intervizija</a:t>
            </a:r>
            <a:endParaRPr lang="sl-SI" sz="2000" dirty="0"/>
          </a:p>
          <a:p>
            <a:pPr lvl="1">
              <a:buBlip>
                <a:blip r:embed="rId2">
                  <a:extLst>
                    <a:ext uri="{96DAC541-7B7A-43D3-8B79-37D633B846F1}">
                      <asvg:svgBlip xmlns:asvg="http://schemas.microsoft.com/office/drawing/2016/SVG/main" xmlns="" r:embed="rId3"/>
                    </a:ext>
                  </a:extLst>
                </a:blip>
              </a:buBlip>
            </a:pPr>
            <a:r>
              <a:rPr lang="sl-SI" sz="2000" b="1" dirty="0"/>
              <a:t>timska naravnanost </a:t>
            </a:r>
            <a:r>
              <a:rPr lang="sl-SI" sz="2000" dirty="0"/>
              <a:t>v svetovalni </a:t>
            </a:r>
            <a:r>
              <a:rPr lang="sl-SI" sz="2000" dirty="0" smtClean="0"/>
              <a:t>službi,  </a:t>
            </a:r>
            <a:endParaRPr lang="sl-SI" sz="2000" dirty="0"/>
          </a:p>
          <a:p>
            <a:pPr lvl="1">
              <a:buBlip>
                <a:blip r:embed="rId2">
                  <a:extLst>
                    <a:ext uri="{96DAC541-7B7A-43D3-8B79-37D633B846F1}">
                      <asvg:svgBlip xmlns:asvg="http://schemas.microsoft.com/office/drawing/2016/SVG/main" xmlns="" r:embed="rId3"/>
                    </a:ext>
                  </a:extLst>
                </a:blip>
              </a:buBlip>
            </a:pPr>
            <a:r>
              <a:rPr lang="sl-SI" sz="2000" dirty="0"/>
              <a:t>smernice kot strateški dokument </a:t>
            </a:r>
          </a:p>
          <a:p>
            <a:pPr lvl="1">
              <a:buBlip>
                <a:blip r:embed="rId2">
                  <a:extLst>
                    <a:ext uri="{96DAC541-7B7A-43D3-8B79-37D633B846F1}">
                      <asvg:svgBlip xmlns:asvg="http://schemas.microsoft.com/office/drawing/2016/SVG/main" xmlns="" r:embed="rId3"/>
                    </a:ext>
                  </a:extLst>
                </a:blip>
              </a:buBlip>
            </a:pPr>
            <a:r>
              <a:rPr lang="sl-SI" dirty="0"/>
              <a:t> </a:t>
            </a:r>
            <a:r>
              <a:rPr lang="sl-SI" sz="2000" dirty="0"/>
              <a:t>kompetenčni modeli posameznih strokovnih modalitet 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xmlns="" r:embed="rId3"/>
                    </a:ext>
                  </a:extLst>
                </a:blip>
              </a:buBlip>
            </a:pPr>
            <a:r>
              <a:rPr lang="sl-SI" sz="2000" b="1" dirty="0"/>
              <a:t>Psihologi:</a:t>
            </a:r>
            <a:r>
              <a:rPr lang="sl-SI" dirty="0"/>
              <a:t> </a:t>
            </a:r>
          </a:p>
          <a:p>
            <a:pPr lvl="1">
              <a:buBlip>
                <a:blip r:embed="rId2">
                  <a:extLst>
                    <a:ext uri="{96DAC541-7B7A-43D3-8B79-37D633B846F1}">
                      <asvg:svgBlip xmlns:asvg="http://schemas.microsoft.com/office/drawing/2016/SVG/main" xmlns="" r:embed="rId3"/>
                    </a:ext>
                  </a:extLst>
                </a:blip>
              </a:buBlip>
            </a:pPr>
            <a:r>
              <a:rPr lang="sl-SI" sz="2000" dirty="0"/>
              <a:t>Zakon o psihološki dejavnosti, licenca, pogoji napredovanja</a:t>
            </a:r>
          </a:p>
          <a:p>
            <a:pPr marL="457200" lvl="1" indent="0">
              <a:buNone/>
            </a:pPr>
            <a:endParaRPr lang="en-GB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D4C70F2A-F317-43E0-682A-31A6B44A4E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82675" y="99437"/>
            <a:ext cx="1426588" cy="59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8019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B569B57-B676-7049-B07D-1634C16E0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Predlogi</a:t>
            </a:r>
            <a:endParaRPr lang="en-GB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5A33809-423C-B493-115D-3F43D9F47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6968" y="2008124"/>
            <a:ext cx="10168128" cy="3694176"/>
          </a:xfrm>
        </p:spPr>
        <p:txBody>
          <a:bodyPr>
            <a:noAutofit/>
          </a:bodyPr>
          <a:lstStyle/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xmlns="" r:embed="rId3"/>
                    </a:ext>
                  </a:extLst>
                </a:blip>
              </a:buBlip>
            </a:pPr>
            <a:r>
              <a:rPr lang="sl-SI" sz="2000" dirty="0"/>
              <a:t>p</a:t>
            </a:r>
            <a:r>
              <a:rPr lang="sl-SI" sz="2000" dirty="0" smtClean="0"/>
              <a:t>rostor v urniku (pomen razrednih ur)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xmlns="" r:embed="rId3"/>
                    </a:ext>
                  </a:extLst>
                </a:blip>
              </a:buBlip>
            </a:pPr>
            <a:r>
              <a:rPr lang="sl-SI" sz="2000" dirty="0" smtClean="0"/>
              <a:t>protokoli </a:t>
            </a:r>
            <a:r>
              <a:rPr lang="sl-SI" sz="2000" dirty="0"/>
              <a:t>sodelovanja z </a:t>
            </a:r>
            <a:r>
              <a:rPr lang="sl-SI" sz="2000" dirty="0" smtClean="0"/>
              <a:t>zdravstvom (NIJZ, CDZOM, Center za krepitev zdravja…), </a:t>
            </a:r>
            <a:r>
              <a:rPr lang="sl-SI" sz="2000" dirty="0"/>
              <a:t>socialo, policijo itd., nevladnimi organizacijami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xmlns="" r:embed="rId3"/>
                    </a:ext>
                  </a:extLst>
                </a:blip>
              </a:buBlip>
            </a:pPr>
            <a:r>
              <a:rPr lang="sl-SI" sz="2000" dirty="0"/>
              <a:t>vključevanje staršev (krepitev šol za </a:t>
            </a:r>
            <a:r>
              <a:rPr lang="sl-SI" sz="2000" dirty="0" smtClean="0"/>
              <a:t>starše – lokalna skupnost)</a:t>
            </a:r>
            <a:endParaRPr lang="sl-SI" sz="2000" dirty="0"/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xmlns="" r:embed="rId3"/>
                    </a:ext>
                  </a:extLst>
                </a:blip>
              </a:buBlip>
            </a:pPr>
            <a:r>
              <a:rPr lang="sl-SI" sz="2000" dirty="0"/>
              <a:t>sistem s </a:t>
            </a:r>
            <a:r>
              <a:rPr lang="sl-SI" sz="2000" dirty="0" smtClean="0"/>
              <a:t>strategijo (NPVI…), </a:t>
            </a:r>
            <a:r>
              <a:rPr lang="sl-SI" sz="2000" dirty="0"/>
              <a:t>s smernicami in protokoli, ki bodo vodilo za vse javne vrtce in </a:t>
            </a:r>
            <a:r>
              <a:rPr lang="sl-SI" sz="2000" dirty="0" smtClean="0"/>
              <a:t>šole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xmlns="" r:embed="rId3"/>
                    </a:ext>
                  </a:extLst>
                </a:blip>
              </a:buBlip>
            </a:pPr>
            <a:r>
              <a:rPr lang="sl-SI" sz="2000" dirty="0"/>
              <a:t>i</a:t>
            </a:r>
            <a:r>
              <a:rPr lang="sl-SI" sz="2000" dirty="0" smtClean="0"/>
              <a:t>nkluzivno okolje (nadarjeni, otroci s posebnimi potrebami, priseljenci…) </a:t>
            </a:r>
            <a:endParaRPr lang="sl-SI" sz="2000" dirty="0"/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xmlns="" r:embed="rId3"/>
                    </a:ext>
                  </a:extLst>
                </a:blip>
              </a:buBlip>
            </a:pPr>
            <a:r>
              <a:rPr lang="sl-SI" sz="2000" dirty="0"/>
              <a:t> </a:t>
            </a:r>
            <a:r>
              <a:rPr lang="sl-SI" sz="2000" dirty="0" smtClean="0"/>
              <a:t>evalvacija </a:t>
            </a:r>
            <a:r>
              <a:rPr lang="sl-SI" sz="2000" dirty="0"/>
              <a:t>in skrb za kakovost </a:t>
            </a:r>
            <a:endParaRPr lang="sl-SI" sz="2000" dirty="0" smtClean="0"/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xmlns="" r:embed="rId3"/>
                    </a:ext>
                  </a:extLst>
                </a:blip>
              </a:buBlip>
            </a:pPr>
            <a:r>
              <a:rPr lang="sl-SI" sz="2000" dirty="0"/>
              <a:t>p</a:t>
            </a:r>
            <a:r>
              <a:rPr lang="sl-SI" sz="2000" dirty="0" smtClean="0"/>
              <a:t>omen lokalne skupnosti (medgeneracijsko povezovanje, športna društva – trenerji…)</a:t>
            </a:r>
            <a:endParaRPr lang="sl-SI" sz="2000" dirty="0"/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xmlns="" r:embed="rId3"/>
                    </a:ext>
                  </a:extLst>
                </a:blip>
              </a:buBlip>
            </a:pPr>
            <a:r>
              <a:rPr lang="sl-SI" sz="2000" dirty="0"/>
              <a:t> </a:t>
            </a:r>
            <a:r>
              <a:rPr lang="sl-SI" sz="2000" b="1" dirty="0"/>
              <a:t>javna vrtec in šola kot pomembno dovolj dobro varno in spodbudno okolje za otroke in mladostnike</a:t>
            </a:r>
            <a:r>
              <a:rPr lang="sl-SI" sz="2000" dirty="0"/>
              <a:t>.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548213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D2717D8-A1A7-D691-C0A9-1C78DFFE8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Psihologi v VI</a:t>
            </a:r>
            <a:endParaRPr lang="en-GB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2BB783F-BC04-0C54-4456-6F377EA4A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972" y="2120605"/>
            <a:ext cx="10168128" cy="4262440"/>
          </a:xfrm>
        </p:spPr>
        <p:txBody>
          <a:bodyPr>
            <a:normAutofit fontScale="77500" lnSpcReduction="20000"/>
          </a:bodyPr>
          <a:lstStyle/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xmlns="" r:embed="rId3"/>
                    </a:ext>
                  </a:extLst>
                </a:blip>
              </a:buBlip>
            </a:pPr>
            <a:r>
              <a:rPr lang="sl-SI" sz="2600" dirty="0"/>
              <a:t>celotna VI vertikala kot </a:t>
            </a:r>
            <a:r>
              <a:rPr lang="sl-SI" sz="2600" b="1" dirty="0"/>
              <a:t>profesorji psihologije</a:t>
            </a:r>
            <a:r>
              <a:rPr lang="sl-SI" sz="2600" dirty="0"/>
              <a:t>, vzgojitelji v dijaških domovih in zavodih, izvajalci dodatne strokovne pomoči, </a:t>
            </a:r>
            <a:r>
              <a:rPr lang="sl-SI" sz="2600" b="1" dirty="0"/>
              <a:t>svetovalni delavci </a:t>
            </a:r>
            <a:r>
              <a:rPr lang="sl-SI" sz="2600" dirty="0"/>
              <a:t>v vrtcih, osnovnih in srednjih šolah, dijaških domovih in vzgojno varstvenih ustanovah </a:t>
            </a:r>
            <a:endParaRPr lang="sl-SI" sz="2600" b="1" dirty="0"/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xmlns="" r:embed="rId3"/>
                    </a:ext>
                  </a:extLst>
                </a:blip>
              </a:buBlip>
            </a:pPr>
            <a:r>
              <a:rPr lang="sl-SI" sz="2600" b="1" dirty="0"/>
              <a:t>znanja</a:t>
            </a:r>
            <a:r>
              <a:rPr lang="sl-SI" sz="2600" dirty="0"/>
              <a:t> s področja šolske, razvojne, socialne psihologije, osnov klinične psihologije in psihodiagnostike ter psihopatologije, organizacijske psihologije, uporaba </a:t>
            </a:r>
            <a:r>
              <a:rPr lang="sl-SI" sz="2600" b="1" dirty="0"/>
              <a:t>znanstvenih spoznanj</a:t>
            </a:r>
            <a:r>
              <a:rPr lang="sl-SI" sz="2600" dirty="0"/>
              <a:t>, na </a:t>
            </a:r>
            <a:r>
              <a:rPr lang="sl-SI" sz="2600" b="1" dirty="0"/>
              <a:t>dokazih temelječih pristopih, skrb za visoke strokovne in etične standarde (Kodeks poklicne etike psihologov) ter nenehen strokovni razvoj in krepitev kompetenc (npr. </a:t>
            </a:r>
            <a:r>
              <a:rPr lang="sl-SI" sz="2600" b="1" dirty="0" err="1"/>
              <a:t>Superpsiholog</a:t>
            </a:r>
            <a:r>
              <a:rPr lang="sl-SI" sz="2600" b="1" dirty="0"/>
              <a:t>)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xmlns="" r:embed="rId3"/>
                    </a:ext>
                  </a:extLst>
                </a:blip>
              </a:buBlip>
            </a:pPr>
            <a:r>
              <a:rPr lang="sl-SI" sz="2600" b="1" dirty="0"/>
              <a:t>sodelovalen in svetovalen, interdisciplinaren odnos znotraj in zunaj VI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xmlns="" r:embed="rId3"/>
                    </a:ext>
                  </a:extLst>
                </a:blip>
              </a:buBlip>
            </a:pPr>
            <a:r>
              <a:rPr lang="sl-SI" sz="2600" dirty="0"/>
              <a:t>člani različnih delovnih skupin, stanovsko združenje SPVI, DPS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xmlns="" r:embed="rId3"/>
                    </a:ext>
                  </a:extLst>
                </a:blip>
              </a:buBlip>
            </a:pPr>
            <a:r>
              <a:rPr lang="sl-SI" sz="2600" b="1" dirty="0"/>
              <a:t>strokovni izpit na področju VI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xmlns="" r:embed="rId3"/>
                    </a:ext>
                  </a:extLst>
                </a:blip>
              </a:buBlip>
            </a:pPr>
            <a:r>
              <a:rPr lang="sl-SI" sz="2600" dirty="0"/>
              <a:t>delo psihologa v VI </a:t>
            </a:r>
            <a:r>
              <a:rPr lang="sl-SI" sz="2600" b="1" dirty="0"/>
              <a:t>ni</a:t>
            </a:r>
            <a:r>
              <a:rPr lang="sl-SI" sz="2600" dirty="0"/>
              <a:t> posebej sistemsko opredeljeno v zakonodaji in pravilnikih 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xmlns="" r:embed="rId3"/>
                    </a:ext>
                  </a:extLst>
                </a:blip>
              </a:buBlip>
            </a:pPr>
            <a:endParaRPr lang="sl-SI" sz="2600" dirty="0"/>
          </a:p>
          <a:p>
            <a:pPr marL="0" indent="0">
              <a:buNone/>
            </a:pPr>
            <a:endParaRPr lang="sl-SI" sz="2600" dirty="0"/>
          </a:p>
          <a:p>
            <a:pPr marL="0" indent="0">
              <a:buNone/>
            </a:pPr>
            <a:endParaRPr lang="sl-SI" sz="2200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3AD8F1FC-3FEB-F722-FF92-D7AC3ADE72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73450" y="156251"/>
            <a:ext cx="1420491" cy="59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494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2823FAC-2BF7-9001-68B9-BE38FD977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Stanje v VI</a:t>
            </a:r>
            <a:endParaRPr lang="en-GB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FAFC986-C59C-E023-B5E5-A3EDB70945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0461" y="2188516"/>
            <a:ext cx="10168128" cy="3694176"/>
          </a:xfrm>
        </p:spPr>
        <p:txBody>
          <a:bodyPr>
            <a:normAutofit fontScale="92500" lnSpcReduction="10000"/>
          </a:bodyPr>
          <a:lstStyle/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xmlns="" r:embed="rId3"/>
                    </a:ext>
                  </a:extLst>
                </a:blip>
              </a:buBlip>
            </a:pPr>
            <a:r>
              <a:rPr lang="sl-SI" dirty="0"/>
              <a:t> </a:t>
            </a:r>
            <a:r>
              <a:rPr lang="sl-SI" sz="2200" b="1" dirty="0"/>
              <a:t>povečanje raznolikosti </a:t>
            </a:r>
            <a:r>
              <a:rPr lang="sl-SI" sz="2200" dirty="0"/>
              <a:t>med otroki in mladostniki (helikopterski/odsotni starši; avtoritarna/permisivna vzgoja, bogastvo/revščina/razlike v spodbudnem domačem okolju, porast individualizma in visokih zahtev do otrok in mladostnikov (dosežki), kulturne razlike)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xmlns="" r:embed="rId3"/>
                    </a:ext>
                  </a:extLst>
                </a:blip>
              </a:buBlip>
            </a:pPr>
            <a:r>
              <a:rPr lang="sl-SI" sz="2200" b="1" dirty="0"/>
              <a:t>? zagotavljanje enakosti 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xmlns="" r:embed="rId3"/>
                    </a:ext>
                  </a:extLst>
                </a:blip>
              </a:buBlip>
            </a:pPr>
            <a:r>
              <a:rPr lang="sl-SI" sz="2200" dirty="0"/>
              <a:t> </a:t>
            </a:r>
            <a:r>
              <a:rPr lang="sl-SI" sz="2200" b="1" dirty="0"/>
              <a:t>nezaupanje</a:t>
            </a:r>
            <a:r>
              <a:rPr lang="sl-SI" sz="2200" dirty="0"/>
              <a:t> staršev v pedagoško prakso, v ospredju </a:t>
            </a:r>
            <a:r>
              <a:rPr lang="sl-SI" sz="2200" b="1" dirty="0"/>
              <a:t>pravni pristopi, ogled VI </a:t>
            </a:r>
            <a:r>
              <a:rPr lang="sl-SI" sz="2200" dirty="0"/>
              <a:t>v družbi prenizek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xmlns="" r:embed="rId3"/>
                    </a:ext>
                  </a:extLst>
                </a:blip>
              </a:buBlip>
            </a:pPr>
            <a:r>
              <a:rPr lang="sl-SI" sz="2200" dirty="0"/>
              <a:t> ? </a:t>
            </a:r>
            <a:r>
              <a:rPr lang="sl-SI" sz="2200" b="1" dirty="0"/>
              <a:t>strategija razvoja </a:t>
            </a:r>
            <a:r>
              <a:rPr lang="sl-SI" sz="2200" dirty="0"/>
              <a:t>VI in pomena VI kot </a:t>
            </a:r>
            <a:r>
              <a:rPr lang="sl-SI" sz="2200" b="1" dirty="0"/>
              <a:t>ključnega generatorja </a:t>
            </a:r>
            <a:r>
              <a:rPr lang="sl-SI" sz="2200" dirty="0"/>
              <a:t>razvoja družbe 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xmlns="" r:embed="rId3"/>
                    </a:ext>
                  </a:extLst>
                </a:blip>
              </a:buBlip>
            </a:pPr>
            <a:r>
              <a:rPr lang="sl-SI" sz="2200" b="1" dirty="0"/>
              <a:t>odhodi</a:t>
            </a:r>
            <a:r>
              <a:rPr lang="sl-SI" sz="2200" dirty="0"/>
              <a:t> učiteljev, psihologov, svetovalnih delavcev iz VI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BADF9F84-9D4E-7C4F-154B-E0AC0790AE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70402" y="88340"/>
            <a:ext cx="1426588" cy="59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169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2241E7D-1BDE-DEA5-F81D-5A218EAE2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Stanje v VI</a:t>
            </a:r>
            <a:endParaRPr lang="en-GB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1B8B875-34FC-3928-7CCB-70BEEBDC8B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246050"/>
            <a:ext cx="10168128" cy="3926150"/>
          </a:xfrm>
        </p:spPr>
        <p:txBody>
          <a:bodyPr>
            <a:normAutofit fontScale="62500" lnSpcReduction="20000"/>
          </a:bodyPr>
          <a:lstStyle/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xmlns="" r:embed="rId3"/>
                    </a:ext>
                  </a:extLst>
                </a:blip>
              </a:buBlip>
            </a:pPr>
            <a:r>
              <a:rPr lang="sl-SI" b="1" dirty="0"/>
              <a:t>predšolsko obdobje: </a:t>
            </a:r>
            <a:r>
              <a:rPr lang="sl-SI" dirty="0"/>
              <a:t>pasivnost, pomanjkanje izkušenj in igre, uporaba zaslonov v prostem času 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xmlns="" r:embed="rId3"/>
                    </a:ext>
                  </a:extLst>
                </a:blip>
              </a:buBlip>
            </a:pPr>
            <a:r>
              <a:rPr lang="sl-SI" b="1" dirty="0"/>
              <a:t>šolsko obdobje</a:t>
            </a:r>
            <a:r>
              <a:rPr lang="sl-SI" dirty="0"/>
              <a:t>: anksioznost in depresivne motnje, </a:t>
            </a:r>
            <a:r>
              <a:rPr lang="sl-SI" dirty="0" err="1"/>
              <a:t>samopoškodbeno</a:t>
            </a:r>
            <a:r>
              <a:rPr lang="sl-SI" dirty="0"/>
              <a:t> vedenje, motnje hranjenja, </a:t>
            </a:r>
            <a:r>
              <a:rPr lang="sl-SI" b="1" dirty="0"/>
              <a:t>samomorilne težnje</a:t>
            </a:r>
            <a:r>
              <a:rPr lang="sl-SI" dirty="0"/>
              <a:t>, nizka stresna odpornost, nizka samopodoba, samomorilne težnje in poskusi samomora, težave v socialnih odnosih, nizka učna in delovna motivacija, motnje pozornosti in koncentracije, učne težave, vzgojne težave in odklanjanje šole, </a:t>
            </a:r>
            <a:r>
              <a:rPr lang="sl-SI" b="1" dirty="0"/>
              <a:t>nefunkcionalni načini reševanja konfliktov in </a:t>
            </a:r>
            <a:r>
              <a:rPr lang="sl-SI" b="1" dirty="0" err="1"/>
              <a:t>medvrstniško</a:t>
            </a:r>
            <a:r>
              <a:rPr lang="sl-SI" b="1" dirty="0"/>
              <a:t> nasilje </a:t>
            </a:r>
            <a:r>
              <a:rPr lang="sl-SI" dirty="0"/>
              <a:t>s prenosom na splet, težave na področju </a:t>
            </a:r>
            <a:r>
              <a:rPr lang="sl-SI" b="1" dirty="0"/>
              <a:t>spolne identitete in spolne usmerjenosti</a:t>
            </a:r>
            <a:r>
              <a:rPr lang="sl-SI" dirty="0"/>
              <a:t>, samoregulacija pri uporabi zaslonov, </a:t>
            </a:r>
            <a:r>
              <a:rPr lang="sl-SI" b="1" dirty="0"/>
              <a:t>individualizem</a:t>
            </a:r>
            <a:r>
              <a:rPr lang="sl-SI" dirty="0"/>
              <a:t>, izključevanje zaradi drugačnosti, </a:t>
            </a:r>
            <a:r>
              <a:rPr lang="sl-SI" b="1" dirty="0"/>
              <a:t>predsodki</a:t>
            </a:r>
            <a:r>
              <a:rPr lang="sl-SI" dirty="0"/>
              <a:t> do priseljencev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xmlns="" r:embed="rId3"/>
                    </a:ext>
                  </a:extLst>
                </a:blip>
              </a:buBlip>
            </a:pPr>
            <a:r>
              <a:rPr lang="sl-SI" dirty="0"/>
              <a:t>otroci in mladostniki z </a:t>
            </a:r>
            <a:r>
              <a:rPr lang="sl-SI" b="1" dirty="0"/>
              <a:t>več tveganji in izzivi </a:t>
            </a:r>
            <a:r>
              <a:rPr lang="sl-SI" dirty="0"/>
              <a:t>(višji potenciali, nadarjeni učenci, otroci s posebnimi potrebami, nasilje v družini, nizek SES staršev, krizni dogodki, smrt, bolezen 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xmlns="" r:embed="rId3"/>
                    </a:ext>
                  </a:extLst>
                </a:blip>
              </a:buBlip>
            </a:pPr>
            <a:r>
              <a:rPr lang="sl-SI" dirty="0" smtClean="0"/>
              <a:t>dolge </a:t>
            </a:r>
            <a:r>
              <a:rPr lang="sl-SI" dirty="0"/>
              <a:t>čakalne vrste, finančna obremenitev za družino in družbo 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xmlns="" r:embed="rId3"/>
                    </a:ext>
                  </a:extLst>
                </a:blip>
              </a:buBlip>
            </a:pPr>
            <a:endParaRPr lang="en-GB" dirty="0"/>
          </a:p>
        </p:txBody>
      </p:sp>
      <p:pic>
        <p:nvPicPr>
          <p:cNvPr id="4" name="Slika 3" descr="Slika, ki vsebuje besede posnetek zaslona, pisava, besedilo, črna&#10;&#10;Opis je samodejno ustvarjen">
            <a:extLst>
              <a:ext uri="{FF2B5EF4-FFF2-40B4-BE49-F238E27FC236}">
                <a16:creationId xmlns:a16="http://schemas.microsoft.com/office/drawing/2014/main" id="{D8F862D4-B86A-2463-89B0-CDCD49C157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70402" y="88340"/>
            <a:ext cx="1426588" cy="59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285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89636FF-6213-94AF-E74C-A9B337937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Strategije, programi, smernice v luči varnega, spodbudnega in vključujočega učnega okolja </a:t>
            </a:r>
            <a:r>
              <a:rPr lang="sl-SI" sz="2200" dirty="0"/>
              <a:t>(VSVUO)</a:t>
            </a:r>
            <a:endParaRPr lang="en-GB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35D3A5B-4312-970C-78A8-870F2042B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884676"/>
          </a:xfrm>
        </p:spPr>
        <p:txBody>
          <a:bodyPr>
            <a:normAutofit fontScale="70000" lnSpcReduction="20000"/>
          </a:bodyPr>
          <a:lstStyle/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xmlns="" r:embed="rId3"/>
                    </a:ext>
                  </a:extLst>
                </a:blip>
              </a:buBlip>
            </a:pPr>
            <a:r>
              <a:rPr lang="sl-SI" dirty="0"/>
              <a:t>Na ravni VI zavoda varno, spodbudno in vključujoče učno okolje predstavlja učečo se skupnost </a:t>
            </a:r>
            <a:r>
              <a:rPr lang="sl-SI" b="1" dirty="0"/>
              <a:t>med vsemi </a:t>
            </a:r>
            <a:r>
              <a:rPr lang="sl-SI" dirty="0"/>
              <a:t>deležniki, kulturo in klimo, kjer cenijo demokratične </a:t>
            </a:r>
            <a:r>
              <a:rPr lang="sl-SI" b="1" dirty="0"/>
              <a:t>vrednote</a:t>
            </a:r>
            <a:r>
              <a:rPr lang="sl-SI" dirty="0"/>
              <a:t>, </a:t>
            </a:r>
            <a:r>
              <a:rPr lang="sl-SI" b="1" dirty="0" err="1"/>
              <a:t>asertivno</a:t>
            </a:r>
            <a:r>
              <a:rPr lang="sl-SI" dirty="0"/>
              <a:t> komunikacijo, </a:t>
            </a:r>
            <a:r>
              <a:rPr lang="sl-SI" b="1" dirty="0"/>
              <a:t>timsko</a:t>
            </a:r>
            <a:r>
              <a:rPr lang="sl-SI" dirty="0"/>
              <a:t> sodelovanje in povezovanje, </a:t>
            </a:r>
            <a:r>
              <a:rPr lang="sl-SI" b="1" dirty="0"/>
              <a:t>ustvarjalnost</a:t>
            </a:r>
            <a:r>
              <a:rPr lang="sl-SI" dirty="0"/>
              <a:t> in </a:t>
            </a:r>
            <a:r>
              <a:rPr lang="sl-SI" b="1" dirty="0"/>
              <a:t>kritično</a:t>
            </a:r>
            <a:r>
              <a:rPr lang="sl-SI" dirty="0"/>
              <a:t> mišljenje, </a:t>
            </a:r>
            <a:r>
              <a:rPr lang="sl-SI" b="1" dirty="0" err="1"/>
              <a:t>inkluzivnost</a:t>
            </a:r>
            <a:r>
              <a:rPr lang="sl-SI" dirty="0"/>
              <a:t>, aktivno vlogo otrok in mladostnikov, kjer </a:t>
            </a:r>
            <a:r>
              <a:rPr lang="sl-SI" b="1" dirty="0"/>
              <a:t>ni prostora za predsodke </a:t>
            </a:r>
            <a:r>
              <a:rPr lang="sl-SI" dirty="0"/>
              <a:t>in velja </a:t>
            </a:r>
            <a:r>
              <a:rPr lang="sl-SI" b="1" dirty="0"/>
              <a:t>ničelna toleranca</a:t>
            </a:r>
            <a:r>
              <a:rPr lang="sl-SI" dirty="0"/>
              <a:t> do </a:t>
            </a:r>
            <a:r>
              <a:rPr lang="sl-SI" dirty="0" err="1"/>
              <a:t>neobravnave</a:t>
            </a:r>
            <a:r>
              <a:rPr lang="sl-SI" dirty="0"/>
              <a:t> nasilja.   </a:t>
            </a:r>
            <a:endParaRPr lang="en-GB" dirty="0"/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xmlns="" r:embed="rId3"/>
                    </a:ext>
                  </a:extLst>
                </a:blip>
              </a:buBlip>
            </a:pPr>
            <a:r>
              <a:rPr lang="sl-SI" dirty="0"/>
              <a:t>Varno, spodbudno in vključujoče učno okolje predstavlja pomemben podstat za celosten in optimalen razvoj vsakega otroka in mladostnika ter njegovo dobrobit in blagostanje. Predstavlja pomemben </a:t>
            </a:r>
            <a:r>
              <a:rPr lang="sl-SI" b="1" dirty="0"/>
              <a:t>varovalni dejavnik </a:t>
            </a:r>
            <a:r>
              <a:rPr lang="sl-SI" dirty="0"/>
              <a:t>na področju težav v duševnem zdravju.</a:t>
            </a:r>
          </a:p>
          <a:p>
            <a:pPr marL="0" indent="0">
              <a:buNone/>
            </a:pPr>
            <a:r>
              <a:rPr lang="sl-SI" dirty="0"/>
              <a:t>   </a:t>
            </a:r>
          </a:p>
          <a:p>
            <a:pPr marL="0" indent="0" algn="ctr">
              <a:buNone/>
            </a:pPr>
            <a:r>
              <a:rPr lang="sl-SI" b="1" dirty="0"/>
              <a:t>Potrebna usklajenost in skrb za kakovostno uresničevanje zapisanih načel, smernic, priporočil in protokolov. 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68FE3475-87AA-DCE3-963A-16A65FDEF0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82675" y="99437"/>
            <a:ext cx="1426588" cy="59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486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AE11EBD-43CB-EEA1-9759-7B6582F4E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Strategije, programi, </a:t>
            </a:r>
            <a:r>
              <a:rPr lang="sl-SI" b="1" dirty="0"/>
              <a:t>smernice</a:t>
            </a:r>
            <a:r>
              <a:rPr lang="sl-SI" dirty="0"/>
              <a:t> v luči varnega, spodbudnega in vključujočega učnega okolja </a:t>
            </a:r>
            <a:r>
              <a:rPr lang="sl-SI" sz="2200" dirty="0"/>
              <a:t>(VSVUO)</a:t>
            </a:r>
            <a:endParaRPr lang="en-GB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61563C9-3614-0794-D91D-B9C140E5DB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xmlns="" r:embed="rId3"/>
                    </a:ext>
                  </a:extLst>
                </a:blip>
              </a:buBlip>
            </a:pPr>
            <a:r>
              <a:rPr lang="sl-SI" b="1" dirty="0"/>
              <a:t>prenova smernic </a:t>
            </a:r>
            <a:r>
              <a:rPr lang="sl-SI" dirty="0"/>
              <a:t>za svetovalno delo v vrtcih, osnovnih, srednjih šolah in dijaških domovih  (pripravljen osnutek)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xmlns="" r:embed="rId3"/>
                    </a:ext>
                  </a:extLst>
                </a:blip>
              </a:buBlip>
            </a:pPr>
            <a:r>
              <a:rPr lang="sl-SI" b="1" dirty="0"/>
              <a:t>svetovalna služba </a:t>
            </a:r>
            <a:r>
              <a:rPr lang="sl-SI" dirty="0"/>
              <a:t>enakovreden podsistem VI ustanove, razvojno preventivno naravnana služba, s ciljem  sooblikovanja, soustvarjanja pogojev, pristopov VSVUO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xmlns="" r:embed="rId3"/>
                    </a:ext>
                  </a:extLst>
                </a:blip>
              </a:buBlip>
            </a:pPr>
            <a:r>
              <a:rPr lang="sl-SI" b="1" dirty="0"/>
              <a:t>tri ravni delovanja</a:t>
            </a:r>
            <a:r>
              <a:rPr lang="sl-SI" dirty="0"/>
              <a:t>: (1) na ravni VI zavoda, (2) delo pri pouku in/ali delu s skupino/oddelkom, (3) pomoč in podpora posamezniku. 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xmlns="" r:embed="rId3"/>
                    </a:ext>
                  </a:extLst>
                </a:blip>
              </a:buBlip>
            </a:pPr>
            <a:r>
              <a:rPr lang="sl-SI" b="1" dirty="0"/>
              <a:t>5 področij delovanja</a:t>
            </a:r>
            <a:r>
              <a:rPr lang="sl-SI" dirty="0"/>
              <a:t>:  (1) razvoj VI ustanove in profesionalni razvoj, (2) </a:t>
            </a:r>
            <a:r>
              <a:rPr lang="sl-SI" b="1" dirty="0"/>
              <a:t>vzgojno delovanje za varno, spodbudno in vključujoče okolje</a:t>
            </a:r>
            <a:r>
              <a:rPr lang="sl-SI" dirty="0"/>
              <a:t>, (3) </a:t>
            </a:r>
            <a:r>
              <a:rPr lang="sl-SI" dirty="0" smtClean="0"/>
              <a:t>igra, učenje </a:t>
            </a:r>
            <a:r>
              <a:rPr lang="sl-SI" dirty="0"/>
              <a:t>in poučevanje, (4) celostni razvoj učencev in (5) vzgojno-izobraževalni prehodi. </a:t>
            </a:r>
            <a:endParaRPr lang="en-GB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EF26F297-68F8-8A5F-7476-18A4AB9221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82675" y="99437"/>
            <a:ext cx="1426588" cy="59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651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D3C4AC5-B8C0-90B8-E3B1-C0388D8AB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b="1" dirty="0"/>
              <a:t>Glavni poudarki </a:t>
            </a:r>
            <a:r>
              <a:rPr lang="sl-SI" dirty="0"/>
              <a:t>smernic za delovanje psihologa, svetovalnega delavca za VSVUO</a:t>
            </a:r>
            <a:endParaRPr lang="en-GB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72A2A40D-1C3C-2729-B1D4-1058B21B5F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2000" b="1" dirty="0"/>
              <a:t>sooblikovanje</a:t>
            </a:r>
            <a:r>
              <a:rPr lang="sl-SI" sz="2000" dirty="0"/>
              <a:t> vizije, strateških, delovnih dokumentov (LDN, razvojni načrt, </a:t>
            </a:r>
            <a:r>
              <a:rPr lang="sl-SI" sz="2000" dirty="0" err="1"/>
              <a:t>samoevalvacijsko</a:t>
            </a:r>
            <a:r>
              <a:rPr lang="sl-SI" sz="2000" dirty="0"/>
              <a:t> poročilo, vzgojnega načrta, pravila šolskega reda), protokoli (obravnava nasilja, načini komunikacije itd.), načrta za izobraževanje vzgojiteljskega, učiteljskega zbora, preventivni programi za vodenje razreda, krepitev duševnega zdravja v skupini, razredu, šola za starše, krepitev prostovoljstva, tutorstva, vključevanje priseljencev, intervizijska srečanja, delo s skupinami učiteljev in oddelki ter starši v procesu pomoči, individualna pomoč in svetovanje … </a:t>
            </a:r>
          </a:p>
          <a:p>
            <a:r>
              <a:rPr lang="sl-SI" sz="2000" b="1" dirty="0"/>
              <a:t>krizne intervencije 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3284983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3C2CD24-D72E-A5EB-8F73-AAAF90206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552" y="375888"/>
            <a:ext cx="10168128" cy="1179576"/>
          </a:xfrm>
        </p:spPr>
        <p:txBody>
          <a:bodyPr>
            <a:normAutofit/>
          </a:bodyPr>
          <a:lstStyle/>
          <a:p>
            <a:r>
              <a:rPr lang="sl-SI" dirty="0"/>
              <a:t>Predlogi</a:t>
            </a:r>
            <a:endParaRPr lang="en-GB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BF13149B-FA9E-A898-7B70-D5858C8263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816" y="1613219"/>
            <a:ext cx="11277600" cy="4284105"/>
          </a:xfrm>
        </p:spPr>
        <p:txBody>
          <a:bodyPr>
            <a:noAutofit/>
          </a:bodyPr>
          <a:lstStyle/>
          <a:p>
            <a:pPr>
              <a:buBlip>
                <a:blip r:embed="rId3">
                  <a:extLst>
                    <a:ext uri="{96DAC541-7B7A-43D3-8B79-37D633B846F1}">
                      <asvg:svgBlip xmlns:asvg="http://schemas.microsoft.com/office/drawing/2016/SVG/main" xmlns="" r:embed="rId4"/>
                    </a:ext>
                  </a:extLst>
                </a:blip>
              </a:buBlip>
            </a:pPr>
            <a:r>
              <a:rPr lang="sl-SI" sz="2000" b="1" dirty="0"/>
              <a:t>Vodstvo vrtcev, šol</a:t>
            </a:r>
            <a:r>
              <a:rPr lang="sl-SI" sz="2000" dirty="0"/>
              <a:t>: načrtno delovanje v smeri promocije in zagotavljanja VSVUO znotraj VI – LDN, razvojni načrt, vzgojni načrt, skrb za karierni razvoj zaposlenih (osebni karierni sistem izobraževanja vzgojitelja, učitelja)</a:t>
            </a:r>
            <a:endParaRPr lang="sl-SI" sz="2000" b="1" dirty="0"/>
          </a:p>
          <a:p>
            <a:pPr>
              <a:buBlip>
                <a:blip r:embed="rId3">
                  <a:extLst>
                    <a:ext uri="{96DAC541-7B7A-43D3-8B79-37D633B846F1}">
                      <asvg:svgBlip xmlns:asvg="http://schemas.microsoft.com/office/drawing/2016/SVG/main" xmlns="" r:embed="rId4"/>
                    </a:ext>
                  </a:extLst>
                </a:blip>
              </a:buBlip>
            </a:pPr>
            <a:r>
              <a:rPr lang="sl-SI" sz="2000" b="1" dirty="0"/>
              <a:t>Vzgojitelji, </a:t>
            </a:r>
            <a:r>
              <a:rPr lang="sl-SI" sz="2000" b="1" dirty="0" smtClean="0"/>
              <a:t>učitelji (odnosna, socialno-čustvena kompetenca)</a:t>
            </a:r>
            <a:r>
              <a:rPr lang="sl-SI" sz="2000" dirty="0" smtClean="0"/>
              <a:t>:</a:t>
            </a:r>
            <a:endParaRPr lang="sl-SI" sz="2000" dirty="0"/>
          </a:p>
          <a:p>
            <a:pPr lvl="1">
              <a:buBlip>
                <a:blip r:embed="rId3">
                  <a:extLst>
                    <a:ext uri="{96DAC541-7B7A-43D3-8B79-37D633B846F1}">
                      <asvg:svgBlip xmlns:asvg="http://schemas.microsoft.com/office/drawing/2016/SVG/main" xmlns="" r:embed="rId4"/>
                    </a:ext>
                  </a:extLst>
                </a:blip>
              </a:buBlip>
            </a:pPr>
            <a:r>
              <a:rPr lang="sl-SI" sz="2000" dirty="0"/>
              <a:t>m</a:t>
            </a:r>
            <a:r>
              <a:rPr lang="sl-SI" sz="2000" dirty="0" smtClean="0"/>
              <a:t>odularno usposabljanje </a:t>
            </a:r>
            <a:r>
              <a:rPr lang="sl-SI" sz="2000" dirty="0"/>
              <a:t>za krepitev VSVUO (področja) v </a:t>
            </a:r>
            <a:r>
              <a:rPr lang="sl-SI" sz="2000" dirty="0" smtClean="0"/>
              <a:t>vrtcu, uvajanje </a:t>
            </a:r>
            <a:r>
              <a:rPr lang="sl-SI" sz="2000" dirty="0" smtClean="0"/>
              <a:t>multiplikatorjev, reflektirana praksa</a:t>
            </a:r>
            <a:endParaRPr lang="sl-SI" sz="2000" dirty="0" smtClean="0"/>
          </a:p>
          <a:p>
            <a:pPr lvl="1">
              <a:buBlip>
                <a:blip r:embed="rId3">
                  <a:extLst>
                    <a:ext uri="{96DAC541-7B7A-43D3-8B79-37D633B846F1}">
                      <asvg:svgBlip xmlns:asvg="http://schemas.microsoft.com/office/drawing/2016/SVG/main" xmlns="" r:embed="rId4"/>
                    </a:ext>
                  </a:extLst>
                </a:blip>
              </a:buBlip>
            </a:pPr>
            <a:r>
              <a:rPr lang="sl-SI" sz="2000" dirty="0" smtClean="0"/>
              <a:t>krepitev </a:t>
            </a:r>
            <a:r>
              <a:rPr lang="sl-SI" sz="2000" dirty="0"/>
              <a:t>pomena VSVUO) v procesu poučevanja in učenja znotraj predmetnega področja </a:t>
            </a:r>
            <a:r>
              <a:rPr lang="sl-SI" sz="2000" dirty="0" smtClean="0"/>
              <a:t>krepitev </a:t>
            </a:r>
            <a:r>
              <a:rPr lang="sl-SI" sz="2000" dirty="0"/>
              <a:t>znanja in kompetenc za razrednike </a:t>
            </a:r>
          </a:p>
          <a:p>
            <a:pPr lvl="1">
              <a:buBlip>
                <a:blip r:embed="rId3">
                  <a:extLst>
                    <a:ext uri="{96DAC541-7B7A-43D3-8B79-37D633B846F1}">
                      <asvg:svgBlip xmlns:asvg="http://schemas.microsoft.com/office/drawing/2016/SVG/main" xmlns="" r:embed="rId4"/>
                    </a:ext>
                  </a:extLst>
                </a:blip>
              </a:buBlip>
            </a:pPr>
            <a:r>
              <a:rPr lang="sl-SI" sz="2000" dirty="0"/>
              <a:t>krepitev odnosne kompetence in znanja vzgojiteljev, učiteljev za vodenje skupin, oddelkov in v podporo socialno-čustvenemu učenju skozi z dokazi podprtimi programi (Roka v Roki, Varno in spodbudno učno okolje, Neverjetna leta – vodenje razreda za učitelje, A se štekaš?!, NIJZ - To sem jaz, prva psihološka </a:t>
            </a:r>
            <a:r>
              <a:rPr lang="sl-SI" sz="2000" dirty="0" smtClean="0"/>
              <a:t>pomoč, </a:t>
            </a:r>
            <a:r>
              <a:rPr lang="sl-SI" sz="2000" dirty="0"/>
              <a:t>Zdrava šola in vrtec , ISA Institut – varni brez nasilja, Program za prijaznost, 20 psiholoških načel, vključitev nevladnih organizacij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92D651DB-6CB7-EE13-D633-1071D79C3AF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70402" y="88340"/>
            <a:ext cx="1426588" cy="59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0559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FF02E4D-8A6B-D10F-B117-EAB8E7882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Predlogi</a:t>
            </a:r>
            <a:endParaRPr lang="en-GB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39B78D65-4209-A4CA-8DA3-D3E8FA6C36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6968" y="2188516"/>
            <a:ext cx="10168128" cy="3694176"/>
          </a:xfrm>
        </p:spPr>
        <p:txBody>
          <a:bodyPr/>
          <a:lstStyle/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xmlns="" r:embed="rId3"/>
                    </a:ext>
                  </a:extLst>
                </a:blip>
              </a:buBlip>
            </a:pPr>
            <a:r>
              <a:rPr lang="sl-SI" dirty="0"/>
              <a:t> </a:t>
            </a:r>
            <a:r>
              <a:rPr lang="sl-SI" sz="2000" dirty="0"/>
              <a:t>krepitev znanj in kompetenc v podporo VSVUO </a:t>
            </a:r>
            <a:r>
              <a:rPr lang="sl-SI" sz="2000" b="1" dirty="0"/>
              <a:t>v času študija </a:t>
            </a:r>
            <a:r>
              <a:rPr lang="sl-SI" sz="2000" dirty="0"/>
              <a:t>in </a:t>
            </a:r>
            <a:r>
              <a:rPr lang="sl-SI" sz="2000" b="1" dirty="0" err="1"/>
              <a:t>mentorirane</a:t>
            </a:r>
            <a:r>
              <a:rPr lang="sl-SI" sz="2000" dirty="0"/>
              <a:t> prakse (usposabljanje mentorjev)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xmlns="" r:embed="rId3"/>
                    </a:ext>
                  </a:extLst>
                </a:blip>
              </a:buBlip>
            </a:pPr>
            <a:r>
              <a:rPr lang="sl-SI" sz="2000" dirty="0"/>
              <a:t> pogoj </a:t>
            </a:r>
            <a:r>
              <a:rPr lang="sl-SI" sz="2000" b="1" dirty="0"/>
              <a:t>vseživljenjskega </a:t>
            </a:r>
            <a:r>
              <a:rPr lang="sl-SI" sz="2000" b="1" dirty="0" smtClean="0"/>
              <a:t>učenja, trenuten </a:t>
            </a:r>
            <a:r>
              <a:rPr lang="sl-SI" sz="2000" b="1" smtClean="0"/>
              <a:t>sistem napredovanja</a:t>
            </a:r>
            <a:endParaRPr lang="sl-SI" sz="2000" b="1" dirty="0"/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xmlns="" r:embed="rId3"/>
                    </a:ext>
                  </a:extLst>
                </a:blip>
              </a:buBlip>
            </a:pPr>
            <a:r>
              <a:rPr lang="sl-SI" sz="2000" dirty="0"/>
              <a:t> </a:t>
            </a:r>
            <a:r>
              <a:rPr lang="sl-SI" sz="2000" b="1" dirty="0"/>
              <a:t>supervizijske in intervizijske skupine</a:t>
            </a:r>
            <a:r>
              <a:rPr lang="sl-SI" sz="2000" dirty="0"/>
              <a:t> vzgojiteljev, učiteljev skozi celotno delovno obdobje 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xmlns="" r:embed="rId3"/>
                    </a:ext>
                  </a:extLst>
                </a:blip>
              </a:buBlip>
            </a:pPr>
            <a:r>
              <a:rPr lang="sl-SI" sz="2000" dirty="0"/>
              <a:t> </a:t>
            </a:r>
            <a:r>
              <a:rPr lang="sl-SI" sz="2000" b="1" dirty="0"/>
              <a:t>učni načrti </a:t>
            </a:r>
            <a:r>
              <a:rPr lang="sl-SI" sz="2000" dirty="0"/>
              <a:t>in prenova </a:t>
            </a:r>
            <a:r>
              <a:rPr lang="sl-SI" sz="2000" dirty="0" smtClean="0"/>
              <a:t>ciljev, </a:t>
            </a:r>
            <a:r>
              <a:rPr lang="sl-SI" sz="2000" b="1" dirty="0" err="1" smtClean="0"/>
              <a:t>kurikul</a:t>
            </a:r>
            <a:r>
              <a:rPr lang="sl-SI" sz="2000" dirty="0" smtClean="0"/>
              <a:t> vrtca </a:t>
            </a:r>
            <a:endParaRPr lang="sl-SI" sz="2000" dirty="0"/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xmlns="" r:embed="rId3"/>
                    </a:ext>
                  </a:extLst>
                </a:blip>
              </a:buBlip>
            </a:pPr>
            <a:r>
              <a:rPr lang="sl-SI" dirty="0"/>
              <a:t> </a:t>
            </a:r>
            <a:r>
              <a:rPr lang="sl-SI" sz="2000" dirty="0"/>
              <a:t>opis </a:t>
            </a:r>
            <a:r>
              <a:rPr lang="sl-SI" sz="2000" b="1" dirty="0"/>
              <a:t>predpisanih aktivnosti </a:t>
            </a:r>
            <a:r>
              <a:rPr lang="sl-SI" sz="2000" dirty="0"/>
              <a:t>s področja VSVUO in </a:t>
            </a:r>
            <a:r>
              <a:rPr lang="sl-SI" sz="2000" b="1" dirty="0"/>
              <a:t>protokoli </a:t>
            </a:r>
            <a:r>
              <a:rPr lang="sl-SI" sz="2000" dirty="0"/>
              <a:t>ravnanja za </a:t>
            </a:r>
            <a:r>
              <a:rPr lang="sl-SI" sz="2000" dirty="0" smtClean="0"/>
              <a:t>vrtec</a:t>
            </a:r>
            <a:r>
              <a:rPr lang="sl-SI" sz="2000" dirty="0"/>
              <a:t>, </a:t>
            </a:r>
            <a:r>
              <a:rPr lang="sl-SI" sz="2000" dirty="0" smtClean="0"/>
              <a:t>šolo, nosilci aktivnosti</a:t>
            </a:r>
            <a:endParaRPr lang="en-GB" sz="2000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EF57A530-7EF4-05CE-B6F6-E87090CC4C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70402" y="88340"/>
            <a:ext cx="1426588" cy="59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953197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Polje s poudarkom</Template>
  <TotalTime>227</TotalTime>
  <Words>1188</Words>
  <Application>Microsoft Office PowerPoint</Application>
  <PresentationFormat>Širokozaslonsko</PresentationFormat>
  <Paragraphs>72</Paragraphs>
  <Slides>11</Slides>
  <Notes>2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11</vt:i4>
      </vt:variant>
    </vt:vector>
  </HeadingPairs>
  <TitlesOfParts>
    <vt:vector size="15" baseType="lpstr">
      <vt:lpstr>Arial</vt:lpstr>
      <vt:lpstr>Avenir Next LT Pro</vt:lpstr>
      <vt:lpstr>Calibri</vt:lpstr>
      <vt:lpstr>AccentBoxVTI</vt:lpstr>
      <vt:lpstr>Varno in spodbudno učno okolje: pogled psihologov praktikov v VI</vt:lpstr>
      <vt:lpstr>Psihologi v VI</vt:lpstr>
      <vt:lpstr>Stanje v VI</vt:lpstr>
      <vt:lpstr>Stanje v VI</vt:lpstr>
      <vt:lpstr>Strategije, programi, smernice v luči varnega, spodbudnega in vključujočega učnega okolja (VSVUO)</vt:lpstr>
      <vt:lpstr>Strategije, programi, smernice v luči varnega, spodbudnega in vključujočega učnega okolja (VSVUO)</vt:lpstr>
      <vt:lpstr>Glavni poudarki smernic za delovanje psihologa, svetovalnega delavca za VSVUO</vt:lpstr>
      <vt:lpstr>Predlogi</vt:lpstr>
      <vt:lpstr>Predlogi</vt:lpstr>
      <vt:lpstr>Predlogi </vt:lpstr>
      <vt:lpstr>Predlogi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Varno in spodbudno učno okolje: pogled psihologov praktikov v VI</dc:title>
  <dc:creator>Maja Curk</dc:creator>
  <cp:lastModifiedBy>Barbara Stožir Curk</cp:lastModifiedBy>
  <cp:revision>14</cp:revision>
  <cp:lastPrinted>2023-09-25T07:04:08Z</cp:lastPrinted>
  <dcterms:created xsi:type="dcterms:W3CDTF">2023-09-24T19:24:44Z</dcterms:created>
  <dcterms:modified xsi:type="dcterms:W3CDTF">2023-09-25T07:16:35Z</dcterms:modified>
</cp:coreProperties>
</file>