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4" r:id="rId4"/>
    <p:sldId id="263" r:id="rId5"/>
    <p:sldId id="258" r:id="rId6"/>
    <p:sldId id="262" r:id="rId7"/>
    <p:sldId id="259" r:id="rId8"/>
    <p:sldId id="265" r:id="rId9"/>
    <p:sldId id="260" r:id="rId10"/>
  </p:sldIdLst>
  <p:sldSz cx="12192000" cy="6858000"/>
  <p:notesSz cx="6858000" cy="9144000"/>
  <p:defaultTextStyle>
    <a:defPPr>
      <a:defRPr lang="sl-S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l-SI" smtClean="0"/>
              <a:t>Kliknite, da uredite slog podnaslova matrice</a:t>
            </a:r>
            <a:endParaRPr lang="sl-SI"/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6D7FE-1197-4ECE-9C3F-7B4FB2D298CA}" type="datetimeFigureOut">
              <a:rPr lang="sl-SI" smtClean="0"/>
              <a:t>25. 09. 2023</a:t>
            </a:fld>
            <a:endParaRPr lang="sl-SI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9C426-729D-4A5C-A69F-346F38DCD70F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7701914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navpičnega besedil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6D7FE-1197-4ECE-9C3F-7B4FB2D298CA}" type="datetimeFigureOut">
              <a:rPr lang="sl-SI" smtClean="0"/>
              <a:t>25. 09. 2023</a:t>
            </a:fld>
            <a:endParaRPr lang="sl-SI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9C426-729D-4A5C-A69F-346F38DCD70F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7192702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vpični naslov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navpičnega besedila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6D7FE-1197-4ECE-9C3F-7B4FB2D298CA}" type="datetimeFigureOut">
              <a:rPr lang="sl-SI" smtClean="0"/>
              <a:t>25. 09. 2023</a:t>
            </a:fld>
            <a:endParaRPr lang="sl-SI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9C426-729D-4A5C-A69F-346F38DCD70F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5989509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6D7FE-1197-4ECE-9C3F-7B4FB2D298CA}" type="datetimeFigureOut">
              <a:rPr lang="sl-SI" smtClean="0"/>
              <a:t>25. 09. 2023</a:t>
            </a:fld>
            <a:endParaRPr lang="sl-SI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9C426-729D-4A5C-A69F-346F38DCD70F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1664155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besedila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6D7FE-1197-4ECE-9C3F-7B4FB2D298CA}" type="datetimeFigureOut">
              <a:rPr lang="sl-SI" smtClean="0"/>
              <a:t>25. 09. 2023</a:t>
            </a:fld>
            <a:endParaRPr lang="sl-SI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9C426-729D-4A5C-A69F-346F38DCD70F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9843228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vsebine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značba mesta vsebine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5" name="Označba mest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6D7FE-1197-4ECE-9C3F-7B4FB2D298CA}" type="datetimeFigureOut">
              <a:rPr lang="sl-SI" smtClean="0"/>
              <a:t>25. 09. 2023</a:t>
            </a:fld>
            <a:endParaRPr lang="sl-SI"/>
          </a:p>
        </p:txBody>
      </p:sp>
      <p:sp>
        <p:nvSpPr>
          <p:cNvPr id="6" name="Označba mest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značba mest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9C426-729D-4A5C-A69F-346F38DCD70F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6137474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besedila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Označba mesta vsebine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5" name="Označba mesta besedila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6" name="Označba mesta vsebine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7" name="Označba mesta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6D7FE-1197-4ECE-9C3F-7B4FB2D298CA}" type="datetimeFigureOut">
              <a:rPr lang="sl-SI" smtClean="0"/>
              <a:t>25. 09. 2023</a:t>
            </a:fld>
            <a:endParaRPr lang="sl-SI"/>
          </a:p>
        </p:txBody>
      </p:sp>
      <p:sp>
        <p:nvSpPr>
          <p:cNvPr id="8" name="Označba mesta no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9" name="Označba mesta številke diapoz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9C426-729D-4A5C-A69F-346F38DCD70F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9092765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6D7FE-1197-4ECE-9C3F-7B4FB2D298CA}" type="datetimeFigureOut">
              <a:rPr lang="sl-SI" smtClean="0"/>
              <a:t>25. 09. 2023</a:t>
            </a:fld>
            <a:endParaRPr lang="sl-SI"/>
          </a:p>
        </p:txBody>
      </p:sp>
      <p:sp>
        <p:nvSpPr>
          <p:cNvPr id="4" name="Označba mesta no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5" name="Označba mesta številke diapoz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9C426-729D-4A5C-A69F-346F38DCD70F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0152042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6D7FE-1197-4ECE-9C3F-7B4FB2D298CA}" type="datetimeFigureOut">
              <a:rPr lang="sl-SI" smtClean="0"/>
              <a:t>25. 09. 2023</a:t>
            </a:fld>
            <a:endParaRPr lang="sl-SI"/>
          </a:p>
        </p:txBody>
      </p:sp>
      <p:sp>
        <p:nvSpPr>
          <p:cNvPr id="3" name="Označba mesta no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9C426-729D-4A5C-A69F-346F38DCD70F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41808821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Vsebina z naslo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značba mesta besedila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Označba mest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6D7FE-1197-4ECE-9C3F-7B4FB2D298CA}" type="datetimeFigureOut">
              <a:rPr lang="sl-SI" smtClean="0"/>
              <a:t>25. 09. 2023</a:t>
            </a:fld>
            <a:endParaRPr lang="sl-SI"/>
          </a:p>
        </p:txBody>
      </p:sp>
      <p:sp>
        <p:nvSpPr>
          <p:cNvPr id="6" name="Označba mest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značba mest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9C426-729D-4A5C-A69F-346F38DCD70F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4285391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slik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l-SI"/>
          </a:p>
        </p:txBody>
      </p:sp>
      <p:sp>
        <p:nvSpPr>
          <p:cNvPr id="4" name="Označba mesta besedila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Označba mest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6D7FE-1197-4ECE-9C3F-7B4FB2D298CA}" type="datetimeFigureOut">
              <a:rPr lang="sl-SI" smtClean="0"/>
              <a:t>25. 09. 2023</a:t>
            </a:fld>
            <a:endParaRPr lang="sl-SI"/>
          </a:p>
        </p:txBody>
      </p:sp>
      <p:sp>
        <p:nvSpPr>
          <p:cNvPr id="6" name="Označba mest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značba mest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9C426-729D-4A5C-A69F-346F38DCD70F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750482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naslova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besedila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A6D7FE-1197-4ECE-9C3F-7B4FB2D298CA}" type="datetimeFigureOut">
              <a:rPr lang="sl-SI" smtClean="0"/>
              <a:t>25. 09. 2023</a:t>
            </a:fld>
            <a:endParaRPr lang="sl-SI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l-SI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C9C426-729D-4A5C-A69F-346F38DCD70F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3098070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1524000" y="2042319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sl-SI" dirty="0" smtClean="0"/>
              <a:t>Elementi v sistemu vzgoje in izobraževanja za večjo vključenost raznolikih učencev</a:t>
            </a:r>
            <a:br>
              <a:rPr lang="sl-SI" dirty="0" smtClean="0"/>
            </a:br>
            <a:endParaRPr lang="sl-SI" dirty="0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524000" y="4795112"/>
            <a:ext cx="9144000" cy="1655762"/>
          </a:xfrm>
        </p:spPr>
        <p:txBody>
          <a:bodyPr/>
          <a:lstStyle/>
          <a:p>
            <a:r>
              <a:rPr lang="sl-SI" dirty="0" smtClean="0"/>
              <a:t>Matej Rovšek,</a:t>
            </a:r>
          </a:p>
          <a:p>
            <a:r>
              <a:rPr lang="sl-SI" dirty="0" err="1" smtClean="0"/>
              <a:t>PeF</a:t>
            </a:r>
            <a:r>
              <a:rPr lang="sl-SI" dirty="0" smtClean="0"/>
              <a:t> UL, 25.9.2023</a:t>
            </a: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20022444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339634" y="2272937"/>
            <a:ext cx="9849395" cy="4946469"/>
          </a:xfrm>
        </p:spPr>
        <p:txBody>
          <a:bodyPr>
            <a:noAutofit/>
          </a:bodyPr>
          <a:lstStyle/>
          <a:p>
            <a:pPr algn="l"/>
            <a:r>
              <a:rPr lang="sl-SI" sz="2800" b="1" i="1" dirty="0" smtClean="0"/>
              <a:t>Izhodišča:</a:t>
            </a:r>
            <a:br>
              <a:rPr lang="sl-SI" sz="2800" b="1" i="1" dirty="0" smtClean="0"/>
            </a:br>
            <a:r>
              <a:rPr lang="sl-SI" sz="2800" b="1" i="1" dirty="0" smtClean="0"/>
              <a:t/>
            </a:r>
            <a:br>
              <a:rPr lang="sl-SI" sz="2800" b="1" i="1" dirty="0" smtClean="0"/>
            </a:br>
            <a:r>
              <a:rPr lang="sl-SI" sz="2800" b="1" i="1" dirty="0" smtClean="0"/>
              <a:t>- Heterogenost populacije – različnost vzgojno izobraževalnih potreb:</a:t>
            </a:r>
            <a:br>
              <a:rPr lang="sl-SI" sz="2800" b="1" i="1" dirty="0" smtClean="0"/>
            </a:br>
            <a:r>
              <a:rPr lang="sl-SI" sz="2800" b="1" i="1" dirty="0" smtClean="0"/>
              <a:t> 	- cca 10 % učencev z odločbo, 13 % učencev z mejno 	intelektualno sposobnostjo, </a:t>
            </a:r>
            <a:r>
              <a:rPr lang="sl-SI" sz="2800" b="1" i="1" dirty="0"/>
              <a:t>učenci z nizkim </a:t>
            </a:r>
            <a:r>
              <a:rPr lang="sl-SI" sz="2800" b="1" i="1" dirty="0" smtClean="0"/>
              <a:t>SES,</a:t>
            </a:r>
            <a:r>
              <a:rPr lang="sl-SI" sz="2800" b="1" i="1" dirty="0"/>
              <a:t/>
            </a:r>
            <a:br>
              <a:rPr lang="sl-SI" sz="2800" b="1" i="1" dirty="0"/>
            </a:br>
            <a:r>
              <a:rPr lang="sl-SI" sz="2800" b="1" i="1" dirty="0" smtClean="0"/>
              <a:t>	učenci Romi, Priseljenci, naraščajoče število učencev z 	avtizmom, naraščajoče število učencev z vedenjskimi težavami 	in motnjami, …</a:t>
            </a:r>
            <a:br>
              <a:rPr lang="sl-SI" sz="2800" b="1" i="1" dirty="0" smtClean="0"/>
            </a:br>
            <a:r>
              <a:rPr lang="sl-SI" sz="2800" b="1" i="1" dirty="0"/>
              <a:t/>
            </a:r>
            <a:br>
              <a:rPr lang="sl-SI" sz="2800" b="1" i="1" dirty="0"/>
            </a:br>
            <a:r>
              <a:rPr lang="sl-SI" sz="2800" b="1" i="1" dirty="0" smtClean="0"/>
              <a:t>Romantična ideja o inkluziji:</a:t>
            </a:r>
            <a:br>
              <a:rPr lang="sl-SI" sz="2800" b="1" i="1" dirty="0" smtClean="0"/>
            </a:br>
            <a:r>
              <a:rPr lang="sl-SI" sz="2800" b="1" i="1" dirty="0" smtClean="0"/>
              <a:t>-</a:t>
            </a:r>
            <a:r>
              <a:rPr lang="sl-SI" sz="2800" b="1" i="1" smtClean="0"/>
              <a:t>Univerzalna </a:t>
            </a:r>
            <a:r>
              <a:rPr lang="sl-SI" sz="2800" b="1" i="1" smtClean="0"/>
              <a:t>pravica … </a:t>
            </a:r>
            <a:r>
              <a:rPr lang="sl-SI" sz="2800" b="1" i="1" dirty="0" smtClean="0"/>
              <a:t/>
            </a:r>
            <a:br>
              <a:rPr lang="sl-SI" sz="2800" b="1" i="1" dirty="0" smtClean="0"/>
            </a:br>
            <a:r>
              <a:rPr lang="sl-SI" sz="2800" b="1" i="1" dirty="0" smtClean="0"/>
              <a:t>- slojevitost moderne družbe, </a:t>
            </a:r>
            <a:r>
              <a:rPr lang="sl-SI" sz="2800" b="1" i="1" dirty="0" smtClean="0"/>
              <a:t>univerzalno vključevanje ni </a:t>
            </a:r>
            <a:r>
              <a:rPr lang="sl-SI" sz="2800" b="1" i="1" dirty="0" smtClean="0"/>
              <a:t>(več) </a:t>
            </a:r>
            <a:r>
              <a:rPr lang="sl-SI" sz="2800" b="1" i="1" dirty="0" smtClean="0"/>
              <a:t>mogoče →univerzalno </a:t>
            </a:r>
            <a:r>
              <a:rPr lang="sl-SI" sz="2800" b="1" i="1" dirty="0"/>
              <a:t>izključevanje v </a:t>
            </a:r>
            <a:r>
              <a:rPr lang="sl-SI" sz="2800" b="1" i="1" dirty="0" smtClean="0"/>
              <a:t>podsistemih je </a:t>
            </a:r>
            <a:r>
              <a:rPr lang="sl-SI" sz="2800" b="1" i="1" dirty="0" smtClean="0"/>
              <a:t>nujno</a:t>
            </a:r>
            <a:r>
              <a:rPr lang="sl-SI" sz="2800" b="1" i="1" dirty="0" smtClean="0"/>
              <a:t/>
            </a:r>
            <a:br>
              <a:rPr lang="sl-SI" sz="2800" b="1" i="1" dirty="0" smtClean="0"/>
            </a:br>
            <a:r>
              <a:rPr lang="sl-SI" sz="2800" b="1" i="1" dirty="0" smtClean="0"/>
              <a:t/>
            </a:r>
            <a:br>
              <a:rPr lang="sl-SI" sz="2800" b="1" i="1" dirty="0" smtClean="0"/>
            </a:br>
            <a:r>
              <a:rPr lang="sl-SI" sz="2800" b="1" i="1" dirty="0"/>
              <a:t/>
            </a:r>
            <a:br>
              <a:rPr lang="sl-SI" sz="2800" b="1" i="1" dirty="0"/>
            </a:br>
            <a:endParaRPr lang="sl-SI" sz="2800" i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32269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44434" y="1436915"/>
            <a:ext cx="9144000" cy="4249783"/>
          </a:xfrm>
        </p:spPr>
        <p:txBody>
          <a:bodyPr>
            <a:noAutofit/>
          </a:bodyPr>
          <a:lstStyle/>
          <a:p>
            <a:pPr algn="l">
              <a:lnSpc>
                <a:spcPct val="150000"/>
              </a:lnSpc>
            </a:pPr>
            <a:r>
              <a:rPr lang="sl-SI" sz="2800" b="1" i="1" dirty="0" smtClean="0"/>
              <a:t>1. Poimenovanje skupin OPP</a:t>
            </a:r>
            <a:r>
              <a:rPr lang="sl-SI" sz="2800" i="1" dirty="0" smtClean="0"/>
              <a:t/>
            </a:r>
            <a:br>
              <a:rPr lang="sl-SI" sz="2800" i="1" dirty="0" smtClean="0"/>
            </a:br>
            <a:r>
              <a:rPr lang="sl-SI" sz="2800" b="1" i="1" dirty="0"/>
              <a:t>2. </a:t>
            </a:r>
            <a:r>
              <a:rPr lang="sl-SI" sz="2800" b="1" i="1" dirty="0" smtClean="0"/>
              <a:t>Usmerjanje OPP</a:t>
            </a:r>
            <a:r>
              <a:rPr lang="sl-SI" sz="2800" b="1" i="1" dirty="0"/>
              <a:t/>
            </a:r>
            <a:br>
              <a:rPr lang="sl-SI" sz="2800" b="1" i="1" dirty="0"/>
            </a:br>
            <a:r>
              <a:rPr lang="sl-SI" sz="2800" b="1" i="1" dirty="0"/>
              <a:t>3. Izvajanje dodatne strokovne pomoči</a:t>
            </a:r>
            <a:br>
              <a:rPr lang="sl-SI" sz="2800" b="1" i="1" dirty="0"/>
            </a:br>
            <a:r>
              <a:rPr lang="sl-SI" sz="2800" b="1" i="1" dirty="0"/>
              <a:t>4. Vzgojno izobraževalni programi</a:t>
            </a:r>
            <a:br>
              <a:rPr lang="sl-SI" sz="2800" b="1" i="1" dirty="0"/>
            </a:br>
            <a:r>
              <a:rPr lang="sl-SI" sz="2800" b="1" i="1" dirty="0"/>
              <a:t>5. Minimalni in temeljni standardi znanja</a:t>
            </a:r>
            <a:br>
              <a:rPr lang="sl-SI" sz="2800" b="1" i="1" dirty="0"/>
            </a:br>
            <a:r>
              <a:rPr lang="sl-SI" sz="2800" b="1" i="1" dirty="0"/>
              <a:t>6. Ocenjevanje</a:t>
            </a:r>
            <a:br>
              <a:rPr lang="sl-SI" sz="2800" b="1" i="1" dirty="0"/>
            </a:br>
            <a:r>
              <a:rPr lang="sl-SI" sz="2800" b="1" i="1" dirty="0"/>
              <a:t>7. Ponavljanje razreda</a:t>
            </a:r>
            <a:endParaRPr lang="sl-SI" sz="2800" i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88642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35725" y="513804"/>
            <a:ext cx="9144000" cy="5033555"/>
          </a:xfrm>
        </p:spPr>
        <p:txBody>
          <a:bodyPr>
            <a:noAutofit/>
          </a:bodyPr>
          <a:lstStyle/>
          <a:p>
            <a:pPr algn="l"/>
            <a:r>
              <a:rPr lang="sl-SI" sz="2400" dirty="0" smtClean="0"/>
              <a:t/>
            </a:r>
            <a:br>
              <a:rPr lang="sl-SI" sz="2400" dirty="0" smtClean="0"/>
            </a:br>
            <a:r>
              <a:rPr lang="sl-SI" sz="2400" dirty="0" smtClean="0"/>
              <a:t/>
            </a:r>
            <a:br>
              <a:rPr lang="sl-SI" sz="2400" dirty="0" smtClean="0"/>
            </a:br>
            <a:r>
              <a:rPr lang="sl-SI" sz="1400" dirty="0" smtClean="0">
                <a:solidFill>
                  <a:srgbClr val="00B050"/>
                </a:solidFill>
              </a:rPr>
              <a:t/>
            </a:r>
            <a:br>
              <a:rPr lang="sl-SI" sz="1400" dirty="0" smtClean="0">
                <a:solidFill>
                  <a:srgbClr val="00B050"/>
                </a:solidFill>
              </a:rPr>
            </a:br>
            <a:r>
              <a:rPr lang="sl-SI" sz="1200" b="1" dirty="0">
                <a:solidFill>
                  <a:srgbClr val="00B050"/>
                </a:solidFill>
              </a:rPr>
              <a:t> </a:t>
            </a:r>
            <a:r>
              <a:rPr lang="sl-SI" sz="1200" dirty="0">
                <a:solidFill>
                  <a:srgbClr val="00B050"/>
                </a:solidFill>
              </a:rPr>
              <a:t/>
            </a:r>
            <a:br>
              <a:rPr lang="sl-SI" sz="1200" dirty="0">
                <a:solidFill>
                  <a:srgbClr val="00B050"/>
                </a:solidFill>
              </a:rPr>
            </a:br>
            <a:r>
              <a:rPr lang="sl-SI" sz="1200" b="1" dirty="0" smtClean="0"/>
              <a:t/>
            </a:r>
            <a:br>
              <a:rPr lang="sl-SI" sz="1200" b="1" dirty="0" smtClean="0"/>
            </a:br>
            <a:r>
              <a:rPr lang="sl-SI" sz="1400" b="1" dirty="0"/>
              <a:t/>
            </a:r>
            <a:br>
              <a:rPr lang="sl-SI" sz="1400" b="1" dirty="0"/>
            </a:br>
            <a:r>
              <a:rPr lang="sl-SI" sz="2400" b="1" i="1" dirty="0"/>
              <a:t>1</a:t>
            </a:r>
            <a:r>
              <a:rPr lang="sl-SI" sz="2400" b="1" i="1" dirty="0" smtClean="0"/>
              <a:t>. Poimenovanje skupin OPP</a:t>
            </a:r>
            <a:br>
              <a:rPr lang="sl-SI" sz="2400" b="1" i="1" dirty="0" smtClean="0"/>
            </a:br>
            <a:r>
              <a:rPr lang="sl-SI" sz="1400" dirty="0" smtClean="0"/>
              <a:t/>
            </a:r>
            <a:br>
              <a:rPr lang="sl-SI" sz="1400" dirty="0" smtClean="0"/>
            </a:br>
            <a:r>
              <a:rPr lang="sl-SI" sz="1800" dirty="0" smtClean="0">
                <a:solidFill>
                  <a:srgbClr val="C00000"/>
                </a:solidFill>
              </a:rPr>
              <a:t>- </a:t>
            </a:r>
            <a:r>
              <a:rPr lang="sl-SI" sz="2400" dirty="0" smtClean="0">
                <a:solidFill>
                  <a:srgbClr val="C00000"/>
                </a:solidFill>
              </a:rPr>
              <a:t>intelektualna oviranost (motnje v duševnem razvoju, zmanjšane intelektualne zmožnosti)</a:t>
            </a:r>
            <a:br>
              <a:rPr lang="sl-SI" sz="2400" dirty="0" smtClean="0">
                <a:solidFill>
                  <a:srgbClr val="C00000"/>
                </a:solidFill>
              </a:rPr>
            </a:br>
            <a:r>
              <a:rPr lang="sl-SI" sz="2400" dirty="0" smtClean="0">
                <a:solidFill>
                  <a:srgbClr val="C00000"/>
                </a:solidFill>
              </a:rPr>
              <a:t>- senzorna oviranost (slepota, slabovidnosti ali okvare vidne funkcije, gluhote ali naglušnosti, gluho-slepote, govorno-jezikovnih motenj),</a:t>
            </a:r>
            <a:br>
              <a:rPr lang="sl-SI" sz="2400" dirty="0" smtClean="0">
                <a:solidFill>
                  <a:srgbClr val="C00000"/>
                </a:solidFill>
              </a:rPr>
            </a:br>
            <a:r>
              <a:rPr lang="sl-SI" sz="2400" dirty="0" smtClean="0">
                <a:solidFill>
                  <a:srgbClr val="C00000"/>
                </a:solidFill>
              </a:rPr>
              <a:t>- gibalna oviranosti, </a:t>
            </a:r>
            <a:br>
              <a:rPr lang="sl-SI" sz="2400" dirty="0" smtClean="0">
                <a:solidFill>
                  <a:srgbClr val="C00000"/>
                </a:solidFill>
              </a:rPr>
            </a:br>
            <a:r>
              <a:rPr lang="sl-SI" sz="2400" dirty="0" smtClean="0">
                <a:solidFill>
                  <a:srgbClr val="C00000"/>
                </a:solidFill>
              </a:rPr>
              <a:t>- primanjkljaji na posameznih področjih učenja</a:t>
            </a:r>
            <a:r>
              <a:rPr lang="sl-SI" sz="2400" b="1" i="1" dirty="0" smtClean="0">
                <a:solidFill>
                  <a:srgbClr val="C00000"/>
                </a:solidFill>
              </a:rPr>
              <a:t/>
            </a:r>
            <a:br>
              <a:rPr lang="sl-SI" sz="2400" b="1" i="1" dirty="0" smtClean="0">
                <a:solidFill>
                  <a:srgbClr val="C00000"/>
                </a:solidFill>
              </a:rPr>
            </a:br>
            <a:r>
              <a:rPr lang="sl-SI" sz="2400" dirty="0" smtClean="0">
                <a:solidFill>
                  <a:srgbClr val="C00000"/>
                </a:solidFill>
              </a:rPr>
              <a:t>- primanjkljaji v socializaciji in komunikaciji (avtistične motnje).</a:t>
            </a:r>
            <a:r>
              <a:rPr lang="sl-SI" sz="2400" dirty="0">
                <a:solidFill>
                  <a:srgbClr val="C00000"/>
                </a:solidFill>
              </a:rPr>
              <a:t/>
            </a:r>
            <a:br>
              <a:rPr lang="sl-SI" sz="2400" dirty="0">
                <a:solidFill>
                  <a:srgbClr val="C00000"/>
                </a:solidFill>
              </a:rPr>
            </a:br>
            <a:r>
              <a:rPr lang="sl-SI" sz="2400" dirty="0" smtClean="0">
                <a:solidFill>
                  <a:srgbClr val="C00000"/>
                </a:solidFill>
              </a:rPr>
              <a:t>- učenci </a:t>
            </a:r>
            <a:r>
              <a:rPr lang="sl-SI" sz="2400" dirty="0">
                <a:solidFill>
                  <a:srgbClr val="C00000"/>
                </a:solidFill>
              </a:rPr>
              <a:t>in dijaki s čustvenimi in vedenjskimi težavami in motnjami</a:t>
            </a:r>
            <a:r>
              <a:rPr lang="sl-SI" sz="2400" dirty="0" smtClean="0">
                <a:solidFill>
                  <a:srgbClr val="C00000"/>
                </a:solidFill>
              </a:rPr>
              <a:t>,</a:t>
            </a:r>
            <a:br>
              <a:rPr lang="sl-SI" sz="2400" dirty="0" smtClean="0">
                <a:solidFill>
                  <a:srgbClr val="C00000"/>
                </a:solidFill>
              </a:rPr>
            </a:br>
            <a:r>
              <a:rPr lang="sl-SI" sz="2400" dirty="0" smtClean="0">
                <a:solidFill>
                  <a:srgbClr val="C00000"/>
                </a:solidFill>
              </a:rPr>
              <a:t/>
            </a:r>
            <a:br>
              <a:rPr lang="sl-SI" sz="2400" dirty="0" smtClean="0">
                <a:solidFill>
                  <a:srgbClr val="C00000"/>
                </a:solidFill>
              </a:rPr>
            </a:br>
            <a:r>
              <a:rPr lang="sl-SI" sz="1800" dirty="0" smtClean="0">
                <a:solidFill>
                  <a:srgbClr val="C00000"/>
                </a:solidFill>
              </a:rPr>
              <a:t/>
            </a:r>
            <a:br>
              <a:rPr lang="sl-SI" sz="1800" dirty="0" smtClean="0">
                <a:solidFill>
                  <a:srgbClr val="C00000"/>
                </a:solidFill>
              </a:rPr>
            </a:br>
            <a:r>
              <a:rPr lang="sl-SI" sz="1800" dirty="0" smtClean="0">
                <a:solidFill>
                  <a:srgbClr val="C00000"/>
                </a:solidFill>
              </a:rPr>
              <a:t>nova skupina: </a:t>
            </a:r>
            <a:br>
              <a:rPr lang="sl-SI" sz="1800" dirty="0" smtClean="0">
                <a:solidFill>
                  <a:srgbClr val="C00000"/>
                </a:solidFill>
              </a:rPr>
            </a:br>
            <a:r>
              <a:rPr lang="sl-SI" sz="2400" b="1" i="1" dirty="0" smtClean="0">
                <a:solidFill>
                  <a:srgbClr val="C00000"/>
                </a:solidFill>
              </a:rPr>
              <a:t>- učenci z več podpore in prilagoditev (UVPP) </a:t>
            </a:r>
            <a:r>
              <a:rPr lang="sl-SI" sz="1800" b="1" i="1" dirty="0" smtClean="0">
                <a:solidFill>
                  <a:srgbClr val="C00000"/>
                </a:solidFill>
              </a:rPr>
              <a:t>– to so UPPPU, dolgotrajno bolni, nekateri učenci z avtizmom, nekateri učenci Romi, priseljenci, socialno </a:t>
            </a:r>
            <a:r>
              <a:rPr lang="sl-SI" sz="1800" b="1" i="1" dirty="0" err="1" smtClean="0">
                <a:solidFill>
                  <a:srgbClr val="C00000"/>
                </a:solidFill>
              </a:rPr>
              <a:t>depriviligirani</a:t>
            </a:r>
            <a:r>
              <a:rPr lang="sl-SI" sz="1800" b="1" i="1" dirty="0" smtClean="0">
                <a:solidFill>
                  <a:srgbClr val="C00000"/>
                </a:solidFill>
              </a:rPr>
              <a:t> - za katere šolski tim presodi, da začasno ali trajno ne zmorejo dosegati minimalnih standardov in imajo zato več prilagoditev (obseg, poučevanje, ocenjevanje) in podpore DSP, ISP</a:t>
            </a:r>
            <a:endParaRPr lang="sl-SI" sz="18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65642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557350" y="1358538"/>
            <a:ext cx="9144000" cy="5577840"/>
          </a:xfrm>
        </p:spPr>
        <p:txBody>
          <a:bodyPr>
            <a:noAutofit/>
          </a:bodyPr>
          <a:lstStyle/>
          <a:p>
            <a:pPr algn="l"/>
            <a:r>
              <a:rPr lang="sl-SI" sz="2400" dirty="0" smtClean="0"/>
              <a:t/>
            </a:r>
            <a:br>
              <a:rPr lang="sl-SI" sz="2400" dirty="0" smtClean="0"/>
            </a:br>
            <a:r>
              <a:rPr lang="sl-SI" sz="2400" dirty="0" smtClean="0"/>
              <a:t/>
            </a:r>
            <a:br>
              <a:rPr lang="sl-SI" sz="2400" dirty="0" smtClean="0"/>
            </a:br>
            <a:r>
              <a:rPr lang="sl-SI" sz="2400" b="1" i="1" dirty="0" smtClean="0"/>
              <a:t>2. Usmerjanje</a:t>
            </a:r>
            <a:r>
              <a:rPr lang="sl-SI" sz="2400" b="1" dirty="0" smtClean="0"/>
              <a:t/>
            </a:r>
            <a:br>
              <a:rPr lang="sl-SI" sz="2400" b="1" dirty="0" smtClean="0"/>
            </a:br>
            <a:r>
              <a:rPr lang="sl-SI" sz="2400" b="1" dirty="0" smtClean="0"/>
              <a:t>Usmerjamo</a:t>
            </a:r>
            <a:br>
              <a:rPr lang="sl-SI" sz="2400" b="1" dirty="0" smtClean="0"/>
            </a:br>
            <a:r>
              <a:rPr lang="sl-SI" sz="2400" dirty="0" smtClean="0">
                <a:solidFill>
                  <a:srgbClr val="C00000"/>
                </a:solidFill>
              </a:rPr>
              <a:t>- otroke </a:t>
            </a:r>
            <a:r>
              <a:rPr lang="sl-SI" sz="2400" dirty="0">
                <a:solidFill>
                  <a:srgbClr val="C00000"/>
                </a:solidFill>
              </a:rPr>
              <a:t>z motnjami </a:t>
            </a:r>
            <a:r>
              <a:rPr lang="sl-SI" sz="2400" dirty="0" smtClean="0">
                <a:solidFill>
                  <a:srgbClr val="C00000"/>
                </a:solidFill>
              </a:rPr>
              <a:t>v razvoju </a:t>
            </a:r>
            <a:r>
              <a:rPr lang="sl-SI" sz="2400" dirty="0">
                <a:solidFill>
                  <a:srgbClr val="C00000"/>
                </a:solidFill>
              </a:rPr>
              <a:t>(obvezen IP</a:t>
            </a:r>
            <a:r>
              <a:rPr lang="sl-SI" sz="2400" dirty="0" smtClean="0">
                <a:solidFill>
                  <a:srgbClr val="C00000"/>
                </a:solidFill>
              </a:rPr>
              <a:t>)</a:t>
            </a:r>
            <a:r>
              <a:rPr lang="sl-SI" sz="2400" dirty="0" smtClean="0">
                <a:solidFill>
                  <a:srgbClr val="00B050"/>
                </a:solidFill>
              </a:rPr>
              <a:t/>
            </a:r>
            <a:br>
              <a:rPr lang="sl-SI" sz="2400" dirty="0" smtClean="0">
                <a:solidFill>
                  <a:srgbClr val="00B050"/>
                </a:solidFill>
              </a:rPr>
            </a:br>
            <a:r>
              <a:rPr lang="sl-SI" sz="2400" dirty="0" smtClean="0"/>
              <a:t>Ne usmerjamo</a:t>
            </a:r>
            <a:r>
              <a:rPr lang="sl-SI" sz="2400" dirty="0">
                <a:solidFill>
                  <a:srgbClr val="00B050"/>
                </a:solidFill>
              </a:rPr>
              <a:t/>
            </a:r>
            <a:br>
              <a:rPr lang="sl-SI" sz="2400" dirty="0">
                <a:solidFill>
                  <a:srgbClr val="00B050"/>
                </a:solidFill>
              </a:rPr>
            </a:br>
            <a:r>
              <a:rPr lang="sl-SI" sz="2400" dirty="0" smtClean="0">
                <a:solidFill>
                  <a:srgbClr val="C00000"/>
                </a:solidFill>
              </a:rPr>
              <a:t>- UVPP Skupine OPPPU, dolgotrajno bolne, UVPP  (šolski tim: ugotavljanje potreb, v 1. triletju – testiranje, osnovano na kurikulumu </a:t>
            </a:r>
            <a:r>
              <a:rPr lang="sl-SI" sz="2000" i="1" dirty="0" err="1" smtClean="0">
                <a:solidFill>
                  <a:srgbClr val="C00000"/>
                </a:solidFill>
              </a:rPr>
              <a:t>curriculum</a:t>
            </a:r>
            <a:r>
              <a:rPr lang="sl-SI" sz="2000" i="1" dirty="0" smtClean="0">
                <a:solidFill>
                  <a:srgbClr val="C00000"/>
                </a:solidFill>
              </a:rPr>
              <a:t> </a:t>
            </a:r>
            <a:r>
              <a:rPr lang="sl-SI" sz="2000" i="1" dirty="0" err="1" smtClean="0">
                <a:solidFill>
                  <a:srgbClr val="C00000"/>
                </a:solidFill>
              </a:rPr>
              <a:t>based</a:t>
            </a:r>
            <a:r>
              <a:rPr lang="sl-SI" sz="2000" i="1" dirty="0" smtClean="0">
                <a:solidFill>
                  <a:srgbClr val="C00000"/>
                </a:solidFill>
              </a:rPr>
              <a:t> </a:t>
            </a:r>
            <a:r>
              <a:rPr lang="sl-SI" sz="2000" i="1" dirty="0" err="1" smtClean="0">
                <a:solidFill>
                  <a:srgbClr val="C00000"/>
                </a:solidFill>
              </a:rPr>
              <a:t>measurement</a:t>
            </a:r>
            <a:r>
              <a:rPr lang="sl-SI" sz="2400" dirty="0" smtClean="0">
                <a:solidFill>
                  <a:srgbClr val="C00000"/>
                </a:solidFill>
              </a:rPr>
              <a:t>,…), IP obvezen, DSP, ISP</a:t>
            </a:r>
            <a:r>
              <a:rPr lang="sl-SI" sz="2400" dirty="0" smtClean="0">
                <a:solidFill>
                  <a:srgbClr val="00B050"/>
                </a:solidFill>
              </a:rPr>
              <a:t/>
            </a:r>
            <a:br>
              <a:rPr lang="sl-SI" sz="2400" dirty="0" smtClean="0">
                <a:solidFill>
                  <a:srgbClr val="00B050"/>
                </a:solidFill>
              </a:rPr>
            </a:br>
            <a:r>
              <a:rPr lang="sl-SI" sz="2400" b="1" dirty="0" smtClean="0">
                <a:solidFill>
                  <a:srgbClr val="00B050"/>
                </a:solidFill>
              </a:rPr>
              <a:t/>
            </a:r>
            <a:br>
              <a:rPr lang="sl-SI" sz="2400" b="1" dirty="0" smtClean="0">
                <a:solidFill>
                  <a:srgbClr val="00B050"/>
                </a:solidFill>
              </a:rPr>
            </a:br>
            <a:r>
              <a:rPr lang="sl-SI" sz="2400" b="1" dirty="0" smtClean="0"/>
              <a:t/>
            </a:r>
            <a:br>
              <a:rPr lang="sl-SI" sz="2400" b="1" dirty="0" smtClean="0"/>
            </a:br>
            <a:r>
              <a:rPr lang="sl-SI" sz="2400" b="1" i="1" dirty="0"/>
              <a:t>3</a:t>
            </a:r>
            <a:r>
              <a:rPr lang="sl-SI" sz="2400" b="1" i="1" dirty="0" smtClean="0"/>
              <a:t>. Izvajanje dodatne strokovne pomoči</a:t>
            </a:r>
            <a:r>
              <a:rPr lang="sl-SI" sz="2400" b="1" dirty="0" smtClean="0"/>
              <a:t/>
            </a:r>
            <a:br>
              <a:rPr lang="sl-SI" sz="2400" b="1" dirty="0" smtClean="0"/>
            </a:br>
            <a:r>
              <a:rPr lang="sl-SI" sz="2400" dirty="0" smtClean="0">
                <a:solidFill>
                  <a:srgbClr val="C00000"/>
                </a:solidFill>
              </a:rPr>
              <a:t>- Izvajanje pretežno v razredu, izjemoma individualno – kooperativno poučevanje</a:t>
            </a:r>
            <a:br>
              <a:rPr lang="sl-SI" sz="2400" dirty="0" smtClean="0">
                <a:solidFill>
                  <a:srgbClr val="C00000"/>
                </a:solidFill>
              </a:rPr>
            </a:br>
            <a:r>
              <a:rPr lang="sl-SI" sz="2400" dirty="0" smtClean="0">
                <a:solidFill>
                  <a:srgbClr val="C00000"/>
                </a:solidFill>
              </a:rPr>
              <a:t>- v 1. triletju in izjemoma v 2. triletju, v zadnjem triletju ni več DSP, le ISP </a:t>
            </a:r>
            <a:br>
              <a:rPr lang="sl-SI" sz="2400" dirty="0" smtClean="0">
                <a:solidFill>
                  <a:srgbClr val="C00000"/>
                </a:solidFill>
              </a:rPr>
            </a:br>
            <a:r>
              <a:rPr lang="sl-SI" sz="2400" dirty="0" smtClean="0">
                <a:solidFill>
                  <a:srgbClr val="C00000"/>
                </a:solidFill>
              </a:rPr>
              <a:t>- strnjeno ali čez celo leto</a:t>
            </a:r>
            <a:br>
              <a:rPr lang="sl-SI" sz="2400" dirty="0" smtClean="0">
                <a:solidFill>
                  <a:srgbClr val="C00000"/>
                </a:solidFill>
              </a:rPr>
            </a:br>
            <a:r>
              <a:rPr lang="sl-SI" sz="2400" dirty="0" smtClean="0">
                <a:solidFill>
                  <a:srgbClr val="C00000"/>
                </a:solidFill>
              </a:rPr>
              <a:t>- kvota ur DSP na učenca na šolo</a:t>
            </a:r>
            <a:r>
              <a:rPr lang="sl-SI" sz="2400" dirty="0" smtClean="0">
                <a:solidFill>
                  <a:srgbClr val="00B050"/>
                </a:solidFill>
              </a:rPr>
              <a:t/>
            </a:r>
            <a:br>
              <a:rPr lang="sl-SI" sz="2400" dirty="0" smtClean="0">
                <a:solidFill>
                  <a:srgbClr val="00B050"/>
                </a:solidFill>
              </a:rPr>
            </a:br>
            <a:r>
              <a:rPr lang="sl-SI" sz="2400" b="1" dirty="0"/>
              <a:t/>
            </a:r>
            <a:br>
              <a:rPr lang="sl-SI" sz="2400" b="1" dirty="0"/>
            </a:br>
            <a:r>
              <a:rPr lang="sl-SI" sz="2400" b="1" dirty="0"/>
              <a:t/>
            </a:r>
            <a:br>
              <a:rPr lang="sl-SI" sz="2400" b="1" dirty="0"/>
            </a:br>
            <a:r>
              <a:rPr lang="sl-SI" sz="1400" b="1" dirty="0"/>
              <a:t/>
            </a:r>
            <a:br>
              <a:rPr lang="sl-SI" sz="1400" b="1" dirty="0"/>
            </a:br>
            <a:r>
              <a:rPr lang="sl-SI" sz="1800" dirty="0" smtClean="0"/>
              <a:t/>
            </a:r>
            <a:br>
              <a:rPr lang="sl-SI" sz="1800" dirty="0" smtClean="0"/>
            </a:br>
            <a:endParaRPr lang="sl-SI" sz="1800" dirty="0"/>
          </a:p>
        </p:txBody>
      </p:sp>
    </p:spTree>
    <p:extLst>
      <p:ext uri="{BB962C8B-B14F-4D97-AF65-F5344CB8AC3E}">
        <p14:creationId xmlns:p14="http://schemas.microsoft.com/office/powerpoint/2010/main" val="35893254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487681" y="1436914"/>
            <a:ext cx="9144000" cy="5316583"/>
          </a:xfrm>
        </p:spPr>
        <p:txBody>
          <a:bodyPr>
            <a:noAutofit/>
          </a:bodyPr>
          <a:lstStyle/>
          <a:p>
            <a:pPr algn="l"/>
            <a:r>
              <a:rPr lang="sl-SI" sz="2400" dirty="0" smtClean="0"/>
              <a:t/>
            </a:r>
            <a:br>
              <a:rPr lang="sl-SI" sz="2400" dirty="0" smtClean="0"/>
            </a:br>
            <a:r>
              <a:rPr lang="sl-SI" sz="2400" b="1" dirty="0" smtClean="0">
                <a:solidFill>
                  <a:srgbClr val="00B050"/>
                </a:solidFill>
              </a:rPr>
              <a:t/>
            </a:r>
            <a:br>
              <a:rPr lang="sl-SI" sz="2400" b="1" dirty="0" smtClean="0">
                <a:solidFill>
                  <a:srgbClr val="00B050"/>
                </a:solidFill>
              </a:rPr>
            </a:br>
            <a:r>
              <a:rPr lang="sl-SI" sz="2400" b="1" dirty="0" smtClean="0"/>
              <a:t/>
            </a:r>
            <a:br>
              <a:rPr lang="sl-SI" sz="2400" b="1" dirty="0" smtClean="0"/>
            </a:br>
            <a:r>
              <a:rPr lang="sl-SI" sz="2400" dirty="0" smtClean="0">
                <a:solidFill>
                  <a:srgbClr val="00B050"/>
                </a:solidFill>
              </a:rPr>
              <a:t/>
            </a:r>
            <a:br>
              <a:rPr lang="sl-SI" sz="2400" dirty="0" smtClean="0">
                <a:solidFill>
                  <a:srgbClr val="00B050"/>
                </a:solidFill>
              </a:rPr>
            </a:br>
            <a:r>
              <a:rPr lang="sl-SI" sz="2400" b="1" dirty="0"/>
              <a:t/>
            </a:r>
            <a:br>
              <a:rPr lang="sl-SI" sz="2400" b="1" dirty="0"/>
            </a:br>
            <a:r>
              <a:rPr lang="sl-SI" sz="2400" b="1" i="1" dirty="0"/>
              <a:t>4</a:t>
            </a:r>
            <a:r>
              <a:rPr lang="sl-SI" sz="2400" b="1" i="1" dirty="0" smtClean="0"/>
              <a:t>. Programi</a:t>
            </a:r>
            <a:r>
              <a:rPr lang="sl-SI" sz="2400" b="1" dirty="0" smtClean="0"/>
              <a:t/>
            </a:r>
            <a:br>
              <a:rPr lang="sl-SI" sz="2400" b="1" dirty="0" smtClean="0"/>
            </a:br>
            <a:r>
              <a:rPr lang="sl-SI" sz="2400" dirty="0" smtClean="0">
                <a:solidFill>
                  <a:srgbClr val="C00000"/>
                </a:solidFill>
              </a:rPr>
              <a:t>Koncept programov ostane: </a:t>
            </a:r>
            <a:br>
              <a:rPr lang="sl-SI" sz="2400" dirty="0" smtClean="0">
                <a:solidFill>
                  <a:srgbClr val="C00000"/>
                </a:solidFill>
              </a:rPr>
            </a:br>
            <a:r>
              <a:rPr lang="sl-SI" sz="2400" dirty="0">
                <a:solidFill>
                  <a:srgbClr val="C00000"/>
                </a:solidFill>
              </a:rPr>
              <a:t>a. </a:t>
            </a:r>
            <a:r>
              <a:rPr lang="sl-SI" sz="2400" b="1" i="1" dirty="0" smtClean="0">
                <a:solidFill>
                  <a:srgbClr val="C00000"/>
                </a:solidFill>
              </a:rPr>
              <a:t>za UVPP </a:t>
            </a:r>
            <a:r>
              <a:rPr lang="sl-SI" sz="2400" dirty="0" smtClean="0">
                <a:solidFill>
                  <a:srgbClr val="C00000"/>
                </a:solidFill>
              </a:rPr>
              <a:t>(za učence, ki niso usmerjeni) šolski tim presodi:</a:t>
            </a:r>
            <a:br>
              <a:rPr lang="sl-SI" sz="2400" dirty="0" smtClean="0">
                <a:solidFill>
                  <a:srgbClr val="C00000"/>
                </a:solidFill>
              </a:rPr>
            </a:br>
            <a:r>
              <a:rPr lang="sl-SI" sz="2400" dirty="0" smtClean="0">
                <a:solidFill>
                  <a:srgbClr val="C00000"/>
                </a:solidFill>
              </a:rPr>
              <a:t>-adaptacija: - enakovredni izobrazbeni standard – EIS (prilagoditve pri poučevanju, preverjanju in ocenjevanju, …) ali </a:t>
            </a:r>
            <a:br>
              <a:rPr lang="sl-SI" sz="2400" dirty="0" smtClean="0">
                <a:solidFill>
                  <a:srgbClr val="C00000"/>
                </a:solidFill>
              </a:rPr>
            </a:br>
            <a:r>
              <a:rPr lang="sl-SI" sz="2400" dirty="0" smtClean="0">
                <a:solidFill>
                  <a:srgbClr val="C00000"/>
                </a:solidFill>
              </a:rPr>
              <a:t>- modifikacija (nižji izobrazbeni standard pri enem ali več predmetih), prilagoditev ciljev in (minimalnih) standardov</a:t>
            </a:r>
            <a:br>
              <a:rPr lang="sl-SI" sz="2400" dirty="0" smtClean="0">
                <a:solidFill>
                  <a:srgbClr val="C00000"/>
                </a:solidFill>
              </a:rPr>
            </a:br>
            <a:r>
              <a:rPr lang="sl-SI" sz="2400" dirty="0" smtClean="0">
                <a:solidFill>
                  <a:srgbClr val="00B050"/>
                </a:solidFill>
              </a:rPr>
              <a:t/>
            </a:r>
            <a:br>
              <a:rPr lang="sl-SI" sz="2400" dirty="0" smtClean="0">
                <a:solidFill>
                  <a:srgbClr val="00B050"/>
                </a:solidFill>
              </a:rPr>
            </a:br>
            <a:r>
              <a:rPr lang="sl-SI" sz="2400" dirty="0">
                <a:solidFill>
                  <a:srgbClr val="00B050"/>
                </a:solidFill>
              </a:rPr>
              <a:t/>
            </a:r>
            <a:br>
              <a:rPr lang="sl-SI" sz="2400" dirty="0">
                <a:solidFill>
                  <a:srgbClr val="00B050"/>
                </a:solidFill>
              </a:rPr>
            </a:br>
            <a:r>
              <a:rPr lang="sl-SI" sz="2400" b="1" dirty="0" smtClean="0">
                <a:solidFill>
                  <a:srgbClr val="C00000"/>
                </a:solidFill>
              </a:rPr>
              <a:t>b. </a:t>
            </a:r>
            <a:r>
              <a:rPr lang="sl-SI" sz="2400" b="1" i="1" dirty="0" smtClean="0">
                <a:solidFill>
                  <a:srgbClr val="C00000"/>
                </a:solidFill>
              </a:rPr>
              <a:t>Učenci z motnjami</a:t>
            </a:r>
            <a:r>
              <a:rPr lang="sl-SI" sz="2400" b="1" dirty="0" smtClean="0">
                <a:solidFill>
                  <a:srgbClr val="C00000"/>
                </a:solidFill>
              </a:rPr>
              <a:t>:</a:t>
            </a:r>
            <a:r>
              <a:rPr lang="sl-SI" sz="2400" dirty="0" smtClean="0">
                <a:solidFill>
                  <a:srgbClr val="00B050"/>
                </a:solidFill>
              </a:rPr>
              <a:t/>
            </a:r>
            <a:br>
              <a:rPr lang="sl-SI" sz="2400" dirty="0" smtClean="0">
                <a:solidFill>
                  <a:srgbClr val="00B050"/>
                </a:solidFill>
              </a:rPr>
            </a:br>
            <a:r>
              <a:rPr lang="sl-SI" sz="2400" dirty="0" smtClean="0">
                <a:solidFill>
                  <a:srgbClr val="00B050"/>
                </a:solidFill>
              </a:rPr>
              <a:t>- </a:t>
            </a:r>
            <a:r>
              <a:rPr lang="sl-SI" sz="2400" dirty="0" smtClean="0">
                <a:solidFill>
                  <a:srgbClr val="C00000"/>
                </a:solidFill>
              </a:rPr>
              <a:t>usmeritev v prilagojene ali posebne programe</a:t>
            </a:r>
            <a:br>
              <a:rPr lang="sl-SI" sz="2400" dirty="0" smtClean="0">
                <a:solidFill>
                  <a:srgbClr val="C00000"/>
                </a:solidFill>
              </a:rPr>
            </a:br>
            <a:r>
              <a:rPr lang="sl-SI" sz="2400" dirty="0" smtClean="0">
                <a:solidFill>
                  <a:srgbClr val="C00000"/>
                </a:solidFill>
              </a:rPr>
              <a:t>- izvajanje programov z EIS, NIS in posebnih programov znotraj istega razreda</a:t>
            </a:r>
            <a:br>
              <a:rPr lang="sl-SI" sz="2400" dirty="0" smtClean="0">
                <a:solidFill>
                  <a:srgbClr val="C00000"/>
                </a:solidFill>
              </a:rPr>
            </a:br>
            <a:r>
              <a:rPr lang="sl-SI" sz="2400" b="1" dirty="0" smtClean="0">
                <a:solidFill>
                  <a:srgbClr val="00B050"/>
                </a:solidFill>
              </a:rPr>
              <a:t/>
            </a:r>
            <a:br>
              <a:rPr lang="sl-SI" sz="2400" b="1" dirty="0" smtClean="0">
                <a:solidFill>
                  <a:srgbClr val="00B050"/>
                </a:solidFill>
              </a:rPr>
            </a:br>
            <a:r>
              <a:rPr lang="sl-SI" sz="2400" b="1" dirty="0" smtClean="0"/>
              <a:t/>
            </a:r>
            <a:br>
              <a:rPr lang="sl-SI" sz="2400" b="1" dirty="0" smtClean="0"/>
            </a:br>
            <a:r>
              <a:rPr lang="sl-SI" sz="2400" b="1" dirty="0"/>
              <a:t/>
            </a:r>
            <a:br>
              <a:rPr lang="sl-SI" sz="2400" b="1" dirty="0"/>
            </a:br>
            <a:r>
              <a:rPr lang="sl-SI" sz="1400" b="1" dirty="0"/>
              <a:t/>
            </a:r>
            <a:br>
              <a:rPr lang="sl-SI" sz="1400" b="1" dirty="0"/>
            </a:br>
            <a:r>
              <a:rPr lang="sl-SI" sz="1800" dirty="0" smtClean="0"/>
              <a:t/>
            </a:r>
            <a:br>
              <a:rPr lang="sl-SI" sz="1800" dirty="0" smtClean="0"/>
            </a:br>
            <a:endParaRPr lang="sl-SI" sz="1800" dirty="0"/>
          </a:p>
        </p:txBody>
      </p:sp>
    </p:spTree>
    <p:extLst>
      <p:ext uri="{BB962C8B-B14F-4D97-AF65-F5344CB8AC3E}">
        <p14:creationId xmlns:p14="http://schemas.microsoft.com/office/powerpoint/2010/main" val="4343439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373711" y="544284"/>
            <a:ext cx="10006150" cy="5159831"/>
          </a:xfrm>
        </p:spPr>
        <p:txBody>
          <a:bodyPr>
            <a:noAutofit/>
          </a:bodyPr>
          <a:lstStyle/>
          <a:p>
            <a:pPr algn="l"/>
            <a:r>
              <a:rPr lang="sl-SI" sz="2400" dirty="0" smtClean="0"/>
              <a:t/>
            </a:r>
            <a:br>
              <a:rPr lang="sl-SI" sz="2400" dirty="0" smtClean="0"/>
            </a:br>
            <a:r>
              <a:rPr lang="sl-SI" sz="2400" b="1" i="1" dirty="0"/>
              <a:t>5</a:t>
            </a:r>
            <a:r>
              <a:rPr lang="sl-SI" sz="2400" b="1" i="1" dirty="0" smtClean="0"/>
              <a:t>. Minimalni in temeljni standardi znanj</a:t>
            </a:r>
            <a:br>
              <a:rPr lang="sl-SI" sz="2400" b="1" i="1" dirty="0" smtClean="0"/>
            </a:br>
            <a:r>
              <a:rPr lang="sl-SI" sz="2400" b="1" dirty="0" smtClean="0"/>
              <a:t/>
            </a:r>
            <a:br>
              <a:rPr lang="sl-SI" sz="2400" b="1" dirty="0" smtClean="0"/>
            </a:br>
            <a:r>
              <a:rPr lang="sl-SI" sz="2400" b="1" dirty="0" smtClean="0"/>
              <a:t/>
            </a:r>
            <a:br>
              <a:rPr lang="sl-SI" sz="2400" b="1" dirty="0" smtClean="0"/>
            </a:br>
            <a:r>
              <a:rPr lang="sl-SI" sz="2400" dirty="0" smtClean="0">
                <a:solidFill>
                  <a:srgbClr val="C00000"/>
                </a:solidFill>
              </a:rPr>
              <a:t>- </a:t>
            </a:r>
            <a:r>
              <a:rPr lang="sl-SI" sz="2400" b="1" i="1" dirty="0" smtClean="0">
                <a:solidFill>
                  <a:srgbClr val="C00000"/>
                </a:solidFill>
              </a:rPr>
              <a:t>UVPP</a:t>
            </a:r>
            <a:r>
              <a:rPr lang="sl-SI" sz="2400" dirty="0" smtClean="0">
                <a:solidFill>
                  <a:srgbClr val="C00000"/>
                </a:solidFill>
              </a:rPr>
              <a:t> - šolski </a:t>
            </a:r>
            <a:r>
              <a:rPr lang="sl-SI" sz="2400" dirty="0">
                <a:solidFill>
                  <a:srgbClr val="C00000"/>
                </a:solidFill>
              </a:rPr>
              <a:t>tim lahko v IP prilagaja </a:t>
            </a:r>
            <a:r>
              <a:rPr lang="sl-SI" sz="2400" dirty="0" smtClean="0">
                <a:solidFill>
                  <a:srgbClr val="C00000"/>
                </a:solidFill>
              </a:rPr>
              <a:t>standarde, pri izbranih predmetih imajo standarde (PP NIS) ali celo nimajo določenih standardov (PPVI)</a:t>
            </a:r>
            <a:r>
              <a:rPr lang="sl-SI" sz="2400" dirty="0" smtClean="0">
                <a:solidFill>
                  <a:srgbClr val="00B050"/>
                </a:solidFill>
              </a:rPr>
              <a:t/>
            </a:r>
            <a:br>
              <a:rPr lang="sl-SI" sz="2400" dirty="0" smtClean="0">
                <a:solidFill>
                  <a:srgbClr val="00B050"/>
                </a:solidFill>
              </a:rPr>
            </a:br>
            <a:r>
              <a:rPr lang="sl-SI" sz="2400" dirty="0">
                <a:solidFill>
                  <a:srgbClr val="00B050"/>
                </a:solidFill>
              </a:rPr>
              <a:t/>
            </a:r>
            <a:br>
              <a:rPr lang="sl-SI" sz="2400" dirty="0">
                <a:solidFill>
                  <a:srgbClr val="00B050"/>
                </a:solidFill>
              </a:rPr>
            </a:br>
            <a:r>
              <a:rPr lang="sl-SI" sz="2400" dirty="0"/>
              <a:t/>
            </a:r>
            <a:br>
              <a:rPr lang="sl-SI" sz="2400" dirty="0"/>
            </a:br>
            <a:r>
              <a:rPr lang="sl-SI" sz="2400" b="1" i="1" dirty="0" smtClean="0">
                <a:solidFill>
                  <a:srgbClr val="C00000"/>
                </a:solidFill>
              </a:rPr>
              <a:t>- učenci z motnjami v razvoju </a:t>
            </a:r>
            <a:r>
              <a:rPr lang="sl-SI" sz="2400" dirty="0" smtClean="0">
                <a:solidFill>
                  <a:srgbClr val="C00000"/>
                </a:solidFill>
              </a:rPr>
              <a:t>(ki so povezane z znižanimi kognitivnimi potenciali) imajo nižje standarde (delajo po modificiranem programu – NIS, PPVI že po sami odločbi in potem v IP)</a:t>
            </a:r>
            <a:br>
              <a:rPr lang="sl-SI" sz="2400" dirty="0" smtClean="0">
                <a:solidFill>
                  <a:srgbClr val="C00000"/>
                </a:solidFill>
              </a:rPr>
            </a:br>
            <a:r>
              <a:rPr lang="sl-SI" sz="2400" dirty="0" smtClean="0"/>
              <a:t/>
            </a:r>
            <a:br>
              <a:rPr lang="sl-SI" sz="2400" dirty="0" smtClean="0"/>
            </a:br>
            <a:r>
              <a:rPr lang="sl-SI" sz="2400" dirty="0"/>
              <a:t/>
            </a:r>
            <a:br>
              <a:rPr lang="sl-SI" sz="2400" dirty="0"/>
            </a:br>
            <a:endParaRPr lang="sl-SI" sz="1800" dirty="0"/>
          </a:p>
        </p:txBody>
      </p:sp>
    </p:spTree>
    <p:extLst>
      <p:ext uri="{BB962C8B-B14F-4D97-AF65-F5344CB8AC3E}">
        <p14:creationId xmlns:p14="http://schemas.microsoft.com/office/powerpoint/2010/main" val="7326595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365002" y="352696"/>
            <a:ext cx="10006150" cy="6122126"/>
          </a:xfrm>
        </p:spPr>
        <p:txBody>
          <a:bodyPr>
            <a:noAutofit/>
          </a:bodyPr>
          <a:lstStyle/>
          <a:p>
            <a:pPr algn="l"/>
            <a:r>
              <a:rPr lang="sl-SI" sz="2400" dirty="0" smtClean="0"/>
              <a:t/>
            </a:r>
            <a:br>
              <a:rPr lang="sl-SI" sz="2400" dirty="0" smtClean="0"/>
            </a:br>
            <a:r>
              <a:rPr lang="sl-SI" sz="2400" dirty="0" smtClean="0">
                <a:solidFill>
                  <a:srgbClr val="00B050"/>
                </a:solidFill>
              </a:rPr>
              <a:t/>
            </a:r>
            <a:br>
              <a:rPr lang="sl-SI" sz="2400" dirty="0" smtClean="0">
                <a:solidFill>
                  <a:srgbClr val="00B050"/>
                </a:solidFill>
              </a:rPr>
            </a:br>
            <a:r>
              <a:rPr lang="sl-SI" sz="2400" dirty="0" smtClean="0"/>
              <a:t/>
            </a:r>
            <a:br>
              <a:rPr lang="sl-SI" sz="2400" dirty="0" smtClean="0"/>
            </a:br>
            <a:r>
              <a:rPr lang="sl-SI" sz="2400" dirty="0"/>
              <a:t/>
            </a:r>
            <a:br>
              <a:rPr lang="sl-SI" sz="2400" dirty="0"/>
            </a:br>
            <a:r>
              <a:rPr lang="sl-SI" sz="2400" b="1" i="1" dirty="0" smtClean="0"/>
              <a:t>6. Ocenjevanje</a:t>
            </a:r>
            <a:br>
              <a:rPr lang="sl-SI" sz="2400" b="1" i="1" dirty="0" smtClean="0"/>
            </a:br>
            <a:r>
              <a:rPr lang="sl-SI" sz="2400" b="1" dirty="0" smtClean="0"/>
              <a:t/>
            </a:r>
            <a:br>
              <a:rPr lang="sl-SI" sz="2400" b="1" dirty="0" smtClean="0"/>
            </a:br>
            <a:r>
              <a:rPr lang="sl-SI" sz="2400" dirty="0" smtClean="0">
                <a:solidFill>
                  <a:srgbClr val="C00000"/>
                </a:solidFill>
              </a:rPr>
              <a:t>a. Koncept ocenjevanja:</a:t>
            </a:r>
            <a:br>
              <a:rPr lang="sl-SI" sz="2400" dirty="0" smtClean="0">
                <a:solidFill>
                  <a:srgbClr val="C00000"/>
                </a:solidFill>
              </a:rPr>
            </a:br>
            <a:r>
              <a:rPr lang="sl-SI" sz="2400" dirty="0" smtClean="0">
                <a:solidFill>
                  <a:srgbClr val="C00000"/>
                </a:solidFill>
              </a:rPr>
              <a:t>-  učenci, ki delajo po modificiranem - (intelektualna oviranost ali tudi UVPP) programu ali imajo modifikacijo le za določene predmete, imajo naloge in številčno ocenjevanje na nižji taksonomski stopnji ali le opisna ocena napredka (formativno spremljanje, skladno s cilji v IP)</a:t>
            </a:r>
            <a:br>
              <a:rPr lang="sl-SI" sz="2400" dirty="0" smtClean="0">
                <a:solidFill>
                  <a:srgbClr val="C00000"/>
                </a:solidFill>
              </a:rPr>
            </a:br>
            <a:r>
              <a:rPr lang="sl-SI" sz="2400" dirty="0" smtClean="0">
                <a:solidFill>
                  <a:srgbClr val="00B050"/>
                </a:solidFill>
              </a:rPr>
              <a:t/>
            </a:r>
            <a:br>
              <a:rPr lang="sl-SI" sz="2400" dirty="0" smtClean="0">
                <a:solidFill>
                  <a:srgbClr val="00B050"/>
                </a:solidFill>
              </a:rPr>
            </a:br>
            <a:r>
              <a:rPr lang="sl-SI" sz="2400" b="1" dirty="0" smtClean="0"/>
              <a:t/>
            </a:r>
            <a:br>
              <a:rPr lang="sl-SI" sz="2400" b="1" dirty="0" smtClean="0"/>
            </a:br>
            <a:r>
              <a:rPr lang="sl-SI" sz="1400" b="1" dirty="0" smtClean="0"/>
              <a:t/>
            </a:r>
            <a:br>
              <a:rPr lang="sl-SI" sz="1400" b="1" dirty="0" smtClean="0"/>
            </a:br>
            <a:r>
              <a:rPr lang="sl-SI" sz="1400" b="1" dirty="0"/>
              <a:t/>
            </a:r>
            <a:br>
              <a:rPr lang="sl-SI" sz="1400" b="1" dirty="0"/>
            </a:br>
            <a:r>
              <a:rPr lang="sl-SI" sz="1400" dirty="0" smtClean="0">
                <a:solidFill>
                  <a:srgbClr val="00B050"/>
                </a:solidFill>
              </a:rPr>
              <a:t/>
            </a:r>
            <a:br>
              <a:rPr lang="sl-SI" sz="1400" dirty="0" smtClean="0">
                <a:solidFill>
                  <a:srgbClr val="00B050"/>
                </a:solidFill>
              </a:rPr>
            </a:br>
            <a:r>
              <a:rPr lang="sl-SI" sz="1200" b="1" dirty="0" smtClean="0">
                <a:solidFill>
                  <a:srgbClr val="00B050"/>
                </a:solidFill>
              </a:rPr>
              <a:t> </a:t>
            </a:r>
            <a:r>
              <a:rPr lang="sl-SI" sz="1200" dirty="0" smtClean="0">
                <a:solidFill>
                  <a:srgbClr val="00B050"/>
                </a:solidFill>
              </a:rPr>
              <a:t/>
            </a:r>
            <a:br>
              <a:rPr lang="sl-SI" sz="1200" dirty="0" smtClean="0">
                <a:solidFill>
                  <a:srgbClr val="00B050"/>
                </a:solidFill>
              </a:rPr>
            </a:br>
            <a:r>
              <a:rPr lang="sl-SI" sz="1800" dirty="0" smtClean="0"/>
              <a:t/>
            </a:r>
            <a:br>
              <a:rPr lang="sl-SI" sz="1800" dirty="0" smtClean="0"/>
            </a:br>
            <a:endParaRPr lang="sl-SI" sz="1800" dirty="0"/>
          </a:p>
        </p:txBody>
      </p:sp>
    </p:spTree>
    <p:extLst>
      <p:ext uri="{BB962C8B-B14F-4D97-AF65-F5344CB8AC3E}">
        <p14:creationId xmlns:p14="http://schemas.microsoft.com/office/powerpoint/2010/main" val="37512738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348342" y="1985554"/>
            <a:ext cx="10006150" cy="3827417"/>
          </a:xfrm>
        </p:spPr>
        <p:txBody>
          <a:bodyPr>
            <a:noAutofit/>
          </a:bodyPr>
          <a:lstStyle/>
          <a:p>
            <a:pPr algn="l"/>
            <a:r>
              <a:rPr lang="sl-SI" sz="2400" dirty="0" smtClean="0"/>
              <a:t/>
            </a:r>
            <a:br>
              <a:rPr lang="sl-SI" sz="2400" dirty="0" smtClean="0"/>
            </a:br>
            <a:r>
              <a:rPr lang="sl-SI" sz="2400" b="1" i="1" dirty="0" smtClean="0"/>
              <a:t>7. Ponavljanje</a:t>
            </a:r>
            <a:br>
              <a:rPr lang="sl-SI" sz="2400" b="1" i="1" dirty="0" smtClean="0"/>
            </a:br>
            <a:r>
              <a:rPr lang="sl-SI" sz="2400" b="1" i="1" dirty="0" smtClean="0">
                <a:solidFill>
                  <a:srgbClr val="C00000"/>
                </a:solidFill>
              </a:rPr>
              <a:t>- Učenci, ki imajo odločbo ali skladno z odločitvijo strokovnega tima uveden IP – to pomeni adaptacijo ali modifikacijo programa, ne ponavljajo</a:t>
            </a:r>
            <a:br>
              <a:rPr lang="sl-SI" sz="2400" b="1" i="1" dirty="0" smtClean="0">
                <a:solidFill>
                  <a:srgbClr val="C00000"/>
                </a:solidFill>
              </a:rPr>
            </a:br>
            <a:r>
              <a:rPr lang="sl-SI" sz="1400" b="1" dirty="0" smtClean="0"/>
              <a:t/>
            </a:r>
            <a:br>
              <a:rPr lang="sl-SI" sz="1400" b="1" dirty="0" smtClean="0"/>
            </a:br>
            <a:r>
              <a:rPr lang="sl-SI" sz="1400" b="1" dirty="0" smtClean="0"/>
              <a:t/>
            </a:r>
            <a:br>
              <a:rPr lang="sl-SI" sz="1400" b="1" dirty="0" smtClean="0"/>
            </a:br>
            <a:r>
              <a:rPr lang="sl-SI" sz="1400" b="1" dirty="0"/>
              <a:t/>
            </a:r>
            <a:br>
              <a:rPr lang="sl-SI" sz="1400" b="1" dirty="0"/>
            </a:br>
            <a:r>
              <a:rPr lang="sl-SI" sz="1400" b="1" dirty="0" smtClean="0"/>
              <a:t/>
            </a:r>
            <a:br>
              <a:rPr lang="sl-SI" sz="1400" b="1" dirty="0" smtClean="0"/>
            </a:br>
            <a:r>
              <a:rPr lang="sl-SI" sz="1400" b="1" dirty="0"/>
              <a:t/>
            </a:r>
            <a:br>
              <a:rPr lang="sl-SI" sz="1400" b="1" dirty="0"/>
            </a:br>
            <a:r>
              <a:rPr lang="sl-SI" sz="1400" dirty="0" smtClean="0">
                <a:solidFill>
                  <a:srgbClr val="00B050"/>
                </a:solidFill>
              </a:rPr>
              <a:t/>
            </a:r>
            <a:br>
              <a:rPr lang="sl-SI" sz="1400" dirty="0" smtClean="0">
                <a:solidFill>
                  <a:srgbClr val="00B050"/>
                </a:solidFill>
              </a:rPr>
            </a:br>
            <a:r>
              <a:rPr lang="sl-SI" sz="1200" b="1" dirty="0" smtClean="0">
                <a:solidFill>
                  <a:srgbClr val="00B050"/>
                </a:solidFill>
              </a:rPr>
              <a:t> </a:t>
            </a:r>
            <a:r>
              <a:rPr lang="sl-SI" sz="1200" dirty="0" smtClean="0">
                <a:solidFill>
                  <a:srgbClr val="00B050"/>
                </a:solidFill>
              </a:rPr>
              <a:t/>
            </a:r>
            <a:br>
              <a:rPr lang="sl-SI" sz="1200" dirty="0" smtClean="0">
                <a:solidFill>
                  <a:srgbClr val="00B050"/>
                </a:solidFill>
              </a:rPr>
            </a:br>
            <a:r>
              <a:rPr lang="sl-SI" sz="1800" dirty="0" smtClean="0"/>
              <a:t/>
            </a:r>
            <a:br>
              <a:rPr lang="sl-SI" sz="1800" dirty="0" smtClean="0"/>
            </a:br>
            <a:endParaRPr lang="sl-SI" sz="1800" dirty="0"/>
          </a:p>
        </p:txBody>
      </p:sp>
    </p:spTree>
    <p:extLst>
      <p:ext uri="{BB962C8B-B14F-4D97-AF65-F5344CB8AC3E}">
        <p14:creationId xmlns:p14="http://schemas.microsoft.com/office/powerpoint/2010/main" val="17960040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isarn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8250</TotalTime>
  <Words>735</Words>
  <Application>Microsoft Office PowerPoint</Application>
  <PresentationFormat>Širokozaslonsko</PresentationFormat>
  <Paragraphs>11</Paragraphs>
  <Slides>9</Slides>
  <Notes>0</Notes>
  <HiddenSlides>0</HiddenSlides>
  <MMClips>0</MMClips>
  <ScaleCrop>false</ScaleCrop>
  <HeadingPairs>
    <vt:vector size="6" baseType="variant">
      <vt:variant>
        <vt:lpstr>Uporabljene pisave</vt:lpstr>
      </vt:variant>
      <vt:variant>
        <vt:i4>3</vt:i4>
      </vt:variant>
      <vt:variant>
        <vt:lpstr>Tema</vt:lpstr>
      </vt:variant>
      <vt:variant>
        <vt:i4>1</vt:i4>
      </vt:variant>
      <vt:variant>
        <vt:lpstr>Naslovi diapozitivov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Officeova tema</vt:lpstr>
      <vt:lpstr>Elementi v sistemu vzgoje in izobraževanja za večjo vključenost raznolikih učencev </vt:lpstr>
      <vt:lpstr>Izhodišča:  - Heterogenost populacije – različnost vzgojno izobraževalnih potreb:   - cca 10 % učencev z odločbo, 13 % učencev z mejno  intelektualno sposobnostjo, učenci z nizkim SES,  učenci Romi, Priseljenci, naraščajoče število učencev z  avtizmom, naraščajoče število učencev z vedenjskimi težavami  in motnjami, …  Romantična ideja o inkluziji: -Univerzalna pravica …  - slojevitost moderne družbe, univerzalno vključevanje ni (več) mogoče →univerzalno izključevanje v podsistemih je nujno   </vt:lpstr>
      <vt:lpstr>1. Poimenovanje skupin OPP 2. Usmerjanje OPP 3. Izvajanje dodatne strokovne pomoči 4. Vzgojno izobraževalni programi 5. Minimalni in temeljni standardi znanja 6. Ocenjevanje 7. Ponavljanje razreda</vt:lpstr>
      <vt:lpstr>       1. Poimenovanje skupin OPP  - intelektualna oviranost (motnje v duševnem razvoju, zmanjšane intelektualne zmožnosti) - senzorna oviranost (slepota, slabovidnosti ali okvare vidne funkcije, gluhote ali naglušnosti, gluho-slepote, govorno-jezikovnih motenj), - gibalna oviranosti,  - primanjkljaji na posameznih področjih učenja - primanjkljaji v socializaciji in komunikaciji (avtistične motnje). - učenci in dijaki s čustvenimi in vedenjskimi težavami in motnjami,   nova skupina:  - učenci z več podpore in prilagoditev (UVPP) – to so UPPPU, dolgotrajno bolni, nekateri učenci z avtizmom, nekateri učenci Romi, priseljenci, socialno depriviligirani - za katere šolski tim presodi, da začasno ali trajno ne zmorejo dosegati minimalnih standardov in imajo zato več prilagoditev (obseg, poučevanje, ocenjevanje) in podpore DSP, ISP</vt:lpstr>
      <vt:lpstr>  2. Usmerjanje Usmerjamo - otroke z motnjami v razvoju (obvezen IP) Ne usmerjamo - UVPP Skupine OPPPU, dolgotrajno bolne, UVPP  (šolski tim: ugotavljanje potreb, v 1. triletju – testiranje, osnovano na kurikulumu curriculum based measurement,…), IP obvezen, DSP, ISP   3. Izvajanje dodatne strokovne pomoči - Izvajanje pretežno v razredu, izjemoma individualno – kooperativno poučevanje - v 1. triletju in izjemoma v 2. triletju, v zadnjem triletju ni več DSP, le ISP  - strnjeno ali čez celo leto - kvota ur DSP na učenca na šolo     </vt:lpstr>
      <vt:lpstr>     4. Programi Koncept programov ostane:  a. za UVPP (za učence, ki niso usmerjeni) šolski tim presodi: -adaptacija: - enakovredni izobrazbeni standard – EIS (prilagoditve pri poučevanju, preverjanju in ocenjevanju, …) ali  - modifikacija (nižji izobrazbeni standard pri enem ali več predmetih), prilagoditev ciljev in (minimalnih) standardov   b. Učenci z motnjami: - usmeritev v prilagojene ali posebne programe - izvajanje programov z EIS, NIS in posebnih programov znotraj istega razreda      </vt:lpstr>
      <vt:lpstr> 5. Minimalni in temeljni standardi znanj   - UVPP - šolski tim lahko v IP prilagaja standarde, pri izbranih predmetih imajo standarde (PP NIS) ali celo nimajo določenih standardov (PPVI)   - učenci z motnjami v razvoju (ki so povezane z znižanimi kognitivnimi potenciali) imajo nižje standarde (delajo po modificiranem programu – NIS, PPVI že po sami odločbi in potem v IP)   </vt:lpstr>
      <vt:lpstr>    6. Ocenjevanje  a. Koncept ocenjevanja: -  učenci, ki delajo po modificiranem - (intelektualna oviranost ali tudi UVPP) programu ali imajo modifikacijo le za določene predmete, imajo naloge in številčno ocenjevanje na nižji taksonomski stopnji ali le opisna ocena napredka (formativno spremljanje, skladno s cilji v IP)         </vt:lpstr>
      <vt:lpstr> 7. Ponavljanje - Učenci, ki imajo odločbo ali skladno z odločitvijo strokovnega tima uveden IP – to pomeni adaptacijo ali modifikacijo programa, ne ponavljajo        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Elementi v sistemu vzgoje in izobraževanja konceptualne spremembe</dc:title>
  <dc:creator>Uporabnik</dc:creator>
  <cp:lastModifiedBy>Uporabnik</cp:lastModifiedBy>
  <cp:revision>33</cp:revision>
  <dcterms:created xsi:type="dcterms:W3CDTF">2023-06-13T08:43:05Z</dcterms:created>
  <dcterms:modified xsi:type="dcterms:W3CDTF">2023-09-25T09:59:02Z</dcterms:modified>
</cp:coreProperties>
</file>