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87" r:id="rId4"/>
    <p:sldId id="288" r:id="rId5"/>
    <p:sldId id="291" r:id="rId6"/>
    <p:sldId id="290" r:id="rId7"/>
    <p:sldId id="292" r:id="rId8"/>
    <p:sldId id="265" r:id="rId9"/>
  </p:sldIdLst>
  <p:sldSz cx="9144000" cy="6858000" type="screen4x3"/>
  <p:notesSz cx="6888163" cy="100187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EFAB3F84-B1C5-43BD-BEAD-6F441F3348EE}" type="datetimeFigureOut">
              <a:rPr lang="sl-SI" smtClean="0"/>
              <a:t>21. 09. 2023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F61D1BEF-EEDC-45F5-9610-8895E99BF11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1255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D1BEF-EEDC-45F5-9610-8895E99BF11B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3565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3E540-A494-4058-986F-525FCC60AD5C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7E050-5CAD-4703-8E16-AFEBAD2D5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5F9D5-249A-4967-A418-3E728225FFEA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E668-C75C-4BBF-BD0D-F5A34905F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7B5BB-CC0F-467D-AA98-9CAEF6C23F69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643F3-67AE-4E35-9BF2-EF9A84C43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777F6-EA0F-484E-9824-859ABE5E8A37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C008C-2397-4B77-ADAD-35701B4EC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EFF9C-4A0B-4573-BCDA-9298CF30975C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92A37-4D79-4BE9-8FB4-F147BCD38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5B52-A328-4B04-85C5-C65336EB9ED2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DCE0A-CB55-4C73-A225-D6B9CB6CF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0392-8211-4EDE-B4AD-C600F42F14E8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B97B7-6203-40CC-AAC6-AD30FF850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75290-FF85-4385-967E-3B8059FF1BDE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DA9F-CEF1-4634-96F3-7A4D0ABCA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6065D-B612-461E-AEBF-34049FD6A9DA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FF7E-C5DC-4087-BEAA-1E2D679CC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784AE-26E1-41AB-892D-6212E7BE78FF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9E557-C334-4022-A72B-CF9D089CE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BCA1A-5F42-4FD6-8D9E-F4D2BB82F0D5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D8FF1-C05A-472C-A6A3-F832CE00C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0F2B11-FBC2-4F21-8DCC-86E91CEC67F2}" type="datetimeFigureOut">
              <a:rPr lang="en-US"/>
              <a:pPr>
                <a:defRPr/>
              </a:pPr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EB1427-3094-4D6C-BF4D-50E60EA13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443825" y="381000"/>
            <a:ext cx="2286000" cy="2057400"/>
          </a:xfrm>
          <a:prstGeom prst="cloud">
            <a:avLst/>
          </a:prstGeom>
          <a:gradFill flip="none" rotWithShape="1">
            <a:gsLst>
              <a:gs pos="0">
                <a:srgbClr val="5E9EFF">
                  <a:alpha val="75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52400"/>
            <a:ext cx="5808663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9337" y="2667000"/>
            <a:ext cx="8396287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08175"/>
          </a:xfrm>
        </p:spPr>
        <p:txBody>
          <a:bodyPr/>
          <a:lstStyle/>
          <a:p>
            <a:br>
              <a:rPr lang="sl-SI" b="1" dirty="0"/>
            </a:br>
            <a:r>
              <a:rPr lang="sl-SI" sz="4800" b="1" dirty="0"/>
              <a:t>Psihološki pogled na varno in spodbudno učno okolje</a:t>
            </a:r>
            <a:br>
              <a:rPr lang="sl-SI" sz="4800" b="1" dirty="0"/>
            </a:br>
            <a:endParaRPr lang="sl-SI" sz="4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47800" y="4702175"/>
            <a:ext cx="6477000" cy="1752600"/>
          </a:xfrm>
        </p:spPr>
        <p:txBody>
          <a:bodyPr/>
          <a:lstStyle/>
          <a:p>
            <a:r>
              <a:rPr lang="sl-SI" sz="2000" b="1" dirty="0">
                <a:solidFill>
                  <a:schemeClr val="tx1"/>
                </a:solidFill>
              </a:rPr>
              <a:t>dr. Sonja Pečjak</a:t>
            </a:r>
          </a:p>
          <a:p>
            <a:r>
              <a:rPr lang="sl-SI" sz="2000" b="1" dirty="0">
                <a:solidFill>
                  <a:schemeClr val="tx1"/>
                </a:solidFill>
              </a:rPr>
              <a:t>Filozofska fakulteta Univerze v Ljubljani</a:t>
            </a:r>
          </a:p>
          <a:p>
            <a:endParaRPr lang="sl-SI" sz="2000" dirty="0">
              <a:solidFill>
                <a:schemeClr val="tx1"/>
              </a:solidFill>
            </a:endParaRPr>
          </a:p>
          <a:p>
            <a:endParaRPr lang="sl-SI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Zakaj?</a:t>
            </a:r>
          </a:p>
        </p:txBody>
      </p:sp>
      <p:sp>
        <p:nvSpPr>
          <p:cNvPr id="5" name="Označba mesta vsebine 4"/>
          <p:cNvSpPr>
            <a:spLocks noGrp="1"/>
          </p:cNvSpPr>
          <p:nvPr>
            <p:ph sz="half" idx="1"/>
          </p:nvPr>
        </p:nvSpPr>
        <p:spPr>
          <a:xfrm>
            <a:off x="228600" y="1813959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sl-SI" sz="2400" dirty="0"/>
              <a:t> </a:t>
            </a:r>
          </a:p>
          <a:p>
            <a:pPr marL="0" indent="0">
              <a:buNone/>
            </a:pPr>
            <a:r>
              <a:rPr lang="sl-SI" sz="4400" dirty="0"/>
              <a:t>Človek … </a:t>
            </a:r>
            <a:r>
              <a:rPr lang="sl-SI" sz="4400" b="1" dirty="0" err="1"/>
              <a:t>bio</a:t>
            </a:r>
            <a:r>
              <a:rPr lang="sl-SI" sz="4400" b="1" dirty="0"/>
              <a:t>-psiho-socialno bitje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dirty="0"/>
              <a:t>Cilj: </a:t>
            </a:r>
            <a:r>
              <a:rPr lang="sl-SI" sz="3200" b="1" dirty="0"/>
              <a:t>optimalni CELOSTNI razvoj </a:t>
            </a:r>
            <a:r>
              <a:rPr lang="sl-SI" dirty="0"/>
              <a:t>posameznika 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dirty="0"/>
              <a:t>Naloga:  </a:t>
            </a:r>
          </a:p>
          <a:p>
            <a:pPr marL="0" indent="0">
              <a:buNone/>
            </a:pPr>
            <a:r>
              <a:rPr lang="sl-SI" dirty="0"/>
              <a:t>… </a:t>
            </a:r>
            <a:r>
              <a:rPr lang="sl-SI" sz="3200" b="1" dirty="0"/>
              <a:t>ustvarjati pogoje/okolje</a:t>
            </a:r>
            <a:r>
              <a:rPr lang="sl-SI" dirty="0"/>
              <a:t>, ki bo posameznikom </a:t>
            </a:r>
          </a:p>
          <a:p>
            <a:pPr marL="0" indent="0">
              <a:buNone/>
            </a:pPr>
            <a:r>
              <a:rPr lang="sl-SI" dirty="0"/>
              <a:t>    omogočilo optimalen razvoj  </a:t>
            </a:r>
            <a:r>
              <a:rPr lang="sl-SI" sz="2000" dirty="0"/>
              <a:t>(ROGERS, 1956)</a:t>
            </a:r>
            <a:endParaRPr lang="sl-SI" dirty="0"/>
          </a:p>
          <a:p>
            <a:endParaRPr lang="sl-SI" dirty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66617"/>
            <a:ext cx="3200400" cy="179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41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8BAD7F9A-A65D-7506-6EAA-CCAC6A4F5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258762"/>
          </a:xfrm>
        </p:spPr>
        <p:txBody>
          <a:bodyPr/>
          <a:lstStyle/>
          <a:p>
            <a:endParaRPr lang="sl-SI" sz="2000" dirty="0"/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D9B04758-6D1B-8FAC-94C0-09CAC5632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32618"/>
            <a:ext cx="9220200" cy="6225382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① </a:t>
            </a:r>
            <a:r>
              <a:rPr lang="sl-SI" sz="2400" dirty="0"/>
              <a:t>Mednarodna komisija o izobraževanju za 21. stoletje </a:t>
            </a:r>
          </a:p>
          <a:p>
            <a:pPr marL="0" indent="0">
              <a:buNone/>
            </a:pPr>
            <a:r>
              <a:rPr lang="sl-SI" sz="2400" dirty="0"/>
              <a:t>          </a:t>
            </a:r>
            <a:r>
              <a:rPr lang="sl-SI" sz="2000" dirty="0"/>
              <a:t>(DELORS, 1996)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Štirje stebri VI</a:t>
            </a:r>
            <a:r>
              <a:rPr lang="sl-SI" sz="2400" dirty="0"/>
              <a:t>: </a:t>
            </a:r>
          </a:p>
          <a:p>
            <a:pPr marL="0" indent="0">
              <a:buNone/>
            </a:pPr>
            <a:r>
              <a:rPr lang="sl-SI" dirty="0"/>
              <a:t>  </a:t>
            </a:r>
            <a:r>
              <a:rPr lang="sl-SI" i="1" dirty="0"/>
              <a:t>Učiti se, da bi: </a:t>
            </a:r>
          </a:p>
          <a:p>
            <a:pPr marL="0" indent="0">
              <a:buNone/>
            </a:pPr>
            <a:r>
              <a:rPr lang="sl-SI" i="1" dirty="0"/>
              <a:t>… </a:t>
            </a:r>
            <a:r>
              <a:rPr lang="sl-SI" b="1" i="1" dirty="0"/>
              <a:t>vedeli</a:t>
            </a:r>
            <a:r>
              <a:rPr lang="sl-SI" i="1" dirty="0"/>
              <a:t>;  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sl-SI" i="1" dirty="0"/>
              <a:t>… </a:t>
            </a:r>
            <a:r>
              <a:rPr lang="sl-SI" b="1" i="1" dirty="0"/>
              <a:t>znali delati</a:t>
            </a:r>
            <a:r>
              <a:rPr lang="sl-SI" i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b="1" i="1" dirty="0">
                <a:solidFill>
                  <a:srgbClr val="0070C0"/>
                </a:solidFill>
              </a:rPr>
              <a:t>… znali živeti v skupnosti </a:t>
            </a:r>
            <a:r>
              <a:rPr lang="sl-SI" sz="2400" dirty="0">
                <a:solidFill>
                  <a:srgbClr val="0070C0"/>
                </a:solidFill>
              </a:rPr>
              <a:t>(sodelovati, presegati individualizem,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sz="2400" dirty="0">
                <a:solidFill>
                  <a:srgbClr val="0070C0"/>
                </a:solidFill>
              </a:rPr>
              <a:t>                                                              egoizem, narcisizem, …</a:t>
            </a:r>
            <a:r>
              <a:rPr lang="sl-SI" sz="2000" dirty="0">
                <a:solidFill>
                  <a:srgbClr val="0070C0"/>
                </a:solidFill>
              </a:rPr>
              <a:t>)</a:t>
            </a:r>
            <a:r>
              <a:rPr lang="sl-SI" sz="2000" b="1" i="1" dirty="0">
                <a:solidFill>
                  <a:srgbClr val="0070C0"/>
                </a:solidFill>
              </a:rPr>
              <a:t>;</a:t>
            </a:r>
            <a:r>
              <a:rPr lang="sl-SI" b="1" i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sl-SI" b="1" i="1" dirty="0">
                <a:solidFill>
                  <a:srgbClr val="0070C0"/>
                </a:solidFill>
              </a:rPr>
              <a:t>… znali biti in živeti s seboj </a:t>
            </a:r>
            <a:r>
              <a:rPr lang="sl-SI" sz="2400" dirty="0">
                <a:solidFill>
                  <a:srgbClr val="0070C0"/>
                </a:solidFill>
              </a:rPr>
              <a:t>(spoznavati sebe, živeti v    </a:t>
            </a:r>
          </a:p>
          <a:p>
            <a:pPr marL="0" indent="0">
              <a:spcBef>
                <a:spcPts val="768"/>
              </a:spcBef>
              <a:buNone/>
            </a:pPr>
            <a:r>
              <a:rPr lang="sl-SI" sz="2400" dirty="0">
                <a:solidFill>
                  <a:srgbClr val="0070C0"/>
                </a:solidFill>
              </a:rPr>
              <a:t>                                                                   ravnotežju) </a:t>
            </a:r>
            <a:endParaRPr lang="sl-SI" dirty="0">
              <a:solidFill>
                <a:srgbClr val="0070C0"/>
              </a:solidFill>
            </a:endParaRPr>
          </a:p>
          <a:p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11570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53F712-3570-FE02-CD73-77595AC87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7168056-0675-584F-858B-ECF58FB9F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470" y="855368"/>
            <a:ext cx="8382000" cy="4859631"/>
          </a:xfrm>
        </p:spPr>
        <p:txBody>
          <a:bodyPr/>
          <a:lstStyle/>
          <a:p>
            <a:pPr marL="0" indent="0">
              <a:buNone/>
            </a:pPr>
            <a:r>
              <a:rPr lang="sl-SI" b="1" dirty="0"/>
              <a:t>②</a:t>
            </a:r>
          </a:p>
          <a:p>
            <a:pPr marL="0" indent="0">
              <a:buNone/>
            </a:pPr>
            <a:r>
              <a:rPr lang="sl-SI" b="1" dirty="0"/>
              <a:t>socialni odnosi                                      učni dosežki</a:t>
            </a:r>
          </a:p>
          <a:p>
            <a:pPr marL="0" indent="0">
              <a:buNone/>
            </a:pPr>
            <a:r>
              <a:rPr lang="sl-SI" b="1" dirty="0"/>
              <a:t>                                  </a:t>
            </a:r>
          </a:p>
          <a:p>
            <a:pPr marL="0" indent="0">
              <a:buNone/>
            </a:pPr>
            <a:r>
              <a:rPr lang="sl-SI" b="1" dirty="0">
                <a:solidFill>
                  <a:srgbClr val="9966FF"/>
                </a:solidFill>
              </a:rPr>
              <a:t>                              </a:t>
            </a:r>
          </a:p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                                 </a:t>
            </a:r>
            <a:r>
              <a:rPr lang="sl-SI" sz="4000" b="1" dirty="0">
                <a:solidFill>
                  <a:srgbClr val="0070C0"/>
                </a:solidFill>
              </a:rPr>
              <a:t>motivacija(zavzetost)</a:t>
            </a:r>
          </a:p>
          <a:p>
            <a:pPr marL="0" indent="0">
              <a:buNone/>
            </a:pPr>
            <a:r>
              <a:rPr lang="sl-SI" b="1" dirty="0"/>
              <a:t>                                            </a:t>
            </a:r>
            <a:r>
              <a:rPr lang="sl-SI" sz="2400" b="1" dirty="0"/>
              <a:t>UČENCEV</a:t>
            </a:r>
          </a:p>
          <a:p>
            <a:pPr marL="0" indent="0">
              <a:buNone/>
            </a:pPr>
            <a:r>
              <a:rPr lang="sl-SI" sz="2400" b="1" dirty="0"/>
              <a:t>                                                           UČITELJEV</a:t>
            </a:r>
          </a:p>
          <a:p>
            <a:endParaRPr lang="sl-SI" dirty="0"/>
          </a:p>
        </p:txBody>
      </p:sp>
      <p:cxnSp>
        <p:nvCxnSpPr>
          <p:cNvPr id="4" name="Raven puščični povezovalnik 3">
            <a:extLst>
              <a:ext uri="{FF2B5EF4-FFF2-40B4-BE49-F238E27FC236}">
                <a16:creationId xmlns:a16="http://schemas.microsoft.com/office/drawing/2014/main" id="{87A37609-646A-65F4-8B74-F7B5E233194C}"/>
              </a:ext>
            </a:extLst>
          </p:cNvPr>
          <p:cNvCxnSpPr>
            <a:cxnSpLocks/>
          </p:cNvCxnSpPr>
          <p:nvPr/>
        </p:nvCxnSpPr>
        <p:spPr>
          <a:xfrm>
            <a:off x="3048000" y="1752600"/>
            <a:ext cx="32004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množi 11">
            <a:extLst>
              <a:ext uri="{FF2B5EF4-FFF2-40B4-BE49-F238E27FC236}">
                <a16:creationId xmlns:a16="http://schemas.microsoft.com/office/drawing/2014/main" id="{D474F301-6CB3-65BA-E2E8-1CA4A04EE370}"/>
              </a:ext>
            </a:extLst>
          </p:cNvPr>
          <p:cNvSpPr/>
          <p:nvPr/>
        </p:nvSpPr>
        <p:spPr>
          <a:xfrm>
            <a:off x="4036142" y="1295400"/>
            <a:ext cx="914400" cy="914400"/>
          </a:xfrm>
          <a:prstGeom prst="mathMultiply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9" name="Raven puščični povezovalnik 8">
            <a:extLst>
              <a:ext uri="{FF2B5EF4-FFF2-40B4-BE49-F238E27FC236}">
                <a16:creationId xmlns:a16="http://schemas.microsoft.com/office/drawing/2014/main" id="{905DB0C2-6626-52DB-E856-0A5360D7F041}"/>
              </a:ext>
            </a:extLst>
          </p:cNvPr>
          <p:cNvCxnSpPr/>
          <p:nvPr/>
        </p:nvCxnSpPr>
        <p:spPr>
          <a:xfrm>
            <a:off x="1710069" y="2034536"/>
            <a:ext cx="1761461" cy="1221133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puščični povezovalnik 9">
            <a:extLst>
              <a:ext uri="{FF2B5EF4-FFF2-40B4-BE49-F238E27FC236}">
                <a16:creationId xmlns:a16="http://schemas.microsoft.com/office/drawing/2014/main" id="{BA616D81-3CAF-CF9E-51D6-2E67526306F7}"/>
              </a:ext>
            </a:extLst>
          </p:cNvPr>
          <p:cNvCxnSpPr>
            <a:cxnSpLocks/>
          </p:cNvCxnSpPr>
          <p:nvPr/>
        </p:nvCxnSpPr>
        <p:spPr>
          <a:xfrm flipV="1">
            <a:off x="5486400" y="2084979"/>
            <a:ext cx="1828800" cy="112024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avokotnik: zaokroženi vogali 11">
            <a:extLst>
              <a:ext uri="{FF2B5EF4-FFF2-40B4-BE49-F238E27FC236}">
                <a16:creationId xmlns:a16="http://schemas.microsoft.com/office/drawing/2014/main" id="{611FF685-36E0-0FCA-9F72-BB5089ADBC91}"/>
              </a:ext>
            </a:extLst>
          </p:cNvPr>
          <p:cNvSpPr/>
          <p:nvPr/>
        </p:nvSpPr>
        <p:spPr>
          <a:xfrm>
            <a:off x="423530" y="3886200"/>
            <a:ext cx="3048000" cy="1524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b="1" dirty="0">
                <a:solidFill>
                  <a:schemeClr val="tx1"/>
                </a:solidFill>
              </a:rPr>
              <a:t>TEORIJA SAMODOLOČENOSTI </a:t>
            </a:r>
          </a:p>
          <a:p>
            <a:pPr algn="ctr"/>
            <a:r>
              <a:rPr lang="sl-SI" sz="1600" dirty="0">
                <a:solidFill>
                  <a:schemeClr val="tx1"/>
                </a:solidFill>
              </a:rPr>
              <a:t>(Ryan in Deci, 2000) </a:t>
            </a:r>
          </a:p>
          <a:p>
            <a:endParaRPr lang="sl-SI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48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9D4AAC-8902-3075-89C8-84C3486F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/>
          <a:lstStyle/>
          <a:p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Kaj motivira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učence/učitelje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 za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delovanje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 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in za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spremembe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?</a:t>
            </a:r>
            <a:endParaRPr lang="sl-SI" sz="1800" dirty="0"/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E59318B5-E54A-3AEC-DB6F-9440172B6B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168512"/>
              </p:ext>
            </p:extLst>
          </p:nvPr>
        </p:nvGraphicFramePr>
        <p:xfrm>
          <a:off x="457200" y="990600"/>
          <a:ext cx="8001000" cy="5867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01000">
                  <a:extLst>
                    <a:ext uri="{9D8B030D-6E8A-4147-A177-3AD203B41FA5}">
                      <a16:colId xmlns:a16="http://schemas.microsoft.com/office/drawing/2014/main" val="3347479973"/>
                    </a:ext>
                  </a:extLst>
                </a:gridCol>
              </a:tblGrid>
              <a:tr h="2428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kern="100" dirty="0">
                          <a:effectLst/>
                        </a:rPr>
                        <a:t>KOMPETENTNOST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</a:rPr>
                        <a:t>- </a:t>
                      </a:r>
                      <a:r>
                        <a:rPr lang="sl-SI" sz="2000" kern="100" dirty="0">
                          <a:effectLst/>
                        </a:rPr>
                        <a:t>jasna pričakovanja                    STRUKTURA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dirty="0">
                          <a:effectLst/>
                        </a:rPr>
                        <a:t>- jasna pravila/navodila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dirty="0">
                          <a:effectLst/>
                        </a:rPr>
                        <a:t>- prepoznavanje močnih              PODPORA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dirty="0">
                          <a:effectLst/>
                        </a:rPr>
                        <a:t>  področij ob podpori učitelja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kern="100" dirty="0">
                          <a:effectLst/>
                        </a:rPr>
                        <a:t> </a:t>
                      </a:r>
                      <a:endParaRPr lang="sl-SI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36" marR="56436" marT="0" marB="0"/>
                </a:tc>
                <a:extLst>
                  <a:ext uri="{0D108BD9-81ED-4DB2-BD59-A6C34878D82A}">
                    <a16:rowId xmlns:a16="http://schemas.microsoft.com/office/drawing/2014/main" val="952932984"/>
                  </a:ext>
                </a:extLst>
              </a:tr>
              <a:tr h="2163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kern="100" dirty="0">
                          <a:effectLst/>
                        </a:rPr>
                        <a:t>SPREJETOST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</a:rPr>
                        <a:t>- </a:t>
                      </a:r>
                      <a:r>
                        <a:rPr lang="sl-SI" sz="2000" kern="100" dirty="0">
                          <a:effectLst/>
                        </a:rPr>
                        <a:t>s strani vrstnikov                                       PODPORA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dirty="0">
                          <a:effectLst/>
                        </a:rPr>
                        <a:t>- s strani učiteljev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dirty="0">
                          <a:effectLst/>
                        </a:rPr>
                        <a:t>- občutje sodelovalnega vzdušja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dirty="0">
                          <a:effectLst/>
                        </a:rPr>
                        <a:t>- spoštljiva in pravična obravnava</a:t>
                      </a:r>
                      <a:endParaRPr lang="sl-SI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36" marR="56436" marT="0" marB="0"/>
                </a:tc>
                <a:extLst>
                  <a:ext uri="{0D108BD9-81ED-4DB2-BD59-A6C34878D82A}">
                    <a16:rowId xmlns:a16="http://schemas.microsoft.com/office/drawing/2014/main" val="3776959264"/>
                  </a:ext>
                </a:extLst>
              </a:tr>
              <a:tr h="1275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400" kern="100" dirty="0">
                          <a:effectLst/>
                        </a:rPr>
                        <a:t>AVTONOMNOST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dirty="0">
                          <a:effectLst/>
                        </a:rPr>
                        <a:t>- občutje vpliva na pomembne zadeve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dirty="0">
                          <a:effectLst/>
                        </a:rPr>
                        <a:t>- možnost izbire</a:t>
                      </a:r>
                      <a:endParaRPr lang="sl-SI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36" marR="56436" marT="0" marB="0"/>
                </a:tc>
                <a:extLst>
                  <a:ext uri="{0D108BD9-81ED-4DB2-BD59-A6C34878D82A}">
                    <a16:rowId xmlns:a16="http://schemas.microsoft.com/office/drawing/2014/main" val="3712976810"/>
                  </a:ext>
                </a:extLst>
              </a:tr>
            </a:tbl>
          </a:graphicData>
        </a:graphic>
      </p:graphicFrame>
      <p:sp>
        <p:nvSpPr>
          <p:cNvPr id="6" name="Desni zaviti oklepaj 5">
            <a:extLst>
              <a:ext uri="{FF2B5EF4-FFF2-40B4-BE49-F238E27FC236}">
                <a16:creationId xmlns:a16="http://schemas.microsoft.com/office/drawing/2014/main" id="{6D90D8BF-750B-DA91-A858-6B7C2DA1E209}"/>
              </a:ext>
            </a:extLst>
          </p:cNvPr>
          <p:cNvSpPr/>
          <p:nvPr/>
        </p:nvSpPr>
        <p:spPr>
          <a:xfrm>
            <a:off x="5778500" y="2700338"/>
            <a:ext cx="373063" cy="54133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114391C2-6A58-97A0-A742-97E8596E0E55}"/>
              </a:ext>
            </a:extLst>
          </p:cNvPr>
          <p:cNvSpPr/>
          <p:nvPr/>
        </p:nvSpPr>
        <p:spPr>
          <a:xfrm>
            <a:off x="2674936" y="4251326"/>
            <a:ext cx="5783264" cy="5413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l-SI" dirty="0"/>
              <a:t>o</a:t>
            </a:r>
            <a:r>
              <a:rPr lang="sl-SI" sz="1800" dirty="0"/>
              <a:t>dnos učitelj - učenec napovednik učne uspešnosti učenca </a:t>
            </a:r>
            <a:r>
              <a:rPr lang="sl-SI" sz="1600" dirty="0"/>
              <a:t>(</a:t>
            </a:r>
            <a:r>
              <a:rPr lang="sl-SI" sz="1600" dirty="0" err="1"/>
              <a:t>Hattie</a:t>
            </a:r>
            <a:r>
              <a:rPr lang="sl-SI" sz="1600" dirty="0"/>
              <a:t>, 2009; </a:t>
            </a:r>
            <a:r>
              <a:rPr lang="sl-SI" sz="1600" b="1" i="1" dirty="0"/>
              <a:t>d </a:t>
            </a:r>
            <a:r>
              <a:rPr lang="sl-SI" sz="1600" b="1" dirty="0"/>
              <a:t>= 0.72</a:t>
            </a:r>
            <a:r>
              <a:rPr lang="sl-SI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362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86A979-A7D4-92FC-B48B-36EC7E8D1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b="1" dirty="0"/>
              <a:t>Delovna skupina za pripravo Nacionalnega programa VI </a:t>
            </a:r>
            <a:br>
              <a:rPr lang="sl-SI" sz="2000" b="1" dirty="0"/>
            </a:br>
            <a:r>
              <a:rPr lang="sl-SI" sz="2000" b="1" dirty="0"/>
              <a:t>za obdobje 2023-2033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A078513-89CE-9FF1-574E-D777ABCCC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5181600" cy="4525963"/>
          </a:xfrm>
        </p:spPr>
        <p:txBody>
          <a:bodyPr/>
          <a:lstStyle/>
          <a:p>
            <a:r>
              <a:rPr lang="sl-SI" sz="2000" b="1" dirty="0"/>
              <a:t>Družbeni razvoj ter vloga VI</a:t>
            </a:r>
          </a:p>
          <a:p>
            <a:endParaRPr lang="sl-SI" sz="2000" b="1" dirty="0"/>
          </a:p>
          <a:p>
            <a:r>
              <a:rPr lang="sl-SI" sz="2000" b="1" dirty="0"/>
              <a:t>Poučevanje, učenje, spremljanje napredka  in ocenjevanje znanja</a:t>
            </a:r>
          </a:p>
          <a:p>
            <a:endParaRPr lang="sl-SI" sz="2000" b="1" dirty="0"/>
          </a:p>
          <a:p>
            <a:r>
              <a:rPr lang="sl-SI" sz="2000" b="1" dirty="0"/>
              <a:t>Strokovni in karierni razvoj zaposlenih v VI</a:t>
            </a:r>
          </a:p>
          <a:p>
            <a:endParaRPr lang="sl-SI" sz="2000" b="1" dirty="0"/>
          </a:p>
          <a:p>
            <a:r>
              <a:rPr lang="sl-SI" sz="2000" b="1" dirty="0"/>
              <a:t>Sistem ugotavljanja in zagotavljanja kakovosti</a:t>
            </a:r>
          </a:p>
          <a:p>
            <a:endParaRPr lang="sl-SI" sz="2000" b="1" dirty="0"/>
          </a:p>
          <a:p>
            <a:r>
              <a:rPr lang="sl-SI" sz="2000" b="1" dirty="0"/>
              <a:t>VI sistem </a:t>
            </a: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903955E6-00C8-0C84-C8FF-3B8353E7B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5600" y="2514600"/>
            <a:ext cx="2209800" cy="2286000"/>
          </a:xfr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sl-SI" sz="2000" b="1" dirty="0"/>
              <a:t>Zagotavljanje varnega in  spodbudnega učnega okolja za optimalni razvoj posameznika</a:t>
            </a:r>
          </a:p>
          <a:p>
            <a:endParaRPr lang="sl-SI" dirty="0"/>
          </a:p>
        </p:txBody>
      </p:sp>
      <p:cxnSp>
        <p:nvCxnSpPr>
          <p:cNvPr id="7" name="Raven puščični povezovalnik 6">
            <a:extLst>
              <a:ext uri="{FF2B5EF4-FFF2-40B4-BE49-F238E27FC236}">
                <a16:creationId xmlns:a16="http://schemas.microsoft.com/office/drawing/2014/main" id="{8D67AC52-EA57-43E0-506A-B9EF0D2312BC}"/>
              </a:ext>
            </a:extLst>
          </p:cNvPr>
          <p:cNvCxnSpPr>
            <a:cxnSpLocks/>
          </p:cNvCxnSpPr>
          <p:nvPr/>
        </p:nvCxnSpPr>
        <p:spPr>
          <a:xfrm flipH="1" flipV="1">
            <a:off x="3581400" y="1828800"/>
            <a:ext cx="2996995" cy="7239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puščični povezovalnik 7">
            <a:extLst>
              <a:ext uri="{FF2B5EF4-FFF2-40B4-BE49-F238E27FC236}">
                <a16:creationId xmlns:a16="http://schemas.microsoft.com/office/drawing/2014/main" id="{A249BF7F-17F2-EF36-2E47-76DE765781C0}"/>
              </a:ext>
            </a:extLst>
          </p:cNvPr>
          <p:cNvCxnSpPr>
            <a:cxnSpLocks/>
          </p:cNvCxnSpPr>
          <p:nvPr/>
        </p:nvCxnSpPr>
        <p:spPr>
          <a:xfrm flipH="1">
            <a:off x="1828800" y="4581832"/>
            <a:ext cx="4800600" cy="67596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en puščični povezovalnik 10">
            <a:extLst>
              <a:ext uri="{FF2B5EF4-FFF2-40B4-BE49-F238E27FC236}">
                <a16:creationId xmlns:a16="http://schemas.microsoft.com/office/drawing/2014/main" id="{92087D50-79BA-320F-9C97-82C68DBEB795}"/>
              </a:ext>
            </a:extLst>
          </p:cNvPr>
          <p:cNvCxnSpPr>
            <a:cxnSpLocks/>
          </p:cNvCxnSpPr>
          <p:nvPr/>
        </p:nvCxnSpPr>
        <p:spPr>
          <a:xfrm flipH="1" flipV="1">
            <a:off x="5168695" y="2735262"/>
            <a:ext cx="1409700" cy="29496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puščični povezovalnik 13">
            <a:extLst>
              <a:ext uri="{FF2B5EF4-FFF2-40B4-BE49-F238E27FC236}">
                <a16:creationId xmlns:a16="http://schemas.microsoft.com/office/drawing/2014/main" id="{886DBBC4-45CB-BD98-485E-D63AC48FF8AB}"/>
              </a:ext>
            </a:extLst>
          </p:cNvPr>
          <p:cNvCxnSpPr>
            <a:cxnSpLocks/>
          </p:cNvCxnSpPr>
          <p:nvPr/>
        </p:nvCxnSpPr>
        <p:spPr>
          <a:xfrm flipH="1">
            <a:off x="4572000" y="4305301"/>
            <a:ext cx="2006395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puščični povezovalnik 16">
            <a:extLst>
              <a:ext uri="{FF2B5EF4-FFF2-40B4-BE49-F238E27FC236}">
                <a16:creationId xmlns:a16="http://schemas.microsoft.com/office/drawing/2014/main" id="{8A7E58AA-77A4-ED1A-5A19-8A12C57BF763}"/>
              </a:ext>
            </a:extLst>
          </p:cNvPr>
          <p:cNvCxnSpPr>
            <a:cxnSpLocks/>
          </p:cNvCxnSpPr>
          <p:nvPr/>
        </p:nvCxnSpPr>
        <p:spPr>
          <a:xfrm flipH="1">
            <a:off x="5334000" y="3657600"/>
            <a:ext cx="1143000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70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405B15DC-2A89-5967-196C-796A7F7C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9BE9BF8B-6099-C00E-B2F5-F6B2E3B58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sz="2000" dirty="0"/>
              <a:t>Kroflič (2002) </a:t>
            </a:r>
          </a:p>
          <a:p>
            <a:pPr marL="0" indent="0">
              <a:buNone/>
            </a:pPr>
            <a:r>
              <a:rPr lang="sl-SI" sz="2000" dirty="0"/>
              <a:t>Šola mora vzgojo </a:t>
            </a:r>
            <a:r>
              <a:rPr lang="sl-SI" sz="2000" b="1" dirty="0"/>
              <a:t>nasloniti </a:t>
            </a:r>
            <a:r>
              <a:rPr lang="sl-SI" sz="2000" b="1" i="1" dirty="0"/>
              <a:t>(povezati) </a:t>
            </a:r>
            <a:r>
              <a:rPr lang="sl-SI" sz="2000" dirty="0"/>
              <a:t>na izobraževanje, ne pa jo  razumeti in izvajati kot samostojno, od izobraževanja ločeno dejavnost.</a:t>
            </a:r>
          </a:p>
        </p:txBody>
      </p:sp>
      <p:sp>
        <p:nvSpPr>
          <p:cNvPr id="7" name="Naslov 1">
            <a:extLst>
              <a:ext uri="{FF2B5EF4-FFF2-40B4-BE49-F238E27FC236}">
                <a16:creationId xmlns:a16="http://schemas.microsoft.com/office/drawing/2014/main" id="{58F437C9-55DB-EE28-AD6A-DB5B086612D4}"/>
              </a:ext>
            </a:extLst>
          </p:cNvPr>
          <p:cNvSpPr txBox="1">
            <a:spLocks/>
          </p:cNvSpPr>
          <p:nvPr/>
        </p:nvSpPr>
        <p:spPr bwMode="auto">
          <a:xfrm>
            <a:off x="683568" y="764704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l-SI" sz="3200" dirty="0"/>
              <a:t>? odnos: učni </a:t>
            </a:r>
            <a:r>
              <a:rPr lang="sl-SI" sz="3200" dirty="0" err="1"/>
              <a:t>vs</a:t>
            </a:r>
            <a:r>
              <a:rPr lang="sl-SI" sz="3200" dirty="0"/>
              <a:t>. vzgojni </a:t>
            </a:r>
            <a:r>
              <a:rPr lang="sl-SI" sz="3200" dirty="0" err="1"/>
              <a:t>kurikul</a:t>
            </a:r>
            <a:r>
              <a:rPr lang="sl-SI" sz="3200" dirty="0"/>
              <a:t>/cilji</a:t>
            </a:r>
            <a:br>
              <a:rPr lang="sl-SI" sz="3200" dirty="0"/>
            </a:br>
            <a:endParaRPr lang="sl-SI" sz="3200" dirty="0"/>
          </a:p>
        </p:txBody>
      </p:sp>
      <p:sp>
        <p:nvSpPr>
          <p:cNvPr id="8" name="Ograda datuma 3">
            <a:extLst>
              <a:ext uri="{FF2B5EF4-FFF2-40B4-BE49-F238E27FC236}">
                <a16:creationId xmlns:a16="http://schemas.microsoft.com/office/drawing/2014/main" id="{BCE4B6C0-05DE-7819-12C1-65E4C0824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800" y="6381750"/>
            <a:ext cx="2133600" cy="476250"/>
          </a:xfrm>
        </p:spPr>
        <p:txBody>
          <a:bodyPr/>
          <a:lstStyle/>
          <a:p>
            <a:pPr>
              <a:defRPr/>
            </a:pPr>
            <a:fld id="{427029BB-DCD8-43E5-A95F-BC488924C4A1}" type="datetime1">
              <a:rPr lang="en-US" smtClean="0"/>
              <a:pPr>
                <a:defRPr/>
              </a:pPr>
              <a:t>9/22/2023</a:t>
            </a:fld>
            <a:endParaRPr lang="en-US"/>
          </a:p>
        </p:txBody>
      </p:sp>
      <p:sp>
        <p:nvSpPr>
          <p:cNvPr id="9" name="Ograda noge 4">
            <a:extLst>
              <a:ext uri="{FF2B5EF4-FFF2-40B4-BE49-F238E27FC236}">
                <a16:creationId xmlns:a16="http://schemas.microsoft.com/office/drawing/2014/main" id="{195FFFE5-008D-25E2-A4B6-45A82E8AF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4600" y="6381750"/>
            <a:ext cx="5334000" cy="47625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Ograda številke diapozitiva 5">
            <a:extLst>
              <a:ext uri="{FF2B5EF4-FFF2-40B4-BE49-F238E27FC236}">
                <a16:creationId xmlns:a16="http://schemas.microsoft.com/office/drawing/2014/main" id="{32F6EA85-1289-D3AC-2301-5995903F8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81750"/>
            <a:ext cx="1219200" cy="476250"/>
          </a:xfrm>
        </p:spPr>
        <p:txBody>
          <a:bodyPr/>
          <a:lstStyle/>
          <a:p>
            <a:pPr>
              <a:defRPr/>
            </a:pPr>
            <a:fld id="{38818327-4F0C-424B-8E17-E29B969FD36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BE8BF359-A9E9-A5A9-7D26-F3E4D99AC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54" y="2772383"/>
            <a:ext cx="7650228" cy="139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lipsa 11">
            <a:extLst>
              <a:ext uri="{FF2B5EF4-FFF2-40B4-BE49-F238E27FC236}">
                <a16:creationId xmlns:a16="http://schemas.microsoft.com/office/drawing/2014/main" id="{2004E6DC-1F3B-03CC-A463-9A12EF5CAA01}"/>
              </a:ext>
            </a:extLst>
          </p:cNvPr>
          <p:cNvSpPr/>
          <p:nvPr/>
        </p:nvSpPr>
        <p:spPr>
          <a:xfrm>
            <a:off x="656755" y="1820960"/>
            <a:ext cx="1328192" cy="684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>
                <a:solidFill>
                  <a:schemeClr val="tx1"/>
                </a:solidFill>
              </a:rPr>
              <a:t>UČNI</a:t>
            </a:r>
          </a:p>
          <a:p>
            <a:pPr algn="ctr"/>
            <a:r>
              <a:rPr lang="sl-SI" dirty="0">
                <a:solidFill>
                  <a:schemeClr val="tx1"/>
                </a:solidFill>
              </a:rPr>
              <a:t>načrt</a:t>
            </a:r>
          </a:p>
        </p:txBody>
      </p:sp>
      <p:sp>
        <p:nvSpPr>
          <p:cNvPr id="13" name="Elipsa 12">
            <a:extLst>
              <a:ext uri="{FF2B5EF4-FFF2-40B4-BE49-F238E27FC236}">
                <a16:creationId xmlns:a16="http://schemas.microsoft.com/office/drawing/2014/main" id="{312FD4F2-0212-CC5F-8591-52E3A4B16AC5}"/>
              </a:ext>
            </a:extLst>
          </p:cNvPr>
          <p:cNvSpPr/>
          <p:nvPr/>
        </p:nvSpPr>
        <p:spPr>
          <a:xfrm>
            <a:off x="2172212" y="1843962"/>
            <a:ext cx="1800200" cy="684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>
                <a:solidFill>
                  <a:schemeClr val="tx1"/>
                </a:solidFill>
              </a:rPr>
              <a:t>VZGOJNI</a:t>
            </a:r>
            <a:endParaRPr lang="sl-SI" dirty="0">
              <a:solidFill>
                <a:schemeClr val="tx1"/>
              </a:solidFill>
            </a:endParaRPr>
          </a:p>
          <a:p>
            <a:pPr algn="ctr"/>
            <a:r>
              <a:rPr lang="sl-SI" dirty="0">
                <a:solidFill>
                  <a:schemeClr val="tx1"/>
                </a:solidFill>
              </a:rPr>
              <a:t>načrt</a:t>
            </a:r>
          </a:p>
        </p:txBody>
      </p:sp>
    </p:spTree>
    <p:extLst>
      <p:ext uri="{BB962C8B-B14F-4D97-AF65-F5344CB8AC3E}">
        <p14:creationId xmlns:p14="http://schemas.microsoft.com/office/powerpoint/2010/main" val="416611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-17206"/>
            <a:ext cx="8229600" cy="1143000"/>
          </a:xfrm>
        </p:spPr>
        <p:txBody>
          <a:bodyPr/>
          <a:lstStyle/>
          <a:p>
            <a:br>
              <a:rPr lang="sl-SI" sz="3200" b="1" dirty="0"/>
            </a:br>
            <a:r>
              <a:rPr lang="sl-SI" sz="4000" b="1" dirty="0">
                <a:solidFill>
                  <a:schemeClr val="accent1"/>
                </a:solidFill>
              </a:rPr>
              <a:t>Spreminjanje šolske kulture … </a:t>
            </a:r>
            <a:endParaRPr lang="sl-SI" sz="3200" dirty="0">
              <a:solidFill>
                <a:schemeClr val="accent1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b="1" dirty="0"/>
          </a:p>
          <a:p>
            <a:pPr marL="0" indent="0">
              <a:buNone/>
            </a:pPr>
            <a:r>
              <a:rPr lang="sl-SI" b="1" dirty="0"/>
              <a:t>                        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2063357"/>
            <a:ext cx="6858000" cy="4714529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204371"/>
            <a:ext cx="5029200" cy="5224941"/>
          </a:xfrm>
          <a:prstGeom prst="rect">
            <a:avLst/>
          </a:prstGeom>
        </p:spPr>
      </p:pic>
      <p:sp>
        <p:nvSpPr>
          <p:cNvPr id="4" name="Elipsa 3"/>
          <p:cNvSpPr/>
          <p:nvPr/>
        </p:nvSpPr>
        <p:spPr>
          <a:xfrm>
            <a:off x="3200400" y="1234281"/>
            <a:ext cx="685800" cy="1149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03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</TotalTime>
  <Words>321</Words>
  <Application>Microsoft Office PowerPoint</Application>
  <PresentationFormat>Diaprojekcija na zaslonu (4:3)</PresentationFormat>
  <Paragraphs>78</Paragraphs>
  <Slides>8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 Psihološki pogled na varno in spodbudno učno okolje </vt:lpstr>
      <vt:lpstr>Zakaj?</vt:lpstr>
      <vt:lpstr>PowerPointova predstavitev</vt:lpstr>
      <vt:lpstr>PowerPointova predstavitev</vt:lpstr>
      <vt:lpstr>Kaj motivira učence/učitelje za delovanje in za spremembe?</vt:lpstr>
      <vt:lpstr>Delovna skupina za pripravo Nacionalnega programa VI  za obdobje 2023-2033</vt:lpstr>
      <vt:lpstr>PowerPointova predstavitev</vt:lpstr>
      <vt:lpstr> Spreminjanje šolske kulture 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Pečjak, Sonja</cp:lastModifiedBy>
  <cp:revision>84</cp:revision>
  <cp:lastPrinted>2023-09-21T09:04:28Z</cp:lastPrinted>
  <dcterms:created xsi:type="dcterms:W3CDTF">2010-09-12T22:37:35Z</dcterms:created>
  <dcterms:modified xsi:type="dcterms:W3CDTF">2023-09-22T07:12:48Z</dcterms:modified>
</cp:coreProperties>
</file>