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07" r:id="rId1"/>
  </p:sldMasterIdLst>
  <p:notesMasterIdLst>
    <p:notesMasterId r:id="rId12"/>
  </p:notesMasterIdLst>
  <p:handoutMasterIdLst>
    <p:handoutMasterId r:id="rId13"/>
  </p:handoutMasterIdLst>
  <p:sldIdLst>
    <p:sldId id="258" r:id="rId2"/>
    <p:sldId id="256" r:id="rId3"/>
    <p:sldId id="259" r:id="rId4"/>
    <p:sldId id="257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94" autoAdjust="0"/>
    <p:restoredTop sz="94558" autoAdjust="0"/>
  </p:normalViewPr>
  <p:slideViewPr>
    <p:cSldViewPr snapToGrid="0" snapToObjects="1">
      <p:cViewPr varScale="1">
        <p:scale>
          <a:sx n="104" d="100"/>
          <a:sy n="104" d="100"/>
        </p:scale>
        <p:origin x="139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F4A32-C32B-DF4B-A67D-2B20680FC7F6}" type="datetime1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E0502-30A4-9E42-8E59-5FEE14E76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188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681D9-5CFF-E84D-A46C-A0B023F7E1FD}" type="datetime1">
              <a:rPr lang="en-US" smtClean="0"/>
              <a:t>5/30/2023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22765-1B1D-FC48-B7A6-7E49D53EB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768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84701-9ACD-EF40-2DA6-15953E85D5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17A610-F01E-E5EC-9520-66124BA90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85F26-1704-C8D4-FA4D-605DED857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2C0D2-F032-B4A4-0252-AD7F388A5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6204F-FAA2-C1B7-A849-FC3D04F8D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C4F8A-8549-CCA9-19A2-292694C73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37D26A-8514-A01F-53AA-21663E1C0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CC5CC-FFB5-7D13-09FC-CC31FDAC1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5CFF6-10F4-D3F1-61A2-9AD21130F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EE8E5-B938-FF80-5871-2A376473A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DE2EC-6BBE-1B42-94E1-DD276D3AF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83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311946-6794-7AC3-0A89-A5F8B1A83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48AE73-C2BB-EB89-8400-50DD1DFB6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D9AFD-917D-5946-EF04-AFA29DB4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B4D9C-F5C3-18C2-C0AE-8F5E0E9C9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79250-4025-BBD9-2C5A-2735E2D4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DE2EC-6BBE-1B42-94E1-DD276D3AF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51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B8826-C226-9A67-84A7-7E2CAC99D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6791B-C630-79F6-C160-64DED88A3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D291-9792-CE5C-1A7A-04D42A367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8E5D3-7DDF-1E20-0EC9-04EF6670F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68765-0393-8727-B61A-EFEE84C4A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DE2EC-6BBE-1B42-94E1-DD276D3AF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7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328EE-FD86-1929-3553-404BB84A1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DA0D7-E1A4-AD8B-4554-832C78E06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DD427-805F-F4C9-135C-34E944081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D4AC7-8AEE-43B1-FD21-006C0029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77FD1-D991-BEF8-CDF2-FB6CF76F2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46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F2C78-6426-8AA8-B70A-D53B96343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61251-ACC3-C412-482E-AFDFDC14CC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C0B818-0BDE-3CD6-DAA0-CFC018190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B95EA-007B-9D3F-19D7-689D2DC33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E68BA3-76ED-FC8A-567B-9771D79FA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A1CC0A-2044-BD57-C52D-C35DDE11B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DE2EC-6BBE-1B42-94E1-DD276D3AF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181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5D4D8-FCBB-4B62-A831-6DD0E2E3A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41DE4-5861-88AB-BFD0-EA0D1CE69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DBB22B-4501-1659-20C7-5E3859621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AFCC92-37AE-1416-ADF3-E86E7EB149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A170E1-909D-94C7-D16B-A99108651B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8463F3-10B5-0770-AFD5-439E152CC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08603D-C5C0-DC88-52D1-315E2933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853CF8-BEA1-5C4F-27DE-269259548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DE2EC-6BBE-1B42-94E1-DD276D3AF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3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EEF7B-A35F-69A7-CE41-780890DF0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10B06-C4FA-5AE5-202E-F6332298C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C9D6D-3494-9A59-FD6B-D2FFDED81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3CE0C5-C990-9EBB-9777-7C1A08437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DE2EC-6BBE-1B42-94E1-DD276D3AF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2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02B802-89DF-A126-3FFF-9AED4B991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736CEC-2E4A-395A-478D-C66BDDD77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19C5F-036D-0255-EBAF-DA0B6BD9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DE2EC-6BBE-1B42-94E1-DD276D3AF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8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126DB-6BFA-7726-A99F-A2C82561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6D392-7C2F-592D-C2E0-A5DF5B0E7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165AE1-AF4E-8918-A0AC-9B825B6B64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BEC37-7F60-F39E-0F86-373C3B5F0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B3F1D-1C37-10F1-559C-15B320EA5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26693-1B7D-97FD-BE6A-886518EC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0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8C00B-B2D1-07CC-F70A-8A091793E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919D03-7AE7-7716-C8FA-0EF8D674B2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694B80-26FD-20EB-8E3F-F1A2D6F8D3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D526D-AC14-F96A-36AF-0B784AE46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10/10/18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16820-B416-D65A-3773-C5AEA2D37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E8A95C-EB2F-8BCE-6780-A8292A421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DE2EC-6BBE-1B42-94E1-DD276D3AF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00600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7C6E53-C4B3-3908-9DE9-F98FC65BC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F9D84-AE13-C1FE-7E0A-CE7912A4F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992EC-BA40-1E8C-63A0-35B54DE0F2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/>
              <a:t>10/10/18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75E75-6A13-4188-3A61-3C86E6530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/>
              <a:t>Mag. Mateja Urbančič Jelovšek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D9FA7-A051-C8D2-4109-DF05AE0A2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DE2EC-6BBE-1B42-94E1-DD276D3AF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7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  <p:sldLayoutId id="2147484315" r:id="rId8"/>
    <p:sldLayoutId id="2147484316" r:id="rId9"/>
    <p:sldLayoutId id="2147484317" r:id="rId10"/>
    <p:sldLayoutId id="2147484318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CCC70-EFE8-5325-124B-B7F338143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415421"/>
          </a:xfrm>
        </p:spPr>
        <p:txBody>
          <a:bodyPr>
            <a:normAutofit/>
          </a:bodyPr>
          <a:lstStyle/>
          <a:p>
            <a:pPr algn="ctr"/>
            <a:r>
              <a:rPr lang="sl-SI" sz="3600" b="1" i="0" dirty="0">
                <a:solidFill>
                  <a:srgbClr val="00B050"/>
                </a:solidFill>
                <a:effectLst/>
                <a:latin typeface="Calibri Light" panose="020F0302020204030204" pitchFamily="34" charset="0"/>
              </a:rPr>
              <a:t> </a:t>
            </a:r>
            <a:r>
              <a:rPr lang="sl-SI" sz="3600" b="1" i="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NPVI – krovna skupina</a:t>
            </a:r>
            <a:br>
              <a:rPr lang="sl-SI" sz="3600" b="1" i="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3600" b="1" i="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30. 5. 2023</a:t>
            </a:r>
            <a:endParaRPr lang="en-SI" sz="3600" b="1" dirty="0">
              <a:solidFill>
                <a:srgbClr val="00B05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37BF28-8B82-D6B7-598B-4A036C709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Mag. Mateja Urbančič Jelovšek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51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04303-1EEE-E6F1-D4E5-B0C2006F8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201485"/>
          </a:xfrm>
        </p:spPr>
        <p:txBody>
          <a:bodyPr>
            <a:normAutofit/>
          </a:bodyPr>
          <a:lstStyle/>
          <a:p>
            <a:r>
              <a:rPr lang="en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NPZ</a:t>
            </a: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 naj postanejo eno izmed meril za vpis v srednje šole (ne edino, 1/3 NPZ, </a:t>
            </a:r>
            <a:r>
              <a:rPr lang="en-SI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ostalo </a:t>
            </a:r>
            <a:r>
              <a:rPr lang="en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uspeh v 9. razredu)</a:t>
            </a:r>
            <a:endParaRPr lang="en-SI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2B191A-701B-CED6-BC41-0FBE4EB84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43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357D-6CF9-7E27-52F9-149E99869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5719"/>
          </a:xfrm>
        </p:spPr>
        <p:txBody>
          <a:bodyPr>
            <a:normAutofit fontScale="90000"/>
          </a:bodyPr>
          <a:lstStyle/>
          <a:p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br>
              <a:rPr lang="en-SI" dirty="0"/>
            </a:br>
            <a:r>
              <a:rPr lang="en-SI" sz="3100" b="1" dirty="0">
                <a:solidFill>
                  <a:srgbClr val="00B050"/>
                </a:solidFill>
              </a:rPr>
              <a:t>Nacionalno preverjanje znanja (NPZ)</a:t>
            </a:r>
            <a:br>
              <a:rPr lang="en-SI" sz="3100" b="1" dirty="0">
                <a:solidFill>
                  <a:srgbClr val="00B050"/>
                </a:solidFill>
              </a:rPr>
            </a:br>
            <a:br>
              <a:rPr lang="en-SI" sz="3100" b="1" dirty="0">
                <a:solidFill>
                  <a:srgbClr val="00B050"/>
                </a:solidFill>
              </a:rPr>
            </a:br>
            <a:r>
              <a:rPr lang="sl-SI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Izhodišča za pripravo nacionalnega programa</a:t>
            </a:r>
            <a:br>
              <a:rPr lang="sl-SI" sz="3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SI" sz="3100" dirty="0">
                <a:effectLst/>
              </a:rPr>
              <a:t> </a:t>
            </a:r>
            <a:br>
              <a:rPr lang="en-SI" sz="3100" dirty="0">
                <a:effectLst/>
              </a:rPr>
            </a:br>
            <a:r>
              <a:rPr lang="sl-SI" sz="3100" dirty="0">
                <a:latin typeface="Arial" panose="020B0604020202020204" pitchFamily="34" charset="0"/>
              </a:rPr>
              <a:t>- Uvaja se v </a:t>
            </a:r>
            <a:r>
              <a:rPr lang="sl-SI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razredu. </a:t>
            </a:r>
            <a:br>
              <a:rPr lang="sl-SI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Namen: pridobivanje dodatnih informacij o znanju učencev, spremljanju dosežkov kot pomembnega izhodišča za nadaljnje načrtovanje aktivnosti za učenca, učitelja, starše in sistem.</a:t>
            </a:r>
            <a:r>
              <a:rPr lang="en-SI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br>
              <a:rPr lang="sl-SI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SI" dirty="0">
                <a:effectLst/>
              </a:rPr>
            </a:br>
            <a:br>
              <a:rPr lang="en-SI" dirty="0">
                <a:effectLst/>
              </a:rPr>
            </a:br>
            <a:br>
              <a:rPr lang="en-SI" dirty="0">
                <a:effectLst/>
              </a:rPr>
            </a:br>
            <a:br>
              <a:rPr lang="en-SI" dirty="0">
                <a:effectLst/>
              </a:rPr>
            </a:br>
            <a:endParaRPr lang="en-S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2B948-2FFF-22FC-2095-26057E36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936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887F5-D32E-5258-4D46-916284C74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r>
              <a:rPr lang="sl-SI" sz="2800" dirty="0">
                <a:latin typeface="Arial" panose="020B0604020202020204" pitchFamily="34" charset="0"/>
                <a:ea typeface="Times New Roman" panose="02020603050405020304" pitchFamily="18" charset="0"/>
              </a:rPr>
              <a:t> I</a:t>
            </a:r>
            <a:r>
              <a:rPr lang="sl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zhodišče za izboljšave poučevanja v naslednjem vzgojno-izobraževalnem obdobju.</a:t>
            </a:r>
            <a:br>
              <a:rPr lang="sl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Dodatna informacija o usvojenem znanju učencev, predvsem o uspešnosti razvoja bralne in matematične pismenosti ter za podporo samoevalvacijskim prizadevanjem šol in izboljšanje kakovosti učenja in poučevanja. </a:t>
            </a:r>
            <a:br>
              <a:rPr lang="sl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Lažja spremljava napredka učenk in učencev, rezultate bi primerjali z rezultati NPZ iz učnega jezika in matematike v 6. razredu.</a:t>
            </a:r>
            <a:endParaRPr lang="en-SI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17C1A4-B295-B0CB-0046-B796CE77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67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24318-6E67-C825-F956-AF2DB7F83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81358"/>
          </a:xfrm>
        </p:spPr>
        <p:txBody>
          <a:bodyPr>
            <a:normAutofit fontScale="90000"/>
          </a:bodyPr>
          <a:lstStyle/>
          <a:p>
            <a:br>
              <a:rPr lang="sl-SI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sz="36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Zakaj?</a:t>
            </a:r>
            <a:br>
              <a:rPr lang="sl-SI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S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8D3E2-CF59-B0FA-C0EB-30FD48E04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B30558-2598-514C-F0E1-5A25E16FFEF1}"/>
              </a:ext>
            </a:extLst>
          </p:cNvPr>
          <p:cNvSpPr txBox="1"/>
          <p:nvPr/>
        </p:nvSpPr>
        <p:spPr>
          <a:xfrm>
            <a:off x="417095" y="1074820"/>
            <a:ext cx="8098255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buFontTx/>
              <a:buChar char="-"/>
            </a:pP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NPZ iz slovenščine (it., madž.) ter matematike v 9. razredu naj bi upoštevali kot kriterij pri vpisu v srednje šole tam, kjer je več kandidatov kot prostih mest.</a:t>
            </a:r>
          </a:p>
          <a:p>
            <a:pPr algn="just" fontAlgn="base"/>
            <a:endParaRPr lang="sl-SI" sz="28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 fontAlgn="base">
              <a:buFontTx/>
              <a:buChar char="-"/>
            </a:pP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Razprava še poteka: v kontekstu razmerij med oceno in dosežkom NPZ.</a:t>
            </a:r>
          </a:p>
          <a:p>
            <a:pPr marL="285750" indent="-285750" algn="just" fontAlgn="base">
              <a:buFontTx/>
              <a:buChar char="-"/>
            </a:pPr>
            <a:endParaRPr lang="sl-SI" sz="28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 fontAlgn="base">
              <a:buFontTx/>
              <a:buChar char="-"/>
            </a:pP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 9. razredu se ohrani dosedanja formativna vloga NPZ ob hkratni vpeljavi elementa izbora (tj. upoštevanje dosežka NPZ pri vpisu v nadaljnje izobraževanje).</a:t>
            </a:r>
          </a:p>
          <a:p>
            <a:pPr algn="just" fontAlgn="base"/>
            <a:endParaRPr lang="sl-SI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425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DCAB9-DB4C-1C49-F427-F3DB39119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078204"/>
          </a:xfrm>
        </p:spPr>
        <p:txBody>
          <a:bodyPr>
            <a:normAutofit/>
          </a:bodyPr>
          <a:lstStyle/>
          <a:p>
            <a:pPr marL="285750" indent="-285750" fontAlgn="base"/>
            <a:r>
              <a:rPr lang="sl-SI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Z</a:t>
            </a: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manjšati kritike o neresnem pristopu učencev zaradi neselekcijskega statusa NPZ in posledično manj realnem izkazanem znanju. </a:t>
            </a:r>
            <a:b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Dosežki se lahko uporabijo kot informacija pri izvajanju samoevalvacije šol.</a:t>
            </a:r>
            <a:b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NPZ ima boljšo napovedno vrednost uspeha v srednji šoli kot učiteljeva ocena.</a:t>
            </a:r>
            <a:r>
              <a:rPr lang="en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br>
              <a:rPr lang="en-SI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S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4FFDD9-2908-3925-1B6A-20D6AB4D3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151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DCAB9-DB4C-1C49-F427-F3DB39119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078204"/>
          </a:xfrm>
        </p:spPr>
        <p:txBody>
          <a:bodyPr>
            <a:normAutofit fontScale="90000"/>
          </a:bodyPr>
          <a:lstStyle/>
          <a:p>
            <a:pPr lvl="0" fontAlgn="base">
              <a:buSzPts val="1000"/>
              <a:tabLst>
                <a:tab pos="457200" algn="l"/>
              </a:tabLst>
            </a:pPr>
            <a:r>
              <a:rPr lang="sl-SI" sz="28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Druge spremembe, ki se še pripravljajo</a:t>
            </a:r>
            <a:b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učenci šestega in devetega razreda v prilagojenem izobraževalnem programu z nižjim izobrazbenim standardom programa bi NPZ opravljali </a:t>
            </a:r>
            <a:r>
              <a:rPr lang="sl-SI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obvezno</a:t>
            </a:r>
            <a:r>
              <a:rPr lang="sl-SI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br>
              <a:rPr lang="sl-SI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učenci priseljenci, katerih materin jezik ni slovenski, bi opravljali NPZ na šoli, v katero so vključeni, prostovoljno tudi </a:t>
            </a:r>
            <a:r>
              <a:rPr lang="sl-SI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drugo leto</a:t>
            </a: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šolanja v RS Sloveniji,</a:t>
            </a:r>
            <a:b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sl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vključitev predmeta slovenščina kot drugi jezik in italijanščina kot drugi jezik na narodno mešanem območju slovenske Istre v seznam predmetov za določitev tretjega predmeta na nacionalnem preverjanju znanja. </a:t>
            </a:r>
            <a:r>
              <a:rPr lang="en-SI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br>
              <a:rPr lang="en-SI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SI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S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4FFDD9-2908-3925-1B6A-20D6AB4D3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239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62B2A-68C9-0DA7-D96E-DDEE8B4F1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79504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en-SI" sz="3200" b="1" dirty="0">
                <a:solidFill>
                  <a:srgbClr val="00B050"/>
                </a:solidFill>
              </a:rPr>
              <a:t>Predlogi ljubljanskih ravnateljev</a:t>
            </a:r>
            <a:br>
              <a:rPr lang="en-SI" sz="2800" b="1" dirty="0">
                <a:solidFill>
                  <a:srgbClr val="00B050"/>
                </a:solidFill>
              </a:rPr>
            </a:br>
            <a:br>
              <a:rPr lang="en-SI" sz="2800" b="1">
                <a:solidFill>
                  <a:srgbClr val="00B050"/>
                </a:solidFill>
              </a:rPr>
            </a:br>
            <a:r>
              <a:rPr lang="en-SI" sz="2800" b="1">
                <a:solidFill>
                  <a:srgbClr val="00B050"/>
                </a:solidFill>
              </a:rPr>
              <a:t>                         </a:t>
            </a:r>
            <a:r>
              <a:rPr lang="sl-SI" sz="28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ZAKAJ?</a:t>
            </a:r>
            <a:br>
              <a:rPr lang="en-SI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SI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SI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SI" sz="2800" b="1" dirty="0">
              <a:solidFill>
                <a:srgbClr val="00B05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75DB11-880A-DFB4-8F84-2D79D4A89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59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4E6C2-D395-FAAE-B527-FD6629EAF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145" y="417096"/>
            <a:ext cx="7886700" cy="5939256"/>
          </a:xfrm>
        </p:spPr>
        <p:txBody>
          <a:bodyPr>
            <a:normAutofit fontScale="90000"/>
          </a:bodyPr>
          <a:lstStyle/>
          <a:p>
            <a:pPr lvl="0">
              <a:lnSpc>
                <a:spcPct val="115000"/>
              </a:lnSpc>
            </a:pPr>
            <a:r>
              <a:rPr lang="en-SI" sz="31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Predlogi:</a:t>
            </a:r>
            <a:br>
              <a:rPr lang="en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NPZ postaviti na nove, aktualne standarde v iskanju kompetenc učencev za nadaljnje šolanje oz</a:t>
            </a:r>
            <a:r>
              <a:rPr lang="sl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iroma</a:t>
            </a:r>
            <a:r>
              <a:rPr lang="en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za življenje. </a:t>
            </a:r>
            <a:br>
              <a:rPr lang="en-SI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br>
              <a:rPr lang="en-SI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SI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sl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</a:t>
            </a:r>
            <a:r>
              <a:rPr lang="en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ezultati NPZ </a:t>
            </a:r>
            <a:r>
              <a:rPr lang="sl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naj</a:t>
            </a:r>
            <a:r>
              <a:rPr lang="en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im</a:t>
            </a:r>
            <a:r>
              <a:rPr lang="sl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ajo</a:t>
            </a:r>
            <a:r>
              <a:rPr lang="en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večjo vlogo pri zaključni oceni predmeta in vpisu v nadaljnji program izobraževanja</a:t>
            </a:r>
            <a:r>
              <a:rPr lang="sl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br>
              <a:rPr lang="en-SI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SI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S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S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SI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NPZ naj preverja globalne učne cilje, išče znanje, razmišljanje in ne neznanja</a:t>
            </a:r>
            <a:r>
              <a:rPr lang="sl-SI" sz="3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SI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S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S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976B9-819B-7056-9745-4A88D70FC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436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9A406-9B2B-5052-735E-E6B13A71B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859211"/>
          </a:xfrm>
        </p:spPr>
        <p:txBody>
          <a:bodyPr/>
          <a:lstStyle/>
          <a:p>
            <a:pPr lvl="0">
              <a:lnSpc>
                <a:spcPct val="115000"/>
              </a:lnSpc>
            </a:pPr>
            <a:r>
              <a:rPr 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Če</a:t>
            </a:r>
            <a:r>
              <a:rPr lang="en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je vloga 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NPZ </a:t>
            </a:r>
            <a:r>
              <a:rPr lang="en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samo "povratna informacija" učencem in šoli, staršem in vodstvu, potem naj ne bodo v 9. razredu, pač pa v 8. razredu, saj se na osnovi rezultatov generacije učencev na šoli lahko v 9. razredu še kaj spremeni oz. "dogradi", kjer so bili rezultati slabši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b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sl-SI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</a:t>
            </a:r>
            <a:r>
              <a:rPr lang="en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prašujem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</a:t>
            </a:r>
            <a:r>
              <a:rPr lang="en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se o smiselnosti pisanja NPZ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-ja</a:t>
            </a:r>
            <a:r>
              <a:rPr lang="en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kot 3. predmet</a:t>
            </a:r>
            <a:r>
              <a:rPr lang="sl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SI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iz nabora predmetov, ki pokrivajo umetniško, tehnično ali športno področje ...</a:t>
            </a:r>
            <a:br>
              <a:rPr lang="en-S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S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A3152E-7991-2109-7AE6-5FC15E3F6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3329" y="6310311"/>
            <a:ext cx="30861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168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2203</TotalTime>
  <Words>609</Words>
  <Application>Microsoft Office PowerPoint</Application>
  <PresentationFormat>Diaprojekcija na zaslonu (4:3)</PresentationFormat>
  <Paragraphs>16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 NPVI – krovna skupina 30. 5. 2023</vt:lpstr>
      <vt:lpstr>                   Nacionalno preverjanje znanja (NPZ)  Izhodišča za pripravo nacionalnega programa   - Uvaja se v 3. razredu.   - Namen: pridobivanje dodatnih informacij o znanju učencev, spremljanju dosežkov kot pomembnega izhodišča za nadaljnje načrtovanje aktivnosti za učenca, učitelja, starše in sistem.         </vt:lpstr>
      <vt:lpstr>                    - Izhodišče za izboljšave poučevanja v naslednjem vzgojno-izobraževalnem obdobju.  - Dodatna informacija o usvojenem znanju učencev, predvsem o uspešnosti razvoja bralne in matematične pismenosti ter za podporo samoevalvacijskim prizadevanjem šol in izboljšanje kakovosti učenja in poučevanja.    - Lažja spremljava napredka učenk in učencev, rezultate bi primerjali z rezultati NPZ iz učnega jezika in matematike v 6. razredu.</vt:lpstr>
      <vt:lpstr> Zakaj? </vt:lpstr>
      <vt:lpstr> - Zmanjšati kritike o neresnem pristopu učencev zaradi neselekcijskega statusa NPZ in posledično manj realnem izkazanem znanju.    - Dosežki se lahko uporabijo kot informacija pri izvajanju samoevalvacije šol.   - NPZ ima boljšo napovedno vrednost uspeha v srednji šoli kot učiteljeva ocena.  </vt:lpstr>
      <vt:lpstr>Druge spremembe, ki se še pripravljajo  - učenci šestega in devetega razreda v prilagojenem izobraževalnem programu z nižjim izobrazbenim standardom programa bi NPZ opravljali obvezno,  - učenci priseljenci, katerih materin jezik ni slovenski, bi opravljali NPZ na šoli, v katero so vključeni, prostovoljno tudi drugo leto šolanja v RS Sloveniji,  - vključitev predmeta slovenščina kot drugi jezik in italijanščina kot drugi jezik na narodno mešanem območju slovenske Istre v seznam predmetov za določitev tretjega predmeta na nacionalnem preverjanju znanja.    </vt:lpstr>
      <vt:lpstr>Predlogi ljubljanskih ravnateljev                           ZAKAJ?   </vt:lpstr>
      <vt:lpstr>Predlogi: - NPZ postaviti na nove, aktualne standarde v iskanju kompetenc učencev za nadaljnje šolanje oziroma za življenje.    - Rezultati NPZ naj imajo večjo vlogo pri zaključni oceni predmeta in vpisu v nadaljnji program izobraževanja.   - NPZ naj preverja globalne učne cilje, išče znanje, razmišljanje in ne neznanja.  </vt:lpstr>
      <vt:lpstr>- Če je vloga NPZ samo "povratna informacija" učencem in šoli, staršem in vodstvu, potem naj ne bodo v 9. razredu, pač pa v 8. razredu, saj se na osnovi rezultatov generacije učencev na šoli lahko v 9. razredu še kaj spremeni oz. "dogradi", kjer so bili rezultati slabši.   - Sprašujemo se o smiselnosti pisanja NPZ-ja kot 3. predmeta iz nabora predmetov, ki pokrivajo umetniško, tehnično ali športno področje ... </vt:lpstr>
      <vt:lpstr>NPZ-ji naj postanejo eno izmed meril za vpis v srednje šole (ne edino, 1/3 NPZ, ostalo uspeh v 9. razredu)</vt:lpstr>
    </vt:vector>
  </TitlesOfParts>
  <Company>OŠ Majde Vrhovnik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Mateja  Urbančič Jelovšek</dc:creator>
  <cp:lastModifiedBy>Sebastijan Magdič</cp:lastModifiedBy>
  <cp:revision>63</cp:revision>
  <cp:lastPrinted>2023-05-10T05:14:55Z</cp:lastPrinted>
  <dcterms:created xsi:type="dcterms:W3CDTF">2018-10-09T16:33:23Z</dcterms:created>
  <dcterms:modified xsi:type="dcterms:W3CDTF">2023-05-30T12:45:46Z</dcterms:modified>
</cp:coreProperties>
</file>