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7.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8.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comments/comment1.xml" ContentType="application/vnd.openxmlformats-officedocument.presentationml.comments+xml"/>
  <Override PartName="/ppt/notesSlides/notesSlide9.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10.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319" r:id="rId4"/>
    <p:sldId id="320" r:id="rId5"/>
    <p:sldId id="296" r:id="rId6"/>
    <p:sldId id="304" r:id="rId7"/>
    <p:sldId id="305" r:id="rId8"/>
    <p:sldId id="312" r:id="rId9"/>
    <p:sldId id="313" r:id="rId10"/>
    <p:sldId id="314" r:id="rId11"/>
    <p:sldId id="323" r:id="rId12"/>
    <p:sldId id="321" r:id="rId13"/>
    <p:sldId id="324" r:id="rId14"/>
    <p:sldId id="325" r:id="rId15"/>
    <p:sldId id="326" r:id="rId16"/>
    <p:sldId id="327" r:id="rId17"/>
    <p:sldId id="328" r:id="rId18"/>
    <p:sldId id="329" r:id="rId19"/>
    <p:sldId id="330" r:id="rId20"/>
    <p:sldId id="283" r:id="rId21"/>
    <p:sldId id="286" r:id="rId22"/>
    <p:sldId id="287" r:id="rId23"/>
    <p:sldId id="285" r:id="rId24"/>
    <p:sldId id="288" r:id="rId25"/>
    <p:sldId id="289" r:id="rId26"/>
    <p:sldId id="290" r:id="rId27"/>
    <p:sldId id="291" r:id="rId28"/>
    <p:sldId id="292" r:id="rId29"/>
    <p:sldId id="293" r:id="rId30"/>
    <p:sldId id="295" r:id="rId31"/>
  </p:sldIdLst>
  <p:sldSz cx="9144000" cy="6858000" type="screen4x3"/>
  <p:notesSz cx="6794500" cy="9931400"/>
  <p:defaultTextStyle>
    <a:defPPr>
      <a:defRPr lang="sl-SI"/>
    </a:defPPr>
    <a:lvl1pPr algn="l" rtl="0" fontAlgn="base">
      <a:spcBef>
        <a:spcPct val="0"/>
      </a:spcBef>
      <a:spcAft>
        <a:spcPct val="0"/>
      </a:spcAft>
      <a:defRPr kern="1200">
        <a:solidFill>
          <a:schemeClr val="tx1"/>
        </a:solidFill>
        <a:latin typeface="Arial Narrow" pitchFamily="34" charset="0"/>
        <a:ea typeface="+mn-ea"/>
        <a:cs typeface="+mn-cs"/>
      </a:defRPr>
    </a:lvl1pPr>
    <a:lvl2pPr marL="457200" algn="l" rtl="0" fontAlgn="base">
      <a:spcBef>
        <a:spcPct val="0"/>
      </a:spcBef>
      <a:spcAft>
        <a:spcPct val="0"/>
      </a:spcAft>
      <a:defRPr kern="1200">
        <a:solidFill>
          <a:schemeClr val="tx1"/>
        </a:solidFill>
        <a:latin typeface="Arial Narrow" pitchFamily="34" charset="0"/>
        <a:ea typeface="+mn-ea"/>
        <a:cs typeface="+mn-cs"/>
      </a:defRPr>
    </a:lvl2pPr>
    <a:lvl3pPr marL="914400" algn="l" rtl="0" fontAlgn="base">
      <a:spcBef>
        <a:spcPct val="0"/>
      </a:spcBef>
      <a:spcAft>
        <a:spcPct val="0"/>
      </a:spcAft>
      <a:defRPr kern="1200">
        <a:solidFill>
          <a:schemeClr val="tx1"/>
        </a:solidFill>
        <a:latin typeface="Arial Narrow" pitchFamily="34" charset="0"/>
        <a:ea typeface="+mn-ea"/>
        <a:cs typeface="+mn-cs"/>
      </a:defRPr>
    </a:lvl3pPr>
    <a:lvl4pPr marL="1371600" algn="l" rtl="0" fontAlgn="base">
      <a:spcBef>
        <a:spcPct val="0"/>
      </a:spcBef>
      <a:spcAft>
        <a:spcPct val="0"/>
      </a:spcAft>
      <a:defRPr kern="1200">
        <a:solidFill>
          <a:schemeClr val="tx1"/>
        </a:solidFill>
        <a:latin typeface="Arial Narrow" pitchFamily="34" charset="0"/>
        <a:ea typeface="+mn-ea"/>
        <a:cs typeface="+mn-cs"/>
      </a:defRPr>
    </a:lvl4pPr>
    <a:lvl5pPr marL="1828800" algn="l" rtl="0" fontAlgn="base">
      <a:spcBef>
        <a:spcPct val="0"/>
      </a:spcBef>
      <a:spcAft>
        <a:spcPct val="0"/>
      </a:spcAft>
      <a:defRPr kern="1200">
        <a:solidFill>
          <a:schemeClr val="tx1"/>
        </a:solidFill>
        <a:latin typeface="Arial Narrow" pitchFamily="34" charset="0"/>
        <a:ea typeface="+mn-ea"/>
        <a:cs typeface="+mn-cs"/>
      </a:defRPr>
    </a:lvl5pPr>
    <a:lvl6pPr marL="2286000" algn="l" defTabSz="914400" rtl="0" eaLnBrk="1" latinLnBrk="0" hangingPunct="1">
      <a:defRPr kern="1200">
        <a:solidFill>
          <a:schemeClr val="tx1"/>
        </a:solidFill>
        <a:latin typeface="Arial Narrow" pitchFamily="34" charset="0"/>
        <a:ea typeface="+mn-ea"/>
        <a:cs typeface="+mn-cs"/>
      </a:defRPr>
    </a:lvl6pPr>
    <a:lvl7pPr marL="2743200" algn="l" defTabSz="914400" rtl="0" eaLnBrk="1" latinLnBrk="0" hangingPunct="1">
      <a:defRPr kern="1200">
        <a:solidFill>
          <a:schemeClr val="tx1"/>
        </a:solidFill>
        <a:latin typeface="Arial Narrow" pitchFamily="34" charset="0"/>
        <a:ea typeface="+mn-ea"/>
        <a:cs typeface="+mn-cs"/>
      </a:defRPr>
    </a:lvl7pPr>
    <a:lvl8pPr marL="3200400" algn="l" defTabSz="914400" rtl="0" eaLnBrk="1" latinLnBrk="0" hangingPunct="1">
      <a:defRPr kern="1200">
        <a:solidFill>
          <a:schemeClr val="tx1"/>
        </a:solidFill>
        <a:latin typeface="Arial Narrow" pitchFamily="34" charset="0"/>
        <a:ea typeface="+mn-ea"/>
        <a:cs typeface="+mn-cs"/>
      </a:defRPr>
    </a:lvl8pPr>
    <a:lvl9pPr marL="3657600" algn="l" defTabSz="914400" rtl="0" eaLnBrk="1" latinLnBrk="0" hangingPunct="1">
      <a:defRPr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sa Masterl" initials="SM" lastIdx="1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74" autoAdjust="0"/>
  </p:normalViewPr>
  <p:slideViewPr>
    <p:cSldViewPr>
      <p:cViewPr varScale="1">
        <p:scale>
          <a:sx n="105" d="100"/>
          <a:sy n="105" d="100"/>
        </p:scale>
        <p:origin x="-179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2447263536502385E-2"/>
          <c:y val="4.5184196158916896E-2"/>
          <c:w val="0.83640334888694468"/>
          <c:h val="0.89855020909362271"/>
        </c:manualLayout>
      </c:layout>
      <c:barChart>
        <c:barDir val="col"/>
        <c:grouping val="clustered"/>
        <c:varyColors val="0"/>
        <c:ser>
          <c:idx val="0"/>
          <c:order val="0"/>
          <c:tx>
            <c:v>Število šol</c:v>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'Št. prijavljenih šol'!$B$6:$X$6</c:f>
              <c:numCache>
                <c:formatCode>General</c:formatCode>
                <c:ptCount val="6"/>
                <c:pt idx="0">
                  <c:v>2018</c:v>
                </c:pt>
                <c:pt idx="1">
                  <c:v>2019</c:v>
                </c:pt>
                <c:pt idx="2">
                  <c:v>2020</c:v>
                </c:pt>
                <c:pt idx="3">
                  <c:v>2021</c:v>
                </c:pt>
                <c:pt idx="4">
                  <c:v>2022</c:v>
                </c:pt>
                <c:pt idx="5">
                  <c:v>2023</c:v>
                </c:pt>
              </c:numCache>
            </c:numRef>
          </c:cat>
          <c:val>
            <c:numRef>
              <c:f>'Št. prijavljenih šol'!$B$19:$X$19</c:f>
              <c:numCache>
                <c:formatCode>General</c:formatCode>
                <c:ptCount val="6"/>
                <c:pt idx="0">
                  <c:v>111</c:v>
                </c:pt>
                <c:pt idx="1">
                  <c:v>131</c:v>
                </c:pt>
                <c:pt idx="2">
                  <c:v>161</c:v>
                </c:pt>
                <c:pt idx="3">
                  <c:v>141</c:v>
                </c:pt>
                <c:pt idx="4">
                  <c:v>177</c:v>
                </c:pt>
                <c:pt idx="5">
                  <c:v>210</c:v>
                </c:pt>
              </c:numCache>
            </c:numRef>
          </c:val>
          <c:extLst xmlns:c16r2="http://schemas.microsoft.com/office/drawing/2015/06/chart">
            <c:ext xmlns:c16="http://schemas.microsoft.com/office/drawing/2014/chart" uri="{C3380CC4-5D6E-409C-BE32-E72D297353CC}">
              <c16:uniqueId val="{00000000-8817-4CA8-B823-42D711936D99}"/>
            </c:ext>
          </c:extLst>
        </c:ser>
        <c:dLbls>
          <c:showLegendKey val="0"/>
          <c:showVal val="0"/>
          <c:showCatName val="0"/>
          <c:showSerName val="0"/>
          <c:showPercent val="0"/>
          <c:showBubbleSize val="0"/>
        </c:dLbls>
        <c:gapWidth val="150"/>
        <c:axId val="379208832"/>
        <c:axId val="379210368"/>
      </c:barChart>
      <c:catAx>
        <c:axId val="379208832"/>
        <c:scaling>
          <c:orientation val="minMax"/>
        </c:scaling>
        <c:delete val="0"/>
        <c:axPos val="b"/>
        <c:numFmt formatCode="General" sourceLinked="1"/>
        <c:majorTickMark val="out"/>
        <c:minorTickMark val="none"/>
        <c:tickLblPos val="nextTo"/>
        <c:crossAx val="379210368"/>
        <c:crosses val="autoZero"/>
        <c:auto val="1"/>
        <c:lblAlgn val="ctr"/>
        <c:lblOffset val="100"/>
        <c:noMultiLvlLbl val="0"/>
      </c:catAx>
      <c:valAx>
        <c:axId val="379210368"/>
        <c:scaling>
          <c:orientation val="minMax"/>
        </c:scaling>
        <c:delete val="0"/>
        <c:axPos val="l"/>
        <c:majorGridlines/>
        <c:numFmt formatCode="General" sourceLinked="1"/>
        <c:majorTickMark val="out"/>
        <c:minorTickMark val="none"/>
        <c:tickLblPos val="nextTo"/>
        <c:crossAx val="379208832"/>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regijah'!$B$7:$B$18</c:f>
            </c:numRef>
          </c:val>
          <c:extLst xmlns:c16r2="http://schemas.microsoft.com/office/drawing/2015/06/chart">
            <c:ext xmlns:c16="http://schemas.microsoft.com/office/drawing/2014/chart" uri="{C3380CC4-5D6E-409C-BE32-E72D297353CC}">
              <c16:uniqueId val="{00000000-2EA6-4F88-8900-AFCB9A0C1A9C}"/>
            </c:ext>
          </c:extLst>
        </c:ser>
        <c:ser>
          <c:idx val="1"/>
          <c:order val="1"/>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regijah'!$C$7:$C$18</c:f>
            </c:numRef>
          </c:val>
          <c:extLst xmlns:c16r2="http://schemas.microsoft.com/office/drawing/2015/06/chart">
            <c:ext xmlns:c16="http://schemas.microsoft.com/office/drawing/2014/chart" uri="{C3380CC4-5D6E-409C-BE32-E72D297353CC}">
              <c16:uniqueId val="{00000001-2EA6-4F88-8900-AFCB9A0C1A9C}"/>
            </c:ext>
          </c:extLst>
        </c:ser>
        <c:ser>
          <c:idx val="2"/>
          <c:order val="2"/>
          <c:tx>
            <c:v>2018</c:v>
          </c:tx>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regijah'!$D$7:$D$18</c:f>
              <c:numCache>
                <c:formatCode>0.00</c:formatCode>
                <c:ptCount val="12"/>
                <c:pt idx="0">
                  <c:v>18.604651162790699</c:v>
                </c:pt>
                <c:pt idx="1">
                  <c:v>15.625</c:v>
                </c:pt>
                <c:pt idx="2">
                  <c:v>16.279069767441861</c:v>
                </c:pt>
                <c:pt idx="3">
                  <c:v>14.285714285714286</c:v>
                </c:pt>
                <c:pt idx="4">
                  <c:v>40.74074074074074</c:v>
                </c:pt>
                <c:pt idx="5">
                  <c:v>11.650485436893204</c:v>
                </c:pt>
                <c:pt idx="6">
                  <c:v>24.137931034482758</c:v>
                </c:pt>
                <c:pt idx="7">
                  <c:v>35.714285714285715</c:v>
                </c:pt>
                <c:pt idx="8">
                  <c:v>22.222222222222221</c:v>
                </c:pt>
                <c:pt idx="9">
                  <c:v>27.777777777777779</c:v>
                </c:pt>
                <c:pt idx="10">
                  <c:v>23.4375</c:v>
                </c:pt>
                <c:pt idx="11">
                  <c:v>25</c:v>
                </c:pt>
              </c:numCache>
            </c:numRef>
          </c:val>
          <c:extLst xmlns:c16r2="http://schemas.microsoft.com/office/drawing/2015/06/chart">
            <c:ext xmlns:c16="http://schemas.microsoft.com/office/drawing/2014/chart" uri="{C3380CC4-5D6E-409C-BE32-E72D297353CC}">
              <c16:uniqueId val="{00000002-2EA6-4F88-8900-AFCB9A0C1A9C}"/>
            </c:ext>
          </c:extLst>
        </c:ser>
        <c:ser>
          <c:idx val="3"/>
          <c:order val="3"/>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regijah'!$E$7:$E$18</c:f>
            </c:numRef>
          </c:val>
          <c:extLst xmlns:c16r2="http://schemas.microsoft.com/office/drawing/2015/06/chart">
            <c:ext xmlns:c16="http://schemas.microsoft.com/office/drawing/2014/chart" uri="{C3380CC4-5D6E-409C-BE32-E72D297353CC}">
              <c16:uniqueId val="{00000003-2EA6-4F88-8900-AFCB9A0C1A9C}"/>
            </c:ext>
          </c:extLst>
        </c:ser>
        <c:ser>
          <c:idx val="4"/>
          <c:order val="4"/>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regijah'!$F$7:$F$18</c:f>
            </c:numRef>
          </c:val>
          <c:extLst xmlns:c16r2="http://schemas.microsoft.com/office/drawing/2015/06/chart">
            <c:ext xmlns:c16="http://schemas.microsoft.com/office/drawing/2014/chart" uri="{C3380CC4-5D6E-409C-BE32-E72D297353CC}">
              <c16:uniqueId val="{00000004-2EA6-4F88-8900-AFCB9A0C1A9C}"/>
            </c:ext>
          </c:extLst>
        </c:ser>
        <c:ser>
          <c:idx val="5"/>
          <c:order val="5"/>
          <c:tx>
            <c:v>2019</c:v>
          </c:tx>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regijah'!$G$7:$G$18</c:f>
              <c:numCache>
                <c:formatCode>0.00</c:formatCode>
                <c:ptCount val="12"/>
                <c:pt idx="0">
                  <c:v>20.930232558139537</c:v>
                </c:pt>
                <c:pt idx="1">
                  <c:v>18.75</c:v>
                </c:pt>
                <c:pt idx="2">
                  <c:v>23.255813953488371</c:v>
                </c:pt>
                <c:pt idx="3">
                  <c:v>14.285714285714286</c:v>
                </c:pt>
                <c:pt idx="4">
                  <c:v>33.333333333333336</c:v>
                </c:pt>
                <c:pt idx="5">
                  <c:v>12.621359223300971</c:v>
                </c:pt>
                <c:pt idx="6">
                  <c:v>32.183908045977013</c:v>
                </c:pt>
                <c:pt idx="7">
                  <c:v>42.857142857142854</c:v>
                </c:pt>
                <c:pt idx="8">
                  <c:v>37.037037037037038</c:v>
                </c:pt>
                <c:pt idx="9">
                  <c:v>44.444444444444443</c:v>
                </c:pt>
                <c:pt idx="10">
                  <c:v>18.75</c:v>
                </c:pt>
                <c:pt idx="11">
                  <c:v>41.666666666666664</c:v>
                </c:pt>
              </c:numCache>
            </c:numRef>
          </c:val>
          <c:extLst xmlns:c16r2="http://schemas.microsoft.com/office/drawing/2015/06/chart">
            <c:ext xmlns:c16="http://schemas.microsoft.com/office/drawing/2014/chart" uri="{C3380CC4-5D6E-409C-BE32-E72D297353CC}">
              <c16:uniqueId val="{00000005-2EA6-4F88-8900-AFCB9A0C1A9C}"/>
            </c:ext>
          </c:extLst>
        </c:ser>
        <c:ser>
          <c:idx val="6"/>
          <c:order val="6"/>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regijah'!$H$7:$H$18</c:f>
            </c:numRef>
          </c:val>
          <c:extLst xmlns:c16r2="http://schemas.microsoft.com/office/drawing/2015/06/chart">
            <c:ext xmlns:c16="http://schemas.microsoft.com/office/drawing/2014/chart" uri="{C3380CC4-5D6E-409C-BE32-E72D297353CC}">
              <c16:uniqueId val="{00000006-2EA6-4F88-8900-AFCB9A0C1A9C}"/>
            </c:ext>
          </c:extLst>
        </c:ser>
        <c:ser>
          <c:idx val="7"/>
          <c:order val="7"/>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regijah'!$I$7:$I$18</c:f>
            </c:numRef>
          </c:val>
          <c:extLst xmlns:c16r2="http://schemas.microsoft.com/office/drawing/2015/06/chart">
            <c:ext xmlns:c16="http://schemas.microsoft.com/office/drawing/2014/chart" uri="{C3380CC4-5D6E-409C-BE32-E72D297353CC}">
              <c16:uniqueId val="{00000007-2EA6-4F88-8900-AFCB9A0C1A9C}"/>
            </c:ext>
          </c:extLst>
        </c:ser>
        <c:ser>
          <c:idx val="8"/>
          <c:order val="8"/>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regijah'!$J$7:$J$18</c:f>
            </c:numRef>
          </c:val>
          <c:extLst xmlns:c16r2="http://schemas.microsoft.com/office/drawing/2015/06/chart">
            <c:ext xmlns:c16="http://schemas.microsoft.com/office/drawing/2014/chart" uri="{C3380CC4-5D6E-409C-BE32-E72D297353CC}">
              <c16:uniqueId val="{00000008-2EA6-4F88-8900-AFCB9A0C1A9C}"/>
            </c:ext>
          </c:extLst>
        </c:ser>
        <c:ser>
          <c:idx val="9"/>
          <c:order val="9"/>
          <c:tx>
            <c:v>2020</c:v>
          </c:tx>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regijah'!$K$7:$K$18</c:f>
              <c:numCache>
                <c:formatCode>0.00</c:formatCode>
                <c:ptCount val="12"/>
                <c:pt idx="0">
                  <c:v>20.930232558139537</c:v>
                </c:pt>
                <c:pt idx="1">
                  <c:v>18.75</c:v>
                </c:pt>
                <c:pt idx="2">
                  <c:v>23.255813953488371</c:v>
                </c:pt>
                <c:pt idx="3">
                  <c:v>14.285714285714286</c:v>
                </c:pt>
                <c:pt idx="4">
                  <c:v>51.851851851851855</c:v>
                </c:pt>
                <c:pt idx="5">
                  <c:v>18.26923076923077</c:v>
                </c:pt>
                <c:pt idx="6">
                  <c:v>35.632183908045974</c:v>
                </c:pt>
                <c:pt idx="7">
                  <c:v>57.142857142857146</c:v>
                </c:pt>
                <c:pt idx="8">
                  <c:v>48.148148148148145</c:v>
                </c:pt>
                <c:pt idx="9">
                  <c:v>55.555555555555557</c:v>
                </c:pt>
                <c:pt idx="10">
                  <c:v>25</c:v>
                </c:pt>
                <c:pt idx="11">
                  <c:v>50</c:v>
                </c:pt>
              </c:numCache>
            </c:numRef>
          </c:val>
          <c:extLst xmlns:c16r2="http://schemas.microsoft.com/office/drawing/2015/06/chart">
            <c:ext xmlns:c16="http://schemas.microsoft.com/office/drawing/2014/chart" uri="{C3380CC4-5D6E-409C-BE32-E72D297353CC}">
              <c16:uniqueId val="{00000009-2EA6-4F88-8900-AFCB9A0C1A9C}"/>
            </c:ext>
          </c:extLst>
        </c:ser>
        <c:ser>
          <c:idx val="10"/>
          <c:order val="10"/>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regijah'!$L$7:$L$18</c:f>
            </c:numRef>
          </c:val>
          <c:extLst xmlns:c16r2="http://schemas.microsoft.com/office/drawing/2015/06/chart">
            <c:ext xmlns:c16="http://schemas.microsoft.com/office/drawing/2014/chart" uri="{C3380CC4-5D6E-409C-BE32-E72D297353CC}">
              <c16:uniqueId val="{0000000A-2EA6-4F88-8900-AFCB9A0C1A9C}"/>
            </c:ext>
          </c:extLst>
        </c:ser>
        <c:ser>
          <c:idx val="11"/>
          <c:order val="11"/>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regijah'!$M$7:$M$18</c:f>
            </c:numRef>
          </c:val>
          <c:extLst xmlns:c16r2="http://schemas.microsoft.com/office/drawing/2015/06/chart">
            <c:ext xmlns:c16="http://schemas.microsoft.com/office/drawing/2014/chart" uri="{C3380CC4-5D6E-409C-BE32-E72D297353CC}">
              <c16:uniqueId val="{0000000B-2EA6-4F88-8900-AFCB9A0C1A9C}"/>
            </c:ext>
          </c:extLst>
        </c:ser>
        <c:ser>
          <c:idx val="12"/>
          <c:order val="12"/>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regijah'!$N$7:$N$18</c:f>
            </c:numRef>
          </c:val>
          <c:extLst xmlns:c16r2="http://schemas.microsoft.com/office/drawing/2015/06/chart">
            <c:ext xmlns:c16="http://schemas.microsoft.com/office/drawing/2014/chart" uri="{C3380CC4-5D6E-409C-BE32-E72D297353CC}">
              <c16:uniqueId val="{0000000C-2EA6-4F88-8900-AFCB9A0C1A9C}"/>
            </c:ext>
          </c:extLst>
        </c:ser>
        <c:ser>
          <c:idx val="13"/>
          <c:order val="13"/>
          <c:tx>
            <c:v>2021</c:v>
          </c:tx>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regijah'!$O$7:$O$18</c:f>
              <c:numCache>
                <c:formatCode>0.00</c:formatCode>
                <c:ptCount val="12"/>
                <c:pt idx="0">
                  <c:v>21.05263157894737</c:v>
                </c:pt>
                <c:pt idx="1">
                  <c:v>30</c:v>
                </c:pt>
                <c:pt idx="2">
                  <c:v>23.076923076923077</c:v>
                </c:pt>
                <c:pt idx="3">
                  <c:v>21.05263157894737</c:v>
                </c:pt>
                <c:pt idx="4">
                  <c:v>46.153846153846153</c:v>
                </c:pt>
                <c:pt idx="5">
                  <c:v>17.821782178217823</c:v>
                </c:pt>
                <c:pt idx="6">
                  <c:v>31.325301204819276</c:v>
                </c:pt>
                <c:pt idx="7">
                  <c:v>52.5</c:v>
                </c:pt>
                <c:pt idx="8">
                  <c:v>38.46153846153846</c:v>
                </c:pt>
                <c:pt idx="9">
                  <c:v>29.411764705882351</c:v>
                </c:pt>
                <c:pt idx="10">
                  <c:v>25</c:v>
                </c:pt>
                <c:pt idx="11">
                  <c:v>36.363636363636367</c:v>
                </c:pt>
              </c:numCache>
            </c:numRef>
          </c:val>
          <c:extLst xmlns:c16r2="http://schemas.microsoft.com/office/drawing/2015/06/chart">
            <c:ext xmlns:c16="http://schemas.microsoft.com/office/drawing/2014/chart" uri="{C3380CC4-5D6E-409C-BE32-E72D297353CC}">
              <c16:uniqueId val="{0000000D-2EA6-4F88-8900-AFCB9A0C1A9C}"/>
            </c:ext>
          </c:extLst>
        </c:ser>
        <c:ser>
          <c:idx val="14"/>
          <c:order val="14"/>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regijah'!$P$7:$P$18</c:f>
            </c:numRef>
          </c:val>
          <c:extLst xmlns:c16r2="http://schemas.microsoft.com/office/drawing/2015/06/chart">
            <c:ext xmlns:c16="http://schemas.microsoft.com/office/drawing/2014/chart" uri="{C3380CC4-5D6E-409C-BE32-E72D297353CC}">
              <c16:uniqueId val="{0000000E-2EA6-4F88-8900-AFCB9A0C1A9C}"/>
            </c:ext>
          </c:extLst>
        </c:ser>
        <c:ser>
          <c:idx val="15"/>
          <c:order val="15"/>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regijah'!$Q$7:$Q$18</c:f>
            </c:numRef>
          </c:val>
          <c:extLst xmlns:c16r2="http://schemas.microsoft.com/office/drawing/2015/06/chart">
            <c:ext xmlns:c16="http://schemas.microsoft.com/office/drawing/2014/chart" uri="{C3380CC4-5D6E-409C-BE32-E72D297353CC}">
              <c16:uniqueId val="{0000000F-2EA6-4F88-8900-AFCB9A0C1A9C}"/>
            </c:ext>
          </c:extLst>
        </c:ser>
        <c:ser>
          <c:idx val="16"/>
          <c:order val="16"/>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regijah'!$R$7:$R$18</c:f>
            </c:numRef>
          </c:val>
          <c:extLst xmlns:c16r2="http://schemas.microsoft.com/office/drawing/2015/06/chart">
            <c:ext xmlns:c16="http://schemas.microsoft.com/office/drawing/2014/chart" uri="{C3380CC4-5D6E-409C-BE32-E72D297353CC}">
              <c16:uniqueId val="{00000010-2EA6-4F88-8900-AFCB9A0C1A9C}"/>
            </c:ext>
          </c:extLst>
        </c:ser>
        <c:ser>
          <c:idx val="17"/>
          <c:order val="17"/>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regijah'!$S$7:$S$18</c:f>
            </c:numRef>
          </c:val>
          <c:extLst xmlns:c16r2="http://schemas.microsoft.com/office/drawing/2015/06/chart">
            <c:ext xmlns:c16="http://schemas.microsoft.com/office/drawing/2014/chart" uri="{C3380CC4-5D6E-409C-BE32-E72D297353CC}">
              <c16:uniqueId val="{00000011-2EA6-4F88-8900-AFCB9A0C1A9C}"/>
            </c:ext>
          </c:extLst>
        </c:ser>
        <c:ser>
          <c:idx val="18"/>
          <c:order val="18"/>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regijah'!$T$7:$T$18</c:f>
            </c:numRef>
          </c:val>
          <c:extLst xmlns:c16r2="http://schemas.microsoft.com/office/drawing/2015/06/chart">
            <c:ext xmlns:c16="http://schemas.microsoft.com/office/drawing/2014/chart" uri="{C3380CC4-5D6E-409C-BE32-E72D297353CC}">
              <c16:uniqueId val="{00000012-2EA6-4F88-8900-AFCB9A0C1A9C}"/>
            </c:ext>
          </c:extLst>
        </c:ser>
        <c:ser>
          <c:idx val="19"/>
          <c:order val="19"/>
          <c:tx>
            <c:v>2022</c:v>
          </c:tx>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regijah'!$U$7:$U$18</c:f>
              <c:numCache>
                <c:formatCode>0.00</c:formatCode>
                <c:ptCount val="12"/>
                <c:pt idx="0">
                  <c:v>28.205128205128204</c:v>
                </c:pt>
                <c:pt idx="1">
                  <c:v>31.03448275862069</c:v>
                </c:pt>
                <c:pt idx="2">
                  <c:v>33.333333333333336</c:v>
                </c:pt>
                <c:pt idx="3">
                  <c:v>31.578947368421051</c:v>
                </c:pt>
                <c:pt idx="4">
                  <c:v>58.333333333333336</c:v>
                </c:pt>
                <c:pt idx="5">
                  <c:v>23.958333333333332</c:v>
                </c:pt>
                <c:pt idx="6">
                  <c:v>40.74074074074074</c:v>
                </c:pt>
                <c:pt idx="7">
                  <c:v>56.097560975609753</c:v>
                </c:pt>
                <c:pt idx="8">
                  <c:v>46.153846153846153</c:v>
                </c:pt>
                <c:pt idx="9">
                  <c:v>50</c:v>
                </c:pt>
                <c:pt idx="10">
                  <c:v>35.593220338983052</c:v>
                </c:pt>
                <c:pt idx="11">
                  <c:v>36.363636363636367</c:v>
                </c:pt>
              </c:numCache>
            </c:numRef>
          </c:val>
          <c:extLst xmlns:c16r2="http://schemas.microsoft.com/office/drawing/2015/06/chart">
            <c:ext xmlns:c16="http://schemas.microsoft.com/office/drawing/2014/chart" uri="{C3380CC4-5D6E-409C-BE32-E72D297353CC}">
              <c16:uniqueId val="{00000013-2EA6-4F88-8900-AFCB9A0C1A9C}"/>
            </c:ext>
          </c:extLst>
        </c:ser>
        <c:ser>
          <c:idx val="20"/>
          <c:order val="20"/>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regijah'!$V$7:$V$18</c:f>
            </c:numRef>
          </c:val>
          <c:extLst xmlns:c16r2="http://schemas.microsoft.com/office/drawing/2015/06/chart">
            <c:ext xmlns:c16="http://schemas.microsoft.com/office/drawing/2014/chart" uri="{C3380CC4-5D6E-409C-BE32-E72D297353CC}">
              <c16:uniqueId val="{00000014-2EA6-4F88-8900-AFCB9A0C1A9C}"/>
            </c:ext>
          </c:extLst>
        </c:ser>
        <c:ser>
          <c:idx val="21"/>
          <c:order val="21"/>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regijah'!$W$7:$W$18</c:f>
            </c:numRef>
          </c:val>
          <c:extLst xmlns:c16r2="http://schemas.microsoft.com/office/drawing/2015/06/chart">
            <c:ext xmlns:c16="http://schemas.microsoft.com/office/drawing/2014/chart" uri="{C3380CC4-5D6E-409C-BE32-E72D297353CC}">
              <c16:uniqueId val="{00000015-2EA6-4F88-8900-AFCB9A0C1A9C}"/>
            </c:ext>
          </c:extLst>
        </c:ser>
        <c:ser>
          <c:idx val="22"/>
          <c:order val="22"/>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regijah'!$X$7:$X$18</c:f>
            </c:numRef>
          </c:val>
          <c:extLst xmlns:c16r2="http://schemas.microsoft.com/office/drawing/2015/06/chart">
            <c:ext xmlns:c16="http://schemas.microsoft.com/office/drawing/2014/chart" uri="{C3380CC4-5D6E-409C-BE32-E72D297353CC}">
              <c16:uniqueId val="{00000016-2EA6-4F88-8900-AFCB9A0C1A9C}"/>
            </c:ext>
          </c:extLst>
        </c:ser>
        <c:ser>
          <c:idx val="23"/>
          <c:order val="23"/>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regijah'!$Y$7:$Y$18</c:f>
            </c:numRef>
          </c:val>
          <c:extLst xmlns:c16r2="http://schemas.microsoft.com/office/drawing/2015/06/chart">
            <c:ext xmlns:c16="http://schemas.microsoft.com/office/drawing/2014/chart" uri="{C3380CC4-5D6E-409C-BE32-E72D297353CC}">
              <c16:uniqueId val="{00000017-2EA6-4F88-8900-AFCB9A0C1A9C}"/>
            </c:ext>
          </c:extLst>
        </c:ser>
        <c:ser>
          <c:idx val="24"/>
          <c:order val="24"/>
          <c:tx>
            <c:v>2023</c:v>
          </c:tx>
          <c:invertIfNegative val="0"/>
          <c:cat>
            <c:strRef>
              <c:f>'Delež po regijah'!$A$7:$A$18</c:f>
              <c:strCache>
                <c:ptCount val="12"/>
                <c:pt idx="0">
                  <c:v>Gorenjska</c:v>
                </c:pt>
                <c:pt idx="1">
                  <c:v>Goriška</c:v>
                </c:pt>
                <c:pt idx="2">
                  <c:v>Jugovzhodna</c:v>
                </c:pt>
                <c:pt idx="3">
                  <c:v>Koroška</c:v>
                </c:pt>
                <c:pt idx="4">
                  <c:v>Obalno-kraška</c:v>
                </c:pt>
                <c:pt idx="5">
                  <c:v>Osrednjeslovenska</c:v>
                </c:pt>
                <c:pt idx="6">
                  <c:v>Podravska</c:v>
                </c:pt>
                <c:pt idx="7">
                  <c:v>Pomurska</c:v>
                </c:pt>
                <c:pt idx="8">
                  <c:v>Posavska</c:v>
                </c:pt>
                <c:pt idx="9">
                  <c:v>Primorsko-notranjska</c:v>
                </c:pt>
                <c:pt idx="10">
                  <c:v>Savinjska</c:v>
                </c:pt>
                <c:pt idx="11">
                  <c:v>Zasavska</c:v>
                </c:pt>
              </c:strCache>
            </c:strRef>
          </c:cat>
          <c:val>
            <c:numRef>
              <c:f>'Delež po regijah'!$Z$7:$Z$18</c:f>
              <c:numCache>
                <c:formatCode>0.00</c:formatCode>
                <c:ptCount val="12"/>
                <c:pt idx="0">
                  <c:v>31.428571428571427</c:v>
                </c:pt>
                <c:pt idx="1">
                  <c:v>53.571428571428569</c:v>
                </c:pt>
                <c:pt idx="2">
                  <c:v>41.666666666666664</c:v>
                </c:pt>
                <c:pt idx="3">
                  <c:v>41.176470588235297</c:v>
                </c:pt>
                <c:pt idx="4">
                  <c:v>62.5</c:v>
                </c:pt>
                <c:pt idx="5">
                  <c:v>30.526315789473685</c:v>
                </c:pt>
                <c:pt idx="6">
                  <c:v>55.128205128205131</c:v>
                </c:pt>
                <c:pt idx="7">
                  <c:v>70.270270270270274</c:v>
                </c:pt>
                <c:pt idx="8">
                  <c:v>58.333333333333336</c:v>
                </c:pt>
                <c:pt idx="9">
                  <c:v>41.176470588235297</c:v>
                </c:pt>
                <c:pt idx="10">
                  <c:v>39.285714285714285</c:v>
                </c:pt>
                <c:pt idx="11">
                  <c:v>60</c:v>
                </c:pt>
              </c:numCache>
            </c:numRef>
          </c:val>
          <c:extLst xmlns:c16r2="http://schemas.microsoft.com/office/drawing/2015/06/chart">
            <c:ext xmlns:c16="http://schemas.microsoft.com/office/drawing/2014/chart" uri="{C3380CC4-5D6E-409C-BE32-E72D297353CC}">
              <c16:uniqueId val="{00000018-2EA6-4F88-8900-AFCB9A0C1A9C}"/>
            </c:ext>
          </c:extLst>
        </c:ser>
        <c:dLbls>
          <c:showLegendKey val="0"/>
          <c:showVal val="0"/>
          <c:showCatName val="0"/>
          <c:showSerName val="0"/>
          <c:showPercent val="0"/>
          <c:showBubbleSize val="0"/>
        </c:dLbls>
        <c:gapWidth val="150"/>
        <c:axId val="380032512"/>
        <c:axId val="380034432"/>
      </c:barChart>
      <c:catAx>
        <c:axId val="380032512"/>
        <c:scaling>
          <c:orientation val="minMax"/>
        </c:scaling>
        <c:delete val="0"/>
        <c:axPos val="b"/>
        <c:title>
          <c:tx>
            <c:rich>
              <a:bodyPr/>
              <a:lstStyle/>
              <a:p>
                <a:pPr>
                  <a:defRPr/>
                </a:pPr>
                <a:r>
                  <a:rPr lang="en-US"/>
                  <a:t>Statistična regija</a:t>
                </a:r>
              </a:p>
            </c:rich>
          </c:tx>
          <c:layout/>
          <c:overlay val="0"/>
        </c:title>
        <c:numFmt formatCode="General" sourceLinked="0"/>
        <c:majorTickMark val="out"/>
        <c:minorTickMark val="none"/>
        <c:tickLblPos val="nextTo"/>
        <c:crossAx val="380034432"/>
        <c:crosses val="autoZero"/>
        <c:auto val="1"/>
        <c:lblAlgn val="ctr"/>
        <c:lblOffset val="100"/>
        <c:noMultiLvlLbl val="0"/>
      </c:catAx>
      <c:valAx>
        <c:axId val="380034432"/>
        <c:scaling>
          <c:orientation val="minMax"/>
        </c:scaling>
        <c:delete val="0"/>
        <c:axPos val="l"/>
        <c:majorGridlines/>
        <c:title>
          <c:tx>
            <c:rich>
              <a:bodyPr rot="-5400000" vert="horz"/>
              <a:lstStyle/>
              <a:p>
                <a:pPr>
                  <a:defRPr/>
                </a:pPr>
                <a:r>
                  <a:rPr lang="en-US" dirty="0" err="1"/>
                  <a:t>Delež</a:t>
                </a:r>
                <a:r>
                  <a:rPr lang="en-US" dirty="0"/>
                  <a:t> </a:t>
                </a:r>
                <a:r>
                  <a:rPr lang="en-US" dirty="0" err="1"/>
                  <a:t>prijavljenih</a:t>
                </a:r>
                <a:r>
                  <a:rPr lang="en-US" dirty="0"/>
                  <a:t> </a:t>
                </a:r>
                <a:r>
                  <a:rPr lang="en-US" dirty="0" err="1" smtClean="0"/>
                  <a:t>šol</a:t>
                </a:r>
                <a:r>
                  <a:rPr lang="sl-SI" dirty="0" smtClean="0"/>
                  <a:t> </a:t>
                </a:r>
                <a:r>
                  <a:rPr lang="sl-SI" dirty="0" smtClean="0">
                    <a:latin typeface="Calibri"/>
                  </a:rPr>
                  <a:t>[%]</a:t>
                </a:r>
                <a:endParaRPr lang="en-US" dirty="0"/>
              </a:p>
            </c:rich>
          </c:tx>
          <c:layout/>
          <c:overlay val="0"/>
        </c:title>
        <c:numFmt formatCode="0.00" sourceLinked="1"/>
        <c:majorTickMark val="out"/>
        <c:minorTickMark val="none"/>
        <c:tickLblPos val="nextTo"/>
        <c:crossAx val="380032512"/>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v>Delež učencev</c:v>
          </c:tx>
          <c:invertIfNegative val="0"/>
          <c:dLbls>
            <c:showLegendKey val="0"/>
            <c:showVal val="1"/>
            <c:showCatName val="0"/>
            <c:showSerName val="0"/>
            <c:showPercent val="0"/>
            <c:showBubbleSize val="0"/>
            <c:showLeaderLines val="0"/>
          </c:dLbls>
          <c:cat>
            <c:numRef>
              <c:f>'Delež učencev'!$D$6:$Z$6</c:f>
              <c:numCache>
                <c:formatCode>General</c:formatCode>
                <c:ptCount val="6"/>
                <c:pt idx="0">
                  <c:v>2018</c:v>
                </c:pt>
                <c:pt idx="1">
                  <c:v>2019</c:v>
                </c:pt>
                <c:pt idx="2">
                  <c:v>2020</c:v>
                </c:pt>
                <c:pt idx="3">
                  <c:v>2021</c:v>
                </c:pt>
                <c:pt idx="4">
                  <c:v>2022</c:v>
                </c:pt>
                <c:pt idx="5">
                  <c:v>2023</c:v>
                </c:pt>
              </c:numCache>
            </c:numRef>
          </c:cat>
          <c:val>
            <c:numRef>
              <c:f>'Delež učencev'!$D$19:$Z$19</c:f>
              <c:numCache>
                <c:formatCode>0.00</c:formatCode>
                <c:ptCount val="6"/>
                <c:pt idx="0">
                  <c:v>21.387283236994218</c:v>
                </c:pt>
                <c:pt idx="1">
                  <c:v>25.240847784200387</c:v>
                </c:pt>
                <c:pt idx="2">
                  <c:v>30.96153846153846</c:v>
                </c:pt>
                <c:pt idx="3">
                  <c:v>28.775510204081634</c:v>
                </c:pt>
                <c:pt idx="4">
                  <c:v>36.875</c:v>
                </c:pt>
                <c:pt idx="5">
                  <c:v>45.951859956236326</c:v>
                </c:pt>
              </c:numCache>
            </c:numRef>
          </c:val>
        </c:ser>
        <c:dLbls>
          <c:showLegendKey val="0"/>
          <c:showVal val="0"/>
          <c:showCatName val="0"/>
          <c:showSerName val="0"/>
          <c:showPercent val="0"/>
          <c:showBubbleSize val="0"/>
        </c:dLbls>
        <c:gapWidth val="150"/>
        <c:axId val="229725312"/>
        <c:axId val="229726848"/>
      </c:barChart>
      <c:catAx>
        <c:axId val="229725312"/>
        <c:scaling>
          <c:orientation val="minMax"/>
        </c:scaling>
        <c:delete val="0"/>
        <c:axPos val="b"/>
        <c:numFmt formatCode="General" sourceLinked="1"/>
        <c:majorTickMark val="out"/>
        <c:minorTickMark val="none"/>
        <c:tickLblPos val="nextTo"/>
        <c:crossAx val="229726848"/>
        <c:crosses val="autoZero"/>
        <c:auto val="1"/>
        <c:lblAlgn val="ctr"/>
        <c:lblOffset val="100"/>
        <c:noMultiLvlLbl val="0"/>
      </c:catAx>
      <c:valAx>
        <c:axId val="229726848"/>
        <c:scaling>
          <c:orientation val="minMax"/>
        </c:scaling>
        <c:delete val="0"/>
        <c:axPos val="l"/>
        <c:majorGridlines/>
        <c:title>
          <c:tx>
            <c:rich>
              <a:bodyPr rot="-5400000" vert="horz"/>
              <a:lstStyle/>
              <a:p>
                <a:pPr>
                  <a:defRPr/>
                </a:pPr>
                <a:r>
                  <a:rPr lang="en-US"/>
                  <a:t>Delež prijavljenih učencev [%]</a:t>
                </a:r>
              </a:p>
            </c:rich>
          </c:tx>
          <c:layout/>
          <c:overlay val="0"/>
        </c:title>
        <c:numFmt formatCode="0.00" sourceLinked="1"/>
        <c:majorTickMark val="out"/>
        <c:minorTickMark val="none"/>
        <c:tickLblPos val="nextTo"/>
        <c:crossAx val="229725312"/>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v>Štev. prijavljenih učencev</c:v>
          </c:tx>
          <c:invertIfNegative val="0"/>
          <c:dLbls>
            <c:showLegendKey val="0"/>
            <c:showVal val="1"/>
            <c:showCatName val="0"/>
            <c:showSerName val="0"/>
            <c:showPercent val="0"/>
            <c:showBubbleSize val="0"/>
            <c:showLeaderLines val="0"/>
          </c:dLbls>
          <c:cat>
            <c:numRef>
              <c:f>'Št. učencev'!$B$10:$G$10</c:f>
              <c:numCache>
                <c:formatCode>General</c:formatCode>
                <c:ptCount val="6"/>
                <c:pt idx="0">
                  <c:v>2018</c:v>
                </c:pt>
                <c:pt idx="1">
                  <c:v>2019</c:v>
                </c:pt>
                <c:pt idx="2">
                  <c:v>2020</c:v>
                </c:pt>
                <c:pt idx="3">
                  <c:v>2021</c:v>
                </c:pt>
                <c:pt idx="4">
                  <c:v>2022</c:v>
                </c:pt>
                <c:pt idx="5">
                  <c:v>2023</c:v>
                </c:pt>
              </c:numCache>
            </c:numRef>
          </c:cat>
          <c:val>
            <c:numRef>
              <c:f>'Št. učencev'!$B$11:$G$11</c:f>
              <c:numCache>
                <c:formatCode>General</c:formatCode>
                <c:ptCount val="6"/>
                <c:pt idx="0">
                  <c:v>4418</c:v>
                </c:pt>
                <c:pt idx="1">
                  <c:v>5479</c:v>
                </c:pt>
                <c:pt idx="2">
                  <c:v>6841</c:v>
                </c:pt>
                <c:pt idx="3">
                  <c:v>5715</c:v>
                </c:pt>
                <c:pt idx="4">
                  <c:v>6786</c:v>
                </c:pt>
                <c:pt idx="5">
                  <c:v>8915</c:v>
                </c:pt>
              </c:numCache>
            </c:numRef>
          </c:val>
        </c:ser>
        <c:dLbls>
          <c:showLegendKey val="0"/>
          <c:showVal val="0"/>
          <c:showCatName val="0"/>
          <c:showSerName val="0"/>
          <c:showPercent val="0"/>
          <c:showBubbleSize val="0"/>
        </c:dLbls>
        <c:gapWidth val="150"/>
        <c:axId val="217756416"/>
        <c:axId val="217758336"/>
      </c:barChart>
      <c:catAx>
        <c:axId val="217756416"/>
        <c:scaling>
          <c:orientation val="minMax"/>
        </c:scaling>
        <c:delete val="0"/>
        <c:axPos val="b"/>
        <c:numFmt formatCode="General" sourceLinked="1"/>
        <c:majorTickMark val="out"/>
        <c:minorTickMark val="none"/>
        <c:tickLblPos val="nextTo"/>
        <c:crossAx val="217758336"/>
        <c:crosses val="autoZero"/>
        <c:auto val="1"/>
        <c:lblAlgn val="ctr"/>
        <c:lblOffset val="100"/>
        <c:noMultiLvlLbl val="0"/>
      </c:catAx>
      <c:valAx>
        <c:axId val="217758336"/>
        <c:scaling>
          <c:orientation val="minMax"/>
        </c:scaling>
        <c:delete val="0"/>
        <c:axPos val="l"/>
        <c:majorGridlines/>
        <c:title>
          <c:tx>
            <c:rich>
              <a:bodyPr rot="-5400000" vert="horz"/>
              <a:lstStyle/>
              <a:p>
                <a:pPr>
                  <a:defRPr/>
                </a:pPr>
                <a:r>
                  <a:rPr lang="en-US"/>
                  <a:t>Štev. prijavljenih učencev</a:t>
                </a:r>
              </a:p>
            </c:rich>
          </c:tx>
          <c:layout/>
          <c:overlay val="0"/>
        </c:title>
        <c:numFmt formatCode="General" sourceLinked="1"/>
        <c:majorTickMark val="out"/>
        <c:minorTickMark val="none"/>
        <c:tickLblPos val="nextTo"/>
        <c:crossAx val="217756416"/>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'Odnos učiteljev'!$A$4</c:f>
              <c:strCache>
                <c:ptCount val="1"/>
                <c:pt idx="0">
                  <c:v>Pozitiven</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'Odnos učiteljev'!$B$3:$F$3</c:f>
              <c:numCache>
                <c:formatCode>General</c:formatCode>
                <c:ptCount val="5"/>
                <c:pt idx="0">
                  <c:v>2018</c:v>
                </c:pt>
                <c:pt idx="1">
                  <c:v>2019</c:v>
                </c:pt>
                <c:pt idx="2">
                  <c:v>2020</c:v>
                </c:pt>
                <c:pt idx="3">
                  <c:v>2021</c:v>
                </c:pt>
                <c:pt idx="4">
                  <c:v>2022</c:v>
                </c:pt>
              </c:numCache>
            </c:numRef>
          </c:cat>
          <c:val>
            <c:numRef>
              <c:f>'Odnos učiteljev'!$B$4:$F$4</c:f>
              <c:numCache>
                <c:formatCode>General</c:formatCode>
                <c:ptCount val="5"/>
                <c:pt idx="0">
                  <c:v>67.569999999999993</c:v>
                </c:pt>
                <c:pt idx="1">
                  <c:v>68.11</c:v>
                </c:pt>
                <c:pt idx="3">
                  <c:v>53.57</c:v>
                </c:pt>
                <c:pt idx="4">
                  <c:v>65.239999999999995</c:v>
                </c:pt>
              </c:numCache>
            </c:numRef>
          </c:val>
          <c:extLst xmlns:c16r2="http://schemas.microsoft.com/office/drawing/2015/06/chart">
            <c:ext xmlns:c16="http://schemas.microsoft.com/office/drawing/2014/chart" uri="{C3380CC4-5D6E-409C-BE32-E72D297353CC}">
              <c16:uniqueId val="{00000000-2DC0-4388-BF78-CD2F0C634BCB}"/>
            </c:ext>
          </c:extLst>
        </c:ser>
        <c:ser>
          <c:idx val="1"/>
          <c:order val="1"/>
          <c:tx>
            <c:strRef>
              <c:f>'Odnos učiteljev'!$A$5</c:f>
              <c:strCache>
                <c:ptCount val="1"/>
                <c:pt idx="0">
                  <c:v>Negativen</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'Odnos učiteljev'!$B$3:$F$3</c:f>
              <c:numCache>
                <c:formatCode>General</c:formatCode>
                <c:ptCount val="5"/>
                <c:pt idx="0">
                  <c:v>2018</c:v>
                </c:pt>
                <c:pt idx="1">
                  <c:v>2019</c:v>
                </c:pt>
                <c:pt idx="2">
                  <c:v>2020</c:v>
                </c:pt>
                <c:pt idx="3">
                  <c:v>2021</c:v>
                </c:pt>
                <c:pt idx="4">
                  <c:v>2022</c:v>
                </c:pt>
              </c:numCache>
            </c:numRef>
          </c:cat>
          <c:val>
            <c:numRef>
              <c:f>'Odnos učiteljev'!$B$5:$F$5</c:f>
              <c:numCache>
                <c:formatCode>General</c:formatCode>
                <c:ptCount val="5"/>
                <c:pt idx="0">
                  <c:v>18.02</c:v>
                </c:pt>
                <c:pt idx="1">
                  <c:v>18.27</c:v>
                </c:pt>
                <c:pt idx="3">
                  <c:v>29.08</c:v>
                </c:pt>
                <c:pt idx="4">
                  <c:v>14.44</c:v>
                </c:pt>
              </c:numCache>
            </c:numRef>
          </c:val>
          <c:extLst xmlns:c16r2="http://schemas.microsoft.com/office/drawing/2015/06/chart">
            <c:ext xmlns:c16="http://schemas.microsoft.com/office/drawing/2014/chart" uri="{C3380CC4-5D6E-409C-BE32-E72D297353CC}">
              <c16:uniqueId val="{00000001-2DC0-4388-BF78-CD2F0C634BCB}"/>
            </c:ext>
          </c:extLst>
        </c:ser>
        <c:ser>
          <c:idx val="2"/>
          <c:order val="2"/>
          <c:tx>
            <c:strRef>
              <c:f>'Odnos učiteljev'!$A$6</c:f>
              <c:strCache>
                <c:ptCount val="1"/>
                <c:pt idx="0">
                  <c:v>Drugo</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'Odnos učiteljev'!$B$3:$F$3</c:f>
              <c:numCache>
                <c:formatCode>General</c:formatCode>
                <c:ptCount val="5"/>
                <c:pt idx="0">
                  <c:v>2018</c:v>
                </c:pt>
                <c:pt idx="1">
                  <c:v>2019</c:v>
                </c:pt>
                <c:pt idx="2">
                  <c:v>2020</c:v>
                </c:pt>
                <c:pt idx="3">
                  <c:v>2021</c:v>
                </c:pt>
                <c:pt idx="4">
                  <c:v>2022</c:v>
                </c:pt>
              </c:numCache>
            </c:numRef>
          </c:cat>
          <c:val>
            <c:numRef>
              <c:f>'Odnos učiteljev'!$B$6:$F$6</c:f>
              <c:numCache>
                <c:formatCode>General</c:formatCode>
                <c:ptCount val="5"/>
                <c:pt idx="0">
                  <c:v>14.41</c:v>
                </c:pt>
                <c:pt idx="1">
                  <c:v>13.62</c:v>
                </c:pt>
                <c:pt idx="3">
                  <c:v>17.350000000000001</c:v>
                </c:pt>
                <c:pt idx="4">
                  <c:v>20.23</c:v>
                </c:pt>
              </c:numCache>
            </c:numRef>
          </c:val>
          <c:extLst xmlns:c16r2="http://schemas.microsoft.com/office/drawing/2015/06/chart">
            <c:ext xmlns:c16="http://schemas.microsoft.com/office/drawing/2014/chart" uri="{C3380CC4-5D6E-409C-BE32-E72D297353CC}">
              <c16:uniqueId val="{00000002-2DC0-4388-BF78-CD2F0C634BCB}"/>
            </c:ext>
          </c:extLst>
        </c:ser>
        <c:dLbls>
          <c:showLegendKey val="0"/>
          <c:showVal val="0"/>
          <c:showCatName val="0"/>
          <c:showSerName val="0"/>
          <c:showPercent val="0"/>
          <c:showBubbleSize val="0"/>
        </c:dLbls>
        <c:gapWidth val="150"/>
        <c:axId val="380668544"/>
        <c:axId val="380674432"/>
      </c:barChart>
      <c:catAx>
        <c:axId val="380668544"/>
        <c:scaling>
          <c:orientation val="minMax"/>
        </c:scaling>
        <c:delete val="0"/>
        <c:axPos val="b"/>
        <c:numFmt formatCode="General" sourceLinked="1"/>
        <c:majorTickMark val="out"/>
        <c:minorTickMark val="none"/>
        <c:tickLblPos val="nextTo"/>
        <c:crossAx val="380674432"/>
        <c:crosses val="autoZero"/>
        <c:auto val="1"/>
        <c:lblAlgn val="ctr"/>
        <c:lblOffset val="100"/>
        <c:noMultiLvlLbl val="0"/>
      </c:catAx>
      <c:valAx>
        <c:axId val="380674432"/>
        <c:scaling>
          <c:orientation val="minMax"/>
        </c:scaling>
        <c:delete val="0"/>
        <c:axPos val="l"/>
        <c:majorGridlines/>
        <c:title>
          <c:tx>
            <c:rich>
              <a:bodyPr rot="-5400000" vert="horz"/>
              <a:lstStyle/>
              <a:p>
                <a:pPr>
                  <a:defRPr/>
                </a:pPr>
                <a:r>
                  <a:rPr lang="en-US"/>
                  <a:t>Delež učiteljev [%]</a:t>
                </a:r>
              </a:p>
            </c:rich>
          </c:tx>
          <c:layout/>
          <c:overlay val="0"/>
        </c:title>
        <c:numFmt formatCode="General" sourceLinked="1"/>
        <c:majorTickMark val="out"/>
        <c:minorTickMark val="none"/>
        <c:tickLblPos val="nextTo"/>
        <c:crossAx val="380668544"/>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'Odnos učiteljev'!$A$33</c:f>
              <c:strCache>
                <c:ptCount val="1"/>
                <c:pt idx="0">
                  <c:v>Pozitiven</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'Odnos učiteljev'!$B$32:$F$32</c:f>
              <c:numCache>
                <c:formatCode>General</c:formatCode>
                <c:ptCount val="5"/>
                <c:pt idx="0">
                  <c:v>2018</c:v>
                </c:pt>
                <c:pt idx="1">
                  <c:v>2019</c:v>
                </c:pt>
                <c:pt idx="2">
                  <c:v>2020</c:v>
                </c:pt>
                <c:pt idx="3">
                  <c:v>2021</c:v>
                </c:pt>
                <c:pt idx="4">
                  <c:v>2022</c:v>
                </c:pt>
              </c:numCache>
            </c:numRef>
          </c:cat>
          <c:val>
            <c:numRef>
              <c:f>'Odnos učiteljev'!$B$33:$F$33</c:f>
              <c:numCache>
                <c:formatCode>General</c:formatCode>
                <c:ptCount val="5"/>
                <c:pt idx="0">
                  <c:v>64.86</c:v>
                </c:pt>
                <c:pt idx="1">
                  <c:v>65.45</c:v>
                </c:pt>
                <c:pt idx="3">
                  <c:v>52.55</c:v>
                </c:pt>
                <c:pt idx="4">
                  <c:v>55.08</c:v>
                </c:pt>
              </c:numCache>
            </c:numRef>
          </c:val>
          <c:extLst xmlns:c16r2="http://schemas.microsoft.com/office/drawing/2015/06/chart">
            <c:ext xmlns:c16="http://schemas.microsoft.com/office/drawing/2014/chart" uri="{C3380CC4-5D6E-409C-BE32-E72D297353CC}">
              <c16:uniqueId val="{00000000-8418-4551-AA98-A16D748DFB70}"/>
            </c:ext>
          </c:extLst>
        </c:ser>
        <c:ser>
          <c:idx val="1"/>
          <c:order val="1"/>
          <c:tx>
            <c:strRef>
              <c:f>'Odnos učiteljev'!$A$34</c:f>
              <c:strCache>
                <c:ptCount val="1"/>
                <c:pt idx="0">
                  <c:v>Negativen</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'Odnos učiteljev'!$B$32:$F$32</c:f>
              <c:numCache>
                <c:formatCode>General</c:formatCode>
                <c:ptCount val="5"/>
                <c:pt idx="0">
                  <c:v>2018</c:v>
                </c:pt>
                <c:pt idx="1">
                  <c:v>2019</c:v>
                </c:pt>
                <c:pt idx="2">
                  <c:v>2020</c:v>
                </c:pt>
                <c:pt idx="3">
                  <c:v>2021</c:v>
                </c:pt>
                <c:pt idx="4">
                  <c:v>2022</c:v>
                </c:pt>
              </c:numCache>
            </c:numRef>
          </c:cat>
          <c:val>
            <c:numRef>
              <c:f>'Odnos učiteljev'!$B$34:$F$34</c:f>
              <c:numCache>
                <c:formatCode>General</c:formatCode>
                <c:ptCount val="5"/>
                <c:pt idx="0">
                  <c:v>8.11</c:v>
                </c:pt>
                <c:pt idx="1">
                  <c:v>8.9700000000000006</c:v>
                </c:pt>
                <c:pt idx="3">
                  <c:v>12.76</c:v>
                </c:pt>
                <c:pt idx="4">
                  <c:v>8.56</c:v>
                </c:pt>
              </c:numCache>
            </c:numRef>
          </c:val>
          <c:extLst xmlns:c16r2="http://schemas.microsoft.com/office/drawing/2015/06/chart">
            <c:ext xmlns:c16="http://schemas.microsoft.com/office/drawing/2014/chart" uri="{C3380CC4-5D6E-409C-BE32-E72D297353CC}">
              <c16:uniqueId val="{00000001-8418-4551-AA98-A16D748DFB70}"/>
            </c:ext>
          </c:extLst>
        </c:ser>
        <c:ser>
          <c:idx val="2"/>
          <c:order val="2"/>
          <c:tx>
            <c:strRef>
              <c:f>'Odnos učiteljev'!$A$35</c:f>
              <c:strCache>
                <c:ptCount val="1"/>
                <c:pt idx="0">
                  <c:v>Drugo</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'Odnos učiteljev'!$B$32:$F$32</c:f>
              <c:numCache>
                <c:formatCode>General</c:formatCode>
                <c:ptCount val="5"/>
                <c:pt idx="0">
                  <c:v>2018</c:v>
                </c:pt>
                <c:pt idx="1">
                  <c:v>2019</c:v>
                </c:pt>
                <c:pt idx="2">
                  <c:v>2020</c:v>
                </c:pt>
                <c:pt idx="3">
                  <c:v>2021</c:v>
                </c:pt>
                <c:pt idx="4">
                  <c:v>2022</c:v>
                </c:pt>
              </c:numCache>
            </c:numRef>
          </c:cat>
          <c:val>
            <c:numRef>
              <c:f>'Odnos učiteljev'!$B$35:$F$35</c:f>
              <c:numCache>
                <c:formatCode>General</c:formatCode>
                <c:ptCount val="5"/>
                <c:pt idx="0">
                  <c:v>27.03</c:v>
                </c:pt>
                <c:pt idx="1">
                  <c:v>25.58</c:v>
                </c:pt>
                <c:pt idx="3">
                  <c:v>34.69</c:v>
                </c:pt>
                <c:pt idx="4">
                  <c:v>36.36</c:v>
                </c:pt>
              </c:numCache>
            </c:numRef>
          </c:val>
          <c:extLst xmlns:c16r2="http://schemas.microsoft.com/office/drawing/2015/06/chart">
            <c:ext xmlns:c16="http://schemas.microsoft.com/office/drawing/2014/chart" uri="{C3380CC4-5D6E-409C-BE32-E72D297353CC}">
              <c16:uniqueId val="{00000002-8418-4551-AA98-A16D748DFB70}"/>
            </c:ext>
          </c:extLst>
        </c:ser>
        <c:dLbls>
          <c:showLegendKey val="0"/>
          <c:showVal val="0"/>
          <c:showCatName val="0"/>
          <c:showSerName val="0"/>
          <c:showPercent val="0"/>
          <c:showBubbleSize val="0"/>
        </c:dLbls>
        <c:gapWidth val="150"/>
        <c:axId val="380784000"/>
        <c:axId val="380789888"/>
      </c:barChart>
      <c:catAx>
        <c:axId val="380784000"/>
        <c:scaling>
          <c:orientation val="minMax"/>
        </c:scaling>
        <c:delete val="0"/>
        <c:axPos val="b"/>
        <c:numFmt formatCode="General" sourceLinked="1"/>
        <c:majorTickMark val="out"/>
        <c:minorTickMark val="none"/>
        <c:tickLblPos val="nextTo"/>
        <c:crossAx val="380789888"/>
        <c:crosses val="autoZero"/>
        <c:auto val="1"/>
        <c:lblAlgn val="ctr"/>
        <c:lblOffset val="100"/>
        <c:noMultiLvlLbl val="0"/>
      </c:catAx>
      <c:valAx>
        <c:axId val="380789888"/>
        <c:scaling>
          <c:orientation val="minMax"/>
          <c:max val="80"/>
        </c:scaling>
        <c:delete val="0"/>
        <c:axPos val="l"/>
        <c:majorGridlines/>
        <c:title>
          <c:tx>
            <c:rich>
              <a:bodyPr rot="-5400000" vert="horz"/>
              <a:lstStyle/>
              <a:p>
                <a:pPr>
                  <a:defRPr/>
                </a:pPr>
                <a:r>
                  <a:rPr lang="en-US"/>
                  <a:t>Delež učencev [%]</a:t>
                </a:r>
              </a:p>
            </c:rich>
          </c:tx>
          <c:layout/>
          <c:overlay val="0"/>
        </c:title>
        <c:numFmt formatCode="General" sourceLinked="1"/>
        <c:majorTickMark val="out"/>
        <c:minorTickMark val="none"/>
        <c:tickLblPos val="nextTo"/>
        <c:crossAx val="380784000"/>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v>Strinjam se</c:v>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'Odnos učiteljev'!$B$60:$F$60</c:f>
              <c:numCache>
                <c:formatCode>General</c:formatCode>
                <c:ptCount val="5"/>
                <c:pt idx="0">
                  <c:v>2018</c:v>
                </c:pt>
                <c:pt idx="1">
                  <c:v>2019</c:v>
                </c:pt>
                <c:pt idx="2">
                  <c:v>2020</c:v>
                </c:pt>
                <c:pt idx="3">
                  <c:v>2021</c:v>
                </c:pt>
                <c:pt idx="4">
                  <c:v>2022</c:v>
                </c:pt>
              </c:numCache>
            </c:numRef>
          </c:cat>
          <c:val>
            <c:numRef>
              <c:f>'Odnos učiteljev'!$B$61:$F$61</c:f>
              <c:numCache>
                <c:formatCode>General</c:formatCode>
                <c:ptCount val="5"/>
                <c:pt idx="0">
                  <c:v>73.87</c:v>
                </c:pt>
                <c:pt idx="1">
                  <c:v>68.44</c:v>
                </c:pt>
                <c:pt idx="3">
                  <c:v>63.27</c:v>
                </c:pt>
                <c:pt idx="4">
                  <c:v>72.19</c:v>
                </c:pt>
              </c:numCache>
            </c:numRef>
          </c:val>
          <c:extLst xmlns:c16r2="http://schemas.microsoft.com/office/drawing/2015/06/chart">
            <c:ext xmlns:c16="http://schemas.microsoft.com/office/drawing/2014/chart" uri="{C3380CC4-5D6E-409C-BE32-E72D297353CC}">
              <c16:uniqueId val="{00000000-8F43-4498-9335-EEB1BE8E0CC4}"/>
            </c:ext>
          </c:extLst>
        </c:ser>
        <c:ser>
          <c:idx val="1"/>
          <c:order val="1"/>
          <c:tx>
            <c:v>Ne strinjam se</c:v>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'Odnos učiteljev'!$B$60:$F$60</c:f>
              <c:numCache>
                <c:formatCode>General</c:formatCode>
                <c:ptCount val="5"/>
                <c:pt idx="0">
                  <c:v>2018</c:v>
                </c:pt>
                <c:pt idx="1">
                  <c:v>2019</c:v>
                </c:pt>
                <c:pt idx="2">
                  <c:v>2020</c:v>
                </c:pt>
                <c:pt idx="3">
                  <c:v>2021</c:v>
                </c:pt>
                <c:pt idx="4">
                  <c:v>2022</c:v>
                </c:pt>
              </c:numCache>
            </c:numRef>
          </c:cat>
          <c:val>
            <c:numRef>
              <c:f>'Odnos učiteljev'!$B$62:$F$62</c:f>
              <c:numCache>
                <c:formatCode>General</c:formatCode>
                <c:ptCount val="5"/>
                <c:pt idx="0">
                  <c:v>26.12</c:v>
                </c:pt>
                <c:pt idx="1">
                  <c:v>31.56</c:v>
                </c:pt>
                <c:pt idx="3">
                  <c:v>36.729999999999997</c:v>
                </c:pt>
                <c:pt idx="4">
                  <c:v>27.81</c:v>
                </c:pt>
              </c:numCache>
            </c:numRef>
          </c:val>
          <c:extLst xmlns:c16r2="http://schemas.microsoft.com/office/drawing/2015/06/chart">
            <c:ext xmlns:c16="http://schemas.microsoft.com/office/drawing/2014/chart" uri="{C3380CC4-5D6E-409C-BE32-E72D297353CC}">
              <c16:uniqueId val="{00000001-8F43-4498-9335-EEB1BE8E0CC4}"/>
            </c:ext>
          </c:extLst>
        </c:ser>
        <c:dLbls>
          <c:showLegendKey val="0"/>
          <c:showVal val="0"/>
          <c:showCatName val="0"/>
          <c:showSerName val="0"/>
          <c:showPercent val="0"/>
          <c:showBubbleSize val="0"/>
        </c:dLbls>
        <c:gapWidth val="150"/>
        <c:axId val="381163776"/>
        <c:axId val="381173760"/>
      </c:barChart>
      <c:catAx>
        <c:axId val="381163776"/>
        <c:scaling>
          <c:orientation val="minMax"/>
        </c:scaling>
        <c:delete val="0"/>
        <c:axPos val="b"/>
        <c:numFmt formatCode="General" sourceLinked="1"/>
        <c:majorTickMark val="out"/>
        <c:minorTickMark val="none"/>
        <c:tickLblPos val="nextTo"/>
        <c:crossAx val="381173760"/>
        <c:crosses val="autoZero"/>
        <c:auto val="1"/>
        <c:lblAlgn val="ctr"/>
        <c:lblOffset val="100"/>
        <c:noMultiLvlLbl val="0"/>
      </c:catAx>
      <c:valAx>
        <c:axId val="381173760"/>
        <c:scaling>
          <c:orientation val="minMax"/>
        </c:scaling>
        <c:delete val="0"/>
        <c:axPos val="l"/>
        <c:majorGridlines/>
        <c:title>
          <c:tx>
            <c:rich>
              <a:bodyPr rot="-5400000" vert="horz"/>
              <a:lstStyle/>
              <a:p>
                <a:pPr>
                  <a:defRPr/>
                </a:pPr>
                <a:r>
                  <a:rPr lang="en-US"/>
                  <a:t>Delež učiteljev [%]</a:t>
                </a:r>
              </a:p>
            </c:rich>
          </c:tx>
          <c:layout/>
          <c:overlay val="0"/>
        </c:title>
        <c:numFmt formatCode="General" sourceLinked="1"/>
        <c:majorTickMark val="out"/>
        <c:minorTickMark val="none"/>
        <c:tickLblPos val="nextTo"/>
        <c:crossAx val="381163776"/>
        <c:crosses val="autoZero"/>
        <c:crossBetween val="between"/>
      </c:valAx>
    </c:plotArea>
    <c:legend>
      <c:legendPos val="r"/>
      <c:layout/>
      <c:overlay val="0"/>
    </c:legend>
    <c:plotVisOnly val="1"/>
    <c:dispBlanksAs val="gap"/>
    <c:showDLblsOverMax val="0"/>
  </c:chart>
  <c:externalData r:id="rId2">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1" dt="2023-05-29T20:53:39.387" idx="10">
    <p:pos x="2469" y="549"/>
    <p:text>Koliko učiteljev je sodelovalo v anketi?</p:text>
    <p:extLst>
      <p:ext uri="{C676402C-5697-4E1C-873F-D02D1690AC5C}">
        <p15:threadingInfo xmlns:p15="http://schemas.microsoft.com/office/powerpoint/2012/main" timeZoneBias="-1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Ograda datuma 2"/>
          <p:cNvSpPr>
            <a:spLocks noGrp="1"/>
          </p:cNvSpPr>
          <p:nvPr>
            <p:ph type="dt" idx="1"/>
          </p:nvPr>
        </p:nvSpPr>
        <p:spPr>
          <a:xfrm>
            <a:off x="3848646" y="0"/>
            <a:ext cx="2944283" cy="496570"/>
          </a:xfrm>
          <a:prstGeom prst="rect">
            <a:avLst/>
          </a:prstGeom>
        </p:spPr>
        <p:txBody>
          <a:bodyPr vert="horz" lIns="91440" tIns="45720" rIns="91440" bIns="45720" rtlCol="0"/>
          <a:lstStyle>
            <a:lvl1pPr algn="r">
              <a:defRPr sz="1200"/>
            </a:lvl1pPr>
          </a:lstStyle>
          <a:p>
            <a:fld id="{CF4FE1AD-BAFC-42F0-97F7-6E7A8D5B8FD8}" type="datetimeFigureOut">
              <a:rPr lang="en-GB" smtClean="0"/>
              <a:t>30/05/2023</a:t>
            </a:fld>
            <a:endParaRPr lang="en-GB"/>
          </a:p>
        </p:txBody>
      </p:sp>
      <p:sp>
        <p:nvSpPr>
          <p:cNvPr id="4" name="Ograda stranske slike 3"/>
          <p:cNvSpPr>
            <a:spLocks noGrp="1" noRot="1" noChangeAspect="1"/>
          </p:cNvSpPr>
          <p:nvPr>
            <p:ph type="sldImg" idx="2"/>
          </p:nvPr>
        </p:nvSpPr>
        <p:spPr>
          <a:xfrm>
            <a:off x="914400" y="746125"/>
            <a:ext cx="4965700"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Ograda opomb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6" name="Ograda noge 5"/>
          <p:cNvSpPr>
            <a:spLocks noGrp="1"/>
          </p:cNvSpPr>
          <p:nvPr>
            <p:ph type="ftr" sz="quarter" idx="4"/>
          </p:nvPr>
        </p:nvSpPr>
        <p:spPr>
          <a:xfrm>
            <a:off x="0" y="9433107"/>
            <a:ext cx="2944283" cy="496570"/>
          </a:xfrm>
          <a:prstGeom prst="rect">
            <a:avLst/>
          </a:prstGeom>
        </p:spPr>
        <p:txBody>
          <a:bodyPr vert="horz" lIns="91440" tIns="45720" rIns="91440" bIns="45720" rtlCol="0" anchor="b"/>
          <a:lstStyle>
            <a:lvl1pPr algn="l">
              <a:defRPr sz="1200"/>
            </a:lvl1pPr>
          </a:lstStyle>
          <a:p>
            <a:endParaRPr lang="en-GB"/>
          </a:p>
        </p:txBody>
      </p:sp>
      <p:sp>
        <p:nvSpPr>
          <p:cNvPr id="7" name="Ograda številke diapozitiva 6"/>
          <p:cNvSpPr>
            <a:spLocks noGrp="1"/>
          </p:cNvSpPr>
          <p:nvPr>
            <p:ph type="sldNum" sz="quarter" idx="5"/>
          </p:nvPr>
        </p:nvSpPr>
        <p:spPr>
          <a:xfrm>
            <a:off x="3848646" y="9433107"/>
            <a:ext cx="2944283" cy="496570"/>
          </a:xfrm>
          <a:prstGeom prst="rect">
            <a:avLst/>
          </a:prstGeom>
        </p:spPr>
        <p:txBody>
          <a:bodyPr vert="horz" lIns="91440" tIns="45720" rIns="91440" bIns="45720" rtlCol="0" anchor="b"/>
          <a:lstStyle>
            <a:lvl1pPr algn="r">
              <a:defRPr sz="1200"/>
            </a:lvl1pPr>
          </a:lstStyle>
          <a:p>
            <a:fld id="{A437A1F6-AEF8-40C3-B4AB-7922B5FF3525}" type="slidenum">
              <a:rPr lang="en-GB" smtClean="0"/>
              <a:t>‹#›</a:t>
            </a:fld>
            <a:endParaRPr lang="en-GB"/>
          </a:p>
        </p:txBody>
      </p:sp>
    </p:spTree>
    <p:extLst>
      <p:ext uri="{BB962C8B-B14F-4D97-AF65-F5344CB8AC3E}">
        <p14:creationId xmlns:p14="http://schemas.microsoft.com/office/powerpoint/2010/main" val="515567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ric.si/"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a:p>
        </p:txBody>
      </p:sp>
      <p:sp>
        <p:nvSpPr>
          <p:cNvPr id="4" name="Ograda številke diapozitiva 3"/>
          <p:cNvSpPr>
            <a:spLocks noGrp="1"/>
          </p:cNvSpPr>
          <p:nvPr>
            <p:ph type="sldNum" sz="quarter" idx="10"/>
          </p:nvPr>
        </p:nvSpPr>
        <p:spPr/>
        <p:txBody>
          <a:bodyPr/>
          <a:lstStyle/>
          <a:p>
            <a:fld id="{A437A1F6-AEF8-40C3-B4AB-7922B5FF3525}" type="slidenum">
              <a:rPr lang="en-GB" smtClean="0"/>
              <a:t>1</a:t>
            </a:fld>
            <a:endParaRPr lang="en-GB"/>
          </a:p>
        </p:txBody>
      </p:sp>
    </p:spTree>
    <p:extLst>
      <p:ext uri="{BB962C8B-B14F-4D97-AF65-F5344CB8AC3E}">
        <p14:creationId xmlns:p14="http://schemas.microsoft.com/office/powerpoint/2010/main" val="4119170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dirty="0" smtClean="0"/>
              <a:t>Na vprašanja je odgovarjalo 189 (2018), 301 (2019), 196 (2021) oz. 187 (2022) učiteljev.</a:t>
            </a:r>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10</a:t>
            </a:fld>
            <a:endParaRPr lang="en-GB"/>
          </a:p>
        </p:txBody>
      </p:sp>
    </p:spTree>
    <p:extLst>
      <p:ext uri="{BB962C8B-B14F-4D97-AF65-F5344CB8AC3E}">
        <p14:creationId xmlns:p14="http://schemas.microsoft.com/office/powerpoint/2010/main" val="1206696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a:p>
        </p:txBody>
      </p:sp>
      <p:sp>
        <p:nvSpPr>
          <p:cNvPr id="4" name="Ograda številke diapozitiva 3"/>
          <p:cNvSpPr>
            <a:spLocks noGrp="1"/>
          </p:cNvSpPr>
          <p:nvPr>
            <p:ph type="sldNum" sz="quarter" idx="10"/>
          </p:nvPr>
        </p:nvSpPr>
        <p:spPr/>
        <p:txBody>
          <a:bodyPr/>
          <a:lstStyle/>
          <a:p>
            <a:fld id="{A437A1F6-AEF8-40C3-B4AB-7922B5FF3525}" type="slidenum">
              <a:rPr lang="en-GB" smtClean="0"/>
              <a:t>11</a:t>
            </a:fld>
            <a:endParaRPr lang="en-GB"/>
          </a:p>
        </p:txBody>
      </p:sp>
    </p:spTree>
    <p:extLst>
      <p:ext uri="{BB962C8B-B14F-4D97-AF65-F5344CB8AC3E}">
        <p14:creationId xmlns:p14="http://schemas.microsoft.com/office/powerpoint/2010/main" val="22372501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sz="1200" dirty="0" smtClean="0"/>
              <a:t>Vpeljava nacionalnih preizkusov znanja v 3. razredu: </a:t>
            </a:r>
          </a:p>
          <a:p>
            <a:pPr marL="171450" lvl="0" indent="-171450">
              <a:buFont typeface="Arial" panose="020B0604020202020204" pitchFamily="34" charset="0"/>
              <a:buChar char="•"/>
            </a:pPr>
            <a:r>
              <a:rPr lang="sl-SI" sz="1200" dirty="0" smtClean="0"/>
              <a:t>bo omogočila zgodnjo identifikacijo učencev, ki imajo težave z bralno pismenostjo, saj se v 3. razredu zaključi obdobje opismenjevanja,</a:t>
            </a:r>
          </a:p>
          <a:p>
            <a:pPr marL="171450" lvl="0" indent="-171450">
              <a:buFont typeface="Arial" panose="020B0604020202020204" pitchFamily="34" charset="0"/>
              <a:buChar char="•"/>
            </a:pPr>
            <a:r>
              <a:rPr lang="sl-SI" sz="1200" dirty="0" smtClean="0"/>
              <a:t>bo omogočila pripravo načrta sistematičnega odpravljanja teh težav,</a:t>
            </a:r>
          </a:p>
          <a:p>
            <a:pPr marL="171450" lvl="0" indent="-171450">
              <a:buFont typeface="Arial" panose="020B0604020202020204" pitchFamily="34" charset="0"/>
              <a:buChar char="•"/>
            </a:pPr>
            <a:r>
              <a:rPr lang="sl-SI" sz="1200" dirty="0" smtClean="0"/>
              <a:t>omogočala ugotavljanje napredka učenca v obdobju naslednjih treh let,</a:t>
            </a:r>
          </a:p>
          <a:p>
            <a:pPr marL="171450" lvl="0" indent="-171450">
              <a:buFont typeface="Arial" panose="020B0604020202020204" pitchFamily="34" charset="0"/>
              <a:buChar char="•"/>
            </a:pPr>
            <a:r>
              <a:rPr lang="sl-SI" sz="1200" dirty="0" smtClean="0"/>
              <a:t>omogočalo spremljanje napredka učenca od 3. letnika do zaključka srednje šole</a:t>
            </a:r>
          </a:p>
          <a:p>
            <a:pPr marL="171450" lvl="0" indent="-171450">
              <a:buFont typeface="Arial" panose="020B0604020202020204" pitchFamily="34" charset="0"/>
              <a:buChar char="•"/>
            </a:pPr>
            <a:r>
              <a:rPr lang="sl-SI" sz="1200" dirty="0" smtClean="0"/>
              <a:t>dosežki učencev na NPZ v 3. razredu so v tesni povezavi z načinom ugotavljanja in zagotavljanja kakovosti.</a:t>
            </a:r>
          </a:p>
          <a:p>
            <a:pPr marL="171450" indent="-171450">
              <a:buFont typeface="Arial" panose="020B0604020202020204" pitchFamily="34" charset="0"/>
              <a:buChar char="•"/>
            </a:pPr>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12</a:t>
            </a:fld>
            <a:endParaRPr lang="en-GB"/>
          </a:p>
        </p:txBody>
      </p:sp>
    </p:spTree>
    <p:extLst>
      <p:ext uri="{BB962C8B-B14F-4D97-AF65-F5344CB8AC3E}">
        <p14:creationId xmlns:p14="http://schemas.microsoft.com/office/powerpoint/2010/main" val="2147209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a:p>
        </p:txBody>
      </p:sp>
      <p:sp>
        <p:nvSpPr>
          <p:cNvPr id="4" name="Ograda številke diapozitiva 3"/>
          <p:cNvSpPr>
            <a:spLocks noGrp="1"/>
          </p:cNvSpPr>
          <p:nvPr>
            <p:ph type="sldNum" sz="quarter" idx="10"/>
          </p:nvPr>
        </p:nvSpPr>
        <p:spPr/>
        <p:txBody>
          <a:bodyPr/>
          <a:lstStyle/>
          <a:p>
            <a:fld id="{A437A1F6-AEF8-40C3-B4AB-7922B5FF3525}" type="slidenum">
              <a:rPr lang="en-GB" smtClean="0"/>
              <a:t>13</a:t>
            </a:fld>
            <a:endParaRPr lang="en-GB"/>
          </a:p>
        </p:txBody>
      </p:sp>
    </p:spTree>
    <p:extLst>
      <p:ext uri="{BB962C8B-B14F-4D97-AF65-F5344CB8AC3E}">
        <p14:creationId xmlns:p14="http://schemas.microsoft.com/office/powerpoint/2010/main" val="699791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sz="1200" kern="1200" dirty="0" smtClean="0">
              <a:solidFill>
                <a:schemeClr val="tx1"/>
              </a:solidFill>
              <a:effectLst/>
              <a:latin typeface="+mn-lt"/>
              <a:ea typeface="+mn-ea"/>
              <a:cs typeface="+mn-cs"/>
            </a:endParaRPr>
          </a:p>
          <a:p>
            <a:r>
              <a:rPr lang="sl-SI" sz="1200" kern="1200" dirty="0" smtClean="0">
                <a:solidFill>
                  <a:schemeClr val="tx1"/>
                </a:solidFill>
                <a:effectLst/>
                <a:latin typeface="+mn-lt"/>
                <a:ea typeface="+mn-ea"/>
                <a:cs typeface="+mn-cs"/>
              </a:rPr>
              <a:t>S spremembo se uvaja obvezno nacionalno preverjanje znanja za učence 6. in 9. razreda v prilagojenih izobraževalnih programih z nižjim izobrazbenim standardom. V skladu s strokovnim mnenjem Predmetne komisije za nacionalno preverjanje znanja z nižjim izobrazbenim standardom in strokovnim mnenjem Oddelka za specialno in rehabilitacijsko pedagogiko Pedagoške fakultete v Ljubljani se za učence 6. in 9. razreda v prilagojenem izobraževalnem programom z nižjim izobrazbenim standardom uvede obvezno nacionalno preverjanje znanja. Obvezno nacionalno preverjanje znanja v 6. in 9. razredu v programu z nižjim izobrazbenim standardom bo omogočalo pridobivanje objektivnih informacij o doseženem znanju celotne populacije in posameznih skupin učencev. Z vključevanjem vseh šol in zavodov v izvedbo preverjanja se bodo lahko uresničevali cilji in načela NPZ, šolam in strokovnim delavcem bo omogočena uporaba objektivnih podatkov o dosežkih učencev v procesih evalvacije in </a:t>
            </a:r>
            <a:r>
              <a:rPr lang="sl-SI" sz="1200" kern="1200" dirty="0" err="1" smtClean="0">
                <a:solidFill>
                  <a:schemeClr val="tx1"/>
                </a:solidFill>
                <a:effectLst/>
                <a:latin typeface="+mn-lt"/>
                <a:ea typeface="+mn-ea"/>
                <a:cs typeface="+mn-cs"/>
              </a:rPr>
              <a:t>samoevalvacije</a:t>
            </a:r>
            <a:r>
              <a:rPr lang="sl-SI" sz="1200" kern="1200" dirty="0" smtClean="0">
                <a:solidFill>
                  <a:schemeClr val="tx1"/>
                </a:solidFill>
                <a:effectLst/>
                <a:latin typeface="+mn-lt"/>
                <a:ea typeface="+mn-ea"/>
                <a:cs typeface="+mn-cs"/>
              </a:rPr>
              <a:t>, državi in strokovnim institucijam pa s podatki podprto iskanje sistemskih rešitev na nacionalni ravni. </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Izvajanje nacionalnega preverjanje znanja v 3. razredu v prilagojenih programih z nižjim izobrazbenim standardom se ne načrtuje, ker je postopek opismenjevanja učencev v teh programih zaključen šele v 6. razredu osnovne šole, zato pisnega preverjanja v 3. razredu ne bi bilo mogoče izvesti</a:t>
            </a:r>
            <a:endParaRPr lang="en-GB" dirty="0" smtClean="0"/>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14</a:t>
            </a:fld>
            <a:endParaRPr lang="en-GB"/>
          </a:p>
        </p:txBody>
      </p:sp>
    </p:spTree>
    <p:extLst>
      <p:ext uri="{BB962C8B-B14F-4D97-AF65-F5344CB8AC3E}">
        <p14:creationId xmlns:p14="http://schemas.microsoft.com/office/powerpoint/2010/main" val="4099478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fontAlgn="base" hangingPunct="0"/>
            <a:r>
              <a:rPr lang="sl-SI" sz="1200" kern="1200" dirty="0" smtClean="0">
                <a:solidFill>
                  <a:schemeClr val="tx1"/>
                </a:solidFill>
                <a:effectLst/>
                <a:latin typeface="+mn-lt"/>
                <a:ea typeface="+mn-ea"/>
                <a:cs typeface="+mn-cs"/>
              </a:rPr>
              <a:t>Zakon o gimnazijah v 15. členu in Zakon o poklicnem in strokovnem izobraževanju v 30. členu določata, da merila za izbiro kandidatov v primeru omejitve vpisa določi minister na predlog pristojnega strokovnega sveta. Trenutno so v veljavi Merila za izbiro kandidatov v primeru omejitve vpisa v programe srednjega poklicnega izobraževanja, srednjega strokovnega in tehniškega izobraževanja ter gimnazij iz leta 2008, ki določajo, da se v primeru omejitve vpisa v srednje šole kandidati izberejo na podlagi točk, ki jih zberejo kot seštevek ocen vseh obveznih predmetov zadnjega triletja osnovne šole. Če pa se na spodnji meji znajde več kandidatov z istim številom točk iz ocen, pa se razmejitev med temi kandidati opravi še na podlagi dosežkov, ki jih ti kandidati dosežejo pri nacionalnem preverjanju znanja iz slovenščine (oziroma madžarščine ali italijanščine kot učnega jezika) in matematike. Dosežki nacionalnega preizkusa znanja kandidata se uporabijo na podlagi predhodnega soglasja kandidata in staršev za mladoletnega kandidata. </a:t>
            </a:r>
          </a:p>
          <a:p>
            <a:pPr fontAlgn="base" hangingPunct="0"/>
            <a:r>
              <a:rPr lang="sl-SI" sz="1200" kern="1200" dirty="0" smtClean="0">
                <a:solidFill>
                  <a:schemeClr val="tx1"/>
                </a:solidFill>
                <a:effectLst/>
                <a:latin typeface="+mn-lt"/>
                <a:ea typeface="+mn-ea"/>
                <a:cs typeface="+mn-cs"/>
              </a:rPr>
              <a:t>Različni deležniki v strokovnih razpravah opozarjajo, da učenci ob sedanji formativni vlogi niso dovolj motivirani, zato je bil večkrat predlagan razmislek o selekcijski vlogi dosežkov NPZ v 9. razredu. Tudi Državna komisija je leta 2021 ponovno opozorila na pobude za spremembo določila pri NPZ v 9. razredu glede povečanja selekcijske vloge NPZ pri prehodu v srednješolsko izobraževanje (pri vpisu v srednje šole z omejitvijo vpisa). Utemeljitev spremembe izhaja iz mnenj ravnateljev in dejstva, da se na MVI zadnja leta zaradi večjih generacij devetošolcev in pritiskov za vpis na posamezne srednje šole v večjih mestih soočamo z vprašanji ustreznosti selekcijskega mehanizma ob omejitvi vpisa. </a:t>
            </a:r>
            <a:r>
              <a:rPr lang="x-none" sz="1200" kern="1200" smtClean="0">
                <a:solidFill>
                  <a:schemeClr val="tx1"/>
                </a:solidFill>
                <a:effectLst/>
                <a:latin typeface="+mn-lt"/>
                <a:ea typeface="+mn-ea"/>
                <a:cs typeface="+mn-cs"/>
              </a:rPr>
              <a:t>Z določitvijo </a:t>
            </a:r>
            <a:r>
              <a:rPr lang="sl-SI" sz="1200" kern="1200" dirty="0" smtClean="0">
                <a:solidFill>
                  <a:schemeClr val="tx1"/>
                </a:solidFill>
                <a:effectLst/>
                <a:latin typeface="+mn-lt"/>
                <a:ea typeface="+mn-ea"/>
                <a:cs typeface="+mn-cs"/>
              </a:rPr>
              <a:t>spremembe vpisnih pogojev ob omejitvi vpisa, tako da bi bili poleg učnega uspeha v določenem, strokovno utemeljenem deležu upoštevani tudi dosežki NPZ v 9. razredu iz učnega jezika (slovenščine, italijanščine oz</a:t>
            </a:r>
            <a:r>
              <a:rPr lang="x-none" sz="1200" kern="1200" smtClean="0">
                <a:solidFill>
                  <a:schemeClr val="tx1"/>
                </a:solidFill>
                <a:effectLst/>
                <a:latin typeface="+mn-lt"/>
                <a:ea typeface="+mn-ea"/>
                <a:cs typeface="+mn-cs"/>
              </a:rPr>
              <a:t>iroma </a:t>
            </a:r>
            <a:r>
              <a:rPr lang="sl-SI" sz="1200" kern="1200" dirty="0" smtClean="0">
                <a:solidFill>
                  <a:schemeClr val="tx1"/>
                </a:solidFill>
                <a:effectLst/>
                <a:latin typeface="+mn-lt"/>
                <a:ea typeface="+mn-ea"/>
                <a:cs typeface="+mn-cs"/>
              </a:rPr>
              <a:t>madžarščine) in matematike bi</a:t>
            </a:r>
            <a:r>
              <a:rPr lang="x-none" sz="1200" kern="1200" smtClean="0">
                <a:solidFill>
                  <a:schemeClr val="tx1"/>
                </a:solidFill>
                <a:effectLst/>
                <a:latin typeface="+mn-lt"/>
                <a:ea typeface="+mn-ea"/>
                <a:cs typeface="+mn-cs"/>
              </a:rPr>
              <a:t> selekcijski mehanizem lahko izboljšali.</a:t>
            </a:r>
            <a:endParaRPr lang="sl-SI" sz="1200" kern="1200" dirty="0" smtClean="0">
              <a:solidFill>
                <a:schemeClr val="tx1"/>
              </a:solidFill>
              <a:effectLst/>
              <a:latin typeface="+mn-lt"/>
              <a:ea typeface="+mn-ea"/>
              <a:cs typeface="+mn-cs"/>
            </a:endParaRPr>
          </a:p>
          <a:p>
            <a:pPr fontAlgn="base" hangingPunct="0"/>
            <a:r>
              <a:rPr lang="sl-SI" sz="1200" kern="1200" dirty="0" smtClean="0">
                <a:solidFill>
                  <a:schemeClr val="tx1"/>
                </a:solidFill>
                <a:effectLst/>
                <a:latin typeface="+mn-lt"/>
                <a:ea typeface="+mn-ea"/>
                <a:cs typeface="+mn-cs"/>
              </a:rPr>
              <a:t>V primeru povečanja selekcijske vloge NPZ pri prehodu v srednješolsko izobraževanje (pri vpisu v srednje šole z omejitvijo vpisa) je potrebna sprememba Meril za izbiro kandidatov v primeru omejitve vpisa v programe srednjega poklicnega izobraževanja, srednjega strokovnega in tehniškega izobraževanja ter gimnazij. </a:t>
            </a:r>
          </a:p>
          <a:p>
            <a:r>
              <a:rPr lang="sl-SI" sz="1200" kern="1200" dirty="0" smtClean="0">
                <a:solidFill>
                  <a:schemeClr val="tx1"/>
                </a:solidFill>
                <a:effectLst/>
                <a:latin typeface="+mn-lt"/>
                <a:ea typeface="+mn-ea"/>
                <a:cs typeface="+mn-cs"/>
              </a:rPr>
              <a:t> </a:t>
            </a:r>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15</a:t>
            </a:fld>
            <a:endParaRPr lang="en-GB"/>
          </a:p>
        </p:txBody>
      </p:sp>
    </p:spTree>
    <p:extLst>
      <p:ext uri="{BB962C8B-B14F-4D97-AF65-F5344CB8AC3E}">
        <p14:creationId xmlns:p14="http://schemas.microsoft.com/office/powerpoint/2010/main" val="3621552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1200" kern="1200" dirty="0" smtClean="0">
                <a:solidFill>
                  <a:schemeClr val="tx1"/>
                </a:solidFill>
                <a:effectLst/>
                <a:latin typeface="+mn-lt"/>
                <a:ea typeface="+mn-ea"/>
                <a:cs typeface="+mn-cs"/>
              </a:rPr>
              <a:t>Povečanje števila predmetov, ki jih izbere minister s štiri na pet izhaja iz dejstva, da sta slovenščina/italijanščina kot drugi jezik oziroma jezik okolja na narodno mešanem območju slovenske Istre edina obvezna predmeta v 8. in 9. razredu osnovne šole, ki še nista bila izbrana za nacionalno preverjanje znanja v 9. razredu osnovne šole. Posledično nimamo vpogleda v jezikovne kompetence dvojezičnih otrok, ki so vključeni v slovenske in italijanske šole na narodnostno mešanem področju slovenske Istre. Namen izvedbe NPZ iz slovenščine/italijanščine kot drugega jezika je celovit vpogled v dosežene cilje in standarde, zapisane v učnih načrtih ter spremljanje dosežkov kot pomembno izhodišče za nadaljnje načrtovanje aktivnosti za učenca, učitelja, starše in sistem. </a:t>
            </a:r>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16</a:t>
            </a:fld>
            <a:endParaRPr lang="en-GB"/>
          </a:p>
        </p:txBody>
      </p:sp>
    </p:spTree>
    <p:extLst>
      <p:ext uri="{BB962C8B-B14F-4D97-AF65-F5344CB8AC3E}">
        <p14:creationId xmlns:p14="http://schemas.microsoft.com/office/powerpoint/2010/main" val="3372369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17</a:t>
            </a:fld>
            <a:endParaRPr lang="en-GB"/>
          </a:p>
        </p:txBody>
      </p:sp>
    </p:spTree>
    <p:extLst>
      <p:ext uri="{BB962C8B-B14F-4D97-AF65-F5344CB8AC3E}">
        <p14:creationId xmlns:p14="http://schemas.microsoft.com/office/powerpoint/2010/main" val="3938123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171450" indent="-171450">
              <a:buFontTx/>
              <a:buChar char="-"/>
            </a:pPr>
            <a:r>
              <a:rPr lang="sl-SI" dirty="0" smtClean="0"/>
              <a:t>Starši vidijo primerjavo, marsikdo ne pogleda preizkusov</a:t>
            </a:r>
          </a:p>
          <a:p>
            <a:pPr marL="171450" indent="-171450">
              <a:buFontTx/>
              <a:buChar char="-"/>
            </a:pPr>
            <a:r>
              <a:rPr lang="sl-SI" dirty="0" smtClean="0"/>
              <a:t>Večja teža NPZ v 9. razredu, manj papirjev</a:t>
            </a:r>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18</a:t>
            </a:fld>
            <a:endParaRPr lang="en-GB"/>
          </a:p>
        </p:txBody>
      </p:sp>
    </p:spTree>
    <p:extLst>
      <p:ext uri="{BB962C8B-B14F-4D97-AF65-F5344CB8AC3E}">
        <p14:creationId xmlns:p14="http://schemas.microsoft.com/office/powerpoint/2010/main" val="3470995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dirty="0" smtClean="0"/>
              <a:t>Spremeni se 11 členov Zakona o OŠ.</a:t>
            </a:r>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19</a:t>
            </a:fld>
            <a:endParaRPr lang="en-GB"/>
          </a:p>
        </p:txBody>
      </p:sp>
    </p:spTree>
    <p:extLst>
      <p:ext uri="{BB962C8B-B14F-4D97-AF65-F5344CB8AC3E}">
        <p14:creationId xmlns:p14="http://schemas.microsoft.com/office/powerpoint/2010/main" val="1277378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2</a:t>
            </a:fld>
            <a:endParaRPr lang="en-GB"/>
          </a:p>
        </p:txBody>
      </p:sp>
    </p:spTree>
    <p:extLst>
      <p:ext uri="{BB962C8B-B14F-4D97-AF65-F5344CB8AC3E}">
        <p14:creationId xmlns:p14="http://schemas.microsoft.com/office/powerpoint/2010/main" val="41145297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sz="1200" kern="1200" dirty="0" smtClean="0">
                <a:solidFill>
                  <a:schemeClr val="tx1"/>
                </a:solidFill>
                <a:effectLst/>
                <a:latin typeface="+mn-lt"/>
                <a:ea typeface="+mn-ea"/>
                <a:cs typeface="+mn-cs"/>
              </a:rPr>
              <a:t>Nacionalno preverjanje znanja se s spremembo 64. člena uvaja tudi v 3. razred. Učiteljem predstavlja izhodišče za nadaljnje načrtovanje dejavnosti in izboljševanje kakovosti pouka, sistemu pa zagotavlja dodatne oziroma povratne informacije o tem, kako deluje vzgojno-izobraževalni sistem že od 3. razreda dalje. S tem se izpolnjuje temeljni pogoj za učinkovito doseganje zastavljenih ciljev, to je kakovostnega poučevanja, učenja in znanja.</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Z uvedbo nacionalnega preverjanja znanja v 3. razredu se bo spremljalo napredek učencev, saj bodo dosežki primerjani z dosežki NPZ iz učnega jezika in matematike v 6. razredu. </a:t>
            </a:r>
          </a:p>
          <a:p>
            <a:r>
              <a:rPr lang="sl-SI" sz="1200" kern="1200" dirty="0" smtClean="0">
                <a:solidFill>
                  <a:schemeClr val="tx1"/>
                </a:solidFill>
                <a:effectLst/>
                <a:latin typeface="+mn-lt"/>
                <a:ea typeface="+mn-ea"/>
                <a:cs typeface="+mn-cs"/>
              </a:rPr>
              <a:t> </a:t>
            </a:r>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20</a:t>
            </a:fld>
            <a:endParaRPr lang="en-GB"/>
          </a:p>
        </p:txBody>
      </p:sp>
    </p:spTree>
    <p:extLst>
      <p:ext uri="{BB962C8B-B14F-4D97-AF65-F5344CB8AC3E}">
        <p14:creationId xmlns:p14="http://schemas.microsoft.com/office/powerpoint/2010/main" val="932949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sz="1200" kern="1200" dirty="0" smtClean="0">
                <a:solidFill>
                  <a:schemeClr val="tx1"/>
                </a:solidFill>
                <a:effectLst/>
                <a:latin typeface="+mn-lt"/>
                <a:ea typeface="+mn-ea"/>
                <a:cs typeface="+mn-cs"/>
              </a:rPr>
              <a:t>Povečanje števila predmetov, ki jih izbere minister s štiri na pet izhaja iz dejstva, da sta slovenščina/italijanščina kot drugi jezik oziroma jezik okolja na narodno mešanem območju slovenske Istre edina obvezna predmeta v 8. in 9. razredu osnovne šole, ki še nista bila izbrana za nacionalno preverjanje znanja v 9. razredu osnovne šole. Posledično nimamo vpogleda v jezikovne kompetence dvojezičnih otrok, ki so vključeni v slovenske in italijanske šole na narodnostno mešanem področju slovenske Istre. Namen izvedbe NPZ iz slovenščine/italijanščine kot drugega jezika je celovit vpogled v dosežene cilje in standarde, zapisane v učnih načrtih ter spremljanje dosežkov kot pomembno izhodišče za nadaljnje načrtovanje aktivnosti za učenca, učitelja, starše in sistem. </a:t>
            </a:r>
          </a:p>
          <a:p>
            <a:r>
              <a:rPr lang="sl-SI" sz="1200" kern="1200" dirty="0" smtClean="0">
                <a:solidFill>
                  <a:schemeClr val="tx1"/>
                </a:solidFill>
                <a:effectLst/>
                <a:latin typeface="+mn-lt"/>
                <a:ea typeface="+mn-ea"/>
                <a:cs typeface="+mn-cs"/>
              </a:rPr>
              <a:t> </a:t>
            </a:r>
          </a:p>
        </p:txBody>
      </p:sp>
      <p:sp>
        <p:nvSpPr>
          <p:cNvPr id="4" name="Ograda številke diapozitiva 3"/>
          <p:cNvSpPr>
            <a:spLocks noGrp="1"/>
          </p:cNvSpPr>
          <p:nvPr>
            <p:ph type="sldNum" sz="quarter" idx="10"/>
          </p:nvPr>
        </p:nvSpPr>
        <p:spPr/>
        <p:txBody>
          <a:bodyPr/>
          <a:lstStyle/>
          <a:p>
            <a:fld id="{A437A1F6-AEF8-40C3-B4AB-7922B5FF3525}" type="slidenum">
              <a:rPr lang="en-GB" smtClean="0"/>
              <a:t>21</a:t>
            </a:fld>
            <a:endParaRPr lang="en-GB"/>
          </a:p>
        </p:txBody>
      </p:sp>
    </p:spTree>
    <p:extLst>
      <p:ext uri="{BB962C8B-B14F-4D97-AF65-F5344CB8AC3E}">
        <p14:creationId xmlns:p14="http://schemas.microsoft.com/office/powerpoint/2010/main" val="5171073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sz="1200" kern="1200" dirty="0" smtClean="0">
                <a:solidFill>
                  <a:schemeClr val="tx1"/>
                </a:solidFill>
                <a:effectLst/>
                <a:latin typeface="+mn-lt"/>
                <a:ea typeface="+mn-ea"/>
                <a:cs typeface="+mn-cs"/>
              </a:rPr>
              <a:t>Prostovoljno opravljanje nacionalnega preverjanja znanja učencev priseljencev tudi v drugem šolskem letu temelji na izsledkih nacionalne </a:t>
            </a:r>
            <a:r>
              <a:rPr lang="sl-SI" sz="1200" kern="1200" dirty="0" err="1" smtClean="0">
                <a:solidFill>
                  <a:schemeClr val="tx1"/>
                </a:solidFill>
                <a:effectLst/>
                <a:latin typeface="+mn-lt"/>
                <a:ea typeface="+mn-ea"/>
                <a:cs typeface="+mn-cs"/>
              </a:rPr>
              <a:t>evalvacijske</a:t>
            </a:r>
            <a:r>
              <a:rPr lang="sl-SI" sz="1200" kern="1200" dirty="0" smtClean="0">
                <a:solidFill>
                  <a:schemeClr val="tx1"/>
                </a:solidFill>
                <a:effectLst/>
                <a:latin typeface="+mn-lt"/>
                <a:ea typeface="+mn-ea"/>
                <a:cs typeface="+mn-cs"/>
              </a:rPr>
              <a:t> študije z naslovom Evalvacija modelov učenja in poučevanja slovenščine kot drugega jezika za učence in dijake, ki jim slovenščina ni materni jezik (2021), ki ugotavlja jezikovne ovire učencev priseljencev več let po vključitvi v slovenski osnovnošolski sistem.</a:t>
            </a:r>
          </a:p>
          <a:p>
            <a:endParaRPr lang="en-GB" dirty="0" smtClean="0"/>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22</a:t>
            </a:fld>
            <a:endParaRPr lang="en-GB"/>
          </a:p>
        </p:txBody>
      </p:sp>
    </p:spTree>
    <p:extLst>
      <p:ext uri="{BB962C8B-B14F-4D97-AF65-F5344CB8AC3E}">
        <p14:creationId xmlns:p14="http://schemas.microsoft.com/office/powerpoint/2010/main" val="10551437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1200" kern="1200" dirty="0" smtClean="0">
                <a:solidFill>
                  <a:schemeClr val="tx1"/>
                </a:solidFill>
                <a:effectLst/>
                <a:latin typeface="+mn-lt"/>
                <a:ea typeface="+mn-ea"/>
                <a:cs typeface="+mn-cs"/>
              </a:rPr>
              <a:t>S predlagano spremembo se dosežki učenca in državna povprečja pri nacionalnem preverjanju znanja v obliki odstotnih točk v 3. in 6. razredu zapišejo v obvestilo o dosežkih pri nacionalnem preverjanju znanja, v 9. razredu pa v zaključno spričevalo osnovne šole. Utemeljitev spremembe izhaja iz mnenj ravnateljev in Državne komisije za vodenje nacionalnega preverjanja znanja, da bi navedena sprememba prispevala k resnejšemu pristopu in motivaciji učencev 9. razreda in povečala zanimanje staršev za izkazano znanje učencev pri nacionalnem preverjanju znanja. </a:t>
            </a:r>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23</a:t>
            </a:fld>
            <a:endParaRPr lang="en-GB"/>
          </a:p>
        </p:txBody>
      </p:sp>
    </p:spTree>
    <p:extLst>
      <p:ext uri="{BB962C8B-B14F-4D97-AF65-F5344CB8AC3E}">
        <p14:creationId xmlns:p14="http://schemas.microsoft.com/office/powerpoint/2010/main" val="3314015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fontAlgn="base" hangingPunct="0"/>
            <a:r>
              <a:rPr lang="x-none" sz="1200" kern="1200" smtClean="0">
                <a:solidFill>
                  <a:schemeClr val="tx1"/>
                </a:solidFill>
                <a:effectLst/>
                <a:latin typeface="+mn-lt"/>
                <a:ea typeface="+mn-ea"/>
                <a:cs typeface="+mn-cs"/>
              </a:rPr>
              <a:t>Obstoječi zakon določa, da so dosežki nacionalnega preverjanja znanja dodatna informacija o znanju učencev.</a:t>
            </a:r>
            <a:endParaRPr lang="sl-SI" sz="1200" kern="1200" dirty="0" smtClean="0">
              <a:solidFill>
                <a:schemeClr val="tx1"/>
              </a:solidFill>
              <a:effectLst/>
              <a:latin typeface="+mn-lt"/>
              <a:ea typeface="+mn-ea"/>
              <a:cs typeface="+mn-cs"/>
            </a:endParaRPr>
          </a:p>
          <a:p>
            <a:pPr fontAlgn="base" hangingPunct="0"/>
            <a:r>
              <a:rPr lang="sl-SI" sz="1200" kern="1200" dirty="0" smtClean="0">
                <a:solidFill>
                  <a:schemeClr val="tx1"/>
                </a:solidFill>
                <a:effectLst/>
                <a:latin typeface="+mn-lt"/>
                <a:ea typeface="+mn-ea"/>
                <a:cs typeface="+mn-cs"/>
              </a:rPr>
              <a:t>Zakon o gimnazijah v 15. členu in Zakon o poklicnem in strokovnem izobraževanju v 30. členu določata, da merila za izbiro kandidatov v primeru omejitve vpisa določi minister na predlog pristojnega strokovnega sveta. Trenutno so v veljavi Merila za izbiro kandidatov v primeru omejitve vpisa v programe srednjega poklicnega izobraževanja, srednjega strokovnega in tehniškega izobraževanja ter gimnazij iz leta 2008, ki določajo, da se v primeru omejitve vpisa v srednje šole kandidati izberejo na podlagi točk, ki jih zberejo kot seštevek ocen vseh obveznih predmetov zadnjega triletja osnovne šole. Če pa se na spodnji meji znajde več kandidatov z istim številom točk iz ocen, pa se razmejitev med temi kandidati opravi še na podlagi dosežkov, ki jih ti kandidati dosežejo pri nacionalnem preverjanju znanja iz slovenščine (oziroma madžarščine ali italijanščine kot učnega jezika) in matematike. Dosežki nacionalnega preizkusa znanja kandidata se uporabijo na podlagi predhodnega soglasja kandidata in staršev za mladoletnega kandidata. </a:t>
            </a:r>
          </a:p>
          <a:p>
            <a:pPr fontAlgn="base" hangingPunct="0"/>
            <a:r>
              <a:rPr lang="sl-SI" sz="1200" kern="1200" dirty="0" smtClean="0">
                <a:solidFill>
                  <a:schemeClr val="tx1"/>
                </a:solidFill>
                <a:effectLst/>
                <a:latin typeface="+mn-lt"/>
                <a:ea typeface="+mn-ea"/>
                <a:cs typeface="+mn-cs"/>
              </a:rPr>
              <a:t>Različni deležniki v strokovnih razpravah opozarjajo, da učenci ob sedanji formativni vlogi niso dovolj motivirani, zato je bil večkrat predlagan razmislek o selekcijski vlogi dosežkov NPZ v 9. razredu. Tudi Državna komisija je leta 2021 ponovno opozorila na pobude za spremembo določila pri NPZ v 9. razredu glede povečanja selekcijske vloge NPZ pri prehodu v srednješolsko izobraževanje (pri vpisu v srednje šole z omejitvijo vpisa). Utemeljitev spremembe izhaja iz mnenj ravnateljev in dejstva, da se na MVI zadnja leta zaradi večjih generacij devetošolcev in pritiskov za vpis na posamezne srednje šole v večjih mestih soočamo z vprašanji ustreznosti selekcijskega mehanizma ob omejitvi vpisa. </a:t>
            </a:r>
            <a:r>
              <a:rPr lang="x-none" sz="1200" kern="1200" smtClean="0">
                <a:solidFill>
                  <a:schemeClr val="tx1"/>
                </a:solidFill>
                <a:effectLst/>
                <a:latin typeface="+mn-lt"/>
                <a:ea typeface="+mn-ea"/>
                <a:cs typeface="+mn-cs"/>
              </a:rPr>
              <a:t>Z določitvijo </a:t>
            </a:r>
            <a:r>
              <a:rPr lang="sl-SI" sz="1200" kern="1200" dirty="0" smtClean="0">
                <a:solidFill>
                  <a:schemeClr val="tx1"/>
                </a:solidFill>
                <a:effectLst/>
                <a:latin typeface="+mn-lt"/>
                <a:ea typeface="+mn-ea"/>
                <a:cs typeface="+mn-cs"/>
              </a:rPr>
              <a:t>spremembe vpisnih pogojev ob omejitvi vpisa, tako da bi bili poleg učnega uspeha v določenem, strokovno utemeljenem deležu upoštevani tudi dosežki NPZ v 9. razredu iz učnega jezika (slovenščine, italijanščine oz</a:t>
            </a:r>
            <a:r>
              <a:rPr lang="x-none" sz="1200" kern="1200" smtClean="0">
                <a:solidFill>
                  <a:schemeClr val="tx1"/>
                </a:solidFill>
                <a:effectLst/>
                <a:latin typeface="+mn-lt"/>
                <a:ea typeface="+mn-ea"/>
                <a:cs typeface="+mn-cs"/>
              </a:rPr>
              <a:t>iroma </a:t>
            </a:r>
            <a:r>
              <a:rPr lang="sl-SI" sz="1200" kern="1200" dirty="0" smtClean="0">
                <a:solidFill>
                  <a:schemeClr val="tx1"/>
                </a:solidFill>
                <a:effectLst/>
                <a:latin typeface="+mn-lt"/>
                <a:ea typeface="+mn-ea"/>
                <a:cs typeface="+mn-cs"/>
              </a:rPr>
              <a:t>madžarščine) in matematike bi</a:t>
            </a:r>
            <a:r>
              <a:rPr lang="x-none" sz="1200" kern="1200" smtClean="0">
                <a:solidFill>
                  <a:schemeClr val="tx1"/>
                </a:solidFill>
                <a:effectLst/>
                <a:latin typeface="+mn-lt"/>
                <a:ea typeface="+mn-ea"/>
                <a:cs typeface="+mn-cs"/>
              </a:rPr>
              <a:t> selekcijski mehanizem lahko izboljšali.</a:t>
            </a:r>
            <a:endParaRPr lang="sl-SI" sz="1200" kern="1200" dirty="0" smtClean="0">
              <a:solidFill>
                <a:schemeClr val="tx1"/>
              </a:solidFill>
              <a:effectLst/>
              <a:latin typeface="+mn-lt"/>
              <a:ea typeface="+mn-ea"/>
              <a:cs typeface="+mn-cs"/>
            </a:endParaRPr>
          </a:p>
          <a:p>
            <a:pPr fontAlgn="base" hangingPunct="0"/>
            <a:r>
              <a:rPr lang="sl-SI" sz="1200" kern="1200" dirty="0" smtClean="0">
                <a:solidFill>
                  <a:schemeClr val="tx1"/>
                </a:solidFill>
                <a:effectLst/>
                <a:latin typeface="+mn-lt"/>
                <a:ea typeface="+mn-ea"/>
                <a:cs typeface="+mn-cs"/>
              </a:rPr>
              <a:t>V primeru povečanja selekcijske vloge NPZ pri prehodu v srednješolsko izobraževanje (pri vpisu v srednje šole z omejitvijo vpisa) je potrebna sprememba Meril za izbiro kandidatov v primeru omejitve vpisa v programe srednjega poklicnega izobraževanja, srednjega strokovnega in tehniškega izobraževanja ter gimnazij. </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Bela knjiga (2011) utemeljuje osnovni namen nacionalnega preverjanja znanja, ki predstavlja enega od elementov sistema zagotavljanja kakovosti in </a:t>
            </a:r>
            <a:r>
              <a:rPr lang="sl-SI" sz="1200" kern="1200" dirty="0" err="1" smtClean="0">
                <a:solidFill>
                  <a:schemeClr val="tx1"/>
                </a:solidFill>
                <a:effectLst/>
                <a:latin typeface="+mn-lt"/>
                <a:ea typeface="+mn-ea"/>
                <a:cs typeface="+mn-cs"/>
              </a:rPr>
              <a:t>samoevalvacije</a:t>
            </a:r>
            <a:r>
              <a:rPr lang="sl-SI" sz="1200" kern="1200" dirty="0" smtClean="0">
                <a:solidFill>
                  <a:schemeClr val="tx1"/>
                </a:solidFill>
                <a:effectLst/>
                <a:latin typeface="+mn-lt"/>
                <a:ea typeface="+mn-ea"/>
                <a:cs typeface="+mn-cs"/>
              </a:rPr>
              <a:t> šol. Dosežki nacionalnega preverjanja znanja so za vsako šolo zavezujoči v tem, da mora opraviti temeljito analizo dosežkov vseh svojih učencev. Analiza dosežkov je podlaga za načrt, kako v naslednjem šolskem letu učencem pomagati do boljših dosežkov. Z vidika pravičnosti je treba izpostaviti pomen analize dosežkov pri učencih, pri katerih dosežek, na zunanjem preverjanju znanja, pomembno odstopa od šolskih ocen učenca. Nacionalno preverjanje znanja je dobro izhodišče za evalvacijo dela pri pouku in izboljševanje kakovosti osnovnošolskega izobraževanja. Tudi v skladu z Izhodišči nacionalnega preverjanja znanja v osnovni šoli (2022) je temeljni namen nacionalnega preverjanja znanja, da učenci, starši, učitelji, ravnatelji, drugi strokovni delavci šole in predstavniki </a:t>
            </a:r>
            <a:r>
              <a:rPr lang="sl-SI" sz="1200" kern="1200" dirty="0" err="1" smtClean="0">
                <a:solidFill>
                  <a:schemeClr val="tx1"/>
                </a:solidFill>
                <a:effectLst/>
                <a:latin typeface="+mn-lt"/>
                <a:ea typeface="+mn-ea"/>
                <a:cs typeface="+mn-cs"/>
              </a:rPr>
              <a:t>edukacijske</a:t>
            </a:r>
            <a:r>
              <a:rPr lang="sl-SI" sz="1200" kern="1200" dirty="0" smtClean="0">
                <a:solidFill>
                  <a:schemeClr val="tx1"/>
                </a:solidFill>
                <a:effectLst/>
                <a:latin typeface="+mn-lt"/>
                <a:ea typeface="+mn-ea"/>
                <a:cs typeface="+mn-cs"/>
              </a:rPr>
              <a:t> politike na ravni celotnega sistema vzgoje in izobraževanja preverimo uspešnost doseganja ciljev in standardov znanja, določenih z učnimi načrti, in na tej podlagi se ustrezno načrtuje nadaljnje vzgojno-izobraževalno delo. Dosežek posameznega učenca na nacionalnem preverjanju znanja tudi staršem omogoča predvsem dodatno informacijo, na podlagi katere lahko bolje spremljajo otrokovo šolsko delo (npr. katere vsebine učnega načrta otrok obvlada slabše, katera so njegova močna področja glede na vsebino vsakoletnega preizkusa in v primerjavi s sovrstniki v državi).</a:t>
            </a:r>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24</a:t>
            </a:fld>
            <a:endParaRPr lang="en-GB"/>
          </a:p>
        </p:txBody>
      </p:sp>
    </p:spTree>
    <p:extLst>
      <p:ext uri="{BB962C8B-B14F-4D97-AF65-F5344CB8AC3E}">
        <p14:creationId xmlns:p14="http://schemas.microsoft.com/office/powerpoint/2010/main" val="27236167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sz="1200" kern="1200" dirty="0" smtClean="0">
                <a:solidFill>
                  <a:schemeClr val="tx1"/>
                </a:solidFill>
                <a:effectLst/>
                <a:latin typeface="+mn-lt"/>
                <a:ea typeface="+mn-ea"/>
                <a:cs typeface="+mn-cs"/>
              </a:rPr>
              <a:t>Novela zakona določa v praksi že obstoječi način izvajanja nacionalnega preverjanja znanja v prilagojenih izobraževalnih programih z enakovrednim izobrazbenim standardom. </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S spremembo se uvaja obvezno nacionalno preverjanje znanja za učence 6. in 9. razreda v prilagojenih izobraževalnih programih z nižjim izobrazbenim standardom. V skladu s strokovnim mnenjem Predmetne komisije za nacionalno preverjanje znanja z nižjim izobrazbenim standardom in strokovnim mnenjem Oddelka za specialno in rehabilitacijsko pedagogiko Pedagoške fakultete v Ljubljani se za učence 6. in 9. razreda v prilagojenem izobraževalnem programom z nižjim izobrazbenim standardom uvede obvezno nacionalno preverjanje znanja. Obvezno nacionalno preverjanje znanja v 6. in 9. razredu v programu z nižjim izobrazbenim standardom bo omogočalo pridobivanje objektivnih informacij o doseženem znanju celotne populacije in posameznih skupin učencev. Z vključevanjem vseh šol in zavodov v izvedbo preverjanja se bodo lahko uresničevali cilji in načela NPZ, šolam in strokovnim delavcem bo omogočena uporaba objektivnih podatkov o dosežkih učencev v procesih evalvacije in </a:t>
            </a:r>
            <a:r>
              <a:rPr lang="sl-SI" sz="1200" kern="1200" dirty="0" err="1" smtClean="0">
                <a:solidFill>
                  <a:schemeClr val="tx1"/>
                </a:solidFill>
                <a:effectLst/>
                <a:latin typeface="+mn-lt"/>
                <a:ea typeface="+mn-ea"/>
                <a:cs typeface="+mn-cs"/>
              </a:rPr>
              <a:t>samoevalvacije</a:t>
            </a:r>
            <a:r>
              <a:rPr lang="sl-SI" sz="1200" kern="1200" dirty="0" smtClean="0">
                <a:solidFill>
                  <a:schemeClr val="tx1"/>
                </a:solidFill>
                <a:effectLst/>
                <a:latin typeface="+mn-lt"/>
                <a:ea typeface="+mn-ea"/>
                <a:cs typeface="+mn-cs"/>
              </a:rPr>
              <a:t>, državi in strokovnim institucijam pa s podatki podprto iskanje sistemskih rešitev na nacionalni ravni. </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Izvajanje nacionalnega preverjanje znanja v 3. razredu v prilagojenih programih z nižjim izobrazbenim standardom se ne načrtuje, ker je postopek opismenjevanja učencev v teh programih zaključen šele v 6. razredu osnovne šole, zato pisnega preverjanja v 3. razredu ne bi bilo mogoče izvesti</a:t>
            </a:r>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25</a:t>
            </a:fld>
            <a:endParaRPr lang="en-GB"/>
          </a:p>
        </p:txBody>
      </p:sp>
    </p:spTree>
    <p:extLst>
      <p:ext uri="{BB962C8B-B14F-4D97-AF65-F5344CB8AC3E}">
        <p14:creationId xmlns:p14="http://schemas.microsoft.com/office/powerpoint/2010/main" val="37369778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a:p>
        </p:txBody>
      </p:sp>
      <p:sp>
        <p:nvSpPr>
          <p:cNvPr id="4" name="Ograda številke diapozitiva 3"/>
          <p:cNvSpPr>
            <a:spLocks noGrp="1"/>
          </p:cNvSpPr>
          <p:nvPr>
            <p:ph type="sldNum" sz="quarter" idx="10"/>
          </p:nvPr>
        </p:nvSpPr>
        <p:spPr/>
        <p:txBody>
          <a:bodyPr/>
          <a:lstStyle/>
          <a:p>
            <a:fld id="{A437A1F6-AEF8-40C3-B4AB-7922B5FF3525}" type="slidenum">
              <a:rPr lang="en-GB" smtClean="0"/>
              <a:t>26</a:t>
            </a:fld>
            <a:endParaRPr lang="en-GB"/>
          </a:p>
        </p:txBody>
      </p:sp>
    </p:spTree>
    <p:extLst>
      <p:ext uri="{BB962C8B-B14F-4D97-AF65-F5344CB8AC3E}">
        <p14:creationId xmlns:p14="http://schemas.microsoft.com/office/powerpoint/2010/main" val="19719958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a:p>
        </p:txBody>
      </p:sp>
      <p:sp>
        <p:nvSpPr>
          <p:cNvPr id="4" name="Ograda številke diapozitiva 3"/>
          <p:cNvSpPr>
            <a:spLocks noGrp="1"/>
          </p:cNvSpPr>
          <p:nvPr>
            <p:ph type="sldNum" sz="quarter" idx="10"/>
          </p:nvPr>
        </p:nvSpPr>
        <p:spPr/>
        <p:txBody>
          <a:bodyPr/>
          <a:lstStyle/>
          <a:p>
            <a:fld id="{A437A1F6-AEF8-40C3-B4AB-7922B5FF3525}" type="slidenum">
              <a:rPr lang="en-GB" smtClean="0"/>
              <a:t>27</a:t>
            </a:fld>
            <a:endParaRPr lang="en-GB"/>
          </a:p>
        </p:txBody>
      </p:sp>
    </p:spTree>
    <p:extLst>
      <p:ext uri="{BB962C8B-B14F-4D97-AF65-F5344CB8AC3E}">
        <p14:creationId xmlns:p14="http://schemas.microsoft.com/office/powerpoint/2010/main" val="26216351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sz="1200" kern="1200" dirty="0" smtClean="0">
                <a:solidFill>
                  <a:schemeClr val="tx1"/>
                </a:solidFill>
                <a:effectLst/>
                <a:latin typeface="+mn-lt"/>
                <a:ea typeface="+mn-ea"/>
                <a:cs typeface="+mn-cs"/>
              </a:rPr>
              <a:t>Novela zakona natančneje določa namen nacionalnega preverjanja znanja, dovoljeno uporabo in objavo podatkov in analiz za točno določen namen ter posebej navaja, kar ni dovoljeno – nihče ne sme podatkov in analiz o dosežkih uporabiti tako, da jih javno objavi z namenom razvrščanja šol glede na njihove dosežke pri nacionalnem preverjanju znanja ali posreduje in objavlja podatke z razkrito identiteto šol. Ne glede na navedeno pa Državni izpitni center lahko posreduje podatke samo posamezni šoli in hkrati ministrstvu na zahtevo ministra. Za potrebe in namen znanstveno-raziskovalnega dela lahko Državni izpitni center posreduje </a:t>
            </a:r>
            <a:r>
              <a:rPr lang="sl-SI" sz="1200" kern="1200" dirty="0" err="1" smtClean="0">
                <a:solidFill>
                  <a:schemeClr val="tx1"/>
                </a:solidFill>
                <a:effectLst/>
                <a:latin typeface="+mn-lt"/>
                <a:ea typeface="+mn-ea"/>
                <a:cs typeface="+mn-cs"/>
              </a:rPr>
              <a:t>anonimizirane</a:t>
            </a:r>
            <a:r>
              <a:rPr lang="sl-SI" sz="1200" kern="1200" dirty="0" smtClean="0">
                <a:solidFill>
                  <a:schemeClr val="tx1"/>
                </a:solidFill>
                <a:effectLst/>
                <a:latin typeface="+mn-lt"/>
                <a:ea typeface="+mn-ea"/>
                <a:cs typeface="+mn-cs"/>
              </a:rPr>
              <a:t> podatke ali </a:t>
            </a:r>
            <a:r>
              <a:rPr lang="sl-SI" sz="1200" kern="1200" dirty="0" err="1" smtClean="0">
                <a:solidFill>
                  <a:schemeClr val="tx1"/>
                </a:solidFill>
                <a:effectLst/>
                <a:latin typeface="+mn-lt"/>
                <a:ea typeface="+mn-ea"/>
                <a:cs typeface="+mn-cs"/>
              </a:rPr>
              <a:t>anonimizirane</a:t>
            </a:r>
            <a:r>
              <a:rPr lang="sl-SI" sz="1200" kern="1200" dirty="0" smtClean="0">
                <a:solidFill>
                  <a:schemeClr val="tx1"/>
                </a:solidFill>
                <a:effectLst/>
                <a:latin typeface="+mn-lt"/>
                <a:ea typeface="+mn-ea"/>
                <a:cs typeface="+mn-cs"/>
              </a:rPr>
              <a:t> analize podatkov iz evidence učencev iz desetega odstavka 95. člena tega zakona.</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Splošno odprte uporabe podatkov z razkrito identiteto šol na sistemski ravni ni mogoče dopustiti iz razloga, ker nižji dosežki sami po sebi še ne pomenijo tudi manj kakovostnega dela v šolah, in obratno, tudi višji dosežki niso vedno znak bolj kakovostnega dela. Pravo vrednost navedenih dosežkov vsaki šoli pokaže šele ustrezna strokovna analiza, ki poleg dosežkov upošteva še vse ostale pomembne dejavnike na posamezni šoli. </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Podatki in analize podatkov z razkrito identiteto šol pa so pomembne za ministrstvo za ugotavljanje in zagotavljanje kakovosti s podlagami v Nacionalnem okviru ugotavljanja in zagotavljanja kakovosti v vzgoji in izobraževanju (2017) ter načrtovanje ukrepov, ki lahko naslovijo specifike posameznih skupin šol tudi glede na dosežke nacionalnega preverjanja znanja in druge podatke iz evidence učencev iz desetega odstavka 95. člena. Glede na specifike posameznih skupin šol je mogoče zasnovati njihovo učinkovito mreženje za izboljševanje kakovosti, izpostavitve primerov dobrih praks, itd. Skladno s prepovedjo namena razvrščanja šol so podatki in analize z razkrito identiteto šol lahko pripravljeni na zahtevo in posredovani le ministrstvu.</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Državni izpitni center lahko ob izvajanju nacionalnega preverjanja znanja izvede tudi dodatno zbiranje podatkov z vprašalniki za učence za namen zbiranja sistemsko relevantnih podatkov o značilnostih učenčevega učenja in okolja, ki jih poveže s podatki iz evidence učencev iz desetega odstavka 95. člena tega zakona. Z novim odstavkom se vzpostavlja pravna podlaga Državnemu izpitnemu centru, da lahko za zbiranje soglasij staršev udeleženih učencev uporabi podatke iz evidence učencev iz desetega odstavka 95. člena tega zakona. Podatki, zbrani z vprašalniki se po povezavi z dosežki nacionalnega preverjanja znanja obdelujejo v </a:t>
            </a:r>
            <a:r>
              <a:rPr lang="sl-SI" sz="1200" kern="1200" dirty="0" err="1" smtClean="0">
                <a:solidFill>
                  <a:schemeClr val="tx1"/>
                </a:solidFill>
                <a:effectLst/>
                <a:latin typeface="+mn-lt"/>
                <a:ea typeface="+mn-ea"/>
                <a:cs typeface="+mn-cs"/>
              </a:rPr>
              <a:t>anonimizirani</a:t>
            </a:r>
            <a:r>
              <a:rPr lang="sl-SI" sz="1200" kern="1200" dirty="0" smtClean="0">
                <a:solidFill>
                  <a:schemeClr val="tx1"/>
                </a:solidFill>
                <a:effectLst/>
                <a:latin typeface="+mn-lt"/>
                <a:ea typeface="+mn-ea"/>
                <a:cs typeface="+mn-cs"/>
              </a:rPr>
              <a:t> obliki.</a:t>
            </a:r>
          </a:p>
          <a:p>
            <a:r>
              <a:rPr lang="sl-SI" sz="1200" kern="1200" dirty="0" smtClean="0">
                <a:solidFill>
                  <a:schemeClr val="tx1"/>
                </a:solidFill>
                <a:effectLst/>
                <a:latin typeface="+mn-lt"/>
                <a:ea typeface="+mn-ea"/>
                <a:cs typeface="+mn-cs"/>
              </a:rPr>
              <a:t> </a:t>
            </a:r>
          </a:p>
          <a:p>
            <a:r>
              <a:rPr lang="sl-SI" sz="1200" kern="1200" dirty="0" smtClean="0">
                <a:solidFill>
                  <a:schemeClr val="tx1"/>
                </a:solidFill>
                <a:effectLst/>
                <a:latin typeface="+mn-lt"/>
                <a:ea typeface="+mn-ea"/>
                <a:cs typeface="+mn-cs"/>
              </a:rPr>
              <a:t>Državni izpitni center je namreč že v dosedanji pravni ureditvi tisti javni zavod, ki skrbi za strokovne, razvojne, organizacijsko-tehnične in druge naloge, povezane z nacionalnim preverjanjem znanja.</a:t>
            </a:r>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28</a:t>
            </a:fld>
            <a:endParaRPr lang="en-GB"/>
          </a:p>
        </p:txBody>
      </p:sp>
    </p:spTree>
    <p:extLst>
      <p:ext uri="{BB962C8B-B14F-4D97-AF65-F5344CB8AC3E}">
        <p14:creationId xmlns:p14="http://schemas.microsoft.com/office/powerpoint/2010/main" val="8257836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a:p>
        </p:txBody>
      </p:sp>
      <p:sp>
        <p:nvSpPr>
          <p:cNvPr id="4" name="Ograda številke diapozitiva 3"/>
          <p:cNvSpPr>
            <a:spLocks noGrp="1"/>
          </p:cNvSpPr>
          <p:nvPr>
            <p:ph type="sldNum" sz="quarter" idx="10"/>
          </p:nvPr>
        </p:nvSpPr>
        <p:spPr/>
        <p:txBody>
          <a:bodyPr/>
          <a:lstStyle/>
          <a:p>
            <a:fld id="{A437A1F6-AEF8-40C3-B4AB-7922B5FF3525}" type="slidenum">
              <a:rPr lang="en-GB" smtClean="0"/>
              <a:t>29</a:t>
            </a:fld>
            <a:endParaRPr lang="en-GB"/>
          </a:p>
        </p:txBody>
      </p:sp>
    </p:spTree>
    <p:extLst>
      <p:ext uri="{BB962C8B-B14F-4D97-AF65-F5344CB8AC3E}">
        <p14:creationId xmlns:p14="http://schemas.microsoft.com/office/powerpoint/2010/main" val="200707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dirty="0" smtClean="0"/>
              <a:t>Ric leta 2006 strokovno nikoli ni podprl ukinitve nacionalnih preizkusov znanja v 3. razredu, še posebej zato, ker smo bili slabi v bralni pismenosti in smo s tem izgubili mehanizem,</a:t>
            </a:r>
            <a:r>
              <a:rPr lang="sl-SI" baseline="0" dirty="0" smtClean="0"/>
              <a:t> s katerim bi težave lahko pravočasno zaznali</a:t>
            </a:r>
            <a:r>
              <a:rPr lang="sl-SI" dirty="0" smtClean="0"/>
              <a:t>.</a:t>
            </a:r>
            <a:endParaRPr lang="en-GB" dirty="0" smtClean="0"/>
          </a:p>
          <a:p>
            <a:pPr lvl="0"/>
            <a:endParaRPr lang="sl-SI" sz="1200" dirty="0" smtClean="0"/>
          </a:p>
          <a:p>
            <a:pPr lvl="0"/>
            <a:r>
              <a:rPr lang="sl-SI" sz="1200" dirty="0" smtClean="0"/>
              <a:t>Od </a:t>
            </a:r>
            <a:r>
              <a:rPr lang="sl-SI" sz="1200" dirty="0" smtClean="0"/>
              <a:t>leta 2014 je iz poročil PK NPZ (</a:t>
            </a:r>
            <a:r>
              <a:rPr lang="sl-SI" sz="1200" u="sng" dirty="0" err="1" smtClean="0">
                <a:hlinkClick r:id="rId3"/>
              </a:rPr>
              <a:t>www.ric.si</a:t>
            </a:r>
            <a:r>
              <a:rPr lang="sl-SI" sz="1200" dirty="0" smtClean="0"/>
              <a:t>) za učne jezike možno ugotoviti določene težave v znanju učencev. Podrobnejša analiza odgovorov učencev je opozorila na težave učencev z natančnim branjem, branjem z razumevanjem, povezovanjem informacij in uporabo ustrezne strokovne terminologije. Težave imajo tudi pri sestavljanju jezikovno pravilnih besedil in celo krajših odgovorov.</a:t>
            </a:r>
          </a:p>
          <a:p>
            <a:pPr lvl="0"/>
            <a:r>
              <a:rPr lang="sl-SI" sz="1200" dirty="0" smtClean="0"/>
              <a:t>Težave z branjem in razumevanjem besedila vplivajo tudi na dosežke učencev pri posameznih nalogah različnih predmetov (npr. pri nalogah, ki zahtevajo utemeljitev zapisa, daljši odgovor; besedilne naloge pri matematiki ipd.). </a:t>
            </a:r>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3</a:t>
            </a:fld>
            <a:endParaRPr lang="en-GB"/>
          </a:p>
        </p:txBody>
      </p:sp>
    </p:spTree>
    <p:extLst>
      <p:ext uri="{BB962C8B-B14F-4D97-AF65-F5344CB8AC3E}">
        <p14:creationId xmlns:p14="http://schemas.microsoft.com/office/powerpoint/2010/main" val="2264230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a:p>
        </p:txBody>
      </p:sp>
      <p:sp>
        <p:nvSpPr>
          <p:cNvPr id="4" name="Ograda številke diapozitiva 3"/>
          <p:cNvSpPr>
            <a:spLocks noGrp="1"/>
          </p:cNvSpPr>
          <p:nvPr>
            <p:ph type="sldNum" sz="quarter" idx="10"/>
          </p:nvPr>
        </p:nvSpPr>
        <p:spPr/>
        <p:txBody>
          <a:bodyPr/>
          <a:lstStyle/>
          <a:p>
            <a:fld id="{A437A1F6-AEF8-40C3-B4AB-7922B5FF3525}" type="slidenum">
              <a:rPr lang="en-GB" smtClean="0"/>
              <a:t>30</a:t>
            </a:fld>
            <a:endParaRPr lang="en-GB"/>
          </a:p>
        </p:txBody>
      </p:sp>
    </p:spTree>
    <p:extLst>
      <p:ext uri="{BB962C8B-B14F-4D97-AF65-F5344CB8AC3E}">
        <p14:creationId xmlns:p14="http://schemas.microsoft.com/office/powerpoint/2010/main" val="1268042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4</a:t>
            </a:fld>
            <a:endParaRPr lang="en-GB"/>
          </a:p>
        </p:txBody>
      </p:sp>
    </p:spTree>
    <p:extLst>
      <p:ext uri="{BB962C8B-B14F-4D97-AF65-F5344CB8AC3E}">
        <p14:creationId xmlns:p14="http://schemas.microsoft.com/office/powerpoint/2010/main" val="1744426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dirty="0" smtClean="0"/>
              <a:t>2023 – 46 % vseh šol;</a:t>
            </a:r>
          </a:p>
          <a:p>
            <a:endParaRPr lang="sl-SI" dirty="0" smtClean="0"/>
          </a:p>
          <a:p>
            <a:r>
              <a:rPr lang="sl-SI" dirty="0" smtClean="0"/>
              <a:t>58</a:t>
            </a:r>
            <a:r>
              <a:rPr lang="sl-SI" baseline="0" dirty="0" smtClean="0"/>
              <a:t> % OŠ je poskus izvedlo vsaj enkrat</a:t>
            </a:r>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5</a:t>
            </a:fld>
            <a:endParaRPr lang="en-GB"/>
          </a:p>
        </p:txBody>
      </p:sp>
    </p:spTree>
    <p:extLst>
      <p:ext uri="{BB962C8B-B14F-4D97-AF65-F5344CB8AC3E}">
        <p14:creationId xmlns:p14="http://schemas.microsoft.com/office/powerpoint/2010/main" val="1206696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6</a:t>
            </a:fld>
            <a:endParaRPr lang="en-GB"/>
          </a:p>
        </p:txBody>
      </p:sp>
    </p:spTree>
    <p:extLst>
      <p:ext uri="{BB962C8B-B14F-4D97-AF65-F5344CB8AC3E}">
        <p14:creationId xmlns:p14="http://schemas.microsoft.com/office/powerpoint/2010/main" val="1206696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7</a:t>
            </a:fld>
            <a:endParaRPr lang="en-GB"/>
          </a:p>
        </p:txBody>
      </p:sp>
    </p:spTree>
    <p:extLst>
      <p:ext uri="{BB962C8B-B14F-4D97-AF65-F5344CB8AC3E}">
        <p14:creationId xmlns:p14="http://schemas.microsoft.com/office/powerpoint/2010/main" val="1206696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8</a:t>
            </a:fld>
            <a:endParaRPr lang="en-GB"/>
          </a:p>
        </p:txBody>
      </p:sp>
    </p:spTree>
    <p:extLst>
      <p:ext uri="{BB962C8B-B14F-4D97-AF65-F5344CB8AC3E}">
        <p14:creationId xmlns:p14="http://schemas.microsoft.com/office/powerpoint/2010/main" val="1206696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dirty="0" smtClean="0"/>
              <a:t>Na vprašanja je odgovarjalo 189 (2018), 301 (2019), 196 (2021) oz. 187 (2022) učiteljev.</a:t>
            </a:r>
            <a:endParaRPr lang="en-GB" dirty="0" smtClean="0"/>
          </a:p>
          <a:p>
            <a:endParaRPr lang="en-GB" dirty="0"/>
          </a:p>
        </p:txBody>
      </p:sp>
      <p:sp>
        <p:nvSpPr>
          <p:cNvPr id="4" name="Ograda številke diapozitiva 3"/>
          <p:cNvSpPr>
            <a:spLocks noGrp="1"/>
          </p:cNvSpPr>
          <p:nvPr>
            <p:ph type="sldNum" sz="quarter" idx="10"/>
          </p:nvPr>
        </p:nvSpPr>
        <p:spPr/>
        <p:txBody>
          <a:bodyPr/>
          <a:lstStyle/>
          <a:p>
            <a:fld id="{A437A1F6-AEF8-40C3-B4AB-7922B5FF3525}" type="slidenum">
              <a:rPr lang="en-GB" smtClean="0"/>
              <a:t>9</a:t>
            </a:fld>
            <a:endParaRPr lang="en-GB"/>
          </a:p>
        </p:txBody>
      </p:sp>
    </p:spTree>
    <p:extLst>
      <p:ext uri="{BB962C8B-B14F-4D97-AF65-F5344CB8AC3E}">
        <p14:creationId xmlns:p14="http://schemas.microsoft.com/office/powerpoint/2010/main" val="12066960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pic>
        <p:nvPicPr>
          <p:cNvPr id="3084" name="Picture 12" descr="Predloga1sloo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3481388" cy="681513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2411413" y="1814513"/>
            <a:ext cx="5757862" cy="1470025"/>
          </a:xfrm>
        </p:spPr>
        <p:txBody>
          <a:bodyPr/>
          <a:lstStyle>
            <a:lvl1pPr algn="l">
              <a:defRPr/>
            </a:lvl1pPr>
          </a:lstStyle>
          <a:p>
            <a:pPr lvl="0"/>
            <a:r>
              <a:rPr lang="sl-SI" altLang="sl-SI" noProof="0" smtClean="0"/>
              <a:t>Uredite slog naslova matrice</a:t>
            </a:r>
          </a:p>
        </p:txBody>
      </p:sp>
      <p:sp>
        <p:nvSpPr>
          <p:cNvPr id="3075" name="Rectangle 3"/>
          <p:cNvSpPr>
            <a:spLocks noGrp="1" noChangeArrowheads="1"/>
          </p:cNvSpPr>
          <p:nvPr>
            <p:ph type="subTitle" idx="1"/>
          </p:nvPr>
        </p:nvSpPr>
        <p:spPr>
          <a:xfrm>
            <a:off x="3708400" y="3500438"/>
            <a:ext cx="4064000" cy="1752600"/>
          </a:xfrm>
        </p:spPr>
        <p:txBody>
          <a:bodyPr/>
          <a:lstStyle>
            <a:lvl1pPr marL="0" indent="0">
              <a:buFontTx/>
              <a:buNone/>
              <a:defRPr sz="2000"/>
            </a:lvl1pPr>
          </a:lstStyle>
          <a:p>
            <a:pPr lvl="0"/>
            <a:r>
              <a:rPr lang="sl-SI" altLang="sl-SI" noProof="0" smtClean="0"/>
              <a:t>Uredite slog podnaslova matrice</a:t>
            </a:r>
          </a:p>
        </p:txBody>
      </p:sp>
      <p:pic>
        <p:nvPicPr>
          <p:cNvPr id="3079" name="Picture 7" descr="LOGORIC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688" y="115888"/>
            <a:ext cx="2300287" cy="14843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080" name="Object 8"/>
          <p:cNvGraphicFramePr>
            <a:graphicFrameLocks noChangeAspect="1"/>
          </p:cNvGraphicFramePr>
          <p:nvPr/>
        </p:nvGraphicFramePr>
        <p:xfrm>
          <a:off x="8316913" y="6237288"/>
          <a:ext cx="500062" cy="271462"/>
        </p:xfrm>
        <a:graphic>
          <a:graphicData uri="http://schemas.openxmlformats.org/presentationml/2006/ole">
            <mc:AlternateContent xmlns:mc="http://schemas.openxmlformats.org/markup-compatibility/2006">
              <mc:Choice xmlns:v="urn:schemas-microsoft-com:vml" Requires="v">
                <p:oleObj spid="_x0000_s3211" name="CorelDRAW" r:id="rId5" imgW="500634" imgH="272034" progId="CorelDRAW.Graphic.11">
                  <p:embed/>
                </p:oleObj>
              </mc:Choice>
              <mc:Fallback>
                <p:oleObj name="CorelDRAW" r:id="rId5" imgW="500634" imgH="272034" progId="CorelDRAW.Graphic.11">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16913" y="6237288"/>
                        <a:ext cx="500062" cy="27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GB"/>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Tree>
    <p:extLst>
      <p:ext uri="{BB962C8B-B14F-4D97-AF65-F5344CB8AC3E}">
        <p14:creationId xmlns:p14="http://schemas.microsoft.com/office/powerpoint/2010/main" val="2366140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Uredite slog naslova matrice</a:t>
            </a:r>
            <a:endParaRPr lang="en-GB"/>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Tree>
    <p:extLst>
      <p:ext uri="{BB962C8B-B14F-4D97-AF65-F5344CB8AC3E}">
        <p14:creationId xmlns:p14="http://schemas.microsoft.com/office/powerpoint/2010/main" val="461190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GB"/>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Tree>
    <p:extLst>
      <p:ext uri="{BB962C8B-B14F-4D97-AF65-F5344CB8AC3E}">
        <p14:creationId xmlns:p14="http://schemas.microsoft.com/office/powerpoint/2010/main" val="348362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Uredite slog naslova matrice</a:t>
            </a:r>
            <a:endParaRPr lang="en-GB"/>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l-SI" smtClean="0"/>
              <a:t>Uredite sloge besedila matrice</a:t>
            </a:r>
          </a:p>
        </p:txBody>
      </p:sp>
    </p:spTree>
    <p:extLst>
      <p:ext uri="{BB962C8B-B14F-4D97-AF65-F5344CB8AC3E}">
        <p14:creationId xmlns:p14="http://schemas.microsoft.com/office/powerpoint/2010/main" val="326154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GB"/>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Tree>
    <p:extLst>
      <p:ext uri="{BB962C8B-B14F-4D97-AF65-F5344CB8AC3E}">
        <p14:creationId xmlns:p14="http://schemas.microsoft.com/office/powerpoint/2010/main" val="4051213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en-GB"/>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Tree>
    <p:extLst>
      <p:ext uri="{BB962C8B-B14F-4D97-AF65-F5344CB8AC3E}">
        <p14:creationId xmlns:p14="http://schemas.microsoft.com/office/powerpoint/2010/main" val="191789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GB"/>
          </a:p>
        </p:txBody>
      </p:sp>
    </p:spTree>
    <p:extLst>
      <p:ext uri="{BB962C8B-B14F-4D97-AF65-F5344CB8AC3E}">
        <p14:creationId xmlns:p14="http://schemas.microsoft.com/office/powerpoint/2010/main" val="1932358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73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Uredite slog naslova matrice</a:t>
            </a:r>
            <a:endParaRPr lang="en-GB"/>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extLst>
      <p:ext uri="{BB962C8B-B14F-4D97-AF65-F5344CB8AC3E}">
        <p14:creationId xmlns:p14="http://schemas.microsoft.com/office/powerpoint/2010/main" val="391409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Uredite slog naslova matrice</a:t>
            </a:r>
            <a:endParaRPr lang="en-GB"/>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GB"/>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extLst>
      <p:ext uri="{BB962C8B-B14F-4D97-AF65-F5344CB8AC3E}">
        <p14:creationId xmlns:p14="http://schemas.microsoft.com/office/powerpoint/2010/main" val="151711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smtClean="0"/>
              <a:t>KLIKNITE, ČE ŽELITE UREDITI SLOG NASLOVA MATRICE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smtClean="0"/>
              <a:t>Kliknite, če želite urediti sloge besedila matrice</a:t>
            </a:r>
          </a:p>
          <a:p>
            <a:pPr lvl="1"/>
            <a:r>
              <a:rPr lang="sl-SI" altLang="sl-SI" smtClean="0"/>
              <a:t>Druga raven</a:t>
            </a:r>
          </a:p>
          <a:p>
            <a:pPr lvl="2"/>
            <a:r>
              <a:rPr lang="sl-SI" altLang="sl-SI" smtClean="0"/>
              <a:t>Tretja raven</a:t>
            </a:r>
          </a:p>
          <a:p>
            <a:pPr lvl="3"/>
            <a:r>
              <a:rPr lang="sl-SI" altLang="sl-SI" smtClean="0"/>
              <a:t>Četrta raven</a:t>
            </a:r>
          </a:p>
          <a:p>
            <a:pPr lvl="4"/>
            <a:r>
              <a:rPr lang="sl-SI" altLang="sl-SI" smtClean="0"/>
              <a:t>Peta raven</a:t>
            </a:r>
          </a:p>
        </p:txBody>
      </p:sp>
      <p:pic>
        <p:nvPicPr>
          <p:cNvPr id="1040" name="Picture 16" descr="Predloga2slook"/>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345238"/>
            <a:ext cx="9144000" cy="5397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3200" b="1">
          <a:solidFill>
            <a:schemeClr val="accent2"/>
          </a:solidFill>
          <a:latin typeface="+mj-lt"/>
          <a:ea typeface="+mj-ea"/>
          <a:cs typeface="+mj-cs"/>
        </a:defRPr>
      </a:lvl1pPr>
      <a:lvl2pPr algn="ctr" rtl="0" eaLnBrk="1" fontAlgn="base" hangingPunct="1">
        <a:spcBef>
          <a:spcPct val="0"/>
        </a:spcBef>
        <a:spcAft>
          <a:spcPct val="0"/>
        </a:spcAft>
        <a:defRPr sz="3200" b="1">
          <a:solidFill>
            <a:schemeClr val="accent2"/>
          </a:solidFill>
          <a:latin typeface="Arial Narrow" pitchFamily="34" charset="0"/>
        </a:defRPr>
      </a:lvl2pPr>
      <a:lvl3pPr algn="ctr" rtl="0" eaLnBrk="1" fontAlgn="base" hangingPunct="1">
        <a:spcBef>
          <a:spcPct val="0"/>
        </a:spcBef>
        <a:spcAft>
          <a:spcPct val="0"/>
        </a:spcAft>
        <a:defRPr sz="3200" b="1">
          <a:solidFill>
            <a:schemeClr val="accent2"/>
          </a:solidFill>
          <a:latin typeface="Arial Narrow" pitchFamily="34" charset="0"/>
        </a:defRPr>
      </a:lvl3pPr>
      <a:lvl4pPr algn="ctr" rtl="0" eaLnBrk="1" fontAlgn="base" hangingPunct="1">
        <a:spcBef>
          <a:spcPct val="0"/>
        </a:spcBef>
        <a:spcAft>
          <a:spcPct val="0"/>
        </a:spcAft>
        <a:defRPr sz="3200" b="1">
          <a:solidFill>
            <a:schemeClr val="accent2"/>
          </a:solidFill>
          <a:latin typeface="Arial Narrow" pitchFamily="34" charset="0"/>
        </a:defRPr>
      </a:lvl4pPr>
      <a:lvl5pPr algn="ctr" rtl="0" eaLnBrk="1" fontAlgn="base" hangingPunct="1">
        <a:spcBef>
          <a:spcPct val="0"/>
        </a:spcBef>
        <a:spcAft>
          <a:spcPct val="0"/>
        </a:spcAft>
        <a:defRPr sz="3200" b="1">
          <a:solidFill>
            <a:schemeClr val="accent2"/>
          </a:solidFill>
          <a:latin typeface="Arial Narrow" pitchFamily="34" charset="0"/>
        </a:defRPr>
      </a:lvl5pPr>
      <a:lvl6pPr marL="457200" algn="ctr" rtl="0" eaLnBrk="1" fontAlgn="base" hangingPunct="1">
        <a:spcBef>
          <a:spcPct val="0"/>
        </a:spcBef>
        <a:spcAft>
          <a:spcPct val="0"/>
        </a:spcAft>
        <a:defRPr sz="3200" b="1">
          <a:solidFill>
            <a:schemeClr val="accent2"/>
          </a:solidFill>
          <a:latin typeface="Arial Narrow" pitchFamily="34" charset="0"/>
        </a:defRPr>
      </a:lvl6pPr>
      <a:lvl7pPr marL="914400" algn="ctr" rtl="0" eaLnBrk="1" fontAlgn="base" hangingPunct="1">
        <a:spcBef>
          <a:spcPct val="0"/>
        </a:spcBef>
        <a:spcAft>
          <a:spcPct val="0"/>
        </a:spcAft>
        <a:defRPr sz="3200" b="1">
          <a:solidFill>
            <a:schemeClr val="accent2"/>
          </a:solidFill>
          <a:latin typeface="Arial Narrow" pitchFamily="34" charset="0"/>
        </a:defRPr>
      </a:lvl7pPr>
      <a:lvl8pPr marL="1371600" algn="ctr" rtl="0" eaLnBrk="1" fontAlgn="base" hangingPunct="1">
        <a:spcBef>
          <a:spcPct val="0"/>
        </a:spcBef>
        <a:spcAft>
          <a:spcPct val="0"/>
        </a:spcAft>
        <a:defRPr sz="3200" b="1">
          <a:solidFill>
            <a:schemeClr val="accent2"/>
          </a:solidFill>
          <a:latin typeface="Arial Narrow" pitchFamily="34" charset="0"/>
        </a:defRPr>
      </a:lvl8pPr>
      <a:lvl9pPr marL="1828800" algn="ctr" rtl="0" eaLnBrk="1" fontAlgn="base" hangingPunct="1">
        <a:spcBef>
          <a:spcPct val="0"/>
        </a:spcBef>
        <a:spcAft>
          <a:spcPct val="0"/>
        </a:spcAft>
        <a:defRPr sz="3200" b="1">
          <a:solidFill>
            <a:schemeClr val="accent2"/>
          </a:solidFill>
          <a:latin typeface="Arial Narrow" pitchFamily="34" charset="0"/>
        </a:defRPr>
      </a:lvl9pPr>
    </p:titleStyle>
    <p:bodyStyle>
      <a:lvl1pPr marL="342900" indent="-342900" algn="l" rtl="0" eaLnBrk="1" fontAlgn="base" hangingPunct="1">
        <a:spcBef>
          <a:spcPct val="20000"/>
        </a:spcBef>
        <a:spcAft>
          <a:spcPct val="0"/>
        </a:spcAft>
        <a:buChar char="•"/>
        <a:defRPr sz="2800" b="1">
          <a:solidFill>
            <a:schemeClr val="accent2"/>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accent2"/>
          </a:solidFill>
          <a:latin typeface="+mn-lt"/>
        </a:defRPr>
      </a:lvl2pPr>
      <a:lvl3pPr marL="1143000" indent="-228600" algn="l" rtl="0" eaLnBrk="1" fontAlgn="base" hangingPunct="1">
        <a:spcBef>
          <a:spcPct val="20000"/>
        </a:spcBef>
        <a:spcAft>
          <a:spcPct val="0"/>
        </a:spcAft>
        <a:buChar char="•"/>
        <a:defRPr sz="2000" b="1">
          <a:solidFill>
            <a:schemeClr val="accent2"/>
          </a:solidFill>
          <a:latin typeface="+mn-lt"/>
        </a:defRPr>
      </a:lvl3pPr>
      <a:lvl4pPr marL="1600200" indent="-228600" algn="l" rtl="0" eaLnBrk="1" fontAlgn="base" hangingPunct="1">
        <a:spcBef>
          <a:spcPct val="20000"/>
        </a:spcBef>
        <a:spcAft>
          <a:spcPct val="0"/>
        </a:spcAft>
        <a:buChar char="–"/>
        <a:defRPr b="1">
          <a:solidFill>
            <a:schemeClr val="accent2"/>
          </a:solidFill>
          <a:latin typeface="+mn-lt"/>
        </a:defRPr>
      </a:lvl4pPr>
      <a:lvl5pPr marL="2057400" indent="-228600" algn="l" rtl="0" eaLnBrk="1" fontAlgn="base" hangingPunct="1">
        <a:spcBef>
          <a:spcPct val="20000"/>
        </a:spcBef>
        <a:spcAft>
          <a:spcPct val="0"/>
        </a:spcAft>
        <a:buChar char="»"/>
        <a:defRPr>
          <a:solidFill>
            <a:schemeClr val="accent2"/>
          </a:solidFill>
          <a:latin typeface="+mn-lt"/>
        </a:defRPr>
      </a:lvl5pPr>
      <a:lvl6pPr marL="2514600" indent="-228600" algn="l" rtl="0" eaLnBrk="1" fontAlgn="base" hangingPunct="1">
        <a:spcBef>
          <a:spcPct val="20000"/>
        </a:spcBef>
        <a:spcAft>
          <a:spcPct val="0"/>
        </a:spcAft>
        <a:buChar char="»"/>
        <a:defRPr>
          <a:solidFill>
            <a:schemeClr val="accent2"/>
          </a:solidFill>
          <a:latin typeface="+mn-lt"/>
        </a:defRPr>
      </a:lvl6pPr>
      <a:lvl7pPr marL="2971800" indent="-228600" algn="l" rtl="0" eaLnBrk="1" fontAlgn="base" hangingPunct="1">
        <a:spcBef>
          <a:spcPct val="20000"/>
        </a:spcBef>
        <a:spcAft>
          <a:spcPct val="0"/>
        </a:spcAft>
        <a:buChar char="»"/>
        <a:defRPr>
          <a:solidFill>
            <a:schemeClr val="accent2"/>
          </a:solidFill>
          <a:latin typeface="+mn-lt"/>
        </a:defRPr>
      </a:lvl7pPr>
      <a:lvl8pPr marL="3429000" indent="-228600" algn="l" rtl="0" eaLnBrk="1" fontAlgn="base" hangingPunct="1">
        <a:spcBef>
          <a:spcPct val="20000"/>
        </a:spcBef>
        <a:spcAft>
          <a:spcPct val="0"/>
        </a:spcAft>
        <a:buChar char="»"/>
        <a:defRPr>
          <a:solidFill>
            <a:schemeClr val="accent2"/>
          </a:solidFill>
          <a:latin typeface="+mn-lt"/>
        </a:defRPr>
      </a:lvl8pPr>
      <a:lvl9pPr marL="3886200" indent="-228600" algn="l" rtl="0" eaLnBrk="1" fontAlgn="base" hangingPunct="1">
        <a:spcBef>
          <a:spcPct val="20000"/>
        </a:spcBef>
        <a:spcAft>
          <a:spcPct val="0"/>
        </a:spcAft>
        <a:buChar char="»"/>
        <a:defRPr>
          <a:solidFill>
            <a:schemeClr val="accent2"/>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ric.si/"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sl-SI" altLang="sl-SI" dirty="0" smtClean="0"/>
              <a:t>Predlog sprememb </a:t>
            </a:r>
            <a:br>
              <a:rPr lang="sl-SI" altLang="sl-SI" dirty="0" smtClean="0"/>
            </a:br>
            <a:r>
              <a:rPr lang="sl-SI" altLang="sl-SI" dirty="0" smtClean="0"/>
              <a:t>Zakona o osnovni šoli</a:t>
            </a:r>
            <a:br>
              <a:rPr lang="sl-SI" altLang="sl-SI" dirty="0" smtClean="0"/>
            </a:br>
            <a:r>
              <a:rPr lang="sl-SI" altLang="sl-SI" dirty="0" smtClean="0"/>
              <a:t>Nacionalno preverjanje znanja</a:t>
            </a:r>
            <a:endParaRPr lang="sl-SI" altLang="sl-SI" dirty="0"/>
          </a:p>
        </p:txBody>
      </p:sp>
      <p:sp>
        <p:nvSpPr>
          <p:cNvPr id="2051" name="Rectangle 3"/>
          <p:cNvSpPr>
            <a:spLocks noGrp="1" noChangeArrowheads="1"/>
          </p:cNvSpPr>
          <p:nvPr>
            <p:ph type="subTitle" idx="1"/>
          </p:nvPr>
        </p:nvSpPr>
        <p:spPr>
          <a:xfrm>
            <a:off x="3635896" y="4509120"/>
            <a:ext cx="4064000" cy="1752600"/>
          </a:xfrm>
        </p:spPr>
        <p:txBody>
          <a:bodyPr/>
          <a:lstStyle/>
          <a:p>
            <a:r>
              <a:rPr lang="sl-SI" altLang="sl-SI" dirty="0" smtClean="0"/>
              <a:t>Dr. Andrejka Slavec Gornik</a:t>
            </a:r>
          </a:p>
          <a:p>
            <a:endParaRPr lang="sl-SI" altLang="sl-SI" dirty="0" smtClean="0"/>
          </a:p>
          <a:p>
            <a:r>
              <a:rPr lang="sl-SI" altLang="sl-SI" dirty="0" smtClean="0"/>
              <a:t>DS </a:t>
            </a:r>
            <a:r>
              <a:rPr lang="sl-SI" altLang="sl-SI" dirty="0" smtClean="0"/>
              <a:t>NPVI</a:t>
            </a:r>
          </a:p>
          <a:p>
            <a:r>
              <a:rPr lang="sl-SI" altLang="sl-SI" dirty="0" smtClean="0"/>
              <a:t>Ljubljana</a:t>
            </a:r>
            <a:r>
              <a:rPr lang="sl-SI" altLang="sl-SI" dirty="0" smtClean="0"/>
              <a:t>, 30. maj 2023</a:t>
            </a:r>
            <a:endParaRPr lang="sl-SI" altLang="sl-SI"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74638"/>
            <a:ext cx="9252520" cy="1143000"/>
          </a:xfrm>
        </p:spPr>
        <p:txBody>
          <a:bodyPr/>
          <a:lstStyle/>
          <a:p>
            <a:r>
              <a:rPr lang="sl-SI" dirty="0" smtClean="0"/>
              <a:t>Poskusno preverjanje znanja učencev v 3. razredu OŠ</a:t>
            </a:r>
            <a:br>
              <a:rPr lang="sl-SI" dirty="0" smtClean="0"/>
            </a:br>
            <a:r>
              <a:rPr lang="sl-SI" sz="2600" dirty="0" smtClean="0"/>
              <a:t>Smiselnost in koristnost uvedbe NPZ v 3. razredu</a:t>
            </a:r>
            <a:endParaRPr lang="en-GB" sz="2600" dirty="0"/>
          </a:p>
        </p:txBody>
      </p:sp>
      <p:graphicFrame>
        <p:nvGraphicFramePr>
          <p:cNvPr id="4" name="Ograda vsebine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9425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5496" y="274638"/>
            <a:ext cx="9001000" cy="1143000"/>
          </a:xfrm>
        </p:spPr>
        <p:txBody>
          <a:bodyPr/>
          <a:lstStyle/>
          <a:p>
            <a:r>
              <a:rPr lang="sl-SI" dirty="0"/>
              <a:t>Izhodišča NPZ  v 3. razredu z metodološkimi smernicami</a:t>
            </a:r>
            <a:br>
              <a:rPr lang="sl-SI" dirty="0"/>
            </a:br>
            <a:endParaRPr lang="sl-SI" dirty="0"/>
          </a:p>
        </p:txBody>
      </p:sp>
      <p:sp>
        <p:nvSpPr>
          <p:cNvPr id="3" name="Označba mesta vsebine 2"/>
          <p:cNvSpPr>
            <a:spLocks noGrp="1"/>
          </p:cNvSpPr>
          <p:nvPr>
            <p:ph idx="1"/>
          </p:nvPr>
        </p:nvSpPr>
        <p:spPr>
          <a:xfrm>
            <a:off x="457200" y="1412776"/>
            <a:ext cx="8229600" cy="4237931"/>
          </a:xfrm>
        </p:spPr>
        <p:txBody>
          <a:bodyPr/>
          <a:lstStyle/>
          <a:p>
            <a:pPr marL="0" indent="0">
              <a:buNone/>
            </a:pPr>
            <a:r>
              <a:rPr lang="sl-SI" sz="2400" dirty="0" smtClean="0"/>
              <a:t>V šolskem letu 2020/2021 je DK za NPZ imenoval konzulente s področja pedagogike, specialne pedagogike in metodologije s PF LJ, </a:t>
            </a:r>
            <a:r>
              <a:rPr lang="sl-SI" sz="2400" dirty="0"/>
              <a:t>Z</a:t>
            </a:r>
            <a:r>
              <a:rPr lang="sl-SI" sz="2400" dirty="0" smtClean="0"/>
              <a:t>avoda RS za šolstvo in MIZŠ, ki so v sodelovanju z </a:t>
            </a:r>
            <a:r>
              <a:rPr lang="sl-SI" sz="2400" dirty="0" err="1" smtClean="0"/>
              <a:t>Ricem</a:t>
            </a:r>
            <a:r>
              <a:rPr lang="sl-SI" sz="2400" dirty="0" smtClean="0"/>
              <a:t> pripravili Izhodišča NPZ  v 3. razredu z metodološkimi smernicami. </a:t>
            </a:r>
            <a:r>
              <a:rPr lang="sl-SI" sz="2400" dirty="0" smtClean="0"/>
              <a:t>„Namen </a:t>
            </a:r>
            <a:r>
              <a:rPr lang="sl-SI" sz="2400" dirty="0"/>
              <a:t>nacionalnega preverjanja znanja v 3. razredu </a:t>
            </a:r>
            <a:r>
              <a:rPr lang="sl-SI" sz="2400" dirty="0" smtClean="0"/>
              <a:t>je</a:t>
            </a:r>
            <a:r>
              <a:rPr lang="sl-SI" sz="2400" dirty="0" smtClean="0"/>
              <a:t>:</a:t>
            </a:r>
            <a:endParaRPr lang="sl-SI" sz="2400" dirty="0"/>
          </a:p>
          <a:p>
            <a:pPr lvl="0"/>
            <a:r>
              <a:rPr lang="sl-SI" sz="2400" dirty="0"/>
              <a:t>prispevati k boljši kakovosti učenja, poučevanja in znanja, k enotnejšim merilom učiteljevega ocenjevanja znanja,  </a:t>
            </a:r>
          </a:p>
          <a:p>
            <a:pPr lvl="0"/>
            <a:r>
              <a:rPr lang="sl-SI" sz="2400" dirty="0"/>
              <a:t>dobiti vpogled v to, koliko in kako uspešno v Sloveniji uresničujemo cilje učnega načrta in dosegamo standarde znanja ter  </a:t>
            </a:r>
          </a:p>
          <a:p>
            <a:pPr lvl="0"/>
            <a:r>
              <a:rPr lang="sl-SI" sz="2400" dirty="0"/>
              <a:t>prispevati k večji učinkovitosti in kakovosti poučevanja matematike in slovenščine v 1. triletju na državni ravni</a:t>
            </a:r>
            <a:r>
              <a:rPr lang="sl-SI" sz="2400" dirty="0" smtClean="0"/>
              <a:t>.“ </a:t>
            </a:r>
            <a:endParaRPr lang="sl-SI" sz="2400" dirty="0"/>
          </a:p>
          <a:p>
            <a:endParaRPr lang="sl-SI" dirty="0"/>
          </a:p>
        </p:txBody>
      </p:sp>
    </p:spTree>
    <p:extLst>
      <p:ext uri="{BB962C8B-B14F-4D97-AF65-F5344CB8AC3E}">
        <p14:creationId xmlns:p14="http://schemas.microsoft.com/office/powerpoint/2010/main" val="47395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42000" y="-243408"/>
            <a:ext cx="8229600" cy="1143000"/>
          </a:xfrm>
        </p:spPr>
        <p:txBody>
          <a:bodyPr/>
          <a:lstStyle/>
          <a:p>
            <a:r>
              <a:rPr lang="sl-SI" dirty="0" smtClean="0"/>
              <a:t>Kaj pridobimo z NPZ v 3. razredu?</a:t>
            </a:r>
            <a:endParaRPr lang="en-GB" dirty="0"/>
          </a:p>
        </p:txBody>
      </p:sp>
      <p:sp>
        <p:nvSpPr>
          <p:cNvPr id="3" name="Ograda vsebine 2"/>
          <p:cNvSpPr>
            <a:spLocks noGrp="1"/>
          </p:cNvSpPr>
          <p:nvPr>
            <p:ph idx="1"/>
          </p:nvPr>
        </p:nvSpPr>
        <p:spPr>
          <a:xfrm>
            <a:off x="92304" y="1268760"/>
            <a:ext cx="8928992" cy="5040560"/>
          </a:xfrm>
        </p:spPr>
        <p:txBody>
          <a:bodyPr/>
          <a:lstStyle/>
          <a:p>
            <a:pPr marL="0" indent="0">
              <a:buNone/>
            </a:pPr>
            <a:r>
              <a:rPr lang="sl-SI" sz="2400" dirty="0"/>
              <a:t>Vpeljava </a:t>
            </a:r>
            <a:r>
              <a:rPr lang="sl-SI" sz="2400" dirty="0" smtClean="0"/>
              <a:t>nacionalnega </a:t>
            </a:r>
            <a:r>
              <a:rPr lang="sl-SI" sz="2400" dirty="0" smtClean="0">
                <a:solidFill>
                  <a:schemeClr val="accent6"/>
                </a:solidFill>
              </a:rPr>
              <a:t>preverjanja </a:t>
            </a:r>
            <a:r>
              <a:rPr lang="sl-SI" sz="2400" dirty="0" smtClean="0"/>
              <a:t>znanja </a:t>
            </a:r>
            <a:r>
              <a:rPr lang="sl-SI" sz="2400" dirty="0"/>
              <a:t>v 3. </a:t>
            </a:r>
            <a:r>
              <a:rPr lang="sl-SI" sz="2400" dirty="0" smtClean="0"/>
              <a:t>razredu bo </a:t>
            </a:r>
            <a:r>
              <a:rPr lang="sl-SI" sz="2400" dirty="0" smtClean="0"/>
              <a:t>omogočala:</a:t>
            </a:r>
            <a:endParaRPr lang="sl-SI" sz="2400" dirty="0" smtClean="0"/>
          </a:p>
          <a:p>
            <a:r>
              <a:rPr lang="sl-SI" sz="2400" dirty="0" smtClean="0"/>
              <a:t>dodatne informacije </a:t>
            </a:r>
            <a:r>
              <a:rPr lang="sl-SI" sz="2400" dirty="0"/>
              <a:t>za učence in starše o kakovosti učenja </a:t>
            </a:r>
            <a:r>
              <a:rPr lang="sl-SI" sz="2400" dirty="0" smtClean="0"/>
              <a:t>(ne </a:t>
            </a:r>
            <a:r>
              <a:rPr lang="sl-SI" sz="2400" dirty="0"/>
              <a:t>glede na specifičen, lahko intenziven in neenakomeren razvoj otrok v tem starostnem </a:t>
            </a:r>
            <a:r>
              <a:rPr lang="sl-SI" sz="2400" dirty="0" smtClean="0"/>
              <a:t>obdobju</a:t>
            </a:r>
            <a:r>
              <a:rPr lang="sl-SI" sz="2400" dirty="0" smtClean="0"/>
              <a:t>),</a:t>
            </a:r>
            <a:endParaRPr lang="sl-SI" sz="2400" dirty="0"/>
          </a:p>
          <a:p>
            <a:pPr lvl="0"/>
            <a:r>
              <a:rPr lang="sl-SI" sz="2400" dirty="0"/>
              <a:t>zgodnjo identifikacijo učencev, ki imajo težave z matematično in bralno pismenostjo, saj se v 3. razredu zaključi obdobje opismenjevanja, in </a:t>
            </a:r>
            <a:r>
              <a:rPr lang="sl-SI" sz="2400" dirty="0" smtClean="0"/>
              <a:t>možnost priprave </a:t>
            </a:r>
            <a:r>
              <a:rPr lang="sl-SI" sz="2400" dirty="0"/>
              <a:t>načrta sistematičnega odpravljanja </a:t>
            </a:r>
            <a:r>
              <a:rPr lang="sl-SI" sz="2400" dirty="0" smtClean="0"/>
              <a:t>morebitnih primanjkljajev oziroma </a:t>
            </a:r>
            <a:r>
              <a:rPr lang="sl-SI" sz="2400" dirty="0" smtClean="0"/>
              <a:t>težav, </a:t>
            </a:r>
            <a:endParaRPr lang="sl-SI" sz="2400" dirty="0" smtClean="0"/>
          </a:p>
          <a:p>
            <a:pPr lvl="0"/>
            <a:r>
              <a:rPr lang="sl-SI" sz="2400" dirty="0" smtClean="0"/>
              <a:t>ugotavljanje </a:t>
            </a:r>
            <a:r>
              <a:rPr lang="sl-SI" sz="2400" dirty="0"/>
              <a:t>napredka učencev v obdobju naslednjih treh let oziroma šestih let in primerjavo z </a:t>
            </a:r>
            <a:r>
              <a:rPr lang="sl-SI" sz="2400" dirty="0" smtClean="0"/>
              <a:t>vrstniki na šoli in v </a:t>
            </a:r>
            <a:r>
              <a:rPr lang="sl-SI" sz="2400" dirty="0" smtClean="0"/>
              <a:t>državi,</a:t>
            </a:r>
            <a:endParaRPr lang="sl-SI" sz="2400" dirty="0" smtClean="0"/>
          </a:p>
          <a:p>
            <a:r>
              <a:rPr lang="sl-SI" sz="2400" dirty="0"/>
              <a:t>možnost načrtovanja, spremljanja in povezovanja po </a:t>
            </a:r>
            <a:r>
              <a:rPr lang="sl-SI" sz="2400" dirty="0" smtClean="0"/>
              <a:t>vertikali,</a:t>
            </a:r>
            <a:endParaRPr lang="sl-SI" sz="2400" dirty="0"/>
          </a:p>
          <a:p>
            <a:pPr lvl="0"/>
            <a:endParaRPr lang="sl-SI" sz="2400" dirty="0"/>
          </a:p>
          <a:p>
            <a:pPr marL="0" indent="0">
              <a:buNone/>
            </a:pPr>
            <a:endParaRPr lang="sl-SI" sz="2600" dirty="0" smtClean="0"/>
          </a:p>
          <a:p>
            <a:pPr marL="0" indent="0">
              <a:buNone/>
            </a:pPr>
            <a:endParaRPr lang="sl-SI" sz="2600" dirty="0" smtClean="0"/>
          </a:p>
          <a:p>
            <a:endParaRPr lang="en-GB" dirty="0">
              <a:solidFill>
                <a:srgbClr val="FF0000"/>
              </a:solidFill>
            </a:endParaRPr>
          </a:p>
        </p:txBody>
      </p:sp>
    </p:spTree>
    <p:extLst>
      <p:ext uri="{BB962C8B-B14F-4D97-AF65-F5344CB8AC3E}">
        <p14:creationId xmlns:p14="http://schemas.microsoft.com/office/powerpoint/2010/main" val="3912199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28992" y="1124744"/>
            <a:ext cx="8229600" cy="4525963"/>
          </a:xfrm>
        </p:spPr>
        <p:txBody>
          <a:bodyPr/>
          <a:lstStyle/>
          <a:p>
            <a:r>
              <a:rPr lang="sl-SI" sz="2400" dirty="0"/>
              <a:t>vključevanje podatkov o dosežkih učencev v sistem ugotavljanja in zagotavljanja kakovosti oziroma podporo </a:t>
            </a:r>
            <a:r>
              <a:rPr lang="sl-SI" sz="2400" dirty="0" err="1"/>
              <a:t>evalvacijskim</a:t>
            </a:r>
            <a:r>
              <a:rPr lang="sl-SI" sz="2400" dirty="0"/>
              <a:t> in </a:t>
            </a:r>
            <a:r>
              <a:rPr lang="sl-SI" sz="2400" dirty="0" err="1"/>
              <a:t>samoevalvacijskih</a:t>
            </a:r>
            <a:r>
              <a:rPr lang="sl-SI" sz="2400" dirty="0"/>
              <a:t> procesom,</a:t>
            </a:r>
          </a:p>
          <a:p>
            <a:r>
              <a:rPr lang="sl-SI" sz="2400" dirty="0" smtClean="0"/>
              <a:t>vsakoletne dodatne informacije </a:t>
            </a:r>
            <a:r>
              <a:rPr lang="sl-SI" sz="2400" dirty="0"/>
              <a:t>o doseganju temeljne matematične in bralne pismenosti  celotne populacije </a:t>
            </a:r>
            <a:r>
              <a:rPr lang="sl-SI" sz="2400" dirty="0" smtClean="0"/>
              <a:t>na </a:t>
            </a:r>
            <a:r>
              <a:rPr lang="sl-SI" sz="2400" dirty="0"/>
              <a:t>državni ravni</a:t>
            </a:r>
            <a:r>
              <a:rPr lang="sl-SI" sz="2400" dirty="0" smtClean="0"/>
              <a:t>,</a:t>
            </a:r>
          </a:p>
          <a:p>
            <a:r>
              <a:rPr lang="sl-SI" sz="2400" dirty="0" smtClean="0"/>
              <a:t>spremljanje </a:t>
            </a:r>
            <a:r>
              <a:rPr lang="sl-SI" sz="2400" dirty="0"/>
              <a:t>napredka učenca od 3. razreda OŠ do zaključka srednje </a:t>
            </a:r>
            <a:r>
              <a:rPr lang="sl-SI" sz="2400" dirty="0" smtClean="0"/>
              <a:t>šole za sistem</a:t>
            </a:r>
            <a:endParaRPr lang="sl-SI" sz="2400" dirty="0"/>
          </a:p>
          <a:p>
            <a:r>
              <a:rPr lang="sl-SI" sz="2400" dirty="0"/>
              <a:t>e</a:t>
            </a:r>
            <a:r>
              <a:rPr lang="sl-SI" sz="2400" dirty="0" smtClean="0"/>
              <a:t>valvacijo učnih načrtov </a:t>
            </a:r>
          </a:p>
          <a:p>
            <a:r>
              <a:rPr lang="sl-SI" sz="2400" dirty="0" smtClean="0"/>
              <a:t>poenotenje </a:t>
            </a:r>
            <a:r>
              <a:rPr lang="sl-SI" sz="2400" dirty="0"/>
              <a:t>kriterijev preverjanja in ocenjevanja </a:t>
            </a:r>
            <a:r>
              <a:rPr lang="sl-SI" sz="2400" dirty="0" smtClean="0"/>
              <a:t>znanja</a:t>
            </a:r>
          </a:p>
          <a:p>
            <a:r>
              <a:rPr lang="sl-SI" sz="2400" dirty="0"/>
              <a:t>e</a:t>
            </a:r>
            <a:r>
              <a:rPr lang="sl-SI" sz="2400" dirty="0" smtClean="0"/>
              <a:t>nake možnosti za vse učence</a:t>
            </a:r>
            <a:endParaRPr lang="sl-SI" dirty="0"/>
          </a:p>
          <a:p>
            <a:endParaRPr lang="sl-SI" dirty="0"/>
          </a:p>
          <a:p>
            <a:pPr marL="0" indent="0">
              <a:buNone/>
            </a:pPr>
            <a:endParaRPr lang="sl-SI" dirty="0"/>
          </a:p>
        </p:txBody>
      </p:sp>
      <p:sp>
        <p:nvSpPr>
          <p:cNvPr id="4" name="Naslov 1"/>
          <p:cNvSpPr>
            <a:spLocks noGrp="1"/>
          </p:cNvSpPr>
          <p:nvPr>
            <p:ph type="title"/>
          </p:nvPr>
        </p:nvSpPr>
        <p:spPr>
          <a:xfrm>
            <a:off x="428992" y="0"/>
            <a:ext cx="8229600" cy="1143000"/>
          </a:xfrm>
        </p:spPr>
        <p:txBody>
          <a:bodyPr/>
          <a:lstStyle/>
          <a:p>
            <a:r>
              <a:rPr lang="sl-SI" dirty="0" smtClean="0"/>
              <a:t>Kaj pridobimo z NPZ v 3. razredu?</a:t>
            </a:r>
            <a:endParaRPr lang="en-GB" dirty="0"/>
          </a:p>
        </p:txBody>
      </p:sp>
    </p:spTree>
    <p:extLst>
      <p:ext uri="{BB962C8B-B14F-4D97-AF65-F5344CB8AC3E}">
        <p14:creationId xmlns:p14="http://schemas.microsoft.com/office/powerpoint/2010/main" val="1378644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7504" y="274638"/>
            <a:ext cx="9001000" cy="1143000"/>
          </a:xfrm>
        </p:spPr>
        <p:txBody>
          <a:bodyPr/>
          <a:lstStyle/>
          <a:p>
            <a:r>
              <a:rPr lang="sl-SI" dirty="0" smtClean="0"/>
              <a:t>Obvezna izvedba NPZ v OŠ s prilagojenim programom z NIS</a:t>
            </a:r>
            <a:endParaRPr lang="en-GB" dirty="0"/>
          </a:p>
        </p:txBody>
      </p:sp>
      <p:sp>
        <p:nvSpPr>
          <p:cNvPr id="3" name="Ograda vsebine 2"/>
          <p:cNvSpPr>
            <a:spLocks noGrp="1"/>
          </p:cNvSpPr>
          <p:nvPr>
            <p:ph idx="1"/>
          </p:nvPr>
        </p:nvSpPr>
        <p:spPr/>
        <p:txBody>
          <a:bodyPr/>
          <a:lstStyle/>
          <a:p>
            <a:r>
              <a:rPr lang="sl-SI" sz="2300" kern="1200" dirty="0" smtClean="0">
                <a:solidFill>
                  <a:schemeClr val="accent6"/>
                </a:solidFill>
              </a:rPr>
              <a:t>Trenutno nimamo objektivnih podatkov o dosežkih učencev s posebnimi potrebami, ki se šolajo v prilagojenih programih z NIS, saj je NPZ v 6. in 9. razredu prostovoljen.</a:t>
            </a:r>
          </a:p>
          <a:p>
            <a:r>
              <a:rPr lang="sl-SI" sz="2300" kern="1200" dirty="0" smtClean="0">
                <a:solidFill>
                  <a:schemeClr val="accent6"/>
                </a:solidFill>
              </a:rPr>
              <a:t>Obvezno </a:t>
            </a:r>
            <a:r>
              <a:rPr lang="sl-SI" sz="2300" kern="1200" dirty="0">
                <a:solidFill>
                  <a:schemeClr val="accent6"/>
                </a:solidFill>
              </a:rPr>
              <a:t>nacionalno preverjanje znanja v 6. in 9. razredu v programu z nižjim izobrazbenim standardom bo omogočalo pridobivanje objektivnih informacij o doseženem znanju celotne populacije in posameznih skupin </a:t>
            </a:r>
            <a:r>
              <a:rPr lang="sl-SI" sz="2300" kern="1200" dirty="0" smtClean="0">
                <a:solidFill>
                  <a:schemeClr val="accent6"/>
                </a:solidFill>
              </a:rPr>
              <a:t>učencev.</a:t>
            </a:r>
          </a:p>
          <a:p>
            <a:r>
              <a:rPr lang="sl-SI" sz="2300" kern="1200" dirty="0" smtClean="0">
                <a:solidFill>
                  <a:schemeClr val="accent6"/>
                </a:solidFill>
              </a:rPr>
              <a:t>Šolam </a:t>
            </a:r>
            <a:r>
              <a:rPr lang="sl-SI" sz="2300" kern="1200" dirty="0">
                <a:solidFill>
                  <a:schemeClr val="accent6"/>
                </a:solidFill>
              </a:rPr>
              <a:t>in strokovnim delavcem bo omogočena uporaba objektivnih podatkov o dosežkih učencev v procesih evalvacije in </a:t>
            </a:r>
            <a:r>
              <a:rPr lang="sl-SI" sz="2300" kern="1200" dirty="0" err="1" smtClean="0">
                <a:solidFill>
                  <a:schemeClr val="accent6"/>
                </a:solidFill>
              </a:rPr>
              <a:t>samoevalvacije</a:t>
            </a:r>
            <a:r>
              <a:rPr lang="sl-SI" sz="2300" kern="1200" dirty="0" smtClean="0">
                <a:solidFill>
                  <a:schemeClr val="accent6"/>
                </a:solidFill>
              </a:rPr>
              <a:t>.</a:t>
            </a:r>
          </a:p>
          <a:p>
            <a:r>
              <a:rPr lang="sl-SI" sz="2300" kern="1200" dirty="0" smtClean="0">
                <a:solidFill>
                  <a:schemeClr val="accent6"/>
                </a:solidFill>
              </a:rPr>
              <a:t>Država </a:t>
            </a:r>
            <a:r>
              <a:rPr lang="sl-SI" sz="2300" kern="1200" dirty="0">
                <a:solidFill>
                  <a:schemeClr val="accent6"/>
                </a:solidFill>
              </a:rPr>
              <a:t>in </a:t>
            </a:r>
            <a:r>
              <a:rPr lang="sl-SI" sz="2300" kern="1200" dirty="0" smtClean="0">
                <a:solidFill>
                  <a:schemeClr val="accent6"/>
                </a:solidFill>
              </a:rPr>
              <a:t>strokovne institucije bodo dobile možnost za s </a:t>
            </a:r>
            <a:r>
              <a:rPr lang="sl-SI" sz="2300" kern="1200" dirty="0">
                <a:solidFill>
                  <a:schemeClr val="accent6"/>
                </a:solidFill>
              </a:rPr>
              <a:t>podatki podprto iskanje sistemskih rešitev na nacionalni ravni. </a:t>
            </a:r>
          </a:p>
          <a:p>
            <a:pPr marL="0" indent="0">
              <a:buNone/>
            </a:pPr>
            <a:endParaRPr lang="en-GB" sz="2600" dirty="0">
              <a:solidFill>
                <a:schemeClr val="accent6"/>
              </a:solidFill>
            </a:endParaRPr>
          </a:p>
        </p:txBody>
      </p:sp>
    </p:spTree>
    <p:extLst>
      <p:ext uri="{BB962C8B-B14F-4D97-AF65-F5344CB8AC3E}">
        <p14:creationId xmlns:p14="http://schemas.microsoft.com/office/powerpoint/2010/main" val="2924609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Možnost upoštevanja dosežkov NPZ v 9. razredu pri vpisu v srednje šole</a:t>
            </a:r>
            <a:endParaRPr lang="en-GB" dirty="0"/>
          </a:p>
        </p:txBody>
      </p:sp>
      <p:sp>
        <p:nvSpPr>
          <p:cNvPr id="3" name="Ograda vsebine 2"/>
          <p:cNvSpPr>
            <a:spLocks noGrp="1"/>
          </p:cNvSpPr>
          <p:nvPr>
            <p:ph idx="1"/>
          </p:nvPr>
        </p:nvSpPr>
        <p:spPr/>
        <p:txBody>
          <a:bodyPr/>
          <a:lstStyle/>
          <a:p>
            <a:r>
              <a:rPr lang="sl-SI" sz="2600" dirty="0" smtClean="0"/>
              <a:t>ravnatelji že leta opozarjajo, da mora NPZ v 9. razredu dobiti nov namen in vpliv</a:t>
            </a:r>
          </a:p>
          <a:p>
            <a:r>
              <a:rPr lang="sl-SI" sz="2600" dirty="0"/>
              <a:t>š</a:t>
            </a:r>
            <a:r>
              <a:rPr lang="sl-SI" sz="2600" dirty="0" smtClean="0"/>
              <a:t>olske ocene ne odražajo dejanskega znanja</a:t>
            </a:r>
          </a:p>
          <a:p>
            <a:r>
              <a:rPr lang="sl-SI" sz="2600" dirty="0" smtClean="0"/>
              <a:t>NPZ ima boljšo napovedno vrednost za uspešnost v srednji šoli kot šolske ocene</a:t>
            </a:r>
          </a:p>
          <a:p>
            <a:r>
              <a:rPr lang="sl-SI" sz="2600" dirty="0" smtClean="0"/>
              <a:t>v predlogu sprememb Zakona o osnovni šoli je podana možnost, da se dosežki učencev pri NPZ upoštevajo kot eno izmed meril za vpis na srednje šole (leta 2023 je okrog 45 % šol omejilo vpis)</a:t>
            </a:r>
          </a:p>
          <a:p>
            <a:r>
              <a:rPr lang="sl-SI" sz="2600" dirty="0" smtClean="0"/>
              <a:t>NPZ se bo prestavil v mesec april, ko še niso znani podatki o omejitvah vpisa</a:t>
            </a:r>
          </a:p>
          <a:p>
            <a:endParaRPr lang="en-GB" dirty="0"/>
          </a:p>
        </p:txBody>
      </p:sp>
    </p:spTree>
    <p:extLst>
      <p:ext uri="{BB962C8B-B14F-4D97-AF65-F5344CB8AC3E}">
        <p14:creationId xmlns:p14="http://schemas.microsoft.com/office/powerpoint/2010/main" val="13266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Možnost  določitve petih tretjih predmetov</a:t>
            </a:r>
            <a:endParaRPr lang="en-GB" dirty="0"/>
          </a:p>
        </p:txBody>
      </p:sp>
      <p:sp>
        <p:nvSpPr>
          <p:cNvPr id="3" name="Ograda vsebine 2"/>
          <p:cNvSpPr>
            <a:spLocks noGrp="1"/>
          </p:cNvSpPr>
          <p:nvPr>
            <p:ph idx="1"/>
          </p:nvPr>
        </p:nvSpPr>
        <p:spPr/>
        <p:txBody>
          <a:bodyPr/>
          <a:lstStyle/>
          <a:p>
            <a:r>
              <a:rPr lang="sl-SI" dirty="0"/>
              <a:t>d</a:t>
            </a:r>
            <a:r>
              <a:rPr lang="sl-SI" dirty="0" smtClean="0"/>
              <a:t>rugi jezik ali jezik okolja v Slovenski Istri doslej nista bila izbrana za NPZ v 9. razredu, čeprav sta obvezna predmeta 8. in. 9. razreda</a:t>
            </a:r>
          </a:p>
          <a:p>
            <a:r>
              <a:rPr lang="sl-SI" dirty="0" smtClean="0"/>
              <a:t>tretji predmeti se praviloma izmenjujejo vsake tri leta – sistem pridobi povratne informacije o doseganju ciljev in standardov znanja vsaj trikrat v času veljavnosti učnih načrtov</a:t>
            </a:r>
          </a:p>
          <a:p>
            <a:r>
              <a:rPr lang="sl-SI" dirty="0" smtClean="0"/>
              <a:t>s predlagano spremembo je podana možnost določitve petih tretjih predmetov, če bo med določenimi tudi drugi jezik</a:t>
            </a:r>
            <a:endParaRPr lang="en-GB" dirty="0"/>
          </a:p>
        </p:txBody>
      </p:sp>
    </p:spTree>
    <p:extLst>
      <p:ext uri="{BB962C8B-B14F-4D97-AF65-F5344CB8AC3E}">
        <p14:creationId xmlns:p14="http://schemas.microsoft.com/office/powerpoint/2010/main" val="1571795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476672"/>
            <a:ext cx="8229600" cy="940966"/>
          </a:xfrm>
        </p:spPr>
        <p:txBody>
          <a:bodyPr/>
          <a:lstStyle/>
          <a:p>
            <a:r>
              <a:rPr lang="sl-SI" dirty="0" smtClean="0"/>
              <a:t>Kaj se preverja na NPZ?</a:t>
            </a:r>
            <a:br>
              <a:rPr lang="sl-SI" dirty="0" smtClean="0"/>
            </a:br>
            <a:endParaRPr lang="en-GB" dirty="0"/>
          </a:p>
        </p:txBody>
      </p:sp>
      <p:sp>
        <p:nvSpPr>
          <p:cNvPr id="3" name="Ograda vsebine 2"/>
          <p:cNvSpPr>
            <a:spLocks noGrp="1"/>
          </p:cNvSpPr>
          <p:nvPr>
            <p:ph idx="1"/>
          </p:nvPr>
        </p:nvSpPr>
        <p:spPr/>
        <p:txBody>
          <a:bodyPr/>
          <a:lstStyle/>
          <a:p>
            <a:pPr marL="0" indent="0" algn="ctr">
              <a:buNone/>
            </a:pPr>
            <a:r>
              <a:rPr lang="sl-SI" dirty="0" smtClean="0"/>
              <a:t>Obstoječe stanje: </a:t>
            </a:r>
          </a:p>
          <a:p>
            <a:pPr marL="0" indent="0" algn="ctr">
              <a:buNone/>
            </a:pPr>
            <a:r>
              <a:rPr lang="sl-SI" dirty="0" smtClean="0"/>
              <a:t>standardi iz učnih načrtov</a:t>
            </a:r>
          </a:p>
          <a:p>
            <a:pPr marL="0" indent="0" algn="ctr">
              <a:buNone/>
            </a:pPr>
            <a:endParaRPr lang="sl-SI" dirty="0" smtClean="0"/>
          </a:p>
          <a:p>
            <a:pPr marL="0" indent="0" algn="ctr">
              <a:buNone/>
            </a:pPr>
            <a:endParaRPr lang="sl-SI" dirty="0"/>
          </a:p>
          <a:p>
            <a:pPr marL="0" indent="0" algn="ctr">
              <a:buNone/>
            </a:pPr>
            <a:r>
              <a:rPr lang="sl-SI" dirty="0" smtClean="0"/>
              <a:t>Predlog: </a:t>
            </a:r>
          </a:p>
          <a:p>
            <a:pPr marL="0" indent="0" algn="ctr">
              <a:buNone/>
            </a:pPr>
            <a:r>
              <a:rPr lang="sl-SI" dirty="0" smtClean="0"/>
              <a:t>cilji in standardi iz učnih načrtov</a:t>
            </a:r>
            <a:endParaRPr lang="en-GB" dirty="0"/>
          </a:p>
        </p:txBody>
      </p:sp>
      <p:sp>
        <p:nvSpPr>
          <p:cNvPr id="4" name="Puščica dol 3"/>
          <p:cNvSpPr/>
          <p:nvPr/>
        </p:nvSpPr>
        <p:spPr>
          <a:xfrm>
            <a:off x="4211960" y="2636912"/>
            <a:ext cx="720080"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8252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Kam se zapišejo dosežki in v kakšni obliki?</a:t>
            </a:r>
            <a:endParaRPr lang="en-GB" dirty="0"/>
          </a:p>
        </p:txBody>
      </p:sp>
      <p:sp>
        <p:nvSpPr>
          <p:cNvPr id="3" name="Ograda vsebine 2"/>
          <p:cNvSpPr>
            <a:spLocks noGrp="1"/>
          </p:cNvSpPr>
          <p:nvPr>
            <p:ph idx="1"/>
          </p:nvPr>
        </p:nvSpPr>
        <p:spPr/>
        <p:txBody>
          <a:bodyPr/>
          <a:lstStyle/>
          <a:p>
            <a:pPr marL="0" indent="0" algn="ctr">
              <a:buNone/>
            </a:pPr>
            <a:r>
              <a:rPr lang="sl-SI" sz="2600" dirty="0"/>
              <a:t>Obstoječe stanje: </a:t>
            </a:r>
          </a:p>
          <a:p>
            <a:pPr algn="ctr"/>
            <a:r>
              <a:rPr lang="sl-SI" sz="2600" dirty="0"/>
              <a:t>d</a:t>
            </a:r>
            <a:r>
              <a:rPr lang="sl-SI" sz="2600" dirty="0" smtClean="0"/>
              <a:t>osežki učenca v odstotnih točkah v obvestilo o uspehu</a:t>
            </a:r>
            <a:endParaRPr lang="sl-SI" sz="2600" dirty="0"/>
          </a:p>
          <a:p>
            <a:pPr marL="0" indent="0" algn="ctr">
              <a:buNone/>
            </a:pPr>
            <a:endParaRPr lang="sl-SI" sz="2600" dirty="0"/>
          </a:p>
          <a:p>
            <a:pPr marL="0" indent="0" algn="ctr">
              <a:buNone/>
            </a:pPr>
            <a:endParaRPr lang="sl-SI" sz="2600" dirty="0"/>
          </a:p>
          <a:p>
            <a:pPr marL="0" indent="0" algn="ctr">
              <a:buNone/>
            </a:pPr>
            <a:r>
              <a:rPr lang="sl-SI" sz="2600" dirty="0"/>
              <a:t>Predlog: </a:t>
            </a:r>
          </a:p>
          <a:p>
            <a:pPr algn="ctr"/>
            <a:r>
              <a:rPr lang="sl-SI" sz="2600" dirty="0"/>
              <a:t>dosežki </a:t>
            </a:r>
            <a:r>
              <a:rPr lang="sl-SI" sz="2600" dirty="0" smtClean="0"/>
              <a:t>učenca in nacionalna povprečja v odstotnih točkah </a:t>
            </a:r>
            <a:r>
              <a:rPr lang="sl-SI" sz="2600" dirty="0"/>
              <a:t>v obvestilo o </a:t>
            </a:r>
            <a:r>
              <a:rPr lang="sl-SI" sz="2600" dirty="0" smtClean="0"/>
              <a:t>uspehu za učence 3. in 6. razreda</a:t>
            </a:r>
            <a:endParaRPr lang="sl-SI" sz="2600" dirty="0"/>
          </a:p>
          <a:p>
            <a:pPr algn="ctr"/>
            <a:r>
              <a:rPr lang="sl-SI" sz="2600" dirty="0"/>
              <a:t>dosežki učenca in nacionalna povprečja v odstotnih točkah v </a:t>
            </a:r>
            <a:r>
              <a:rPr lang="sl-SI" sz="2600" dirty="0" smtClean="0"/>
              <a:t>zaključno spričevalo </a:t>
            </a:r>
            <a:r>
              <a:rPr lang="sl-SI" sz="2600" dirty="0"/>
              <a:t>za učence </a:t>
            </a:r>
            <a:r>
              <a:rPr lang="sl-SI" sz="2600" dirty="0" smtClean="0"/>
              <a:t>9. </a:t>
            </a:r>
            <a:r>
              <a:rPr lang="sl-SI" sz="2600" dirty="0"/>
              <a:t>razreda</a:t>
            </a:r>
            <a:endParaRPr lang="en-GB" sz="2600" dirty="0"/>
          </a:p>
        </p:txBody>
      </p:sp>
      <p:sp>
        <p:nvSpPr>
          <p:cNvPr id="4" name="Puščica dol 3"/>
          <p:cNvSpPr/>
          <p:nvPr/>
        </p:nvSpPr>
        <p:spPr>
          <a:xfrm>
            <a:off x="4211960" y="2564904"/>
            <a:ext cx="576064"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779874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Druge spremembe</a:t>
            </a:r>
            <a:endParaRPr lang="en-GB" dirty="0"/>
          </a:p>
        </p:txBody>
      </p:sp>
      <p:sp>
        <p:nvSpPr>
          <p:cNvPr id="3" name="Ograda vsebine 2"/>
          <p:cNvSpPr>
            <a:spLocks noGrp="1"/>
          </p:cNvSpPr>
          <p:nvPr>
            <p:ph idx="1"/>
          </p:nvPr>
        </p:nvSpPr>
        <p:spPr/>
        <p:txBody>
          <a:bodyPr/>
          <a:lstStyle/>
          <a:p>
            <a:r>
              <a:rPr lang="sl-SI" dirty="0" smtClean="0"/>
              <a:t>učenci priseljenci iz </a:t>
            </a:r>
            <a:r>
              <a:rPr lang="sl-SI" dirty="0"/>
              <a:t>drugih držav opravljajo nacionalno </a:t>
            </a:r>
            <a:r>
              <a:rPr lang="sl-SI" dirty="0">
                <a:solidFill>
                  <a:schemeClr val="accent6"/>
                </a:solidFill>
              </a:rPr>
              <a:t>preverjanje znanja prvo in drugo šolsko leto od vključitve v osnovno šolo prostovoljno</a:t>
            </a:r>
            <a:endParaRPr lang="en-GB" dirty="0">
              <a:solidFill>
                <a:schemeClr val="accent6"/>
              </a:solidFill>
            </a:endParaRPr>
          </a:p>
          <a:p>
            <a:r>
              <a:rPr lang="sl-SI" dirty="0" err="1" smtClean="0">
                <a:solidFill>
                  <a:schemeClr val="accent6"/>
                </a:solidFill>
              </a:rPr>
              <a:t>Ricu</a:t>
            </a:r>
            <a:r>
              <a:rPr lang="sl-SI" dirty="0" smtClean="0">
                <a:solidFill>
                  <a:schemeClr val="accent6"/>
                </a:solidFill>
              </a:rPr>
              <a:t> je dodana pravica za zbiranje podatkov o učencih 3. razreda</a:t>
            </a:r>
          </a:p>
          <a:p>
            <a:r>
              <a:rPr lang="sl-SI" dirty="0" smtClean="0">
                <a:solidFill>
                  <a:schemeClr val="accent6"/>
                </a:solidFill>
              </a:rPr>
              <a:t>v 97. členu sta podrobneje opredeljena dostopnost in rokovanje s podatki in analizami o dosežkih pri NPZ</a:t>
            </a:r>
          </a:p>
          <a:p>
            <a:pPr fontAlgn="auto" hangingPunct="0">
              <a:spcBef>
                <a:spcPts val="0"/>
              </a:spcBef>
              <a:spcAft>
                <a:spcPts val="0"/>
              </a:spcAft>
              <a:buFont typeface="Arial" panose="020B0604020202020204" pitchFamily="34" charset="0"/>
              <a:buChar char="•"/>
              <a:defRPr/>
            </a:pPr>
            <a:r>
              <a:rPr lang="sl-SI" dirty="0">
                <a:solidFill>
                  <a:schemeClr val="accent6"/>
                </a:solidFill>
              </a:rPr>
              <a:t>v</a:t>
            </a:r>
            <a:r>
              <a:rPr lang="sl-SI" dirty="0" smtClean="0">
                <a:solidFill>
                  <a:schemeClr val="accent6"/>
                </a:solidFill>
              </a:rPr>
              <a:t> </a:t>
            </a:r>
            <a:r>
              <a:rPr lang="sl-SI" dirty="0" err="1" smtClean="0">
                <a:solidFill>
                  <a:schemeClr val="accent6"/>
                </a:solidFill>
              </a:rPr>
              <a:t>102.a</a:t>
            </a:r>
            <a:r>
              <a:rPr lang="sl-SI" dirty="0" smtClean="0">
                <a:solidFill>
                  <a:schemeClr val="accent6"/>
                </a:solidFill>
              </a:rPr>
              <a:t> členu so na novo opredeljene globe </a:t>
            </a:r>
            <a:r>
              <a:rPr lang="sl-SI" kern="1200" dirty="0">
                <a:solidFill>
                  <a:schemeClr val="accent6"/>
                </a:solidFill>
              </a:rPr>
              <a:t>za prekrške zaradi nedovoljene uporabe podatkov nacionalnega preverjanja znanja</a:t>
            </a:r>
            <a:endParaRPr lang="sl-SI" sz="3200" dirty="0">
              <a:solidFill>
                <a:schemeClr val="accent6"/>
              </a:solidFill>
            </a:endParaRPr>
          </a:p>
          <a:p>
            <a:endParaRPr lang="en-GB" dirty="0"/>
          </a:p>
        </p:txBody>
      </p:sp>
    </p:spTree>
    <p:extLst>
      <p:ext uri="{BB962C8B-B14F-4D97-AF65-F5344CB8AC3E}">
        <p14:creationId xmlns:p14="http://schemas.microsoft.com/office/powerpoint/2010/main" val="2551458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44624"/>
            <a:ext cx="8229600" cy="1143000"/>
          </a:xfrm>
        </p:spPr>
        <p:txBody>
          <a:bodyPr/>
          <a:lstStyle/>
          <a:p>
            <a:r>
              <a:rPr lang="sl-SI" dirty="0" smtClean="0"/>
              <a:t>Pobude za spremembo Zakona o osnovni šoli</a:t>
            </a:r>
            <a:endParaRPr lang="en-GB" dirty="0"/>
          </a:p>
        </p:txBody>
      </p:sp>
      <p:sp>
        <p:nvSpPr>
          <p:cNvPr id="3" name="Ograda vsebine 2"/>
          <p:cNvSpPr>
            <a:spLocks noGrp="1"/>
          </p:cNvSpPr>
          <p:nvPr>
            <p:ph idx="1"/>
          </p:nvPr>
        </p:nvSpPr>
        <p:spPr>
          <a:xfrm>
            <a:off x="179512" y="1628800"/>
            <a:ext cx="8784976" cy="4929411"/>
          </a:xfrm>
        </p:spPr>
        <p:txBody>
          <a:bodyPr/>
          <a:lstStyle/>
          <a:p>
            <a:pPr marL="0" indent="0">
              <a:buNone/>
            </a:pPr>
            <a:r>
              <a:rPr lang="sl-SI" sz="2200" dirty="0" smtClean="0"/>
              <a:t>Pobude za spremembo Zakona o osnovni šoli za področje </a:t>
            </a:r>
            <a:r>
              <a:rPr lang="sl-SI" sz="2200" dirty="0" smtClean="0"/>
              <a:t>NPZ</a:t>
            </a:r>
          </a:p>
          <a:p>
            <a:pPr marL="0" indent="0">
              <a:buNone/>
            </a:pPr>
            <a:endParaRPr lang="sl-SI" sz="2200" dirty="0" smtClean="0"/>
          </a:p>
          <a:p>
            <a:r>
              <a:rPr lang="sl-SI" sz="2200" dirty="0" smtClean="0"/>
              <a:t>Državna komisija za vodenje </a:t>
            </a:r>
            <a:r>
              <a:rPr lang="sl-SI" sz="2200" dirty="0" smtClean="0"/>
              <a:t>NPZ si </a:t>
            </a:r>
            <a:r>
              <a:rPr lang="sl-SI" sz="2200" dirty="0" smtClean="0"/>
              <a:t>od leta 2014 si prizadeva za uvedbo NPZ v 3. </a:t>
            </a:r>
            <a:r>
              <a:rPr lang="sl-SI" sz="2200" dirty="0" smtClean="0"/>
              <a:t>razredu (Bela knjiga o VI v RS 2011)</a:t>
            </a:r>
          </a:p>
          <a:p>
            <a:r>
              <a:rPr lang="sl-SI" sz="2200" dirty="0" smtClean="0"/>
              <a:t>ravnatelji </a:t>
            </a:r>
            <a:r>
              <a:rPr lang="sl-SI" sz="2200" dirty="0"/>
              <a:t>OŠ </a:t>
            </a:r>
            <a:r>
              <a:rPr lang="sl-SI" sz="2200" dirty="0" smtClean="0"/>
              <a:t>s prilagojenim programom z NIS so že leta 2016 predlagali </a:t>
            </a:r>
            <a:r>
              <a:rPr lang="sl-SI" sz="2200" dirty="0"/>
              <a:t>obvezno izvajanje NPZ v 6. in 9. </a:t>
            </a:r>
            <a:r>
              <a:rPr lang="sl-SI" sz="2200" dirty="0" smtClean="0"/>
              <a:t>razredu</a:t>
            </a:r>
            <a:r>
              <a:rPr lang="sl-SI" sz="2200" dirty="0" smtClean="0"/>
              <a:t>; PK </a:t>
            </a:r>
            <a:r>
              <a:rPr lang="sl-SI" sz="2200" dirty="0" smtClean="0"/>
              <a:t>za </a:t>
            </a:r>
            <a:r>
              <a:rPr lang="sl-SI" sz="2200" dirty="0" smtClean="0"/>
              <a:t>NIS, Pedagoška fakulteta </a:t>
            </a:r>
            <a:r>
              <a:rPr lang="sl-SI" sz="2200" dirty="0" smtClean="0"/>
              <a:t>v Ljubljani </a:t>
            </a:r>
            <a:r>
              <a:rPr lang="sl-SI" sz="2200" dirty="0" smtClean="0"/>
              <a:t>in DK NPZ so predlog podprle </a:t>
            </a:r>
          </a:p>
          <a:p>
            <a:r>
              <a:rPr lang="sl-SI" sz="2200" dirty="0" smtClean="0"/>
              <a:t>ravnatelji </a:t>
            </a:r>
            <a:r>
              <a:rPr lang="sl-SI" sz="2200" dirty="0" smtClean="0"/>
              <a:t>OŠ </a:t>
            </a:r>
            <a:r>
              <a:rPr lang="sl-SI" sz="2200" dirty="0" smtClean="0"/>
              <a:t>so se zavzemali za </a:t>
            </a:r>
            <a:r>
              <a:rPr lang="sl-SI" sz="2200" dirty="0" smtClean="0"/>
              <a:t>spremembo </a:t>
            </a:r>
            <a:r>
              <a:rPr lang="sl-SI" sz="2200" dirty="0" smtClean="0"/>
              <a:t>namena NPZ </a:t>
            </a:r>
            <a:r>
              <a:rPr lang="sl-SI" sz="2200" dirty="0" smtClean="0"/>
              <a:t>v 9. </a:t>
            </a:r>
            <a:r>
              <a:rPr lang="sl-SI" sz="2200" dirty="0" smtClean="0"/>
              <a:t>razredu (zaradi nemotiviranosti učencev)</a:t>
            </a:r>
            <a:endParaRPr lang="sl-SI" sz="2200" dirty="0" smtClean="0"/>
          </a:p>
          <a:p>
            <a:r>
              <a:rPr lang="sl-SI" sz="2200" dirty="0" smtClean="0"/>
              <a:t>srednješolski ravnatelji so predlagali, da se </a:t>
            </a:r>
            <a:r>
              <a:rPr lang="sl-SI" sz="2200" dirty="0" smtClean="0"/>
              <a:t>NPZ </a:t>
            </a:r>
            <a:r>
              <a:rPr lang="sl-SI" sz="2200" dirty="0" smtClean="0"/>
              <a:t>upošteva kot eno izmed meril pri </a:t>
            </a:r>
            <a:r>
              <a:rPr lang="sl-SI" sz="2200" dirty="0" smtClean="0"/>
              <a:t>vpisu v srednje šole</a:t>
            </a:r>
            <a:endParaRPr lang="sl-SI" sz="2200" dirty="0"/>
          </a:p>
          <a:p>
            <a:pPr marL="0" indent="0">
              <a:buNone/>
            </a:pPr>
            <a:endParaRPr lang="sl-SI" sz="2200" dirty="0" smtClean="0"/>
          </a:p>
          <a:p>
            <a:endParaRPr lang="sl-SI" dirty="0" smtClean="0"/>
          </a:p>
          <a:p>
            <a:endParaRPr lang="en-GB" dirty="0"/>
          </a:p>
        </p:txBody>
      </p:sp>
    </p:spTree>
    <p:extLst>
      <p:ext uri="{BB962C8B-B14F-4D97-AF65-F5344CB8AC3E}">
        <p14:creationId xmlns:p14="http://schemas.microsoft.com/office/powerpoint/2010/main" val="2693907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8424"/>
            <a:ext cx="8229600" cy="1143000"/>
          </a:xfrm>
        </p:spPr>
        <p:txBody>
          <a:bodyPr/>
          <a:lstStyle/>
          <a:p>
            <a:r>
              <a:rPr lang="sl-SI" dirty="0" smtClean="0"/>
              <a:t>Predlog sprememb Zakona o osnovni šoli (1)</a:t>
            </a:r>
            <a:endParaRPr lang="en-GB" dirty="0"/>
          </a:p>
        </p:txBody>
      </p:sp>
      <p:graphicFrame>
        <p:nvGraphicFramePr>
          <p:cNvPr id="4" name="Ograda vsebine 3"/>
          <p:cNvGraphicFramePr>
            <a:graphicFrameLocks noGrp="1"/>
          </p:cNvGraphicFramePr>
          <p:nvPr>
            <p:ph idx="1"/>
            <p:extLst>
              <p:ext uri="{D42A27DB-BD31-4B8C-83A1-F6EECF244321}">
                <p14:modId xmlns:p14="http://schemas.microsoft.com/office/powerpoint/2010/main" val="938791589"/>
              </p:ext>
            </p:extLst>
          </p:nvPr>
        </p:nvGraphicFramePr>
        <p:xfrm>
          <a:off x="251520" y="1196752"/>
          <a:ext cx="8280920" cy="5076569"/>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342231">
                <a:tc>
                  <a:txBody>
                    <a:bodyPr/>
                    <a:lstStyle/>
                    <a:p>
                      <a:r>
                        <a:rPr lang="sl-SI" sz="2000" dirty="0" smtClean="0"/>
                        <a:t>Obstoječe stanje</a:t>
                      </a:r>
                      <a:endParaRPr lang="en-GB" sz="2000" dirty="0"/>
                    </a:p>
                  </a:txBody>
                  <a:tcPr/>
                </a:tc>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342231">
                <a:tc>
                  <a:txBody>
                    <a:bodyPr/>
                    <a:lstStyle/>
                    <a:p>
                      <a:r>
                        <a:rPr lang="sl-SI" sz="2000" dirty="0" smtClean="0"/>
                        <a:t>64. člen</a:t>
                      </a:r>
                      <a:endParaRPr lang="en-GB" sz="2000" dirty="0"/>
                    </a:p>
                  </a:txBody>
                  <a:tcPr/>
                </a:tc>
                <a:tc>
                  <a:txBody>
                    <a:bodyPr/>
                    <a:lstStyle/>
                    <a:p>
                      <a:r>
                        <a:rPr lang="sl-SI" sz="2000" dirty="0" smtClean="0"/>
                        <a:t>64. člen</a:t>
                      </a:r>
                      <a:endParaRPr lang="en-GB" sz="2000" dirty="0"/>
                    </a:p>
                  </a:txBody>
                  <a:tcPr/>
                </a:tc>
                <a:extLst>
                  <a:ext uri="{0D108BD9-81ED-4DB2-BD59-A6C34878D82A}">
                    <a16:rowId xmlns:a16="http://schemas.microsoft.com/office/drawing/2014/main" xmlns="" val="10001"/>
                  </a:ext>
                </a:extLst>
              </a:tr>
              <a:tr h="4284089">
                <a:tc>
                  <a:txBody>
                    <a:bodyPr/>
                    <a:lstStyle/>
                    <a:p>
                      <a:pPr marL="285750" indent="-285750">
                        <a:buFont typeface="Arial" panose="020B0604020202020204" pitchFamily="34" charset="0"/>
                        <a:buChar char="•"/>
                      </a:pPr>
                      <a:r>
                        <a:rPr lang="sl-SI" sz="2000" dirty="0" smtClean="0"/>
                        <a:t>nacionalno preverjanje znanja obvezno</a:t>
                      </a:r>
                      <a:r>
                        <a:rPr lang="sl-SI" sz="2000" baseline="0" dirty="0" smtClean="0"/>
                        <a:t> opravljajo učenci 6. in 9. razreda</a:t>
                      </a:r>
                      <a:endParaRPr lang="en-GB" sz="20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nacionalno preverjanje znanja obvezno</a:t>
                      </a:r>
                      <a:r>
                        <a:rPr lang="sl-SI" sz="2000" baseline="0" dirty="0" smtClean="0"/>
                        <a:t> opravljajo učenci </a:t>
                      </a:r>
                      <a:r>
                        <a:rPr lang="sl-SI" sz="2000" b="1" baseline="0" dirty="0" smtClean="0">
                          <a:solidFill>
                            <a:schemeClr val="tx1"/>
                          </a:solidFill>
                        </a:rPr>
                        <a:t>3</a:t>
                      </a:r>
                      <a:r>
                        <a:rPr lang="sl-SI" sz="2000" baseline="0" dirty="0" smtClean="0"/>
                        <a:t>., 6. in 9. razreda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solidFill>
                            <a:schemeClr val="tx1"/>
                          </a:solidFill>
                        </a:rPr>
                        <a:t>V 3. razredu osnovna šola po predpisanem postopku izvede nacionalno preverjanje znanja iz </a:t>
                      </a:r>
                      <a:r>
                        <a:rPr lang="sl-SI" sz="2000" b="1" dirty="0" smtClean="0">
                          <a:solidFill>
                            <a:schemeClr val="tx1"/>
                          </a:solidFill>
                        </a:rPr>
                        <a:t>slovenščine</a:t>
                      </a:r>
                      <a:r>
                        <a:rPr lang="sl-SI" sz="2000" dirty="0" smtClean="0">
                          <a:solidFill>
                            <a:schemeClr val="tx1"/>
                          </a:solidFill>
                        </a:rPr>
                        <a:t> in </a:t>
                      </a:r>
                      <a:r>
                        <a:rPr lang="sl-SI" sz="2000" b="1" dirty="0" smtClean="0">
                          <a:solidFill>
                            <a:schemeClr val="tx1"/>
                          </a:solidFill>
                        </a:rPr>
                        <a:t>matematike</a:t>
                      </a:r>
                      <a:r>
                        <a:rPr lang="sl-SI" sz="2000" dirty="0" smtClean="0">
                          <a:solidFill>
                            <a:schemeClr val="tx1"/>
                          </a:solidFill>
                        </a:rPr>
                        <a:t>. Na narodno mešanem območju osnovna šola z italijanskim učnim jezikom izvede nacionalno preverjanje znanja iz </a:t>
                      </a:r>
                      <a:r>
                        <a:rPr lang="sl-SI" sz="2000" b="1" dirty="0" smtClean="0">
                          <a:solidFill>
                            <a:schemeClr val="tx1"/>
                          </a:solidFill>
                        </a:rPr>
                        <a:t>italijanščine</a:t>
                      </a:r>
                      <a:r>
                        <a:rPr lang="sl-SI" sz="2000" dirty="0" smtClean="0">
                          <a:solidFill>
                            <a:schemeClr val="tx1"/>
                          </a:solidFill>
                        </a:rPr>
                        <a:t> in </a:t>
                      </a:r>
                      <a:r>
                        <a:rPr lang="sl-SI" sz="2000" b="1" dirty="0" smtClean="0">
                          <a:solidFill>
                            <a:schemeClr val="tx1"/>
                          </a:solidFill>
                        </a:rPr>
                        <a:t>matematike</a:t>
                      </a:r>
                      <a:r>
                        <a:rPr lang="sl-SI" sz="2000" dirty="0" smtClean="0">
                          <a:solidFill>
                            <a:schemeClr val="tx1"/>
                          </a:solidFill>
                        </a:rPr>
                        <a:t>, dvojezična osnovna šola pa iz </a:t>
                      </a:r>
                      <a:r>
                        <a:rPr lang="sl-SI" sz="2000" b="1" dirty="0" smtClean="0">
                          <a:solidFill>
                            <a:schemeClr val="tx1"/>
                          </a:solidFill>
                        </a:rPr>
                        <a:t>slovenščine ali madžarščine </a:t>
                      </a:r>
                      <a:r>
                        <a:rPr lang="sl-SI" sz="2000" dirty="0" smtClean="0">
                          <a:solidFill>
                            <a:schemeClr val="tx1"/>
                          </a:solidFill>
                        </a:rPr>
                        <a:t>ter </a:t>
                      </a:r>
                      <a:r>
                        <a:rPr lang="sl-SI" sz="2000" b="1" dirty="0" smtClean="0">
                          <a:solidFill>
                            <a:schemeClr val="tx1"/>
                          </a:solidFill>
                        </a:rPr>
                        <a:t>matematike</a:t>
                      </a:r>
                      <a:r>
                        <a:rPr lang="sl-SI" sz="2000" dirty="0" smtClean="0">
                          <a:solidFill>
                            <a:schemeClr val="tx1"/>
                          </a:solidFill>
                        </a:rPr>
                        <a:t>. </a:t>
                      </a:r>
                      <a:endParaRPr lang="en-GB" sz="20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507121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(2)</a:t>
            </a:r>
            <a:endParaRPr lang="en-GB" dirty="0"/>
          </a:p>
        </p:txBody>
      </p:sp>
      <p:graphicFrame>
        <p:nvGraphicFramePr>
          <p:cNvPr id="4" name="Ograda vsebine 3"/>
          <p:cNvGraphicFramePr>
            <a:graphicFrameLocks noGrp="1"/>
          </p:cNvGraphicFramePr>
          <p:nvPr>
            <p:ph idx="1"/>
            <p:extLst>
              <p:ext uri="{D42A27DB-BD31-4B8C-83A1-F6EECF244321}">
                <p14:modId xmlns:p14="http://schemas.microsoft.com/office/powerpoint/2010/main" val="1023131031"/>
              </p:ext>
            </p:extLst>
          </p:nvPr>
        </p:nvGraphicFramePr>
        <p:xfrm>
          <a:off x="457200" y="1600200"/>
          <a:ext cx="8229600" cy="51257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sl-SI" dirty="0" smtClean="0"/>
                        <a:t>Obstoječe stanje</a:t>
                      </a:r>
                      <a:endParaRPr lang="en-GB" dirty="0"/>
                    </a:p>
                  </a:txBody>
                  <a:tcPr/>
                </a:tc>
                <a:tc>
                  <a:txBody>
                    <a:bodyPr/>
                    <a:lstStyle/>
                    <a:p>
                      <a:r>
                        <a:rPr lang="sl-SI" dirty="0" smtClean="0"/>
                        <a:t>Predlog</a:t>
                      </a:r>
                      <a:endParaRPr lang="en-GB" dirty="0"/>
                    </a:p>
                  </a:txBody>
                  <a:tcPr/>
                </a:tc>
                <a:extLst>
                  <a:ext uri="{0D108BD9-81ED-4DB2-BD59-A6C34878D82A}">
                    <a16:rowId xmlns:a16="http://schemas.microsoft.com/office/drawing/2014/main" xmlns="" val="10000"/>
                  </a:ext>
                </a:extLst>
              </a:tr>
              <a:tr h="370840">
                <a:tc>
                  <a:txBody>
                    <a:bodyPr/>
                    <a:lstStyle/>
                    <a:p>
                      <a:r>
                        <a:rPr lang="sl-SI" sz="2000" dirty="0" smtClean="0"/>
                        <a:t>64. člen</a:t>
                      </a:r>
                      <a:endParaRPr lang="en-GB" sz="2000" dirty="0"/>
                    </a:p>
                  </a:txBody>
                  <a:tcPr/>
                </a:tc>
                <a:tc>
                  <a:txBody>
                    <a:bodyPr/>
                    <a:lstStyle/>
                    <a:p>
                      <a:r>
                        <a:rPr lang="sl-SI" sz="2000" dirty="0" smtClean="0"/>
                        <a:t>64. člen</a:t>
                      </a:r>
                      <a:endParaRPr lang="en-GB" sz="2000" dirty="0"/>
                    </a:p>
                  </a:txBody>
                  <a:tcPr/>
                </a:tc>
                <a:extLst>
                  <a:ext uri="{0D108BD9-81ED-4DB2-BD59-A6C34878D82A}">
                    <a16:rowId xmlns:a16="http://schemas.microsoft.com/office/drawing/2014/main" xmlns="" val="10001"/>
                  </a:ext>
                </a:extLst>
              </a:tr>
              <a:tr h="370840">
                <a:tc>
                  <a:txBody>
                    <a:bodyPr/>
                    <a:lstStyle/>
                    <a:p>
                      <a:pPr marL="285750" indent="-285750">
                        <a:buFont typeface="Arial" panose="020B0604020202020204" pitchFamily="34" charset="0"/>
                        <a:buChar char="•"/>
                      </a:pPr>
                      <a:endParaRPr lang="sl-SI" sz="2000" dirty="0" smtClean="0"/>
                    </a:p>
                    <a:p>
                      <a:pPr marL="285750" indent="-285750">
                        <a:buFont typeface="Arial" panose="020B0604020202020204" pitchFamily="34" charset="0"/>
                        <a:buChar char="•"/>
                      </a:pPr>
                      <a:endParaRPr lang="sl-SI" sz="2000" dirty="0" smtClean="0"/>
                    </a:p>
                    <a:p>
                      <a:pPr marL="285750" indent="-285750">
                        <a:buFont typeface="Arial" panose="020B0604020202020204" pitchFamily="34" charset="0"/>
                        <a:buChar char="•"/>
                      </a:pPr>
                      <a:endParaRPr lang="sl-SI" sz="2000" dirty="0" smtClean="0"/>
                    </a:p>
                    <a:p>
                      <a:pPr marL="285750" indent="-285750">
                        <a:buFont typeface="Arial" panose="020B0604020202020204" pitchFamily="34" charset="0"/>
                        <a:buChar char="•"/>
                      </a:pPr>
                      <a:endParaRPr lang="sl-SI" sz="2000" dirty="0" smtClean="0"/>
                    </a:p>
                    <a:p>
                      <a:pPr marL="285750" indent="-285750">
                        <a:buFont typeface="Arial" panose="020B0604020202020204" pitchFamily="34" charset="0"/>
                        <a:buChar char="•"/>
                      </a:pPr>
                      <a:endParaRPr lang="sl-SI" sz="2000" dirty="0" smtClean="0"/>
                    </a:p>
                    <a:p>
                      <a:pPr marL="285750" indent="-285750">
                        <a:buFont typeface="Arial" panose="020B0604020202020204" pitchFamily="34" charset="0"/>
                        <a:buChar char="•"/>
                      </a:pPr>
                      <a:r>
                        <a:rPr lang="sl-SI" sz="2000" dirty="0" smtClean="0"/>
                        <a:t>preverjajo se standardi znanja, določeni z učnimi načrti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t</a:t>
                      </a:r>
                      <a:r>
                        <a:rPr lang="x-none" sz="2000" smtClean="0"/>
                        <a:t>retji predmet določi minister tako, da v mesecu septembru izmed obveznih predmetov 8. in 9. razreda izbere največ štiri predmete in določi, iz katerega tretjega predmeta se bo preverjalo znanje na posamezni šoli</a:t>
                      </a:r>
                      <a:endParaRPr lang="sl-SI" sz="2000" dirty="0" smtClean="0"/>
                    </a:p>
                    <a:p>
                      <a:pPr marL="285750" indent="-285750">
                        <a:buFont typeface="Arial" panose="020B0604020202020204" pitchFamily="34" charset="0"/>
                        <a:buChar char="•"/>
                      </a:pPr>
                      <a:endParaRPr lang="en-GB" sz="20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bolj natančno je opredeljeno, iz katerih predmetov poteka NPZ v 6. in 9. razredu</a:t>
                      </a:r>
                      <a:r>
                        <a:rPr lang="sl-SI" sz="2000" baseline="0" dirty="0" smtClean="0"/>
                        <a:t> na narodno mešanem območju v šolah z</a:t>
                      </a:r>
                      <a:r>
                        <a:rPr lang="sl-SI" sz="2000" dirty="0" smtClean="0">
                          <a:solidFill>
                            <a:srgbClr val="FF0000"/>
                          </a:solidFill>
                        </a:rPr>
                        <a:t> </a:t>
                      </a:r>
                      <a:r>
                        <a:rPr lang="sl-SI" sz="2000" b="1" dirty="0" smtClean="0">
                          <a:solidFill>
                            <a:schemeClr val="tx1"/>
                          </a:solidFill>
                        </a:rPr>
                        <a:t>italijanskim učnim jezikom in v dvojezičnih osnovnih šolah</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preverjajo se </a:t>
                      </a:r>
                      <a:r>
                        <a:rPr lang="sl-SI" sz="2000" b="1" dirty="0" smtClean="0">
                          <a:solidFill>
                            <a:schemeClr val="tx1"/>
                          </a:solidFill>
                        </a:rPr>
                        <a:t>cilji</a:t>
                      </a:r>
                      <a:r>
                        <a:rPr lang="sl-SI" sz="2000" baseline="0" dirty="0" smtClean="0">
                          <a:solidFill>
                            <a:schemeClr val="tx1"/>
                          </a:solidFill>
                        </a:rPr>
                        <a:t> </a:t>
                      </a:r>
                      <a:r>
                        <a:rPr lang="sl-SI" sz="2000" baseline="0" dirty="0" smtClean="0"/>
                        <a:t>in </a:t>
                      </a:r>
                      <a:r>
                        <a:rPr lang="sl-SI" sz="2000" dirty="0" smtClean="0"/>
                        <a:t>standardi znanja, določeni z učnimi načrti </a:t>
                      </a:r>
                      <a:endParaRPr lang="en-GB" sz="20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solidFill>
                            <a:schemeClr val="tx1"/>
                          </a:solidFill>
                        </a:rPr>
                        <a:t>Če je med izbranimi predmeti tudi jezik okolja na narodno mešanem območju Slovenske Istre, je </a:t>
                      </a:r>
                      <a:r>
                        <a:rPr lang="sl-SI" sz="2000" b="1" dirty="0" smtClean="0">
                          <a:solidFill>
                            <a:schemeClr val="tx1"/>
                          </a:solidFill>
                        </a:rPr>
                        <a:t>izbranih predmetov </a:t>
                      </a:r>
                      <a:r>
                        <a:rPr lang="sl-SI" sz="2000" dirty="0" smtClean="0">
                          <a:solidFill>
                            <a:schemeClr val="tx1"/>
                          </a:solidFill>
                        </a:rPr>
                        <a:t>lahko </a:t>
                      </a:r>
                      <a:r>
                        <a:rPr lang="sl-SI" sz="2000" b="1" dirty="0" smtClean="0">
                          <a:solidFill>
                            <a:schemeClr val="tx1"/>
                          </a:solidFill>
                        </a:rPr>
                        <a:t>pet</a:t>
                      </a:r>
                      <a:r>
                        <a:rPr lang="sl-SI" sz="2000" dirty="0" smtClean="0">
                          <a:solidFill>
                            <a:schemeClr val="tx1"/>
                          </a:solidFill>
                        </a:rPr>
                        <a:t>.</a:t>
                      </a:r>
                    </a:p>
                    <a:p>
                      <a:endParaRPr lang="en-GB" sz="20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021712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(3)</a:t>
            </a:r>
            <a:endParaRPr lang="en-GB" dirty="0"/>
          </a:p>
        </p:txBody>
      </p:sp>
      <p:graphicFrame>
        <p:nvGraphicFramePr>
          <p:cNvPr id="4" name="Ograda vsebine 3"/>
          <p:cNvGraphicFramePr>
            <a:graphicFrameLocks noGrp="1"/>
          </p:cNvGraphicFramePr>
          <p:nvPr>
            <p:ph idx="1"/>
            <p:extLst>
              <p:ext uri="{D42A27DB-BD31-4B8C-83A1-F6EECF244321}">
                <p14:modId xmlns:p14="http://schemas.microsoft.com/office/powerpoint/2010/main" val="2197035777"/>
              </p:ext>
            </p:extLst>
          </p:nvPr>
        </p:nvGraphicFramePr>
        <p:xfrm>
          <a:off x="539552" y="1172076"/>
          <a:ext cx="8229600" cy="5521960"/>
        </p:xfrm>
        <a:graphic>
          <a:graphicData uri="http://schemas.openxmlformats.org/drawingml/2006/table">
            <a:tbl>
              <a:tblPr firstRow="1" bandRow="1">
                <a:tableStyleId>{5C22544A-7EE6-4342-B048-85BDC9FD1C3A}</a:tableStyleId>
              </a:tblPr>
              <a:tblGrid>
                <a:gridCol w="4896544">
                  <a:extLst>
                    <a:ext uri="{9D8B030D-6E8A-4147-A177-3AD203B41FA5}">
                      <a16:colId xmlns:a16="http://schemas.microsoft.com/office/drawing/2014/main" xmlns="" val="20000"/>
                    </a:ext>
                  </a:extLst>
                </a:gridCol>
                <a:gridCol w="3333056">
                  <a:extLst>
                    <a:ext uri="{9D8B030D-6E8A-4147-A177-3AD203B41FA5}">
                      <a16:colId xmlns:a16="http://schemas.microsoft.com/office/drawing/2014/main" xmlns="" val="20001"/>
                    </a:ext>
                  </a:extLst>
                </a:gridCol>
              </a:tblGrid>
              <a:tr h="370840">
                <a:tc>
                  <a:txBody>
                    <a:bodyPr/>
                    <a:lstStyle/>
                    <a:p>
                      <a:r>
                        <a:rPr lang="sl-SI" dirty="0" smtClean="0"/>
                        <a:t>Obstoječe stanje</a:t>
                      </a:r>
                      <a:endParaRPr lang="en-GB" dirty="0"/>
                    </a:p>
                  </a:txBody>
                  <a:tcPr/>
                </a:tc>
                <a:tc>
                  <a:txBody>
                    <a:bodyPr/>
                    <a:lstStyle/>
                    <a:p>
                      <a:r>
                        <a:rPr lang="sl-SI" dirty="0" smtClean="0"/>
                        <a:t>Predlog</a:t>
                      </a:r>
                      <a:endParaRPr lang="en-GB" dirty="0"/>
                    </a:p>
                  </a:txBody>
                  <a:tcPr/>
                </a:tc>
                <a:extLst>
                  <a:ext uri="{0D108BD9-81ED-4DB2-BD59-A6C34878D82A}">
                    <a16:rowId xmlns:a16="http://schemas.microsoft.com/office/drawing/2014/main" xmlns="" val="10000"/>
                  </a:ext>
                </a:extLst>
              </a:tr>
              <a:tr h="370840">
                <a:tc>
                  <a:txBody>
                    <a:bodyPr/>
                    <a:lstStyle/>
                    <a:p>
                      <a:r>
                        <a:rPr lang="sl-SI" sz="2000" dirty="0" smtClean="0"/>
                        <a:t>64. člen</a:t>
                      </a:r>
                      <a:endParaRPr lang="en-GB" sz="2000" dirty="0"/>
                    </a:p>
                  </a:txBody>
                  <a:tcPr/>
                </a:tc>
                <a:tc>
                  <a:txBody>
                    <a:bodyPr/>
                    <a:lstStyle/>
                    <a:p>
                      <a:r>
                        <a:rPr lang="sl-SI" sz="2000" dirty="0" smtClean="0"/>
                        <a:t>64. člen</a:t>
                      </a:r>
                      <a:endParaRPr lang="en-GB" sz="2000" dirty="0"/>
                    </a:p>
                  </a:txBody>
                  <a:tcPr/>
                </a:tc>
                <a:extLst>
                  <a:ext uri="{0D108BD9-81ED-4DB2-BD59-A6C34878D82A}">
                    <a16:rowId xmlns:a16="http://schemas.microsoft.com/office/drawing/2014/main" xmlns="" val="10001"/>
                  </a:ext>
                </a:extLst>
              </a:tr>
              <a:tr h="370840">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x-none" sz="2000" strike="sngStrike" smtClean="0"/>
                        <a:t>Osnovna šola starše pisno obvesti o dosežkih učenca pri nacionalnem preverjanju znanja</a:t>
                      </a:r>
                      <a:r>
                        <a:rPr lang="x-none" sz="2000" smtClean="0"/>
                        <a:t>.</a:t>
                      </a:r>
                      <a:r>
                        <a:rPr lang="sl-SI" sz="2000" dirty="0" smtClean="0"/>
                        <a:t>   </a:t>
                      </a:r>
                      <a:br>
                        <a:rPr lang="sl-SI" sz="2000" dirty="0" smtClean="0"/>
                      </a:br>
                      <a:r>
                        <a:rPr lang="sl-SI" sz="2000" dirty="0" smtClean="0"/>
                        <a:t>             podrobneje opredeljeno v 63. členu</a:t>
                      </a:r>
                    </a:p>
                    <a:p>
                      <a:pPr marL="342900" indent="-342900">
                        <a:buFont typeface="Arial" panose="020B0604020202020204" pitchFamily="34" charset="0"/>
                        <a:buChar char="•"/>
                      </a:pPr>
                      <a:r>
                        <a:rPr lang="x-none" sz="2000" strike="sngStrike" smtClean="0"/>
                        <a:t>Podatki in analize o dosežkih nacionalnega preverjanja znanja se ne smejo uporabiti za razvrščanje šol.</a:t>
                      </a:r>
                      <a:r>
                        <a:rPr lang="sl-SI" sz="2000" strike="sngStrike" dirty="0" smtClean="0"/>
                        <a:t> </a:t>
                      </a:r>
                    </a:p>
                    <a:p>
                      <a:pPr marL="0" indent="0">
                        <a:buNone/>
                      </a:pPr>
                      <a:r>
                        <a:rPr lang="sl-SI" sz="2000" dirty="0" smtClean="0"/>
                        <a:t>                  prestavljeno in podrobneje</a:t>
                      </a:r>
                      <a:br>
                        <a:rPr lang="sl-SI" sz="2000" dirty="0" smtClean="0"/>
                      </a:br>
                      <a:r>
                        <a:rPr lang="sl-SI" sz="2000" dirty="0" smtClean="0"/>
                        <a:t>      opredeljeno v 95. členu </a:t>
                      </a:r>
                    </a:p>
                    <a:p>
                      <a:pPr marL="342900" indent="-342900">
                        <a:buFont typeface="Arial" panose="020B0604020202020204" pitchFamily="34" charset="0"/>
                        <a:buChar char="•"/>
                      </a:pPr>
                      <a:r>
                        <a:rPr lang="sl-SI" sz="2000" dirty="0" smtClean="0"/>
                        <a:t>učenci priseljenci iz drugih držav, katerih materni</a:t>
                      </a:r>
                      <a:r>
                        <a:rPr lang="sl-SI" sz="2000" baseline="0" dirty="0" smtClean="0"/>
                        <a:t> jezik ni slovenski, opravljajo </a:t>
                      </a:r>
                      <a:r>
                        <a:rPr lang="sl-SI" sz="2000" dirty="0" smtClean="0"/>
                        <a:t> </a:t>
                      </a:r>
                      <a:r>
                        <a:rPr lang="x-none" sz="2000" smtClean="0"/>
                        <a:t>in se prvič vključijo v osnovno šolo v v 6. in 9. razredu, opravljajo v tem šolskem letu nacionalno preverjanje znanja prostovoljno</a:t>
                      </a:r>
                      <a:endParaRPr lang="en-GB" sz="2000" dirty="0"/>
                    </a:p>
                  </a:txBody>
                  <a:tcPr/>
                </a:tc>
                <a:tc>
                  <a:txBody>
                    <a:bodyPr/>
                    <a:lstStyle/>
                    <a:p>
                      <a:endParaRPr lang="sl-SI" sz="2000" dirty="0" smtClean="0"/>
                    </a:p>
                    <a:p>
                      <a:endParaRPr lang="sl-SI" sz="2000" dirty="0" smtClean="0"/>
                    </a:p>
                    <a:p>
                      <a:endParaRPr lang="sl-SI" sz="2000" dirty="0" smtClean="0"/>
                    </a:p>
                    <a:p>
                      <a:endParaRPr lang="sl-SI" sz="2000" dirty="0" smtClean="0"/>
                    </a:p>
                    <a:p>
                      <a:endParaRPr lang="sl-SI" sz="2000" dirty="0" smtClean="0"/>
                    </a:p>
                    <a:p>
                      <a:endParaRPr lang="sl-SI" sz="2000" dirty="0" smtClean="0"/>
                    </a:p>
                    <a:p>
                      <a:endParaRPr lang="sl-SI" sz="2000" dirty="0" smtClean="0"/>
                    </a:p>
                    <a:p>
                      <a:endParaRPr lang="sl-SI" sz="2000" dirty="0" smtClean="0"/>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učenci priseljenci iz drugih držav opravljajo nacionalno preverjanje znanja </a:t>
                      </a:r>
                      <a:r>
                        <a:rPr lang="sl-SI" sz="2000" b="1" dirty="0" smtClean="0">
                          <a:solidFill>
                            <a:schemeClr val="tx1"/>
                          </a:solidFill>
                        </a:rPr>
                        <a:t>prvo in drugo šolsko leto od vključitve v osnovno šolo prostovoljno</a:t>
                      </a:r>
                      <a:endParaRPr lang="en-GB" sz="2000" dirty="0"/>
                    </a:p>
                  </a:txBody>
                  <a:tcPr/>
                </a:tc>
                <a:extLst>
                  <a:ext uri="{0D108BD9-81ED-4DB2-BD59-A6C34878D82A}">
                    <a16:rowId xmlns:a16="http://schemas.microsoft.com/office/drawing/2014/main" xmlns="" val="10002"/>
                  </a:ext>
                </a:extLst>
              </a:tr>
              <a:tr h="370840">
                <a:tc>
                  <a:txBody>
                    <a:bodyPr/>
                    <a:lstStyle/>
                    <a:p>
                      <a:pPr marL="285750" indent="-285750">
                        <a:buFont typeface="Arial" panose="020B0604020202020204" pitchFamily="34" charset="0"/>
                        <a:buChar char="•"/>
                      </a:pPr>
                      <a:endParaRPr lang="en-GB" sz="2000" dirty="0"/>
                    </a:p>
                  </a:txBody>
                  <a:tcPr/>
                </a:tc>
                <a:tc>
                  <a:txBody>
                    <a:bodyPr/>
                    <a:lstStyle/>
                    <a:p>
                      <a:endParaRPr lang="en-GB" sz="2000" dirty="0"/>
                    </a:p>
                  </a:txBody>
                  <a:tcPr/>
                </a:tc>
                <a:extLst>
                  <a:ext uri="{0D108BD9-81ED-4DB2-BD59-A6C34878D82A}">
                    <a16:rowId xmlns:a16="http://schemas.microsoft.com/office/drawing/2014/main" xmlns="" val="10003"/>
                  </a:ext>
                </a:extLst>
              </a:tr>
            </a:tbl>
          </a:graphicData>
        </a:graphic>
      </p:graphicFrame>
      <p:sp>
        <p:nvSpPr>
          <p:cNvPr id="3" name="Desna puščica 2"/>
          <p:cNvSpPr/>
          <p:nvPr/>
        </p:nvSpPr>
        <p:spPr>
          <a:xfrm>
            <a:off x="971600" y="2708920"/>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esna puščica 4"/>
          <p:cNvSpPr/>
          <p:nvPr/>
        </p:nvSpPr>
        <p:spPr>
          <a:xfrm>
            <a:off x="971600" y="3933056"/>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968902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(4)</a:t>
            </a:r>
            <a:endParaRPr lang="en-GB" dirty="0"/>
          </a:p>
        </p:txBody>
      </p:sp>
      <p:graphicFrame>
        <p:nvGraphicFramePr>
          <p:cNvPr id="4" name="Ograda vsebine 3"/>
          <p:cNvGraphicFramePr>
            <a:graphicFrameLocks noGrp="1"/>
          </p:cNvGraphicFramePr>
          <p:nvPr>
            <p:ph idx="1"/>
            <p:extLst>
              <p:ext uri="{D42A27DB-BD31-4B8C-83A1-F6EECF244321}">
                <p14:modId xmlns:p14="http://schemas.microsoft.com/office/powerpoint/2010/main" val="361855466"/>
              </p:ext>
            </p:extLst>
          </p:nvPr>
        </p:nvGraphicFramePr>
        <p:xfrm>
          <a:off x="457200" y="1600200"/>
          <a:ext cx="8229600" cy="33223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sl-SI" sz="2000" dirty="0" smtClean="0"/>
                        <a:t>Obstoječe stanje</a:t>
                      </a:r>
                      <a:endParaRPr lang="en-GB" sz="2000" dirty="0"/>
                    </a:p>
                  </a:txBody>
                  <a:tcPr/>
                </a:tc>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370840">
                <a:tc>
                  <a:txBody>
                    <a:bodyPr/>
                    <a:lstStyle/>
                    <a:p>
                      <a:r>
                        <a:rPr lang="sl-SI" sz="2000" dirty="0" smtClean="0"/>
                        <a:t>63. člen</a:t>
                      </a:r>
                      <a:endParaRPr lang="en-GB" sz="2000" dirty="0"/>
                    </a:p>
                  </a:txBody>
                  <a:tcPr/>
                </a:tc>
                <a:tc>
                  <a:txBody>
                    <a:bodyPr/>
                    <a:lstStyle/>
                    <a:p>
                      <a:r>
                        <a:rPr lang="sl-SI" sz="2000" dirty="0" smtClean="0"/>
                        <a:t>63. člen</a:t>
                      </a:r>
                      <a:endParaRPr lang="en-GB" sz="2000" dirty="0"/>
                    </a:p>
                  </a:txBody>
                  <a:tcPr/>
                </a:tc>
                <a:extLst>
                  <a:ext uri="{0D108BD9-81ED-4DB2-BD59-A6C34878D82A}">
                    <a16:rowId xmlns:a16="http://schemas.microsoft.com/office/drawing/2014/main" xmlns="" val="10001"/>
                  </a:ext>
                </a:extLst>
              </a:tr>
              <a:tr h="370840">
                <a:tc>
                  <a:txBody>
                    <a:bodyPr/>
                    <a:lstStyle/>
                    <a:p>
                      <a:pPr marL="285750" indent="-285750">
                        <a:buFont typeface="Arial" panose="020B0604020202020204" pitchFamily="34" charset="0"/>
                        <a:buChar char="•"/>
                      </a:pPr>
                      <a:r>
                        <a:rPr lang="sl-SI" sz="2000" dirty="0" smtClean="0"/>
                        <a:t>dosežki</a:t>
                      </a:r>
                      <a:r>
                        <a:rPr lang="sl-SI" sz="2000" baseline="0" dirty="0" smtClean="0"/>
                        <a:t> učencev so v odstotnih točkah zapisani v obvestilo o uspehu</a:t>
                      </a:r>
                      <a:endParaRPr lang="en-GB" sz="2000" dirty="0"/>
                    </a:p>
                  </a:txBody>
                  <a:tcPr/>
                </a:tc>
                <a:tc>
                  <a:txBody>
                    <a:bodyPr/>
                    <a:lstStyle/>
                    <a:p>
                      <a:pPr marL="285750" indent="-285750">
                        <a:buFont typeface="Arial" panose="020B0604020202020204" pitchFamily="34" charset="0"/>
                        <a:buChar char="•"/>
                      </a:pPr>
                      <a:r>
                        <a:rPr lang="sl-SI" sz="2000" dirty="0" smtClean="0"/>
                        <a:t>dosežki učencev 3. in 6. razreda in </a:t>
                      </a:r>
                      <a:r>
                        <a:rPr lang="sl-SI" sz="2000" b="1" dirty="0" smtClean="0"/>
                        <a:t>državna povprečja</a:t>
                      </a:r>
                      <a:r>
                        <a:rPr lang="sl-SI" sz="2000" b="1" baseline="0" dirty="0" smtClean="0"/>
                        <a:t> pri NPZ </a:t>
                      </a:r>
                      <a:r>
                        <a:rPr lang="sl-SI" sz="2000" baseline="0" dirty="0" smtClean="0"/>
                        <a:t>so v odstotnih točkah</a:t>
                      </a:r>
                      <a:r>
                        <a:rPr lang="sl-SI" sz="2000" dirty="0" smtClean="0"/>
                        <a:t> zapisani v </a:t>
                      </a:r>
                      <a:r>
                        <a:rPr lang="sl-SI" sz="2000" b="1" dirty="0" smtClean="0"/>
                        <a:t>obvestilo o uspehu</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dosežki učencev 9. razreda in </a:t>
                      </a:r>
                      <a:r>
                        <a:rPr lang="sl-SI" sz="2000" b="1" dirty="0" smtClean="0"/>
                        <a:t>državna povprečja</a:t>
                      </a:r>
                      <a:r>
                        <a:rPr lang="sl-SI" sz="2000" b="1" baseline="0" dirty="0" smtClean="0"/>
                        <a:t> pri NPZ </a:t>
                      </a:r>
                      <a:r>
                        <a:rPr lang="sl-SI" sz="2000" baseline="0" dirty="0" smtClean="0"/>
                        <a:t>so v odstotnih točkah</a:t>
                      </a:r>
                      <a:r>
                        <a:rPr lang="sl-SI" sz="2000" dirty="0" smtClean="0"/>
                        <a:t> zapisani v zaključna </a:t>
                      </a:r>
                      <a:r>
                        <a:rPr lang="sl-SI" sz="2000" b="1" dirty="0" smtClean="0"/>
                        <a:t>spričevala</a:t>
                      </a:r>
                    </a:p>
                    <a:p>
                      <a:pPr marL="285750" indent="-285750">
                        <a:buFont typeface="Arial" panose="020B0604020202020204" pitchFamily="34" charset="0"/>
                        <a:buChar char="•"/>
                      </a:pPr>
                      <a:endParaRPr lang="en-GB" sz="20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9735869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(5)</a:t>
            </a:r>
            <a:endParaRPr lang="en-GB" dirty="0"/>
          </a:p>
        </p:txBody>
      </p:sp>
      <p:graphicFrame>
        <p:nvGraphicFramePr>
          <p:cNvPr id="4" name="Ograda vsebine 3"/>
          <p:cNvGraphicFramePr>
            <a:graphicFrameLocks noGrp="1"/>
          </p:cNvGraphicFramePr>
          <p:nvPr>
            <p:ph idx="1"/>
            <p:extLst>
              <p:ext uri="{D42A27DB-BD31-4B8C-83A1-F6EECF244321}">
                <p14:modId xmlns:p14="http://schemas.microsoft.com/office/powerpoint/2010/main" val="3203953328"/>
              </p:ext>
            </p:extLst>
          </p:nvPr>
        </p:nvGraphicFramePr>
        <p:xfrm>
          <a:off x="539552" y="1268760"/>
          <a:ext cx="8229600" cy="51511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sl-SI" sz="2000" dirty="0" smtClean="0"/>
                        <a:t>Obstoječe stanje</a:t>
                      </a:r>
                      <a:endParaRPr lang="en-GB" sz="2000" dirty="0"/>
                    </a:p>
                  </a:txBody>
                  <a:tcPr/>
                </a:tc>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370840">
                <a:tc>
                  <a:txBody>
                    <a:bodyPr/>
                    <a:lstStyle/>
                    <a:p>
                      <a:r>
                        <a:rPr lang="sl-SI" sz="2000" dirty="0" smtClean="0"/>
                        <a:t>65. člen</a:t>
                      </a:r>
                      <a:endParaRPr lang="en-GB" sz="2000" dirty="0"/>
                    </a:p>
                  </a:txBody>
                  <a:tcPr/>
                </a:tc>
                <a:tc>
                  <a:txBody>
                    <a:bodyPr/>
                    <a:lstStyle/>
                    <a:p>
                      <a:r>
                        <a:rPr lang="sl-SI" sz="2000" dirty="0" smtClean="0"/>
                        <a:t>65. člen</a:t>
                      </a:r>
                      <a:endParaRPr lang="en-GB" sz="2000" dirty="0"/>
                    </a:p>
                  </a:txBody>
                  <a:tcPr/>
                </a:tc>
                <a:extLst>
                  <a:ext uri="{0D108BD9-81ED-4DB2-BD59-A6C34878D82A}">
                    <a16:rowId xmlns:a16="http://schemas.microsoft.com/office/drawing/2014/main" xmlns="" val="10001"/>
                  </a:ext>
                </a:extLst>
              </a:tr>
              <a:tr h="370840">
                <a:tc>
                  <a:txBody>
                    <a:bodyPr/>
                    <a:lstStyle/>
                    <a:p>
                      <a:pPr marL="285750" indent="-285750">
                        <a:buFont typeface="Arial" panose="020B0604020202020204" pitchFamily="34" charset="0"/>
                        <a:buChar char="•"/>
                      </a:pPr>
                      <a:r>
                        <a:rPr lang="sl-SI" sz="2000" kern="1200" dirty="0" smtClean="0">
                          <a:solidFill>
                            <a:schemeClr val="dk1"/>
                          </a:solidFill>
                          <a:effectLst/>
                          <a:latin typeface="+mn-lt"/>
                          <a:ea typeface="+mn-ea"/>
                          <a:cs typeface="+mn-cs"/>
                        </a:rPr>
                        <a:t>d</a:t>
                      </a:r>
                      <a:r>
                        <a:rPr lang="x-none" sz="2000" kern="1200" smtClean="0">
                          <a:solidFill>
                            <a:schemeClr val="dk1"/>
                          </a:solidFill>
                          <a:effectLst/>
                          <a:latin typeface="+mn-lt"/>
                          <a:ea typeface="+mn-ea"/>
                          <a:cs typeface="+mn-cs"/>
                        </a:rPr>
                        <a:t>osežki nacionalnega preverjanja znanja se lahko uporabljajo samo za namen, ki ga določa ta zakon</a:t>
                      </a:r>
                      <a:endParaRPr lang="en-GB" sz="20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dosežki učencev v 9. razredu pri nacionalnem preverjanju znanja se </a:t>
                      </a:r>
                      <a:r>
                        <a:rPr lang="sl-SI" sz="2000" b="1" dirty="0" smtClean="0"/>
                        <a:t>lahko  uporabijo kot eno izmed meril za izbiro kandidatov v primeru omejitve vpisa v programih srednješolskega izobraževanja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podatki in analize NPZ</a:t>
                      </a:r>
                      <a:r>
                        <a:rPr lang="sl-SI" sz="2000" baseline="0" dirty="0" smtClean="0"/>
                        <a:t> </a:t>
                      </a:r>
                      <a:r>
                        <a:rPr lang="sl-SI" sz="2000" dirty="0" smtClean="0"/>
                        <a:t>so namenjeni učencem, staršem, učiteljem, šolam in sistemu na nacionalni ravni, uporabljajo pa se za ugotavljanje in zagotavljanje kakovosti, pravičnosti v vzgoji in izobraževanju in za sprejemanje odločitev o razvoju vzgojno-izobraževalnega sistema</a:t>
                      </a:r>
                      <a:endParaRPr lang="en-GB" sz="20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2444639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(6)</a:t>
            </a:r>
            <a:endParaRPr lang="en-GB" dirty="0"/>
          </a:p>
        </p:txBody>
      </p:sp>
      <p:graphicFrame>
        <p:nvGraphicFramePr>
          <p:cNvPr id="4" name="Ograda vsebine 3"/>
          <p:cNvGraphicFramePr>
            <a:graphicFrameLocks noGrp="1"/>
          </p:cNvGraphicFramePr>
          <p:nvPr>
            <p:ph idx="1"/>
            <p:extLst>
              <p:ext uri="{D42A27DB-BD31-4B8C-83A1-F6EECF244321}">
                <p14:modId xmlns:p14="http://schemas.microsoft.com/office/powerpoint/2010/main" val="3721841596"/>
              </p:ext>
            </p:extLst>
          </p:nvPr>
        </p:nvGraphicFramePr>
        <p:xfrm>
          <a:off x="539552" y="1268760"/>
          <a:ext cx="8229600" cy="41148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sl-SI" sz="2000" dirty="0" smtClean="0"/>
                        <a:t>Obstoječe stanje</a:t>
                      </a:r>
                      <a:endParaRPr lang="en-GB" sz="2000" dirty="0"/>
                    </a:p>
                  </a:txBody>
                  <a:tcPr/>
                </a:tc>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370840">
                <a:tc>
                  <a:txBody>
                    <a:bodyPr/>
                    <a:lstStyle/>
                    <a:p>
                      <a:r>
                        <a:rPr lang="sl-SI" sz="2000" dirty="0" smtClean="0"/>
                        <a:t>67. člen</a:t>
                      </a:r>
                      <a:endParaRPr lang="en-GB" sz="2000" dirty="0"/>
                    </a:p>
                  </a:txBody>
                  <a:tcPr/>
                </a:tc>
                <a:tc>
                  <a:txBody>
                    <a:bodyPr/>
                    <a:lstStyle/>
                    <a:p>
                      <a:r>
                        <a:rPr lang="sl-SI" sz="2000" dirty="0" smtClean="0"/>
                        <a:t>67. člen</a:t>
                      </a:r>
                      <a:endParaRPr lang="en-GB" sz="2000" dirty="0"/>
                    </a:p>
                  </a:txBody>
                  <a:tcPr/>
                </a:tc>
                <a:extLst>
                  <a:ext uri="{0D108BD9-81ED-4DB2-BD59-A6C34878D82A}">
                    <a16:rowId xmlns:a16="http://schemas.microsoft.com/office/drawing/2014/main" xmlns="" val="10001"/>
                  </a:ext>
                </a:extLst>
              </a:tr>
              <a:tr h="370840">
                <a:tc>
                  <a:txBody>
                    <a:bodyPr/>
                    <a:lstStyle/>
                    <a:p>
                      <a:pPr marL="285750" indent="-285750">
                        <a:buFont typeface="Arial" panose="020B0604020202020204" pitchFamily="34" charset="0"/>
                        <a:buChar char="•"/>
                      </a:pPr>
                      <a:r>
                        <a:rPr lang="sl-SI" sz="2000" dirty="0" smtClean="0"/>
                        <a:t>prostovoljna izvedba NPZ v programih NIS</a:t>
                      </a:r>
                      <a:endParaRPr lang="en-GB" sz="20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NPZ v 6. in 9. razredu je v programih z NIS </a:t>
                      </a:r>
                      <a:r>
                        <a:rPr lang="sl-SI" sz="2000" b="1" dirty="0" smtClean="0"/>
                        <a:t>obvezen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b="0" dirty="0" smtClean="0"/>
                        <a:t>podrobneje je opredeljeno, iz katerih predmetov v programih</a:t>
                      </a:r>
                      <a:r>
                        <a:rPr lang="sl-SI" sz="2000" b="0" baseline="0" dirty="0" smtClean="0"/>
                        <a:t> z NIS </a:t>
                      </a:r>
                      <a:r>
                        <a:rPr lang="sl-SI" sz="2000" b="0" dirty="0" smtClean="0"/>
                        <a:t>poteka NPZ na narodno mešanih območjih  </a:t>
                      </a:r>
                      <a:endParaRPr lang="en-GB" sz="2000" b="0" dirty="0"/>
                    </a:p>
                  </a:txBody>
                  <a:tcPr/>
                </a:tc>
                <a:extLst>
                  <a:ext uri="{0D108BD9-81ED-4DB2-BD59-A6C34878D82A}">
                    <a16:rowId xmlns:a16="http://schemas.microsoft.com/office/drawing/2014/main" xmlns="" val="10002"/>
                  </a:ext>
                </a:extLst>
              </a:tr>
              <a:tr h="370840">
                <a:tc>
                  <a:txBody>
                    <a:bodyPr/>
                    <a:lstStyle/>
                    <a:p>
                      <a:pPr marL="0" indent="0">
                        <a:buFont typeface="Arial" panose="020B0604020202020204" pitchFamily="34" charset="0"/>
                        <a:buNone/>
                      </a:pPr>
                      <a:r>
                        <a:rPr lang="sl-SI" sz="2000" dirty="0" smtClean="0"/>
                        <a:t>68. člen</a:t>
                      </a:r>
                      <a:endParaRPr lang="en-GB"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l-SI" sz="2000" b="0" dirty="0" err="1" smtClean="0"/>
                        <a:t>67.a</a:t>
                      </a:r>
                      <a:r>
                        <a:rPr lang="sl-SI" sz="2000" b="0" dirty="0" smtClean="0"/>
                        <a:t> člen</a:t>
                      </a:r>
                      <a:endParaRPr lang="en-GB" sz="2000" b="0" dirty="0"/>
                    </a:p>
                  </a:txBody>
                  <a:tcPr/>
                </a:tc>
                <a:extLst>
                  <a:ext uri="{0D108BD9-81ED-4DB2-BD59-A6C34878D82A}">
                    <a16:rowId xmlns:a16="http://schemas.microsoft.com/office/drawing/2014/main" xmlns="" val="10003"/>
                  </a:ext>
                </a:extLst>
              </a:tr>
              <a:tr h="370840">
                <a:tc>
                  <a:txBody>
                    <a:bodyPr/>
                    <a:lstStyle/>
                    <a:p>
                      <a:pPr marL="342900" indent="-342900">
                        <a:buFont typeface="Arial" panose="020B0604020202020204" pitchFamily="34" charset="0"/>
                        <a:buChar char="•"/>
                      </a:pPr>
                      <a:r>
                        <a:rPr lang="sl-SI" sz="2000" dirty="0" smtClean="0"/>
                        <a:t>Zadnji odstavek 68.</a:t>
                      </a:r>
                      <a:r>
                        <a:rPr lang="sl-SI" sz="2000" baseline="0" dirty="0" smtClean="0"/>
                        <a:t> člena, ki govori o postopku odpravljanja pisnih in računskih napak se briše</a:t>
                      </a:r>
                      <a:endParaRPr lang="en-GB" sz="20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2000" dirty="0" smtClean="0"/>
                        <a:t>natančno opredeljuje postopek v</a:t>
                      </a:r>
                      <a:r>
                        <a:rPr lang="x-none" sz="2000" smtClean="0"/>
                        <a:t>pogled</a:t>
                      </a:r>
                      <a:r>
                        <a:rPr lang="sl-SI" sz="2000" dirty="0" smtClean="0"/>
                        <a:t>a  v </a:t>
                      </a:r>
                      <a:r>
                        <a:rPr lang="x-none" sz="2000" smtClean="0"/>
                        <a:t>preizkuse znanja</a:t>
                      </a:r>
                      <a:r>
                        <a:rPr lang="sl-SI" sz="2000" dirty="0" smtClean="0"/>
                        <a:t> iz NPZ in zahtevo za ponovno vrednotenje posameznih nalog</a:t>
                      </a:r>
                      <a:endParaRPr lang="en-GB" sz="2000" b="0"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986776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(7)</a:t>
            </a:r>
            <a:endParaRPr lang="en-GB" dirty="0"/>
          </a:p>
        </p:txBody>
      </p:sp>
      <p:graphicFrame>
        <p:nvGraphicFramePr>
          <p:cNvPr id="4" name="Ograda vsebine 3"/>
          <p:cNvGraphicFramePr>
            <a:graphicFrameLocks noGrp="1"/>
          </p:cNvGraphicFramePr>
          <p:nvPr>
            <p:ph idx="1"/>
            <p:extLst>
              <p:ext uri="{D42A27DB-BD31-4B8C-83A1-F6EECF244321}">
                <p14:modId xmlns:p14="http://schemas.microsoft.com/office/powerpoint/2010/main" val="2460416214"/>
              </p:ext>
            </p:extLst>
          </p:nvPr>
        </p:nvGraphicFramePr>
        <p:xfrm>
          <a:off x="539552" y="1268760"/>
          <a:ext cx="8229600" cy="47244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sl-SI" sz="2000" dirty="0" smtClean="0"/>
                        <a:t>Obstoječe stanje</a:t>
                      </a:r>
                      <a:endParaRPr lang="en-GB" sz="2000" dirty="0"/>
                    </a:p>
                  </a:txBody>
                  <a:tcPr/>
                </a:tc>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370840">
                <a:tc>
                  <a:txBody>
                    <a:bodyPr/>
                    <a:lstStyle/>
                    <a:p>
                      <a:r>
                        <a:rPr lang="sl-SI" sz="2000" dirty="0" smtClean="0"/>
                        <a:t>84. člen</a:t>
                      </a:r>
                      <a:endParaRPr lang="en-GB" sz="2000" dirty="0"/>
                    </a:p>
                  </a:txBody>
                  <a:tcPr/>
                </a:tc>
                <a:tc>
                  <a:txBody>
                    <a:bodyPr/>
                    <a:lstStyle/>
                    <a:p>
                      <a:r>
                        <a:rPr lang="sl-SI" sz="2000" dirty="0" smtClean="0"/>
                        <a:t>84. člen</a:t>
                      </a:r>
                      <a:endParaRPr lang="en-GB" sz="2000" dirty="0"/>
                    </a:p>
                  </a:txBody>
                  <a:tcPr/>
                </a:tc>
                <a:extLst>
                  <a:ext uri="{0D108BD9-81ED-4DB2-BD59-A6C34878D82A}">
                    <a16:rowId xmlns:a16="http://schemas.microsoft.com/office/drawing/2014/main" xmlns="" val="10001"/>
                  </a:ext>
                </a:extLst>
              </a:tr>
              <a:tr h="370840">
                <a:tc>
                  <a:txBody>
                    <a:bodyPr/>
                    <a:lstStyle/>
                    <a:p>
                      <a:pPr marL="285750" indent="-285750">
                        <a:buFont typeface="Arial" panose="020B0604020202020204" pitchFamily="34" charset="0"/>
                        <a:buChar char="•"/>
                      </a:pPr>
                      <a:r>
                        <a:rPr lang="sl-SI" sz="2000" dirty="0" smtClean="0"/>
                        <a:t>opredeljuje postopek izdaje zaključnih spričeval – doslej</a:t>
                      </a:r>
                      <a:r>
                        <a:rPr lang="sl-SI" sz="2000" baseline="0" dirty="0" smtClean="0"/>
                        <a:t> se dosežki pri NPZ niso zapisovali v spričevalo</a:t>
                      </a:r>
                      <a:endParaRPr lang="en-GB" sz="2000" dirty="0"/>
                    </a:p>
                  </a:txBody>
                  <a:tcPr/>
                </a:tc>
                <a:tc>
                  <a:txBody>
                    <a:bodyPr/>
                    <a:lstStyle/>
                    <a:p>
                      <a:pPr marL="342900" indent="-342900">
                        <a:buFont typeface="Arial" panose="020B0604020202020204" pitchFamily="34" charset="0"/>
                        <a:buChar char="•"/>
                      </a:pPr>
                      <a:r>
                        <a:rPr lang="sl-SI" sz="2000" dirty="0" smtClean="0"/>
                        <a:t>v zaključna spričevala učencev 9. razreda se vpišejo dosežki pri NPZ in nacionalna povprečja v odstotnih točkah, tako v izobraževalnih programih z enakovrednim izobrazbenim standardom, kot v NIS in zasebnih OŠ.</a:t>
                      </a:r>
                      <a:endParaRPr lang="en-GB" sz="2000" dirty="0"/>
                    </a:p>
                  </a:txBody>
                  <a:tcPr/>
                </a:tc>
                <a:extLst>
                  <a:ext uri="{0D108BD9-81ED-4DB2-BD59-A6C34878D82A}">
                    <a16:rowId xmlns:a16="http://schemas.microsoft.com/office/drawing/2014/main" xmlns="" val="10002"/>
                  </a:ext>
                </a:extLst>
              </a:tr>
              <a:tr h="370840">
                <a:tc>
                  <a:txBody>
                    <a:bodyPr/>
                    <a:lstStyle/>
                    <a:p>
                      <a:pPr marL="0" indent="0">
                        <a:buFont typeface="Arial" panose="020B0604020202020204" pitchFamily="34" charset="0"/>
                        <a:buNone/>
                      </a:pPr>
                      <a:r>
                        <a:rPr lang="sl-SI" sz="2000" dirty="0" smtClean="0"/>
                        <a:t>95. člen</a:t>
                      </a:r>
                      <a:endParaRPr lang="en-GB" sz="2000" dirty="0"/>
                    </a:p>
                  </a:txBody>
                  <a:tcPr/>
                </a:tc>
                <a:tc>
                  <a:txBody>
                    <a:bodyPr/>
                    <a:lstStyle/>
                    <a:p>
                      <a:pPr marL="0" indent="0" algn="l">
                        <a:buNone/>
                      </a:pPr>
                      <a:r>
                        <a:rPr lang="sl-SI" sz="2000" dirty="0" smtClean="0"/>
                        <a:t>95. člen, 10. odstavek, 6. alineja</a:t>
                      </a:r>
                    </a:p>
                  </a:txBody>
                  <a:tcPr/>
                </a:tc>
                <a:extLst>
                  <a:ext uri="{0D108BD9-81ED-4DB2-BD59-A6C34878D82A}">
                    <a16:rowId xmlns:a16="http://schemas.microsoft.com/office/drawing/2014/main" xmlns="" val="10003"/>
                  </a:ext>
                </a:extLst>
              </a:tr>
              <a:tr h="370840">
                <a:tc>
                  <a:txBody>
                    <a:bodyPr/>
                    <a:lstStyle/>
                    <a:p>
                      <a:pPr marL="342900" indent="-342900">
                        <a:buFont typeface="Arial" panose="020B0604020202020204" pitchFamily="34" charset="0"/>
                        <a:buChar char="•"/>
                      </a:pPr>
                      <a:r>
                        <a:rPr lang="sl-SI" sz="2000" dirty="0" smtClean="0"/>
                        <a:t>govori o vrstah zbirk podatkov</a:t>
                      </a:r>
                      <a:endParaRPr lang="en-GB" sz="2000" dirty="0"/>
                    </a:p>
                  </a:txBody>
                  <a:tcPr/>
                </a:tc>
                <a:tc>
                  <a:txBody>
                    <a:bodyPr/>
                    <a:lstStyle/>
                    <a:p>
                      <a:pPr marL="342900" indent="-342900" algn="l">
                        <a:buFont typeface="Arial" panose="020B0604020202020204" pitchFamily="34" charset="0"/>
                        <a:buChar char="•"/>
                      </a:pPr>
                      <a:r>
                        <a:rPr lang="sl-SI" sz="2000" baseline="0" dirty="0" smtClean="0"/>
                        <a:t>v evidenci podatkov učencev, ki opravljajo NPZ se doda še pravica do zbiranja podatkov za učence 3. razreda</a:t>
                      </a:r>
                      <a:endParaRPr lang="sl-SI" sz="2000" dirty="0" smtClean="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0808129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(8)</a:t>
            </a:r>
            <a:endParaRPr lang="en-GB" dirty="0"/>
          </a:p>
        </p:txBody>
      </p:sp>
      <p:graphicFrame>
        <p:nvGraphicFramePr>
          <p:cNvPr id="4" name="Ograda vsebine 3"/>
          <p:cNvGraphicFramePr>
            <a:graphicFrameLocks noGrp="1"/>
          </p:cNvGraphicFramePr>
          <p:nvPr>
            <p:ph idx="1"/>
            <p:extLst>
              <p:ext uri="{D42A27DB-BD31-4B8C-83A1-F6EECF244321}">
                <p14:modId xmlns:p14="http://schemas.microsoft.com/office/powerpoint/2010/main" val="2254473376"/>
              </p:ext>
            </p:extLst>
          </p:nvPr>
        </p:nvGraphicFramePr>
        <p:xfrm>
          <a:off x="539552" y="1268760"/>
          <a:ext cx="8229600" cy="5029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sl-SI" sz="2000" dirty="0" smtClean="0"/>
                        <a:t>Obstoječe stanje</a:t>
                      </a:r>
                      <a:endParaRPr lang="en-GB" sz="2000" dirty="0"/>
                    </a:p>
                  </a:txBody>
                  <a:tcPr/>
                </a:tc>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370840">
                <a:tc>
                  <a:txBody>
                    <a:bodyPr/>
                    <a:lstStyle/>
                    <a:p>
                      <a:r>
                        <a:rPr lang="sl-SI" sz="2000" dirty="0" smtClean="0"/>
                        <a:t>97. člen</a:t>
                      </a:r>
                      <a:endParaRPr lang="en-GB" sz="2000" dirty="0"/>
                    </a:p>
                  </a:txBody>
                  <a:tcPr/>
                </a:tc>
                <a:tc>
                  <a:txBody>
                    <a:bodyPr/>
                    <a:lstStyle/>
                    <a:p>
                      <a:r>
                        <a:rPr lang="sl-SI" sz="2000" dirty="0" smtClean="0"/>
                        <a:t>84. člen</a:t>
                      </a:r>
                      <a:endParaRPr lang="en-GB" sz="2000" dirty="0"/>
                    </a:p>
                  </a:txBody>
                  <a:tcPr/>
                </a:tc>
                <a:extLst>
                  <a:ext uri="{0D108BD9-81ED-4DB2-BD59-A6C34878D82A}">
                    <a16:rowId xmlns:a16="http://schemas.microsoft.com/office/drawing/2014/main" xmlns="" val="10001"/>
                  </a:ext>
                </a:extLst>
              </a:tr>
              <a:tr h="370840">
                <a:tc>
                  <a:txBody>
                    <a:bodyPr/>
                    <a:lstStyle/>
                    <a:p>
                      <a:pPr marL="285750" indent="-285750">
                        <a:buFont typeface="Arial" panose="020B0604020202020204" pitchFamily="34" charset="0"/>
                        <a:buChar char="•"/>
                      </a:pPr>
                      <a:r>
                        <a:rPr lang="sl-SI" sz="1800" kern="1200" dirty="0" smtClean="0">
                          <a:solidFill>
                            <a:schemeClr val="dk1"/>
                          </a:solidFill>
                          <a:effectLst/>
                          <a:latin typeface="+mn-lt"/>
                          <a:ea typeface="+mn-ea"/>
                          <a:cs typeface="+mn-cs"/>
                        </a:rPr>
                        <a:t>o</a:t>
                      </a:r>
                      <a:r>
                        <a:rPr lang="x-none" sz="1800" kern="1200" smtClean="0">
                          <a:solidFill>
                            <a:schemeClr val="dk1"/>
                          </a:solidFill>
                          <a:effectLst/>
                          <a:latin typeface="+mn-lt"/>
                          <a:ea typeface="+mn-ea"/>
                          <a:cs typeface="+mn-cs"/>
                        </a:rPr>
                        <a:t>sebni podatki učencev iz zbirk podatkov iz 95. člena se zbirajo, obdelujejo, shranjujejo in uporabljajo za potrebe obveznega izobraževanja in posredujejo ministrstvu, pristojnemu za šolstvo, za izvajanje z zakonom določenih nalog ter Državnemu izpitnemu centru za izvajanje nacionalnega preverjanja znanja</a:t>
                      </a:r>
                      <a:endParaRPr lang="sl-SI" sz="180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x-none" sz="1800" kern="1200" smtClean="0">
                          <a:solidFill>
                            <a:schemeClr val="dk1"/>
                          </a:solidFill>
                          <a:effectLst/>
                          <a:latin typeface="+mn-lt"/>
                          <a:ea typeface="+mn-ea"/>
                          <a:cs typeface="+mn-cs"/>
                        </a:rPr>
                        <a:t>ne smejo </a:t>
                      </a:r>
                      <a:r>
                        <a:rPr lang="sl-SI" sz="1800" kern="1200" dirty="0" smtClean="0">
                          <a:solidFill>
                            <a:schemeClr val="dk1"/>
                          </a:solidFill>
                          <a:effectLst/>
                          <a:latin typeface="+mn-lt"/>
                          <a:ea typeface="+mn-ea"/>
                          <a:cs typeface="+mn-cs"/>
                        </a:rPr>
                        <a:t>se </a:t>
                      </a:r>
                      <a:r>
                        <a:rPr lang="x-none" sz="1800" kern="1200" smtClean="0">
                          <a:solidFill>
                            <a:schemeClr val="dk1"/>
                          </a:solidFill>
                          <a:effectLst/>
                          <a:latin typeface="+mn-lt"/>
                          <a:ea typeface="+mn-ea"/>
                          <a:cs typeface="+mn-cs"/>
                        </a:rPr>
                        <a:t>obdelovati, uporabljati in objavljati za namen razvrščanja šol</a:t>
                      </a:r>
                      <a:endParaRPr lang="sl-SI" sz="180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sl-SI" sz="1800" kern="1200" dirty="0" smtClean="0">
                          <a:solidFill>
                            <a:schemeClr val="dk1"/>
                          </a:solidFill>
                          <a:effectLst/>
                          <a:latin typeface="+mn-lt"/>
                          <a:ea typeface="+mn-ea"/>
                          <a:cs typeface="+mn-cs"/>
                        </a:rPr>
                        <a:t>z</a:t>
                      </a:r>
                      <a:r>
                        <a:rPr lang="x-none" sz="1800" kern="1200" smtClean="0">
                          <a:solidFill>
                            <a:schemeClr val="dk1"/>
                          </a:solidFill>
                          <a:effectLst/>
                          <a:latin typeface="+mn-lt"/>
                          <a:ea typeface="+mn-ea"/>
                          <a:cs typeface="+mn-cs"/>
                        </a:rPr>
                        <a:t>a potrebe znanstveno-raziskovalnega dela in pri izdelavi statističnih analiz se smejo osebni podatki uporabljati in objavljati tako, da identiteta učenca ni razvidna</a:t>
                      </a:r>
                      <a:endParaRPr lang="sl-SI" sz="1800" kern="1200" dirty="0" smtClean="0">
                        <a:solidFill>
                          <a:schemeClr val="dk1"/>
                        </a:solidFill>
                        <a:effectLst/>
                        <a:latin typeface="+mn-lt"/>
                        <a:ea typeface="+mn-ea"/>
                        <a:cs typeface="+mn-cs"/>
                      </a:endParaRPr>
                    </a:p>
                    <a:p>
                      <a:pPr marL="285750" indent="-285750">
                        <a:buFont typeface="Arial" panose="020B0604020202020204" pitchFamily="34" charset="0"/>
                        <a:buChar char="•"/>
                      </a:pPr>
                      <a:endParaRPr lang="en-GB" sz="2000" dirty="0"/>
                    </a:p>
                  </a:txBody>
                  <a:tcPr/>
                </a:tc>
                <a:tc>
                  <a:txBody>
                    <a:bodyPr/>
                    <a:lstStyle/>
                    <a:p>
                      <a:pPr marL="342900" indent="-342900">
                        <a:buFont typeface="Arial" panose="020B0604020202020204" pitchFamily="34" charset="0"/>
                        <a:buChar char="•"/>
                      </a:pPr>
                      <a:r>
                        <a:rPr lang="sl-SI" sz="2000" dirty="0" smtClean="0"/>
                        <a:t>nespremenjeno</a:t>
                      </a:r>
                    </a:p>
                    <a:p>
                      <a:pPr marL="342900" indent="-342900">
                        <a:buFont typeface="Arial" panose="020B0604020202020204" pitchFamily="34" charset="0"/>
                        <a:buChar char="•"/>
                      </a:pPr>
                      <a:endParaRPr lang="sl-SI" sz="2000" dirty="0" smtClean="0"/>
                    </a:p>
                    <a:p>
                      <a:pPr marL="342900" indent="-342900">
                        <a:buFont typeface="Arial" panose="020B0604020202020204" pitchFamily="34" charset="0"/>
                        <a:buChar char="•"/>
                      </a:pPr>
                      <a:endParaRPr lang="sl-SI" sz="2000" dirty="0" smtClean="0"/>
                    </a:p>
                    <a:p>
                      <a:pPr marL="342900" indent="-342900">
                        <a:buFont typeface="Arial" panose="020B0604020202020204" pitchFamily="34" charset="0"/>
                        <a:buChar char="•"/>
                      </a:pPr>
                      <a:endParaRPr lang="sl-SI" sz="2000" dirty="0" smtClean="0"/>
                    </a:p>
                    <a:p>
                      <a:pPr marL="342900" indent="-342900">
                        <a:buFont typeface="Arial" panose="020B0604020202020204" pitchFamily="34" charset="0"/>
                        <a:buChar char="•"/>
                      </a:pPr>
                      <a:endParaRPr lang="sl-SI" sz="2000" dirty="0" smtClean="0"/>
                    </a:p>
                    <a:p>
                      <a:pPr marL="342900" indent="-342900">
                        <a:buFont typeface="Arial" panose="020B0604020202020204" pitchFamily="34" charset="0"/>
                        <a:buChar char="•"/>
                      </a:pPr>
                      <a:endParaRPr lang="sl-SI" sz="2000" dirty="0" smtClean="0"/>
                    </a:p>
                    <a:p>
                      <a:pPr marL="342900" indent="-342900">
                        <a:buFont typeface="Arial" panose="020B0604020202020204" pitchFamily="34" charset="0"/>
                        <a:buChar char="•"/>
                      </a:pPr>
                      <a:endParaRPr lang="sl-SI" sz="2000" dirty="0" smtClean="0"/>
                    </a:p>
                    <a:p>
                      <a:pPr marL="342900" indent="-342900">
                        <a:buFont typeface="Arial" panose="020B0604020202020204" pitchFamily="34" charset="0"/>
                        <a:buChar char="•"/>
                      </a:pPr>
                      <a:r>
                        <a:rPr lang="sl-SI" sz="2000" dirty="0" smtClean="0"/>
                        <a:t>nespremenjeno</a:t>
                      </a:r>
                    </a:p>
                    <a:p>
                      <a:pPr marL="342900" indent="-342900">
                        <a:buFont typeface="Arial" panose="020B0604020202020204" pitchFamily="34" charset="0"/>
                        <a:buChar char="•"/>
                      </a:pPr>
                      <a:endParaRPr lang="sl-SI" sz="2000" dirty="0" smtClean="0"/>
                    </a:p>
                    <a:p>
                      <a:pPr marL="342900" indent="-342900">
                        <a:buFont typeface="Arial" panose="020B0604020202020204" pitchFamily="34" charset="0"/>
                        <a:buChar char="•"/>
                      </a:pPr>
                      <a:r>
                        <a:rPr lang="sl-SI" sz="2000" dirty="0" smtClean="0"/>
                        <a:t>podrobneje</a:t>
                      </a:r>
                      <a:r>
                        <a:rPr lang="sl-SI" sz="2000" baseline="0" dirty="0" smtClean="0"/>
                        <a:t> opredeljeno</a:t>
                      </a:r>
                      <a:endParaRPr lang="en-GB" sz="20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878843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(9)</a:t>
            </a:r>
            <a:endParaRPr lang="en-GB" dirty="0"/>
          </a:p>
        </p:txBody>
      </p:sp>
      <p:graphicFrame>
        <p:nvGraphicFramePr>
          <p:cNvPr id="5" name="Ograda vsebine 4"/>
          <p:cNvGraphicFramePr>
            <a:graphicFrameLocks noGrp="1"/>
          </p:cNvGraphicFramePr>
          <p:nvPr>
            <p:ph idx="1"/>
            <p:extLst>
              <p:ext uri="{D42A27DB-BD31-4B8C-83A1-F6EECF244321}">
                <p14:modId xmlns:p14="http://schemas.microsoft.com/office/powerpoint/2010/main" val="3091689444"/>
              </p:ext>
            </p:extLst>
          </p:nvPr>
        </p:nvGraphicFramePr>
        <p:xfrm>
          <a:off x="395536" y="1556793"/>
          <a:ext cx="8229600" cy="4029016"/>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444788">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444788">
                <a:tc>
                  <a:txBody>
                    <a:bodyPr/>
                    <a:lstStyle/>
                    <a:p>
                      <a:r>
                        <a:rPr lang="sl-SI" sz="2000" dirty="0" smtClean="0"/>
                        <a:t>97. člen</a:t>
                      </a:r>
                      <a:endParaRPr lang="en-GB" sz="2000" dirty="0"/>
                    </a:p>
                  </a:txBody>
                  <a:tcPr/>
                </a:tc>
                <a:extLst>
                  <a:ext uri="{0D108BD9-81ED-4DB2-BD59-A6C34878D82A}">
                    <a16:rowId xmlns:a16="http://schemas.microsoft.com/office/drawing/2014/main" xmlns="" val="10001"/>
                  </a:ext>
                </a:extLst>
              </a:tr>
              <a:tr h="3070865">
                <a:tc>
                  <a:txBody>
                    <a:bodyPr/>
                    <a:lstStyle/>
                    <a:p>
                      <a:pPr marL="342900" indent="-342900" hangingPunct="0">
                        <a:buFont typeface="Arial" panose="020B0604020202020204" pitchFamily="34" charset="0"/>
                        <a:buChar char="•"/>
                      </a:pPr>
                      <a:r>
                        <a:rPr lang="sl-SI" sz="2000" kern="1200" dirty="0" smtClean="0">
                          <a:solidFill>
                            <a:schemeClr val="dk1"/>
                          </a:solidFill>
                          <a:effectLst/>
                          <a:latin typeface="+mn-lt"/>
                          <a:ea typeface="+mn-ea"/>
                          <a:cs typeface="+mn-cs"/>
                        </a:rPr>
                        <a:t>D</a:t>
                      </a:r>
                      <a:r>
                        <a:rPr lang="x-none" sz="2000" kern="1200" smtClean="0">
                          <a:solidFill>
                            <a:schemeClr val="dk1"/>
                          </a:solidFill>
                          <a:effectLst/>
                          <a:latin typeface="+mn-lt"/>
                          <a:ea typeface="+mn-ea"/>
                          <a:cs typeface="+mn-cs"/>
                        </a:rPr>
                        <a:t>ržavni izpitni center na zahtevo ministra, pristojnega za </a:t>
                      </a:r>
                      <a:r>
                        <a:rPr lang="sl-SI" sz="2000" kern="1200" dirty="0" smtClean="0">
                          <a:solidFill>
                            <a:schemeClr val="dk1"/>
                          </a:solidFill>
                          <a:effectLst/>
                          <a:latin typeface="+mn-lt"/>
                          <a:ea typeface="+mn-ea"/>
                          <a:cs typeface="+mn-cs"/>
                        </a:rPr>
                        <a:t>šolstvo</a:t>
                      </a:r>
                      <a:r>
                        <a:rPr lang="x-none" sz="2000" kern="1200" smtClean="0">
                          <a:solidFill>
                            <a:schemeClr val="dk1"/>
                          </a:solidFill>
                          <a:effectLst/>
                          <a:latin typeface="+mn-lt"/>
                          <a:ea typeface="+mn-ea"/>
                          <a:cs typeface="+mn-cs"/>
                        </a:rPr>
                        <a:t>, ministr</a:t>
                      </a:r>
                      <a:r>
                        <a:rPr lang="sl-SI" sz="2000" kern="1200" dirty="0" err="1" smtClean="0">
                          <a:solidFill>
                            <a:schemeClr val="dk1"/>
                          </a:solidFill>
                          <a:effectLst/>
                          <a:latin typeface="+mn-lt"/>
                          <a:ea typeface="+mn-ea"/>
                          <a:cs typeface="+mn-cs"/>
                        </a:rPr>
                        <a:t>stvu</a:t>
                      </a:r>
                      <a:r>
                        <a:rPr lang="x-none" sz="2000" kern="1200" smtClean="0">
                          <a:solidFill>
                            <a:schemeClr val="dk1"/>
                          </a:solidFill>
                          <a:effectLst/>
                          <a:latin typeface="+mn-lt"/>
                          <a:ea typeface="+mn-ea"/>
                          <a:cs typeface="+mn-cs"/>
                        </a:rPr>
                        <a:t> posreduje </a:t>
                      </a:r>
                      <a:r>
                        <a:rPr lang="x-none" sz="2000" b="1" kern="1200" smtClean="0">
                          <a:solidFill>
                            <a:schemeClr val="dk1"/>
                          </a:solidFill>
                          <a:effectLst/>
                          <a:latin typeface="+mn-lt"/>
                          <a:ea typeface="+mn-ea"/>
                          <a:cs typeface="+mn-cs"/>
                        </a:rPr>
                        <a:t>anonimizirane podatke </a:t>
                      </a:r>
                      <a:r>
                        <a:rPr lang="x-none" sz="2000" kern="1200" smtClean="0">
                          <a:solidFill>
                            <a:schemeClr val="dk1"/>
                          </a:solidFill>
                          <a:effectLst/>
                          <a:latin typeface="+mn-lt"/>
                          <a:ea typeface="+mn-ea"/>
                          <a:cs typeface="+mn-cs"/>
                        </a:rPr>
                        <a:t>in </a:t>
                      </a:r>
                      <a:r>
                        <a:rPr lang="x-none" sz="2000" b="1" kern="1200" smtClean="0">
                          <a:solidFill>
                            <a:schemeClr val="dk1"/>
                          </a:solidFill>
                          <a:effectLst/>
                          <a:latin typeface="+mn-lt"/>
                          <a:ea typeface="+mn-ea"/>
                          <a:cs typeface="+mn-cs"/>
                        </a:rPr>
                        <a:t>anonimizirane analize podatkov </a:t>
                      </a:r>
                      <a:r>
                        <a:rPr lang="x-none" sz="2000" kern="1200" smtClean="0">
                          <a:solidFill>
                            <a:schemeClr val="dk1"/>
                          </a:solidFill>
                          <a:effectLst/>
                          <a:latin typeface="+mn-lt"/>
                          <a:ea typeface="+mn-ea"/>
                          <a:cs typeface="+mn-cs"/>
                        </a:rPr>
                        <a:t>iz evidence učencev iz desetega odstavka 95. člena tega zakona </a:t>
                      </a:r>
                      <a:r>
                        <a:rPr lang="x-none" sz="2000" b="1" kern="1200" smtClean="0">
                          <a:solidFill>
                            <a:schemeClr val="dk1"/>
                          </a:solidFill>
                          <a:effectLst/>
                          <a:latin typeface="+mn-lt"/>
                          <a:ea typeface="+mn-ea"/>
                          <a:cs typeface="+mn-cs"/>
                        </a:rPr>
                        <a:t>z razkrito identiteto šol.</a:t>
                      </a:r>
                      <a:r>
                        <a:rPr lang="x-none" sz="2000" kern="1200" smtClean="0">
                          <a:solidFill>
                            <a:schemeClr val="dk1"/>
                          </a:solidFill>
                          <a:effectLst/>
                          <a:latin typeface="+mn-lt"/>
                          <a:ea typeface="+mn-ea"/>
                          <a:cs typeface="+mn-cs"/>
                        </a:rPr>
                        <a:t> Podatke ali analize podatkov lahko ministrstvo </a:t>
                      </a:r>
                      <a:r>
                        <a:rPr lang="sl-SI" sz="2000" kern="1200" dirty="0" smtClean="0">
                          <a:solidFill>
                            <a:schemeClr val="dk1"/>
                          </a:solidFill>
                          <a:effectLst/>
                          <a:latin typeface="+mn-lt"/>
                          <a:ea typeface="+mn-ea"/>
                          <a:cs typeface="+mn-cs"/>
                        </a:rPr>
                        <a:t>in Državni izpitni center </a:t>
                      </a:r>
                      <a:r>
                        <a:rPr lang="x-none" sz="2000" kern="1200" smtClean="0">
                          <a:solidFill>
                            <a:schemeClr val="dk1"/>
                          </a:solidFill>
                          <a:effectLst/>
                          <a:latin typeface="+mn-lt"/>
                          <a:ea typeface="+mn-ea"/>
                          <a:cs typeface="+mn-cs"/>
                        </a:rPr>
                        <a:t>uporablja</a:t>
                      </a:r>
                      <a:r>
                        <a:rPr lang="sl-SI" sz="2000" kern="1200" dirty="0" smtClean="0">
                          <a:solidFill>
                            <a:schemeClr val="dk1"/>
                          </a:solidFill>
                          <a:effectLst/>
                          <a:latin typeface="+mn-lt"/>
                          <a:ea typeface="+mn-ea"/>
                          <a:cs typeface="+mn-cs"/>
                        </a:rPr>
                        <a:t>ta</a:t>
                      </a:r>
                      <a:r>
                        <a:rPr lang="x-none" sz="2000" kern="1200" smtClean="0">
                          <a:solidFill>
                            <a:schemeClr val="dk1"/>
                          </a:solidFill>
                          <a:effectLst/>
                          <a:latin typeface="+mn-lt"/>
                          <a:ea typeface="+mn-ea"/>
                          <a:cs typeface="+mn-cs"/>
                        </a:rPr>
                        <a:t> izključno </a:t>
                      </a:r>
                      <a:r>
                        <a:rPr lang="x-none" sz="2000" b="1" kern="1200" smtClean="0">
                          <a:solidFill>
                            <a:schemeClr val="dk1"/>
                          </a:solidFill>
                          <a:effectLst/>
                          <a:latin typeface="+mn-lt"/>
                          <a:ea typeface="+mn-ea"/>
                          <a:cs typeface="+mn-cs"/>
                        </a:rPr>
                        <a:t>za namene ugotavljanja in zagotavljanja kakovosti </a:t>
                      </a:r>
                      <a:r>
                        <a:rPr lang="x-none" sz="2000" kern="1200" smtClean="0">
                          <a:solidFill>
                            <a:schemeClr val="dk1"/>
                          </a:solidFill>
                          <a:effectLst/>
                          <a:latin typeface="+mn-lt"/>
                          <a:ea typeface="+mn-ea"/>
                          <a:cs typeface="+mn-cs"/>
                        </a:rPr>
                        <a:t>v vzgoji in izobraževanju ter </a:t>
                      </a:r>
                      <a:r>
                        <a:rPr lang="sl-SI" sz="2000" kern="1200" dirty="0" smtClean="0">
                          <a:solidFill>
                            <a:schemeClr val="dk1"/>
                          </a:solidFill>
                          <a:effectLst/>
                          <a:latin typeface="+mn-lt"/>
                          <a:ea typeface="+mn-ea"/>
                          <a:cs typeface="+mn-cs"/>
                        </a:rPr>
                        <a:t>ministrstvo uporablja </a:t>
                      </a:r>
                      <a:r>
                        <a:rPr lang="x-none" sz="2000" b="1" kern="1200" smtClean="0">
                          <a:solidFill>
                            <a:schemeClr val="dk1"/>
                          </a:solidFill>
                          <a:effectLst/>
                          <a:latin typeface="+mn-lt"/>
                          <a:ea typeface="+mn-ea"/>
                          <a:cs typeface="+mn-cs"/>
                        </a:rPr>
                        <a:t>za načrtovanje ukrepov na področju vzgoje in izobraževanja.</a:t>
                      </a:r>
                      <a:endParaRPr lang="sl-SI" sz="2000" b="1" kern="1200" dirty="0" smtClean="0">
                        <a:solidFill>
                          <a:schemeClr val="dk1"/>
                        </a:solidFill>
                        <a:effectLst/>
                        <a:latin typeface="+mn-lt"/>
                        <a:ea typeface="+mn-ea"/>
                        <a:cs typeface="+mn-cs"/>
                      </a:endParaRPr>
                    </a:p>
                    <a:p>
                      <a:pPr marL="342900" indent="-342900" hangingPunct="0">
                        <a:buFont typeface="Arial" panose="020B0604020202020204" pitchFamily="34" charset="0"/>
                        <a:buChar char="•"/>
                      </a:pPr>
                      <a:r>
                        <a:rPr lang="x-none" sz="2000" kern="1200" smtClean="0">
                          <a:solidFill>
                            <a:schemeClr val="dk1"/>
                          </a:solidFill>
                          <a:effectLst/>
                          <a:latin typeface="+mn-lt"/>
                          <a:ea typeface="+mn-ea"/>
                          <a:cs typeface="+mn-cs"/>
                        </a:rPr>
                        <a:t>Ministrstvo in Državni izpitni center podatkov in analiz podatkov iz evidence iz desetega odstavka 95. člena tega zakona za eno ali več šol z razkrito </a:t>
                      </a:r>
                      <a:r>
                        <a:rPr lang="x-none" sz="2000" b="1" kern="1200" smtClean="0">
                          <a:solidFill>
                            <a:schemeClr val="dk1"/>
                          </a:solidFill>
                          <a:effectLst/>
                          <a:latin typeface="+mn-lt"/>
                          <a:ea typeface="+mn-ea"/>
                          <a:cs typeface="+mn-cs"/>
                        </a:rPr>
                        <a:t>identiteto ne smeta posredovati in objavljati.</a:t>
                      </a:r>
                      <a:endParaRPr lang="sl-SI" sz="2000" b="1" kern="1200" dirty="0" smtClean="0">
                        <a:solidFill>
                          <a:schemeClr val="dk1"/>
                        </a:solidFill>
                        <a:effectLst/>
                        <a:latin typeface="+mn-lt"/>
                        <a:ea typeface="+mn-ea"/>
                        <a:cs typeface="+mn-cs"/>
                      </a:endParaRP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156410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(10)</a:t>
            </a:r>
            <a:endParaRPr lang="en-GB" dirty="0"/>
          </a:p>
        </p:txBody>
      </p:sp>
      <p:graphicFrame>
        <p:nvGraphicFramePr>
          <p:cNvPr id="5" name="Ograda vsebine 4"/>
          <p:cNvGraphicFramePr>
            <a:graphicFrameLocks noGrp="1"/>
          </p:cNvGraphicFramePr>
          <p:nvPr>
            <p:ph idx="1"/>
            <p:extLst>
              <p:ext uri="{D42A27DB-BD31-4B8C-83A1-F6EECF244321}">
                <p14:modId xmlns:p14="http://schemas.microsoft.com/office/powerpoint/2010/main" val="1306339878"/>
              </p:ext>
            </p:extLst>
          </p:nvPr>
        </p:nvGraphicFramePr>
        <p:xfrm>
          <a:off x="467544" y="1268760"/>
          <a:ext cx="8229600" cy="545592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370840">
                <a:tc>
                  <a:txBody>
                    <a:bodyPr/>
                    <a:lstStyle/>
                    <a:p>
                      <a:r>
                        <a:rPr lang="sl-SI" sz="2000" dirty="0" smtClean="0"/>
                        <a:t>97. člen</a:t>
                      </a:r>
                      <a:endParaRPr lang="en-GB" sz="2000" dirty="0"/>
                    </a:p>
                  </a:txBody>
                  <a:tcPr/>
                </a:tc>
                <a:extLst>
                  <a:ext uri="{0D108BD9-81ED-4DB2-BD59-A6C34878D82A}">
                    <a16:rowId xmlns:a16="http://schemas.microsoft.com/office/drawing/2014/main" xmlns="" val="10001"/>
                  </a:ext>
                </a:extLst>
              </a:tr>
              <a:tr h="370840">
                <a:tc>
                  <a:txBody>
                    <a:bodyPr/>
                    <a:lstStyle/>
                    <a:p>
                      <a:pPr marL="342900" indent="-342900" hangingPunct="0">
                        <a:buFont typeface="Arial" panose="020B0604020202020204" pitchFamily="34" charset="0"/>
                        <a:buChar char="•"/>
                      </a:pPr>
                      <a:r>
                        <a:rPr lang="x-none" sz="2000" kern="1200" smtClean="0">
                          <a:solidFill>
                            <a:schemeClr val="dk1"/>
                          </a:solidFill>
                          <a:effectLst/>
                          <a:latin typeface="+mn-lt"/>
                          <a:ea typeface="+mn-ea"/>
                          <a:cs typeface="+mn-cs"/>
                        </a:rPr>
                        <a:t>Državni izpitni center</a:t>
                      </a:r>
                      <a:r>
                        <a:rPr lang="sl-SI" sz="2000" kern="1200" dirty="0" smtClean="0">
                          <a:solidFill>
                            <a:schemeClr val="dk1"/>
                          </a:solidFill>
                          <a:effectLst/>
                          <a:latin typeface="+mn-lt"/>
                          <a:ea typeface="+mn-ea"/>
                          <a:cs typeface="+mn-cs"/>
                        </a:rPr>
                        <a:t>, ne glede na prejšnji odstavek, </a:t>
                      </a:r>
                      <a:r>
                        <a:rPr lang="x-none" sz="2000" b="1" kern="1200" smtClean="0">
                          <a:solidFill>
                            <a:schemeClr val="dk1"/>
                          </a:solidFill>
                          <a:effectLst/>
                          <a:latin typeface="+mn-lt"/>
                          <a:ea typeface="+mn-ea"/>
                          <a:cs typeface="+mn-cs"/>
                        </a:rPr>
                        <a:t>podatke za posamezno šolo</a:t>
                      </a:r>
                      <a:r>
                        <a:rPr lang="x-none" sz="2000" kern="1200" smtClean="0">
                          <a:solidFill>
                            <a:schemeClr val="dk1"/>
                          </a:solidFill>
                          <a:effectLst/>
                          <a:latin typeface="+mn-lt"/>
                          <a:ea typeface="+mn-ea"/>
                          <a:cs typeface="+mn-cs"/>
                        </a:rPr>
                        <a:t> iz evidence iz desetega odstavka 95. člena tega zakona posreduje</a:t>
                      </a:r>
                      <a:r>
                        <a:rPr lang="sl-SI" sz="2000" kern="1200" dirty="0" smtClean="0">
                          <a:solidFill>
                            <a:schemeClr val="dk1"/>
                          </a:solidFill>
                          <a:effectLst/>
                          <a:latin typeface="+mn-lt"/>
                          <a:ea typeface="+mn-ea"/>
                          <a:cs typeface="+mn-cs"/>
                        </a:rPr>
                        <a:t> podatke </a:t>
                      </a:r>
                      <a:r>
                        <a:rPr lang="x-none" sz="2000" b="1" kern="1200" smtClean="0">
                          <a:solidFill>
                            <a:schemeClr val="dk1"/>
                          </a:solidFill>
                          <a:effectLst/>
                          <a:latin typeface="+mn-lt"/>
                          <a:ea typeface="+mn-ea"/>
                          <a:cs typeface="+mn-cs"/>
                        </a:rPr>
                        <a:t>le tej šoli</a:t>
                      </a:r>
                      <a:r>
                        <a:rPr lang="sl-SI" sz="2000" b="1" kern="1200" dirty="0" smtClean="0">
                          <a:solidFill>
                            <a:schemeClr val="dk1"/>
                          </a:solidFill>
                          <a:effectLst/>
                          <a:latin typeface="+mn-lt"/>
                          <a:ea typeface="+mn-ea"/>
                          <a:cs typeface="+mn-cs"/>
                        </a:rPr>
                        <a:t>.</a:t>
                      </a:r>
                    </a:p>
                    <a:p>
                      <a:pPr marL="342900" indent="-342900" hangingPunct="0">
                        <a:buFont typeface="Arial" panose="020B0604020202020204" pitchFamily="34" charset="0"/>
                        <a:buChar char="•"/>
                      </a:pPr>
                      <a:r>
                        <a:rPr lang="sl-SI" sz="2000" kern="1200" dirty="0" smtClean="0">
                          <a:solidFill>
                            <a:schemeClr val="dk1"/>
                          </a:solidFill>
                          <a:effectLst/>
                          <a:latin typeface="+mn-lt"/>
                          <a:ea typeface="+mn-ea"/>
                          <a:cs typeface="+mn-cs"/>
                        </a:rPr>
                        <a:t>Državni izpitni center lahko </a:t>
                      </a:r>
                      <a:r>
                        <a:rPr lang="x-none" sz="2000" b="1" kern="1200" smtClean="0">
                          <a:solidFill>
                            <a:schemeClr val="dk1"/>
                          </a:solidFill>
                          <a:effectLst/>
                          <a:latin typeface="+mn-lt"/>
                          <a:ea typeface="+mn-ea"/>
                          <a:cs typeface="+mn-cs"/>
                        </a:rPr>
                        <a:t>anonimizirane podatke </a:t>
                      </a:r>
                      <a:r>
                        <a:rPr lang="x-none" sz="2000" kern="1200" smtClean="0">
                          <a:solidFill>
                            <a:schemeClr val="dk1"/>
                          </a:solidFill>
                          <a:effectLst/>
                          <a:latin typeface="+mn-lt"/>
                          <a:ea typeface="+mn-ea"/>
                          <a:cs typeface="+mn-cs"/>
                        </a:rPr>
                        <a:t>ali </a:t>
                      </a:r>
                      <a:r>
                        <a:rPr lang="x-none" sz="2000" b="1" kern="1200" smtClean="0">
                          <a:solidFill>
                            <a:schemeClr val="dk1"/>
                          </a:solidFill>
                          <a:effectLst/>
                          <a:latin typeface="+mn-lt"/>
                          <a:ea typeface="+mn-ea"/>
                          <a:cs typeface="+mn-cs"/>
                        </a:rPr>
                        <a:t>anonimizirane analize podatkov</a:t>
                      </a:r>
                      <a:r>
                        <a:rPr lang="x-none" sz="2000" kern="1200" smtClean="0">
                          <a:solidFill>
                            <a:schemeClr val="dk1"/>
                          </a:solidFill>
                          <a:effectLst/>
                          <a:latin typeface="+mn-lt"/>
                          <a:ea typeface="+mn-ea"/>
                          <a:cs typeface="+mn-cs"/>
                        </a:rPr>
                        <a:t> iz evidence učencev iz desetega odstavka 95. člena tega zakona</a:t>
                      </a:r>
                      <a:r>
                        <a:rPr lang="sl-SI" sz="2000" kern="1200" dirty="0" smtClean="0">
                          <a:solidFill>
                            <a:schemeClr val="dk1"/>
                          </a:solidFill>
                          <a:effectLst/>
                          <a:latin typeface="+mn-lt"/>
                          <a:ea typeface="+mn-ea"/>
                          <a:cs typeface="+mn-cs"/>
                        </a:rPr>
                        <a:t> posreduje </a:t>
                      </a:r>
                      <a:r>
                        <a:rPr lang="sl-SI" sz="2000" b="1" kern="1200" dirty="0" smtClean="0">
                          <a:solidFill>
                            <a:schemeClr val="dk1"/>
                          </a:solidFill>
                          <a:effectLst/>
                          <a:latin typeface="+mn-lt"/>
                          <a:ea typeface="+mn-ea"/>
                          <a:cs typeface="+mn-cs"/>
                        </a:rPr>
                        <a:t>z</a:t>
                      </a:r>
                      <a:r>
                        <a:rPr lang="x-none" sz="2000" b="1" kern="1200" smtClean="0">
                          <a:solidFill>
                            <a:schemeClr val="dk1"/>
                          </a:solidFill>
                          <a:effectLst/>
                          <a:latin typeface="+mn-lt"/>
                          <a:ea typeface="+mn-ea"/>
                          <a:cs typeface="+mn-cs"/>
                        </a:rPr>
                        <a:t>a potrebe in namen znanstveno-raziskovalnega dela</a:t>
                      </a:r>
                      <a:r>
                        <a:rPr lang="sl-SI" sz="2000" kern="1200" dirty="0" smtClean="0">
                          <a:solidFill>
                            <a:schemeClr val="dk1"/>
                          </a:solidFill>
                          <a:effectLst/>
                          <a:latin typeface="+mn-lt"/>
                          <a:ea typeface="+mn-ea"/>
                          <a:cs typeface="+mn-cs"/>
                        </a:rPr>
                        <a:t>. </a:t>
                      </a:r>
                    </a:p>
                    <a:p>
                      <a:pPr marL="342900" indent="-342900" hangingPunct="0">
                        <a:buFont typeface="Arial" panose="020B0604020202020204" pitchFamily="34" charset="0"/>
                        <a:buChar char="•"/>
                      </a:pPr>
                      <a:r>
                        <a:rPr lang="x-none" sz="2000" kern="1200" smtClean="0">
                          <a:solidFill>
                            <a:schemeClr val="dk1"/>
                          </a:solidFill>
                          <a:effectLst/>
                          <a:latin typeface="+mn-lt"/>
                          <a:ea typeface="+mn-ea"/>
                          <a:cs typeface="+mn-cs"/>
                        </a:rPr>
                        <a:t>Državni izpitni center </a:t>
                      </a:r>
                      <a:r>
                        <a:rPr lang="sl-SI" sz="2000" kern="1200" dirty="0" smtClean="0">
                          <a:solidFill>
                            <a:schemeClr val="dk1"/>
                          </a:solidFill>
                          <a:effectLst/>
                          <a:latin typeface="+mn-lt"/>
                          <a:ea typeface="+mn-ea"/>
                          <a:cs typeface="+mn-cs"/>
                        </a:rPr>
                        <a:t>lahko ob izvajanju nacionalnega preverjanja znanja, s soglasjem staršev, </a:t>
                      </a:r>
                      <a:r>
                        <a:rPr lang="sl-SI" sz="2000" b="1" kern="1200" dirty="0" smtClean="0">
                          <a:solidFill>
                            <a:schemeClr val="dk1"/>
                          </a:solidFill>
                          <a:effectLst/>
                          <a:latin typeface="+mn-lt"/>
                          <a:ea typeface="+mn-ea"/>
                          <a:cs typeface="+mn-cs"/>
                        </a:rPr>
                        <a:t>zbira dodatne sistemsko relevantne podatke z vprašalniki </a:t>
                      </a:r>
                      <a:r>
                        <a:rPr lang="sl-SI" sz="2000" kern="1200" dirty="0" smtClean="0">
                          <a:solidFill>
                            <a:schemeClr val="dk1"/>
                          </a:solidFill>
                          <a:effectLst/>
                          <a:latin typeface="+mn-lt"/>
                          <a:ea typeface="+mn-ea"/>
                          <a:cs typeface="+mn-cs"/>
                        </a:rPr>
                        <a:t>za učence, pri čemer za zbiranje soglasij uporabi podatke iz evidence učencev iz desetega odstavka 95. člena tega zakona. </a:t>
                      </a:r>
                      <a:r>
                        <a:rPr lang="x-none" sz="2000" kern="1200" smtClean="0">
                          <a:solidFill>
                            <a:schemeClr val="dk1"/>
                          </a:solidFill>
                          <a:effectLst/>
                          <a:latin typeface="+mn-lt"/>
                          <a:ea typeface="+mn-ea"/>
                          <a:cs typeface="+mn-cs"/>
                        </a:rPr>
                        <a:t>Podatki</a:t>
                      </a:r>
                      <a:r>
                        <a:rPr lang="sl-SI" sz="2000" kern="1200" dirty="0" smtClean="0">
                          <a:solidFill>
                            <a:schemeClr val="dk1"/>
                          </a:solidFill>
                          <a:effectLst/>
                          <a:latin typeface="+mn-lt"/>
                          <a:ea typeface="+mn-ea"/>
                          <a:cs typeface="+mn-cs"/>
                        </a:rPr>
                        <a:t>, zbrani z</a:t>
                      </a:r>
                      <a:r>
                        <a:rPr lang="x-none" sz="2000" kern="1200" smtClean="0">
                          <a:solidFill>
                            <a:schemeClr val="dk1"/>
                          </a:solidFill>
                          <a:effectLst/>
                          <a:latin typeface="+mn-lt"/>
                          <a:ea typeface="+mn-ea"/>
                          <a:cs typeface="+mn-cs"/>
                        </a:rPr>
                        <a:t> vprašalnik</a:t>
                      </a:r>
                      <a:r>
                        <a:rPr lang="sl-SI" sz="2000" kern="1200" dirty="0" smtClean="0">
                          <a:solidFill>
                            <a:schemeClr val="dk1"/>
                          </a:solidFill>
                          <a:effectLst/>
                          <a:latin typeface="+mn-lt"/>
                          <a:ea typeface="+mn-ea"/>
                          <a:cs typeface="+mn-cs"/>
                        </a:rPr>
                        <a:t>i</a:t>
                      </a:r>
                      <a:r>
                        <a:rPr lang="x-none" sz="2000" kern="1200" smtClean="0">
                          <a:solidFill>
                            <a:schemeClr val="dk1"/>
                          </a:solidFill>
                          <a:effectLst/>
                          <a:latin typeface="+mn-lt"/>
                          <a:ea typeface="+mn-ea"/>
                          <a:cs typeface="+mn-cs"/>
                        </a:rPr>
                        <a:t> se po povezavi s </a:t>
                      </a:r>
                      <a:r>
                        <a:rPr lang="sl-SI" sz="2000" kern="1200" dirty="0" smtClean="0">
                          <a:solidFill>
                            <a:schemeClr val="dk1"/>
                          </a:solidFill>
                          <a:effectLst/>
                          <a:latin typeface="+mn-lt"/>
                          <a:ea typeface="+mn-ea"/>
                          <a:cs typeface="+mn-cs"/>
                        </a:rPr>
                        <a:t>podatki iz evidence učencev iz desetega odstavka 95. člena tega zakona obdelujejo </a:t>
                      </a:r>
                      <a:r>
                        <a:rPr lang="x-none" sz="2000" kern="1200" smtClean="0">
                          <a:solidFill>
                            <a:schemeClr val="dk1"/>
                          </a:solidFill>
                          <a:effectLst/>
                          <a:latin typeface="+mn-lt"/>
                          <a:ea typeface="+mn-ea"/>
                          <a:cs typeface="+mn-cs"/>
                        </a:rPr>
                        <a:t>v anonimizirani obliki</a:t>
                      </a:r>
                      <a:r>
                        <a:rPr lang="sl-SI" sz="2000" kern="1200" dirty="0" smtClean="0">
                          <a:solidFill>
                            <a:schemeClr val="dk1"/>
                          </a:solidFill>
                          <a:effectLst/>
                          <a:latin typeface="+mn-lt"/>
                          <a:ea typeface="+mn-ea"/>
                          <a:cs typeface="+mn-cs"/>
                        </a:rPr>
                        <a:t>.</a:t>
                      </a:r>
                    </a:p>
                    <a:p>
                      <a:pPr marL="342900" indent="-342900">
                        <a:buFont typeface="Arial" panose="020B0604020202020204" pitchFamily="34" charset="0"/>
                        <a:buChar char="•"/>
                      </a:pPr>
                      <a:r>
                        <a:rPr lang="sl-SI" sz="2000" kern="1200" dirty="0" smtClean="0">
                          <a:solidFill>
                            <a:schemeClr val="dk1"/>
                          </a:solidFill>
                          <a:effectLst/>
                          <a:latin typeface="+mn-lt"/>
                          <a:ea typeface="+mn-ea"/>
                          <a:cs typeface="+mn-cs"/>
                        </a:rPr>
                        <a:t>Podatki in analize podatkov iz evidence učencev iz desetega odstavka 95. člena tega zakona, ki bi lahko razkrili identiteto učencev ali šol, </a:t>
                      </a:r>
                      <a:r>
                        <a:rPr lang="sl-SI" sz="2000" b="1" kern="1200" dirty="0" smtClean="0">
                          <a:solidFill>
                            <a:schemeClr val="dk1"/>
                          </a:solidFill>
                          <a:effectLst/>
                          <a:latin typeface="+mn-lt"/>
                          <a:ea typeface="+mn-ea"/>
                          <a:cs typeface="+mn-cs"/>
                        </a:rPr>
                        <a:t>niso informacije javnega značaja.</a:t>
                      </a:r>
                      <a:endParaRPr lang="en-GB" sz="2000" b="1"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295568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Zakaj je DK NPZ sprožila postopke za ponovno uvedbo NPZ v 3. razredu?</a:t>
            </a:r>
            <a:endParaRPr lang="en-GB" dirty="0"/>
          </a:p>
        </p:txBody>
      </p:sp>
      <p:sp>
        <p:nvSpPr>
          <p:cNvPr id="3" name="Ograda vsebine 2"/>
          <p:cNvSpPr>
            <a:spLocks noGrp="1"/>
          </p:cNvSpPr>
          <p:nvPr>
            <p:ph idx="1"/>
          </p:nvPr>
        </p:nvSpPr>
        <p:spPr/>
        <p:txBody>
          <a:bodyPr/>
          <a:lstStyle/>
          <a:p>
            <a:pPr lvl="0"/>
            <a:r>
              <a:rPr lang="sl-SI" sz="2600" dirty="0"/>
              <a:t>Od leta 2014 je </a:t>
            </a:r>
            <a:r>
              <a:rPr lang="sl-SI" sz="2600" dirty="0" smtClean="0"/>
              <a:t>PK </a:t>
            </a:r>
            <a:r>
              <a:rPr lang="sl-SI" sz="2600" dirty="0"/>
              <a:t>NPZ </a:t>
            </a:r>
            <a:r>
              <a:rPr lang="sl-SI" sz="2600" dirty="0" smtClean="0"/>
              <a:t>za </a:t>
            </a:r>
            <a:r>
              <a:rPr lang="sl-SI" sz="2600" dirty="0"/>
              <a:t>učne jezike </a:t>
            </a:r>
            <a:r>
              <a:rPr lang="sl-SI" sz="2600" dirty="0" smtClean="0"/>
              <a:t>(</a:t>
            </a:r>
            <a:r>
              <a:rPr lang="sl-SI" sz="2600" u="sng" dirty="0" err="1" smtClean="0">
                <a:hlinkClick r:id="rId3"/>
              </a:rPr>
              <a:t>www.ric.si</a:t>
            </a:r>
            <a:r>
              <a:rPr lang="sl-SI" sz="2600" dirty="0" smtClean="0"/>
              <a:t>) opozarjajo, da imajo učenci 6. in 9. razreda težave: </a:t>
            </a:r>
          </a:p>
          <a:p>
            <a:pPr marL="0" lvl="0" indent="0">
              <a:buNone/>
            </a:pPr>
            <a:r>
              <a:rPr lang="sl-SI" sz="2600" dirty="0" smtClean="0"/>
              <a:t>	- z </a:t>
            </a:r>
            <a:r>
              <a:rPr lang="sl-SI" sz="2600" dirty="0"/>
              <a:t>natančnim branjem, </a:t>
            </a:r>
            <a:endParaRPr lang="sl-SI" sz="2600" dirty="0" smtClean="0"/>
          </a:p>
          <a:p>
            <a:pPr marL="0" lvl="0" indent="0">
              <a:buNone/>
            </a:pPr>
            <a:r>
              <a:rPr lang="sl-SI" sz="2600" dirty="0"/>
              <a:t>	</a:t>
            </a:r>
            <a:r>
              <a:rPr lang="sl-SI" sz="2600" dirty="0" smtClean="0"/>
              <a:t>- z branjem </a:t>
            </a:r>
            <a:r>
              <a:rPr lang="sl-SI" sz="2600" dirty="0"/>
              <a:t>z razumevanjem, </a:t>
            </a:r>
            <a:endParaRPr lang="sl-SI" sz="2600" dirty="0" smtClean="0"/>
          </a:p>
          <a:p>
            <a:pPr marL="0" lvl="0" indent="0">
              <a:buNone/>
            </a:pPr>
            <a:r>
              <a:rPr lang="sl-SI" sz="2600" dirty="0"/>
              <a:t>	</a:t>
            </a:r>
            <a:r>
              <a:rPr lang="sl-SI" sz="2600" dirty="0" smtClean="0"/>
              <a:t>- s povezovanjem </a:t>
            </a:r>
            <a:r>
              <a:rPr lang="sl-SI" sz="2600" dirty="0" smtClean="0"/>
              <a:t>informacij, </a:t>
            </a:r>
            <a:endParaRPr lang="sl-SI" sz="2600" dirty="0" smtClean="0"/>
          </a:p>
          <a:p>
            <a:pPr marL="0" lvl="0" indent="0">
              <a:buNone/>
            </a:pPr>
            <a:r>
              <a:rPr lang="sl-SI" sz="2600" dirty="0"/>
              <a:t>	</a:t>
            </a:r>
            <a:r>
              <a:rPr lang="sl-SI" sz="2600" dirty="0" smtClean="0"/>
              <a:t>- z uporabo </a:t>
            </a:r>
            <a:r>
              <a:rPr lang="sl-SI" sz="2600" dirty="0"/>
              <a:t>ustrezne strokovne </a:t>
            </a:r>
            <a:r>
              <a:rPr lang="sl-SI" sz="2600" dirty="0" smtClean="0"/>
              <a:t>terminologije, </a:t>
            </a:r>
          </a:p>
          <a:p>
            <a:pPr marL="0" lvl="0" indent="0">
              <a:buNone/>
            </a:pPr>
            <a:r>
              <a:rPr lang="sl-SI" sz="2600" dirty="0"/>
              <a:t>	</a:t>
            </a:r>
            <a:r>
              <a:rPr lang="sl-SI" sz="2600" dirty="0" smtClean="0"/>
              <a:t>- pri </a:t>
            </a:r>
            <a:r>
              <a:rPr lang="sl-SI" sz="2600" dirty="0"/>
              <a:t>sestavljanju jezikovno pravilnih </a:t>
            </a:r>
            <a:r>
              <a:rPr lang="sl-SI" sz="2600" dirty="0" smtClean="0"/>
              <a:t>besedil ter daljših 	  in </a:t>
            </a:r>
            <a:r>
              <a:rPr lang="sl-SI" sz="2600" dirty="0"/>
              <a:t>celo </a:t>
            </a:r>
            <a:r>
              <a:rPr lang="sl-SI" sz="2600" dirty="0" smtClean="0"/>
              <a:t>krajših </a:t>
            </a:r>
            <a:r>
              <a:rPr lang="sl-SI" sz="2600" dirty="0"/>
              <a:t>odgovorov.</a:t>
            </a:r>
          </a:p>
          <a:p>
            <a:pPr lvl="0"/>
            <a:r>
              <a:rPr lang="sl-SI" sz="2600" dirty="0"/>
              <a:t>Težave z branjem in razumevanjem </a:t>
            </a:r>
            <a:r>
              <a:rPr lang="sl-SI" sz="2600" dirty="0" smtClean="0"/>
              <a:t>besedil </a:t>
            </a:r>
            <a:r>
              <a:rPr lang="sl-SI" sz="2600" dirty="0"/>
              <a:t>vplivajo tudi na dosežke učencev pri </a:t>
            </a:r>
            <a:r>
              <a:rPr lang="sl-SI" sz="2600" dirty="0" smtClean="0"/>
              <a:t>vseh predmetih</a:t>
            </a:r>
            <a:r>
              <a:rPr lang="sl-SI" sz="2600" dirty="0" smtClean="0"/>
              <a:t>.</a:t>
            </a:r>
            <a:endParaRPr lang="sl-SI" sz="2600" dirty="0"/>
          </a:p>
          <a:p>
            <a:endParaRPr lang="en-GB" dirty="0"/>
          </a:p>
        </p:txBody>
      </p:sp>
    </p:spTree>
    <p:extLst>
      <p:ext uri="{BB962C8B-B14F-4D97-AF65-F5344CB8AC3E}">
        <p14:creationId xmlns:p14="http://schemas.microsoft.com/office/powerpoint/2010/main" val="6818814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Predlog sprememb Zakona o osnovni šoli (11)</a:t>
            </a:r>
            <a:endParaRPr lang="en-GB" dirty="0"/>
          </a:p>
        </p:txBody>
      </p:sp>
      <p:graphicFrame>
        <p:nvGraphicFramePr>
          <p:cNvPr id="5" name="Ograda vsebine 4"/>
          <p:cNvGraphicFramePr>
            <a:graphicFrameLocks noGrp="1"/>
          </p:cNvGraphicFramePr>
          <p:nvPr>
            <p:ph idx="1"/>
            <p:extLst>
              <p:ext uri="{D42A27DB-BD31-4B8C-83A1-F6EECF244321}">
                <p14:modId xmlns:p14="http://schemas.microsoft.com/office/powerpoint/2010/main" val="2382710473"/>
              </p:ext>
            </p:extLst>
          </p:nvPr>
        </p:nvGraphicFramePr>
        <p:xfrm>
          <a:off x="467544" y="1268760"/>
          <a:ext cx="8229600" cy="48158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sl-SI" sz="2000" dirty="0" smtClean="0"/>
                        <a:t>Predlog</a:t>
                      </a:r>
                      <a:endParaRPr lang="en-GB" sz="2000" dirty="0"/>
                    </a:p>
                  </a:txBody>
                  <a:tcPr/>
                </a:tc>
                <a:extLst>
                  <a:ext uri="{0D108BD9-81ED-4DB2-BD59-A6C34878D82A}">
                    <a16:rowId xmlns:a16="http://schemas.microsoft.com/office/drawing/2014/main" xmlns="" val="10000"/>
                  </a:ext>
                </a:extLst>
              </a:tr>
              <a:tr h="370840">
                <a:tc>
                  <a:txBody>
                    <a:bodyPr/>
                    <a:lstStyle/>
                    <a:p>
                      <a:r>
                        <a:rPr lang="sl-SI" sz="2000" dirty="0" err="1" smtClean="0"/>
                        <a:t>102.a</a:t>
                      </a:r>
                      <a:r>
                        <a:rPr lang="sl-SI" sz="2000" dirty="0" smtClean="0"/>
                        <a:t> člen</a:t>
                      </a:r>
                      <a:endParaRPr lang="en-GB" sz="2000" dirty="0"/>
                    </a:p>
                  </a:txBody>
                  <a:tcPr/>
                </a:tc>
                <a:extLst>
                  <a:ext uri="{0D108BD9-81ED-4DB2-BD59-A6C34878D82A}">
                    <a16:rowId xmlns:a16="http://schemas.microsoft.com/office/drawing/2014/main" xmlns="" val="10001"/>
                  </a:ext>
                </a:extLst>
              </a:tr>
              <a:tr h="370840">
                <a:tc>
                  <a:txBody>
                    <a:bodyPr/>
                    <a:lstStyle/>
                    <a:p>
                      <a:pPr marL="342900" marR="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sl-SI" sz="2000" dirty="0" smtClean="0"/>
                        <a:t>opredeljuje globe </a:t>
                      </a:r>
                      <a:r>
                        <a:rPr lang="sl-SI" sz="1800" kern="1200" dirty="0" smtClean="0">
                          <a:solidFill>
                            <a:schemeClr val="dk1"/>
                          </a:solidFill>
                          <a:effectLst/>
                          <a:latin typeface="+mn-lt"/>
                          <a:ea typeface="+mn-ea"/>
                          <a:cs typeface="+mn-cs"/>
                        </a:rPr>
                        <a:t>za prekrške zaradi nedovoljene uporabe podatkov nacionalnega preverjanja znanja</a:t>
                      </a:r>
                      <a:endParaRPr lang="sl-SI" sz="2000" dirty="0" smtClean="0"/>
                    </a:p>
                    <a:p>
                      <a:pPr marL="342900" marR="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sl-SI" sz="2000" dirty="0" smtClean="0"/>
                        <a:t>z</a:t>
                      </a:r>
                      <a:r>
                        <a:rPr lang="x-none" sz="2000" smtClean="0"/>
                        <a:t> globo od 600 do 3.000 eurov se kaznuje posameznik, z globo od 1.000 do 60.000 eurov samostojni podjetnik posameznik in posameznik, ki samostojno opravlja dejavnost, z globo od 5.000 do 100.000 eurov pravn</a:t>
                      </a:r>
                      <a:r>
                        <a:rPr lang="sl-SI" sz="2000" dirty="0" smtClean="0"/>
                        <a:t>a</a:t>
                      </a:r>
                      <a:r>
                        <a:rPr lang="x-none" sz="2000" smtClean="0"/>
                        <a:t> oseb</a:t>
                      </a:r>
                      <a:r>
                        <a:rPr lang="sl-SI" sz="2000" dirty="0" smtClean="0"/>
                        <a:t>a</a:t>
                      </a:r>
                      <a:r>
                        <a:rPr lang="x-none" sz="2000" smtClean="0"/>
                        <a:t>, z globo od 10.000 do 300.000 eurov, če se pravna oseba po zakonu, ki ureja gospodarske družbe, šteje za srednjo ali veliko gospodarsko družbo, in z globo od 2.000 do 10.000 eurov odgovorno osebo pravne osebe ali odgovorno osebo samostojnega podjetnika posameznika oziroma posameznika, ki samostojno opravlja dejavnost, in za odgovorno osebo v državnem organu ali v samoupravni lokalni skupnosti, če posreduje, objavlja ali uporablja podatke o nacionalnem preverjanju znanja v nasprotju </a:t>
                      </a:r>
                      <a:r>
                        <a:rPr lang="sl-SI" sz="2000" dirty="0" smtClean="0"/>
                        <a:t>s 97.</a:t>
                      </a:r>
                      <a:r>
                        <a:rPr lang="x-none" sz="2000" smtClean="0"/>
                        <a:t> člen</a:t>
                      </a:r>
                      <a:r>
                        <a:rPr lang="sl-SI" sz="2000" dirty="0" err="1" smtClean="0"/>
                        <a:t>om</a:t>
                      </a:r>
                      <a:r>
                        <a:rPr lang="x-none" sz="2000" smtClean="0"/>
                        <a:t> tega zakona</a:t>
                      </a:r>
                      <a:endParaRPr lang="en-GB" sz="2000" dirty="0" smtClean="0"/>
                    </a:p>
                    <a:p>
                      <a:pPr marL="342900" indent="-342900" hangingPunct="0">
                        <a:buFont typeface="Arial" panose="020B0604020202020204" pitchFamily="34" charset="0"/>
                        <a:buChar char="•"/>
                      </a:pPr>
                      <a:endParaRPr lang="en-GB" sz="2000" b="1"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331972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7504" y="274638"/>
            <a:ext cx="8856984" cy="1143000"/>
          </a:xfrm>
        </p:spPr>
        <p:txBody>
          <a:bodyPr/>
          <a:lstStyle/>
          <a:p>
            <a:r>
              <a:rPr lang="sl-SI" dirty="0" smtClean="0"/>
              <a:t>Poskusno preverjanje znanja učencev v 3. razredu OŠ</a:t>
            </a:r>
            <a:endParaRPr lang="en-GB" dirty="0"/>
          </a:p>
        </p:txBody>
      </p:sp>
      <p:sp>
        <p:nvSpPr>
          <p:cNvPr id="3" name="Ograda vsebine 2"/>
          <p:cNvSpPr>
            <a:spLocks noGrp="1"/>
          </p:cNvSpPr>
          <p:nvPr>
            <p:ph idx="1"/>
          </p:nvPr>
        </p:nvSpPr>
        <p:spPr>
          <a:xfrm>
            <a:off x="395536" y="1412776"/>
            <a:ext cx="8229600" cy="4896544"/>
          </a:xfrm>
        </p:spPr>
        <p:txBody>
          <a:bodyPr/>
          <a:lstStyle/>
          <a:p>
            <a:r>
              <a:rPr lang="sl-SI" sz="2600" dirty="0" smtClean="0"/>
              <a:t>V šolskem letu </a:t>
            </a:r>
            <a:r>
              <a:rPr lang="sl-SI" sz="2600" dirty="0"/>
              <a:t>2017/2</a:t>
            </a:r>
            <a:r>
              <a:rPr lang="sl-SI" sz="2600" dirty="0" smtClean="0"/>
              <a:t>018 je bilo na pobudo DK NPZ izvedeno poskusno preverjanje znanja v 3. razredu.</a:t>
            </a:r>
          </a:p>
          <a:p>
            <a:r>
              <a:rPr lang="sl-SI" sz="2600" dirty="0" smtClean="0"/>
              <a:t>Doslej je bilo </a:t>
            </a:r>
            <a:r>
              <a:rPr lang="sl-SI" sz="2600" dirty="0" smtClean="0">
                <a:solidFill>
                  <a:schemeClr val="accent6"/>
                </a:solidFill>
              </a:rPr>
              <a:t>6</a:t>
            </a:r>
            <a:r>
              <a:rPr lang="sl-SI" sz="2600" dirty="0" smtClean="0"/>
              <a:t> izvedb. </a:t>
            </a:r>
          </a:p>
          <a:p>
            <a:r>
              <a:rPr lang="sl-SI" sz="2600" dirty="0"/>
              <a:t>S poskusnim preverjanjem znanja </a:t>
            </a:r>
            <a:r>
              <a:rPr lang="sl-SI" sz="2600" dirty="0" smtClean="0"/>
              <a:t>pri vseh učnih jezikih in matematiki smo ugotavljali:</a:t>
            </a:r>
            <a:endParaRPr lang="sl-SI" sz="2600" dirty="0"/>
          </a:p>
          <a:p>
            <a:pPr marL="0" lvl="0" indent="0">
              <a:buNone/>
            </a:pPr>
            <a:r>
              <a:rPr lang="sl-SI" sz="2600" dirty="0" smtClean="0"/>
              <a:t>	- </a:t>
            </a:r>
            <a:r>
              <a:rPr lang="sl-SI" sz="2600" dirty="0" smtClean="0"/>
              <a:t>primernost </a:t>
            </a:r>
            <a:r>
              <a:rPr lang="sl-SI" sz="2600" dirty="0"/>
              <a:t>dolžine in težavnosti preizkusov </a:t>
            </a:r>
            <a:r>
              <a:rPr lang="sl-SI" sz="2600" dirty="0" smtClean="0"/>
              <a:t>	 	  znanja</a:t>
            </a:r>
            <a:r>
              <a:rPr lang="sl-SI" sz="2600" dirty="0"/>
              <a:t>,</a:t>
            </a:r>
          </a:p>
          <a:p>
            <a:pPr marL="0" lvl="0" indent="0">
              <a:buNone/>
            </a:pPr>
            <a:r>
              <a:rPr lang="sl-SI" sz="2600" dirty="0" smtClean="0"/>
              <a:t>	- </a:t>
            </a:r>
            <a:r>
              <a:rPr lang="sl-SI" sz="2600" dirty="0" smtClean="0"/>
              <a:t>primernost </a:t>
            </a:r>
            <a:r>
              <a:rPr lang="sl-SI" sz="2600" dirty="0"/>
              <a:t>različnih tipov nalog</a:t>
            </a:r>
            <a:r>
              <a:rPr lang="sl-SI" sz="2600" dirty="0" smtClean="0"/>
              <a:t>,</a:t>
            </a:r>
          </a:p>
          <a:p>
            <a:pPr marL="0" lvl="0" indent="0">
              <a:buNone/>
            </a:pPr>
            <a:r>
              <a:rPr lang="sl-SI" sz="2600" dirty="0"/>
              <a:t>	</a:t>
            </a:r>
            <a:r>
              <a:rPr lang="sl-SI" sz="2600" dirty="0" smtClean="0"/>
              <a:t>- primernost nalog višjih taksonomskih stopenj,</a:t>
            </a:r>
            <a:endParaRPr lang="sl-SI" sz="2600" dirty="0"/>
          </a:p>
          <a:p>
            <a:pPr marL="0" lvl="0" indent="0">
              <a:buNone/>
            </a:pPr>
            <a:r>
              <a:rPr lang="sl-SI" sz="2600" dirty="0" smtClean="0"/>
              <a:t>	- </a:t>
            </a:r>
            <a:r>
              <a:rPr lang="sl-SI" sz="2600" dirty="0" smtClean="0"/>
              <a:t>razumljivost </a:t>
            </a:r>
            <a:r>
              <a:rPr lang="sl-SI" sz="2600" dirty="0"/>
              <a:t>različnih navodil za reševanje nalog,</a:t>
            </a:r>
          </a:p>
          <a:p>
            <a:pPr marL="0" lvl="0" indent="0">
              <a:buNone/>
            </a:pPr>
            <a:r>
              <a:rPr lang="sl-SI" sz="2600" dirty="0" smtClean="0"/>
              <a:t>	- </a:t>
            </a:r>
            <a:r>
              <a:rPr lang="sl-SI" sz="2600" dirty="0" smtClean="0"/>
              <a:t>razumljivost zapisov v navodilih </a:t>
            </a:r>
            <a:r>
              <a:rPr lang="sl-SI" sz="2600" dirty="0"/>
              <a:t>za </a:t>
            </a:r>
            <a:r>
              <a:rPr lang="sl-SI" sz="2600" dirty="0" smtClean="0"/>
              <a:t>vrednotenje.</a:t>
            </a:r>
            <a:endParaRPr lang="en-GB" dirty="0"/>
          </a:p>
        </p:txBody>
      </p:sp>
    </p:spTree>
    <p:extLst>
      <p:ext uri="{BB962C8B-B14F-4D97-AF65-F5344CB8AC3E}">
        <p14:creationId xmlns:p14="http://schemas.microsoft.com/office/powerpoint/2010/main" val="65900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74638"/>
            <a:ext cx="9252520" cy="1143000"/>
          </a:xfrm>
        </p:spPr>
        <p:txBody>
          <a:bodyPr/>
          <a:lstStyle/>
          <a:p>
            <a:r>
              <a:rPr lang="sl-SI" dirty="0" smtClean="0"/>
              <a:t>Poskusno preverjanje znanja učencev v 3. razredu OŠ</a:t>
            </a:r>
            <a:br>
              <a:rPr lang="sl-SI" dirty="0" smtClean="0"/>
            </a:br>
            <a:r>
              <a:rPr lang="sl-SI" sz="2600" dirty="0" smtClean="0"/>
              <a:t>Število vključenih šol</a:t>
            </a:r>
            <a:endParaRPr lang="en-GB" sz="2600" dirty="0"/>
          </a:p>
        </p:txBody>
      </p:sp>
      <p:graphicFrame>
        <p:nvGraphicFramePr>
          <p:cNvPr id="5" name="Ograda vsebine 4"/>
          <p:cNvGraphicFramePr>
            <a:graphicFrameLocks noGrp="1"/>
          </p:cNvGraphicFramePr>
          <p:nvPr>
            <p:ph idx="1"/>
            <p:extLst>
              <p:ext uri="{D42A27DB-BD31-4B8C-83A1-F6EECF244321}">
                <p14:modId xmlns:p14="http://schemas.microsoft.com/office/powerpoint/2010/main" val="177779606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6944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74638"/>
            <a:ext cx="9252520" cy="1143000"/>
          </a:xfrm>
        </p:spPr>
        <p:txBody>
          <a:bodyPr/>
          <a:lstStyle/>
          <a:p>
            <a:r>
              <a:rPr lang="sl-SI" dirty="0" smtClean="0"/>
              <a:t>Poskusno preverjanje znanja učencev v 3. razredu OŠ</a:t>
            </a:r>
            <a:br>
              <a:rPr lang="sl-SI" dirty="0" smtClean="0"/>
            </a:br>
            <a:r>
              <a:rPr lang="sl-SI" sz="2600" dirty="0" smtClean="0"/>
              <a:t>Delež prijavljenih šol po statističnih regijah </a:t>
            </a:r>
            <a:r>
              <a:rPr lang="sl-SI" sz="2600" dirty="0" smtClean="0">
                <a:solidFill>
                  <a:schemeClr val="accent6"/>
                </a:solidFill>
              </a:rPr>
              <a:t>Slovenije glede na število šol v regiji</a:t>
            </a:r>
            <a:endParaRPr lang="en-GB" sz="2600" dirty="0">
              <a:solidFill>
                <a:schemeClr val="accent6"/>
              </a:solidFill>
            </a:endParaRPr>
          </a:p>
        </p:txBody>
      </p:sp>
      <p:graphicFrame>
        <p:nvGraphicFramePr>
          <p:cNvPr id="6" name="Ograda vsebine 5"/>
          <p:cNvGraphicFramePr>
            <a:graphicFrameLocks noGrp="1"/>
          </p:cNvGraphicFramePr>
          <p:nvPr>
            <p:ph idx="1"/>
            <p:extLst>
              <p:ext uri="{D42A27DB-BD31-4B8C-83A1-F6EECF244321}">
                <p14:modId xmlns:p14="http://schemas.microsoft.com/office/powerpoint/2010/main" val="187578437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7012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74638"/>
            <a:ext cx="9252520" cy="1143000"/>
          </a:xfrm>
        </p:spPr>
        <p:txBody>
          <a:bodyPr/>
          <a:lstStyle/>
          <a:p>
            <a:r>
              <a:rPr lang="sl-SI" dirty="0" smtClean="0"/>
              <a:t>Poskusno preverjanje znanja učencev v 3. razredu OŠ</a:t>
            </a:r>
            <a:br>
              <a:rPr lang="sl-SI" dirty="0" smtClean="0"/>
            </a:br>
            <a:r>
              <a:rPr lang="sl-SI" sz="2600" dirty="0" smtClean="0"/>
              <a:t>Število </a:t>
            </a:r>
            <a:r>
              <a:rPr lang="sl-SI" sz="2600" dirty="0" smtClean="0"/>
              <a:t>in delež prijavljenih </a:t>
            </a:r>
            <a:r>
              <a:rPr lang="sl-SI" sz="2600" dirty="0" smtClean="0"/>
              <a:t>učencev</a:t>
            </a:r>
            <a:endParaRPr lang="en-GB" sz="2600" dirty="0"/>
          </a:p>
        </p:txBody>
      </p:sp>
      <p:graphicFrame>
        <p:nvGraphicFramePr>
          <p:cNvPr id="9" name="Grafikon 8"/>
          <p:cNvGraphicFramePr>
            <a:graphicFrameLocks/>
          </p:cNvGraphicFramePr>
          <p:nvPr>
            <p:extLst>
              <p:ext uri="{D42A27DB-BD31-4B8C-83A1-F6EECF244321}">
                <p14:modId xmlns:p14="http://schemas.microsoft.com/office/powerpoint/2010/main" val="3524355870"/>
              </p:ext>
            </p:extLst>
          </p:nvPr>
        </p:nvGraphicFramePr>
        <p:xfrm>
          <a:off x="4139952" y="3429000"/>
          <a:ext cx="4788024" cy="28872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grada vsebine 11"/>
          <p:cNvGraphicFramePr>
            <a:graphicFrameLocks noGrp="1"/>
          </p:cNvGraphicFramePr>
          <p:nvPr>
            <p:ph idx="1"/>
            <p:extLst>
              <p:ext uri="{D42A27DB-BD31-4B8C-83A1-F6EECF244321}">
                <p14:modId xmlns:p14="http://schemas.microsoft.com/office/powerpoint/2010/main" val="4168838790"/>
              </p:ext>
            </p:extLst>
          </p:nvPr>
        </p:nvGraphicFramePr>
        <p:xfrm>
          <a:off x="107504" y="1340768"/>
          <a:ext cx="5482952" cy="24768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67012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74638"/>
            <a:ext cx="9252520" cy="1143000"/>
          </a:xfrm>
        </p:spPr>
        <p:txBody>
          <a:bodyPr/>
          <a:lstStyle/>
          <a:p>
            <a:r>
              <a:rPr lang="sl-SI" dirty="0" smtClean="0"/>
              <a:t>Poskusno preverjanje znanja učencev v 3. razredu OŠ</a:t>
            </a:r>
            <a:br>
              <a:rPr lang="sl-SI" dirty="0" smtClean="0"/>
            </a:br>
            <a:r>
              <a:rPr lang="sl-SI" sz="2600" dirty="0" smtClean="0"/>
              <a:t>Odnos učiteljev do poskusnega preverjanja </a:t>
            </a:r>
            <a:endParaRPr lang="en-GB" sz="2600" dirty="0"/>
          </a:p>
        </p:txBody>
      </p:sp>
      <p:graphicFrame>
        <p:nvGraphicFramePr>
          <p:cNvPr id="4" name="Ograda vsebine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9425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274638"/>
            <a:ext cx="9252520" cy="1143000"/>
          </a:xfrm>
        </p:spPr>
        <p:txBody>
          <a:bodyPr/>
          <a:lstStyle/>
          <a:p>
            <a:r>
              <a:rPr lang="sl-SI" dirty="0" smtClean="0"/>
              <a:t>Poskusno preverjanje znanja učencev v 3. razredu OŠ</a:t>
            </a:r>
            <a:br>
              <a:rPr lang="sl-SI" dirty="0" smtClean="0"/>
            </a:br>
            <a:r>
              <a:rPr lang="sl-SI" sz="2600" dirty="0" smtClean="0"/>
              <a:t>Odnos učencev do poskusnega preverjanja</a:t>
            </a:r>
            <a:endParaRPr lang="en-GB" sz="2600" dirty="0"/>
          </a:p>
        </p:txBody>
      </p:sp>
      <p:graphicFrame>
        <p:nvGraphicFramePr>
          <p:cNvPr id="4" name="Ograda vsebine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9425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_RIC _SLO2">
  <a:themeElements>
    <a:clrScheme name="powerp_RIC _SLO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owerp_RIC _SLO2">
      <a:majorFont>
        <a:latin typeface="Arial Narrow"/>
        <a:ea typeface=""/>
        <a:cs typeface=""/>
      </a:majorFont>
      <a:minorFont>
        <a:latin typeface="Arial Narrow"/>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owerp_RIC _SLO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_RIC _SLO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_RIC _SLO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_RIC _SLO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_RIC _SLO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_RIC _SLO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_RIC _SLO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_RIC _SLO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_RIC _SLO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_RIC _SLO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_RIC _SLO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_RIC _SLO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powerp_RIC _SLO2</Template>
  <TotalTime>6606</TotalTime>
  <Words>3974</Words>
  <Application>Microsoft Office PowerPoint</Application>
  <PresentationFormat>Diaprojekcija na zaslonu (4:3)</PresentationFormat>
  <Paragraphs>298</Paragraphs>
  <Slides>30</Slides>
  <Notes>30</Notes>
  <HiddenSlides>0</HiddenSlides>
  <MMClips>0</MMClips>
  <ScaleCrop>false</ScaleCrop>
  <HeadingPairs>
    <vt:vector size="6" baseType="variant">
      <vt:variant>
        <vt:lpstr>Tema</vt:lpstr>
      </vt:variant>
      <vt:variant>
        <vt:i4>1</vt:i4>
      </vt:variant>
      <vt:variant>
        <vt:lpstr>Vdelani OLE strežniki</vt:lpstr>
      </vt:variant>
      <vt:variant>
        <vt:i4>1</vt:i4>
      </vt:variant>
      <vt:variant>
        <vt:lpstr>Naslovi diapozitivov</vt:lpstr>
      </vt:variant>
      <vt:variant>
        <vt:i4>30</vt:i4>
      </vt:variant>
    </vt:vector>
  </HeadingPairs>
  <TitlesOfParts>
    <vt:vector size="32" baseType="lpstr">
      <vt:lpstr>powerp_RIC _SLO2</vt:lpstr>
      <vt:lpstr>CorelDRAW</vt:lpstr>
      <vt:lpstr>Predlog sprememb  Zakona o osnovni šoli Nacionalno preverjanje znanja</vt:lpstr>
      <vt:lpstr>Pobude za spremembo Zakona o osnovni šoli</vt:lpstr>
      <vt:lpstr>Zakaj je DK NPZ sprožila postopke za ponovno uvedbo NPZ v 3. razredu?</vt:lpstr>
      <vt:lpstr>Poskusno preverjanje znanja učencev v 3. razredu OŠ</vt:lpstr>
      <vt:lpstr>Poskusno preverjanje znanja učencev v 3. razredu OŠ Število vključenih šol</vt:lpstr>
      <vt:lpstr>Poskusno preverjanje znanja učencev v 3. razredu OŠ Delež prijavljenih šol po statističnih regijah Slovenije glede na število šol v regiji</vt:lpstr>
      <vt:lpstr>Poskusno preverjanje znanja učencev v 3. razredu OŠ Število in delež prijavljenih učencev</vt:lpstr>
      <vt:lpstr>Poskusno preverjanje znanja učencev v 3. razredu OŠ Odnos učiteljev do poskusnega preverjanja </vt:lpstr>
      <vt:lpstr>Poskusno preverjanje znanja učencev v 3. razredu OŠ Odnos učencev do poskusnega preverjanja</vt:lpstr>
      <vt:lpstr>Poskusno preverjanje znanja učencev v 3. razredu OŠ Smiselnost in koristnost uvedbe NPZ v 3. razredu</vt:lpstr>
      <vt:lpstr>Izhodišča NPZ  v 3. razredu z metodološkimi smernicami </vt:lpstr>
      <vt:lpstr>Kaj pridobimo z NPZ v 3. razredu?</vt:lpstr>
      <vt:lpstr>Kaj pridobimo z NPZ v 3. razredu?</vt:lpstr>
      <vt:lpstr>Obvezna izvedba NPZ v OŠ s prilagojenim programom z NIS</vt:lpstr>
      <vt:lpstr>Možnost upoštevanja dosežkov NPZ v 9. razredu pri vpisu v srednje šole</vt:lpstr>
      <vt:lpstr>Možnost  določitve petih tretjih predmetov</vt:lpstr>
      <vt:lpstr>Kaj se preverja na NPZ? </vt:lpstr>
      <vt:lpstr>Kam se zapišejo dosežki in v kakšni obliki?</vt:lpstr>
      <vt:lpstr>Druge spremembe</vt:lpstr>
      <vt:lpstr>Predlog sprememb Zakona o osnovni šoli (1)</vt:lpstr>
      <vt:lpstr>Predlog sprememb Zakona o osnovni šoli (2)</vt:lpstr>
      <vt:lpstr>Predlog sprememb Zakona o osnovni šoli (3)</vt:lpstr>
      <vt:lpstr>Predlog sprememb Zakona o osnovni šoli (4)</vt:lpstr>
      <vt:lpstr>Predlog sprememb Zakona o osnovni šoli (5)</vt:lpstr>
      <vt:lpstr>Predlog sprememb Zakona o osnovni šoli (6)</vt:lpstr>
      <vt:lpstr>Predlog sprememb Zakona o osnovni šoli (7)</vt:lpstr>
      <vt:lpstr>Predlog sprememb Zakona o osnovni šoli (8)</vt:lpstr>
      <vt:lpstr>Predlog sprememb Zakona o osnovni šoli (9)</vt:lpstr>
      <vt:lpstr>Predlog sprememb Zakona o osnovni šoli (10)</vt:lpstr>
      <vt:lpstr>Predlog sprememb Zakona o osnovni šoli (11)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Andrejka Slavec Gornik</dc:creator>
  <cp:lastModifiedBy>Andrejka Slavec Gornik</cp:lastModifiedBy>
  <cp:revision>134</cp:revision>
  <cp:lastPrinted>2023-05-30T12:13:36Z</cp:lastPrinted>
  <dcterms:created xsi:type="dcterms:W3CDTF">2023-05-25T08:00:00Z</dcterms:created>
  <dcterms:modified xsi:type="dcterms:W3CDTF">2023-05-30T12:19:12Z</dcterms:modified>
</cp:coreProperties>
</file>