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78" r:id="rId3"/>
    <p:sldId id="279" r:id="rId4"/>
    <p:sldId id="270" r:id="rId5"/>
    <p:sldId id="268" r:id="rId6"/>
    <p:sldId id="272" r:id="rId7"/>
    <p:sldId id="273" r:id="rId8"/>
    <p:sldId id="274" r:id="rId9"/>
    <p:sldId id="275" r:id="rId10"/>
    <p:sldId id="269" r:id="rId11"/>
    <p:sldId id="280" r:id="rId12"/>
    <p:sldId id="276" r:id="rId13"/>
    <p:sldId id="25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9C1DF5-7CCC-4AFF-9931-66B8EED8A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2800" b="1" i="1" dirty="0">
                <a:solidFill>
                  <a:srgbClr val="002060"/>
                </a:solidFill>
              </a:rPr>
              <a:t>	vzgoja in izobraževanje otrok s posebnimi potrebami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7CE733C-C524-49AF-B0DC-F9232755EA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mag. Simona Rogič Ožek</a:t>
            </a:r>
          </a:p>
        </p:txBody>
      </p:sp>
    </p:spTree>
    <p:extLst>
      <p:ext uri="{BB962C8B-B14F-4D97-AF65-F5344CB8AC3E}">
        <p14:creationId xmlns:p14="http://schemas.microsoft.com/office/powerpoint/2010/main" val="1915287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A6DE36-2843-4439-98DB-98BC2FCDC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Dodatni vidiki-</a:t>
            </a:r>
            <a:r>
              <a:rPr lang="sl-SI" dirty="0" err="1">
                <a:solidFill>
                  <a:srgbClr val="002060"/>
                </a:solidFill>
              </a:rPr>
              <a:t>opp</a:t>
            </a:r>
            <a:endParaRPr lang="sl-SI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64AD88A-8B1F-4987-B798-3FB8D5396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>
                <a:solidFill>
                  <a:srgbClr val="002060"/>
                </a:solidFill>
              </a:rPr>
              <a:t>Potrebni razmisleki o vertikali (javna razprava-vrtci)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Zgodnja obravnava v predšolskem obdobju=</a:t>
            </a:r>
            <a:r>
              <a:rPr lang="sl-SI" b="1" i="1" dirty="0">
                <a:solidFill>
                  <a:srgbClr val="002060"/>
                </a:solidFill>
              </a:rPr>
              <a:t>Zakon=</a:t>
            </a:r>
            <a:r>
              <a:rPr lang="sl-SI" b="1" dirty="0">
                <a:solidFill>
                  <a:srgbClr val="002060"/>
                </a:solidFill>
              </a:rPr>
              <a:t>celostna </a:t>
            </a:r>
            <a:r>
              <a:rPr lang="sl-SI" b="1" i="1" dirty="0">
                <a:solidFill>
                  <a:srgbClr val="002060"/>
                </a:solidFill>
              </a:rPr>
              <a:t>zgodnja obravnava otrok s posebnimi potrebami</a:t>
            </a:r>
            <a:r>
              <a:rPr lang="sl-SI" b="1" dirty="0">
                <a:solidFill>
                  <a:srgbClr val="002060"/>
                </a:solidFill>
              </a:rPr>
              <a:t> in </a:t>
            </a:r>
            <a:r>
              <a:rPr lang="sl-SI" b="1" i="1" dirty="0">
                <a:solidFill>
                  <a:srgbClr val="002060"/>
                </a:solidFill>
              </a:rPr>
              <a:t>otrok</a:t>
            </a:r>
            <a:r>
              <a:rPr lang="sl-SI" b="1" dirty="0">
                <a:solidFill>
                  <a:srgbClr val="002060"/>
                </a:solidFill>
              </a:rPr>
              <a:t> z rizičnimi dejavniki v </a:t>
            </a:r>
            <a:r>
              <a:rPr lang="sl-SI" b="1" i="1" dirty="0">
                <a:solidFill>
                  <a:srgbClr val="002060"/>
                </a:solidFill>
              </a:rPr>
              <a:t>predšolskem</a:t>
            </a:r>
            <a:r>
              <a:rPr lang="sl-SI" b="1" dirty="0">
                <a:solidFill>
                  <a:srgbClr val="002060"/>
                </a:solidFill>
              </a:rPr>
              <a:t> obdobj</a:t>
            </a:r>
            <a:r>
              <a:rPr lang="sl-SI" dirty="0">
                <a:solidFill>
                  <a:srgbClr val="002060"/>
                </a:solidFill>
              </a:rPr>
              <a:t>u-MZ.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Posvet: ID 2023/Bukovica 2023: </a:t>
            </a:r>
            <a:r>
              <a:rPr lang="sl-SI" b="1" dirty="0">
                <a:solidFill>
                  <a:srgbClr val="002060"/>
                </a:solidFill>
              </a:rPr>
              <a:t>4x več otrok, ki potrebujejo podporo, hitreje do podpore, pomoč družini</a:t>
            </a:r>
            <a:r>
              <a:rPr lang="sl-SI" dirty="0">
                <a:solidFill>
                  <a:srgbClr val="002060"/>
                </a:solidFill>
              </a:rPr>
              <a:t> … Težave: vloga pedagoških delavcev, težave s kadri in medresorskim usklajevanjem …, da bi zadostile potrebam vseh otrok … </a:t>
            </a:r>
          </a:p>
        </p:txBody>
      </p:sp>
    </p:spTree>
    <p:extLst>
      <p:ext uri="{BB962C8B-B14F-4D97-AF65-F5344CB8AC3E}">
        <p14:creationId xmlns:p14="http://schemas.microsoft.com/office/powerpoint/2010/main" val="2440882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BC87CD-8000-4C23-A2C9-DBE2AB8C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Dodatni vidiki-</a:t>
            </a:r>
            <a:r>
              <a:rPr lang="sl-SI" dirty="0" err="1">
                <a:solidFill>
                  <a:srgbClr val="002060"/>
                </a:solidFill>
              </a:rPr>
              <a:t>opp</a:t>
            </a:r>
            <a:endParaRPr lang="sl-SI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8141CD-AF14-48BD-B98E-BAE067497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>
                <a:solidFill>
                  <a:srgbClr val="002060"/>
                </a:solidFill>
              </a:rPr>
              <a:t>Zgodnja podpora na različnih linijah razvoja-osebnostni razvoj</a:t>
            </a:r>
            <a:r>
              <a:rPr lang="sl-SI" dirty="0">
                <a:solidFill>
                  <a:srgbClr val="002060"/>
                </a:solidFill>
              </a:rPr>
              <a:t>=razvoj v odnosu/navezavi na drugo osebo. </a:t>
            </a:r>
            <a:r>
              <a:rPr lang="sl-SI" b="1" dirty="0">
                <a:solidFill>
                  <a:srgbClr val="002060"/>
                </a:solidFill>
              </a:rPr>
              <a:t>Zmožnost odnosa-navezovanja</a:t>
            </a:r>
            <a:r>
              <a:rPr lang="sl-SI" dirty="0">
                <a:solidFill>
                  <a:srgbClr val="002060"/>
                </a:solidFill>
              </a:rPr>
              <a:t>. Razvojni proces separacije in individualizacije za </a:t>
            </a:r>
            <a:r>
              <a:rPr lang="sl-SI" b="1" dirty="0">
                <a:solidFill>
                  <a:srgbClr val="002060"/>
                </a:solidFill>
              </a:rPr>
              <a:t>=razvoj avtonomne osebnosti za kritično mišljenje in za zmožnost vstopanja v odnose vzajemnosti-</a:t>
            </a:r>
            <a:r>
              <a:rPr lang="sl-SI" dirty="0">
                <a:solidFill>
                  <a:srgbClr val="002060"/>
                </a:solidFill>
              </a:rPr>
              <a:t>OPP težave-posebna pozornost (</a:t>
            </a:r>
            <a:r>
              <a:rPr lang="sl-SI" dirty="0" err="1">
                <a:solidFill>
                  <a:srgbClr val="002060"/>
                </a:solidFill>
              </a:rPr>
              <a:t>prezaščitenost</a:t>
            </a:r>
            <a:r>
              <a:rPr lang="sl-SI" dirty="0">
                <a:solidFill>
                  <a:srgbClr val="002060"/>
                </a:solidFill>
              </a:rPr>
              <a:t>, brezmejnost,  odtujenost, socialna izolacija …).</a:t>
            </a:r>
            <a:endParaRPr lang="sl-SI" dirty="0">
              <a:solidFill>
                <a:srgbClr val="002060"/>
              </a:solidFill>
              <a:effectLst/>
            </a:endParaRPr>
          </a:p>
          <a:p>
            <a:r>
              <a:rPr lang="sl-SI" dirty="0">
                <a:solidFill>
                  <a:srgbClr val="002060"/>
                </a:solidFill>
                <a:effectLst/>
              </a:rPr>
              <a:t>Zakon o obravnavi otrok in mladostnikov s čustvenimi in vedenjskimi težavami in motnjami v vzgoji in izobraževanju-Vzgojni zavodi-Strokovni centri-mobilna služba.</a:t>
            </a:r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  <a:effectLst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6977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25A8BF-7388-4F8D-AD9D-B00C39A37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Dodatni vidiki-</a:t>
            </a:r>
            <a:r>
              <a:rPr lang="sl-SI" dirty="0" err="1">
                <a:solidFill>
                  <a:srgbClr val="002060"/>
                </a:solidFill>
              </a:rPr>
              <a:t>opp</a:t>
            </a:r>
            <a:endParaRPr lang="sl-SI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00F56BA-BB3F-4ADE-870A-9C460958F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</a:rPr>
              <a:t>Področje usmerjanja otrok s posebnimi potrebami </a:t>
            </a:r>
            <a:r>
              <a:rPr lang="sl-SI" dirty="0">
                <a:solidFill>
                  <a:srgbClr val="002060"/>
                </a:solidFill>
              </a:rPr>
              <a:t>v programe glede na opredelitve primanjkljajev, ovir oz. motenj.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Vloga podpornih delavcev na področju VIOPP-</a:t>
            </a:r>
            <a:r>
              <a:rPr lang="sl-SI" b="1" dirty="0">
                <a:solidFill>
                  <a:srgbClr val="002060"/>
                </a:solidFill>
              </a:rPr>
              <a:t>spremljevalci.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Vidiki nove </a:t>
            </a:r>
            <a:r>
              <a:rPr lang="sl-SI" b="1" dirty="0">
                <a:solidFill>
                  <a:srgbClr val="002060"/>
                </a:solidFill>
              </a:rPr>
              <a:t>zakonodaje/vzgojnega programa/smernic za IP.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Prehodi: na srednjo šolo in fakultete. 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Nudenje </a:t>
            </a:r>
            <a:r>
              <a:rPr lang="sl-SI" b="1" dirty="0">
                <a:solidFill>
                  <a:srgbClr val="002060"/>
                </a:solidFill>
              </a:rPr>
              <a:t>podpore dijakom s PP na področju srednjih šol.</a:t>
            </a:r>
          </a:p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</a:rPr>
              <a:t>NPZ in matura-dosežki, prilagoditve</a:t>
            </a:r>
            <a:r>
              <a:rPr lang="sl-SI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</a:rPr>
              <a:t>Drugo …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2388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F23C32-D931-41F2-8BBA-4DD6C0484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454" y="884010"/>
            <a:ext cx="7729728" cy="1188720"/>
          </a:xfrm>
        </p:spPr>
        <p:txBody>
          <a:bodyPr>
            <a:normAutofit/>
          </a:bodyPr>
          <a:lstStyle/>
          <a:p>
            <a:r>
              <a:rPr lang="sl-SI" sz="2000" dirty="0">
                <a:solidFill>
                  <a:srgbClr val="002060"/>
                </a:solidFill>
              </a:rPr>
              <a:t>Hvala za pozornost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8B189FA-B4AA-48AD-B2DC-20DA4FD8D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2800" dirty="0">
              <a:solidFill>
                <a:srgbClr val="002060"/>
              </a:solidFill>
            </a:endParaRP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8288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CC67F0-A606-43B5-8AA4-474C405F3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002060"/>
                </a:solidFill>
              </a:rPr>
              <a:t>UVODNA IZHODIŠČA-</a:t>
            </a:r>
            <a:r>
              <a:rPr lang="sl-SI" b="1" dirty="0" err="1">
                <a:solidFill>
                  <a:srgbClr val="002060"/>
                </a:solidFill>
              </a:rPr>
              <a:t>viopp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7430A3-9BDA-4943-8C96-DD10D4845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sl-SI" dirty="0">
              <a:solidFill>
                <a:srgbClr val="002060"/>
              </a:solidFill>
            </a:endParaRPr>
          </a:p>
          <a:p>
            <a:r>
              <a:rPr lang="sl-SI" b="1" dirty="0">
                <a:solidFill>
                  <a:srgbClr val="002060"/>
                </a:solidFill>
              </a:rPr>
              <a:t>Kompleksno, </a:t>
            </a:r>
            <a:r>
              <a:rPr lang="sl-SI" dirty="0">
                <a:solidFill>
                  <a:srgbClr val="002060"/>
                </a:solidFill>
              </a:rPr>
              <a:t>prepleteno in vse prisotno področje=vzgoja in izobraževanje.</a:t>
            </a:r>
          </a:p>
          <a:p>
            <a:r>
              <a:rPr lang="sl-SI" b="1" dirty="0">
                <a:solidFill>
                  <a:srgbClr val="002060"/>
                </a:solidFill>
              </a:rPr>
              <a:t>Posebej zaščitena skupina otrok</a:t>
            </a:r>
            <a:r>
              <a:rPr lang="sl-SI" dirty="0">
                <a:solidFill>
                  <a:srgbClr val="002060"/>
                </a:solidFill>
              </a:rPr>
              <a:t>: Konvencija o pravicah invalidov (2008), posebna zakonodaja (3 x zakoni in podzakonski akti …).</a:t>
            </a:r>
          </a:p>
          <a:p>
            <a:r>
              <a:rPr lang="sl-SI" b="1" dirty="0">
                <a:solidFill>
                  <a:srgbClr val="002060"/>
                </a:solidFill>
              </a:rPr>
              <a:t>Temelji na humanistični paradigmi</a:t>
            </a:r>
            <a:r>
              <a:rPr lang="sl-SI" dirty="0">
                <a:solidFill>
                  <a:srgbClr val="002060"/>
                </a:solidFill>
              </a:rPr>
              <a:t>: „ Vsak otrok šteje. Vsak se lahko uči.“</a:t>
            </a:r>
          </a:p>
          <a:p>
            <a:r>
              <a:rPr lang="sl-SI" b="1" dirty="0">
                <a:solidFill>
                  <a:srgbClr val="002060"/>
                </a:solidFill>
              </a:rPr>
              <a:t>Otroci</a:t>
            </a:r>
            <a:r>
              <a:rPr lang="sl-SI" dirty="0">
                <a:solidFill>
                  <a:srgbClr val="002060"/>
                </a:solidFill>
              </a:rPr>
              <a:t> z intelektualnimi, gibalnimi, govorno jezikovnimi, senzornimi, socialnimi in čustveno vedenjskimi primanjkljaji ter dolgotrajno bolni otroci=</a:t>
            </a:r>
            <a:r>
              <a:rPr lang="sl-SI" dirty="0" err="1">
                <a:solidFill>
                  <a:srgbClr val="002060"/>
                </a:solidFill>
              </a:rPr>
              <a:t>sopojavnost</a:t>
            </a:r>
            <a:r>
              <a:rPr lang="sl-SI" dirty="0">
                <a:solidFill>
                  <a:srgbClr val="002060"/>
                </a:solidFill>
              </a:rPr>
              <a:t>.</a:t>
            </a:r>
          </a:p>
          <a:p>
            <a:r>
              <a:rPr lang="sl-SI" b="1" dirty="0">
                <a:solidFill>
                  <a:srgbClr val="002060"/>
                </a:solidFill>
              </a:rPr>
              <a:t>Številni raznovrstni programi </a:t>
            </a:r>
            <a:r>
              <a:rPr lang="sl-SI" dirty="0">
                <a:solidFill>
                  <a:srgbClr val="002060"/>
                </a:solidFill>
              </a:rPr>
              <a:t>(prilagojeno izvajanje z DSP, prilagojeni programi, posebna programa, vzgojni programi).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101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645C47-96B7-4E10-93EF-9F50CCC63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002060"/>
                </a:solidFill>
              </a:rPr>
              <a:t>UVODNA IZHODIŠČA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AC67BD-5520-46AF-8B8B-B38036323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solidFill>
                  <a:srgbClr val="002060"/>
                </a:solidFill>
              </a:rPr>
              <a:t>Učitelji in vzgojitelji poročajo </a:t>
            </a:r>
            <a:r>
              <a:rPr lang="sl-SI" b="1" dirty="0">
                <a:solidFill>
                  <a:srgbClr val="002060"/>
                </a:solidFill>
              </a:rPr>
              <a:t>o zahtevnosti izvajanja učnega procesa, ker se povečuje število otrok s posebnimi potrebami.</a:t>
            </a:r>
            <a:endParaRPr lang="sl-SI" dirty="0">
              <a:solidFill>
                <a:srgbClr val="002060"/>
              </a:solidFill>
            </a:endParaRPr>
          </a:p>
          <a:p>
            <a:r>
              <a:rPr lang="sl-SI" dirty="0">
                <a:solidFill>
                  <a:srgbClr val="002060"/>
                </a:solidFill>
              </a:rPr>
              <a:t>Izpostavljajo se razmisleki o </a:t>
            </a:r>
            <a:r>
              <a:rPr lang="sl-SI" b="1" dirty="0">
                <a:solidFill>
                  <a:srgbClr val="002060"/>
                </a:solidFill>
              </a:rPr>
              <a:t>vplivu števila otrok s posebnimi potrebami na kakovost poučevanja, doseganja standardov znanja in celo na pomanjkanje kadra.</a:t>
            </a:r>
          </a:p>
          <a:p>
            <a:r>
              <a:rPr lang="sl-SI" dirty="0">
                <a:solidFill>
                  <a:srgbClr val="002060"/>
                </a:solidFill>
              </a:rPr>
              <a:t>Učitelji in ravnatelji poročajo o prevelikem </a:t>
            </a:r>
            <a:r>
              <a:rPr lang="sl-SI" b="1" dirty="0">
                <a:solidFill>
                  <a:srgbClr val="002060"/>
                </a:solidFill>
              </a:rPr>
              <a:t>vplivu staršev pri usmerjanju otrok s posebnimi potrebami in odločanju kateri program VI bodo obiskovali.</a:t>
            </a:r>
          </a:p>
          <a:p>
            <a:r>
              <a:rPr lang="sl-SI" b="1" dirty="0">
                <a:solidFill>
                  <a:srgbClr val="002060"/>
                </a:solidFill>
              </a:rPr>
              <a:t>Vključevanje-</a:t>
            </a:r>
            <a:r>
              <a:rPr lang="sl-SI" dirty="0" err="1">
                <a:solidFill>
                  <a:srgbClr val="002060"/>
                </a:solidFill>
              </a:rPr>
              <a:t>subjektivizacija</a:t>
            </a:r>
            <a:r>
              <a:rPr lang="sl-SI" dirty="0">
                <a:solidFill>
                  <a:srgbClr val="002060"/>
                </a:solidFill>
              </a:rPr>
              <a:t>-vidik doživljanja, redne/spec.-raziskave (AM, GB).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864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4E2DF0-1E16-4BE0-A716-D53A6EB3E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Namen</a:t>
            </a:r>
            <a:r>
              <a:rPr lang="sl-SI" dirty="0"/>
              <a:t>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BF4EE7D-46E7-48C9-A881-5AB0D1436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>
                <a:solidFill>
                  <a:srgbClr val="002060"/>
                </a:solidFill>
              </a:rPr>
              <a:t>predstaviti že opravljene razprave </a:t>
            </a:r>
            <a:r>
              <a:rPr lang="sl-SI" dirty="0">
                <a:solidFill>
                  <a:srgbClr val="002060"/>
                </a:solidFill>
              </a:rPr>
              <a:t>v okviru procesa oblikovanja NPVI-ja,</a:t>
            </a:r>
          </a:p>
          <a:p>
            <a:r>
              <a:rPr lang="sl-SI" b="1" dirty="0">
                <a:solidFill>
                  <a:srgbClr val="002060"/>
                </a:solidFill>
              </a:rPr>
              <a:t>izpostaviti nekatere dodatne vidike </a:t>
            </a:r>
            <a:r>
              <a:rPr lang="sl-SI" dirty="0">
                <a:solidFill>
                  <a:srgbClr val="002060"/>
                </a:solidFill>
              </a:rPr>
              <a:t>(dr. Milena Košak Babuder,  PEF Ljubljana, mag. Polona Šoln Verbinc, MVI, dr. Natalija Vovk Ornik, ZRSŠ in dr.  Andrejka Slavec Gornik, RIC).</a:t>
            </a:r>
          </a:p>
          <a:p>
            <a:r>
              <a:rPr lang="sl-SI" dirty="0">
                <a:solidFill>
                  <a:srgbClr val="002060"/>
                </a:solidFill>
              </a:rPr>
              <a:t>v </a:t>
            </a:r>
            <a:r>
              <a:rPr lang="sl-SI" b="1" dirty="0">
                <a:solidFill>
                  <a:srgbClr val="002060"/>
                </a:solidFill>
              </a:rPr>
              <a:t>skupni razpravi vzpostaviti premisleke o</a:t>
            </a:r>
            <a:r>
              <a:rPr lang="sl-SI" dirty="0">
                <a:solidFill>
                  <a:srgbClr val="002060"/>
                </a:solidFill>
              </a:rPr>
              <a:t> nacionalnem programu na področju vzgoje in izobraževanja otrok s posebnimi potrebami.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95999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54F732-56BB-41C4-8CC3-A73FF79B7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že opravljene razprave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67FC5DC-76F7-4DB5-BD10-BD75FC054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u="sng" dirty="0">
                <a:solidFill>
                  <a:srgbClr val="002060"/>
                </a:solidFill>
              </a:rPr>
              <a:t>Področje spada v 2. podskupino</a:t>
            </a:r>
            <a:r>
              <a:rPr lang="sl-SI" dirty="0">
                <a:solidFill>
                  <a:srgbClr val="002060"/>
                </a:solidFill>
              </a:rPr>
              <a:t>-</a:t>
            </a:r>
            <a:r>
              <a:rPr lang="sl-SI" sz="18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Zagotavljanje varnega in spodbudnega okolja za optimalen razvoj posameznika-inkluzija (10. 7. na krovni skupini, 25. 9. javna razprava), oblikovani začetni predlogi podciljev NPVI.</a:t>
            </a:r>
          </a:p>
          <a:p>
            <a:r>
              <a:rPr lang="sl-SI" b="1" u="sng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 okviru 3. podskupine</a:t>
            </a:r>
            <a:r>
              <a:rPr lang="sl-SI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sl-SI" sz="18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Poučevanje, učenje, spremljanje napredka ter preverjanje in ocenjevanje znanja-npr. didaktični pristopi za raznolike skupine učencev, </a:t>
            </a:r>
            <a:r>
              <a:rPr lang="sl-SI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z</a:t>
            </a:r>
            <a:r>
              <a:rPr lang="sl-SI" sz="1800" i="0" u="none" strike="noStrike" dirty="0">
                <a:solidFill>
                  <a:srgbClr val="002060"/>
                </a:solidFill>
                <a:effectLst/>
              </a:rPr>
              <a:t>agotavljanje poučevanja (učenja) učencem s posebnimi potrebami, ocenjevanje …</a:t>
            </a:r>
          </a:p>
          <a:p>
            <a:r>
              <a:rPr lang="sl-SI" b="1" u="sng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 okviru 6. podskupine</a:t>
            </a:r>
            <a:r>
              <a:rPr lang="sl-SI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-Sistem vzgoje in izobraževanja-zakonodaja, usmerjanje …</a:t>
            </a:r>
          </a:p>
          <a:p>
            <a:endParaRPr lang="sl-SI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5129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CCF9E7-C951-4A2C-A82A-AD2017B13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že opravljene razprave-inkluzija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3E0EE9C-BC33-4B93-B46B-4F88243CF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1800" dirty="0">
                <a:solidFill>
                  <a:srgbClr val="002060"/>
                </a:solidFill>
              </a:rPr>
              <a:t>Ustvarjanje dobrobiti za vse otroke=</a:t>
            </a:r>
            <a:r>
              <a:rPr lang="sl-SI" sz="1800" b="1" dirty="0">
                <a:solidFill>
                  <a:srgbClr val="002060"/>
                </a:solidFill>
              </a:rPr>
              <a:t>okrepiti razvoj inkluzivne vzgojno izobraževalne prakse</a:t>
            </a:r>
            <a:r>
              <a:rPr lang="sl-SI" sz="1800" dirty="0">
                <a:solidFill>
                  <a:srgbClr val="002060"/>
                </a:solidFill>
              </a:rPr>
              <a:t>=pomemben vidik varnega in spodbudnega učnega okolja za vse: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1800" b="1" dirty="0">
                <a:solidFill>
                  <a:srgbClr val="002060"/>
                </a:solidFill>
              </a:rPr>
              <a:t>Oblikovati politike </a:t>
            </a:r>
            <a:r>
              <a:rPr lang="sl-SI" sz="1800" b="1" dirty="0" err="1">
                <a:solidFill>
                  <a:srgbClr val="002060"/>
                </a:solidFill>
              </a:rPr>
              <a:t>inkluzivnosti</a:t>
            </a:r>
            <a:r>
              <a:rPr lang="sl-SI" sz="1800" b="1" dirty="0">
                <a:solidFill>
                  <a:srgbClr val="002060"/>
                </a:solidFill>
              </a:rPr>
              <a:t>: </a:t>
            </a:r>
            <a:r>
              <a:rPr lang="sl-SI" sz="1800" dirty="0">
                <a:solidFill>
                  <a:srgbClr val="002060"/>
                </a:solidFill>
              </a:rPr>
              <a:t>kakovost, pravičnost, preprečevanje socialne izključenosti, izenačevanje izobraževalnih možnosti za vse =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2060"/>
                </a:solidFill>
              </a:rPr>
              <a:t>    s posebnim poudarkom na skrbi </a:t>
            </a:r>
            <a:r>
              <a:rPr lang="sl-SI" sz="1800" b="1" dirty="0">
                <a:solidFill>
                  <a:srgbClr val="002060"/>
                </a:solidFill>
              </a:rPr>
              <a:t>za VSE in tako tudi za OPP.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>
                <a:solidFill>
                  <a:srgbClr val="002060"/>
                </a:solidFill>
              </a:rPr>
              <a:t>D</a:t>
            </a:r>
            <a:r>
              <a:rPr lang="sl-SI" sz="1800" dirty="0">
                <a:solidFill>
                  <a:srgbClr val="002060"/>
                </a:solidFill>
              </a:rPr>
              <a:t>iferenciacija, </a:t>
            </a:r>
            <a:r>
              <a:rPr lang="sl-SI" sz="1800" dirty="0" err="1">
                <a:solidFill>
                  <a:srgbClr val="002060"/>
                </a:solidFill>
              </a:rPr>
              <a:t>fleksibilnješi</a:t>
            </a:r>
            <a:r>
              <a:rPr lang="sl-SI" sz="1800" dirty="0">
                <a:solidFill>
                  <a:srgbClr val="002060"/>
                </a:solidFill>
              </a:rPr>
              <a:t> </a:t>
            </a:r>
            <a:r>
              <a:rPr lang="sl-SI" sz="1800" dirty="0" err="1">
                <a:solidFill>
                  <a:srgbClr val="002060"/>
                </a:solidFill>
              </a:rPr>
              <a:t>kurikul</a:t>
            </a:r>
            <a:r>
              <a:rPr lang="sl-SI" sz="1800" dirty="0">
                <a:solidFill>
                  <a:srgbClr val="002060"/>
                </a:solidFill>
              </a:rPr>
              <a:t>, </a:t>
            </a:r>
            <a:r>
              <a:rPr lang="sl-SI" sz="1800" dirty="0" err="1">
                <a:solidFill>
                  <a:srgbClr val="002060"/>
                </a:solidFill>
              </a:rPr>
              <a:t>personalizacija</a:t>
            </a:r>
            <a:r>
              <a:rPr lang="sl-SI" dirty="0">
                <a:solidFill>
                  <a:srgbClr val="002060"/>
                </a:solidFill>
              </a:rPr>
              <a:t>=odziv na raznolikost in optimalen razvoj potencialov vseh in vsakega.</a:t>
            </a:r>
            <a:endParaRPr lang="sl-SI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88136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A60141-0DE3-4779-8AAB-FF2A7591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že opravljene razprave-OPP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A596880-556B-470D-A9FA-319259046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Vprašanje potrebe po </a:t>
            </a:r>
            <a:r>
              <a:rPr lang="sl-SI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strateškem dokumentu </a:t>
            </a: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 temo inkluzivne paradigme in stopnjevanje podpore, ki bi bil bolj zavezujoč …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Pomembno okrepiti in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nadaljevati z usmeritvami Bele knjige, 2011:</a:t>
            </a:r>
          </a:p>
          <a:p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sl-SI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otranja diferenciacija in razmisleki o možnostih izvedbe nižjega izobrazbenega standarda v rednih oddelkih šol </a:t>
            </a: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(zakonodaja že sedaj to omogoča-17. in 18. člen Zakona o usmerjanju …). </a:t>
            </a:r>
          </a:p>
          <a:p>
            <a:pPr marL="0" indent="0">
              <a:buNone/>
            </a:pP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tem bi zmanjšali frustracije, ki jih doživljajo otroci, starši in učitelji ter ohranili nivo enakovrednega izobrazbenega standarda.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56297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9F35B0-C32B-46F8-A08F-F05FA7D72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že opravljene razprave-OPP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21A3203-D9B2-4E8F-A0F5-DA8E827DD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Učne načrte vseh predmetnih področij povezati z raznolikostjo otrok in notranjo diferenciacijo </a:t>
            </a: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ter zmožnostjo razvoja potencialov na vseh področjih=inkluzivna poučevalna praksa vseh učiteljev. </a:t>
            </a:r>
            <a:endParaRPr lang="sl-SI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Bolj sistematično in v večji meri uvesti r</a:t>
            </a:r>
            <a:r>
              <a:rPr lang="sl-SI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azlične oblike podpore za različne otroke s PP</a:t>
            </a: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-stopnjevanje podpore in vrednotenje napredka glede na potenciale otrok.</a:t>
            </a:r>
          </a:p>
          <a:p>
            <a:pPr marL="0" indent="0">
              <a:buNone/>
            </a:pPr>
            <a:r>
              <a:rPr lang="sl-SI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Dodatno strokovno pomoč bolj usmeriti v premagovanje primanjkljajev </a:t>
            </a: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preko raznovrstnih izvedbenih oblik glede na potrebe otrok (strnjeno, v oddelku, individualno …).</a:t>
            </a:r>
          </a:p>
        </p:txBody>
      </p:sp>
    </p:spTree>
    <p:extLst>
      <p:ext uri="{BB962C8B-B14F-4D97-AF65-F5344CB8AC3E}">
        <p14:creationId xmlns:p14="http://schemas.microsoft.com/office/powerpoint/2010/main" val="384423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04E103-3D13-4140-8B93-0976D4587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že opravljene razprave-OPP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4D87C1-DD1E-47CB-9996-399FA2929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1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Okrepiti učenje veščin in spretnosti, formativno  spremljanje </a:t>
            </a:r>
            <a:r>
              <a:rPr lang="sl-SI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Okrepiti socialno in čustveno učenje za vse/učenje ustreznih oblik vedenja za tiste, ki potrebujejo več podpore: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ČVT/M, AM, ADHD … Učiti, podpreti, spodbuditi, ustvariti podporno okolje za njih …</a:t>
            </a:r>
          </a:p>
          <a:p>
            <a:pPr marL="0" indent="0">
              <a:buNone/>
            </a:pP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Izobraževanje strokovnih delavcev in podpora vodenju: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povezati in uskladiti vse izvajalce raznovrstnih izobraževanj za uresničevanje inkluzivne paradigme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(npr. fakultete + ZRSŠ …).</a:t>
            </a:r>
          </a:p>
          <a:p>
            <a:pPr marL="0" indent="0"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Ugotavljanje in zagotavljanje kakovosti okrepiti tudi za didaktične pristope, s katerimi uresničujemo inkluzivno paradigmo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-VIOPP=varno in spodbudno učno okolje.</a:t>
            </a:r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9487276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TM10001115[[fn=Paket]]</Template>
  <TotalTime>550</TotalTime>
  <Words>890</Words>
  <Application>Microsoft Office PowerPoint</Application>
  <PresentationFormat>Širokozaslonsko</PresentationFormat>
  <Paragraphs>59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Arial</vt:lpstr>
      <vt:lpstr>Calibri</vt:lpstr>
      <vt:lpstr>Gill Sans MT</vt:lpstr>
      <vt:lpstr>Wingdings</vt:lpstr>
      <vt:lpstr>Paket</vt:lpstr>
      <vt:lpstr> vzgoja in izobraževanje otrok s posebnimi potrebami</vt:lpstr>
      <vt:lpstr>UVODNA IZHODIŠČA-viopp</vt:lpstr>
      <vt:lpstr>UVODNA IZHODIŠČA</vt:lpstr>
      <vt:lpstr>Namen </vt:lpstr>
      <vt:lpstr>že opravljene razprave</vt:lpstr>
      <vt:lpstr>že opravljene razprave-inkluzija</vt:lpstr>
      <vt:lpstr>že opravljene razprave-OPP</vt:lpstr>
      <vt:lpstr>že opravljene razprave-OPP</vt:lpstr>
      <vt:lpstr>že opravljene razprave-OPP</vt:lpstr>
      <vt:lpstr>Dodatni vidiki-opp</vt:lpstr>
      <vt:lpstr>Dodatni vidiki-opp</vt:lpstr>
      <vt:lpstr>Dodatni vidiki-opp</vt:lpstr>
      <vt:lpstr>Hvala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Inkluzivna naravnanost kot pomemben vidik varnega in spodbudnega učnega okolja</dc:title>
  <dc:creator>Simona Rogič Ožek</dc:creator>
  <cp:lastModifiedBy>Sebastijan Magdič</cp:lastModifiedBy>
  <cp:revision>55</cp:revision>
  <dcterms:created xsi:type="dcterms:W3CDTF">2023-07-11T06:53:17Z</dcterms:created>
  <dcterms:modified xsi:type="dcterms:W3CDTF">2023-11-07T08:46:40Z</dcterms:modified>
</cp:coreProperties>
</file>