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9" r:id="rId3"/>
    <p:sldId id="302" r:id="rId4"/>
    <p:sldId id="300" r:id="rId5"/>
    <p:sldId id="301" r:id="rId6"/>
    <p:sldId id="291" r:id="rId7"/>
    <p:sldId id="297" r:id="rId8"/>
    <p:sldId id="298" r:id="rId9"/>
    <p:sldId id="299" r:id="rId10"/>
    <p:sldId id="257" r:id="rId11"/>
    <p:sldId id="259" r:id="rId12"/>
    <p:sldId id="284" r:id="rId13"/>
    <p:sldId id="279" r:id="rId14"/>
    <p:sldId id="261" r:id="rId15"/>
    <p:sldId id="278" r:id="rId16"/>
    <p:sldId id="268" r:id="rId17"/>
    <p:sldId id="271" r:id="rId18"/>
    <p:sldId id="286" r:id="rId19"/>
    <p:sldId id="288" r:id="rId20"/>
    <p:sldId id="296" r:id="rId21"/>
    <p:sldId id="269" r:id="rId22"/>
    <p:sldId id="270" r:id="rId23"/>
    <p:sldId id="283" r:id="rId24"/>
    <p:sldId id="273" r:id="rId25"/>
    <p:sldId id="274" r:id="rId26"/>
    <p:sldId id="290" r:id="rId27"/>
    <p:sldId id="295"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Narrow" panose="020B0606020202030204" pitchFamily="34" charset="0"/>
        <a:ea typeface="+mn-ea"/>
        <a:cs typeface="+mn-cs"/>
      </a:defRPr>
    </a:lvl1pPr>
    <a:lvl2pPr marL="457200" algn="l" rtl="0" fontAlgn="base">
      <a:spcBef>
        <a:spcPct val="0"/>
      </a:spcBef>
      <a:spcAft>
        <a:spcPct val="0"/>
      </a:spcAft>
      <a:defRPr kern="1200">
        <a:solidFill>
          <a:schemeClr val="tx1"/>
        </a:solidFill>
        <a:latin typeface="Arial Narrow" panose="020B0606020202030204" pitchFamily="34" charset="0"/>
        <a:ea typeface="+mn-ea"/>
        <a:cs typeface="+mn-cs"/>
      </a:defRPr>
    </a:lvl2pPr>
    <a:lvl3pPr marL="914400" algn="l" rtl="0" fontAlgn="base">
      <a:spcBef>
        <a:spcPct val="0"/>
      </a:spcBef>
      <a:spcAft>
        <a:spcPct val="0"/>
      </a:spcAft>
      <a:defRPr kern="1200">
        <a:solidFill>
          <a:schemeClr val="tx1"/>
        </a:solidFill>
        <a:latin typeface="Arial Narrow" panose="020B0606020202030204" pitchFamily="34" charset="0"/>
        <a:ea typeface="+mn-ea"/>
        <a:cs typeface="+mn-cs"/>
      </a:defRPr>
    </a:lvl3pPr>
    <a:lvl4pPr marL="1371600" algn="l" rtl="0" fontAlgn="base">
      <a:spcBef>
        <a:spcPct val="0"/>
      </a:spcBef>
      <a:spcAft>
        <a:spcPct val="0"/>
      </a:spcAft>
      <a:defRPr kern="1200">
        <a:solidFill>
          <a:schemeClr val="tx1"/>
        </a:solidFill>
        <a:latin typeface="Arial Narrow" panose="020B0606020202030204" pitchFamily="34" charset="0"/>
        <a:ea typeface="+mn-ea"/>
        <a:cs typeface="+mn-cs"/>
      </a:defRPr>
    </a:lvl4pPr>
    <a:lvl5pPr marL="1828800" algn="l" rtl="0" fontAlgn="base">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55" autoAdjust="0"/>
    <p:restoredTop sz="84274" autoAdjust="0"/>
  </p:normalViewPr>
  <p:slideViewPr>
    <p:cSldViewPr>
      <p:cViewPr varScale="1">
        <p:scale>
          <a:sx n="111" d="100"/>
          <a:sy n="111" d="100"/>
        </p:scale>
        <p:origin x="1302" y="108"/>
      </p:cViewPr>
      <p:guideLst/>
    </p:cSldViewPr>
  </p:slideViewPr>
  <p:notesTextViewPr>
    <p:cViewPr>
      <p:scale>
        <a:sx n="3" d="2"/>
        <a:sy n="3" d="2"/>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2D55D-B92D-45F7-86F6-51F3DA24E79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sl-SI"/>
        </a:p>
      </dgm:t>
    </dgm:pt>
    <dgm:pt modelId="{726AC03E-3ADB-4CF2-82A7-5C93DD5B3F16}">
      <dgm:prSet phldrT="[besedilo]"/>
      <dgm:spPr>
        <a:solidFill>
          <a:schemeClr val="accent1">
            <a:lumMod val="50000"/>
          </a:schemeClr>
        </a:solidFill>
      </dgm:spPr>
      <dgm:t>
        <a:bodyPr/>
        <a:lstStyle/>
        <a:p>
          <a:r>
            <a:rPr lang="sl-SI" dirty="0" smtClean="0"/>
            <a:t>Zunanja preverjanja znanja</a:t>
          </a:r>
          <a:endParaRPr lang="sl-SI" dirty="0"/>
        </a:p>
      </dgm:t>
    </dgm:pt>
    <dgm:pt modelId="{714823F5-CE34-48DA-82F8-389D5438FD26}" type="parTrans" cxnId="{426D9D45-869E-475A-9B5D-E5549DBBC30C}">
      <dgm:prSet/>
      <dgm:spPr/>
      <dgm:t>
        <a:bodyPr/>
        <a:lstStyle/>
        <a:p>
          <a:endParaRPr lang="sl-SI"/>
        </a:p>
      </dgm:t>
    </dgm:pt>
    <dgm:pt modelId="{E855FD8C-CBE5-44E7-80BD-6DDAAB0022E3}" type="sibTrans" cxnId="{426D9D45-869E-475A-9B5D-E5549DBBC30C}">
      <dgm:prSet/>
      <dgm:spPr/>
      <dgm:t>
        <a:bodyPr/>
        <a:lstStyle/>
        <a:p>
          <a:endParaRPr lang="sl-SI"/>
        </a:p>
      </dgm:t>
    </dgm:pt>
    <dgm:pt modelId="{6280C3AC-A756-41EB-9D49-C47741D96F50}">
      <dgm:prSet phldrT="[besedilo]"/>
      <dgm:spPr>
        <a:solidFill>
          <a:schemeClr val="bg1">
            <a:alpha val="90000"/>
          </a:schemeClr>
        </a:solidFill>
        <a:ln>
          <a:solidFill>
            <a:schemeClr val="bg1">
              <a:alpha val="90000"/>
            </a:schemeClr>
          </a:solidFill>
        </a:ln>
      </dgm:spPr>
      <dgm:t>
        <a:bodyPr/>
        <a:lstStyle/>
        <a:p>
          <a:r>
            <a:rPr lang="sl-SI" dirty="0" smtClean="0">
              <a:solidFill>
                <a:schemeClr val="bg1"/>
              </a:solidFill>
            </a:rPr>
            <a:t>Dosežki kot spremljava ob drugih razvojnih ciljih</a:t>
          </a:r>
          <a:endParaRPr lang="sl-SI" dirty="0">
            <a:solidFill>
              <a:schemeClr val="bg1"/>
            </a:solidFill>
          </a:endParaRPr>
        </a:p>
      </dgm:t>
    </dgm:pt>
    <dgm:pt modelId="{5044D1E6-1AA5-481C-89DA-6A16ADDF5594}" type="parTrans" cxnId="{3AB1BEF9-6D9B-4F9A-91C7-27C6F04B10F4}">
      <dgm:prSet/>
      <dgm:spPr/>
      <dgm:t>
        <a:bodyPr/>
        <a:lstStyle/>
        <a:p>
          <a:endParaRPr lang="sl-SI"/>
        </a:p>
      </dgm:t>
    </dgm:pt>
    <dgm:pt modelId="{771ACC50-DDEE-4B8F-80C7-988FB9AA7097}" type="sibTrans" cxnId="{3AB1BEF9-6D9B-4F9A-91C7-27C6F04B10F4}">
      <dgm:prSet/>
      <dgm:spPr/>
      <dgm:t>
        <a:bodyPr/>
        <a:lstStyle/>
        <a:p>
          <a:endParaRPr lang="sl-SI"/>
        </a:p>
      </dgm:t>
    </dgm:pt>
    <dgm:pt modelId="{36AE3AE2-118B-4D20-97AD-5927CDF7E48D}">
      <dgm:prSet phldrT="[besedilo]"/>
      <dgm:spPr>
        <a:solidFill>
          <a:schemeClr val="accent1">
            <a:lumMod val="75000"/>
          </a:schemeClr>
        </a:solidFill>
      </dgm:spPr>
      <dgm:t>
        <a:bodyPr/>
        <a:lstStyle/>
        <a:p>
          <a:r>
            <a:rPr lang="sl-SI" dirty="0" smtClean="0"/>
            <a:t>Šolske ocene</a:t>
          </a:r>
          <a:endParaRPr lang="sl-SI" dirty="0"/>
        </a:p>
      </dgm:t>
    </dgm:pt>
    <dgm:pt modelId="{77955239-D0F0-4B7E-9649-A1B5BAED6941}" type="parTrans" cxnId="{87C93E09-36BC-4CE7-89AC-1264AAB7F2C7}">
      <dgm:prSet/>
      <dgm:spPr/>
      <dgm:t>
        <a:bodyPr/>
        <a:lstStyle/>
        <a:p>
          <a:endParaRPr lang="sl-SI"/>
        </a:p>
      </dgm:t>
    </dgm:pt>
    <dgm:pt modelId="{FEA5CC8C-2F85-4B11-B904-58D8DF6BE163}" type="sibTrans" cxnId="{87C93E09-36BC-4CE7-89AC-1264AAB7F2C7}">
      <dgm:prSet/>
      <dgm:spPr/>
      <dgm:t>
        <a:bodyPr/>
        <a:lstStyle/>
        <a:p>
          <a:endParaRPr lang="sl-SI"/>
        </a:p>
      </dgm:t>
    </dgm:pt>
    <dgm:pt modelId="{AF7FDD4D-B498-45D0-A9D8-9FA87C22BB99}">
      <dgm:prSet phldrT="[besedilo]"/>
      <dgm:spPr>
        <a:solidFill>
          <a:schemeClr val="bg1"/>
        </a:solidFill>
        <a:ln>
          <a:solidFill>
            <a:schemeClr val="bg1">
              <a:alpha val="90000"/>
            </a:schemeClr>
          </a:solidFill>
        </a:ln>
      </dgm:spPr>
      <dgm:t>
        <a:bodyPr/>
        <a:lstStyle/>
        <a:p>
          <a:r>
            <a:rPr lang="sl-SI" dirty="0" smtClean="0"/>
            <a:t> </a:t>
          </a:r>
          <a:endParaRPr lang="sl-SI" dirty="0"/>
        </a:p>
      </dgm:t>
    </dgm:pt>
    <dgm:pt modelId="{00B63FE0-3C08-487C-B713-3179EC74E9C6}" type="sibTrans" cxnId="{D06040B6-3E13-42E3-BFEB-6536686FDC62}">
      <dgm:prSet/>
      <dgm:spPr/>
      <dgm:t>
        <a:bodyPr/>
        <a:lstStyle/>
        <a:p>
          <a:endParaRPr lang="sl-SI"/>
        </a:p>
      </dgm:t>
    </dgm:pt>
    <dgm:pt modelId="{B2D1914F-02C9-4E89-B2F7-023D27B5338F}" type="parTrans" cxnId="{D06040B6-3E13-42E3-BFEB-6536686FDC62}">
      <dgm:prSet/>
      <dgm:spPr/>
      <dgm:t>
        <a:bodyPr/>
        <a:lstStyle/>
        <a:p>
          <a:endParaRPr lang="sl-SI"/>
        </a:p>
      </dgm:t>
    </dgm:pt>
    <dgm:pt modelId="{D06A77EB-B9D6-4F19-B076-0431500409D0}">
      <dgm:prSet phldrT="[besedilo]"/>
      <dgm:spPr>
        <a:solidFill>
          <a:schemeClr val="accent1">
            <a:lumMod val="90000"/>
          </a:schemeClr>
        </a:solidFill>
      </dgm:spPr>
      <dgm:t>
        <a:bodyPr/>
        <a:lstStyle/>
        <a:p>
          <a:r>
            <a:rPr lang="sl-SI" dirty="0" smtClean="0"/>
            <a:t>Tekmovanja…</a:t>
          </a:r>
          <a:endParaRPr lang="sl-SI" dirty="0"/>
        </a:p>
      </dgm:t>
    </dgm:pt>
    <dgm:pt modelId="{DCC976FC-77F6-4D3C-824D-328B14E96090}" type="sibTrans" cxnId="{91E05A4B-F6D7-42BF-BC05-C3B1904893B6}">
      <dgm:prSet/>
      <dgm:spPr/>
      <dgm:t>
        <a:bodyPr/>
        <a:lstStyle/>
        <a:p>
          <a:endParaRPr lang="sl-SI"/>
        </a:p>
      </dgm:t>
    </dgm:pt>
    <dgm:pt modelId="{E5C026A4-5EEE-48DB-9296-3A21D63909FF}" type="parTrans" cxnId="{91E05A4B-F6D7-42BF-BC05-C3B1904893B6}">
      <dgm:prSet/>
      <dgm:spPr/>
      <dgm:t>
        <a:bodyPr/>
        <a:lstStyle/>
        <a:p>
          <a:endParaRPr lang="sl-SI"/>
        </a:p>
      </dgm:t>
    </dgm:pt>
    <dgm:pt modelId="{1F75C515-E647-4953-9E2E-F14059534E69}" type="pres">
      <dgm:prSet presAssocID="{CB42D55D-B92D-45F7-86F6-51F3DA24E790}" presName="outerComposite" presStyleCnt="0">
        <dgm:presLayoutVars>
          <dgm:chMax val="2"/>
          <dgm:animLvl val="lvl"/>
          <dgm:resizeHandles val="exact"/>
        </dgm:presLayoutVars>
      </dgm:prSet>
      <dgm:spPr/>
      <dgm:t>
        <a:bodyPr/>
        <a:lstStyle/>
        <a:p>
          <a:endParaRPr lang="sl-SI"/>
        </a:p>
      </dgm:t>
    </dgm:pt>
    <dgm:pt modelId="{87D7DA8A-2C33-445F-BB70-0B5E68EDB98C}" type="pres">
      <dgm:prSet presAssocID="{CB42D55D-B92D-45F7-86F6-51F3DA24E790}" presName="dummyMaxCanvas" presStyleCnt="0"/>
      <dgm:spPr/>
    </dgm:pt>
    <dgm:pt modelId="{203DC334-07CC-4F2F-95B1-EEAFA65CCE18}" type="pres">
      <dgm:prSet presAssocID="{CB42D55D-B92D-45F7-86F6-51F3DA24E790}" presName="parentComposite" presStyleCnt="0"/>
      <dgm:spPr/>
    </dgm:pt>
    <dgm:pt modelId="{6E5719B1-B90D-4237-8111-07C69FF2DC78}" type="pres">
      <dgm:prSet presAssocID="{CB42D55D-B92D-45F7-86F6-51F3DA24E790}" presName="parent1" presStyleLbl="alignAccFollowNode1" presStyleIdx="0" presStyleCnt="4" custLinFactNeighborX="17658">
        <dgm:presLayoutVars>
          <dgm:chMax val="4"/>
        </dgm:presLayoutVars>
      </dgm:prSet>
      <dgm:spPr/>
      <dgm:t>
        <a:bodyPr/>
        <a:lstStyle/>
        <a:p>
          <a:endParaRPr lang="sl-SI"/>
        </a:p>
      </dgm:t>
    </dgm:pt>
    <dgm:pt modelId="{CB77CC39-132F-4255-8221-D4CD265DC0DC}" type="pres">
      <dgm:prSet presAssocID="{CB42D55D-B92D-45F7-86F6-51F3DA24E790}" presName="parent2" presStyleLbl="alignAccFollowNode1" presStyleIdx="1" presStyleCnt="4" custScaleX="160708" custLinFactNeighborX="31655" custLinFactNeighborY="-565">
        <dgm:presLayoutVars>
          <dgm:chMax val="4"/>
        </dgm:presLayoutVars>
      </dgm:prSet>
      <dgm:spPr/>
      <dgm:t>
        <a:bodyPr/>
        <a:lstStyle/>
        <a:p>
          <a:endParaRPr lang="sl-SI"/>
        </a:p>
      </dgm:t>
    </dgm:pt>
    <dgm:pt modelId="{EA408B99-6D2C-42A0-9F5F-E3F734B28810}" type="pres">
      <dgm:prSet presAssocID="{CB42D55D-B92D-45F7-86F6-51F3DA24E790}" presName="childrenComposite" presStyleCnt="0"/>
      <dgm:spPr/>
    </dgm:pt>
    <dgm:pt modelId="{F50726B5-87BC-4490-BC9E-79115BA3DA62}" type="pres">
      <dgm:prSet presAssocID="{CB42D55D-B92D-45F7-86F6-51F3DA24E790}" presName="dummyMaxCanvas_ChildArea" presStyleCnt="0"/>
      <dgm:spPr/>
    </dgm:pt>
    <dgm:pt modelId="{62AAE036-7AF4-4F5F-A476-E8732D3FFC3F}" type="pres">
      <dgm:prSet presAssocID="{CB42D55D-B92D-45F7-86F6-51F3DA24E790}" presName="fulcrum" presStyleLbl="alignAccFollowNode1" presStyleIdx="2" presStyleCnt="4"/>
      <dgm:spPr>
        <a:solidFill>
          <a:schemeClr val="accent2">
            <a:lumMod val="75000"/>
            <a:alpha val="90000"/>
          </a:schemeClr>
        </a:solidFill>
      </dgm:spPr>
    </dgm:pt>
    <dgm:pt modelId="{EC85A42F-59B7-4AFB-BB82-6950DD3473EE}" type="pres">
      <dgm:prSet presAssocID="{CB42D55D-B92D-45F7-86F6-51F3DA24E790}" presName="balance_12" presStyleLbl="alignAccFollowNode1" presStyleIdx="3" presStyleCnt="4">
        <dgm:presLayoutVars>
          <dgm:bulletEnabled val="1"/>
        </dgm:presLayoutVars>
      </dgm:prSet>
      <dgm:spPr/>
    </dgm:pt>
    <dgm:pt modelId="{113960D4-3301-4030-A3E1-7E44C2D6C969}" type="pres">
      <dgm:prSet presAssocID="{CB42D55D-B92D-45F7-86F6-51F3DA24E790}" presName="right_12_1" presStyleLbl="node1" presStyleIdx="0" presStyleCnt="3">
        <dgm:presLayoutVars>
          <dgm:bulletEnabled val="1"/>
        </dgm:presLayoutVars>
      </dgm:prSet>
      <dgm:spPr/>
      <dgm:t>
        <a:bodyPr/>
        <a:lstStyle/>
        <a:p>
          <a:endParaRPr lang="sl-SI"/>
        </a:p>
      </dgm:t>
    </dgm:pt>
    <dgm:pt modelId="{D5E44ADB-1A3E-426A-BB64-61D6B86FA382}" type="pres">
      <dgm:prSet presAssocID="{CB42D55D-B92D-45F7-86F6-51F3DA24E790}" presName="right_12_2" presStyleLbl="node1" presStyleIdx="1" presStyleCnt="3" custLinFactX="21514" custLinFactNeighborX="100000" custLinFactNeighborY="-46690">
        <dgm:presLayoutVars>
          <dgm:bulletEnabled val="1"/>
        </dgm:presLayoutVars>
      </dgm:prSet>
      <dgm:spPr/>
      <dgm:t>
        <a:bodyPr/>
        <a:lstStyle/>
        <a:p>
          <a:endParaRPr lang="sl-SI"/>
        </a:p>
      </dgm:t>
    </dgm:pt>
    <dgm:pt modelId="{75C0E00F-23B4-4B44-A203-7F6FE5532CDD}" type="pres">
      <dgm:prSet presAssocID="{CB42D55D-B92D-45F7-86F6-51F3DA24E790}" presName="left_12_1" presStyleLbl="node1" presStyleIdx="2" presStyleCnt="3">
        <dgm:presLayoutVars>
          <dgm:bulletEnabled val="1"/>
        </dgm:presLayoutVars>
      </dgm:prSet>
      <dgm:spPr/>
      <dgm:t>
        <a:bodyPr/>
        <a:lstStyle/>
        <a:p>
          <a:endParaRPr lang="sl-SI"/>
        </a:p>
      </dgm:t>
    </dgm:pt>
  </dgm:ptLst>
  <dgm:cxnLst>
    <dgm:cxn modelId="{49165290-0D36-4D74-998E-E161CE144639}" type="presOf" srcId="{726AC03E-3ADB-4CF2-82A7-5C93DD5B3F16}" destId="{75C0E00F-23B4-4B44-A203-7F6FE5532CDD}" srcOrd="0" destOrd="0" presId="urn:microsoft.com/office/officeart/2005/8/layout/balance1"/>
    <dgm:cxn modelId="{58F21A59-A9BD-48BF-A758-B4BA82A5A24D}" type="presOf" srcId="{6280C3AC-A756-41EB-9D49-C47741D96F50}" destId="{CB77CC39-132F-4255-8221-D4CD265DC0DC}" srcOrd="0" destOrd="0" presId="urn:microsoft.com/office/officeart/2005/8/layout/balance1"/>
    <dgm:cxn modelId="{426D9D45-869E-475A-9B5D-E5549DBBC30C}" srcId="{AF7FDD4D-B498-45D0-A9D8-9FA87C22BB99}" destId="{726AC03E-3ADB-4CF2-82A7-5C93DD5B3F16}" srcOrd="0" destOrd="0" parTransId="{714823F5-CE34-48DA-82F8-389D5438FD26}" sibTransId="{E855FD8C-CBE5-44E7-80BD-6DDAAB0022E3}"/>
    <dgm:cxn modelId="{F47E5881-B6FC-413C-8ACD-422AB55F1415}" type="presOf" srcId="{36AE3AE2-118B-4D20-97AD-5927CDF7E48D}" destId="{113960D4-3301-4030-A3E1-7E44C2D6C969}" srcOrd="0" destOrd="0" presId="urn:microsoft.com/office/officeart/2005/8/layout/balance1"/>
    <dgm:cxn modelId="{91E05A4B-F6D7-42BF-BC05-C3B1904893B6}" srcId="{6280C3AC-A756-41EB-9D49-C47741D96F50}" destId="{D06A77EB-B9D6-4F19-B076-0431500409D0}" srcOrd="1" destOrd="0" parTransId="{E5C026A4-5EEE-48DB-9296-3A21D63909FF}" sibTransId="{DCC976FC-77F6-4D3C-824D-328B14E96090}"/>
    <dgm:cxn modelId="{D06040B6-3E13-42E3-BFEB-6536686FDC62}" srcId="{CB42D55D-B92D-45F7-86F6-51F3DA24E790}" destId="{AF7FDD4D-B498-45D0-A9D8-9FA87C22BB99}" srcOrd="0" destOrd="0" parTransId="{B2D1914F-02C9-4E89-B2F7-023D27B5338F}" sibTransId="{00B63FE0-3C08-487C-B713-3179EC74E9C6}"/>
    <dgm:cxn modelId="{A4181B5C-6B88-4771-A94C-6637E2396B40}" type="presOf" srcId="{D06A77EB-B9D6-4F19-B076-0431500409D0}" destId="{D5E44ADB-1A3E-426A-BB64-61D6B86FA382}" srcOrd="0" destOrd="0" presId="urn:microsoft.com/office/officeart/2005/8/layout/balance1"/>
    <dgm:cxn modelId="{07D56170-694C-42A4-9156-AFC744DE49F7}" type="presOf" srcId="{CB42D55D-B92D-45F7-86F6-51F3DA24E790}" destId="{1F75C515-E647-4953-9E2E-F14059534E69}" srcOrd="0" destOrd="0" presId="urn:microsoft.com/office/officeart/2005/8/layout/balance1"/>
    <dgm:cxn modelId="{3AB1BEF9-6D9B-4F9A-91C7-27C6F04B10F4}" srcId="{CB42D55D-B92D-45F7-86F6-51F3DA24E790}" destId="{6280C3AC-A756-41EB-9D49-C47741D96F50}" srcOrd="1" destOrd="0" parTransId="{5044D1E6-1AA5-481C-89DA-6A16ADDF5594}" sibTransId="{771ACC50-DDEE-4B8F-80C7-988FB9AA7097}"/>
    <dgm:cxn modelId="{50C44414-729A-499B-AE0B-8C6B08854017}" type="presOf" srcId="{AF7FDD4D-B498-45D0-A9D8-9FA87C22BB99}" destId="{6E5719B1-B90D-4237-8111-07C69FF2DC78}" srcOrd="0" destOrd="0" presId="urn:microsoft.com/office/officeart/2005/8/layout/balance1"/>
    <dgm:cxn modelId="{87C93E09-36BC-4CE7-89AC-1264AAB7F2C7}" srcId="{6280C3AC-A756-41EB-9D49-C47741D96F50}" destId="{36AE3AE2-118B-4D20-97AD-5927CDF7E48D}" srcOrd="0" destOrd="0" parTransId="{77955239-D0F0-4B7E-9649-A1B5BAED6941}" sibTransId="{FEA5CC8C-2F85-4B11-B904-58D8DF6BE163}"/>
    <dgm:cxn modelId="{EE351DFE-C8E3-4F82-BCAC-F98A5E85A982}" type="presParOf" srcId="{1F75C515-E647-4953-9E2E-F14059534E69}" destId="{87D7DA8A-2C33-445F-BB70-0B5E68EDB98C}" srcOrd="0" destOrd="0" presId="urn:microsoft.com/office/officeart/2005/8/layout/balance1"/>
    <dgm:cxn modelId="{B2A018BC-18A3-49CC-8063-DACCE2E4867A}" type="presParOf" srcId="{1F75C515-E647-4953-9E2E-F14059534E69}" destId="{203DC334-07CC-4F2F-95B1-EEAFA65CCE18}" srcOrd="1" destOrd="0" presId="urn:microsoft.com/office/officeart/2005/8/layout/balance1"/>
    <dgm:cxn modelId="{CF22535D-32C5-4F00-A66A-AFEC8D7DDCA8}" type="presParOf" srcId="{203DC334-07CC-4F2F-95B1-EEAFA65CCE18}" destId="{6E5719B1-B90D-4237-8111-07C69FF2DC78}" srcOrd="0" destOrd="0" presId="urn:microsoft.com/office/officeart/2005/8/layout/balance1"/>
    <dgm:cxn modelId="{6F8E198E-A43A-4C4B-8881-44C234F7F02F}" type="presParOf" srcId="{203DC334-07CC-4F2F-95B1-EEAFA65CCE18}" destId="{CB77CC39-132F-4255-8221-D4CD265DC0DC}" srcOrd="1" destOrd="0" presId="urn:microsoft.com/office/officeart/2005/8/layout/balance1"/>
    <dgm:cxn modelId="{53A5D04E-212F-4A46-9BAD-9FD7AB864FB9}" type="presParOf" srcId="{1F75C515-E647-4953-9E2E-F14059534E69}" destId="{EA408B99-6D2C-42A0-9F5F-E3F734B28810}" srcOrd="2" destOrd="0" presId="urn:microsoft.com/office/officeart/2005/8/layout/balance1"/>
    <dgm:cxn modelId="{031A3EBE-521C-4495-9971-7056ED4D6374}" type="presParOf" srcId="{EA408B99-6D2C-42A0-9F5F-E3F734B28810}" destId="{F50726B5-87BC-4490-BC9E-79115BA3DA62}" srcOrd="0" destOrd="0" presId="urn:microsoft.com/office/officeart/2005/8/layout/balance1"/>
    <dgm:cxn modelId="{4A250DA2-60C3-43FD-B137-4602302BF567}" type="presParOf" srcId="{EA408B99-6D2C-42A0-9F5F-E3F734B28810}" destId="{62AAE036-7AF4-4F5F-A476-E8732D3FFC3F}" srcOrd="1" destOrd="0" presId="urn:microsoft.com/office/officeart/2005/8/layout/balance1"/>
    <dgm:cxn modelId="{3A739CB4-4719-480A-8CBA-27D702385F1C}" type="presParOf" srcId="{EA408B99-6D2C-42A0-9F5F-E3F734B28810}" destId="{EC85A42F-59B7-4AFB-BB82-6950DD3473EE}" srcOrd="2" destOrd="0" presId="urn:microsoft.com/office/officeart/2005/8/layout/balance1"/>
    <dgm:cxn modelId="{793D1E64-88B8-4E08-BB65-B3D51199AF75}" type="presParOf" srcId="{EA408B99-6D2C-42A0-9F5F-E3F734B28810}" destId="{113960D4-3301-4030-A3E1-7E44C2D6C969}" srcOrd="3" destOrd="0" presId="urn:microsoft.com/office/officeart/2005/8/layout/balance1"/>
    <dgm:cxn modelId="{C3CD4836-0189-4424-9213-6921A1A8ED07}" type="presParOf" srcId="{EA408B99-6D2C-42A0-9F5F-E3F734B28810}" destId="{D5E44ADB-1A3E-426A-BB64-61D6B86FA382}" srcOrd="4" destOrd="0" presId="urn:microsoft.com/office/officeart/2005/8/layout/balance1"/>
    <dgm:cxn modelId="{391626E3-3AAB-4997-94A1-509B33400641}" type="presParOf" srcId="{EA408B99-6D2C-42A0-9F5F-E3F734B28810}" destId="{75C0E00F-23B4-4B44-A203-7F6FE5532CDD}"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719B1-B90D-4237-8111-07C69FF2DC78}">
      <dsp:nvSpPr>
        <dsp:cNvPr id="0" name=""/>
        <dsp:cNvSpPr/>
      </dsp:nvSpPr>
      <dsp:spPr>
        <a:xfrm>
          <a:off x="1296138" y="0"/>
          <a:ext cx="1463040" cy="812800"/>
        </a:xfrm>
        <a:prstGeom prst="roundRect">
          <a:avLst>
            <a:gd name="adj" fmla="val 10000"/>
          </a:avLst>
        </a:prstGeom>
        <a:solidFill>
          <a:schemeClr val="bg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l-SI" sz="1900" kern="1200" dirty="0" smtClean="0"/>
            <a:t> </a:t>
          </a:r>
          <a:endParaRPr lang="sl-SI" sz="1900" kern="1200" dirty="0"/>
        </a:p>
      </dsp:txBody>
      <dsp:txXfrm>
        <a:off x="1319944" y="23806"/>
        <a:ext cx="1415428" cy="765188"/>
      </dsp:txXfrm>
    </dsp:sp>
    <dsp:sp modelId="{CB77CC39-132F-4255-8221-D4CD265DC0DC}">
      <dsp:nvSpPr>
        <dsp:cNvPr id="0" name=""/>
        <dsp:cNvSpPr/>
      </dsp:nvSpPr>
      <dsp:spPr>
        <a:xfrm>
          <a:off x="3170108" y="0"/>
          <a:ext cx="2351222" cy="812800"/>
        </a:xfrm>
        <a:prstGeom prst="roundRect">
          <a:avLst>
            <a:gd name="adj" fmla="val 10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l-SI" sz="1900" kern="1200" dirty="0" smtClean="0">
              <a:solidFill>
                <a:schemeClr val="bg1"/>
              </a:solidFill>
            </a:rPr>
            <a:t>Dosežki kot spremljava ob drugih razvojnih ciljih</a:t>
          </a:r>
          <a:endParaRPr lang="sl-SI" sz="1900" kern="1200" dirty="0">
            <a:solidFill>
              <a:schemeClr val="bg1"/>
            </a:solidFill>
          </a:endParaRPr>
        </a:p>
      </dsp:txBody>
      <dsp:txXfrm>
        <a:off x="3193914" y="23806"/>
        <a:ext cx="2303610" cy="765188"/>
      </dsp:txXfrm>
    </dsp:sp>
    <dsp:sp modelId="{62AAE036-7AF4-4F5F-A476-E8732D3FFC3F}">
      <dsp:nvSpPr>
        <dsp:cNvPr id="0" name=""/>
        <dsp:cNvSpPr/>
      </dsp:nvSpPr>
      <dsp:spPr>
        <a:xfrm>
          <a:off x="2743200" y="3454400"/>
          <a:ext cx="609600" cy="609600"/>
        </a:xfrm>
        <a:prstGeom prst="triangle">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85A42F-59B7-4AFB-BB82-6950DD3473EE}">
      <dsp:nvSpPr>
        <dsp:cNvPr id="0" name=""/>
        <dsp:cNvSpPr/>
      </dsp:nvSpPr>
      <dsp:spPr>
        <a:xfrm rot="240000">
          <a:off x="1218641" y="3193179"/>
          <a:ext cx="3658717" cy="2558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3960D4-3301-4030-A3E1-7E44C2D6C969}">
      <dsp:nvSpPr>
        <dsp:cNvPr id="0" name=""/>
        <dsp:cNvSpPr/>
      </dsp:nvSpPr>
      <dsp:spPr>
        <a:xfrm rot="240000">
          <a:off x="3392278" y="2164505"/>
          <a:ext cx="1506002" cy="10679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l-SI" sz="1900" kern="1200" dirty="0" smtClean="0"/>
            <a:t>Šolske ocene</a:t>
          </a:r>
          <a:endParaRPr lang="sl-SI" sz="1900" kern="1200" dirty="0"/>
        </a:p>
      </dsp:txBody>
      <dsp:txXfrm>
        <a:off x="3444412" y="2216639"/>
        <a:ext cx="1401734" cy="963712"/>
      </dsp:txXfrm>
    </dsp:sp>
    <dsp:sp modelId="{D5E44ADB-1A3E-426A-BB64-61D6B86FA382}">
      <dsp:nvSpPr>
        <dsp:cNvPr id="0" name=""/>
        <dsp:cNvSpPr/>
      </dsp:nvSpPr>
      <dsp:spPr>
        <a:xfrm rot="240000">
          <a:off x="4554582" y="512623"/>
          <a:ext cx="1506002" cy="1067980"/>
        </a:xfrm>
        <a:prstGeom prst="roundRect">
          <a:avLst/>
        </a:prstGeom>
        <a:solidFill>
          <a:schemeClr val="accent1">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l-SI" sz="1900" kern="1200" dirty="0" smtClean="0"/>
            <a:t>Tekmovanja…</a:t>
          </a:r>
          <a:endParaRPr lang="sl-SI" sz="1900" kern="1200" dirty="0"/>
        </a:p>
      </dsp:txBody>
      <dsp:txXfrm>
        <a:off x="4606716" y="564757"/>
        <a:ext cx="1401734" cy="963712"/>
      </dsp:txXfrm>
    </dsp:sp>
    <dsp:sp modelId="{75C0E00F-23B4-4B44-A203-7F6FE5532CDD}">
      <dsp:nvSpPr>
        <dsp:cNvPr id="0" name=""/>
        <dsp:cNvSpPr/>
      </dsp:nvSpPr>
      <dsp:spPr>
        <a:xfrm rot="240000">
          <a:off x="1299318" y="2018201"/>
          <a:ext cx="1506002" cy="10679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l-SI" sz="1900" kern="1200" dirty="0" smtClean="0"/>
            <a:t>Zunanja preverjanja znanja</a:t>
          </a:r>
          <a:endParaRPr lang="sl-SI" sz="1900" kern="1200" dirty="0"/>
        </a:p>
      </dsp:txBody>
      <dsp:txXfrm>
        <a:off x="1351452" y="2070335"/>
        <a:ext cx="1401734" cy="96371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AE92-E788-4653-8675-F4337BD8BE00}" type="datetimeFigureOut">
              <a:rPr lang="sl-SI" smtClean="0"/>
              <a:t>30.05.2023</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2BF26-F650-4AA0-939C-44EF05E369B3}" type="slidenum">
              <a:rPr lang="sl-SI" smtClean="0"/>
              <a:t>‹#›</a:t>
            </a:fld>
            <a:endParaRPr lang="sl-SI"/>
          </a:p>
        </p:txBody>
      </p:sp>
    </p:spTree>
    <p:extLst>
      <p:ext uri="{BB962C8B-B14F-4D97-AF65-F5344CB8AC3E}">
        <p14:creationId xmlns:p14="http://schemas.microsoft.com/office/powerpoint/2010/main" val="49980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Državni izpitni center je podobno programsko ORODJE ZA SREDNJE ŠOLE razvil že leta 2007 in ga prenovil 2014. Kmalu je bilo moč tudi na osnovnih šolah zaznati ŽELJO po orodju, ki bi omogočalo veliko lažjo pripravo podrobnejših analiz in bi tudi po vsebinski plati olajšalo delo s podatki o izkazanem znanju znotraj posamezne osnovne šole in v celotni Sloveniji. Ideja je sčasoma pridobila PODPORO, prepotrebne VIRE in se končno začela uresničevati v okviru OPERACIJE, financirane iz Evropskega socialnega sklada »Vzpostavitev, dopolnitev in pilotni preizkus modela ugotavljanja in zagotavljanja kakovosti na področju vzgoje in izobraževanja«.</a:t>
            </a:r>
          </a:p>
          <a:p>
            <a:endParaRPr lang="sl-SI" dirty="0" smtClean="0"/>
          </a:p>
          <a:p>
            <a:r>
              <a:rPr lang="sl-SI" dirty="0" smtClean="0"/>
              <a:t>CREDITS: To je</a:t>
            </a:r>
            <a:r>
              <a:rPr lang="sl-SI" baseline="0" dirty="0" smtClean="0"/>
              <a:t> delo…</a:t>
            </a:r>
            <a:endParaRPr lang="sl-SI" dirty="0" smtClean="0"/>
          </a:p>
          <a:p>
            <a:endParaRPr lang="sl-S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V veliki meri so na možnosti v programu vplivale IZKUŠNJE </a:t>
            </a:r>
            <a:r>
              <a:rPr lang="sl-SI" sz="1200" kern="1200" dirty="0" err="1" smtClean="0">
                <a:solidFill>
                  <a:schemeClr val="tx1"/>
                </a:solidFill>
                <a:effectLst/>
                <a:latin typeface="+mn-lt"/>
                <a:ea typeface="+mn-ea"/>
                <a:cs typeface="+mn-cs"/>
              </a:rPr>
              <a:t>Rica</a:t>
            </a:r>
            <a:r>
              <a:rPr lang="sl-SI" sz="1200" kern="1200" dirty="0" smtClean="0">
                <a:solidFill>
                  <a:schemeClr val="tx1"/>
                </a:solidFill>
                <a:effectLst/>
                <a:latin typeface="+mn-lt"/>
                <a:ea typeface="+mn-ea"/>
                <a:cs typeface="+mn-cs"/>
              </a:rPr>
              <a:t> pri delu s šolami, saj so težave in vprašanja šol ob analizah rezultatov NPZ in ob pripravah ugotovitev in načrtov za izboljšave pokazala, kaj bi bilo najbolj uporabno in zaželeno, da program zna in zmore. Vseh želja v danih okvirih seveda ni bilo možno uresničiti, se bo pa Ric trudil, da bo nadaljnji razvoj programa upošteval potrebe šol in sistema tudi v prihodnje.</a:t>
            </a:r>
          </a:p>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a:t>
            </a:fld>
            <a:endParaRPr lang="sl-SI"/>
          </a:p>
        </p:txBody>
      </p:sp>
    </p:spTree>
    <p:extLst>
      <p:ext uri="{BB962C8B-B14F-4D97-AF65-F5344CB8AC3E}">
        <p14:creationId xmlns:p14="http://schemas.microsoft.com/office/powerpoint/2010/main" val="231241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18</a:t>
            </a:fld>
            <a:endParaRPr lang="sl-SI"/>
          </a:p>
        </p:txBody>
      </p:sp>
    </p:spTree>
    <p:extLst>
      <p:ext uri="{BB962C8B-B14F-4D97-AF65-F5344CB8AC3E}">
        <p14:creationId xmlns:p14="http://schemas.microsoft.com/office/powerpoint/2010/main" val="3166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19</a:t>
            </a:fld>
            <a:endParaRPr lang="sl-SI"/>
          </a:p>
        </p:txBody>
      </p:sp>
    </p:spTree>
    <p:extLst>
      <p:ext uri="{BB962C8B-B14F-4D97-AF65-F5344CB8AC3E}">
        <p14:creationId xmlns:p14="http://schemas.microsoft.com/office/powerpoint/2010/main" val="17292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21</a:t>
            </a:fld>
            <a:endParaRPr lang="sl-SI"/>
          </a:p>
        </p:txBody>
      </p:sp>
    </p:spTree>
    <p:extLst>
      <p:ext uri="{BB962C8B-B14F-4D97-AF65-F5344CB8AC3E}">
        <p14:creationId xmlns:p14="http://schemas.microsoft.com/office/powerpoint/2010/main" val="252667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22</a:t>
            </a:fld>
            <a:endParaRPr lang="sl-SI"/>
          </a:p>
        </p:txBody>
      </p:sp>
    </p:spTree>
    <p:extLst>
      <p:ext uri="{BB962C8B-B14F-4D97-AF65-F5344CB8AC3E}">
        <p14:creationId xmlns:p14="http://schemas.microsoft.com/office/powerpoint/2010/main" val="58142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23</a:t>
            </a:fld>
            <a:endParaRPr lang="sl-SI"/>
          </a:p>
        </p:txBody>
      </p:sp>
    </p:spTree>
    <p:extLst>
      <p:ext uri="{BB962C8B-B14F-4D97-AF65-F5344CB8AC3E}">
        <p14:creationId xmlns:p14="http://schemas.microsoft.com/office/powerpoint/2010/main" val="327337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24</a:t>
            </a:fld>
            <a:endParaRPr lang="sl-SI"/>
          </a:p>
        </p:txBody>
      </p:sp>
    </p:spTree>
    <p:extLst>
      <p:ext uri="{BB962C8B-B14F-4D97-AF65-F5344CB8AC3E}">
        <p14:creationId xmlns:p14="http://schemas.microsoft.com/office/powerpoint/2010/main" val="318499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POZOR – imena in priimki čez čas niso več dostopni. </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25</a:t>
            </a:fld>
            <a:endParaRPr lang="sl-SI"/>
          </a:p>
        </p:txBody>
      </p:sp>
    </p:spTree>
    <p:extLst>
      <p:ext uri="{BB962C8B-B14F-4D97-AF65-F5344CB8AC3E}">
        <p14:creationId xmlns:p14="http://schemas.microsoft.com/office/powerpoint/2010/main" val="64274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No, problem</a:t>
            </a:r>
            <a:r>
              <a:rPr lang="sl-SI" baseline="0" dirty="0" smtClean="0"/>
              <a:t> je tudi varstvo osebnih podatkov!!</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26</a:t>
            </a:fld>
            <a:endParaRPr lang="sl-SI"/>
          </a:p>
        </p:txBody>
      </p:sp>
    </p:spTree>
    <p:extLst>
      <p:ext uri="{BB962C8B-B14F-4D97-AF65-F5344CB8AC3E}">
        <p14:creationId xmlns:p14="http://schemas.microsoft.com/office/powerpoint/2010/main" val="100563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Gre za novo</a:t>
            </a:r>
            <a:r>
              <a:rPr lang="sl-SI" baseline="0" dirty="0" smtClean="0"/>
              <a:t> orodje, ki omogoča uporabo naših podatkov na karseda preprost in  prijazen način.</a:t>
            </a:r>
          </a:p>
          <a:p>
            <a:endParaRPr lang="sl-SI" baseline="0" dirty="0" smtClean="0"/>
          </a:p>
          <a:p>
            <a:r>
              <a:rPr lang="sl-SI" sz="1200" kern="1200" dirty="0" smtClean="0">
                <a:solidFill>
                  <a:schemeClr val="tx1"/>
                </a:solidFill>
                <a:effectLst/>
                <a:latin typeface="+mn-lt"/>
                <a:ea typeface="+mn-ea"/>
                <a:cs typeface="+mn-cs"/>
              </a:rPr>
              <a:t>Ob samem orodju smo izdali tudi PRIROČNIK. Lahko ga dobite tudi na SPLETU. Priročnik je zelo uporaben, vsebuje tako TEHNIČNE napotke kot VSEBINSKE usmeritve.</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Pozorni bodite tudi na LOGOTIP „Kakovost v izobraževanju“. Ne gre za logotip </a:t>
            </a:r>
            <a:r>
              <a:rPr lang="sl-SI" sz="1200" kern="1200" dirty="0" err="1" smtClean="0">
                <a:solidFill>
                  <a:schemeClr val="tx1"/>
                </a:solidFill>
                <a:effectLst/>
                <a:latin typeface="+mn-lt"/>
                <a:ea typeface="+mn-ea"/>
                <a:cs typeface="+mn-cs"/>
              </a:rPr>
              <a:t>Rica</a:t>
            </a:r>
            <a:r>
              <a:rPr lang="sl-SI" sz="1200" kern="1200" dirty="0" smtClean="0">
                <a:solidFill>
                  <a:schemeClr val="tx1"/>
                </a:solidFill>
                <a:effectLst/>
                <a:latin typeface="+mn-lt"/>
                <a:ea typeface="+mn-ea"/>
                <a:cs typeface="+mn-cs"/>
              </a:rPr>
              <a:t>, ampak širše.</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10</a:t>
            </a:fld>
            <a:endParaRPr lang="sl-SI"/>
          </a:p>
        </p:txBody>
      </p:sp>
    </p:spTree>
    <p:extLst>
      <p:ext uri="{BB962C8B-B14F-4D97-AF65-F5344CB8AC3E}">
        <p14:creationId xmlns:p14="http://schemas.microsoft.com/office/powerpoint/2010/main" val="8306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Takole</a:t>
            </a:r>
            <a:r>
              <a:rPr lang="sl-SI" baseline="0" dirty="0" smtClean="0"/>
              <a:t> je videti tipično okno programa</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11</a:t>
            </a:fld>
            <a:endParaRPr lang="sl-SI"/>
          </a:p>
        </p:txBody>
      </p:sp>
    </p:spTree>
    <p:extLst>
      <p:ext uri="{BB962C8B-B14F-4D97-AF65-F5344CB8AC3E}">
        <p14:creationId xmlns:p14="http://schemas.microsoft.com/office/powerpoint/2010/main" val="345246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Šole so že DOSEDAJ dobivale analize.</a:t>
            </a:r>
            <a:r>
              <a:rPr lang="sl-SI" baseline="0" dirty="0" smtClean="0"/>
              <a:t> Na papirju oziroma v </a:t>
            </a:r>
            <a:r>
              <a:rPr lang="sl-SI" baseline="0" dirty="0" err="1" smtClean="0"/>
              <a:t>pdf</a:t>
            </a:r>
            <a:r>
              <a:rPr lang="sl-SI" baseline="0" dirty="0" smtClean="0"/>
              <a:t> dokumentih je šola dobivala podatke, ki so lij lahko uporabljali pri svojih analizah. </a:t>
            </a:r>
          </a:p>
          <a:p>
            <a:r>
              <a:rPr lang="sl-SI" baseline="0" dirty="0" smtClean="0"/>
              <a:t>DEL programa je narejen tako, da se TAISTE dokumente/podatke/analize zdaj hitro dobi skozi </a:t>
            </a:r>
            <a:r>
              <a:rPr lang="sl-SI" baseline="0" dirty="0" err="1" smtClean="0"/>
              <a:t>OrKo</a:t>
            </a:r>
            <a:r>
              <a:rPr lang="sl-SI" baseline="0" dirty="0" smtClean="0"/>
              <a:t>.</a:t>
            </a:r>
          </a:p>
          <a:p>
            <a:endParaRPr lang="sl-SI" baseline="0" dirty="0" smtClean="0"/>
          </a:p>
          <a:p>
            <a:r>
              <a:rPr lang="sl-SI" baseline="0" dirty="0" smtClean="0"/>
              <a:t>Primer za povprečje šole in Slovenije pri izbranih predmetih. Ena od OSNOVNIH ANALIZ je tako „Osnovni podatki“.</a:t>
            </a:r>
          </a:p>
          <a:p>
            <a:endParaRPr lang="sl-SI" baseline="0" dirty="0" smtClean="0"/>
          </a:p>
          <a:p>
            <a:r>
              <a:rPr lang="sl-SI" baseline="0" dirty="0" smtClean="0"/>
              <a:t>Kljukica pri VSI PREDMETI…</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12</a:t>
            </a:fld>
            <a:endParaRPr lang="sl-SI"/>
          </a:p>
        </p:txBody>
      </p:sp>
    </p:spTree>
    <p:extLst>
      <p:ext uri="{BB962C8B-B14F-4D97-AF65-F5344CB8AC3E}">
        <p14:creationId xmlns:p14="http://schemas.microsoft.com/office/powerpoint/2010/main" val="267973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Šole so doslej dobivale tudi grafe porazdelitev. </a:t>
            </a:r>
          </a:p>
          <a:p>
            <a:endParaRPr lang="sl-SI" dirty="0" smtClean="0"/>
          </a:p>
          <a:p>
            <a:r>
              <a:rPr lang="sl-SI" dirty="0" err="1" smtClean="0"/>
              <a:t>OrKa</a:t>
            </a:r>
            <a:r>
              <a:rPr lang="sl-SI" dirty="0" smtClean="0"/>
              <a:t> vsebuje</a:t>
            </a:r>
            <a:r>
              <a:rPr lang="sl-SI" baseline="0" dirty="0" smtClean="0"/>
              <a:t> veliko grafičnih prikazov rezultatov, saj pogosto slika pove več kot…in je bolj nazorna.</a:t>
            </a:r>
          </a:p>
          <a:p>
            <a:endParaRPr lang="sl-SI" baseline="0" dirty="0" smtClean="0"/>
          </a:p>
          <a:p>
            <a:r>
              <a:rPr lang="sl-SI" baseline="0" dirty="0" smtClean="0"/>
              <a:t>Tako ima Orka v zavihku OSNOVNE ANALIZE tudi prikaz „Porazdelitve dosežkov“, ki nadomešča fiksne dokumente. Vse te analize namreč omogočajo pripravo enakih slik in tabel za podskupine učencev (npr. po spolu, oddelkih…).</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13</a:t>
            </a:fld>
            <a:endParaRPr lang="sl-SI"/>
          </a:p>
        </p:txBody>
      </p:sp>
    </p:spTree>
    <p:extLst>
      <p:ext uri="{BB962C8B-B14F-4D97-AF65-F5344CB8AC3E}">
        <p14:creationId xmlns:p14="http://schemas.microsoft.com/office/powerpoint/2010/main" val="381068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Še bolj zanimiva je primerjava po letih, saj Orka vsebuje podatke od leta 2006 dalje. </a:t>
            </a:r>
          </a:p>
          <a:p>
            <a:endParaRPr lang="sl-SI" dirty="0" smtClean="0"/>
          </a:p>
          <a:p>
            <a:r>
              <a:rPr lang="sl-SI" dirty="0" smtClean="0"/>
              <a:t>Za ta prikaz smo morali točke vsakega leta STANDARDIZIRATI (glede na </a:t>
            </a:r>
            <a:r>
              <a:rPr lang="sl-SI" dirty="0" err="1" smtClean="0"/>
              <a:t>sd</a:t>
            </a:r>
            <a:r>
              <a:rPr lang="sl-SI" dirty="0" smtClean="0"/>
              <a:t> tistega leta). Tako so odkloni primerljivi.</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14</a:t>
            </a:fld>
            <a:endParaRPr lang="sl-SI"/>
          </a:p>
        </p:txBody>
      </p:sp>
    </p:spTree>
    <p:extLst>
      <p:ext uri="{BB962C8B-B14F-4D97-AF65-F5344CB8AC3E}">
        <p14:creationId xmlns:p14="http://schemas.microsoft.com/office/powerpoint/2010/main" val="89256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Zelo pomemben del podatkov je predstavljala analiza po nalogah/postavkah. To OHRANJAMO, kot bom prikazal v nadaljevanju, pa tudi korenito NADGRAJUJEMO</a:t>
            </a:r>
            <a:r>
              <a:rPr lang="sl-SI" baseline="0" dirty="0" smtClean="0"/>
              <a:t> in OSMIŠLJAMO.</a:t>
            </a:r>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15</a:t>
            </a:fld>
            <a:endParaRPr lang="sl-SI"/>
          </a:p>
        </p:txBody>
      </p:sp>
    </p:spTree>
    <p:extLst>
      <p:ext uri="{BB962C8B-B14F-4D97-AF65-F5344CB8AC3E}">
        <p14:creationId xmlns:p14="http://schemas.microsoft.com/office/powerpoint/2010/main" val="315249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16</a:t>
            </a:fld>
            <a:endParaRPr lang="sl-SI"/>
          </a:p>
        </p:txBody>
      </p:sp>
    </p:spTree>
    <p:extLst>
      <p:ext uri="{BB962C8B-B14F-4D97-AF65-F5344CB8AC3E}">
        <p14:creationId xmlns:p14="http://schemas.microsoft.com/office/powerpoint/2010/main" val="116768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CA2BF26-F650-4AA0-939C-44EF05E369B3}" type="slidenum">
              <a:rPr lang="sl-SI" smtClean="0"/>
              <a:t>17</a:t>
            </a:fld>
            <a:endParaRPr lang="sl-SI"/>
          </a:p>
        </p:txBody>
      </p:sp>
    </p:spTree>
    <p:extLst>
      <p:ext uri="{BB962C8B-B14F-4D97-AF65-F5344CB8AC3E}">
        <p14:creationId xmlns:p14="http://schemas.microsoft.com/office/powerpoint/2010/main" val="3821090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3084" name="Picture 12" descr="Predloga1sl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481388" cy="68151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411413" y="1814513"/>
            <a:ext cx="5757862" cy="1470025"/>
          </a:xfrm>
        </p:spPr>
        <p:txBody>
          <a:bodyPr/>
          <a:lstStyle>
            <a:lvl1pPr algn="l">
              <a:defRPr/>
            </a:lvl1pPr>
          </a:lstStyle>
          <a:p>
            <a:pPr lvl="0"/>
            <a:r>
              <a:rPr lang="sl-SI" altLang="sl-SI" noProof="0" smtClean="0"/>
              <a:t>Uredite slog naslova matrice</a:t>
            </a:r>
          </a:p>
        </p:txBody>
      </p:sp>
      <p:sp>
        <p:nvSpPr>
          <p:cNvPr id="3075" name="Rectangle 3"/>
          <p:cNvSpPr>
            <a:spLocks noGrp="1" noChangeArrowheads="1"/>
          </p:cNvSpPr>
          <p:nvPr>
            <p:ph type="subTitle" idx="1"/>
          </p:nvPr>
        </p:nvSpPr>
        <p:spPr>
          <a:xfrm>
            <a:off x="3708400" y="3500438"/>
            <a:ext cx="4064000" cy="1752600"/>
          </a:xfrm>
        </p:spPr>
        <p:txBody>
          <a:bodyPr/>
          <a:lstStyle>
            <a:lvl1pPr marL="0" indent="0">
              <a:buFontTx/>
              <a:buNone/>
              <a:defRPr sz="2000"/>
            </a:lvl1pPr>
          </a:lstStyle>
          <a:p>
            <a:pPr lvl="0"/>
            <a:r>
              <a:rPr lang="sl-SI" altLang="sl-SI" noProof="0" smtClean="0"/>
              <a:t>Kliknite, da uredite slog podnaslova matrice</a:t>
            </a:r>
          </a:p>
        </p:txBody>
      </p:sp>
      <p:pic>
        <p:nvPicPr>
          <p:cNvPr id="3079" name="Picture 7" descr="LOGORI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115888"/>
            <a:ext cx="2300287" cy="1484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0" name="Object 8"/>
          <p:cNvGraphicFramePr>
            <a:graphicFrameLocks noChangeAspect="1"/>
          </p:cNvGraphicFramePr>
          <p:nvPr/>
        </p:nvGraphicFramePr>
        <p:xfrm>
          <a:off x="8316913" y="6237288"/>
          <a:ext cx="500062" cy="271462"/>
        </p:xfrm>
        <a:graphic>
          <a:graphicData uri="http://schemas.openxmlformats.org/presentationml/2006/ole">
            <mc:AlternateContent xmlns:mc="http://schemas.openxmlformats.org/markup-compatibility/2006">
              <mc:Choice xmlns:v="urn:schemas-microsoft-com:vml" Requires="v">
                <p:oleObj spid="_x0000_s3124" name="CorelDRAW" r:id="rId5" imgW="500634" imgH="272034" progId="CorelDRAW.Graphic.11">
                  <p:embed/>
                </p:oleObj>
              </mc:Choice>
              <mc:Fallback>
                <p:oleObj name="CorelDRAW" r:id="rId5" imgW="500634" imgH="272034" progId="CorelDRAW.Graphic.11">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913" y="6237288"/>
                        <a:ext cx="500062"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40546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27347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76133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smtClean="0"/>
              <a:t>Uredite sloge besedila matrice</a:t>
            </a:r>
          </a:p>
        </p:txBody>
      </p:sp>
    </p:spTree>
    <p:extLst>
      <p:ext uri="{BB962C8B-B14F-4D97-AF65-F5344CB8AC3E}">
        <p14:creationId xmlns:p14="http://schemas.microsoft.com/office/powerpoint/2010/main" val="352172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48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167830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158901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157234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Tree>
    <p:extLst>
      <p:ext uri="{BB962C8B-B14F-4D97-AF65-F5344CB8AC3E}">
        <p14:creationId xmlns:p14="http://schemas.microsoft.com/office/powerpoint/2010/main" val="380829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Tree>
    <p:extLst>
      <p:ext uri="{BB962C8B-B14F-4D97-AF65-F5344CB8AC3E}">
        <p14:creationId xmlns:p14="http://schemas.microsoft.com/office/powerpoint/2010/main" val="309848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pic>
        <p:nvPicPr>
          <p:cNvPr id="1040" name="Picture 16" descr="Predloga2sloo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45238"/>
            <a:ext cx="9144000" cy="5397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kern="1200">
          <a:solidFill>
            <a:schemeClr val="accent2"/>
          </a:solidFill>
          <a:latin typeface="+mj-lt"/>
          <a:ea typeface="+mj-ea"/>
          <a:cs typeface="+mj-cs"/>
        </a:defRPr>
      </a:lvl1pPr>
      <a:lvl2pPr algn="ctr" rtl="0" eaLnBrk="1" fontAlgn="base" hangingPunct="1">
        <a:spcBef>
          <a:spcPct val="0"/>
        </a:spcBef>
        <a:spcAft>
          <a:spcPct val="0"/>
        </a:spcAft>
        <a:defRPr sz="3200" b="1">
          <a:solidFill>
            <a:schemeClr val="accent2"/>
          </a:solidFill>
          <a:latin typeface="Arial Narrow" panose="020B0606020202030204" pitchFamily="34" charset="0"/>
        </a:defRPr>
      </a:lvl2pPr>
      <a:lvl3pPr algn="ctr" rtl="0" eaLnBrk="1" fontAlgn="base" hangingPunct="1">
        <a:spcBef>
          <a:spcPct val="0"/>
        </a:spcBef>
        <a:spcAft>
          <a:spcPct val="0"/>
        </a:spcAft>
        <a:defRPr sz="3200" b="1">
          <a:solidFill>
            <a:schemeClr val="accent2"/>
          </a:solidFill>
          <a:latin typeface="Arial Narrow" panose="020B0606020202030204" pitchFamily="34" charset="0"/>
        </a:defRPr>
      </a:lvl3pPr>
      <a:lvl4pPr algn="ctr" rtl="0" eaLnBrk="1" fontAlgn="base" hangingPunct="1">
        <a:spcBef>
          <a:spcPct val="0"/>
        </a:spcBef>
        <a:spcAft>
          <a:spcPct val="0"/>
        </a:spcAft>
        <a:defRPr sz="3200" b="1">
          <a:solidFill>
            <a:schemeClr val="accent2"/>
          </a:solidFill>
          <a:latin typeface="Arial Narrow" panose="020B0606020202030204" pitchFamily="34" charset="0"/>
        </a:defRPr>
      </a:lvl4pPr>
      <a:lvl5pPr algn="ctr" rtl="0" eaLnBrk="1" fontAlgn="base" hangingPunct="1">
        <a:spcBef>
          <a:spcPct val="0"/>
        </a:spcBef>
        <a:spcAft>
          <a:spcPct val="0"/>
        </a:spcAft>
        <a:defRPr sz="3200" b="1">
          <a:solidFill>
            <a:schemeClr val="accent2"/>
          </a:solidFill>
          <a:latin typeface="Arial Narrow" panose="020B0606020202030204" pitchFamily="34" charset="0"/>
        </a:defRPr>
      </a:lvl5pPr>
      <a:lvl6pPr marL="457200" algn="ctr" rtl="0" eaLnBrk="1" fontAlgn="base" hangingPunct="1">
        <a:spcBef>
          <a:spcPct val="0"/>
        </a:spcBef>
        <a:spcAft>
          <a:spcPct val="0"/>
        </a:spcAft>
        <a:defRPr sz="3200" b="1">
          <a:solidFill>
            <a:schemeClr val="accent2"/>
          </a:solidFill>
          <a:latin typeface="Arial Narrow" panose="020B0606020202030204" pitchFamily="34" charset="0"/>
        </a:defRPr>
      </a:lvl6pPr>
      <a:lvl7pPr marL="914400" algn="ctr" rtl="0" eaLnBrk="1" fontAlgn="base" hangingPunct="1">
        <a:spcBef>
          <a:spcPct val="0"/>
        </a:spcBef>
        <a:spcAft>
          <a:spcPct val="0"/>
        </a:spcAft>
        <a:defRPr sz="3200" b="1">
          <a:solidFill>
            <a:schemeClr val="accent2"/>
          </a:solidFill>
          <a:latin typeface="Arial Narrow" panose="020B0606020202030204" pitchFamily="34" charset="0"/>
        </a:defRPr>
      </a:lvl7pPr>
      <a:lvl8pPr marL="1371600" algn="ctr" rtl="0" eaLnBrk="1" fontAlgn="base" hangingPunct="1">
        <a:spcBef>
          <a:spcPct val="0"/>
        </a:spcBef>
        <a:spcAft>
          <a:spcPct val="0"/>
        </a:spcAft>
        <a:defRPr sz="3200" b="1">
          <a:solidFill>
            <a:schemeClr val="accent2"/>
          </a:solidFill>
          <a:latin typeface="Arial Narrow" panose="020B0606020202030204" pitchFamily="34" charset="0"/>
        </a:defRPr>
      </a:lvl8pPr>
      <a:lvl9pPr marL="1828800" algn="ctr" rtl="0" eaLnBrk="1" fontAlgn="base" hangingPunct="1">
        <a:spcBef>
          <a:spcPct val="0"/>
        </a:spcBef>
        <a:spcAft>
          <a:spcPct val="0"/>
        </a:spcAft>
        <a:defRPr sz="3200" b="1">
          <a:solidFill>
            <a:schemeClr val="accent2"/>
          </a:solidFill>
          <a:latin typeface="Arial Narrow" panose="020B0606020202030204" pitchFamily="34" charset="0"/>
        </a:defRPr>
      </a:lvl9pPr>
    </p:titleStyle>
    <p:bodyStyle>
      <a:lvl1pPr marL="342900" indent="-342900" algn="l" rtl="0" eaLnBrk="1" fontAlgn="base" hangingPunct="1">
        <a:spcBef>
          <a:spcPct val="20000"/>
        </a:spcBef>
        <a:spcAft>
          <a:spcPct val="0"/>
        </a:spcAft>
        <a:buChar char="•"/>
        <a:defRPr sz="2800" b="1" kern="12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accent2"/>
          </a:solidFill>
          <a:latin typeface="+mn-lt"/>
          <a:ea typeface="+mn-ea"/>
          <a:cs typeface="+mn-cs"/>
        </a:defRPr>
      </a:lvl2pPr>
      <a:lvl3pPr marL="1143000" indent="-228600" algn="l" rtl="0" eaLnBrk="1" fontAlgn="base" hangingPunct="1">
        <a:spcBef>
          <a:spcPct val="20000"/>
        </a:spcBef>
        <a:spcAft>
          <a:spcPct val="0"/>
        </a:spcAft>
        <a:buChar char="•"/>
        <a:defRPr sz="2000" b="1" kern="1200">
          <a:solidFill>
            <a:schemeClr val="accent2"/>
          </a:solidFill>
          <a:latin typeface="+mn-lt"/>
          <a:ea typeface="+mn-ea"/>
          <a:cs typeface="+mn-cs"/>
        </a:defRPr>
      </a:lvl3pPr>
      <a:lvl4pPr marL="1600200" indent="-228600" algn="l" rtl="0" eaLnBrk="1" fontAlgn="base" hangingPunct="1">
        <a:spcBef>
          <a:spcPct val="20000"/>
        </a:spcBef>
        <a:spcAft>
          <a:spcPct val="0"/>
        </a:spcAft>
        <a:buChar char="–"/>
        <a:defRPr b="1" kern="1200">
          <a:solidFill>
            <a:schemeClr val="accent2"/>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970570"/>
            <a:ext cx="2175152" cy="2862133"/>
          </a:xfrm>
          <a:prstGeom prst="rect">
            <a:avLst/>
          </a:prstGeom>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336" y="-105245"/>
            <a:ext cx="1916832" cy="1916832"/>
          </a:xfrm>
          <a:prstGeom prst="rect">
            <a:avLst/>
          </a:prstGeom>
        </p:spPr>
      </p:pic>
      <p:sp>
        <p:nvSpPr>
          <p:cNvPr id="2050" name="Rectangle 2"/>
          <p:cNvSpPr>
            <a:spLocks noGrp="1" noChangeArrowheads="1"/>
          </p:cNvSpPr>
          <p:nvPr>
            <p:ph type="ctrTitle"/>
          </p:nvPr>
        </p:nvSpPr>
        <p:spPr>
          <a:xfrm>
            <a:off x="4025122" y="3970571"/>
            <a:ext cx="1252684" cy="826582"/>
          </a:xfrm>
        </p:spPr>
        <p:txBody>
          <a:bodyPr/>
          <a:lstStyle/>
          <a:p>
            <a:pPr algn="ctr"/>
            <a:r>
              <a:rPr lang="sl-SI" altLang="sl-SI" sz="2000" dirty="0" smtClean="0"/>
              <a:t>Kakovost</a:t>
            </a:r>
            <a:endParaRPr lang="sl-SI" altLang="sl-SI" sz="2000" dirty="0"/>
          </a:p>
        </p:txBody>
      </p:sp>
      <p:sp>
        <p:nvSpPr>
          <p:cNvPr id="3" name="PoljeZBesedilom 2"/>
          <p:cNvSpPr txBox="1"/>
          <p:nvPr/>
        </p:nvSpPr>
        <p:spPr>
          <a:xfrm>
            <a:off x="6084168" y="5661248"/>
            <a:ext cx="2304256" cy="923330"/>
          </a:xfrm>
          <a:prstGeom prst="rect">
            <a:avLst/>
          </a:prstGeom>
          <a:noFill/>
        </p:spPr>
        <p:txBody>
          <a:bodyPr wrap="square" rtlCol="0">
            <a:spAutoFit/>
          </a:bodyPr>
          <a:lstStyle/>
          <a:p>
            <a:pPr algn="r"/>
            <a:r>
              <a:rPr lang="sl-SI" dirty="0">
                <a:solidFill>
                  <a:srgbClr val="0070C0"/>
                </a:solidFill>
              </a:rPr>
              <a:t>d</a:t>
            </a:r>
            <a:r>
              <a:rPr lang="sl-SI" dirty="0" smtClean="0">
                <a:solidFill>
                  <a:srgbClr val="0070C0"/>
                </a:solidFill>
              </a:rPr>
              <a:t>r. Gašper Cankar</a:t>
            </a:r>
          </a:p>
          <a:p>
            <a:pPr algn="r"/>
            <a:r>
              <a:rPr lang="sl-SI" dirty="0">
                <a:solidFill>
                  <a:srgbClr val="0070C0"/>
                </a:solidFill>
              </a:rPr>
              <a:t>d</a:t>
            </a:r>
            <a:r>
              <a:rPr lang="sl-SI" dirty="0" smtClean="0">
                <a:solidFill>
                  <a:srgbClr val="0070C0"/>
                </a:solidFill>
              </a:rPr>
              <a:t>r. Darko Zupanc </a:t>
            </a:r>
          </a:p>
          <a:p>
            <a:pPr algn="r"/>
            <a:r>
              <a:rPr lang="sl-SI" dirty="0" smtClean="0">
                <a:solidFill>
                  <a:srgbClr val="0070C0"/>
                </a:solidFill>
              </a:rPr>
              <a:t>veliki traven 2023</a:t>
            </a:r>
            <a:endParaRPr lang="sl-SI" dirty="0">
              <a:solidFill>
                <a:srgbClr val="0070C0"/>
              </a:solidFill>
            </a:endParaRPr>
          </a:p>
        </p:txBody>
      </p:sp>
      <p:sp>
        <p:nvSpPr>
          <p:cNvPr id="6" name="Naslov 1"/>
          <p:cNvSpPr txBox="1">
            <a:spLocks/>
          </p:cNvSpPr>
          <p:nvPr/>
        </p:nvSpPr>
        <p:spPr bwMode="auto">
          <a:xfrm>
            <a:off x="2088346" y="1556792"/>
            <a:ext cx="6876142" cy="18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accent2"/>
                </a:solidFill>
                <a:latin typeface="+mj-lt"/>
                <a:ea typeface="+mj-ea"/>
                <a:cs typeface="+mj-cs"/>
              </a:defRPr>
            </a:lvl1pPr>
            <a:lvl2pPr algn="ctr" rtl="0" eaLnBrk="1" fontAlgn="base" hangingPunct="1">
              <a:spcBef>
                <a:spcPct val="0"/>
              </a:spcBef>
              <a:spcAft>
                <a:spcPct val="0"/>
              </a:spcAft>
              <a:defRPr sz="3200" b="1">
                <a:solidFill>
                  <a:schemeClr val="accent2"/>
                </a:solidFill>
                <a:latin typeface="Arial Narrow" panose="020B0606020202030204" pitchFamily="34" charset="0"/>
              </a:defRPr>
            </a:lvl2pPr>
            <a:lvl3pPr algn="ctr" rtl="0" eaLnBrk="1" fontAlgn="base" hangingPunct="1">
              <a:spcBef>
                <a:spcPct val="0"/>
              </a:spcBef>
              <a:spcAft>
                <a:spcPct val="0"/>
              </a:spcAft>
              <a:defRPr sz="3200" b="1">
                <a:solidFill>
                  <a:schemeClr val="accent2"/>
                </a:solidFill>
                <a:latin typeface="Arial Narrow" panose="020B0606020202030204" pitchFamily="34" charset="0"/>
              </a:defRPr>
            </a:lvl3pPr>
            <a:lvl4pPr algn="ctr" rtl="0" eaLnBrk="1" fontAlgn="base" hangingPunct="1">
              <a:spcBef>
                <a:spcPct val="0"/>
              </a:spcBef>
              <a:spcAft>
                <a:spcPct val="0"/>
              </a:spcAft>
              <a:defRPr sz="3200" b="1">
                <a:solidFill>
                  <a:schemeClr val="accent2"/>
                </a:solidFill>
                <a:latin typeface="Arial Narrow" panose="020B0606020202030204" pitchFamily="34" charset="0"/>
              </a:defRPr>
            </a:lvl4pPr>
            <a:lvl5pPr algn="ctr" rtl="0" eaLnBrk="1" fontAlgn="base" hangingPunct="1">
              <a:spcBef>
                <a:spcPct val="0"/>
              </a:spcBef>
              <a:spcAft>
                <a:spcPct val="0"/>
              </a:spcAft>
              <a:defRPr sz="3200" b="1">
                <a:solidFill>
                  <a:schemeClr val="accent2"/>
                </a:solidFill>
                <a:latin typeface="Arial Narrow" panose="020B0606020202030204" pitchFamily="34" charset="0"/>
              </a:defRPr>
            </a:lvl5pPr>
            <a:lvl6pPr marL="457200" algn="ctr" rtl="0" eaLnBrk="1" fontAlgn="base" hangingPunct="1">
              <a:spcBef>
                <a:spcPct val="0"/>
              </a:spcBef>
              <a:spcAft>
                <a:spcPct val="0"/>
              </a:spcAft>
              <a:defRPr sz="3200" b="1">
                <a:solidFill>
                  <a:schemeClr val="accent2"/>
                </a:solidFill>
                <a:latin typeface="Arial Narrow" panose="020B0606020202030204" pitchFamily="34" charset="0"/>
              </a:defRPr>
            </a:lvl6pPr>
            <a:lvl7pPr marL="914400" algn="ctr" rtl="0" eaLnBrk="1" fontAlgn="base" hangingPunct="1">
              <a:spcBef>
                <a:spcPct val="0"/>
              </a:spcBef>
              <a:spcAft>
                <a:spcPct val="0"/>
              </a:spcAft>
              <a:defRPr sz="3200" b="1">
                <a:solidFill>
                  <a:schemeClr val="accent2"/>
                </a:solidFill>
                <a:latin typeface="Arial Narrow" panose="020B0606020202030204" pitchFamily="34" charset="0"/>
              </a:defRPr>
            </a:lvl7pPr>
            <a:lvl8pPr marL="1371600" algn="ctr" rtl="0" eaLnBrk="1" fontAlgn="base" hangingPunct="1">
              <a:spcBef>
                <a:spcPct val="0"/>
              </a:spcBef>
              <a:spcAft>
                <a:spcPct val="0"/>
              </a:spcAft>
              <a:defRPr sz="3200" b="1">
                <a:solidFill>
                  <a:schemeClr val="accent2"/>
                </a:solidFill>
                <a:latin typeface="Arial Narrow" panose="020B0606020202030204" pitchFamily="34" charset="0"/>
              </a:defRPr>
            </a:lvl8pPr>
            <a:lvl9pPr marL="1828800" algn="ctr" rtl="0" eaLnBrk="1" fontAlgn="base" hangingPunct="1">
              <a:spcBef>
                <a:spcPct val="0"/>
              </a:spcBef>
              <a:spcAft>
                <a:spcPct val="0"/>
              </a:spcAft>
              <a:defRPr sz="3200" b="1">
                <a:solidFill>
                  <a:schemeClr val="accent2"/>
                </a:solidFill>
                <a:latin typeface="Arial Narrow" panose="020B0606020202030204" pitchFamily="34" charset="0"/>
              </a:defRPr>
            </a:lvl9pPr>
          </a:lstStyle>
          <a:p>
            <a:r>
              <a:rPr lang="sl-SI" sz="2800" dirty="0" smtClean="0"/>
              <a:t>NPZ kot povratna informacija o dosežkih učencev in dijakov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9" y="59514"/>
            <a:ext cx="8353208" cy="1837530"/>
          </a:xfrm>
        </p:spPr>
        <p:txBody>
          <a:bodyPr/>
          <a:lstStyle/>
          <a:p>
            <a:r>
              <a:rPr lang="sl-SI" sz="2800" dirty="0" smtClean="0"/>
              <a:t>Povratna informacija za šole in učitelje:</a:t>
            </a:r>
            <a:br>
              <a:rPr lang="sl-SI" sz="2800" dirty="0" smtClean="0"/>
            </a:br>
            <a:r>
              <a:rPr lang="sl-SI" sz="2800" dirty="0" smtClean="0"/>
              <a:t>Orodje za ugotavljanje kakovosti izkazanega znanja </a:t>
            </a:r>
            <a:r>
              <a:rPr lang="sl-SI" sz="2800" dirty="0" err="1" smtClean="0"/>
              <a:t>OrKa</a:t>
            </a:r>
            <a:r>
              <a:rPr lang="sl-SI" sz="2800" dirty="0" smtClean="0"/>
              <a:t> Ric</a:t>
            </a:r>
            <a:endParaRPr lang="sl-SI" sz="2800" dirty="0"/>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988840"/>
            <a:ext cx="2987824" cy="4225224"/>
          </a:xfrm>
          <a:prstGeom prst="rect">
            <a:avLst/>
          </a:prstGeom>
        </p:spPr>
      </p:pic>
      <p:pic>
        <p:nvPicPr>
          <p:cNvPr id="11" name="Slika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780928"/>
            <a:ext cx="3714750" cy="2171700"/>
          </a:xfrm>
          <a:prstGeom prst="rect">
            <a:avLst/>
          </a:prstGeom>
        </p:spPr>
      </p:pic>
    </p:spTree>
    <p:extLst>
      <p:ext uri="{BB962C8B-B14F-4D97-AF65-F5344CB8AC3E}">
        <p14:creationId xmlns:p14="http://schemas.microsoft.com/office/powerpoint/2010/main" val="205015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229600" cy="792088"/>
          </a:xfrm>
        </p:spPr>
        <p:txBody>
          <a:bodyPr/>
          <a:lstStyle/>
          <a:p>
            <a:pPr algn="l"/>
            <a:r>
              <a:rPr lang="sl-SI" dirty="0" smtClean="0"/>
              <a:t>Pregled dosežkov za šolo (za ravnatelja)</a:t>
            </a:r>
            <a:endParaRPr lang="sl-SI" dirty="0"/>
          </a:p>
        </p:txBody>
      </p:sp>
      <p:sp>
        <p:nvSpPr>
          <p:cNvPr id="3" name="Označba mesta vsebine 2"/>
          <p:cNvSpPr>
            <a:spLocks noGrp="1"/>
          </p:cNvSpPr>
          <p:nvPr>
            <p:ph idx="1"/>
          </p:nvPr>
        </p:nvSpPr>
        <p:spPr>
          <a:xfrm>
            <a:off x="4067944" y="5877272"/>
            <a:ext cx="4896544" cy="464915"/>
          </a:xfrm>
        </p:spPr>
        <p:txBody>
          <a:bodyPr/>
          <a:lstStyle/>
          <a:p>
            <a:pPr marL="0" indent="0">
              <a:buNone/>
            </a:pPr>
            <a:r>
              <a:rPr lang="sl-SI" sz="1800" i="1" dirty="0" smtClean="0"/>
              <a:t>(…da bo enostaven, razumljiv, a tudi zmogljiv)</a:t>
            </a:r>
            <a:endParaRPr lang="sl-SI" sz="1800" i="1"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92696"/>
            <a:ext cx="6192688" cy="5279012"/>
          </a:xfrm>
          <a:prstGeom prst="rect">
            <a:avLst/>
          </a:prstGeom>
        </p:spPr>
      </p:pic>
    </p:spTree>
    <p:extLst>
      <p:ext uri="{BB962C8B-B14F-4D97-AF65-F5344CB8AC3E}">
        <p14:creationId xmlns:p14="http://schemas.microsoft.com/office/powerpoint/2010/main" val="245624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229600" cy="792088"/>
          </a:xfrm>
        </p:spPr>
        <p:txBody>
          <a:bodyPr/>
          <a:lstStyle/>
          <a:p>
            <a:r>
              <a:rPr lang="sl-SI" dirty="0" smtClean="0"/>
              <a:t>Omogoča hiter pregled dosežkov šole…</a:t>
            </a:r>
            <a:endParaRPr lang="sl-SI" dirty="0"/>
          </a:p>
        </p:txBody>
      </p:sp>
      <p:sp>
        <p:nvSpPr>
          <p:cNvPr id="3" name="Označba mesta vsebine 2"/>
          <p:cNvSpPr>
            <a:spLocks noGrp="1"/>
          </p:cNvSpPr>
          <p:nvPr>
            <p:ph idx="1"/>
          </p:nvPr>
        </p:nvSpPr>
        <p:spPr>
          <a:xfrm>
            <a:off x="4067944" y="5877272"/>
            <a:ext cx="4896544" cy="464915"/>
          </a:xfrm>
        </p:spPr>
        <p:txBody>
          <a:bodyPr/>
          <a:lstStyle/>
          <a:p>
            <a:pPr marL="0" indent="0">
              <a:buNone/>
            </a:pPr>
            <a:r>
              <a:rPr lang="sl-SI" sz="1800" i="1" dirty="0" smtClean="0"/>
              <a:t>(…poleg tega omogoča pripravo izpisov po meri)</a:t>
            </a:r>
            <a:endParaRPr lang="sl-SI" sz="1800" i="1" dirty="0"/>
          </a:p>
        </p:txBody>
      </p:sp>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04864"/>
            <a:ext cx="8659433" cy="3029373"/>
          </a:xfrm>
          <a:prstGeom prst="rect">
            <a:avLst/>
          </a:prstGeom>
        </p:spPr>
      </p:pic>
    </p:spTree>
    <p:extLst>
      <p:ext uri="{BB962C8B-B14F-4D97-AF65-F5344CB8AC3E}">
        <p14:creationId xmlns:p14="http://schemas.microsoft.com/office/powerpoint/2010/main" val="34713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16819" y="2369133"/>
            <a:ext cx="2543224" cy="1800200"/>
          </a:xfrm>
        </p:spPr>
        <p:txBody>
          <a:bodyPr/>
          <a:lstStyle/>
          <a:p>
            <a:r>
              <a:rPr lang="sl-SI" dirty="0" smtClean="0"/>
              <a:t>Hiter pregled dosežkov šole…</a:t>
            </a:r>
            <a:endParaRPr lang="sl-SI" dirty="0"/>
          </a:p>
        </p:txBody>
      </p:sp>
      <p:sp>
        <p:nvSpPr>
          <p:cNvPr id="3" name="Označba mesta vsebine 2"/>
          <p:cNvSpPr>
            <a:spLocks noGrp="1"/>
          </p:cNvSpPr>
          <p:nvPr>
            <p:ph idx="1"/>
          </p:nvPr>
        </p:nvSpPr>
        <p:spPr>
          <a:xfrm>
            <a:off x="4067944" y="5877272"/>
            <a:ext cx="4896544" cy="464915"/>
          </a:xfrm>
        </p:spPr>
        <p:txBody>
          <a:bodyPr/>
          <a:lstStyle/>
          <a:p>
            <a:pPr marL="0" indent="0">
              <a:buNone/>
            </a:pPr>
            <a:r>
              <a:rPr lang="sl-SI" sz="1800" i="1" dirty="0" smtClean="0"/>
              <a:t>(…poleg tega omogoča pripravo izpisov po meri)</a:t>
            </a:r>
            <a:endParaRPr lang="sl-SI" sz="1800" i="1" dirty="0"/>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3" y="-1393"/>
            <a:ext cx="6498200" cy="3415878"/>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3" y="3414485"/>
            <a:ext cx="6550776" cy="3443515"/>
          </a:xfrm>
          <a:prstGeom prst="rect">
            <a:avLst/>
          </a:prstGeom>
        </p:spPr>
      </p:pic>
    </p:spTree>
    <p:extLst>
      <p:ext uri="{BB962C8B-B14F-4D97-AF65-F5344CB8AC3E}">
        <p14:creationId xmlns:p14="http://schemas.microsoft.com/office/powerpoint/2010/main" val="189841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48264" y="1975983"/>
            <a:ext cx="1980728" cy="2520280"/>
          </a:xfrm>
        </p:spPr>
        <p:txBody>
          <a:bodyPr/>
          <a:lstStyle/>
          <a:p>
            <a:pPr algn="l"/>
            <a:r>
              <a:rPr lang="sl-SI" sz="2800" dirty="0" smtClean="0"/>
              <a:t>Primerjava po letih</a:t>
            </a:r>
            <a:endParaRPr lang="sl-SI" sz="2800" dirty="0"/>
          </a:p>
        </p:txBody>
      </p:sp>
      <p:sp>
        <p:nvSpPr>
          <p:cNvPr id="3" name="Označba mesta vsebine 2"/>
          <p:cNvSpPr>
            <a:spLocks noGrp="1"/>
          </p:cNvSpPr>
          <p:nvPr>
            <p:ph idx="1"/>
          </p:nvPr>
        </p:nvSpPr>
        <p:spPr>
          <a:xfrm>
            <a:off x="4716016" y="5794533"/>
            <a:ext cx="3970784" cy="464915"/>
          </a:xfrm>
        </p:spPr>
        <p:txBody>
          <a:bodyPr/>
          <a:lstStyle/>
          <a:p>
            <a:pPr marL="0" indent="0">
              <a:buNone/>
            </a:pPr>
            <a:r>
              <a:rPr lang="sl-SI" sz="1800" i="1" dirty="0" smtClean="0"/>
              <a:t>(…hiter vpogled v trend dosežkov šole)</a:t>
            </a:r>
            <a:endParaRPr lang="sl-SI" sz="1800" i="1" dirty="0"/>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t="4769" b="11899"/>
          <a:stretch/>
        </p:blipFill>
        <p:spPr>
          <a:xfrm>
            <a:off x="-1" y="362586"/>
            <a:ext cx="6990619" cy="3206177"/>
          </a:xfrm>
          <a:prstGeom prst="rect">
            <a:avLst/>
          </a:prstGeom>
        </p:spPr>
      </p:pic>
      <p:pic>
        <p:nvPicPr>
          <p:cNvPr id="5" name="Slika 4"/>
          <p:cNvPicPr>
            <a:picLocks noChangeAspect="1"/>
          </p:cNvPicPr>
          <p:nvPr/>
        </p:nvPicPr>
        <p:blipFill rotWithShape="1">
          <a:blip r:embed="rId4">
            <a:extLst>
              <a:ext uri="{28A0092B-C50C-407E-A947-70E740481C1C}">
                <a14:useLocalDpi xmlns:a14="http://schemas.microsoft.com/office/drawing/2010/main" val="0"/>
              </a:ext>
            </a:extLst>
          </a:blip>
          <a:srcRect t="4982" b="11401"/>
          <a:stretch/>
        </p:blipFill>
        <p:spPr>
          <a:xfrm>
            <a:off x="61364" y="3645024"/>
            <a:ext cx="6929255" cy="3188960"/>
          </a:xfrm>
          <a:prstGeom prst="rect">
            <a:avLst/>
          </a:prstGeom>
        </p:spPr>
      </p:pic>
    </p:spTree>
    <p:extLst>
      <p:ext uri="{BB962C8B-B14F-4D97-AF65-F5344CB8AC3E}">
        <p14:creationId xmlns:p14="http://schemas.microsoft.com/office/powerpoint/2010/main" val="1457853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229600" cy="792088"/>
          </a:xfrm>
        </p:spPr>
        <p:txBody>
          <a:bodyPr/>
          <a:lstStyle/>
          <a:p>
            <a:r>
              <a:rPr lang="sl-SI" dirty="0" smtClean="0"/>
              <a:t>Kaj pa za učitelja?</a:t>
            </a:r>
            <a:endParaRPr lang="sl-SI" dirty="0"/>
          </a:p>
        </p:txBody>
      </p:sp>
      <p:sp>
        <p:nvSpPr>
          <p:cNvPr id="3" name="Označba mesta vsebine 2"/>
          <p:cNvSpPr>
            <a:spLocks noGrp="1"/>
          </p:cNvSpPr>
          <p:nvPr>
            <p:ph idx="1"/>
          </p:nvPr>
        </p:nvSpPr>
        <p:spPr>
          <a:xfrm>
            <a:off x="4067944" y="5877272"/>
            <a:ext cx="4896544" cy="464915"/>
          </a:xfrm>
        </p:spPr>
        <p:txBody>
          <a:bodyPr/>
          <a:lstStyle/>
          <a:p>
            <a:pPr marL="0" indent="0">
              <a:buNone/>
            </a:pPr>
            <a:r>
              <a:rPr lang="sl-SI" sz="1800" i="1" dirty="0" smtClean="0"/>
              <a:t>(…poleg tega omogoča pripravo izpisov po meri)</a:t>
            </a:r>
            <a:endParaRPr lang="sl-SI" sz="1800" i="1" dirty="0"/>
          </a:p>
        </p:txBody>
      </p:sp>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96752"/>
            <a:ext cx="8278380" cy="2305372"/>
          </a:xfrm>
          <a:prstGeom prst="rect">
            <a:avLst/>
          </a:prstGeom>
        </p:spPr>
      </p:pic>
    </p:spTree>
    <p:extLst>
      <p:ext uri="{BB962C8B-B14F-4D97-AF65-F5344CB8AC3E}">
        <p14:creationId xmlns:p14="http://schemas.microsoft.com/office/powerpoint/2010/main" val="850015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ANALIZE NALOG – VPOGLED V ZNANJE…</a:t>
            </a:r>
            <a:endParaRPr lang="sl-SI" sz="2800" dirty="0"/>
          </a:p>
        </p:txBody>
      </p:sp>
      <p:sp>
        <p:nvSpPr>
          <p:cNvPr id="3" name="Označba mesta vsebine 2"/>
          <p:cNvSpPr>
            <a:spLocks noGrp="1"/>
          </p:cNvSpPr>
          <p:nvPr>
            <p:ph idx="1"/>
          </p:nvPr>
        </p:nvSpPr>
        <p:spPr>
          <a:xfrm>
            <a:off x="4716016" y="5661248"/>
            <a:ext cx="4320480" cy="464915"/>
          </a:xfrm>
        </p:spPr>
        <p:txBody>
          <a:bodyPr/>
          <a:lstStyle/>
          <a:p>
            <a:pPr marL="0" indent="0">
              <a:buNone/>
            </a:pPr>
            <a:r>
              <a:rPr lang="sl-SI" sz="1800" i="1" dirty="0" smtClean="0"/>
              <a:t>(…najpomembnejši del programa za učitelje)</a:t>
            </a:r>
            <a:endParaRPr lang="sl-SI" sz="1800" i="1"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6" y="1052736"/>
            <a:ext cx="4702196" cy="2232972"/>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6" y="3284984"/>
            <a:ext cx="4702196" cy="1105054"/>
          </a:xfrm>
          <a:prstGeom prst="rect">
            <a:avLst/>
          </a:prstGeom>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637" y="1638834"/>
            <a:ext cx="4526912" cy="1646150"/>
          </a:xfrm>
          <a:prstGeom prst="rect">
            <a:avLst/>
          </a:prstGeom>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3284984"/>
            <a:ext cx="4534533" cy="1089812"/>
          </a:xfrm>
          <a:prstGeom prst="rect">
            <a:avLst/>
          </a:prstGeom>
        </p:spPr>
      </p:pic>
      <p:sp>
        <p:nvSpPr>
          <p:cNvPr id="8" name="Pravokotnik 7"/>
          <p:cNvSpPr/>
          <p:nvPr/>
        </p:nvSpPr>
        <p:spPr>
          <a:xfrm>
            <a:off x="4283968" y="2169222"/>
            <a:ext cx="447964" cy="53969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p:cNvSpPr/>
          <p:nvPr/>
        </p:nvSpPr>
        <p:spPr>
          <a:xfrm>
            <a:off x="4283968" y="3717032"/>
            <a:ext cx="447964" cy="64807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10"/>
          <p:cNvSpPr/>
          <p:nvPr/>
        </p:nvSpPr>
        <p:spPr>
          <a:xfrm>
            <a:off x="3131840" y="1268760"/>
            <a:ext cx="1152128" cy="2160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809118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ANALIZE NALOG – VPOGLED V ZNANJE…</a:t>
            </a:r>
            <a:endParaRPr lang="sl-SI" sz="2800" dirty="0"/>
          </a:p>
        </p:txBody>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3568611"/>
          </a:xfrm>
          <a:prstGeom prst="rect">
            <a:avLst/>
          </a:prstGeom>
        </p:spPr>
      </p:pic>
      <p:sp>
        <p:nvSpPr>
          <p:cNvPr id="6" name="Pravokotnik 5"/>
          <p:cNvSpPr/>
          <p:nvPr/>
        </p:nvSpPr>
        <p:spPr>
          <a:xfrm>
            <a:off x="6516216" y="2492896"/>
            <a:ext cx="2592288" cy="2160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4067944" y="3717032"/>
            <a:ext cx="2808312" cy="21602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945890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ANALIZE NALOG – VPOGLED V ZNANJE…</a:t>
            </a:r>
            <a:endParaRPr lang="sl-SI" sz="2800" dirty="0"/>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b="7112"/>
          <a:stretch/>
        </p:blipFill>
        <p:spPr>
          <a:xfrm>
            <a:off x="35496" y="620688"/>
            <a:ext cx="5833280" cy="5112568"/>
          </a:xfrm>
          <a:prstGeom prst="rect">
            <a:avLst/>
          </a:prstGeom>
          <a:ln w="12700">
            <a:solidFill>
              <a:schemeClr val="tx1"/>
            </a:solidFill>
          </a:ln>
        </p:spPr>
      </p:pic>
    </p:spTree>
    <p:extLst>
      <p:ext uri="{BB962C8B-B14F-4D97-AF65-F5344CB8AC3E}">
        <p14:creationId xmlns:p14="http://schemas.microsoft.com/office/powerpoint/2010/main" val="2420585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ANALIZE NALOG – VPOGLED V ZNANJE…</a:t>
            </a:r>
            <a:endParaRPr lang="sl-SI" sz="2800" dirty="0"/>
          </a:p>
        </p:txBody>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67012"/>
            <a:ext cx="8001143" cy="5376469"/>
          </a:xfrm>
          <a:prstGeom prst="rect">
            <a:avLst/>
          </a:prstGeom>
        </p:spPr>
      </p:pic>
    </p:spTree>
    <p:extLst>
      <p:ext uri="{BB962C8B-B14F-4D97-AF65-F5344CB8AC3E}">
        <p14:creationId xmlns:p14="http://schemas.microsoft.com/office/powerpoint/2010/main" val="275360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608" y="1592508"/>
            <a:ext cx="2771800" cy="3117196"/>
          </a:xfrm>
          <a:prstGeom prst="rect">
            <a:avLst/>
          </a:prstGeom>
        </p:spPr>
      </p:pic>
      <p:sp>
        <p:nvSpPr>
          <p:cNvPr id="2" name="Naslov 1"/>
          <p:cNvSpPr>
            <a:spLocks noGrp="1"/>
          </p:cNvSpPr>
          <p:nvPr>
            <p:ph type="title"/>
          </p:nvPr>
        </p:nvSpPr>
        <p:spPr/>
        <p:txBody>
          <a:bodyPr/>
          <a:lstStyle/>
          <a:p>
            <a:r>
              <a:rPr lang="sl-SI" dirty="0" smtClean="0"/>
              <a:t>Veliko je dosežkov…</a:t>
            </a:r>
            <a:endParaRPr lang="sl-SI" dirty="0"/>
          </a:p>
        </p:txBody>
      </p:sp>
      <p:graphicFrame>
        <p:nvGraphicFramePr>
          <p:cNvPr id="4" name="Diagram 3"/>
          <p:cNvGraphicFramePr/>
          <p:nvPr>
            <p:extLst>
              <p:ext uri="{D42A27DB-BD31-4B8C-83A1-F6EECF244321}">
                <p14:modId xmlns:p14="http://schemas.microsoft.com/office/powerpoint/2010/main" val="38659178"/>
              </p:ext>
            </p:extLst>
          </p:nvPr>
        </p:nvGraphicFramePr>
        <p:xfrm>
          <a:off x="-307041" y="11191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Skupina 7"/>
          <p:cNvGrpSpPr/>
          <p:nvPr/>
        </p:nvGrpSpPr>
        <p:grpSpPr>
          <a:xfrm rot="20826543">
            <a:off x="2238085" y="1499070"/>
            <a:ext cx="1459793" cy="1190100"/>
            <a:chOff x="3521047" y="1106726"/>
            <a:chExt cx="1459793" cy="680114"/>
          </a:xfrm>
          <a:solidFill>
            <a:schemeClr val="accent2">
              <a:lumMod val="60000"/>
              <a:lumOff val="40000"/>
            </a:schemeClr>
          </a:solidFill>
        </p:grpSpPr>
        <p:sp>
          <p:nvSpPr>
            <p:cNvPr id="9" name="Zaobljeni pravokotnik 8"/>
            <p:cNvSpPr/>
            <p:nvPr/>
          </p:nvSpPr>
          <p:spPr>
            <a:xfrm rot="240000">
              <a:off x="3521047" y="1106726"/>
              <a:ext cx="1459793" cy="68011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Zaobljeni pravokotnik 4"/>
            <p:cNvSpPr txBox="1"/>
            <p:nvPr/>
          </p:nvSpPr>
          <p:spPr>
            <a:xfrm rot="240000">
              <a:off x="3554247" y="1139926"/>
              <a:ext cx="1393393" cy="613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l-SI" sz="2000" kern="1200" dirty="0" err="1" smtClean="0"/>
                <a:t>Slofit</a:t>
              </a:r>
              <a:endParaRPr lang="sl-SI" sz="2000" kern="1200" dirty="0"/>
            </a:p>
          </p:txBody>
        </p:sp>
      </p:grpSp>
      <p:grpSp>
        <p:nvGrpSpPr>
          <p:cNvPr id="11" name="Skupina 10"/>
          <p:cNvGrpSpPr/>
          <p:nvPr/>
        </p:nvGrpSpPr>
        <p:grpSpPr>
          <a:xfrm>
            <a:off x="5059063" y="4305859"/>
            <a:ext cx="1459793" cy="1180421"/>
            <a:chOff x="3521047" y="1106726"/>
            <a:chExt cx="1459793" cy="680114"/>
          </a:xfrm>
          <a:solidFill>
            <a:schemeClr val="accent2">
              <a:lumMod val="40000"/>
              <a:lumOff val="60000"/>
            </a:schemeClr>
          </a:solidFill>
        </p:grpSpPr>
        <p:sp>
          <p:nvSpPr>
            <p:cNvPr id="12" name="Zaobljeni pravokotnik 11"/>
            <p:cNvSpPr/>
            <p:nvPr/>
          </p:nvSpPr>
          <p:spPr>
            <a:xfrm rot="240000">
              <a:off x="3521047" y="1106726"/>
              <a:ext cx="1459793" cy="68011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Zaobljeni pravokotnik 4"/>
            <p:cNvSpPr txBox="1"/>
            <p:nvPr/>
          </p:nvSpPr>
          <p:spPr>
            <a:xfrm rot="240000">
              <a:off x="3554247" y="1139926"/>
              <a:ext cx="1393393" cy="613714"/>
            </a:xfrm>
            <a:prstGeom prst="rect">
              <a:avLst/>
            </a:prstGeom>
            <a:grpFill/>
            <a:ln>
              <a:solidFill>
                <a:schemeClr val="accent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l-SI" sz="2400" kern="1200" dirty="0" smtClean="0"/>
                <a:t>Natečaji…</a:t>
              </a:r>
              <a:endParaRPr lang="sl-SI" sz="2400" kern="1200" dirty="0"/>
            </a:p>
          </p:txBody>
        </p:sp>
      </p:grpSp>
      <p:sp>
        <p:nvSpPr>
          <p:cNvPr id="15" name="Naslov 1"/>
          <p:cNvSpPr txBox="1">
            <a:spLocks/>
          </p:cNvSpPr>
          <p:nvPr/>
        </p:nvSpPr>
        <p:spPr bwMode="auto">
          <a:xfrm>
            <a:off x="-134260" y="5571044"/>
            <a:ext cx="9190668" cy="59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kern="1200">
                <a:solidFill>
                  <a:schemeClr val="accent2"/>
                </a:solidFill>
                <a:latin typeface="+mj-lt"/>
                <a:ea typeface="+mj-ea"/>
                <a:cs typeface="+mj-cs"/>
              </a:defRPr>
            </a:lvl1pPr>
            <a:lvl2pPr algn="ctr" rtl="0" eaLnBrk="1" fontAlgn="base" hangingPunct="1">
              <a:spcBef>
                <a:spcPct val="0"/>
              </a:spcBef>
              <a:spcAft>
                <a:spcPct val="0"/>
              </a:spcAft>
              <a:defRPr sz="3200" b="1">
                <a:solidFill>
                  <a:schemeClr val="accent2"/>
                </a:solidFill>
                <a:latin typeface="Arial Narrow" panose="020B0606020202030204" pitchFamily="34" charset="0"/>
              </a:defRPr>
            </a:lvl2pPr>
            <a:lvl3pPr algn="ctr" rtl="0" eaLnBrk="1" fontAlgn="base" hangingPunct="1">
              <a:spcBef>
                <a:spcPct val="0"/>
              </a:spcBef>
              <a:spcAft>
                <a:spcPct val="0"/>
              </a:spcAft>
              <a:defRPr sz="3200" b="1">
                <a:solidFill>
                  <a:schemeClr val="accent2"/>
                </a:solidFill>
                <a:latin typeface="Arial Narrow" panose="020B0606020202030204" pitchFamily="34" charset="0"/>
              </a:defRPr>
            </a:lvl3pPr>
            <a:lvl4pPr algn="ctr" rtl="0" eaLnBrk="1" fontAlgn="base" hangingPunct="1">
              <a:spcBef>
                <a:spcPct val="0"/>
              </a:spcBef>
              <a:spcAft>
                <a:spcPct val="0"/>
              </a:spcAft>
              <a:defRPr sz="3200" b="1">
                <a:solidFill>
                  <a:schemeClr val="accent2"/>
                </a:solidFill>
                <a:latin typeface="Arial Narrow" panose="020B0606020202030204" pitchFamily="34" charset="0"/>
              </a:defRPr>
            </a:lvl4pPr>
            <a:lvl5pPr algn="ctr" rtl="0" eaLnBrk="1" fontAlgn="base" hangingPunct="1">
              <a:spcBef>
                <a:spcPct val="0"/>
              </a:spcBef>
              <a:spcAft>
                <a:spcPct val="0"/>
              </a:spcAft>
              <a:defRPr sz="3200" b="1">
                <a:solidFill>
                  <a:schemeClr val="accent2"/>
                </a:solidFill>
                <a:latin typeface="Arial Narrow" panose="020B0606020202030204" pitchFamily="34" charset="0"/>
              </a:defRPr>
            </a:lvl5pPr>
            <a:lvl6pPr marL="457200" algn="ctr" rtl="0" eaLnBrk="1" fontAlgn="base" hangingPunct="1">
              <a:spcBef>
                <a:spcPct val="0"/>
              </a:spcBef>
              <a:spcAft>
                <a:spcPct val="0"/>
              </a:spcAft>
              <a:defRPr sz="3200" b="1">
                <a:solidFill>
                  <a:schemeClr val="accent2"/>
                </a:solidFill>
                <a:latin typeface="Arial Narrow" panose="020B0606020202030204" pitchFamily="34" charset="0"/>
              </a:defRPr>
            </a:lvl6pPr>
            <a:lvl7pPr marL="914400" algn="ctr" rtl="0" eaLnBrk="1" fontAlgn="base" hangingPunct="1">
              <a:spcBef>
                <a:spcPct val="0"/>
              </a:spcBef>
              <a:spcAft>
                <a:spcPct val="0"/>
              </a:spcAft>
              <a:defRPr sz="3200" b="1">
                <a:solidFill>
                  <a:schemeClr val="accent2"/>
                </a:solidFill>
                <a:latin typeface="Arial Narrow" panose="020B0606020202030204" pitchFamily="34" charset="0"/>
              </a:defRPr>
            </a:lvl7pPr>
            <a:lvl8pPr marL="1371600" algn="ctr" rtl="0" eaLnBrk="1" fontAlgn="base" hangingPunct="1">
              <a:spcBef>
                <a:spcPct val="0"/>
              </a:spcBef>
              <a:spcAft>
                <a:spcPct val="0"/>
              </a:spcAft>
              <a:defRPr sz="3200" b="1">
                <a:solidFill>
                  <a:schemeClr val="accent2"/>
                </a:solidFill>
                <a:latin typeface="Arial Narrow" panose="020B0606020202030204" pitchFamily="34" charset="0"/>
              </a:defRPr>
            </a:lvl8pPr>
            <a:lvl9pPr marL="1828800" algn="ctr" rtl="0" eaLnBrk="1" fontAlgn="base" hangingPunct="1">
              <a:spcBef>
                <a:spcPct val="0"/>
              </a:spcBef>
              <a:spcAft>
                <a:spcPct val="0"/>
              </a:spcAft>
              <a:defRPr sz="3200" b="1">
                <a:solidFill>
                  <a:schemeClr val="accent2"/>
                </a:solidFill>
                <a:latin typeface="Arial Narrow" panose="020B0606020202030204" pitchFamily="34" charset="0"/>
              </a:defRPr>
            </a:lvl9pPr>
          </a:lstStyle>
          <a:p>
            <a:r>
              <a:rPr lang="sl-SI" dirty="0" smtClean="0"/>
              <a:t>…a ne omogočajo vsi izboljševanja učenja (pri učencih) ali poučevanja (pri učiteljih) </a:t>
            </a:r>
            <a:endParaRPr lang="sl-SI" dirty="0"/>
          </a:p>
        </p:txBody>
      </p:sp>
    </p:spTree>
    <p:extLst>
      <p:ext uri="{BB962C8B-B14F-4D97-AF65-F5344CB8AC3E}">
        <p14:creationId xmlns:p14="http://schemas.microsoft.com/office/powerpoint/2010/main" val="269233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Analiza dodane vrednosti</a:t>
            </a:r>
            <a:endParaRPr lang="en-GB" dirty="0"/>
          </a:p>
        </p:txBody>
      </p:sp>
      <p:sp>
        <p:nvSpPr>
          <p:cNvPr id="5" name="PoljeZBesedilom 4"/>
          <p:cNvSpPr txBox="1"/>
          <p:nvPr/>
        </p:nvSpPr>
        <p:spPr>
          <a:xfrm>
            <a:off x="683568" y="1417638"/>
            <a:ext cx="8003232" cy="369332"/>
          </a:xfrm>
          <a:prstGeom prst="rect">
            <a:avLst/>
          </a:prstGeom>
          <a:noFill/>
        </p:spPr>
        <p:txBody>
          <a:bodyPr wrap="square" rtlCol="0">
            <a:spAutoFit/>
          </a:bodyPr>
          <a:lstStyle/>
          <a:p>
            <a:r>
              <a:rPr lang="sl-SI" b="1" dirty="0" smtClean="0"/>
              <a:t>Kako lahko spremljamo napredek dijakov naše šole, ko pa vsaka šola vpiše različne?</a:t>
            </a:r>
            <a:endParaRPr lang="sl-SI" b="1" dirty="0"/>
          </a:p>
        </p:txBody>
      </p:sp>
      <p:pic>
        <p:nvPicPr>
          <p:cNvPr id="6" name="Slika 5"/>
          <p:cNvPicPr>
            <a:picLocks noChangeAspect="1"/>
          </p:cNvPicPr>
          <p:nvPr/>
        </p:nvPicPr>
        <p:blipFill>
          <a:blip r:embed="rId2"/>
          <a:stretch>
            <a:fillRect/>
          </a:stretch>
        </p:blipFill>
        <p:spPr>
          <a:xfrm>
            <a:off x="449912" y="2063969"/>
            <a:ext cx="7938512" cy="4185876"/>
          </a:xfrm>
          <a:prstGeom prst="rect">
            <a:avLst/>
          </a:prstGeom>
        </p:spPr>
      </p:pic>
    </p:spTree>
    <p:extLst>
      <p:ext uri="{BB962C8B-B14F-4D97-AF65-F5344CB8AC3E}">
        <p14:creationId xmlns:p14="http://schemas.microsoft.com/office/powerpoint/2010/main" val="2416259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t="5039" b="3790"/>
          <a:stretch/>
        </p:blipFill>
        <p:spPr>
          <a:xfrm>
            <a:off x="35496" y="473920"/>
            <a:ext cx="9144000" cy="5256584"/>
          </a:xfrm>
          <a:prstGeom prst="rect">
            <a:avLst/>
          </a:prstGeom>
        </p:spPr>
      </p:pic>
      <p:pic>
        <p:nvPicPr>
          <p:cNvPr id="5" name="Slika 4"/>
          <p:cNvPicPr>
            <a:picLocks noChangeAspect="1"/>
          </p:cNvPicPr>
          <p:nvPr/>
        </p:nvPicPr>
        <p:blipFill rotWithShape="1">
          <a:blip r:embed="rId4">
            <a:extLst>
              <a:ext uri="{28A0092B-C50C-407E-A947-70E740481C1C}">
                <a14:useLocalDpi xmlns:a14="http://schemas.microsoft.com/office/drawing/2010/main" val="0"/>
              </a:ext>
            </a:extLst>
          </a:blip>
          <a:srcRect t="5039" b="3790"/>
          <a:stretch/>
        </p:blipFill>
        <p:spPr>
          <a:xfrm>
            <a:off x="36512" y="476672"/>
            <a:ext cx="9144000" cy="5256584"/>
          </a:xfrm>
          <a:prstGeom prst="rect">
            <a:avLst/>
          </a:prstGeom>
        </p:spPr>
      </p:pic>
      <p:sp>
        <p:nvSpPr>
          <p:cNvPr id="2" name="Naslov 1"/>
          <p:cNvSpPr>
            <a:spLocks noGrp="1"/>
          </p:cNvSpPr>
          <p:nvPr>
            <p:ph type="title"/>
          </p:nvPr>
        </p:nvSpPr>
        <p:spPr>
          <a:xfrm>
            <a:off x="35496" y="44624"/>
            <a:ext cx="8821488" cy="792088"/>
          </a:xfrm>
        </p:spPr>
        <p:txBody>
          <a:bodyPr/>
          <a:lstStyle/>
          <a:p>
            <a:pPr algn="l"/>
            <a:r>
              <a:rPr lang="sl-SI" sz="2800" dirty="0" smtClean="0"/>
              <a:t>Dodana vrednost…</a:t>
            </a:r>
            <a:endParaRPr lang="sl-SI" sz="2800" dirty="0"/>
          </a:p>
        </p:txBody>
      </p:sp>
      <p:sp>
        <p:nvSpPr>
          <p:cNvPr id="3" name="Označba mesta vsebine 2"/>
          <p:cNvSpPr>
            <a:spLocks noGrp="1"/>
          </p:cNvSpPr>
          <p:nvPr>
            <p:ph idx="1"/>
          </p:nvPr>
        </p:nvSpPr>
        <p:spPr>
          <a:xfrm>
            <a:off x="4716016" y="5661248"/>
            <a:ext cx="4176464" cy="464915"/>
          </a:xfrm>
        </p:spPr>
        <p:txBody>
          <a:bodyPr/>
          <a:lstStyle/>
          <a:p>
            <a:pPr marL="0" indent="0">
              <a:buNone/>
            </a:pPr>
            <a:r>
              <a:rPr lang="sl-SI" sz="1800" i="1" dirty="0" smtClean="0"/>
              <a:t>(…in napredek učencev od 6. do 9. razreda)</a:t>
            </a:r>
            <a:endParaRPr lang="sl-SI" sz="1800" i="1" dirty="0"/>
          </a:p>
        </p:txBody>
      </p:sp>
    </p:spTree>
    <p:extLst>
      <p:ext uri="{BB962C8B-B14F-4D97-AF65-F5344CB8AC3E}">
        <p14:creationId xmlns:p14="http://schemas.microsoft.com/office/powerpoint/2010/main" val="42029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In še in še – ANALIZE PO MERI…</a:t>
            </a:r>
            <a:endParaRPr lang="sl-SI" sz="2800" dirty="0"/>
          </a:p>
        </p:txBody>
      </p:sp>
      <p:sp>
        <p:nvSpPr>
          <p:cNvPr id="3" name="Označba mesta vsebine 2"/>
          <p:cNvSpPr>
            <a:spLocks noGrp="1"/>
          </p:cNvSpPr>
          <p:nvPr>
            <p:ph idx="1"/>
          </p:nvPr>
        </p:nvSpPr>
        <p:spPr>
          <a:xfrm>
            <a:off x="4716016" y="5661248"/>
            <a:ext cx="3970784" cy="464915"/>
          </a:xfrm>
        </p:spPr>
        <p:txBody>
          <a:bodyPr/>
          <a:lstStyle/>
          <a:p>
            <a:pPr marL="0" indent="0">
              <a:buNone/>
            </a:pPr>
            <a:r>
              <a:rPr lang="sl-SI" sz="1800" i="1" dirty="0" smtClean="0"/>
              <a:t>(…npr. primerjava več oddelkov hkrati)</a:t>
            </a:r>
            <a:endParaRPr lang="sl-SI" sz="1800" i="1" dirty="0"/>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720"/>
            <a:ext cx="6068272" cy="3953427"/>
          </a:xfrm>
          <a:prstGeom prst="rect">
            <a:avLst/>
          </a:prstGeom>
        </p:spPr>
      </p:pic>
    </p:spTree>
    <p:extLst>
      <p:ext uri="{BB962C8B-B14F-4D97-AF65-F5344CB8AC3E}">
        <p14:creationId xmlns:p14="http://schemas.microsoft.com/office/powerpoint/2010/main" val="301701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In še in še – ANALIZE PO MERI…</a:t>
            </a:r>
            <a:endParaRPr lang="sl-SI" sz="2800" dirty="0"/>
          </a:p>
        </p:txBody>
      </p:sp>
      <p:sp>
        <p:nvSpPr>
          <p:cNvPr id="3" name="Označba mesta vsebine 2"/>
          <p:cNvSpPr>
            <a:spLocks noGrp="1"/>
          </p:cNvSpPr>
          <p:nvPr>
            <p:ph idx="1"/>
          </p:nvPr>
        </p:nvSpPr>
        <p:spPr>
          <a:xfrm>
            <a:off x="4716016" y="5661248"/>
            <a:ext cx="3970784" cy="464915"/>
          </a:xfrm>
        </p:spPr>
        <p:txBody>
          <a:bodyPr/>
          <a:lstStyle/>
          <a:p>
            <a:pPr marL="0" indent="0">
              <a:buNone/>
            </a:pPr>
            <a:r>
              <a:rPr lang="sl-SI" sz="1800" i="1" dirty="0" smtClean="0"/>
              <a:t>(…npr. primerjava več oddelkov hkrati)</a:t>
            </a:r>
            <a:endParaRPr lang="sl-SI" sz="1800" i="1" dirty="0"/>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t="4800" b="3578"/>
          <a:stretch/>
        </p:blipFill>
        <p:spPr>
          <a:xfrm>
            <a:off x="504056" y="764705"/>
            <a:ext cx="8316416" cy="4911815"/>
          </a:xfrm>
          <a:prstGeom prst="rect">
            <a:avLst/>
          </a:prstGeom>
        </p:spPr>
      </p:pic>
    </p:spTree>
    <p:extLst>
      <p:ext uri="{BB962C8B-B14F-4D97-AF65-F5344CB8AC3E}">
        <p14:creationId xmlns:p14="http://schemas.microsoft.com/office/powerpoint/2010/main" val="146894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smtClean="0"/>
              <a:t>PRAVICE ZA DOSTOP SI UREJA ŠOLA SAMA…</a:t>
            </a:r>
            <a:endParaRPr lang="sl-SI" sz="2800" dirty="0"/>
          </a:p>
        </p:txBody>
      </p:sp>
      <p:sp>
        <p:nvSpPr>
          <p:cNvPr id="3" name="Označba mesta vsebine 2"/>
          <p:cNvSpPr>
            <a:spLocks noGrp="1"/>
          </p:cNvSpPr>
          <p:nvPr>
            <p:ph idx="1"/>
          </p:nvPr>
        </p:nvSpPr>
        <p:spPr>
          <a:xfrm>
            <a:off x="179512" y="5517232"/>
            <a:ext cx="8507288" cy="608931"/>
          </a:xfrm>
        </p:spPr>
        <p:txBody>
          <a:bodyPr/>
          <a:lstStyle/>
          <a:p>
            <a:pPr marL="0" indent="0">
              <a:buNone/>
            </a:pPr>
            <a:r>
              <a:rPr lang="sl-SI" sz="1800" i="1" dirty="0" smtClean="0"/>
              <a:t>(…kar pomeni, da so podatki na voljo v varnem in zaupnem okolju. Šola skladno z lastno kulturo samoevalvacije odloča o dostopu učiteljev do podatkov.)</a:t>
            </a:r>
            <a:endParaRPr lang="sl-SI" sz="1800" i="1"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80728"/>
            <a:ext cx="3238500" cy="219075"/>
          </a:xfrm>
          <a:prstGeom prst="rect">
            <a:avLst/>
          </a:prstGeom>
        </p:spPr>
      </p:pic>
      <p:sp>
        <p:nvSpPr>
          <p:cNvPr id="5" name="Pravokotnik 4"/>
          <p:cNvSpPr/>
          <p:nvPr/>
        </p:nvSpPr>
        <p:spPr>
          <a:xfrm>
            <a:off x="1834766" y="983779"/>
            <a:ext cx="865026" cy="21602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364852"/>
            <a:ext cx="7905750" cy="2924175"/>
          </a:xfrm>
          <a:prstGeom prst="rect">
            <a:avLst/>
          </a:prstGeom>
        </p:spPr>
      </p:pic>
    </p:spTree>
    <p:extLst>
      <p:ext uri="{BB962C8B-B14F-4D97-AF65-F5344CB8AC3E}">
        <p14:creationId xmlns:p14="http://schemas.microsoft.com/office/powerpoint/2010/main" val="227231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44624"/>
            <a:ext cx="8821488" cy="792088"/>
          </a:xfrm>
        </p:spPr>
        <p:txBody>
          <a:bodyPr/>
          <a:lstStyle/>
          <a:p>
            <a:pPr algn="l"/>
            <a:r>
              <a:rPr lang="sl-SI" sz="2800" dirty="0" err="1" smtClean="0"/>
              <a:t>OrKa</a:t>
            </a:r>
            <a:r>
              <a:rPr lang="sl-SI" sz="2800" dirty="0" smtClean="0"/>
              <a:t> OMOGOČA PRIPRAVO (POD)SKUPIN…</a:t>
            </a:r>
            <a:endParaRPr lang="sl-SI" sz="2800" dirty="0"/>
          </a:p>
        </p:txBody>
      </p:sp>
      <p:sp>
        <p:nvSpPr>
          <p:cNvPr id="3" name="Označba mesta vsebine 2"/>
          <p:cNvSpPr>
            <a:spLocks noGrp="1"/>
          </p:cNvSpPr>
          <p:nvPr>
            <p:ph idx="1"/>
          </p:nvPr>
        </p:nvSpPr>
        <p:spPr>
          <a:xfrm>
            <a:off x="179512" y="5517232"/>
            <a:ext cx="8507288" cy="608931"/>
          </a:xfrm>
        </p:spPr>
        <p:txBody>
          <a:bodyPr/>
          <a:lstStyle/>
          <a:p>
            <a:pPr marL="0" indent="0">
              <a:buNone/>
            </a:pPr>
            <a:r>
              <a:rPr lang="sl-SI" sz="1800" i="1" dirty="0" smtClean="0"/>
              <a:t>(…učence je možno združevati v skupine, ki so potem uporabljene v analizi. Npr. učne skupine pri MAT, </a:t>
            </a:r>
            <a:r>
              <a:rPr lang="sl-SI" sz="1800" i="1" dirty="0"/>
              <a:t>S</a:t>
            </a:r>
            <a:r>
              <a:rPr lang="sl-SI" sz="1800" i="1" dirty="0" smtClean="0"/>
              <a:t>LO, ANG)</a:t>
            </a:r>
            <a:endParaRPr lang="sl-SI" sz="1800" i="1"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98" y="836712"/>
            <a:ext cx="4629150" cy="952500"/>
          </a:xfrm>
          <a:prstGeom prst="rect">
            <a:avLst/>
          </a:prstGeom>
        </p:spPr>
      </p:pic>
      <p:sp>
        <p:nvSpPr>
          <p:cNvPr id="5" name="Pravokotnik 4"/>
          <p:cNvSpPr/>
          <p:nvPr/>
        </p:nvSpPr>
        <p:spPr>
          <a:xfrm>
            <a:off x="4013727" y="1052736"/>
            <a:ext cx="630281" cy="7364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69" y="1916832"/>
            <a:ext cx="4962525" cy="2066925"/>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598" y="1573882"/>
            <a:ext cx="4667250" cy="3943350"/>
          </a:xfrm>
          <a:prstGeom prst="rect">
            <a:avLst/>
          </a:prstGeom>
        </p:spPr>
      </p:pic>
    </p:spTree>
    <p:extLst>
      <p:ext uri="{BB962C8B-B14F-4D97-AF65-F5344CB8AC3E}">
        <p14:creationId xmlns:p14="http://schemas.microsoft.com/office/powerpoint/2010/main" val="323388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Kje so dileme uporabe podatkov o dosežkih?</a:t>
            </a:r>
            <a:endParaRPr lang="sl-SI" dirty="0"/>
          </a:p>
        </p:txBody>
      </p:sp>
      <p:sp>
        <p:nvSpPr>
          <p:cNvPr id="3" name="Označba mesta vsebine 2"/>
          <p:cNvSpPr>
            <a:spLocks noGrp="1"/>
          </p:cNvSpPr>
          <p:nvPr>
            <p:ph idx="1"/>
          </p:nvPr>
        </p:nvSpPr>
        <p:spPr/>
        <p:txBody>
          <a:bodyPr/>
          <a:lstStyle/>
          <a:p>
            <a:pPr marL="0" indent="0">
              <a:buNone/>
            </a:pPr>
            <a:r>
              <a:rPr lang="sl-SI" dirty="0" smtClean="0"/>
              <a:t>V interpretaciji!</a:t>
            </a:r>
          </a:p>
          <a:p>
            <a:pPr marL="0" indent="0">
              <a:buNone/>
            </a:pPr>
            <a:endParaRPr lang="sl-SI" dirty="0"/>
          </a:p>
          <a:p>
            <a:pPr>
              <a:buFontTx/>
              <a:buChar char="-"/>
            </a:pPr>
            <a:r>
              <a:rPr lang="sl-SI" dirty="0" smtClean="0"/>
              <a:t>Kaj nam podatki sploh povedo? Jih beremo prav?</a:t>
            </a:r>
          </a:p>
          <a:p>
            <a:pPr>
              <a:buFontTx/>
              <a:buChar char="-"/>
            </a:pPr>
            <a:r>
              <a:rPr lang="sl-SI" dirty="0" smtClean="0"/>
              <a:t>Kako poiščemo relevanten kontekst?</a:t>
            </a:r>
          </a:p>
          <a:p>
            <a:pPr>
              <a:buFontTx/>
              <a:buChar char="-"/>
            </a:pPr>
            <a:r>
              <a:rPr lang="sl-SI" dirty="0" smtClean="0"/>
              <a:t>Ali poveličujemo številke?</a:t>
            </a:r>
          </a:p>
          <a:p>
            <a:pPr>
              <a:buFontTx/>
              <a:buChar char="-"/>
            </a:pPr>
            <a:endParaRPr lang="sl-SI" dirty="0"/>
          </a:p>
          <a:p>
            <a:pPr marL="0" indent="0">
              <a:buNone/>
            </a:pPr>
            <a:r>
              <a:rPr lang="sl-SI" dirty="0" smtClean="0"/>
              <a:t>Ne glejmo samo številk in nikoli le enega vira podatkov!</a:t>
            </a:r>
            <a:endParaRPr lang="sl-SI"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5083027"/>
            <a:ext cx="2095494" cy="1800220"/>
          </a:xfrm>
          <a:prstGeom prst="rect">
            <a:avLst/>
          </a:prstGeom>
        </p:spPr>
      </p:pic>
    </p:spTree>
    <p:extLst>
      <p:ext uri="{BB962C8B-B14F-4D97-AF65-F5344CB8AC3E}">
        <p14:creationId xmlns:p14="http://schemas.microsoft.com/office/powerpoint/2010/main" val="140028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891" y="2963492"/>
            <a:ext cx="3022109" cy="3346569"/>
          </a:xfrm>
          <a:prstGeom prst="rect">
            <a:avLst/>
          </a:prstGeom>
        </p:spPr>
      </p:pic>
      <p:sp>
        <p:nvSpPr>
          <p:cNvPr id="2" name="Naslov 1"/>
          <p:cNvSpPr>
            <a:spLocks noGrp="1"/>
          </p:cNvSpPr>
          <p:nvPr>
            <p:ph type="title"/>
          </p:nvPr>
        </p:nvSpPr>
        <p:spPr/>
        <p:txBody>
          <a:bodyPr/>
          <a:lstStyle/>
          <a:p>
            <a:r>
              <a:rPr lang="sl-SI" dirty="0" smtClean="0"/>
              <a:t>Sklicevanje na nevednost</a:t>
            </a:r>
            <a:br>
              <a:rPr lang="sl-SI" dirty="0" smtClean="0"/>
            </a:br>
            <a:r>
              <a:rPr lang="sl-SI" sz="1600" dirty="0" smtClean="0"/>
              <a:t>(</a:t>
            </a:r>
            <a:r>
              <a:rPr lang="sl-SI" sz="1600" dirty="0" err="1" smtClean="0"/>
              <a:t>argumentum</a:t>
            </a:r>
            <a:r>
              <a:rPr lang="sl-SI" sz="1600" dirty="0" smtClean="0"/>
              <a:t> ad </a:t>
            </a:r>
            <a:r>
              <a:rPr lang="sl-SI" sz="1600" dirty="0" err="1" smtClean="0"/>
              <a:t>ignorantiam</a:t>
            </a:r>
            <a:r>
              <a:rPr lang="sl-SI" sz="1600" dirty="0" smtClean="0"/>
              <a:t>)</a:t>
            </a:r>
            <a:endParaRPr lang="sl-SI" sz="1600" dirty="0"/>
          </a:p>
        </p:txBody>
      </p:sp>
      <p:sp>
        <p:nvSpPr>
          <p:cNvPr id="3" name="Označba mesta vsebine 2"/>
          <p:cNvSpPr>
            <a:spLocks noGrp="1"/>
          </p:cNvSpPr>
          <p:nvPr>
            <p:ph idx="1"/>
          </p:nvPr>
        </p:nvSpPr>
        <p:spPr>
          <a:xfrm>
            <a:off x="457200" y="1600201"/>
            <a:ext cx="8229600" cy="1180728"/>
          </a:xfrm>
          <a:solidFill>
            <a:schemeClr val="accent1">
              <a:lumMod val="50000"/>
            </a:schemeClr>
          </a:solidFill>
        </p:spPr>
        <p:txBody>
          <a:bodyPr/>
          <a:lstStyle/>
          <a:p>
            <a:pPr marL="0" indent="0">
              <a:buNone/>
            </a:pPr>
            <a:r>
              <a:rPr lang="sl-SI" dirty="0" smtClean="0">
                <a:solidFill>
                  <a:schemeClr val="bg1"/>
                </a:solidFill>
              </a:rPr>
              <a:t>„Naši učenci so super, ker nimamo nobenih dokazov o nasprotnem…“</a:t>
            </a:r>
            <a:endParaRPr lang="sl-SI" dirty="0">
              <a:solidFill>
                <a:schemeClr val="bg1"/>
              </a:solidFill>
            </a:endParaRPr>
          </a:p>
        </p:txBody>
      </p:sp>
      <p:sp>
        <p:nvSpPr>
          <p:cNvPr id="4" name="Označba mesta vsebine 2"/>
          <p:cNvSpPr txBox="1">
            <a:spLocks/>
          </p:cNvSpPr>
          <p:nvPr/>
        </p:nvSpPr>
        <p:spPr bwMode="auto">
          <a:xfrm>
            <a:off x="457200" y="4509120"/>
            <a:ext cx="8229600" cy="118072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kern="12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accent2"/>
                </a:solidFill>
                <a:latin typeface="+mn-lt"/>
                <a:ea typeface="+mn-ea"/>
                <a:cs typeface="+mn-cs"/>
              </a:defRPr>
            </a:lvl2pPr>
            <a:lvl3pPr marL="1143000" indent="-228600" algn="l" rtl="0" eaLnBrk="1" fontAlgn="base" hangingPunct="1">
              <a:spcBef>
                <a:spcPct val="20000"/>
              </a:spcBef>
              <a:spcAft>
                <a:spcPct val="0"/>
              </a:spcAft>
              <a:buChar char="•"/>
              <a:defRPr sz="2000" b="1" kern="1200">
                <a:solidFill>
                  <a:schemeClr val="accent2"/>
                </a:solidFill>
                <a:latin typeface="+mn-lt"/>
                <a:ea typeface="+mn-ea"/>
                <a:cs typeface="+mn-cs"/>
              </a:defRPr>
            </a:lvl3pPr>
            <a:lvl4pPr marL="1600200" indent="-228600" algn="l" rtl="0" eaLnBrk="1" fontAlgn="base" hangingPunct="1">
              <a:spcBef>
                <a:spcPct val="20000"/>
              </a:spcBef>
              <a:spcAft>
                <a:spcPct val="0"/>
              </a:spcAft>
              <a:buChar char="–"/>
              <a:defRPr b="1" kern="1200">
                <a:solidFill>
                  <a:schemeClr val="accent2"/>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sl-SI" dirty="0" smtClean="0"/>
              <a:t>Zbiranje dokazov je zahtevno, a omogoča, da napredujemo (v pravo smer).</a:t>
            </a:r>
            <a:endParaRPr lang="sl-SI" dirty="0"/>
          </a:p>
        </p:txBody>
      </p:sp>
    </p:spTree>
    <p:extLst>
      <p:ext uri="{BB962C8B-B14F-4D97-AF65-F5344CB8AC3E}">
        <p14:creationId xmlns:p14="http://schemas.microsoft.com/office/powerpoint/2010/main" val="198287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27" y="764704"/>
            <a:ext cx="8435280" cy="5623520"/>
          </a:xfrm>
        </p:spPr>
      </p:pic>
      <p:sp>
        <p:nvSpPr>
          <p:cNvPr id="2" name="Naslov 1"/>
          <p:cNvSpPr>
            <a:spLocks noGrp="1"/>
          </p:cNvSpPr>
          <p:nvPr>
            <p:ph type="title"/>
          </p:nvPr>
        </p:nvSpPr>
        <p:spPr>
          <a:xfrm>
            <a:off x="457200" y="274638"/>
            <a:ext cx="8229600" cy="778098"/>
          </a:xfrm>
        </p:spPr>
        <p:txBody>
          <a:bodyPr/>
          <a:lstStyle/>
          <a:p>
            <a:r>
              <a:rPr lang="sl-SI" dirty="0" smtClean="0"/>
              <a:t>NPZ in sistemska povratna informacija</a:t>
            </a:r>
            <a:endParaRPr lang="sl-SI" dirty="0"/>
          </a:p>
        </p:txBody>
      </p:sp>
    </p:spTree>
    <p:extLst>
      <p:ext uri="{BB962C8B-B14F-4D97-AF65-F5344CB8AC3E}">
        <p14:creationId xmlns:p14="http://schemas.microsoft.com/office/powerpoint/2010/main" val="335194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lstStyle/>
          <a:p>
            <a:r>
              <a:rPr lang="sl-SI" dirty="0" smtClean="0"/>
              <a:t>NPZ in drugi sistemski podatki</a:t>
            </a:r>
            <a:endParaRPr lang="sl-SI" dirty="0"/>
          </a:p>
        </p:txBody>
      </p:sp>
      <p:sp>
        <p:nvSpPr>
          <p:cNvPr id="3" name="Označba mesta vsebine 2"/>
          <p:cNvSpPr>
            <a:spLocks noGrp="1"/>
          </p:cNvSpPr>
          <p:nvPr>
            <p:ph idx="1"/>
          </p:nvPr>
        </p:nvSpPr>
        <p:spPr>
          <a:xfrm>
            <a:off x="457200" y="980728"/>
            <a:ext cx="8229600" cy="5145435"/>
          </a:xfrm>
        </p:spPr>
        <p:txBody>
          <a:bodyPr/>
          <a:lstStyle/>
          <a:p>
            <a:r>
              <a:rPr lang="sl-SI" dirty="0" smtClean="0"/>
              <a:t>Rezultati so komplementarni z raznimi mednarodnimi raziskavami – PISA, TIMSS… npr. PISA 2006 in neenakost v slovenskih šolah</a:t>
            </a:r>
          </a:p>
          <a:p>
            <a:r>
              <a:rPr lang="sl-SI" dirty="0" smtClean="0"/>
              <a:t>Leta 2021 smo prvič izvedli spremljevalni vprašalnik ob NPZ, kjer smo ugotavljali potek poučevanja v obdobju po covid-19 in socialne in čustvene značilnosti šolske populacije.</a:t>
            </a:r>
          </a:p>
          <a:p>
            <a:r>
              <a:rPr lang="sl-SI" dirty="0" smtClean="0"/>
              <a:t>NPZ se uporablja kot objektivni vir podatkov o dosežkih učencev v procesih samoevalvacije na šolah</a:t>
            </a:r>
          </a:p>
          <a:p>
            <a:r>
              <a:rPr lang="sl-SI" dirty="0" smtClean="0"/>
              <a:t>Ric v sodelovanju s SURS povezuje dosežke učencev z drugimi podatki (SES) in omogoča nova spoznanja.</a:t>
            </a:r>
            <a:endParaRPr lang="sl-SI" dirty="0"/>
          </a:p>
        </p:txBody>
      </p:sp>
    </p:spTree>
    <p:extLst>
      <p:ext uri="{BB962C8B-B14F-4D97-AF65-F5344CB8AC3E}">
        <p14:creationId xmlns:p14="http://schemas.microsoft.com/office/powerpoint/2010/main" val="387735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e</a:t>
            </a:r>
            <a:r>
              <a:rPr lang="sl-SI" dirty="0" smtClean="0"/>
              <a:t>-banka nalog </a:t>
            </a:r>
            <a:r>
              <a:rPr lang="sl-SI" dirty="0" err="1" smtClean="0"/>
              <a:t>Rica</a:t>
            </a:r>
            <a:endParaRPr lang="sl-SI" dirty="0"/>
          </a:p>
        </p:txBody>
      </p:sp>
      <p:sp>
        <p:nvSpPr>
          <p:cNvPr id="3" name="Označba mesta vsebine 2"/>
          <p:cNvSpPr>
            <a:spLocks noGrp="1"/>
          </p:cNvSpPr>
          <p:nvPr>
            <p:ph idx="1"/>
          </p:nvPr>
        </p:nvSpPr>
        <p:spPr/>
        <p:txBody>
          <a:bodyPr/>
          <a:lstStyle/>
          <a:p>
            <a:r>
              <a:rPr lang="sl-SI" dirty="0" smtClean="0"/>
              <a:t>Spletna aplikacija, preko katere učitelji (SM, PM in NPZ) dostopajo do odpisanih nalog, jih iščejo po različnih kriterijih (vsebina, tip nalog, …) in ustvarjajo teste.</a:t>
            </a:r>
          </a:p>
          <a:p>
            <a:r>
              <a:rPr lang="sl-SI" dirty="0" smtClean="0"/>
              <a:t>Se redno vzdržuje, dopolnjuje z novimi nalogami, dodaja se tudi nove predmete</a:t>
            </a:r>
          </a:p>
          <a:p>
            <a:r>
              <a:rPr lang="sl-SI" dirty="0" smtClean="0"/>
              <a:t>Odzivi učiteljev so pozitivni, naloge NPZ so prepoznane kot zelo kakovostne.</a:t>
            </a:r>
            <a:endParaRPr lang="sl-SI" dirty="0"/>
          </a:p>
        </p:txBody>
      </p:sp>
    </p:spTree>
    <p:extLst>
      <p:ext uri="{BB962C8B-B14F-4D97-AF65-F5344CB8AC3E}">
        <p14:creationId xmlns:p14="http://schemas.microsoft.com/office/powerpoint/2010/main" val="60558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3096344"/>
          </a:xfrm>
          <a:prstGeom prst="rect">
            <a:avLst/>
          </a:prstGeom>
        </p:spPr>
      </p:pic>
      <p:sp>
        <p:nvSpPr>
          <p:cNvPr id="2" name="Naslov 1"/>
          <p:cNvSpPr>
            <a:spLocks noGrp="1"/>
          </p:cNvSpPr>
          <p:nvPr>
            <p:ph type="title"/>
          </p:nvPr>
        </p:nvSpPr>
        <p:spPr>
          <a:xfrm>
            <a:off x="457200" y="44624"/>
            <a:ext cx="8229600" cy="720080"/>
          </a:xfrm>
        </p:spPr>
        <p:txBody>
          <a:bodyPr/>
          <a:lstStyle/>
          <a:p>
            <a:r>
              <a:rPr lang="sl-SI" dirty="0" smtClean="0"/>
              <a:t>Ocenjevanje in slovenska šola</a:t>
            </a:r>
            <a:endParaRPr lang="sl-SI" dirty="0"/>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69" y="4135146"/>
            <a:ext cx="8280920" cy="532193"/>
          </a:xfrm>
          <a:prstGeom prst="rect">
            <a:avLst/>
          </a:prstGeom>
        </p:spPr>
      </p:pic>
      <p:grpSp>
        <p:nvGrpSpPr>
          <p:cNvPr id="29" name="Skupina 28"/>
          <p:cNvGrpSpPr/>
          <p:nvPr/>
        </p:nvGrpSpPr>
        <p:grpSpPr>
          <a:xfrm>
            <a:off x="1547664" y="5025942"/>
            <a:ext cx="6336704" cy="1382969"/>
            <a:chOff x="755576" y="5025942"/>
            <a:chExt cx="6336704" cy="1382969"/>
          </a:xfrm>
        </p:grpSpPr>
        <p:grpSp>
          <p:nvGrpSpPr>
            <p:cNvPr id="28" name="Skupina 27"/>
            <p:cNvGrpSpPr/>
            <p:nvPr/>
          </p:nvGrpSpPr>
          <p:grpSpPr>
            <a:xfrm>
              <a:off x="1047330" y="5025942"/>
              <a:ext cx="6044950" cy="1023045"/>
              <a:chOff x="997593" y="5025942"/>
              <a:chExt cx="6044950" cy="1023045"/>
            </a:xfrm>
          </p:grpSpPr>
          <p:pic>
            <p:nvPicPr>
              <p:cNvPr id="17" name="Slik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593" y="5025942"/>
                <a:ext cx="5049835" cy="631230"/>
              </a:xfrm>
              <a:prstGeom prst="rect">
                <a:avLst/>
              </a:prstGeo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708" y="5168552"/>
                <a:ext cx="5049835" cy="631230"/>
              </a:xfrm>
              <a:prstGeom prst="rect">
                <a:avLst/>
              </a:prstGeom>
            </p:spPr>
          </p:pic>
          <p:pic>
            <p:nvPicPr>
              <p:cNvPr id="22" name="Slika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393" y="5417757"/>
                <a:ext cx="5049835" cy="631230"/>
              </a:xfrm>
              <a:prstGeom prst="rect">
                <a:avLst/>
              </a:prstGeom>
            </p:spPr>
          </p:pic>
        </p:grpSp>
        <p:pic>
          <p:nvPicPr>
            <p:cNvPr id="23" name="Slika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5777681"/>
              <a:ext cx="5049835" cy="631230"/>
            </a:xfrm>
            <a:prstGeom prst="rect">
              <a:avLst/>
            </a:prstGeom>
          </p:spPr>
        </p:pic>
      </p:grpSp>
      <p:sp>
        <p:nvSpPr>
          <p:cNvPr id="24" name="PoljeZBesedilom 23"/>
          <p:cNvSpPr txBox="1"/>
          <p:nvPr/>
        </p:nvSpPr>
        <p:spPr>
          <a:xfrm>
            <a:off x="490238" y="3771592"/>
            <a:ext cx="4402832" cy="369332"/>
          </a:xfrm>
          <a:prstGeom prst="rect">
            <a:avLst/>
          </a:prstGeom>
          <a:noFill/>
        </p:spPr>
        <p:txBody>
          <a:bodyPr wrap="square" rtlCol="0">
            <a:spAutoFit/>
          </a:bodyPr>
          <a:lstStyle/>
          <a:p>
            <a:r>
              <a:rPr lang="sl-SI" dirty="0" smtClean="0"/>
              <a:t>EKSTERNO: enoten „meter“ znanja za vse dijake</a:t>
            </a:r>
            <a:endParaRPr lang="sl-SI" dirty="0"/>
          </a:p>
        </p:txBody>
      </p:sp>
      <p:sp>
        <p:nvSpPr>
          <p:cNvPr id="30" name="PoljeZBesedilom 29"/>
          <p:cNvSpPr txBox="1"/>
          <p:nvPr/>
        </p:nvSpPr>
        <p:spPr>
          <a:xfrm>
            <a:off x="467544" y="4819364"/>
            <a:ext cx="1800200" cy="923330"/>
          </a:xfrm>
          <a:prstGeom prst="rect">
            <a:avLst/>
          </a:prstGeom>
          <a:noFill/>
        </p:spPr>
        <p:txBody>
          <a:bodyPr wrap="square" rtlCol="0">
            <a:spAutoFit/>
          </a:bodyPr>
          <a:lstStyle/>
          <a:p>
            <a:r>
              <a:rPr lang="sl-SI" dirty="0" smtClean="0"/>
              <a:t>ŠOLSKE OCENE: porazdelitev znotraj šole</a:t>
            </a:r>
            <a:endParaRPr lang="sl-SI" dirty="0"/>
          </a:p>
        </p:txBody>
      </p:sp>
    </p:spTree>
    <p:extLst>
      <p:ext uri="{BB962C8B-B14F-4D97-AF65-F5344CB8AC3E}">
        <p14:creationId xmlns:p14="http://schemas.microsoft.com/office/powerpoint/2010/main" val="2942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100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1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Povratna informacija za učenca / starše</a:t>
            </a:r>
            <a:endParaRPr lang="sl-SI" dirty="0"/>
          </a:p>
        </p:txBody>
      </p:sp>
      <p:pic>
        <p:nvPicPr>
          <p:cNvPr id="4" name="Označba mesta vsebine 3"/>
          <p:cNvPicPr>
            <a:picLocks noGrp="1" noChangeAspect="1"/>
          </p:cNvPicPr>
          <p:nvPr>
            <p:ph idx="1"/>
          </p:nvPr>
        </p:nvPicPr>
        <p:blipFill>
          <a:blip r:embed="rId2"/>
          <a:stretch>
            <a:fillRect/>
          </a:stretch>
        </p:blipFill>
        <p:spPr>
          <a:xfrm>
            <a:off x="2483768" y="1628800"/>
            <a:ext cx="3955762" cy="4525963"/>
          </a:xfrm>
          <a:prstGeom prst="rect">
            <a:avLst/>
          </a:prstGeom>
        </p:spPr>
      </p:pic>
    </p:spTree>
    <p:extLst>
      <p:ext uri="{BB962C8B-B14F-4D97-AF65-F5344CB8AC3E}">
        <p14:creationId xmlns:p14="http://schemas.microsoft.com/office/powerpoint/2010/main" val="325741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143000"/>
          </a:xfrm>
        </p:spPr>
        <p:txBody>
          <a:bodyPr/>
          <a:lstStyle/>
          <a:p>
            <a:r>
              <a:rPr lang="sl-SI" dirty="0" smtClean="0"/>
              <a:t>NPZ - Povratna informacija za učenca / starše</a:t>
            </a:r>
            <a:endParaRPr lang="sl-SI" dirty="0"/>
          </a:p>
        </p:txBody>
      </p:sp>
      <p:pic>
        <p:nvPicPr>
          <p:cNvPr id="4" name="Označba mesta vsebine 3"/>
          <p:cNvPicPr>
            <a:picLocks noGrp="1" noChangeAspect="1"/>
          </p:cNvPicPr>
          <p:nvPr>
            <p:ph idx="1"/>
          </p:nvPr>
        </p:nvPicPr>
        <p:blipFill rotWithShape="1">
          <a:blip r:embed="rId2"/>
          <a:srcRect b="45649"/>
          <a:stretch/>
        </p:blipFill>
        <p:spPr>
          <a:xfrm>
            <a:off x="287524" y="980728"/>
            <a:ext cx="8568952" cy="5328592"/>
          </a:xfrm>
          <a:prstGeom prst="rect">
            <a:avLst/>
          </a:prstGeom>
        </p:spPr>
      </p:pic>
    </p:spTree>
    <p:extLst>
      <p:ext uri="{BB962C8B-B14F-4D97-AF65-F5344CB8AC3E}">
        <p14:creationId xmlns:p14="http://schemas.microsoft.com/office/powerpoint/2010/main" val="3169419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NPZ - Povratna informacija za učenca / starše</a:t>
            </a:r>
            <a:endParaRPr lang="sl-SI" dirty="0"/>
          </a:p>
        </p:txBody>
      </p:sp>
      <p:pic>
        <p:nvPicPr>
          <p:cNvPr id="4" name="Označba mesta vsebine 3"/>
          <p:cNvPicPr>
            <a:picLocks noGrp="1" noChangeAspect="1"/>
          </p:cNvPicPr>
          <p:nvPr>
            <p:ph idx="1"/>
          </p:nvPr>
        </p:nvPicPr>
        <p:blipFill rotWithShape="1">
          <a:blip r:embed="rId2"/>
          <a:srcRect t="54094"/>
          <a:stretch/>
        </p:blipFill>
        <p:spPr>
          <a:xfrm>
            <a:off x="263459" y="1772816"/>
            <a:ext cx="8617081" cy="4525963"/>
          </a:xfrm>
          <a:prstGeom prst="rect">
            <a:avLst/>
          </a:prstGeom>
        </p:spPr>
      </p:pic>
    </p:spTree>
    <p:extLst>
      <p:ext uri="{BB962C8B-B14F-4D97-AF65-F5344CB8AC3E}">
        <p14:creationId xmlns:p14="http://schemas.microsoft.com/office/powerpoint/2010/main" val="1164246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_RIC _SLO2">
  <a:themeElements>
    <a:clrScheme name="powerp_RIC _SLO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_RIC _SLO2">
      <a:majorFont>
        <a:latin typeface="Arial Narrow"/>
        <a:ea typeface=""/>
        <a:cs typeface=""/>
      </a:majorFont>
      <a:minorFont>
        <a:latin typeface="Arial Narrow"/>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owerp_RIC _SLO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_RIC _SLO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_RIC _SLO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_RIC _SLO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_RIC _SLO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_RIC _SLO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_RIC _SLO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_RIC _SLO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_RIC _SLO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_RIC _SLO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_RIC _SLO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_RIC _SLO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powerp_RIC _SLO2</Template>
  <TotalTime>2606</TotalTime>
  <Words>1087</Words>
  <Application>Microsoft Office PowerPoint</Application>
  <PresentationFormat>Diaprojekcija na zaslonu (4:3)</PresentationFormat>
  <Paragraphs>114</Paragraphs>
  <Slides>27</Slides>
  <Notes>17</Notes>
  <HiddenSlides>10</HiddenSlides>
  <MMClips>0</MMClips>
  <ScaleCrop>false</ScaleCrop>
  <HeadingPairs>
    <vt:vector size="8" baseType="variant">
      <vt:variant>
        <vt:lpstr>Uporabljene pisave</vt:lpstr>
      </vt:variant>
      <vt:variant>
        <vt:i4>3</vt:i4>
      </vt:variant>
      <vt:variant>
        <vt:lpstr>Tema</vt:lpstr>
      </vt:variant>
      <vt:variant>
        <vt:i4>1</vt:i4>
      </vt:variant>
      <vt:variant>
        <vt:lpstr>Vdelani OLE strežniki</vt:lpstr>
      </vt:variant>
      <vt:variant>
        <vt:i4>1</vt:i4>
      </vt:variant>
      <vt:variant>
        <vt:lpstr>Naslovi diapozitivov</vt:lpstr>
      </vt:variant>
      <vt:variant>
        <vt:i4>27</vt:i4>
      </vt:variant>
    </vt:vector>
  </HeadingPairs>
  <TitlesOfParts>
    <vt:vector size="32" baseType="lpstr">
      <vt:lpstr>Arial</vt:lpstr>
      <vt:lpstr>Arial Narrow</vt:lpstr>
      <vt:lpstr>Calibri</vt:lpstr>
      <vt:lpstr>powerp_RIC _SLO2</vt:lpstr>
      <vt:lpstr>CorelDRAW</vt:lpstr>
      <vt:lpstr>Kakovost</vt:lpstr>
      <vt:lpstr>Veliko je dosežkov…</vt:lpstr>
      <vt:lpstr>NPZ in sistemska povratna informacija</vt:lpstr>
      <vt:lpstr>NPZ in drugi sistemski podatki</vt:lpstr>
      <vt:lpstr>e-banka nalog Rica</vt:lpstr>
      <vt:lpstr>Ocenjevanje in slovenska šola</vt:lpstr>
      <vt:lpstr>Povratna informacija za učenca / starše</vt:lpstr>
      <vt:lpstr>NPZ - Povratna informacija za učenca / starše</vt:lpstr>
      <vt:lpstr>NPZ - Povratna informacija za učenca / starše</vt:lpstr>
      <vt:lpstr>Povratna informacija za šole in učitelje: Orodje za ugotavljanje kakovosti izkazanega znanja OrKa Ric</vt:lpstr>
      <vt:lpstr>Pregled dosežkov za šolo (za ravnatelja)</vt:lpstr>
      <vt:lpstr>Omogoča hiter pregled dosežkov šole…</vt:lpstr>
      <vt:lpstr>Hiter pregled dosežkov šole…</vt:lpstr>
      <vt:lpstr>Primerjava po letih</vt:lpstr>
      <vt:lpstr>Kaj pa za učitelja?</vt:lpstr>
      <vt:lpstr>ANALIZE NALOG – VPOGLED V ZNANJE…</vt:lpstr>
      <vt:lpstr>ANALIZE NALOG – VPOGLED V ZNANJE…</vt:lpstr>
      <vt:lpstr>ANALIZE NALOG – VPOGLED V ZNANJE…</vt:lpstr>
      <vt:lpstr>ANALIZE NALOG – VPOGLED V ZNANJE…</vt:lpstr>
      <vt:lpstr>Analiza dodane vrednosti</vt:lpstr>
      <vt:lpstr>Dodana vrednost…</vt:lpstr>
      <vt:lpstr>In še in še – ANALIZE PO MERI…</vt:lpstr>
      <vt:lpstr>In še in še – ANALIZE PO MERI…</vt:lpstr>
      <vt:lpstr>PRAVICE ZA DOSTOP SI UREJA ŠOLA SAMA…</vt:lpstr>
      <vt:lpstr>OrKa OMOGOČA PRIPRAVO (POD)SKUPIN…</vt:lpstr>
      <vt:lpstr>Kje so dileme uporabe podatkov o dosežkih?</vt:lpstr>
      <vt:lpstr>Sklicevanje na nevednost (argumentum ad ignorantiam)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Gasper Cankar</dc:creator>
  <cp:lastModifiedBy>Gašper</cp:lastModifiedBy>
  <cp:revision>60</cp:revision>
  <dcterms:created xsi:type="dcterms:W3CDTF">2018-10-10T11:07:25Z</dcterms:created>
  <dcterms:modified xsi:type="dcterms:W3CDTF">2023-05-30T12:44:49Z</dcterms:modified>
</cp:coreProperties>
</file>