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73" r:id="rId14"/>
    <p:sldId id="265" r:id="rId15"/>
    <p:sldId id="266" r:id="rId16"/>
    <p:sldId id="267" r:id="rId17"/>
    <p:sldId id="274" r:id="rId18"/>
    <p:sldId id="268" r:id="rId19"/>
    <p:sldId id="269" r:id="rId20"/>
    <p:sldId id="275" r:id="rId21"/>
    <p:sldId id="276" r:id="rId2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52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58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51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71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075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7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7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4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321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42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96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4B54-E222-4713-9DD7-D7E7C3F7B0DB}" type="datetimeFigureOut">
              <a:rPr lang="sl-SI" smtClean="0"/>
              <a:t>10.01.2023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97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3600" dirty="0"/>
              <a:t>Ustanovna seja Delovne skupine za pripravo Nacionalnega programa vzgoje in izobraževanja za obdobje 2023-2033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Ljubljana, 10. 1. 2023</a:t>
            </a:r>
          </a:p>
        </p:txBody>
      </p:sp>
    </p:spTree>
    <p:extLst>
      <p:ext uri="{BB962C8B-B14F-4D97-AF65-F5344CB8AC3E}">
        <p14:creationId xmlns:p14="http://schemas.microsoft.com/office/powerpoint/2010/main" val="255823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b="1" dirty="0"/>
              <a:t>Ukrepi, ki se trenutno umeščajo v spremembo Zakona o osnovni šoli 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Umestitev nacionalnega preverjanja znanja za tretješolce (v šolskem letu 2023/24) ter umestitev možnosti upoštevanja dosežkov pri nacionalnem preverjanju znanja kot eno izmed meril za izbiro kandidatov v primeru omejitve vpisa v programih srednješolskega izobraževanja</a:t>
            </a:r>
          </a:p>
          <a:p>
            <a:pPr algn="just"/>
            <a:r>
              <a:rPr lang="sl-SI" sz="2400" dirty="0"/>
              <a:t>Uvedba dveh tujih jezikov v obveznem programu (z vprašanji jezikovnega izobraževanja po vertikali se ukvarja </a:t>
            </a:r>
            <a:r>
              <a:rPr lang="sl-SI" sz="2400" b="1" dirty="0"/>
              <a:t>Delovna skupina za pripravo Strategije jezikovnega izobraževanja do leta 2030</a:t>
            </a:r>
            <a:r>
              <a:rPr lang="sl-SI" sz="2400" dirty="0"/>
              <a:t>, ki jo je imenoval minister avgusta 2022).</a:t>
            </a:r>
          </a:p>
          <a:p>
            <a:pPr algn="just"/>
            <a:r>
              <a:rPr lang="sl-SI" sz="2400" dirty="0"/>
              <a:t>Izobraževanje na domu (v šolskem letu 2004/05, ko je Zakon o osnovni šoli prvič omogočil možnost izobraževanja na domu, so le to izkoristili 4 učenci, v letu 2021/22 se je na domu izobraževalo 1621 učencev.</a:t>
            </a:r>
          </a:p>
        </p:txBody>
      </p:sp>
    </p:spTree>
    <p:extLst>
      <p:ext uri="{BB962C8B-B14F-4D97-AF65-F5344CB8AC3E}">
        <p14:creationId xmlns:p14="http://schemas.microsoft.com/office/powerpoint/2010/main" val="2596321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b="1" dirty="0"/>
              <a:t>SREDNJEŠOLSKO</a:t>
            </a:r>
            <a:r>
              <a:rPr lang="sl-SI" sz="2400" dirty="0"/>
              <a:t> </a:t>
            </a:r>
            <a:r>
              <a:rPr lang="sl-SI" sz="2400" b="1" dirty="0"/>
              <a:t>IZOBRAŽEVANJE</a:t>
            </a:r>
          </a:p>
          <a:p>
            <a:pPr algn="just"/>
            <a:r>
              <a:rPr lang="sl-SI" sz="2400" dirty="0"/>
              <a:t>Prenova katalogov znanja splošnoizobraževalnih predmetov v poklicnih in strokovnih srednješolskih programih (Imenovana je ekspertna skupina za izvedbo reforme na področju poklicnega in strokovnega izobraževanja - 14.4.2022).</a:t>
            </a:r>
          </a:p>
          <a:p>
            <a:pPr algn="just"/>
            <a:r>
              <a:rPr lang="sl-SI" sz="2400" dirty="0"/>
              <a:t>Projekt »Modernizacija poklicnega in strokovnega izobraževanja, vključno z vajeništvom, prenova višješolskih študijskih programov ter vzpostavitev digitalno podprtih učnih mest »(2022 – 2026), financiran preko Načrta za okrevanje in odpornost, nosilec  Center RS za poklicno izobraževanje.</a:t>
            </a:r>
          </a:p>
          <a:p>
            <a:r>
              <a:rPr lang="sl-SI" sz="2400" dirty="0"/>
              <a:t>Evalvacija poklicnega izobraževanja (naloga </a:t>
            </a:r>
            <a:r>
              <a:rPr lang="sl-SI" sz="2400" dirty="0" err="1"/>
              <a:t>CPi</a:t>
            </a:r>
            <a:r>
              <a:rPr lang="sl-SI" sz="2400" dirty="0"/>
              <a:t> v LDN za leto 2023)</a:t>
            </a:r>
          </a:p>
          <a:p>
            <a:r>
              <a:rPr lang="sl-SI" sz="2400" dirty="0"/>
              <a:t>Predlogi državnih komisij za poklicno in splošno maturo za izboljšave na področju mature.</a:t>
            </a:r>
          </a:p>
          <a:p>
            <a:pPr algn="just"/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892122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sz="2600" b="1" dirty="0"/>
              <a:t>IZOBRAŽEVANJE OTROK S POSEBNIMI POTREBAMI</a:t>
            </a:r>
          </a:p>
          <a:p>
            <a:pPr algn="just"/>
            <a:r>
              <a:rPr lang="sl-SI" sz="2600" dirty="0"/>
              <a:t>ZRSŠ je v letu 2021 pripravil Analizo individualiziranih programov za otroke s posebnimi potrebami v programih devetletne osnovne šole s prilagojenim izvajanjem in dodatno strokovno pomočjo</a:t>
            </a:r>
          </a:p>
          <a:p>
            <a:pPr algn="just"/>
            <a:r>
              <a:rPr lang="sl-SI" sz="2600" dirty="0"/>
              <a:t>Pripravljena so vsebinska izhodišča za nujne spremembe Zakona o usmerjanju otrok s posebnimi potrebami</a:t>
            </a:r>
          </a:p>
          <a:p>
            <a:pPr algn="just"/>
            <a:r>
              <a:rPr lang="sl-SI" sz="2600" dirty="0"/>
              <a:t>Akcijski načrt za pripravo predloga umestitve slovenskega znakovnega jezika v sistem predšolske vzgoje ter osnovnošolskega in srednješolskega izobraževanja 2021–2024</a:t>
            </a:r>
          </a:p>
          <a:p>
            <a:pPr algn="just"/>
            <a:r>
              <a:rPr lang="sl-SI" sz="2600" dirty="0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Nacionalna </a:t>
            </a:r>
            <a:r>
              <a:rPr lang="sl-SI" sz="2600" dirty="0" err="1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evalvacijska</a:t>
            </a:r>
            <a:r>
              <a:rPr lang="sl-SI" sz="2600" dirty="0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 študija “Identifikacija ključnih sistemskih vprašanj in problemov pri vzgoji in izobraževanju otrok s posebnimi potrebami“ (2022)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63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E08223-1244-4A33-A7EE-572603C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80E009-BB80-47B8-BAD8-4E235E553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Nacionalna </a:t>
            </a:r>
            <a:r>
              <a:rPr lang="sl-SI" sz="2400" dirty="0" err="1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evalvacijska</a:t>
            </a:r>
            <a:r>
              <a:rPr lang="sl-SI" sz="2400" dirty="0"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 študija “Evalvacija modela poučevanja in tolmačenja slovenskega znakovnega jezika ter poučevanja slovenščine za gluhe in naglušne”</a:t>
            </a:r>
            <a:r>
              <a:rPr lang="sl-SI" sz="2400" dirty="0">
                <a:effectLst/>
                <a:ea typeface="Arial" panose="020B0604020202020204" pitchFamily="34" charset="0"/>
              </a:rPr>
              <a:t> (2021-2023)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78959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l-SI" dirty="0"/>
          </a:p>
          <a:p>
            <a:pPr marL="0" indent="0">
              <a:buNone/>
            </a:pPr>
            <a:r>
              <a:rPr lang="sl-SI" b="1" dirty="0"/>
              <a:t>GLASBENO IZOBRAŽEVANJE</a:t>
            </a:r>
          </a:p>
          <a:p>
            <a:pPr algn="just"/>
            <a:r>
              <a:rPr lang="sl-SI" dirty="0"/>
              <a:t>Nacionalna komisija za glasbeno šolstvo, ki jo je jeseni 2022 imenoval  minister  pripravlja posodobitve učnih načrtov in predmetnikov za posamezne predmete v programih Glasba, Ples, Predšolska glasbena vzgoja, Glasbena pripravnica in Plesna pripravnica.</a:t>
            </a:r>
          </a:p>
          <a:p>
            <a:pPr marL="0" indent="0">
              <a:buNone/>
            </a:pPr>
            <a:r>
              <a:rPr lang="sl-SI" b="1" dirty="0"/>
              <a:t>ZAGOTAVLJANJE VARNEGA IN SPODBUDNEGA UČNEGA OKOLJA</a:t>
            </a:r>
          </a:p>
          <a:p>
            <a:pPr algn="just"/>
            <a:r>
              <a:rPr lang="sl-SI" dirty="0"/>
              <a:t>Strategija kulture vedenja in vzgoja za trajnostno mobilnost otrok in mladostnikov v sistemu vzgoje in izobraževanja do leta 2024.</a:t>
            </a:r>
          </a:p>
          <a:p>
            <a:pPr algn="just"/>
            <a:r>
              <a:rPr lang="sl-SI" dirty="0"/>
              <a:t>Oblikovanje mreže inštitucij za podporo VIZ-om v primerih </a:t>
            </a:r>
            <a:r>
              <a:rPr lang="sl-SI" dirty="0" err="1"/>
              <a:t>medvrstniškega</a:t>
            </a:r>
            <a:r>
              <a:rPr lang="sl-SI" dirty="0"/>
              <a:t> nasilja ter vsebine v podporo ranljivim skupinam (naloga v LDN ZRSŠ za leto 2023).</a:t>
            </a:r>
          </a:p>
          <a:p>
            <a:pPr algn="just"/>
            <a:r>
              <a:rPr lang="sl-SI" dirty="0"/>
              <a:t>Varovalni dejavniki </a:t>
            </a:r>
            <a:r>
              <a:rPr lang="sl-SI" dirty="0" err="1"/>
              <a:t>medvrstniškega</a:t>
            </a:r>
            <a:r>
              <a:rPr lang="sl-SI" dirty="0"/>
              <a:t> nasilja: Slovenija v kontekstu izbranih evropskih držav (naloga v LDN Pedagoškega inštituta za leto 2023).</a:t>
            </a:r>
          </a:p>
        </p:txBody>
      </p:sp>
    </p:spTree>
    <p:extLst>
      <p:ext uri="{BB962C8B-B14F-4D97-AF65-F5344CB8AC3E}">
        <p14:creationId xmlns:p14="http://schemas.microsoft.com/office/powerpoint/2010/main" val="241069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Aktivno delovanje MIZŠ in ZRSŠ znotraj Akcijskega načrta na področju duševnega zdravja 2022 – 2023</a:t>
            </a:r>
            <a:r>
              <a:rPr lang="sl-SI" sz="2400" baseline="30000" dirty="0"/>
              <a:t> </a:t>
            </a:r>
            <a:r>
              <a:rPr lang="sl-SI" sz="2400" dirty="0"/>
              <a:t>ter programi za zmanjševanje </a:t>
            </a:r>
            <a:r>
              <a:rPr lang="sl-SI" sz="2400" dirty="0" err="1"/>
              <a:t>medvrstniškega</a:t>
            </a:r>
            <a:r>
              <a:rPr lang="sl-SI" sz="2400" dirty="0"/>
              <a:t> nasilja in </a:t>
            </a:r>
            <a:r>
              <a:rPr lang="sl-SI" sz="2400" dirty="0" err="1"/>
              <a:t>nekemične</a:t>
            </a:r>
            <a:r>
              <a:rPr lang="sl-SI" sz="2400" dirty="0"/>
              <a:t> zasvojenosti. Marca 2022 je Vlada RS potrdila Akcijski načrt 2022-2023 za izvajanje v letu 2018 sprejete Resolucije o Nacionalnem programu duševnega zdravja, Programu MIRA. </a:t>
            </a:r>
          </a:p>
          <a:p>
            <a:pPr algn="just"/>
            <a:r>
              <a:rPr lang="sl-SI" sz="2400" dirty="0"/>
              <a:t>Nov koncept razširjenega programa osnovne šole je nastal na podlagi ugotovitev izvajanja poskusa »Uvajanja tujega jezika v obveznem programu in preizkušanje koncepta razširjenega programa v osnovni šoli« na 145 šolah od šolskega leta 2018/2019 do 2022/2023.  </a:t>
            </a:r>
          </a:p>
        </p:txBody>
      </p:sp>
    </p:spTree>
    <p:extLst>
      <p:ext uri="{BB962C8B-B14F-4D97-AF65-F5344CB8AC3E}">
        <p14:creationId xmlns:p14="http://schemas.microsoft.com/office/powerpoint/2010/main" val="585697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Ukrepi, s katerimi utemeljujemo in podpiramo uvajanje programa športnih aktivnosti in drugih k zdravju in zdravemu življenjskemu slogu usmerjenih dejavnosti z namenom ozaveščanja pomena zdravega življenjskega sloga oz. zdravega načina življenja ter spodbujanja zdravega načina življenja učenk in učencev prek vsakodnevnega gibanja</a:t>
            </a:r>
          </a:p>
          <a:p>
            <a:pPr algn="just"/>
            <a:r>
              <a:rPr lang="sl-SI" sz="2400" dirty="0">
                <a:solidFill>
                  <a:srgbClr val="1F3763"/>
                </a:solidFill>
                <a:effectLst/>
                <a:ea typeface="Yu Gothic Light" panose="020B0300000000000000" pitchFamily="34" charset="-128"/>
                <a:cs typeface="Times New Roman" panose="02020603050405020304" pitchFamily="18" charset="0"/>
              </a:rPr>
              <a:t>Ukrepi s katerimi utemeljujemo in podpiramo vzpostavitev izvedbenih modelov za učenje tujih jezikov na način, ki bo vsem učencem na sistemski ravni omogočil doseganje čim višje ravni znanja jezika (usklajeno s SEJO) ter zagotavljanje enakih možnosti pri učenju tujih jezikov.</a:t>
            </a:r>
          </a:p>
          <a:p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3299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3443B8-99DC-47E7-9D3C-95190EA2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937536A-D5E8-46E7-958F-F72AF6A6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600" dirty="0"/>
              <a:t>Ukrepi na področju spodbudnega učnega okolja z vidika razvoja ključnih kompetenc iz evropskega referenčnega okvira: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pismenost,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večjezičnost,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matematična, naravoslovna, tehniška in inženirska kompetenca,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digitalna kompetenca,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osebnostna, družbena in učna kompetenca,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državljanska kompetenca,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l-SI" sz="2600" dirty="0"/>
              <a:t>kulturna zavest in izražanje ter 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sl-SI" sz="2600" dirty="0" err="1"/>
              <a:t>podjetnostna</a:t>
            </a:r>
            <a:r>
              <a:rPr lang="sl-SI" sz="2600" dirty="0"/>
              <a:t> kompetenca.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94001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600" dirty="0"/>
              <a:t>Konceptualna prenova smernic za vzgojo in izobraževanje za trajnostni razvoj - VITR ( preko naloge Podnebni cilji in vsebine v vzgoji in izobraževanju – trajnostni razvoj v letih 2022 in 2023).</a:t>
            </a:r>
          </a:p>
          <a:p>
            <a:pPr algn="just"/>
            <a:r>
              <a:rPr lang="sl-SI" sz="2600" cap="all" dirty="0"/>
              <a:t>V</a:t>
            </a:r>
            <a:r>
              <a:rPr lang="sl-SI" sz="2600" dirty="0"/>
              <a:t>ključevanje priseljencev v sistem vzgoje in izobraževanja</a:t>
            </a:r>
          </a:p>
          <a:p>
            <a:pPr algn="just"/>
            <a:r>
              <a:rPr lang="sl-SI" sz="2600" dirty="0"/>
              <a:t>Posodobljena Strategija vzgoje in izobraževanja Romov v Republiki Sloveniji (2021 – 2030)</a:t>
            </a:r>
          </a:p>
          <a:p>
            <a:pPr algn="just"/>
            <a:r>
              <a:rPr lang="sl-SI" sz="2600" dirty="0"/>
              <a:t>Uvedba poskusa uvajanje posodobljenega koncepta prepoznavanja in vzgojno-izobraževalnega dela z nadarjenimi.</a:t>
            </a:r>
          </a:p>
          <a:p>
            <a:pPr algn="just"/>
            <a:r>
              <a:rPr lang="sl-SI" sz="2600" dirty="0"/>
              <a:t>Medresorska delovna skupina za pripravo Nacionalne strategije za nadarjene je bila imenovana 27.1.2022.</a:t>
            </a:r>
          </a:p>
        </p:txBody>
      </p:sp>
    </p:spTree>
    <p:extLst>
      <p:ext uri="{BB962C8B-B14F-4D97-AF65-F5344CB8AC3E}">
        <p14:creationId xmlns:p14="http://schemas.microsoft.com/office/powerpoint/2010/main" val="2211206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94991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sl-SI" sz="2200" dirty="0"/>
              <a:t>Prenova programskih smernic za svetovalno službo v vrtcu, v osnovni in srednji šoli (predviden zaključek 2023)</a:t>
            </a:r>
          </a:p>
          <a:p>
            <a:pPr marL="0" indent="0" algn="just">
              <a:buNone/>
            </a:pPr>
            <a:endParaRPr lang="sl-SI" sz="2200" b="1" dirty="0">
              <a:effectLst/>
              <a:highlight>
                <a:srgbClr val="FF00FF"/>
              </a:highlight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sl-SI" sz="2200" b="1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KARIERNI RAZVOJ STROKOVNIH DELAVCEV IN RAVNATELJEV </a:t>
            </a:r>
            <a:r>
              <a:rPr lang="sl-SI" sz="2200" b="1" kern="1200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TER </a:t>
            </a:r>
            <a:r>
              <a:rPr lang="sl-SI" sz="2200" b="1" dirty="0">
                <a:effectLst/>
                <a:ea typeface="Yu Mincho" panose="02020400000000000000" pitchFamily="18" charset="-128"/>
                <a:cs typeface="Arial" panose="020B0604020202020204" pitchFamily="34" charset="0"/>
              </a:rPr>
              <a:t>SKRB ZA NAČRTOVANJE USTREZNIH KADROV V VIZ</a:t>
            </a:r>
            <a:endParaRPr lang="sl-SI" sz="2200" b="1" dirty="0">
              <a:cs typeface="Arial" panose="020B0604020202020204" pitchFamily="34" charset="0"/>
            </a:endParaRPr>
          </a:p>
          <a:p>
            <a:pPr algn="just"/>
            <a:r>
              <a:rPr lang="sl-SI" sz="2200" dirty="0"/>
              <a:t>Trajnostni karierni razvoj strokovnih delavcev in vodstvenega kadra v vzgoji in izobraževanju (ukrep, izvajan preko programa Evropske kohezijske politike za obdobje 2021-2027) </a:t>
            </a:r>
          </a:p>
          <a:p>
            <a:pPr marL="0" indent="0" algn="just">
              <a:buNone/>
            </a:pPr>
            <a:r>
              <a:rPr lang="sl-SI" sz="2200" dirty="0"/>
              <a:t>Znotraj omenjenega ukrepa so pripravljeni naslednji instrumenti:</a:t>
            </a:r>
          </a:p>
          <a:p>
            <a:pPr algn="just"/>
            <a:r>
              <a:rPr lang="sl-SI" sz="2200" dirty="0"/>
              <a:t>Posodobitev sistema profesionalnega in kariernega razvoja ravnateljev in strokovnih delavcev skozi krepitev kompetenc za profesionalno učenje in vodenje.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7996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Načrt dela: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l-SI" dirty="0"/>
              <a:t>Organizacija dela:</a:t>
            </a:r>
          </a:p>
          <a:p>
            <a:pPr algn="just"/>
            <a:r>
              <a:rPr lang="sl-SI" dirty="0"/>
              <a:t>DELOVNA SKUPINA ZA PRIPRAVO NACIONALNEGA PROGRAMA VZGOJE IN IZOBRAŽEVANJA 2023-2033</a:t>
            </a:r>
          </a:p>
          <a:p>
            <a:pPr algn="just"/>
            <a:r>
              <a:rPr lang="sl-SI" b="1" dirty="0"/>
              <a:t>Delovne podskupine:</a:t>
            </a:r>
          </a:p>
          <a:p>
            <a:pPr marL="514350" indent="-514350" algn="just">
              <a:buAutoNum type="arabicPeriod"/>
            </a:pPr>
            <a:r>
              <a:rPr lang="sl-SI" dirty="0"/>
              <a:t>Družbeni razvoj ter vloga vzgoje in izobraževanja</a:t>
            </a:r>
          </a:p>
          <a:p>
            <a:pPr marL="514350" indent="-514350" algn="just">
              <a:buAutoNum type="arabicPeriod"/>
            </a:pPr>
            <a:r>
              <a:rPr lang="sl-SI" dirty="0"/>
              <a:t>Zagotavljanje varnega in spodbudnega okolja za optimalni razvoj posameznika</a:t>
            </a:r>
          </a:p>
          <a:p>
            <a:pPr marL="514350" indent="-514350" algn="just">
              <a:buAutoNum type="arabicPeriod"/>
            </a:pPr>
            <a:r>
              <a:rPr lang="sl-SI" dirty="0"/>
              <a:t>Poučevanje, učenje, spremljanje napredka ter preverjanje in ocenjevanje znanja</a:t>
            </a:r>
          </a:p>
          <a:p>
            <a:pPr marL="514350" indent="-514350" algn="just">
              <a:buAutoNum type="arabicPeriod"/>
            </a:pPr>
            <a:r>
              <a:rPr lang="sl-SI" dirty="0"/>
              <a:t>Strokovni in karierni razvoj zaposlenih v vzgoji in izobraževanju</a:t>
            </a:r>
          </a:p>
          <a:p>
            <a:pPr marL="514350" indent="-514350" algn="just">
              <a:buAutoNum type="arabicPeriod"/>
            </a:pPr>
            <a:r>
              <a:rPr lang="sl-SI" dirty="0"/>
              <a:t>Sistem ugotavljanja in zagotavljanja kakovosti</a:t>
            </a:r>
          </a:p>
          <a:p>
            <a:pPr marL="514350" indent="-514350" algn="just">
              <a:buAutoNum type="arabicPeriod"/>
            </a:pPr>
            <a:r>
              <a:rPr lang="sl-SI" dirty="0"/>
              <a:t>Vzgojno-izobraževalni sistem</a:t>
            </a:r>
          </a:p>
        </p:txBody>
      </p:sp>
    </p:spTree>
    <p:extLst>
      <p:ext uri="{BB962C8B-B14F-4D97-AF65-F5344CB8AC3E}">
        <p14:creationId xmlns:p14="http://schemas.microsoft.com/office/powerpoint/2010/main" val="209886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74B3FE-098E-46CC-90CA-777F6FF9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A8D46F-E9FA-400D-9A30-6E34D3801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Implementacija razvitih programov usposabljanja.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Digitalizacija postopkov za karierni razvoj.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Promocija učiteljskega poklica.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Delovna skupina: Predlog sprememb in dopolnitev Pravilnika o napredovanju zaposlenih v vzgoji in izobraževanju v nazive.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171220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07C42A-937B-3D84-E31B-A3996C40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463C849-B195-7368-6F0D-1BD1BB65A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Naslednji sestanek Delovne skupine: 19. 1 .</a:t>
            </a:r>
            <a:r>
              <a:rPr lang="sl-SI"/>
              <a:t>2023 ob 16.00</a:t>
            </a:r>
          </a:p>
        </p:txBody>
      </p:sp>
    </p:spTree>
    <p:extLst>
      <p:ext uri="{BB962C8B-B14F-4D97-AF65-F5344CB8AC3E}">
        <p14:creationId xmlns:p14="http://schemas.microsoft.com/office/powerpoint/2010/main" val="89438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b="1" dirty="0"/>
              <a:t>Do 16. 1. 2023 se člani Delovne skupine uvrstijo v dve (največ tri) delovne podskupine. </a:t>
            </a:r>
          </a:p>
          <a:p>
            <a:pPr algn="just"/>
            <a:r>
              <a:rPr lang="sl-SI" sz="2400" dirty="0"/>
              <a:t>Delovna skupina ima seje vsaj enkrat mesečno.</a:t>
            </a:r>
          </a:p>
          <a:p>
            <a:pPr algn="just"/>
            <a:r>
              <a:rPr lang="sl-SI" sz="2400" dirty="0"/>
              <a:t>V vmesnem obdobju (med sejami delovne skupine) poteka delo v podskupinah.</a:t>
            </a:r>
          </a:p>
          <a:p>
            <a:pPr algn="just"/>
            <a:r>
              <a:rPr lang="sl-SI" sz="2400" dirty="0"/>
              <a:t>Podskupina ima vodjo in namestnika. V podskupine se lahko imenujejo dodatni člani.</a:t>
            </a:r>
          </a:p>
          <a:p>
            <a:pPr algn="just"/>
            <a:r>
              <a:rPr lang="sl-SI" sz="2400" dirty="0"/>
              <a:t>Naloga podskupin je identificirati izzive, predlagati cilje s svojega vsebinskega področja in nakazati poti za realizacijo posameznega cilja. </a:t>
            </a:r>
          </a:p>
          <a:p>
            <a:pPr algn="just"/>
            <a:r>
              <a:rPr lang="sl-SI" sz="2400" dirty="0"/>
              <a:t>Pri tem uporabljajo različne vire: podatke MIZŠ, </a:t>
            </a:r>
            <a:r>
              <a:rPr lang="sl-SI" sz="2400" dirty="0" err="1"/>
              <a:t>evalvacijske</a:t>
            </a:r>
            <a:r>
              <a:rPr lang="sl-SI" sz="2400" dirty="0"/>
              <a:t> študije, poročila spremljav poskusov, mednarodne primerjave. Organizirajo lahko tudi (regijska) srečanja s praktiki. </a:t>
            </a:r>
          </a:p>
        </p:txBody>
      </p:sp>
    </p:spTree>
    <p:extLst>
      <p:ext uri="{BB962C8B-B14F-4D97-AF65-F5344CB8AC3E}">
        <p14:creationId xmlns:p14="http://schemas.microsoft.com/office/powerpoint/2010/main" val="249777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2 javni razpravi: Državni zbor (marec / april, oktober)</a:t>
            </a:r>
          </a:p>
          <a:p>
            <a:pPr algn="just"/>
            <a:r>
              <a:rPr lang="sl-SI" sz="2400" dirty="0"/>
              <a:t>Udeležba na srečanjih strokovnih združenj (posveti v organizaciji Zavoda RS za šolstvo, Portorož)</a:t>
            </a:r>
          </a:p>
        </p:txBody>
      </p:sp>
    </p:spTree>
    <p:extLst>
      <p:ext uri="{BB962C8B-B14F-4D97-AF65-F5344CB8AC3E}">
        <p14:creationId xmlns:p14="http://schemas.microsoft.com/office/powerpoint/2010/main" val="408659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Nacionalni program in spremembe v praksi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600" b="1" dirty="0"/>
              <a:t>Akcijski načrt uresničevanja NPVI 2023 – 2033 </a:t>
            </a:r>
            <a:endParaRPr lang="sl-SI" sz="2600" dirty="0"/>
          </a:p>
          <a:p>
            <a:pPr algn="just"/>
            <a:r>
              <a:rPr lang="sl-SI" sz="2600" dirty="0"/>
              <a:t>Na podlagi nacionalnega programa bo MIZŠ pripravilo  akcijski načrt za uresničevanje NPVI 2023 – 2033, v katerem se bo opredelil plan aktivnosti v okviru zapisanih ukrepov, nosilce, terminski plan izvedbe ter predvidene mehanizme in vire financiranja. </a:t>
            </a:r>
          </a:p>
          <a:p>
            <a:pPr algn="just"/>
            <a:r>
              <a:rPr lang="sl-SI" sz="2600" b="1" dirty="0"/>
              <a:t>Spremljanje uresničevanja strateških ciljev NPVI 2023 – 2033</a:t>
            </a:r>
            <a:endParaRPr lang="sl-SI" sz="2600" dirty="0"/>
          </a:p>
          <a:p>
            <a:pPr algn="just"/>
            <a:r>
              <a:rPr lang="sl-SI" sz="2600" dirty="0"/>
              <a:t>MIZŠ vzpostavi sistem spremljanja izvajanja NPVI 2023 – 2033 ter vsako tretje leto strateškega obdobja pripravi analizo doseganja strateških ciljev.</a:t>
            </a:r>
            <a:endParaRPr lang="sl-SI" sz="2600" dirty="0">
              <a:highlight>
                <a:srgbClr val="FFFF00"/>
              </a:highlight>
            </a:endParaRPr>
          </a:p>
          <a:p>
            <a:pPr algn="just"/>
            <a:r>
              <a:rPr lang="sl-SI" sz="2600" dirty="0"/>
              <a:t>Po potrebi glede na ugotovitve ministrstvo pripravi tudi posodobitev akcijskega načrta za uresničevanje NPVI 2023 – 2033.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6430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Vir informacij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Nabor že identificiranih izzivov, izvedenih ukrepov in sprejetih strateških dokumentov v petletnem obdobju na področju vzgoje in izobraževanja. </a:t>
            </a:r>
          </a:p>
          <a:p>
            <a:pPr algn="just"/>
            <a:r>
              <a:rPr lang="sl-SI" sz="2400" dirty="0"/>
              <a:t>MIZŠ je leta 2020 pripravilo delovni dokument “Pogled na izzive slovenske vzgoje in izobraževanja”. </a:t>
            </a:r>
          </a:p>
          <a:p>
            <a:pPr algn="just"/>
            <a:r>
              <a:rPr lang="sl-SI" sz="2400" dirty="0"/>
              <a:t>Identifikacija izzivov je potekala s pomočjo vsebinske analize, prispevkov notranjih organizacijskih enot ministrstva in predhodno posredovanih predlogov iz javnih zavodov in šolskega inšpektorata, upoštevajoč dognanja iz razvojnih projektov, evalvacij in raziskav na področju izobraževanja. </a:t>
            </a:r>
          </a:p>
        </p:txBody>
      </p:sp>
    </p:spTree>
    <p:extLst>
      <p:ext uri="{BB962C8B-B14F-4D97-AF65-F5344CB8AC3E}">
        <p14:creationId xmlns:p14="http://schemas.microsoft.com/office/powerpoint/2010/main" val="2865966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Vsebinska področja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Državni zbor je 23. marca 2022 sprejel Resolucijo o nacionalnem programu izobraževanja odraslih v Republiki Sloveniji za obdobje 2022–2030 (ReNPIO22–30). </a:t>
            </a:r>
          </a:p>
          <a:p>
            <a:pPr algn="just"/>
            <a:r>
              <a:rPr lang="sl-SI" sz="2400" dirty="0"/>
              <a:t>Julija 2020 je Vlada RS sprejela  Strategijo višjega strokovnega izobraževanja v Republiki Sloveniji za obdobje 2020–2030. </a:t>
            </a:r>
          </a:p>
        </p:txBody>
      </p:sp>
    </p:spTree>
    <p:extLst>
      <p:ext uri="{BB962C8B-B14F-4D97-AF65-F5344CB8AC3E}">
        <p14:creationId xmlns:p14="http://schemas.microsoft.com/office/powerpoint/2010/main" val="2615088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Ukrepi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b="1" dirty="0"/>
              <a:t>PREDŠOLSKA VZGOJA</a:t>
            </a:r>
          </a:p>
          <a:p>
            <a:pPr algn="just"/>
            <a:r>
              <a:rPr lang="sl-SI" sz="2400" dirty="0"/>
              <a:t>Posodobitev kurikuluma za vrtce (predviden zaključek v letu 2025)</a:t>
            </a:r>
          </a:p>
          <a:p>
            <a:pPr algn="just"/>
            <a:r>
              <a:rPr lang="sl-SI" sz="2400" dirty="0"/>
              <a:t>Že peto šolsko leto (od leta 2018/19 dalje) imajo vrtci možnost organizirati krajši program in v celoti pridobiti sredstva iz državnega proračuna MIZŠ (v šolskem letu 2021/2022 je na ravni države oblikovalo oddelke krajšega programa 10 vrtcev). </a:t>
            </a:r>
          </a:p>
          <a:p>
            <a:pPr algn="just"/>
            <a:r>
              <a:rPr lang="sl-SI" sz="2400" dirty="0"/>
              <a:t>Nacionalna </a:t>
            </a:r>
            <a:r>
              <a:rPr lang="sl-SI" sz="2400" dirty="0" err="1"/>
              <a:t>evalvacijska</a:t>
            </a:r>
            <a:r>
              <a:rPr lang="sl-SI" sz="2400" dirty="0"/>
              <a:t> študija “Analiza potreb, pogojev in možnosti obveznega vključevanja otrok v enega izmed programov predšolske vzgoje z vidika zmanjševanja socialne, ekonomske in kulturne neenakosti” (zaključena bo leta 2023).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838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400" dirty="0"/>
              <a:t>Aktivnosti za zmanjšanje števila odlogov šolanja otrok in zmanjšanje števila otrok z učnimi težavami v prvem VIO (naloga ZRSŠ v letu 2021 in 2022).</a:t>
            </a:r>
          </a:p>
          <a:p>
            <a:pPr algn="just"/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OSNOVNOŠOLSKO IZOBRAŽEVANJE</a:t>
            </a:r>
          </a:p>
          <a:p>
            <a:pPr algn="just"/>
            <a:r>
              <a:rPr lang="sl-SI" sz="2400" dirty="0"/>
              <a:t>Izhodišča za prenovo učnih načrtov v osnovni šoli in gimnaziji (sprejeta na 219. seji Strokovnega sveta RS za splošno izobraževanje 17. 2. 2022)</a:t>
            </a:r>
          </a:p>
          <a:p>
            <a:pPr algn="just"/>
            <a:r>
              <a:rPr lang="sl-SI" sz="2400" dirty="0"/>
              <a:t>Nacionalna </a:t>
            </a:r>
            <a:r>
              <a:rPr lang="sl-SI" sz="2400" dirty="0" err="1"/>
              <a:t>evalvacijska</a:t>
            </a:r>
            <a:r>
              <a:rPr lang="sl-SI" sz="2400" dirty="0"/>
              <a:t> študija »Analiza primernosti uporabe številčnega ocenjevanja področij športa, glasbene in likovne umetnosti« (zaključena konec leta 2022).</a:t>
            </a:r>
          </a:p>
        </p:txBody>
      </p:sp>
    </p:spTree>
    <p:extLst>
      <p:ext uri="{BB962C8B-B14F-4D97-AF65-F5344CB8AC3E}">
        <p14:creationId xmlns:p14="http://schemas.microsoft.com/office/powerpoint/2010/main" val="3960372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2" ma:contentTypeDescription="Create a new document." ma:contentTypeScope="" ma:versionID="83e4b6643b0db25f7d937c3afe86ff3c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8ce3ef933c0bf4171995e3e19653cb69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B6DAA8-9033-45FF-BAD6-50DB3A80E263}"/>
</file>

<file path=customXml/itemProps2.xml><?xml version="1.0" encoding="utf-8"?>
<ds:datastoreItem xmlns:ds="http://schemas.openxmlformats.org/officeDocument/2006/customXml" ds:itemID="{4073B6BA-4382-424F-9B2F-3983EA023C0C}"/>
</file>

<file path=customXml/itemProps3.xml><?xml version="1.0" encoding="utf-8"?>
<ds:datastoreItem xmlns:ds="http://schemas.openxmlformats.org/officeDocument/2006/customXml" ds:itemID="{9525159C-A7B9-4228-8E89-C889CF478AE7}"/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1482</Words>
  <Application>Microsoft Office PowerPoint</Application>
  <PresentationFormat>Širokozaslonsko</PresentationFormat>
  <Paragraphs>94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Officeova tema</vt:lpstr>
      <vt:lpstr>Ustanovna seja Delovne skupine za pripravo Nacionalnega programa vzgoje in izobraževanja za obdobje 2023-2033</vt:lpstr>
      <vt:lpstr>Načrt dela:</vt:lpstr>
      <vt:lpstr>PowerPointova predstavitev</vt:lpstr>
      <vt:lpstr>PowerPointova predstavitev</vt:lpstr>
      <vt:lpstr>Nacionalni program in spremembe v praksi</vt:lpstr>
      <vt:lpstr>Vir informacij</vt:lpstr>
      <vt:lpstr>Vsebinska področja</vt:lpstr>
      <vt:lpstr>Ukrepi</vt:lpstr>
      <vt:lpstr>PowerPointova predstavitev</vt:lpstr>
      <vt:lpstr>Ukrepi, ki se trenutno umeščajo v spremembo Zakona o osnovni šoli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Janez</dc:creator>
  <cp:lastModifiedBy>Vogrinc, Janez</cp:lastModifiedBy>
  <cp:revision>14</cp:revision>
  <dcterms:created xsi:type="dcterms:W3CDTF">2023-01-08T21:32:39Z</dcterms:created>
  <dcterms:modified xsi:type="dcterms:W3CDTF">2023-01-10T13:08:40Z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